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8" r:id="rId3"/>
    <p:sldId id="261" r:id="rId4"/>
    <p:sldId id="259" r:id="rId5"/>
    <p:sldId id="269" r:id="rId6"/>
    <p:sldId id="270" r:id="rId7"/>
    <p:sldId id="267" r:id="rId8"/>
    <p:sldId id="262" r:id="rId9"/>
    <p:sldId id="263" r:id="rId10"/>
    <p:sldId id="264" r:id="rId11"/>
    <p:sldId id="265" r:id="rId12"/>
    <p:sldId id="266" r:id="rId13"/>
    <p:sldId id="271" r:id="rId14"/>
    <p:sldId id="273" r:id="rId15"/>
    <p:sldId id="272" r:id="rId16"/>
    <p:sldId id="274" r:id="rId17"/>
    <p:sldId id="282" r:id="rId18"/>
    <p:sldId id="287" r:id="rId19"/>
    <p:sldId id="309" r:id="rId20"/>
    <p:sldId id="283" r:id="rId21"/>
    <p:sldId id="294" r:id="rId22"/>
    <p:sldId id="295" r:id="rId23"/>
    <p:sldId id="288" r:id="rId24"/>
    <p:sldId id="308" r:id="rId25"/>
    <p:sldId id="280" r:id="rId26"/>
    <p:sldId id="281" r:id="rId27"/>
    <p:sldId id="292" r:id="rId28"/>
    <p:sldId id="293" r:id="rId29"/>
    <p:sldId id="301" r:id="rId30"/>
    <p:sldId id="302" r:id="rId31"/>
    <p:sldId id="303" r:id="rId32"/>
    <p:sldId id="296" r:id="rId33"/>
    <p:sldId id="298" r:id="rId34"/>
    <p:sldId id="297" r:id="rId35"/>
    <p:sldId id="291" r:id="rId36"/>
    <p:sldId id="300" r:id="rId37"/>
    <p:sldId id="305" r:id="rId38"/>
    <p:sldId id="290" r:id="rId39"/>
    <p:sldId id="275" r:id="rId40"/>
    <p:sldId id="276" r:id="rId41"/>
    <p:sldId id="277" r:id="rId42"/>
    <p:sldId id="278" r:id="rId43"/>
    <p:sldId id="284" r:id="rId44"/>
    <p:sldId id="285" r:id="rId45"/>
    <p:sldId id="286" r:id="rId46"/>
    <p:sldId id="279" r:id="rId47"/>
    <p:sldId id="289" r:id="rId48"/>
    <p:sldId id="307" r:id="rId49"/>
    <p:sldId id="30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16" autoAdjust="0"/>
  </p:normalViewPr>
  <p:slideViewPr>
    <p:cSldViewPr>
      <p:cViewPr varScale="1">
        <p:scale>
          <a:sx n="70" d="100"/>
          <a:sy n="70" d="100"/>
        </p:scale>
        <p:origin x="-11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Ear\Cswork\Cs302\Slides\Images\InternetHosts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Internet Host Sites</a:t>
            </a:r>
          </a:p>
        </c:rich>
      </c:tx>
      <c:layout/>
      <c:overlay val="0"/>
    </c:title>
    <c:autoTitleDeleted val="0"/>
    <c:plotArea>
      <c:layout>
        <c:manualLayout>
          <c:layoutTarget val="inner"/>
          <c:xMode val="edge"/>
          <c:yMode val="edge"/>
          <c:x val="5.707748733459965E-2"/>
          <c:y val="9.170922846384652E-2"/>
          <c:w val="0.91570295316146078"/>
          <c:h val="0.69048951820029036"/>
        </c:manualLayout>
      </c:layout>
      <c:lineChart>
        <c:grouping val="standard"/>
        <c:varyColors val="0"/>
        <c:ser>
          <c:idx val="1"/>
          <c:order val="0"/>
          <c:marker>
            <c:symbol val="none"/>
          </c:marker>
          <c:cat>
            <c:numRef>
              <c:f>Sheet1!$A$1:$A$65</c:f>
              <c:numCache>
                <c:formatCode>mmm\-yy</c:formatCode>
                <c:ptCount val="65"/>
                <c:pt idx="0">
                  <c:v>29799</c:v>
                </c:pt>
                <c:pt idx="1">
                  <c:v>30072</c:v>
                </c:pt>
                <c:pt idx="2">
                  <c:v>30529</c:v>
                </c:pt>
                <c:pt idx="3">
                  <c:v>30956</c:v>
                </c:pt>
                <c:pt idx="4">
                  <c:v>31321</c:v>
                </c:pt>
                <c:pt idx="5">
                  <c:v>31444</c:v>
                </c:pt>
                <c:pt idx="6">
                  <c:v>31717</c:v>
                </c:pt>
                <c:pt idx="7">
                  <c:v>32112</c:v>
                </c:pt>
                <c:pt idx="8">
                  <c:v>32325</c:v>
                </c:pt>
                <c:pt idx="9">
                  <c:v>32417</c:v>
                </c:pt>
                <c:pt idx="10">
                  <c:v>32509</c:v>
                </c:pt>
                <c:pt idx="11">
                  <c:v>32690</c:v>
                </c:pt>
                <c:pt idx="12">
                  <c:v>32782</c:v>
                </c:pt>
                <c:pt idx="13">
                  <c:v>33147</c:v>
                </c:pt>
                <c:pt idx="14">
                  <c:v>33239</c:v>
                </c:pt>
                <c:pt idx="15">
                  <c:v>33420</c:v>
                </c:pt>
                <c:pt idx="16">
                  <c:v>33512</c:v>
                </c:pt>
                <c:pt idx="17">
                  <c:v>33604</c:v>
                </c:pt>
                <c:pt idx="18">
                  <c:v>33695</c:v>
                </c:pt>
                <c:pt idx="19">
                  <c:v>33786</c:v>
                </c:pt>
                <c:pt idx="20">
                  <c:v>33878</c:v>
                </c:pt>
                <c:pt idx="21">
                  <c:v>33970</c:v>
                </c:pt>
                <c:pt idx="22">
                  <c:v>34060</c:v>
                </c:pt>
                <c:pt idx="23">
                  <c:v>34151</c:v>
                </c:pt>
                <c:pt idx="24">
                  <c:v>34243</c:v>
                </c:pt>
                <c:pt idx="25">
                  <c:v>34335</c:v>
                </c:pt>
                <c:pt idx="26">
                  <c:v>34516</c:v>
                </c:pt>
                <c:pt idx="27">
                  <c:v>34608</c:v>
                </c:pt>
                <c:pt idx="28">
                  <c:v>34700</c:v>
                </c:pt>
                <c:pt idx="29">
                  <c:v>34881</c:v>
                </c:pt>
                <c:pt idx="30">
                  <c:v>35065</c:v>
                </c:pt>
                <c:pt idx="31">
                  <c:v>35247</c:v>
                </c:pt>
                <c:pt idx="32">
                  <c:v>35431</c:v>
                </c:pt>
                <c:pt idx="33">
                  <c:v>35612</c:v>
                </c:pt>
                <c:pt idx="34">
                  <c:v>35796</c:v>
                </c:pt>
                <c:pt idx="35">
                  <c:v>35977</c:v>
                </c:pt>
                <c:pt idx="36">
                  <c:v>36161</c:v>
                </c:pt>
                <c:pt idx="37">
                  <c:v>36342</c:v>
                </c:pt>
                <c:pt idx="38">
                  <c:v>36526</c:v>
                </c:pt>
                <c:pt idx="39">
                  <c:v>36708</c:v>
                </c:pt>
                <c:pt idx="40">
                  <c:v>36892</c:v>
                </c:pt>
                <c:pt idx="41">
                  <c:v>37073</c:v>
                </c:pt>
                <c:pt idx="42">
                  <c:v>37257</c:v>
                </c:pt>
                <c:pt idx="43">
                  <c:v>37438</c:v>
                </c:pt>
                <c:pt idx="44">
                  <c:v>37622</c:v>
                </c:pt>
                <c:pt idx="45">
                  <c:v>37987</c:v>
                </c:pt>
                <c:pt idx="46">
                  <c:v>38169</c:v>
                </c:pt>
                <c:pt idx="47">
                  <c:v>38353</c:v>
                </c:pt>
                <c:pt idx="48">
                  <c:v>38534</c:v>
                </c:pt>
                <c:pt idx="49">
                  <c:v>38718</c:v>
                </c:pt>
                <c:pt idx="50">
                  <c:v>38899</c:v>
                </c:pt>
                <c:pt idx="51">
                  <c:v>39083</c:v>
                </c:pt>
                <c:pt idx="52">
                  <c:v>39264</c:v>
                </c:pt>
                <c:pt idx="53">
                  <c:v>39448</c:v>
                </c:pt>
                <c:pt idx="54">
                  <c:v>39630</c:v>
                </c:pt>
                <c:pt idx="55">
                  <c:v>39814</c:v>
                </c:pt>
                <c:pt idx="56">
                  <c:v>39995</c:v>
                </c:pt>
                <c:pt idx="57">
                  <c:v>40179</c:v>
                </c:pt>
                <c:pt idx="58">
                  <c:v>40360</c:v>
                </c:pt>
                <c:pt idx="59">
                  <c:v>40544</c:v>
                </c:pt>
                <c:pt idx="60">
                  <c:v>40725</c:v>
                </c:pt>
                <c:pt idx="61">
                  <c:v>40920</c:v>
                </c:pt>
                <c:pt idx="62">
                  <c:v>41102</c:v>
                </c:pt>
                <c:pt idx="63">
                  <c:v>41287</c:v>
                </c:pt>
                <c:pt idx="64">
                  <c:v>41468</c:v>
                </c:pt>
              </c:numCache>
            </c:numRef>
          </c:cat>
          <c:val>
            <c:numRef>
              <c:f>Sheet1!$C$1:$C$69</c:f>
              <c:numCache>
                <c:formatCode>General</c:formatCode>
                <c:ptCount val="69"/>
                <c:pt idx="0">
                  <c:v>2.13E-4</c:v>
                </c:pt>
                <c:pt idx="1">
                  <c:v>2.3499999999999999E-4</c:v>
                </c:pt>
                <c:pt idx="2">
                  <c:v>5.62E-4</c:v>
                </c:pt>
                <c:pt idx="3">
                  <c:v>1.024E-3</c:v>
                </c:pt>
                <c:pt idx="4">
                  <c:v>1.9610000000000001E-3</c:v>
                </c:pt>
                <c:pt idx="5">
                  <c:v>2.3080000000000002E-3</c:v>
                </c:pt>
                <c:pt idx="6">
                  <c:v>5.0889999999999998E-3</c:v>
                </c:pt>
                <c:pt idx="7">
                  <c:v>2.8174000000000001E-2</c:v>
                </c:pt>
                <c:pt idx="8">
                  <c:v>3.3000000000000002E-2</c:v>
                </c:pt>
                <c:pt idx="9">
                  <c:v>5.6000000000000001E-2</c:v>
                </c:pt>
                <c:pt idx="10">
                  <c:v>0.08</c:v>
                </c:pt>
                <c:pt idx="11">
                  <c:v>0.13</c:v>
                </c:pt>
                <c:pt idx="12">
                  <c:v>0.159</c:v>
                </c:pt>
                <c:pt idx="13">
                  <c:v>0.313</c:v>
                </c:pt>
                <c:pt idx="14">
                  <c:v>0.376</c:v>
                </c:pt>
                <c:pt idx="15">
                  <c:v>0.53500000000000003</c:v>
                </c:pt>
                <c:pt idx="16">
                  <c:v>0.61699999999999999</c:v>
                </c:pt>
                <c:pt idx="17">
                  <c:v>0.72699999999999998</c:v>
                </c:pt>
                <c:pt idx="18">
                  <c:v>0.89</c:v>
                </c:pt>
                <c:pt idx="19">
                  <c:v>0.99199999999999999</c:v>
                </c:pt>
                <c:pt idx="20">
                  <c:v>1.1359999999999999</c:v>
                </c:pt>
                <c:pt idx="21">
                  <c:v>1.3129999999999999</c:v>
                </c:pt>
                <c:pt idx="22">
                  <c:v>1.486</c:v>
                </c:pt>
                <c:pt idx="23">
                  <c:v>1.776</c:v>
                </c:pt>
                <c:pt idx="24">
                  <c:v>2.056</c:v>
                </c:pt>
                <c:pt idx="25">
                  <c:v>2.2170000000000001</c:v>
                </c:pt>
                <c:pt idx="26">
                  <c:v>3.2120000000000002</c:v>
                </c:pt>
                <c:pt idx="27">
                  <c:v>3.8639999999999999</c:v>
                </c:pt>
                <c:pt idx="28">
                  <c:v>4.8520000000000003</c:v>
                </c:pt>
                <c:pt idx="29">
                  <c:v>6.6420000000000003</c:v>
                </c:pt>
                <c:pt idx="30">
                  <c:v>9.4719999999999995</c:v>
                </c:pt>
                <c:pt idx="31">
                  <c:v>12.881</c:v>
                </c:pt>
                <c:pt idx="32">
                  <c:v>16.146000000000001</c:v>
                </c:pt>
                <c:pt idx="33">
                  <c:v>19.54</c:v>
                </c:pt>
                <c:pt idx="34">
                  <c:v>29.67</c:v>
                </c:pt>
                <c:pt idx="35">
                  <c:v>36.738999999999997</c:v>
                </c:pt>
                <c:pt idx="36">
                  <c:v>43.23</c:v>
                </c:pt>
                <c:pt idx="37">
                  <c:v>56.218000000000004</c:v>
                </c:pt>
                <c:pt idx="38">
                  <c:v>72.398092000000005</c:v>
                </c:pt>
                <c:pt idx="39">
                  <c:v>93.047785000000005</c:v>
                </c:pt>
                <c:pt idx="40">
                  <c:v>109.57442899999999</c:v>
                </c:pt>
                <c:pt idx="41">
                  <c:v>125.88819700000001</c:v>
                </c:pt>
                <c:pt idx="42">
                  <c:v>147.34472299999999</c:v>
                </c:pt>
                <c:pt idx="43">
                  <c:v>162.12849299999999</c:v>
                </c:pt>
                <c:pt idx="44">
                  <c:v>171.63829699999999</c:v>
                </c:pt>
                <c:pt idx="45">
                  <c:v>233.10148100000001</c:v>
                </c:pt>
                <c:pt idx="46">
                  <c:v>285.13910700000002</c:v>
                </c:pt>
                <c:pt idx="47">
                  <c:v>317.64608399999997</c:v>
                </c:pt>
                <c:pt idx="48">
                  <c:v>353.28418699999997</c:v>
                </c:pt>
                <c:pt idx="49">
                  <c:v>394.99160899999998</c:v>
                </c:pt>
                <c:pt idx="50">
                  <c:v>439.28636399999999</c:v>
                </c:pt>
                <c:pt idx="51">
                  <c:v>433.19319899999999</c:v>
                </c:pt>
                <c:pt idx="52">
                  <c:v>489.774269</c:v>
                </c:pt>
                <c:pt idx="53">
                  <c:v>541.67736000000002</c:v>
                </c:pt>
                <c:pt idx="54">
                  <c:v>570.93777799999998</c:v>
                </c:pt>
                <c:pt idx="55">
                  <c:v>625.22645599999998</c:v>
                </c:pt>
                <c:pt idx="56">
                  <c:v>681.06456100000003</c:v>
                </c:pt>
                <c:pt idx="57">
                  <c:v>732.74044400000002</c:v>
                </c:pt>
                <c:pt idx="58">
                  <c:v>768.91303600000003</c:v>
                </c:pt>
                <c:pt idx="59">
                  <c:v>818.37426900000003</c:v>
                </c:pt>
                <c:pt idx="60">
                  <c:v>849.86978099999999</c:v>
                </c:pt>
                <c:pt idx="61">
                  <c:v>888.23942</c:v>
                </c:pt>
                <c:pt idx="62">
                  <c:v>908.58573899999999</c:v>
                </c:pt>
                <c:pt idx="63">
                  <c:v>963.518598</c:v>
                </c:pt>
                <c:pt idx="64">
                  <c:v>996.23075700000004</c:v>
                </c:pt>
              </c:numCache>
            </c:numRef>
          </c:val>
          <c:smooth val="0"/>
        </c:ser>
        <c:dLbls>
          <c:showLegendKey val="0"/>
          <c:showVal val="0"/>
          <c:showCatName val="0"/>
          <c:showSerName val="0"/>
          <c:showPercent val="0"/>
          <c:showBubbleSize val="0"/>
        </c:dLbls>
        <c:marker val="1"/>
        <c:smooth val="0"/>
        <c:axId val="76209536"/>
        <c:axId val="76330112"/>
      </c:lineChart>
      <c:dateAx>
        <c:axId val="76209536"/>
        <c:scaling>
          <c:orientation val="minMax"/>
        </c:scaling>
        <c:delete val="0"/>
        <c:axPos val="b"/>
        <c:numFmt formatCode="m/d/yyyy" sourceLinked="0"/>
        <c:majorTickMark val="out"/>
        <c:minorTickMark val="none"/>
        <c:tickLblPos val="nextTo"/>
        <c:crossAx val="76330112"/>
        <c:crosses val="autoZero"/>
        <c:auto val="1"/>
        <c:lblOffset val="100"/>
        <c:baseTimeUnit val="months"/>
      </c:dateAx>
      <c:valAx>
        <c:axId val="76330112"/>
        <c:scaling>
          <c:orientation val="minMax"/>
        </c:scaling>
        <c:delete val="0"/>
        <c:axPos val="l"/>
        <c:majorGridlines/>
        <c:numFmt formatCode="#,##0" sourceLinked="0"/>
        <c:majorTickMark val="out"/>
        <c:minorTickMark val="none"/>
        <c:tickLblPos val="nextTo"/>
        <c:crossAx val="7620953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1D0C3E-5483-4313-BCED-800BC7D33605}" type="datetimeFigureOut">
              <a:rPr lang="en-US" smtClean="0"/>
              <a:t>1/13/2014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691732-901C-4CD6-A060-E3642751C869}" type="slidenum">
              <a:rPr lang="en-US" smtClean="0"/>
              <a:t>‹#›</a:t>
            </a:fld>
            <a:endParaRPr lang="en-US"/>
          </a:p>
        </p:txBody>
      </p:sp>
    </p:spTree>
    <p:extLst>
      <p:ext uri="{BB962C8B-B14F-4D97-AF65-F5344CB8AC3E}">
        <p14:creationId xmlns:p14="http://schemas.microsoft.com/office/powerpoint/2010/main" val="2506093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sc.org/solutions/survey/histor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http://en.wikipedia.org/wiki/File:IBM360-67AtUmichWithMikeAlexander.jpg  </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a:t>
            </a:fld>
            <a:endParaRPr lang="en-US"/>
          </a:p>
        </p:txBody>
      </p:sp>
    </p:spTree>
    <p:extLst>
      <p:ext uri="{BB962C8B-B14F-4D97-AF65-F5344CB8AC3E}">
        <p14:creationId xmlns:p14="http://schemas.microsoft.com/office/powerpoint/2010/main" val="1826838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you’re</a:t>
            </a:r>
            <a:r>
              <a:rPr lang="en-US" baseline="0" dirty="0" smtClean="0"/>
              <a:t> my age, what should you expect?</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16</a:t>
            </a:fld>
            <a:endParaRPr lang="en-US"/>
          </a:p>
        </p:txBody>
      </p:sp>
    </p:spTree>
    <p:extLst>
      <p:ext uri="{BB962C8B-B14F-4D97-AF65-F5344CB8AC3E}">
        <p14:creationId xmlns:p14="http://schemas.microsoft.com/office/powerpoint/2010/main" val="75865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18</a:t>
            </a:fld>
            <a:endParaRPr lang="en-US"/>
          </a:p>
        </p:txBody>
      </p:sp>
    </p:spTree>
    <p:extLst>
      <p:ext uri="{BB962C8B-B14F-4D97-AF65-F5344CB8AC3E}">
        <p14:creationId xmlns:p14="http://schemas.microsoft.com/office/powerpoint/2010/main" val="3227891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at the Computer</a:t>
            </a:r>
            <a:r>
              <a:rPr lang="en-US" baseline="0" dirty="0" smtClean="0"/>
              <a:t> Museum</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19</a:t>
            </a:fld>
            <a:endParaRPr lang="en-US"/>
          </a:p>
        </p:txBody>
      </p:sp>
    </p:spTree>
    <p:extLst>
      <p:ext uri="{BB962C8B-B14F-4D97-AF65-F5344CB8AC3E}">
        <p14:creationId xmlns:p14="http://schemas.microsoft.com/office/powerpoint/2010/main" val="2094275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30CA0E-F5FF-4C1E-809C-1B1D701A11AC}" type="slidenum">
              <a:rPr lang="en-US"/>
              <a:pPr/>
              <a:t>20</a:t>
            </a:fld>
            <a:endParaRPr 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n-US"/>
              <a:t>http://singularity.com/charts/page61.html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Rice: http://www.khiewchanta.com/images/sticky-rice-grains.jpg </a:t>
            </a:r>
          </a:p>
          <a:p>
            <a:r>
              <a:rPr lang="en-US" dirty="0" smtClean="0"/>
              <a:t>Transistors:</a:t>
            </a:r>
            <a:r>
              <a:rPr lang="en-US" baseline="0" dirty="0" smtClean="0"/>
              <a:t> http://img.diytrade.com/cdimg/787546/6773200/0/1220080438/transistors.jpg </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21</a:t>
            </a:fld>
            <a:endParaRPr lang="en-US"/>
          </a:p>
        </p:txBody>
      </p:sp>
    </p:spTree>
    <p:extLst>
      <p:ext uri="{BB962C8B-B14F-4D97-AF65-F5344CB8AC3E}">
        <p14:creationId xmlns:p14="http://schemas.microsoft.com/office/powerpoint/2010/main" val="269546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Rice: http://www.khiewchanta.com/images/sticky-rice-grains.jpg </a:t>
            </a:r>
          </a:p>
          <a:p>
            <a:r>
              <a:rPr lang="en-US" dirty="0" smtClean="0"/>
              <a:t>Transistors:</a:t>
            </a:r>
            <a:r>
              <a:rPr lang="en-US" baseline="0" dirty="0" smtClean="0"/>
              <a:t> http://img.diytrade.com/cdimg/787546/6773200/0/1220080438/transistors.jpg </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22</a:t>
            </a:fld>
            <a:endParaRPr lang="en-US"/>
          </a:p>
        </p:txBody>
      </p:sp>
    </p:spTree>
    <p:extLst>
      <p:ext uri="{BB962C8B-B14F-4D97-AF65-F5344CB8AC3E}">
        <p14:creationId xmlns:p14="http://schemas.microsoft.com/office/powerpoint/2010/main" val="2695460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from: </a:t>
            </a:r>
            <a:r>
              <a:rPr lang="en-US" sz="1200" u="sng" kern="1200" dirty="0" smtClean="0">
                <a:solidFill>
                  <a:schemeClr val="tx1"/>
                </a:solidFill>
                <a:effectLst/>
                <a:latin typeface="+mn-lt"/>
                <a:ea typeface="+mn-ea"/>
                <a:cs typeface="+mn-cs"/>
                <a:hlinkClick r:id="rId3"/>
              </a:rPr>
              <a:t>http://www.isc.org/solutions/survey/history</a:t>
            </a:r>
            <a:r>
              <a:rPr lang="en-US" sz="1200" kern="1200" dirty="0" smtClean="0">
                <a:solidFill>
                  <a:schemeClr val="tx1"/>
                </a:solidFill>
                <a:effectLst/>
                <a:latin typeface="+mn-lt"/>
                <a:ea typeface="+mn-ea"/>
                <a:cs typeface="+mn-cs"/>
              </a:rPr>
              <a:t>  </a:t>
            </a:r>
          </a:p>
          <a:p>
            <a:r>
              <a:rPr lang="en-US" dirty="0" smtClean="0"/>
              <a:t>Alan put it in Excel and made</a:t>
            </a:r>
            <a:r>
              <a:rPr lang="en-US" baseline="0" dirty="0" smtClean="0"/>
              <a:t> the graph.  Ear\</a:t>
            </a:r>
            <a:r>
              <a:rPr lang="en-US" baseline="0" dirty="0" err="1" smtClean="0"/>
              <a:t>Cswork</a:t>
            </a:r>
            <a:r>
              <a:rPr lang="en-US" baseline="0" dirty="0" smtClean="0"/>
              <a:t>\CS302\Slides\Images\InternetHostsData.xls</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23</a:t>
            </a:fld>
            <a:endParaRPr lang="en-US"/>
          </a:p>
        </p:txBody>
      </p:sp>
    </p:spTree>
    <p:extLst>
      <p:ext uri="{BB962C8B-B14F-4D97-AF65-F5344CB8AC3E}">
        <p14:creationId xmlns:p14="http://schemas.microsoft.com/office/powerpoint/2010/main" val="3059313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1945 ENIAC</a:t>
            </a:r>
          </a:p>
          <a:p>
            <a:r>
              <a:rPr lang="en-US" dirty="0" smtClean="0"/>
              <a:t>C</a:t>
            </a:r>
            <a:r>
              <a:rPr lang="en-US" baseline="0" dirty="0" smtClean="0"/>
              <a:t> 1970 IBM 360</a:t>
            </a:r>
          </a:p>
          <a:p>
            <a:r>
              <a:rPr lang="en-US" baseline="0" dirty="0" smtClean="0"/>
              <a:t>C 1982  Cray http://www.craysupercomputers.com/images/Systems/CrayXMP/CrayXMP_015.jpg </a:t>
            </a:r>
          </a:p>
          <a:p>
            <a:r>
              <a:rPr lang="en-US" baseline="0" dirty="0" smtClean="0"/>
              <a:t>People picture: http://farm4.static.flickr.com/3098/2734995429_8e20c0b4ba_b.jpg</a:t>
            </a:r>
          </a:p>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25</a:t>
            </a:fld>
            <a:endParaRPr lang="en-US"/>
          </a:p>
        </p:txBody>
      </p:sp>
    </p:spTree>
    <p:extLst>
      <p:ext uri="{BB962C8B-B14F-4D97-AF65-F5344CB8AC3E}">
        <p14:creationId xmlns:p14="http://schemas.microsoft.com/office/powerpoint/2010/main" val="1112672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26</a:t>
            </a:fld>
            <a:endParaRPr lang="en-US"/>
          </a:p>
        </p:txBody>
      </p:sp>
    </p:spTree>
    <p:extLst>
      <p:ext uri="{BB962C8B-B14F-4D97-AF65-F5344CB8AC3E}">
        <p14:creationId xmlns:p14="http://schemas.microsoft.com/office/powerpoint/2010/main" val="2764355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27</a:t>
            </a:fld>
            <a:endParaRPr lang="en-US"/>
          </a:p>
        </p:txBody>
      </p:sp>
    </p:spTree>
    <p:extLst>
      <p:ext uri="{BB962C8B-B14F-4D97-AF65-F5344CB8AC3E}">
        <p14:creationId xmlns:p14="http://schemas.microsoft.com/office/powerpoint/2010/main" val="2764355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http://reflectzyn.com/gagdets/2010/09/01/new-ipod-nano-with-touchscreen/attachment/ipod-nano-6th-generation-2010-5/</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a:t>
            </a:fld>
            <a:endParaRPr lang="en-US"/>
          </a:p>
        </p:txBody>
      </p:sp>
    </p:spTree>
    <p:extLst>
      <p:ext uri="{BB962C8B-B14F-4D97-AF65-F5344CB8AC3E}">
        <p14:creationId xmlns:p14="http://schemas.microsoft.com/office/powerpoint/2010/main" val="88258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obvious I/O devices</a:t>
            </a:r>
            <a:r>
              <a:rPr lang="en-US" baseline="0" dirty="0" smtClean="0"/>
              <a:t> that we used to think about.  But what </a:t>
            </a:r>
            <a:r>
              <a:rPr lang="en-US" baseline="0" smtClean="0"/>
              <a:t>about others?</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28</a:t>
            </a:fld>
            <a:endParaRPr lang="en-US"/>
          </a:p>
        </p:txBody>
      </p:sp>
    </p:spTree>
    <p:extLst>
      <p:ext uri="{BB962C8B-B14F-4D97-AF65-F5344CB8AC3E}">
        <p14:creationId xmlns:p14="http://schemas.microsoft.com/office/powerpoint/2010/main" val="2764355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29</a:t>
            </a:fld>
            <a:endParaRPr lang="en-US"/>
          </a:p>
        </p:txBody>
      </p:sp>
    </p:spTree>
    <p:extLst>
      <p:ext uri="{BB962C8B-B14F-4D97-AF65-F5344CB8AC3E}">
        <p14:creationId xmlns:p14="http://schemas.microsoft.com/office/powerpoint/2010/main" val="2764355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30</a:t>
            </a:fld>
            <a:endParaRPr lang="en-US"/>
          </a:p>
        </p:txBody>
      </p:sp>
    </p:spTree>
    <p:extLst>
      <p:ext uri="{BB962C8B-B14F-4D97-AF65-F5344CB8AC3E}">
        <p14:creationId xmlns:p14="http://schemas.microsoft.com/office/powerpoint/2010/main" val="2764355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31</a:t>
            </a:fld>
            <a:endParaRPr lang="en-US"/>
          </a:p>
        </p:txBody>
      </p:sp>
    </p:spTree>
    <p:extLst>
      <p:ext uri="{BB962C8B-B14F-4D97-AF65-F5344CB8AC3E}">
        <p14:creationId xmlns:p14="http://schemas.microsoft.com/office/powerpoint/2010/main" val="2764355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I show you a picture of a program?  It’s a set of instructions.  It’s written as text.  It is stored in the computer’s memory and then then run.</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32</a:t>
            </a:fld>
            <a:endParaRPr lang="en-US"/>
          </a:p>
        </p:txBody>
      </p:sp>
    </p:spTree>
    <p:extLst>
      <p:ext uri="{BB962C8B-B14F-4D97-AF65-F5344CB8AC3E}">
        <p14:creationId xmlns:p14="http://schemas.microsoft.com/office/powerpoint/2010/main" val="311368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33</a:t>
            </a:fld>
            <a:endParaRPr lang="en-US"/>
          </a:p>
        </p:txBody>
      </p:sp>
    </p:spTree>
    <p:extLst>
      <p:ext uri="{BB962C8B-B14F-4D97-AF65-F5344CB8AC3E}">
        <p14:creationId xmlns:p14="http://schemas.microsoft.com/office/powerpoint/2010/main" val="3113687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34</a:t>
            </a:fld>
            <a:endParaRPr lang="en-US"/>
          </a:p>
        </p:txBody>
      </p:sp>
    </p:spTree>
    <p:extLst>
      <p:ext uri="{BB962C8B-B14F-4D97-AF65-F5344CB8AC3E}">
        <p14:creationId xmlns:p14="http://schemas.microsoft.com/office/powerpoint/2010/main" val="3113687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we are going to limit ourselves to devices that are not composed of biological cells.</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35</a:t>
            </a:fld>
            <a:endParaRPr lang="en-US"/>
          </a:p>
        </p:txBody>
      </p:sp>
    </p:spTree>
    <p:extLst>
      <p:ext uri="{BB962C8B-B14F-4D97-AF65-F5344CB8AC3E}">
        <p14:creationId xmlns:p14="http://schemas.microsoft.com/office/powerpoint/2010/main" val="2764355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Olsen</a:t>
            </a:r>
            <a:r>
              <a:rPr lang="en-US" baseline="0" dirty="0" smtClean="0"/>
              <a:t> quoted in Snyder, p. 247 </a:t>
            </a:r>
          </a:p>
          <a:p>
            <a:r>
              <a:rPr lang="en-US" baseline="0" smtClean="0"/>
              <a:t>Hillis quoted in Reed, p. </a:t>
            </a:r>
            <a:r>
              <a:rPr lang="en-US" baseline="0" dirty="0" smtClean="0"/>
              <a:t>293</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36</a:t>
            </a:fld>
            <a:endParaRPr lang="en-US"/>
          </a:p>
        </p:txBody>
      </p:sp>
    </p:spTree>
    <p:extLst>
      <p:ext uri="{BB962C8B-B14F-4D97-AF65-F5344CB8AC3E}">
        <p14:creationId xmlns:p14="http://schemas.microsoft.com/office/powerpoint/2010/main" val="203908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at Costco </a:t>
            </a:r>
            <a:r>
              <a:rPr lang="en-US" smtClean="0"/>
              <a:t>January 21, 2012</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37</a:t>
            </a:fld>
            <a:endParaRPr lang="en-US"/>
          </a:p>
        </p:txBody>
      </p:sp>
    </p:spTree>
    <p:extLst>
      <p:ext uri="{BB962C8B-B14F-4D97-AF65-F5344CB8AC3E}">
        <p14:creationId xmlns:p14="http://schemas.microsoft.com/office/powerpoint/2010/main" val="425036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this one because of all the reels</a:t>
            </a:r>
            <a:r>
              <a:rPr lang="en-US" baseline="0" dirty="0" smtClean="0"/>
              <a:t> of tape.  Lead into Brown Corpus of English discussion.  But first mention card reader.</a:t>
            </a:r>
          </a:p>
          <a:p>
            <a:r>
              <a:rPr lang="en-US" dirty="0" smtClean="0"/>
              <a:t>http://thedigitallifeshow.com/wp-content/uploads/2009/10/ibm_360.jpg </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4</a:t>
            </a:fld>
            <a:endParaRPr lang="en-US"/>
          </a:p>
        </p:txBody>
      </p:sp>
    </p:spTree>
    <p:extLst>
      <p:ext uri="{BB962C8B-B14F-4D97-AF65-F5344CB8AC3E}">
        <p14:creationId xmlns:p14="http://schemas.microsoft.com/office/powerpoint/2010/main" val="404062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http://www.blogcdn.com/www.slashfood.com/media/2008/07/food-diary.jpg </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38</a:t>
            </a:fld>
            <a:endParaRPr lang="en-US"/>
          </a:p>
        </p:txBody>
      </p:sp>
    </p:spTree>
    <p:extLst>
      <p:ext uri="{BB962C8B-B14F-4D97-AF65-F5344CB8AC3E}">
        <p14:creationId xmlns:p14="http://schemas.microsoft.com/office/powerpoint/2010/main" val="2764355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http://64.78.12.184/subpage.asp?ID=588</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42</a:t>
            </a:fld>
            <a:endParaRPr lang="en-US"/>
          </a:p>
        </p:txBody>
      </p:sp>
    </p:spTree>
    <p:extLst>
      <p:ext uri="{BB962C8B-B14F-4D97-AF65-F5344CB8AC3E}">
        <p14:creationId xmlns:p14="http://schemas.microsoft.com/office/powerpoint/2010/main" val="2258462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pPr defTabSz="888797"/>
            <a:r>
              <a:rPr lang="en-US" dirty="0" smtClean="0"/>
              <a:t>Show the first one now.  The others later in AI.</a:t>
            </a:r>
          </a:p>
        </p:txBody>
      </p:sp>
      <p:sp>
        <p:nvSpPr>
          <p:cNvPr id="6042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873" indent="-285720" eaLnBrk="0" hangingPunct="0">
              <a:defRPr>
                <a:solidFill>
                  <a:schemeClr val="tx1"/>
                </a:solidFill>
                <a:latin typeface="Arial" charset="0"/>
              </a:defRPr>
            </a:lvl2pPr>
            <a:lvl3pPr marL="1142881" indent="-228576" eaLnBrk="0" hangingPunct="0">
              <a:defRPr>
                <a:solidFill>
                  <a:schemeClr val="tx1"/>
                </a:solidFill>
                <a:latin typeface="Arial" charset="0"/>
              </a:defRPr>
            </a:lvl3pPr>
            <a:lvl4pPr marL="1600034" indent="-228576" eaLnBrk="0" hangingPunct="0">
              <a:defRPr>
                <a:solidFill>
                  <a:schemeClr val="tx1"/>
                </a:solidFill>
                <a:latin typeface="Arial" charset="0"/>
              </a:defRPr>
            </a:lvl4pPr>
            <a:lvl5pPr marL="2057186" indent="-228576" eaLnBrk="0" hangingPunct="0">
              <a:defRPr>
                <a:solidFill>
                  <a:schemeClr val="tx1"/>
                </a:solidFill>
                <a:latin typeface="Arial" charset="0"/>
              </a:defRPr>
            </a:lvl5pPr>
            <a:lvl6pPr marL="2514339" indent="-228576" eaLnBrk="0" fontAlgn="base" hangingPunct="0">
              <a:spcBef>
                <a:spcPct val="0"/>
              </a:spcBef>
              <a:spcAft>
                <a:spcPct val="0"/>
              </a:spcAft>
              <a:defRPr>
                <a:solidFill>
                  <a:schemeClr val="tx1"/>
                </a:solidFill>
                <a:latin typeface="Arial" charset="0"/>
              </a:defRPr>
            </a:lvl6pPr>
            <a:lvl7pPr marL="2971492" indent="-228576" eaLnBrk="0" fontAlgn="base" hangingPunct="0">
              <a:spcBef>
                <a:spcPct val="0"/>
              </a:spcBef>
              <a:spcAft>
                <a:spcPct val="0"/>
              </a:spcAft>
              <a:defRPr>
                <a:solidFill>
                  <a:schemeClr val="tx1"/>
                </a:solidFill>
                <a:latin typeface="Arial" charset="0"/>
              </a:defRPr>
            </a:lvl7pPr>
            <a:lvl8pPr marL="3428644" indent="-228576" eaLnBrk="0" fontAlgn="base" hangingPunct="0">
              <a:spcBef>
                <a:spcPct val="0"/>
              </a:spcBef>
              <a:spcAft>
                <a:spcPct val="0"/>
              </a:spcAft>
              <a:defRPr>
                <a:solidFill>
                  <a:schemeClr val="tx1"/>
                </a:solidFill>
                <a:latin typeface="Arial" charset="0"/>
              </a:defRPr>
            </a:lvl8pPr>
            <a:lvl9pPr marL="3885797" indent="-228576" eaLnBrk="0" fontAlgn="base" hangingPunct="0">
              <a:spcBef>
                <a:spcPct val="0"/>
              </a:spcBef>
              <a:spcAft>
                <a:spcPct val="0"/>
              </a:spcAft>
              <a:defRPr>
                <a:solidFill>
                  <a:schemeClr val="tx1"/>
                </a:solidFill>
                <a:latin typeface="Arial" charset="0"/>
              </a:defRPr>
            </a:lvl9pPr>
          </a:lstStyle>
          <a:p>
            <a:pPr eaLnBrk="1" hangingPunct="1"/>
            <a:fld id="{773120AC-3669-47D8-BAFF-1EDBD3CB52FF}" type="slidenum">
              <a:rPr lang="en-US" smtClean="0"/>
              <a:pPr eaLnBrk="1" hangingPunct="1"/>
              <a:t>48</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Jeopardy may seem</a:t>
            </a:r>
            <a:r>
              <a:rPr lang="en-US" baseline="0" dirty="0" smtClean="0"/>
              <a:t> trivial as a measure of “humanness”.  But what about medical diagnosis?</a:t>
            </a:r>
            <a:endParaRPr lang="en-US" dirty="0"/>
          </a:p>
        </p:txBody>
      </p:sp>
      <p:sp>
        <p:nvSpPr>
          <p:cNvPr id="4" name="Slide Number Placeholder 3"/>
          <p:cNvSpPr>
            <a:spLocks noGrp="1"/>
          </p:cNvSpPr>
          <p:nvPr>
            <p:ph type="sldNum" sz="quarter" idx="10"/>
          </p:nvPr>
        </p:nvSpPr>
        <p:spPr/>
        <p:txBody>
          <a:bodyPr/>
          <a:lstStyle/>
          <a:p>
            <a:pPr>
              <a:defRPr/>
            </a:pPr>
            <a:fld id="{CE47F7A7-36F3-4A35-9730-78ECE3193B75}" type="slidenum">
              <a:rPr lang="en-US" smtClean="0"/>
              <a:pPr>
                <a:defRPr/>
              </a:pPr>
              <a:t>49</a:t>
            </a:fld>
            <a:endParaRPr lang="en-US"/>
          </a:p>
        </p:txBody>
      </p:sp>
    </p:spTree>
    <p:extLst>
      <p:ext uri="{BB962C8B-B14F-4D97-AF65-F5344CB8AC3E}">
        <p14:creationId xmlns:p14="http://schemas.microsoft.com/office/powerpoint/2010/main" val="359818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http://www.tcpiplab.com/new/sites/default/files/pictures/ibm-punchcard.gif</a:t>
            </a:r>
          </a:p>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5</a:t>
            </a:fld>
            <a:endParaRPr lang="en-US"/>
          </a:p>
        </p:txBody>
      </p:sp>
    </p:spTree>
    <p:extLst>
      <p:ext uri="{BB962C8B-B14F-4D97-AF65-F5344CB8AC3E}">
        <p14:creationId xmlns:p14="http://schemas.microsoft.com/office/powerpoint/2010/main" val="1291901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http://www.tcpiplab.com/new/sites/default/files/pictures/ibm-punchcard.gif</a:t>
            </a:r>
          </a:p>
          <a:p>
            <a:r>
              <a:rPr lang="en-US" dirty="0" smtClean="0"/>
              <a:t>http://www.members.shaw.ca/albertkallal/BatchJobs/4506VV4002.jpg </a:t>
            </a:r>
          </a:p>
          <a:p>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6</a:t>
            </a:fld>
            <a:endParaRPr lang="en-US"/>
          </a:p>
        </p:txBody>
      </p:sp>
    </p:spTree>
    <p:extLst>
      <p:ext uri="{BB962C8B-B14F-4D97-AF65-F5344CB8AC3E}">
        <p14:creationId xmlns:p14="http://schemas.microsoft.com/office/powerpoint/2010/main" val="129190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F39F6-7D87-4098-AF4B-721B9EA8A940}" type="slidenum">
              <a:rPr lang="en-US"/>
              <a:pPr/>
              <a:t>7</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t>Safely reorganizes and compresses a partitioned dataset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problem: </a:t>
            </a:r>
            <a:r>
              <a:rPr lang="en-US" baseline="0" dirty="0" smtClean="0"/>
              <a:t> The machine needs more detail about what to do and why.</a:t>
            </a:r>
          </a:p>
          <a:p>
            <a:r>
              <a:rPr lang="en-US" baseline="0" dirty="0" smtClean="0"/>
              <a:t>Second problem:  Analyzing English itself.</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8</a:t>
            </a:fld>
            <a:endParaRPr lang="en-US"/>
          </a:p>
        </p:txBody>
      </p:sp>
    </p:spTree>
    <p:extLst>
      <p:ext uri="{BB962C8B-B14F-4D97-AF65-F5344CB8AC3E}">
        <p14:creationId xmlns:p14="http://schemas.microsoft.com/office/powerpoint/2010/main" val="3070806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Sort of</a:t>
            </a:r>
            <a:r>
              <a:rPr lang="en-US" baseline="0" dirty="0" smtClean="0"/>
              <a:t> funny, most searches turned up these things turned into modern art clocks</a:t>
            </a:r>
          </a:p>
          <a:p>
            <a:r>
              <a:rPr lang="en-US" baseline="0" dirty="0" smtClean="0"/>
              <a:t>First project was to count frequencies. Next was part of speech tagging, for example “hits”. </a:t>
            </a:r>
          </a:p>
          <a:p>
            <a:r>
              <a:rPr lang="en-US" dirty="0" smtClean="0"/>
              <a:t>http://www.alternativeconsumer.com/wp-content/uploads/Ross/2009/Jan_Feb_2009/reeltapeclock.jpg </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13</a:t>
            </a:fld>
            <a:endParaRPr lang="en-US"/>
          </a:p>
        </p:txBody>
      </p:sp>
    </p:spTree>
    <p:extLst>
      <p:ext uri="{BB962C8B-B14F-4D97-AF65-F5344CB8AC3E}">
        <p14:creationId xmlns:p14="http://schemas.microsoft.com/office/powerpoint/2010/main" val="8202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 and Peace: http://bits.blogs.nytimes.com/2009/12/09/the-american-diet-34-gigabytes-a-day/</a:t>
            </a:r>
          </a:p>
          <a:p>
            <a:r>
              <a:rPr lang="en-US" dirty="0" smtClean="0"/>
              <a:t>Bible: http://www.funtrivia.com/askft/Question3824.html </a:t>
            </a:r>
            <a:endParaRPr lang="en-US" dirty="0"/>
          </a:p>
        </p:txBody>
      </p:sp>
      <p:sp>
        <p:nvSpPr>
          <p:cNvPr id="4" name="Slide Number Placeholder 3"/>
          <p:cNvSpPr>
            <a:spLocks noGrp="1"/>
          </p:cNvSpPr>
          <p:nvPr>
            <p:ph type="sldNum" sz="quarter" idx="10"/>
          </p:nvPr>
        </p:nvSpPr>
        <p:spPr/>
        <p:txBody>
          <a:bodyPr/>
          <a:lstStyle/>
          <a:p>
            <a:fld id="{91691732-901C-4CD6-A060-E3642751C869}" type="slidenum">
              <a:rPr lang="en-US" smtClean="0"/>
              <a:t>14</a:t>
            </a:fld>
            <a:endParaRPr lang="en-US"/>
          </a:p>
        </p:txBody>
      </p:sp>
    </p:spTree>
    <p:extLst>
      <p:ext uri="{BB962C8B-B14F-4D97-AF65-F5344CB8AC3E}">
        <p14:creationId xmlns:p14="http://schemas.microsoft.com/office/powerpoint/2010/main" val="3946045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8AA579-5DEB-4E3E-9617-ED9D4669B08F}"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351076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A579-5DEB-4E3E-9617-ED9D4669B08F}"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2928961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A579-5DEB-4E3E-9617-ED9D4669B08F}"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321269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AA579-5DEB-4E3E-9617-ED9D4669B08F}"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379901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8AA579-5DEB-4E3E-9617-ED9D4669B08F}"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97954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8AA579-5DEB-4E3E-9617-ED9D4669B08F}"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351053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8AA579-5DEB-4E3E-9617-ED9D4669B08F}" type="datetimeFigureOut">
              <a:rPr lang="en-US" smtClean="0"/>
              <a:t>1/13/2014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2458453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AA579-5DEB-4E3E-9617-ED9D4669B08F}" type="datetimeFigureOut">
              <a:rPr lang="en-US" smtClean="0"/>
              <a:t>1/13/2014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3264015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AA579-5DEB-4E3E-9617-ED9D4669B08F}" type="datetimeFigureOut">
              <a:rPr lang="en-US" smtClean="0"/>
              <a:t>1/13/2014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5842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AA579-5DEB-4E3E-9617-ED9D4669B08F}"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3299824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AA579-5DEB-4E3E-9617-ED9D4669B08F}"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57822-8FB5-4798-A689-C4F6BBB3C9BB}" type="slidenum">
              <a:rPr lang="en-US" smtClean="0"/>
              <a:t>‹#›</a:t>
            </a:fld>
            <a:endParaRPr lang="en-US"/>
          </a:p>
        </p:txBody>
      </p:sp>
    </p:spTree>
    <p:extLst>
      <p:ext uri="{BB962C8B-B14F-4D97-AF65-F5344CB8AC3E}">
        <p14:creationId xmlns:p14="http://schemas.microsoft.com/office/powerpoint/2010/main" val="370088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579-5DEB-4E3E-9617-ED9D4669B08F}" type="datetimeFigureOut">
              <a:rPr lang="en-US" smtClean="0"/>
              <a:t>1/13/2014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57822-8FB5-4798-A689-C4F6BBB3C9BB}" type="slidenum">
              <a:rPr lang="en-US" smtClean="0"/>
              <a:t>‹#›</a:t>
            </a:fld>
            <a:endParaRPr lang="en-US"/>
          </a:p>
        </p:txBody>
      </p:sp>
    </p:spTree>
    <p:extLst>
      <p:ext uri="{BB962C8B-B14F-4D97-AF65-F5344CB8AC3E}">
        <p14:creationId xmlns:p14="http://schemas.microsoft.com/office/powerpoint/2010/main" val="244871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Brown_Corpu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worldwidewebsize.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http://www.intel.com/technology/mooreslaw/"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amplified09.com/2010/09/more-transistors-than-grains-of-rice/" TargetMode="Externa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cartesianproduct.wordpress.com/2013/04/15/the-end-of-dennard-scalin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2.jpe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hyperlink" Target="http://www.cs.utexas.edu/~ear/cs302/Homeworks/UbiquitousComputing.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youtube.com/watch?v=npjOSLCR2h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cs.utexas.edu/~ear/cs302/"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cs.utexas.edu/~aim/?p=video"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ww.youtube.com/watch?v=mwkoabTl3vM&amp;feature=relmfu" TargetMode="External"/><Relationship Id="rId3" Type="http://schemas.openxmlformats.org/officeDocument/2006/relationships/image" Target="../media/image40.png"/><Relationship Id="rId7" Type="http://schemas.openxmlformats.org/officeDocument/2006/relationships/hyperlink" Target="http://www.youtube.com/watch?v=qpKoIfTukr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youtube.com/watch?v=gKqfUPcaiM0" TargetMode="External"/><Relationship Id="rId5" Type="http://schemas.openxmlformats.org/officeDocument/2006/relationships/hyperlink" Target="http://www.youtube.com/watch?v=FC3IryWr4c8" TargetMode="External"/><Relationship Id="rId10" Type="http://schemas.openxmlformats.org/officeDocument/2006/relationships/hyperlink" Target="http://www.washingtontimes.com/news/2011/jan/13/ibm-computer-gets-a-buzz-on-for-charity-jeopardy/" TargetMode="External"/><Relationship Id="rId4" Type="http://schemas.openxmlformats.org/officeDocument/2006/relationships/image" Target="../media/image41.png"/><Relationship Id="rId9" Type="http://schemas.openxmlformats.org/officeDocument/2006/relationships/hyperlink" Target="http://www.youtube.com/watch?v=d_yXV22O6n4"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wired.com/wiredscience/2012/10/watson-for-medicine/"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Computer Literacy</a:t>
            </a:r>
            <a:endParaRPr lang="en-US" b="1" dirty="0"/>
          </a:p>
        </p:txBody>
      </p:sp>
      <p:sp>
        <p:nvSpPr>
          <p:cNvPr id="3" name="Subtitle 2"/>
          <p:cNvSpPr>
            <a:spLocks noGrp="1"/>
          </p:cNvSpPr>
          <p:nvPr>
            <p:ph type="subTitle" idx="1"/>
          </p:nvPr>
        </p:nvSpPr>
        <p:spPr/>
        <p:txBody>
          <a:bodyPr/>
          <a:lstStyle/>
          <a:p>
            <a:r>
              <a:rPr lang="en-US" dirty="0" smtClean="0"/>
              <a:t>Chapter 1</a:t>
            </a:r>
            <a:endParaRPr lang="en-US" dirty="0"/>
          </a:p>
        </p:txBody>
      </p:sp>
    </p:spTree>
    <p:extLst>
      <p:ext uri="{BB962C8B-B14F-4D97-AF65-F5344CB8AC3E}">
        <p14:creationId xmlns:p14="http://schemas.microsoft.com/office/powerpoint/2010/main" val="3966353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228600"/>
            <a:ext cx="7772400" cy="533400"/>
          </a:xfrm>
        </p:spPr>
        <p:txBody>
          <a:bodyPr>
            <a:noAutofit/>
          </a:bodyPr>
          <a:lstStyle/>
          <a:p>
            <a:pPr eaLnBrk="1" hangingPunct="1"/>
            <a:r>
              <a:rPr lang="en-US" sz="3600" b="1" dirty="0">
                <a:cs typeface="Arial" pitchFamily="34" charset="0"/>
              </a:rPr>
              <a:t>Why Cats Paint</a:t>
            </a:r>
          </a:p>
        </p:txBody>
      </p:sp>
      <p:pic>
        <p:nvPicPr>
          <p:cNvPr id="47107" name="Picture 3" descr="whycatspa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20775"/>
            <a:ext cx="49530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74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09600" y="228600"/>
            <a:ext cx="7772400" cy="533400"/>
          </a:xfrm>
        </p:spPr>
        <p:txBody>
          <a:bodyPr>
            <a:noAutofit/>
          </a:bodyPr>
          <a:lstStyle/>
          <a:p>
            <a:pPr eaLnBrk="1" hangingPunct="1"/>
            <a:r>
              <a:rPr lang="en-US" sz="3600" b="1" dirty="0">
                <a:cs typeface="Arial" pitchFamily="34" charset="0"/>
              </a:rPr>
              <a:t>Why Paint Cats</a:t>
            </a:r>
          </a:p>
        </p:txBody>
      </p:sp>
      <p:pic>
        <p:nvPicPr>
          <p:cNvPr id="48131" name="Picture 3" descr="whypaintc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205288"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40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152400"/>
            <a:ext cx="8458200" cy="1143000"/>
          </a:xfrm>
        </p:spPr>
        <p:txBody>
          <a:bodyPr>
            <a:normAutofit/>
          </a:bodyPr>
          <a:lstStyle/>
          <a:p>
            <a:pPr eaLnBrk="1" hangingPunct="1"/>
            <a:r>
              <a:rPr lang="en-US" sz="3600" b="1" dirty="0">
                <a:cs typeface="Arial" pitchFamily="34" charset="0"/>
              </a:rPr>
              <a:t>Why Does Analyzing the English Matter? </a:t>
            </a:r>
          </a:p>
        </p:txBody>
      </p:sp>
      <p:sp>
        <p:nvSpPr>
          <p:cNvPr id="49155" name="Text Box 3"/>
          <p:cNvSpPr txBox="1">
            <a:spLocks noChangeArrowheads="1"/>
          </p:cNvSpPr>
          <p:nvPr/>
        </p:nvSpPr>
        <p:spPr bwMode="auto">
          <a:xfrm>
            <a:off x="533400" y="1828800"/>
            <a:ext cx="8077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a:latin typeface="Arial" pitchFamily="34" charset="0"/>
                <a:cs typeface="Arial" pitchFamily="34" charset="0"/>
              </a:rPr>
              <a:t>Find me all the:</a:t>
            </a:r>
          </a:p>
          <a:p>
            <a:pPr eaLnBrk="1" hangingPunct="1">
              <a:spcBef>
                <a:spcPct val="50000"/>
              </a:spcBef>
            </a:pPr>
            <a:endParaRPr lang="en-US" dirty="0">
              <a:latin typeface="Arial" pitchFamily="34" charset="0"/>
              <a:cs typeface="Arial" pitchFamily="34" charset="0"/>
            </a:endParaRPr>
          </a:p>
          <a:p>
            <a:pPr lvl="1" eaLnBrk="1" hangingPunct="1">
              <a:spcBef>
                <a:spcPct val="50000"/>
              </a:spcBef>
            </a:pPr>
            <a:r>
              <a:rPr lang="en-US" i="1" dirty="0">
                <a:latin typeface="Arial" pitchFamily="34" charset="0"/>
                <a:cs typeface="Arial" pitchFamily="34" charset="0"/>
              </a:rPr>
              <a:t>Lawyers whose clients committed fraud</a:t>
            </a:r>
          </a:p>
          <a:p>
            <a:pPr eaLnBrk="1" hangingPunct="1">
              <a:spcBef>
                <a:spcPct val="50000"/>
              </a:spcBef>
            </a:pPr>
            <a:r>
              <a:rPr lang="en-US" dirty="0">
                <a:latin typeface="Arial" pitchFamily="34" charset="0"/>
                <a:cs typeface="Arial" pitchFamily="34" charset="0"/>
              </a:rPr>
              <a:t>			vs</a:t>
            </a:r>
          </a:p>
          <a:p>
            <a:pPr lvl="1" eaLnBrk="1" hangingPunct="1">
              <a:spcBef>
                <a:spcPct val="50000"/>
              </a:spcBef>
            </a:pPr>
            <a:r>
              <a:rPr lang="en-US" i="1" dirty="0">
                <a:latin typeface="Arial" pitchFamily="34" charset="0"/>
                <a:cs typeface="Arial" pitchFamily="34" charset="0"/>
              </a:rPr>
              <a:t>Lawyers who committed fraud</a:t>
            </a:r>
          </a:p>
          <a:p>
            <a:pPr eaLnBrk="1" hangingPunct="1">
              <a:spcBef>
                <a:spcPct val="50000"/>
              </a:spcBef>
            </a:pPr>
            <a:r>
              <a:rPr lang="en-US" dirty="0">
                <a:latin typeface="Arial" pitchFamily="34" charset="0"/>
                <a:cs typeface="Arial" pitchFamily="34" charset="0"/>
              </a:rPr>
              <a:t>			vs</a:t>
            </a:r>
          </a:p>
          <a:p>
            <a:pPr lvl="1" eaLnBrk="1" hangingPunct="1">
              <a:spcBef>
                <a:spcPct val="50000"/>
              </a:spcBef>
            </a:pPr>
            <a:r>
              <a:rPr lang="en-US" i="1" dirty="0">
                <a:latin typeface="Arial" pitchFamily="34" charset="0"/>
                <a:cs typeface="Arial" pitchFamily="34" charset="0"/>
              </a:rPr>
              <a:t>Clients whose lawyers committed fraud</a:t>
            </a:r>
          </a:p>
          <a:p>
            <a:pPr eaLnBrk="1" hangingPunct="1">
              <a:spcBef>
                <a:spcPct val="50000"/>
              </a:spcBef>
            </a:pPr>
            <a:endParaRPr lang="en-US" i="1" dirty="0"/>
          </a:p>
        </p:txBody>
      </p:sp>
    </p:spTree>
    <p:extLst>
      <p:ext uri="{BB962C8B-B14F-4D97-AF65-F5344CB8AC3E}">
        <p14:creationId xmlns:p14="http://schemas.microsoft.com/office/powerpoint/2010/main" val="2721296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Back to the Reels of Tape in 1970</a:t>
            </a:r>
          </a:p>
        </p:txBody>
      </p:sp>
      <p:sp>
        <p:nvSpPr>
          <p:cNvPr id="4" name="TextBox 3"/>
          <p:cNvSpPr txBox="1"/>
          <p:nvPr/>
        </p:nvSpPr>
        <p:spPr>
          <a:xfrm>
            <a:off x="685800" y="1371600"/>
            <a:ext cx="7467600" cy="830997"/>
          </a:xfrm>
          <a:prstGeom prst="rect">
            <a:avLst/>
          </a:prstGeom>
          <a:noFill/>
        </p:spPr>
        <p:txBody>
          <a:bodyPr wrap="square" rtlCol="0">
            <a:spAutoFit/>
          </a:bodyPr>
          <a:lstStyle/>
          <a:p>
            <a:r>
              <a:rPr lang="en-US" sz="2400" dirty="0" smtClean="0">
                <a:latin typeface="Arial" pitchFamily="34" charset="0"/>
                <a:cs typeface="Arial" pitchFamily="34" charset="0"/>
              </a:rPr>
              <a:t>The </a:t>
            </a:r>
            <a:r>
              <a:rPr lang="en-US" sz="2400" dirty="0">
                <a:latin typeface="Arial" pitchFamily="34" charset="0"/>
                <a:cs typeface="Arial" pitchFamily="34" charset="0"/>
              </a:rPr>
              <a:t>Brown University Standard Corpus of Present-Day American </a:t>
            </a:r>
            <a:r>
              <a:rPr lang="en-US" sz="2400" dirty="0" smtClean="0">
                <a:latin typeface="Arial" pitchFamily="34" charset="0"/>
                <a:cs typeface="Arial" pitchFamily="34" charset="0"/>
              </a:rPr>
              <a:t>English: </a:t>
            </a:r>
            <a:endParaRPr lang="en-US" sz="2400" dirty="0">
              <a:latin typeface="Arial" pitchFamily="34" charset="0"/>
              <a:cs typeface="Arial" pitchFamily="34" charset="0"/>
            </a:endParaRPr>
          </a:p>
        </p:txBody>
      </p:sp>
      <p:sp>
        <p:nvSpPr>
          <p:cNvPr id="5" name="TextBox 4"/>
          <p:cNvSpPr txBox="1"/>
          <p:nvPr/>
        </p:nvSpPr>
        <p:spPr>
          <a:xfrm>
            <a:off x="914400" y="5791200"/>
            <a:ext cx="4953000" cy="369332"/>
          </a:xfrm>
          <a:prstGeom prst="rect">
            <a:avLst/>
          </a:prstGeom>
          <a:noFill/>
        </p:spPr>
        <p:txBody>
          <a:bodyPr wrap="square" rtlCol="0">
            <a:spAutoFit/>
          </a:bodyPr>
          <a:lstStyle/>
          <a:p>
            <a:r>
              <a:rPr lang="en-US" dirty="0">
                <a:hlinkClick r:id="rId3"/>
              </a:rPr>
              <a:t>http://</a:t>
            </a:r>
            <a:r>
              <a:rPr lang="en-US" dirty="0" smtClean="0">
                <a:hlinkClick r:id="rId3"/>
              </a:rPr>
              <a:t>en.wikipedia.org/wiki/Brown_Corpus</a:t>
            </a:r>
            <a:r>
              <a:rPr lang="en-US" dirty="0" smtClean="0"/>
              <a:t> </a:t>
            </a:r>
            <a:endParaRPr lang="en-US" dirty="0"/>
          </a:p>
        </p:txBody>
      </p:sp>
      <p:sp>
        <p:nvSpPr>
          <p:cNvPr id="6" name="TextBox 5"/>
          <p:cNvSpPr txBox="1"/>
          <p:nvPr/>
        </p:nvSpPr>
        <p:spPr>
          <a:xfrm>
            <a:off x="1447800" y="3065165"/>
            <a:ext cx="2819400" cy="461665"/>
          </a:xfrm>
          <a:prstGeom prst="rect">
            <a:avLst/>
          </a:prstGeom>
          <a:noFill/>
        </p:spPr>
        <p:txBody>
          <a:bodyPr wrap="square" rtlCol="0">
            <a:spAutoFit/>
          </a:bodyPr>
          <a:lstStyle/>
          <a:p>
            <a:r>
              <a:rPr lang="en-US" sz="2400" dirty="0">
                <a:latin typeface="Arial" pitchFamily="34" charset="0"/>
                <a:cs typeface="Arial" pitchFamily="34" charset="0"/>
              </a:rPr>
              <a:t> </a:t>
            </a:r>
            <a:r>
              <a:rPr lang="en-US" sz="2400" dirty="0" smtClean="0">
                <a:latin typeface="Arial" pitchFamily="34" charset="0"/>
                <a:cs typeface="Arial" pitchFamily="34" charset="0"/>
              </a:rPr>
              <a:t>1,014,312 words</a:t>
            </a:r>
            <a:endParaRPr lang="en-US" sz="2400" dirty="0">
              <a:latin typeface="Arial" pitchFamily="34" charset="0"/>
              <a:cs typeface="Arial"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301" y="2406134"/>
            <a:ext cx="3385066" cy="338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77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How Silly 1,000,000 Words Seem Today</a:t>
            </a:r>
          </a:p>
        </p:txBody>
      </p:sp>
      <p:sp>
        <p:nvSpPr>
          <p:cNvPr id="3" name="Content Placeholder 2"/>
          <p:cNvSpPr>
            <a:spLocks noGrp="1"/>
          </p:cNvSpPr>
          <p:nvPr>
            <p:ph idx="1"/>
          </p:nvPr>
        </p:nvSpPr>
        <p:spPr/>
        <p:txBody>
          <a:bodyPr>
            <a:normAutofit/>
          </a:bodyPr>
          <a:lstStyle/>
          <a:p>
            <a:r>
              <a:rPr lang="en-US" sz="2400" i="1" dirty="0">
                <a:latin typeface="Arial" pitchFamily="34" charset="0"/>
                <a:cs typeface="Arial" pitchFamily="34" charset="0"/>
              </a:rPr>
              <a:t>War and Peace</a:t>
            </a:r>
            <a:r>
              <a:rPr lang="en-US" sz="2400" dirty="0">
                <a:latin typeface="Arial" pitchFamily="34" charset="0"/>
                <a:cs typeface="Arial" pitchFamily="34" charset="0"/>
              </a:rPr>
              <a:t>: </a:t>
            </a:r>
            <a:r>
              <a:rPr lang="en-US" sz="2400" dirty="0" smtClean="0">
                <a:latin typeface="Arial" pitchFamily="34" charset="0"/>
                <a:cs typeface="Arial" pitchFamily="34" charset="0"/>
              </a:rPr>
              <a:t>	   460,000 words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Bible: 		   </a:t>
            </a:r>
            <a:r>
              <a:rPr lang="en-US" sz="2400" u="sng" dirty="0" smtClean="0">
                <a:latin typeface="Arial" pitchFamily="34" charset="0"/>
                <a:cs typeface="Arial" pitchFamily="34" charset="0"/>
              </a:rPr>
              <a:t>774,746</a:t>
            </a:r>
            <a:r>
              <a:rPr lang="en-US" sz="2400" dirty="0" smtClean="0">
                <a:latin typeface="Arial" pitchFamily="34" charset="0"/>
                <a:cs typeface="Arial" pitchFamily="34" charset="0"/>
              </a:rPr>
              <a:t> words</a:t>
            </a:r>
          </a:p>
          <a:p>
            <a:endParaRPr lang="en-US" sz="2400" dirty="0" smtClean="0">
              <a:latin typeface="Arial" pitchFamily="34" charset="0"/>
              <a:cs typeface="Arial" pitchFamily="34" charset="0"/>
            </a:endParaRPr>
          </a:p>
          <a:p>
            <a:pPr marL="914400" lvl="2" indent="0">
              <a:buNone/>
            </a:pPr>
            <a:r>
              <a:rPr lang="en-US" dirty="0" smtClean="0">
                <a:latin typeface="Arial" pitchFamily="34" charset="0"/>
                <a:cs typeface="Arial" pitchFamily="34" charset="0"/>
              </a:rPr>
              <a:t>		1,214,746 words</a:t>
            </a:r>
            <a:endParaRPr lang="en-US" dirty="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Brown corpus:	1,014,312 </a:t>
            </a:r>
            <a:r>
              <a:rPr lang="en-US" sz="2400" dirty="0">
                <a:latin typeface="Arial" pitchFamily="34" charset="0"/>
                <a:cs typeface="Arial" pitchFamily="34" charset="0"/>
              </a:rPr>
              <a:t>words</a:t>
            </a:r>
          </a:p>
        </p:txBody>
      </p:sp>
    </p:spTree>
    <p:extLst>
      <p:ext uri="{BB962C8B-B14F-4D97-AF65-F5344CB8AC3E}">
        <p14:creationId xmlns:p14="http://schemas.microsoft.com/office/powerpoint/2010/main" val="157775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How Silly 1,000,000 Words Seem Today</a:t>
            </a:r>
          </a:p>
        </p:txBody>
      </p:sp>
      <p:sp>
        <p:nvSpPr>
          <p:cNvPr id="4" name="TextBox 3"/>
          <p:cNvSpPr txBox="1"/>
          <p:nvPr/>
        </p:nvSpPr>
        <p:spPr>
          <a:xfrm>
            <a:off x="685800" y="6019800"/>
            <a:ext cx="7219950" cy="369332"/>
          </a:xfrm>
          <a:prstGeom prst="rect">
            <a:avLst/>
          </a:prstGeom>
          <a:noFill/>
        </p:spPr>
        <p:txBody>
          <a:bodyPr wrap="square" rtlCol="0">
            <a:spAutoFit/>
          </a:bodyPr>
          <a:lstStyle/>
          <a:p>
            <a:r>
              <a:rPr lang="en-US" dirty="0">
                <a:hlinkClick r:id="rId2"/>
              </a:rPr>
              <a:t>http://www.worldwidewebsize.com</a:t>
            </a:r>
            <a:r>
              <a:rPr lang="en-US" dirty="0" smtClean="0">
                <a:hlinkClick r:id="rId2"/>
              </a:rPr>
              <a:t>/</a:t>
            </a:r>
            <a:r>
              <a:rPr lang="en-US" dirty="0" smtClean="0"/>
              <a:t> </a:t>
            </a:r>
            <a:endParaRPr lang="en-US" dirty="0"/>
          </a:p>
        </p:txBody>
      </p:sp>
      <p:pic>
        <p:nvPicPr>
          <p:cNvPr id="3" name="Picture 2" descr="http://www.worldwidewebsize.com/Graph_v1.php?corpus=0&amp;Last=7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4676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51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cs typeface="Arial" pitchFamily="34" charset="0"/>
              </a:rPr>
              <a:t>So What’s Next?</a:t>
            </a:r>
          </a:p>
        </p:txBody>
      </p:sp>
      <p:sp>
        <p:nvSpPr>
          <p:cNvPr id="4" name="TextBox 3"/>
          <p:cNvSpPr txBox="1"/>
          <p:nvPr/>
        </p:nvSpPr>
        <p:spPr>
          <a:xfrm>
            <a:off x="990600" y="1752600"/>
            <a:ext cx="1092200" cy="4154984"/>
          </a:xfrm>
          <a:prstGeom prst="rect">
            <a:avLst/>
          </a:prstGeom>
          <a:noFill/>
        </p:spPr>
        <p:txBody>
          <a:bodyPr wrap="square" rtlCol="0">
            <a:spAutoFit/>
          </a:bodyPr>
          <a:lstStyle/>
          <a:p>
            <a:r>
              <a:rPr lang="en-US" sz="2400" dirty="0" smtClean="0">
                <a:latin typeface="Arial" pitchFamily="34" charset="0"/>
                <a:cs typeface="Arial" pitchFamily="34" charset="0"/>
              </a:rPr>
              <a:t>1970</a:t>
            </a:r>
          </a:p>
          <a:p>
            <a:endParaRPr lang="en-US" sz="2400" dirty="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		2012	</a:t>
            </a:r>
          </a:p>
          <a:p>
            <a:endParaRPr lang="en-US" sz="2400" dirty="0">
              <a:latin typeface="Arial" pitchFamily="34" charset="0"/>
              <a:cs typeface="Arial" pitchFamily="34" charset="0"/>
            </a:endParaRPr>
          </a:p>
          <a:p>
            <a:r>
              <a:rPr lang="en-US" sz="2400" dirty="0" smtClean="0">
                <a:latin typeface="Arial" pitchFamily="34" charset="0"/>
                <a:cs typeface="Arial" pitchFamily="34" charset="0"/>
              </a:rPr>
              <a:t>		2052</a:t>
            </a:r>
            <a:endParaRPr lang="en-US" sz="2400" dirty="0">
              <a:latin typeface="Arial" pitchFamily="34" charset="0"/>
              <a:cs typeface="Arial"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066800"/>
            <a:ext cx="2603500" cy="174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270894"/>
            <a:ext cx="2683311" cy="170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334000" y="5288340"/>
            <a:ext cx="838200" cy="1569660"/>
          </a:xfrm>
          <a:prstGeom prst="rect">
            <a:avLst/>
          </a:prstGeom>
          <a:noFill/>
        </p:spPr>
        <p:txBody>
          <a:bodyPr wrap="square" rtlCol="0">
            <a:spAutoFit/>
          </a:bodyPr>
          <a:lstStyle/>
          <a:p>
            <a:r>
              <a:rPr lang="en-US" sz="9600" dirty="0" smtClean="0"/>
              <a:t>?</a:t>
            </a:r>
            <a:endParaRPr lang="en-US" sz="9600" dirty="0"/>
          </a:p>
        </p:txBody>
      </p:sp>
    </p:spTree>
    <p:extLst>
      <p:ext uri="{BB962C8B-B14F-4D97-AF65-F5344CB8AC3E}">
        <p14:creationId xmlns:p14="http://schemas.microsoft.com/office/powerpoint/2010/main" val="876835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457200" y="274638"/>
            <a:ext cx="8229600" cy="560387"/>
          </a:xfrm>
        </p:spPr>
        <p:txBody>
          <a:bodyPr>
            <a:noAutofit/>
          </a:bodyPr>
          <a:lstStyle/>
          <a:p>
            <a:r>
              <a:rPr lang="en-US" sz="3600" b="1" dirty="0">
                <a:cs typeface="Arial" pitchFamily="34" charset="0"/>
              </a:rPr>
              <a:t>Moore’s Law</a:t>
            </a:r>
          </a:p>
        </p:txBody>
      </p:sp>
      <p:pic>
        <p:nvPicPr>
          <p:cNvPr id="242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350" y="1371600"/>
            <a:ext cx="56959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692" name="Text Box 4"/>
          <p:cNvSpPr txBox="1">
            <a:spLocks noChangeArrowheads="1"/>
          </p:cNvSpPr>
          <p:nvPr/>
        </p:nvSpPr>
        <p:spPr bwMode="auto">
          <a:xfrm>
            <a:off x="533400" y="5943600"/>
            <a:ext cx="563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hlinkClick r:id="rId3"/>
              </a:rPr>
              <a:t>http://www.intel.com/technology/mooreslaw/</a:t>
            </a:r>
            <a:r>
              <a:rPr lang="en-US" dirty="0"/>
              <a:t> </a:t>
            </a:r>
          </a:p>
        </p:txBody>
      </p:sp>
    </p:spTree>
    <p:extLst>
      <p:ext uri="{BB962C8B-B14F-4D97-AF65-F5344CB8AC3E}">
        <p14:creationId xmlns:p14="http://schemas.microsoft.com/office/powerpoint/2010/main" val="1725677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cs typeface="Arial" pitchFamily="34" charset="0"/>
              </a:rPr>
              <a:t>Another View</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38" y="1447800"/>
            <a:ext cx="40481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573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886200" cy="715962"/>
          </a:xfrm>
        </p:spPr>
        <p:txBody>
          <a:bodyPr>
            <a:normAutofit fontScale="90000"/>
          </a:bodyPr>
          <a:lstStyle/>
          <a:p>
            <a:r>
              <a:rPr lang="en-US" sz="3600" b="1" dirty="0" smtClean="0"/>
              <a:t>How It Has Happened</a:t>
            </a:r>
            <a:endParaRPr lang="en-US" sz="3600" b="1" dirty="0"/>
          </a:p>
        </p:txBody>
      </p:sp>
      <p:pic>
        <p:nvPicPr>
          <p:cNvPr id="2050" name="Picture 2" descr="C:\Ear\Pictures\Y2013-2014TripToCalifornia\20140102ComputerMuseum051MooresLa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645" y="457200"/>
            <a:ext cx="4319520" cy="575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7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a:cs typeface="Arial" pitchFamily="34" charset="0"/>
              </a:rPr>
              <a:t>IBM 360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6800"/>
            <a:ext cx="6705600" cy="4495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5943600"/>
            <a:ext cx="7924800" cy="461665"/>
          </a:xfrm>
          <a:prstGeom prst="rect">
            <a:avLst/>
          </a:prstGeom>
          <a:noFill/>
        </p:spPr>
        <p:txBody>
          <a:bodyPr wrap="square" rtlCol="0">
            <a:spAutoFit/>
          </a:bodyPr>
          <a:lstStyle/>
          <a:p>
            <a:r>
              <a:rPr lang="en-US" sz="2400" dirty="0" smtClean="0"/>
              <a:t>~1970		About </a:t>
            </a:r>
            <a:r>
              <a:rPr lang="en-US" sz="2400" dirty="0" smtClean="0"/>
              <a:t>2 MB (1/500 GB) memory</a:t>
            </a:r>
            <a:endParaRPr lang="en-US" sz="2400" dirty="0"/>
          </a:p>
        </p:txBody>
      </p:sp>
    </p:spTree>
    <p:extLst>
      <p:ext uri="{BB962C8B-B14F-4D97-AF65-F5344CB8AC3E}">
        <p14:creationId xmlns:p14="http://schemas.microsoft.com/office/powerpoint/2010/main" val="3628529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274638"/>
            <a:ext cx="8229600" cy="714375"/>
          </a:xfrm>
        </p:spPr>
        <p:txBody>
          <a:bodyPr>
            <a:normAutofit/>
          </a:bodyPr>
          <a:lstStyle/>
          <a:p>
            <a:r>
              <a:rPr lang="en-US" sz="3600" b="1" dirty="0">
                <a:cs typeface="Arial" pitchFamily="34" charset="0"/>
              </a:rPr>
              <a:t>How It Has Happened</a:t>
            </a:r>
          </a:p>
        </p:txBody>
      </p:sp>
      <p:pic>
        <p:nvPicPr>
          <p:cNvPr id="297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1173163"/>
            <a:ext cx="6091238"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129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Exactly How Many?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00275"/>
            <a:ext cx="32766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3200400"/>
            <a:ext cx="3823163" cy="266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790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Exactly How Many?</a:t>
            </a:r>
          </a:p>
        </p:txBody>
      </p:sp>
      <p:sp>
        <p:nvSpPr>
          <p:cNvPr id="4" name="TextBox 3"/>
          <p:cNvSpPr txBox="1"/>
          <p:nvPr/>
        </p:nvSpPr>
        <p:spPr>
          <a:xfrm>
            <a:off x="914400" y="1066800"/>
            <a:ext cx="7620000" cy="830997"/>
          </a:xfrm>
          <a:prstGeom prst="rect">
            <a:avLst/>
          </a:prstGeom>
          <a:noFill/>
        </p:spPr>
        <p:txBody>
          <a:bodyPr wrap="square" rtlCol="0">
            <a:spAutoFit/>
          </a:bodyPr>
          <a:lstStyle/>
          <a:p>
            <a:r>
              <a:rPr lang="en-GB" sz="2400" dirty="0" smtClean="0"/>
              <a:t>In 2009, more </a:t>
            </a:r>
            <a:r>
              <a:rPr lang="en-GB" sz="2400" dirty="0" smtClean="0"/>
              <a:t>transistors were put on chips </a:t>
            </a:r>
            <a:r>
              <a:rPr lang="en-GB" sz="2400" dirty="0" smtClean="0"/>
              <a:t>than </a:t>
            </a:r>
            <a:r>
              <a:rPr lang="en-GB" sz="2400" dirty="0" smtClean="0"/>
              <a:t>grains of rice were grown in the world.</a:t>
            </a:r>
            <a:endParaRPr lang="en-GB"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00275"/>
            <a:ext cx="32766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3200400"/>
            <a:ext cx="3823163" cy="266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6400800"/>
            <a:ext cx="8458200" cy="338554"/>
          </a:xfrm>
          <a:prstGeom prst="rect">
            <a:avLst/>
          </a:prstGeom>
          <a:noFill/>
        </p:spPr>
        <p:txBody>
          <a:bodyPr wrap="square" rtlCol="0">
            <a:spAutoFit/>
          </a:bodyPr>
          <a:lstStyle/>
          <a:p>
            <a:r>
              <a:rPr lang="en-US" sz="1600" dirty="0">
                <a:hlinkClick r:id="rId5"/>
              </a:rPr>
              <a:t>http://www.amplified09.com/2010/09/more-transistors-than-grains-of-rice</a:t>
            </a:r>
            <a:r>
              <a:rPr lang="en-US" sz="1600" dirty="0" smtClean="0">
                <a:hlinkClick r:id="rId5"/>
              </a:rPr>
              <a:t>/</a:t>
            </a:r>
            <a:r>
              <a:rPr lang="en-US" sz="1600" dirty="0" smtClean="0"/>
              <a:t> </a:t>
            </a:r>
            <a:endParaRPr lang="en-US" sz="1600" dirty="0"/>
          </a:p>
        </p:txBody>
      </p:sp>
    </p:spTree>
    <p:extLst>
      <p:ext uri="{BB962C8B-B14F-4D97-AF65-F5344CB8AC3E}">
        <p14:creationId xmlns:p14="http://schemas.microsoft.com/office/powerpoint/2010/main" val="1415918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And It’s Not Just Transistors</a:t>
            </a:r>
          </a:p>
        </p:txBody>
      </p:sp>
      <p:graphicFrame>
        <p:nvGraphicFramePr>
          <p:cNvPr id="4" name="Chart 3"/>
          <p:cNvGraphicFramePr>
            <a:graphicFrameLocks/>
          </p:cNvGraphicFramePr>
          <p:nvPr>
            <p:extLst>
              <p:ext uri="{D42A27DB-BD31-4B8C-83A1-F6EECF244321}">
                <p14:modId xmlns:p14="http://schemas.microsoft.com/office/powerpoint/2010/main" val="203494802"/>
              </p:ext>
            </p:extLst>
          </p:nvPr>
        </p:nvGraphicFramePr>
        <p:xfrm>
          <a:off x="381000" y="1524000"/>
          <a:ext cx="83820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734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Is it Still Happening?</a:t>
            </a:r>
            <a:endParaRPr lang="en-US" sz="3600" b="1" dirty="0"/>
          </a:p>
        </p:txBody>
      </p:sp>
      <p:sp>
        <p:nvSpPr>
          <p:cNvPr id="4" name="TextBox 3"/>
          <p:cNvSpPr txBox="1"/>
          <p:nvPr/>
        </p:nvSpPr>
        <p:spPr>
          <a:xfrm>
            <a:off x="914400" y="1524000"/>
            <a:ext cx="6324600" cy="646331"/>
          </a:xfrm>
          <a:prstGeom prst="rect">
            <a:avLst/>
          </a:prstGeom>
          <a:noFill/>
        </p:spPr>
        <p:txBody>
          <a:bodyPr wrap="square" rtlCol="0">
            <a:spAutoFit/>
          </a:bodyPr>
          <a:lstStyle/>
          <a:p>
            <a:r>
              <a:rPr lang="en-US" dirty="0">
                <a:hlinkClick r:id="rId2"/>
              </a:rPr>
              <a:t>http://cartesianproduct.wordpress.com/2013/04/15/the-end-of-dennard-scaling</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215305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15962"/>
          </a:xfrm>
        </p:spPr>
        <p:txBody>
          <a:bodyPr>
            <a:normAutofit/>
          </a:bodyPr>
          <a:lstStyle/>
          <a:p>
            <a:r>
              <a:rPr lang="en-US" sz="3600" b="1" dirty="0">
                <a:cs typeface="Arial" pitchFamily="34" charset="0"/>
              </a:rPr>
              <a:t>Where Are the Computers?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54678"/>
            <a:ext cx="3657600" cy="245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enia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 y="897067"/>
            <a:ext cx="3657600" cy="27914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5200" y="3873500"/>
            <a:ext cx="3621424" cy="2800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 y="4007282"/>
            <a:ext cx="3981450" cy="285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57400" y="3406700"/>
            <a:ext cx="685800" cy="369332"/>
          </a:xfrm>
          <a:prstGeom prst="rect">
            <a:avLst/>
          </a:prstGeom>
          <a:noFill/>
        </p:spPr>
        <p:txBody>
          <a:bodyPr wrap="square" rtlCol="0">
            <a:spAutoFit/>
          </a:bodyPr>
          <a:lstStyle/>
          <a:p>
            <a:r>
              <a:rPr lang="en-US" dirty="0" smtClean="0"/>
              <a:t>1945</a:t>
            </a:r>
            <a:endParaRPr lang="en-US" dirty="0"/>
          </a:p>
        </p:txBody>
      </p:sp>
      <p:sp>
        <p:nvSpPr>
          <p:cNvPr id="6" name="TextBox 5"/>
          <p:cNvSpPr txBox="1"/>
          <p:nvPr/>
        </p:nvSpPr>
        <p:spPr>
          <a:xfrm>
            <a:off x="4837471" y="944846"/>
            <a:ext cx="914400" cy="369332"/>
          </a:xfrm>
          <a:prstGeom prst="rect">
            <a:avLst/>
          </a:prstGeom>
          <a:noFill/>
        </p:spPr>
        <p:txBody>
          <a:bodyPr wrap="square" rtlCol="0">
            <a:spAutoFit/>
          </a:bodyPr>
          <a:lstStyle/>
          <a:p>
            <a:r>
              <a:rPr lang="en-US" dirty="0" smtClean="0"/>
              <a:t>C 1970</a:t>
            </a:r>
            <a:endParaRPr lang="en-US" dirty="0"/>
          </a:p>
        </p:txBody>
      </p:sp>
      <p:sp>
        <p:nvSpPr>
          <p:cNvPr id="7" name="TextBox 6"/>
          <p:cNvSpPr txBox="1"/>
          <p:nvPr/>
        </p:nvSpPr>
        <p:spPr>
          <a:xfrm>
            <a:off x="3048000" y="6553200"/>
            <a:ext cx="955675" cy="369332"/>
          </a:xfrm>
          <a:prstGeom prst="rect">
            <a:avLst/>
          </a:prstGeom>
          <a:noFill/>
        </p:spPr>
        <p:txBody>
          <a:bodyPr wrap="square" rtlCol="0">
            <a:spAutoFit/>
          </a:bodyPr>
          <a:lstStyle/>
          <a:p>
            <a:r>
              <a:rPr lang="en-US" dirty="0" smtClean="0"/>
              <a:t>C 1982</a:t>
            </a:r>
            <a:endParaRPr lang="en-US" dirty="0"/>
          </a:p>
        </p:txBody>
      </p:sp>
    </p:spTree>
    <p:extLst>
      <p:ext uri="{BB962C8B-B14F-4D97-AF65-F5344CB8AC3E}">
        <p14:creationId xmlns:p14="http://schemas.microsoft.com/office/powerpoint/2010/main" val="260103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31" y="219870"/>
            <a:ext cx="8229600" cy="715962"/>
          </a:xfrm>
        </p:spPr>
        <p:txBody>
          <a:bodyPr>
            <a:normAutofit/>
          </a:bodyPr>
          <a:lstStyle/>
          <a:p>
            <a:r>
              <a:rPr lang="en-US" sz="3600" b="1" dirty="0">
                <a:cs typeface="Arial" pitchFamily="34" charset="0"/>
              </a:rPr>
              <a:t>Exactly What IS a Computer?</a:t>
            </a:r>
          </a:p>
        </p:txBody>
      </p:sp>
      <p:sp>
        <p:nvSpPr>
          <p:cNvPr id="4" name="TextBox 3"/>
          <p:cNvSpPr txBox="1"/>
          <p:nvPr/>
        </p:nvSpPr>
        <p:spPr>
          <a:xfrm>
            <a:off x="762000" y="1219200"/>
            <a:ext cx="7772400" cy="3416320"/>
          </a:xfrm>
          <a:prstGeom prst="rect">
            <a:avLst/>
          </a:prstGeom>
          <a:noFill/>
        </p:spPr>
        <p:txBody>
          <a:bodyPr wrap="square" rtlCol="0">
            <a:spAutoFit/>
          </a:bodyPr>
          <a:lstStyle/>
          <a:p>
            <a:pPr marL="342900" indent="-342900">
              <a:buFont typeface="Arial" pitchFamily="34" charset="0"/>
              <a:buChar char="•"/>
            </a:pPr>
            <a:r>
              <a:rPr lang="en-US" sz="2400" dirty="0" smtClean="0"/>
              <a:t>Processor</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35832"/>
            <a:ext cx="1583531" cy="158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899" y="1092995"/>
            <a:ext cx="1707800" cy="126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31" y="1388269"/>
            <a:ext cx="2014167" cy="19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316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31" y="219870"/>
            <a:ext cx="8229600" cy="715962"/>
          </a:xfrm>
        </p:spPr>
        <p:txBody>
          <a:bodyPr>
            <a:normAutofit/>
          </a:bodyPr>
          <a:lstStyle/>
          <a:p>
            <a:r>
              <a:rPr lang="en-US" sz="3600" b="1" dirty="0">
                <a:cs typeface="Arial" pitchFamily="34" charset="0"/>
              </a:rPr>
              <a:t>Exactly What IS a Computer?</a:t>
            </a:r>
          </a:p>
        </p:txBody>
      </p:sp>
      <p:sp>
        <p:nvSpPr>
          <p:cNvPr id="4" name="TextBox 3"/>
          <p:cNvSpPr txBox="1"/>
          <p:nvPr/>
        </p:nvSpPr>
        <p:spPr>
          <a:xfrm>
            <a:off x="762000" y="1219200"/>
            <a:ext cx="7772400" cy="3785652"/>
          </a:xfrm>
          <a:prstGeom prst="rect">
            <a:avLst/>
          </a:prstGeom>
          <a:noFill/>
        </p:spPr>
        <p:txBody>
          <a:bodyPr wrap="square" rtlCol="0">
            <a:spAutoFit/>
          </a:bodyPr>
          <a:lstStyle/>
          <a:p>
            <a:pPr marL="342900" indent="-342900">
              <a:buFont typeface="Arial" pitchFamily="34" charset="0"/>
              <a:buChar char="•"/>
            </a:pPr>
            <a:r>
              <a:rPr lang="en-US" sz="2400" dirty="0" smtClean="0"/>
              <a:t>Processor</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Memory</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35832"/>
            <a:ext cx="1583531" cy="158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899" y="1092995"/>
            <a:ext cx="1707800" cy="126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31" y="1388269"/>
            <a:ext cx="2014167" cy="19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7942" y="3430980"/>
            <a:ext cx="2220515" cy="147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796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31" y="219870"/>
            <a:ext cx="8229600" cy="715962"/>
          </a:xfrm>
        </p:spPr>
        <p:txBody>
          <a:bodyPr>
            <a:normAutofit/>
          </a:bodyPr>
          <a:lstStyle/>
          <a:p>
            <a:r>
              <a:rPr lang="en-US" sz="3600" b="1" dirty="0">
                <a:cs typeface="Arial" pitchFamily="34" charset="0"/>
              </a:rPr>
              <a:t>Exactly What IS a Computer?</a:t>
            </a:r>
          </a:p>
        </p:txBody>
      </p:sp>
      <p:sp>
        <p:nvSpPr>
          <p:cNvPr id="4" name="TextBox 3"/>
          <p:cNvSpPr txBox="1"/>
          <p:nvPr/>
        </p:nvSpPr>
        <p:spPr>
          <a:xfrm>
            <a:off x="762000" y="1219200"/>
            <a:ext cx="7772400" cy="4154984"/>
          </a:xfrm>
          <a:prstGeom prst="rect">
            <a:avLst/>
          </a:prstGeom>
          <a:noFill/>
        </p:spPr>
        <p:txBody>
          <a:bodyPr wrap="square" rtlCol="0">
            <a:spAutoFit/>
          </a:bodyPr>
          <a:lstStyle/>
          <a:p>
            <a:pPr marL="342900" indent="-342900">
              <a:buFont typeface="Arial" pitchFamily="34" charset="0"/>
              <a:buChar char="•"/>
            </a:pPr>
            <a:r>
              <a:rPr lang="en-US" sz="2400" dirty="0" smtClean="0"/>
              <a:t>Processor</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Memory</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I/O</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35832"/>
            <a:ext cx="1583531" cy="158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899" y="1092995"/>
            <a:ext cx="1707800" cy="126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31" y="1388269"/>
            <a:ext cx="2014167" cy="19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7942" y="3430980"/>
            <a:ext cx="2220515" cy="147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035" y="5374184"/>
            <a:ext cx="2377243" cy="13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9124" y="5183154"/>
            <a:ext cx="1650206" cy="161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796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31" y="219870"/>
            <a:ext cx="8229600" cy="715962"/>
          </a:xfrm>
        </p:spPr>
        <p:txBody>
          <a:bodyPr>
            <a:normAutofit/>
          </a:bodyPr>
          <a:lstStyle/>
          <a:p>
            <a:r>
              <a:rPr lang="en-US" sz="3600" b="1" dirty="0">
                <a:cs typeface="Arial" pitchFamily="34" charset="0"/>
              </a:rPr>
              <a:t>Exactly What IS a Computer?</a:t>
            </a:r>
          </a:p>
        </p:txBody>
      </p:sp>
      <p:sp>
        <p:nvSpPr>
          <p:cNvPr id="4" name="TextBox 3"/>
          <p:cNvSpPr txBox="1"/>
          <p:nvPr/>
        </p:nvSpPr>
        <p:spPr>
          <a:xfrm>
            <a:off x="762000" y="1219200"/>
            <a:ext cx="7772400" cy="4154984"/>
          </a:xfrm>
          <a:prstGeom prst="rect">
            <a:avLst/>
          </a:prstGeom>
          <a:noFill/>
        </p:spPr>
        <p:txBody>
          <a:bodyPr wrap="square" rtlCol="0">
            <a:spAutoFit/>
          </a:bodyPr>
          <a:lstStyle/>
          <a:p>
            <a:pPr marL="342900" indent="-342900">
              <a:buFont typeface="Arial" pitchFamily="34" charset="0"/>
              <a:buChar char="•"/>
            </a:pPr>
            <a:r>
              <a:rPr lang="en-US" sz="2400" dirty="0" smtClean="0"/>
              <a:t>Processor</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Memory</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I/O</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35832"/>
            <a:ext cx="1583531" cy="158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899" y="1092995"/>
            <a:ext cx="1707800" cy="126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31" y="1388269"/>
            <a:ext cx="2014167" cy="19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7942" y="3430980"/>
            <a:ext cx="2220515" cy="147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035" y="5374184"/>
            <a:ext cx="2377243" cy="13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9124" y="5183154"/>
            <a:ext cx="1650206" cy="161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9234" y="5233082"/>
            <a:ext cx="76200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30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Putting That Into Perspective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2971800" cy="199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53000" y="1600200"/>
            <a:ext cx="3886200" cy="461665"/>
          </a:xfrm>
          <a:prstGeom prst="rect">
            <a:avLst/>
          </a:prstGeom>
          <a:noFill/>
        </p:spPr>
        <p:txBody>
          <a:bodyPr wrap="square" rtlCol="0">
            <a:spAutoFit/>
          </a:bodyPr>
          <a:lstStyle/>
          <a:p>
            <a:r>
              <a:rPr lang="en-US" sz="2400" dirty="0" smtClean="0"/>
              <a:t>1/500 GB</a:t>
            </a:r>
            <a:endParaRPr lang="en-US" sz="24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3051611"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953000" y="4546104"/>
            <a:ext cx="3886200" cy="461665"/>
          </a:xfrm>
          <a:prstGeom prst="rect">
            <a:avLst/>
          </a:prstGeom>
          <a:noFill/>
        </p:spPr>
        <p:txBody>
          <a:bodyPr wrap="square" rtlCol="0">
            <a:spAutoFit/>
          </a:bodyPr>
          <a:lstStyle/>
          <a:p>
            <a:r>
              <a:rPr lang="en-US" sz="2400" dirty="0" smtClean="0"/>
              <a:t>16 GB</a:t>
            </a:r>
            <a:endParaRPr lang="en-US" sz="2400" dirty="0"/>
          </a:p>
        </p:txBody>
      </p:sp>
      <p:sp>
        <p:nvSpPr>
          <p:cNvPr id="3" name="TextBox 2"/>
          <p:cNvSpPr txBox="1"/>
          <p:nvPr/>
        </p:nvSpPr>
        <p:spPr>
          <a:xfrm>
            <a:off x="6972300" y="2316634"/>
            <a:ext cx="1295400" cy="461665"/>
          </a:xfrm>
          <a:prstGeom prst="rect">
            <a:avLst/>
          </a:prstGeom>
          <a:noFill/>
        </p:spPr>
        <p:txBody>
          <a:bodyPr wrap="square" rtlCol="0">
            <a:spAutoFit/>
          </a:bodyPr>
          <a:lstStyle/>
          <a:p>
            <a:r>
              <a:rPr lang="en-US" sz="2400" dirty="0" smtClean="0">
                <a:solidFill>
                  <a:srgbClr val="FF0000"/>
                </a:solidFill>
              </a:rPr>
              <a:t>1970</a:t>
            </a:r>
            <a:endParaRPr lang="en-US" sz="2400" dirty="0">
              <a:solidFill>
                <a:srgbClr val="FF0000"/>
              </a:solidFill>
            </a:endParaRPr>
          </a:p>
        </p:txBody>
      </p:sp>
      <p:sp>
        <p:nvSpPr>
          <p:cNvPr id="8" name="TextBox 7"/>
          <p:cNvSpPr txBox="1"/>
          <p:nvPr/>
        </p:nvSpPr>
        <p:spPr>
          <a:xfrm>
            <a:off x="6972300" y="5181600"/>
            <a:ext cx="1295400" cy="461665"/>
          </a:xfrm>
          <a:prstGeom prst="rect">
            <a:avLst/>
          </a:prstGeom>
          <a:noFill/>
        </p:spPr>
        <p:txBody>
          <a:bodyPr wrap="square" rtlCol="0">
            <a:spAutoFit/>
          </a:bodyPr>
          <a:lstStyle/>
          <a:p>
            <a:r>
              <a:rPr lang="en-US" sz="2400" dirty="0" smtClean="0">
                <a:solidFill>
                  <a:srgbClr val="FF0000"/>
                </a:solidFill>
              </a:rPr>
              <a:t>2012</a:t>
            </a:r>
            <a:endParaRPr lang="en-US" sz="2400" dirty="0">
              <a:solidFill>
                <a:srgbClr val="FF0000"/>
              </a:solidFill>
            </a:endParaRPr>
          </a:p>
        </p:txBody>
      </p:sp>
    </p:spTree>
    <p:extLst>
      <p:ext uri="{BB962C8B-B14F-4D97-AF65-F5344CB8AC3E}">
        <p14:creationId xmlns:p14="http://schemas.microsoft.com/office/powerpoint/2010/main" val="366517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31" y="219870"/>
            <a:ext cx="8229600" cy="715962"/>
          </a:xfrm>
        </p:spPr>
        <p:txBody>
          <a:bodyPr>
            <a:normAutofit/>
          </a:bodyPr>
          <a:lstStyle/>
          <a:p>
            <a:r>
              <a:rPr lang="en-US" sz="3600" b="1" dirty="0">
                <a:cs typeface="Arial" pitchFamily="34" charset="0"/>
              </a:rPr>
              <a:t>Exactly What IS a Computer?</a:t>
            </a:r>
          </a:p>
        </p:txBody>
      </p:sp>
      <p:sp>
        <p:nvSpPr>
          <p:cNvPr id="4" name="TextBox 3"/>
          <p:cNvSpPr txBox="1"/>
          <p:nvPr/>
        </p:nvSpPr>
        <p:spPr>
          <a:xfrm>
            <a:off x="762000" y="1219200"/>
            <a:ext cx="7772400" cy="4154984"/>
          </a:xfrm>
          <a:prstGeom prst="rect">
            <a:avLst/>
          </a:prstGeom>
          <a:noFill/>
        </p:spPr>
        <p:txBody>
          <a:bodyPr wrap="square" rtlCol="0">
            <a:spAutoFit/>
          </a:bodyPr>
          <a:lstStyle/>
          <a:p>
            <a:pPr marL="342900" indent="-342900">
              <a:buFont typeface="Arial" pitchFamily="34" charset="0"/>
              <a:buChar char="•"/>
            </a:pPr>
            <a:r>
              <a:rPr lang="en-US" sz="2400" dirty="0" smtClean="0"/>
              <a:t>Processor</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Memory</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I/O</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35832"/>
            <a:ext cx="1583531" cy="158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899" y="1092995"/>
            <a:ext cx="1707800" cy="126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31" y="1388269"/>
            <a:ext cx="2014167" cy="19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7942" y="3430980"/>
            <a:ext cx="2220515" cy="147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035" y="5374184"/>
            <a:ext cx="2377243" cy="13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9124" y="5183154"/>
            <a:ext cx="1650206" cy="161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9463" y="5058767"/>
            <a:ext cx="2242534" cy="163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9234" y="5233082"/>
            <a:ext cx="76200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30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31" y="219870"/>
            <a:ext cx="8229600" cy="715962"/>
          </a:xfrm>
        </p:spPr>
        <p:txBody>
          <a:bodyPr>
            <a:normAutofit/>
          </a:bodyPr>
          <a:lstStyle/>
          <a:p>
            <a:r>
              <a:rPr lang="en-US" sz="3600" b="1" dirty="0">
                <a:cs typeface="Arial" pitchFamily="34" charset="0"/>
              </a:rPr>
              <a:t>Exactly What IS a Computer?</a:t>
            </a:r>
          </a:p>
        </p:txBody>
      </p:sp>
      <p:sp>
        <p:nvSpPr>
          <p:cNvPr id="4" name="TextBox 3"/>
          <p:cNvSpPr txBox="1"/>
          <p:nvPr/>
        </p:nvSpPr>
        <p:spPr>
          <a:xfrm>
            <a:off x="762000" y="1219200"/>
            <a:ext cx="7772400" cy="4154984"/>
          </a:xfrm>
          <a:prstGeom prst="rect">
            <a:avLst/>
          </a:prstGeom>
          <a:noFill/>
        </p:spPr>
        <p:txBody>
          <a:bodyPr wrap="square" rtlCol="0">
            <a:spAutoFit/>
          </a:bodyPr>
          <a:lstStyle/>
          <a:p>
            <a:pPr marL="342900" indent="-342900">
              <a:buFont typeface="Arial" pitchFamily="34" charset="0"/>
              <a:buChar char="•"/>
            </a:pPr>
            <a:r>
              <a:rPr lang="en-US" sz="2400" dirty="0" smtClean="0"/>
              <a:t>Processor</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Memory</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I/O</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35832"/>
            <a:ext cx="1583531" cy="158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899" y="1092995"/>
            <a:ext cx="1707800" cy="126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31" y="1388269"/>
            <a:ext cx="2014167" cy="19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7942" y="3430980"/>
            <a:ext cx="2220515" cy="147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035" y="5374184"/>
            <a:ext cx="2377243" cy="13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9124" y="5183154"/>
            <a:ext cx="1650206" cy="161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9463" y="5058767"/>
            <a:ext cx="2242534" cy="163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2477" y="5291522"/>
            <a:ext cx="1805832" cy="139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9234" y="5233082"/>
            <a:ext cx="76200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47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How Do Computers Do Useful Things?</a:t>
            </a:r>
          </a:p>
        </p:txBody>
      </p:sp>
      <p:sp>
        <p:nvSpPr>
          <p:cNvPr id="3" name="Content Placeholder 2"/>
          <p:cNvSpPr>
            <a:spLocks noGrp="1"/>
          </p:cNvSpPr>
          <p:nvPr>
            <p:ph idx="1"/>
          </p:nvPr>
        </p:nvSpPr>
        <p:spPr>
          <a:xfrm>
            <a:off x="457200" y="1219200"/>
            <a:ext cx="8229600" cy="4525963"/>
          </a:xfrm>
        </p:spPr>
        <p:txBody>
          <a:bodyPr/>
          <a:lstStyle/>
          <a:p>
            <a:r>
              <a:rPr lang="en-US" dirty="0" smtClean="0"/>
              <a:t>People write programs (software).</a:t>
            </a:r>
          </a:p>
          <a:p>
            <a:endParaRPr lang="en-US" dirty="0" smtClean="0"/>
          </a:p>
          <a:p>
            <a:endParaRPr lang="en-US" dirty="0" smtClean="0"/>
          </a:p>
          <a:p>
            <a:endParaRPr lang="en-US" dirty="0"/>
          </a:p>
          <a:p>
            <a:endParaRPr lang="en-US" dirty="0" smtClean="0"/>
          </a:p>
          <a:p>
            <a:endParaRPr lang="en-US" dirty="0" smtClean="0"/>
          </a:p>
        </p:txBody>
      </p:sp>
    </p:spTree>
    <p:extLst>
      <p:ext uri="{BB962C8B-B14F-4D97-AF65-F5344CB8AC3E}">
        <p14:creationId xmlns:p14="http://schemas.microsoft.com/office/powerpoint/2010/main" val="1623573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How Do Computers Do Useful Things?</a:t>
            </a:r>
          </a:p>
        </p:txBody>
      </p:sp>
      <p:sp>
        <p:nvSpPr>
          <p:cNvPr id="3" name="Content Placeholder 2"/>
          <p:cNvSpPr>
            <a:spLocks noGrp="1"/>
          </p:cNvSpPr>
          <p:nvPr>
            <p:ph idx="1"/>
          </p:nvPr>
        </p:nvSpPr>
        <p:spPr>
          <a:xfrm>
            <a:off x="457200" y="1219200"/>
            <a:ext cx="8229600" cy="4525963"/>
          </a:xfrm>
        </p:spPr>
        <p:txBody>
          <a:bodyPr/>
          <a:lstStyle/>
          <a:p>
            <a:r>
              <a:rPr lang="en-US" dirty="0" smtClean="0"/>
              <a:t>People write programs (software).</a:t>
            </a:r>
          </a:p>
          <a:p>
            <a:endParaRPr lang="en-US" dirty="0" smtClean="0"/>
          </a:p>
          <a:p>
            <a:endParaRPr lang="en-US" dirty="0" smtClean="0"/>
          </a:p>
          <a:p>
            <a:endParaRPr lang="en-US" dirty="0"/>
          </a:p>
          <a:p>
            <a:endParaRPr lang="en-US" dirty="0" smtClean="0"/>
          </a:p>
          <a:p>
            <a:endParaRPr lang="en-US" dirty="0" smtClean="0"/>
          </a:p>
        </p:txBody>
      </p:sp>
      <p:sp>
        <p:nvSpPr>
          <p:cNvPr id="4" name="Text Box 6"/>
          <p:cNvSpPr txBox="1">
            <a:spLocks noChangeArrowheads="1"/>
          </p:cNvSpPr>
          <p:nvPr/>
        </p:nvSpPr>
        <p:spPr bwMode="auto">
          <a:xfrm>
            <a:off x="1447800" y="2057400"/>
            <a:ext cx="6705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latin typeface="Courier New" pitchFamily="49" charset="0"/>
              </a:rPr>
              <a:t>def </a:t>
            </a:r>
            <a:r>
              <a:rPr lang="en-US" dirty="0" smtClean="0">
                <a:latin typeface="Courier New" pitchFamily="49" charset="0"/>
              </a:rPr>
              <a:t>chess():</a:t>
            </a:r>
            <a:endParaRPr lang="en-US" dirty="0">
              <a:latin typeface="Courier New" pitchFamily="49" charset="0"/>
            </a:endParaRPr>
          </a:p>
          <a:p>
            <a:r>
              <a:rPr lang="en-US" dirty="0" smtClean="0">
                <a:latin typeface="Courier New" pitchFamily="49" charset="0"/>
              </a:rPr>
              <a:t>    while game_on:</a:t>
            </a:r>
          </a:p>
          <a:p>
            <a:r>
              <a:rPr lang="en-US" dirty="0">
                <a:latin typeface="Courier New" pitchFamily="49" charset="0"/>
              </a:rPr>
              <a:t> </a:t>
            </a:r>
            <a:r>
              <a:rPr lang="en-US" dirty="0" smtClean="0">
                <a:latin typeface="Courier New" pitchFamily="49" charset="0"/>
              </a:rPr>
              <a:t>       internal_board = scan(board) </a:t>
            </a:r>
            <a:endParaRPr lang="en-US" dirty="0">
              <a:latin typeface="Courier New" pitchFamily="49" charset="0"/>
            </a:endParaRPr>
          </a:p>
          <a:p>
            <a:r>
              <a:rPr lang="en-US" dirty="0">
                <a:latin typeface="Courier New" pitchFamily="49" charset="0"/>
              </a:rPr>
              <a:t>        </a:t>
            </a:r>
            <a:r>
              <a:rPr lang="en-US" dirty="0" smtClean="0">
                <a:latin typeface="Courier New" pitchFamily="49" charset="0"/>
              </a:rPr>
              <a:t>move = choose(internal_board)</a:t>
            </a:r>
          </a:p>
          <a:p>
            <a:r>
              <a:rPr lang="en-US" dirty="0">
                <a:latin typeface="Courier New" pitchFamily="49" charset="0"/>
              </a:rPr>
              <a:t> </a:t>
            </a:r>
            <a:r>
              <a:rPr lang="en-US" dirty="0" smtClean="0">
                <a:latin typeface="Courier New" pitchFamily="49" charset="0"/>
              </a:rPr>
              <a:t>       play(move, board)</a:t>
            </a:r>
            <a:endParaRPr lang="en-US" dirty="0">
              <a:latin typeface="Courier New" pitchFamily="49" charset="0"/>
            </a:endParaRPr>
          </a:p>
          <a:p>
            <a:endParaRPr lang="en-US" dirty="0">
              <a:latin typeface="Courier New" pitchFamily="49" charset="0"/>
            </a:endParaRPr>
          </a:p>
          <a:p>
            <a:r>
              <a:rPr lang="en-US" dirty="0">
                <a:latin typeface="Courier New" pitchFamily="49" charset="0"/>
              </a:rPr>
              <a:t>    </a:t>
            </a:r>
          </a:p>
        </p:txBody>
      </p:sp>
    </p:spTree>
    <p:extLst>
      <p:ext uri="{BB962C8B-B14F-4D97-AF65-F5344CB8AC3E}">
        <p14:creationId xmlns:p14="http://schemas.microsoft.com/office/powerpoint/2010/main" val="2168105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How Do Computers Do Useful Things?</a:t>
            </a:r>
          </a:p>
        </p:txBody>
      </p:sp>
      <p:sp>
        <p:nvSpPr>
          <p:cNvPr id="3" name="Content Placeholder 2"/>
          <p:cNvSpPr>
            <a:spLocks noGrp="1"/>
          </p:cNvSpPr>
          <p:nvPr>
            <p:ph idx="1"/>
          </p:nvPr>
        </p:nvSpPr>
        <p:spPr>
          <a:xfrm>
            <a:off x="457200" y="1219200"/>
            <a:ext cx="8229600" cy="4525963"/>
          </a:xfrm>
        </p:spPr>
        <p:txBody>
          <a:bodyPr/>
          <a:lstStyle/>
          <a:p>
            <a:r>
              <a:rPr lang="en-US" dirty="0" smtClean="0"/>
              <a:t>People write programs (software).</a:t>
            </a:r>
          </a:p>
          <a:p>
            <a:endParaRPr lang="en-US" dirty="0" smtClean="0"/>
          </a:p>
          <a:p>
            <a:endParaRPr lang="en-US" dirty="0" smtClean="0"/>
          </a:p>
          <a:p>
            <a:endParaRPr lang="en-US" dirty="0"/>
          </a:p>
          <a:p>
            <a:endParaRPr lang="en-US" dirty="0" smtClean="0"/>
          </a:p>
          <a:p>
            <a:endParaRPr lang="en-US" dirty="0" smtClean="0"/>
          </a:p>
          <a:p>
            <a:r>
              <a:rPr lang="en-US" dirty="0" smtClean="0"/>
              <a:t>Computers run the programs.</a:t>
            </a:r>
            <a:endParaRPr lang="en-US" dirty="0"/>
          </a:p>
        </p:txBody>
      </p:sp>
      <p:sp>
        <p:nvSpPr>
          <p:cNvPr id="4" name="Text Box 6"/>
          <p:cNvSpPr txBox="1">
            <a:spLocks noChangeArrowheads="1"/>
          </p:cNvSpPr>
          <p:nvPr/>
        </p:nvSpPr>
        <p:spPr bwMode="auto">
          <a:xfrm>
            <a:off x="1447800" y="2057400"/>
            <a:ext cx="6705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latin typeface="Courier New" pitchFamily="49" charset="0"/>
              </a:rPr>
              <a:t>def </a:t>
            </a:r>
            <a:r>
              <a:rPr lang="en-US" dirty="0" smtClean="0">
                <a:latin typeface="Courier New" pitchFamily="49" charset="0"/>
              </a:rPr>
              <a:t>chess():</a:t>
            </a:r>
            <a:endParaRPr lang="en-US" dirty="0">
              <a:latin typeface="Courier New" pitchFamily="49" charset="0"/>
            </a:endParaRPr>
          </a:p>
          <a:p>
            <a:r>
              <a:rPr lang="en-US" dirty="0" smtClean="0">
                <a:latin typeface="Courier New" pitchFamily="49" charset="0"/>
              </a:rPr>
              <a:t>    while game_on:</a:t>
            </a:r>
          </a:p>
          <a:p>
            <a:r>
              <a:rPr lang="en-US" dirty="0">
                <a:latin typeface="Courier New" pitchFamily="49" charset="0"/>
              </a:rPr>
              <a:t> </a:t>
            </a:r>
            <a:r>
              <a:rPr lang="en-US" dirty="0" smtClean="0">
                <a:latin typeface="Courier New" pitchFamily="49" charset="0"/>
              </a:rPr>
              <a:t>       internal_board = scan(board) </a:t>
            </a:r>
            <a:endParaRPr lang="en-US" dirty="0">
              <a:latin typeface="Courier New" pitchFamily="49" charset="0"/>
            </a:endParaRPr>
          </a:p>
          <a:p>
            <a:r>
              <a:rPr lang="en-US" dirty="0">
                <a:latin typeface="Courier New" pitchFamily="49" charset="0"/>
              </a:rPr>
              <a:t>        </a:t>
            </a:r>
            <a:r>
              <a:rPr lang="en-US" dirty="0" smtClean="0">
                <a:latin typeface="Courier New" pitchFamily="49" charset="0"/>
              </a:rPr>
              <a:t>move = choose(internal_board)</a:t>
            </a:r>
          </a:p>
          <a:p>
            <a:r>
              <a:rPr lang="en-US" dirty="0">
                <a:latin typeface="Courier New" pitchFamily="49" charset="0"/>
              </a:rPr>
              <a:t> </a:t>
            </a:r>
            <a:r>
              <a:rPr lang="en-US" dirty="0" smtClean="0">
                <a:latin typeface="Courier New" pitchFamily="49" charset="0"/>
              </a:rPr>
              <a:t>       play(move, board)</a:t>
            </a:r>
            <a:endParaRPr lang="en-US" dirty="0">
              <a:latin typeface="Courier New" pitchFamily="49" charset="0"/>
            </a:endParaRPr>
          </a:p>
          <a:p>
            <a:endParaRPr lang="en-US" dirty="0">
              <a:latin typeface="Courier New" pitchFamily="49" charset="0"/>
            </a:endParaRPr>
          </a:p>
          <a:p>
            <a:r>
              <a:rPr lang="en-US" dirty="0">
                <a:latin typeface="Courier New" pitchFamily="49" charset="0"/>
              </a:rPr>
              <a:t>    </a:t>
            </a:r>
          </a:p>
        </p:txBody>
      </p:sp>
    </p:spTree>
    <p:extLst>
      <p:ext uri="{BB962C8B-B14F-4D97-AF65-F5344CB8AC3E}">
        <p14:creationId xmlns:p14="http://schemas.microsoft.com/office/powerpoint/2010/main" val="3745038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a:bodyPr>
          <a:lstStyle/>
          <a:p>
            <a:r>
              <a:rPr lang="en-US" sz="3600" b="1" dirty="0">
                <a:cs typeface="Arial" pitchFamily="34" charset="0"/>
              </a:rPr>
              <a:t>Exactly What IS a Computer?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71600"/>
            <a:ext cx="534629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21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Predictions Gone Very Wrong</a:t>
            </a:r>
            <a:endParaRPr lang="en-US" sz="3600" b="1" dirty="0"/>
          </a:p>
        </p:txBody>
      </p:sp>
      <p:sp>
        <p:nvSpPr>
          <p:cNvPr id="3" name="Content Placeholder 2"/>
          <p:cNvSpPr>
            <a:spLocks noGrp="1"/>
          </p:cNvSpPr>
          <p:nvPr>
            <p:ph idx="1"/>
          </p:nvPr>
        </p:nvSpPr>
        <p:spPr/>
        <p:txBody>
          <a:bodyPr>
            <a:normAutofit fontScale="92500" lnSpcReduction="20000"/>
          </a:bodyPr>
          <a:lstStyle/>
          <a:p>
            <a:r>
              <a:rPr lang="en-US" sz="2400" dirty="0" smtClean="0"/>
              <a:t>There is no reason why anyone would want to have a computer in their home.  (Ken Olsen, President of Digital Equipment Corporation, 1977)</a:t>
            </a:r>
          </a:p>
          <a:p>
            <a:endParaRPr lang="en-US" sz="2400" dirty="0" smtClean="0"/>
          </a:p>
          <a:p>
            <a:r>
              <a:rPr lang="en-US" sz="2400" dirty="0" smtClean="0"/>
              <a:t>I went to my first computer conference at the New York Hilton about 20 years ago.  When somebody there predicted the market for microprocessors would eventually be in the millions, someone else said, “Where are they all going to go?  It’s not like you need a computer in every doorknob!”</a:t>
            </a:r>
            <a:br>
              <a:rPr lang="en-US" sz="2400" dirty="0" smtClean="0"/>
            </a:br>
            <a:r>
              <a:rPr lang="en-US" sz="2400" dirty="0" smtClean="0"/>
              <a:t/>
            </a:r>
            <a:br>
              <a:rPr lang="en-US" sz="2400" dirty="0" smtClean="0"/>
            </a:br>
            <a:r>
              <a:rPr lang="en-US" sz="2400" dirty="0" smtClean="0"/>
              <a:t>Years later, I went back to the same hotel.  I noticed the room keys had been replaced by electronic cards you slide into slots in the doors.</a:t>
            </a:r>
            <a:br>
              <a:rPr lang="en-US" sz="2400" dirty="0" smtClean="0"/>
            </a:br>
            <a:r>
              <a:rPr lang="en-US" sz="2400" dirty="0" smtClean="0"/>
              <a:t/>
            </a:r>
            <a:br>
              <a:rPr lang="en-US" sz="2400" dirty="0" smtClean="0"/>
            </a:br>
            <a:r>
              <a:rPr lang="en-US" sz="2400" dirty="0" smtClean="0"/>
              <a:t>There was a computer in every doorknob.  (Danny Hillis, circa 1999)</a:t>
            </a:r>
          </a:p>
          <a:p>
            <a:endParaRPr lang="en-US" sz="2400" dirty="0"/>
          </a:p>
          <a:p>
            <a:pPr marL="0" indent="0">
              <a:buNone/>
            </a:pPr>
            <a:endParaRPr lang="en-US" sz="2400" dirty="0"/>
          </a:p>
        </p:txBody>
      </p:sp>
    </p:spTree>
    <p:extLst>
      <p:ext uri="{BB962C8B-B14F-4D97-AF65-F5344CB8AC3E}">
        <p14:creationId xmlns:p14="http://schemas.microsoft.com/office/powerpoint/2010/main" val="3592107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4" y="152400"/>
            <a:ext cx="3886200" cy="1143000"/>
          </a:xfrm>
        </p:spPr>
        <p:txBody>
          <a:bodyPr>
            <a:normAutofit/>
          </a:bodyPr>
          <a:lstStyle/>
          <a:p>
            <a:r>
              <a:rPr lang="en-US" sz="3200" b="1" dirty="0" smtClean="0"/>
              <a:t>More On Computers Everywhere</a:t>
            </a:r>
            <a:endParaRPr lang="en-US" sz="32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81000"/>
            <a:ext cx="4472830" cy="6018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5354" y="1528354"/>
            <a:ext cx="3581400" cy="461665"/>
          </a:xfrm>
          <a:prstGeom prst="rect">
            <a:avLst/>
          </a:prstGeom>
          <a:noFill/>
        </p:spPr>
        <p:txBody>
          <a:bodyPr wrap="square" rtlCol="0">
            <a:spAutoFit/>
          </a:bodyPr>
          <a:lstStyle/>
          <a:p>
            <a:r>
              <a:rPr lang="en-US" sz="2400" dirty="0" smtClean="0"/>
              <a:t>$294.00</a:t>
            </a:r>
            <a:endParaRPr lang="en-US" dirty="0"/>
          </a:p>
        </p:txBody>
      </p:sp>
      <p:sp>
        <p:nvSpPr>
          <p:cNvPr id="5" name="TextBox 4"/>
          <p:cNvSpPr txBox="1"/>
          <p:nvPr/>
        </p:nvSpPr>
        <p:spPr>
          <a:xfrm>
            <a:off x="385354" y="4038600"/>
            <a:ext cx="3767546" cy="2585323"/>
          </a:xfrm>
          <a:prstGeom prst="rect">
            <a:avLst/>
          </a:prstGeom>
          <a:noFill/>
        </p:spPr>
        <p:txBody>
          <a:bodyPr wrap="square" rtlCol="0">
            <a:spAutoFit/>
          </a:bodyPr>
          <a:lstStyle/>
          <a:p>
            <a:pPr marL="285750" indent="-285750">
              <a:buFont typeface="Arial" pitchFamily="34" charset="0"/>
              <a:buChar char="•"/>
            </a:pPr>
            <a:r>
              <a:rPr lang="en-US" dirty="0"/>
              <a:t>Safety On/Off Sensor </a:t>
            </a:r>
            <a:endParaRPr lang="en-US" dirty="0" smtClean="0"/>
          </a:p>
          <a:p>
            <a:pPr marL="285750" indent="-285750">
              <a:buFont typeface="Arial" pitchFamily="34" charset="0"/>
              <a:buChar char="•"/>
            </a:pPr>
            <a:r>
              <a:rPr lang="en-US" dirty="0" smtClean="0"/>
              <a:t>Self-Cleaning </a:t>
            </a:r>
            <a:r>
              <a:rPr lang="en-US" dirty="0"/>
              <a:t>Nozzles </a:t>
            </a:r>
            <a:endParaRPr lang="en-US" dirty="0" smtClean="0"/>
          </a:p>
          <a:p>
            <a:pPr marL="285750" indent="-285750">
              <a:buFont typeface="Arial" pitchFamily="34" charset="0"/>
              <a:buChar char="•"/>
            </a:pPr>
            <a:r>
              <a:rPr lang="en-US" dirty="0" smtClean="0"/>
              <a:t>Quick </a:t>
            </a:r>
            <a:r>
              <a:rPr lang="en-US" dirty="0"/>
              <a:t>Release Seat for Easy </a:t>
            </a:r>
            <a:r>
              <a:rPr lang="en-US" dirty="0" smtClean="0"/>
              <a:t>Cleaning</a:t>
            </a:r>
          </a:p>
          <a:p>
            <a:pPr marL="285750" indent="-285750">
              <a:buFont typeface="Arial" pitchFamily="34" charset="0"/>
              <a:buChar char="•"/>
            </a:pPr>
            <a:r>
              <a:rPr lang="en-US" dirty="0" smtClean="0"/>
              <a:t>Energy </a:t>
            </a:r>
            <a:r>
              <a:rPr lang="en-US" dirty="0"/>
              <a:t>Save Mode </a:t>
            </a:r>
            <a:endParaRPr lang="en-US" dirty="0" smtClean="0"/>
          </a:p>
          <a:p>
            <a:pPr marL="285750" indent="-285750">
              <a:buFont typeface="Arial" pitchFamily="34" charset="0"/>
              <a:buChar char="•"/>
            </a:pPr>
            <a:r>
              <a:rPr lang="en-US" b="1" dirty="0" smtClean="0">
                <a:solidFill>
                  <a:srgbClr val="FF0000"/>
                </a:solidFill>
              </a:rPr>
              <a:t>Programmable </a:t>
            </a:r>
          </a:p>
          <a:p>
            <a:pPr marL="285750" indent="-285750">
              <a:buFont typeface="Arial" pitchFamily="34" charset="0"/>
              <a:buChar char="•"/>
            </a:pPr>
            <a:r>
              <a:rPr lang="en-US" dirty="0" smtClean="0"/>
              <a:t>Energy </a:t>
            </a:r>
            <a:r>
              <a:rPr lang="en-US" dirty="0"/>
              <a:t>Saver Night Light </a:t>
            </a:r>
            <a:endParaRPr lang="en-US" dirty="0" smtClean="0"/>
          </a:p>
          <a:p>
            <a:pPr marL="285750" indent="-285750">
              <a:buFont typeface="Arial" pitchFamily="34" charset="0"/>
              <a:buChar char="•"/>
            </a:pPr>
            <a:r>
              <a:rPr lang="en-US" dirty="0" smtClean="0"/>
              <a:t>Personalized </a:t>
            </a:r>
            <a:r>
              <a:rPr lang="en-US" dirty="0"/>
              <a:t>Controls </a:t>
            </a:r>
            <a:endParaRPr lang="en-US" dirty="0" smtClean="0"/>
          </a:p>
          <a:p>
            <a:pPr marL="285750" indent="-285750">
              <a:buFont typeface="Arial" pitchFamily="34" charset="0"/>
              <a:buChar char="•"/>
            </a:pPr>
            <a:r>
              <a:rPr lang="en-US" dirty="0" smtClean="0"/>
              <a:t>Universal </a:t>
            </a:r>
            <a:r>
              <a:rPr lang="en-US" dirty="0"/>
              <a:t>Design</a:t>
            </a:r>
          </a:p>
        </p:txBody>
      </p:sp>
    </p:spTree>
    <p:extLst>
      <p:ext uri="{BB962C8B-B14F-4D97-AF65-F5344CB8AC3E}">
        <p14:creationId xmlns:p14="http://schemas.microsoft.com/office/powerpoint/2010/main" val="1045481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Ubiquitous Computing</a:t>
            </a:r>
          </a:p>
        </p:txBody>
      </p:sp>
      <p:sp>
        <p:nvSpPr>
          <p:cNvPr id="4" name="TextBox 3"/>
          <p:cNvSpPr txBox="1"/>
          <p:nvPr/>
        </p:nvSpPr>
        <p:spPr>
          <a:xfrm>
            <a:off x="762000" y="1219200"/>
            <a:ext cx="7772400" cy="1569660"/>
          </a:xfrm>
          <a:prstGeom prst="rect">
            <a:avLst/>
          </a:prstGeom>
          <a:noFill/>
        </p:spPr>
        <p:txBody>
          <a:bodyPr wrap="square" rtlCol="0">
            <a:spAutoFit/>
          </a:bodyPr>
          <a:lstStyle/>
          <a:p>
            <a:r>
              <a:rPr lang="en-US" sz="2400" dirty="0" smtClean="0"/>
              <a:t>Homework for next time: </a:t>
            </a:r>
          </a:p>
          <a:p>
            <a:endParaRPr lang="en-US" sz="2400" dirty="0"/>
          </a:p>
          <a:p>
            <a:r>
              <a:rPr lang="en-US" sz="2400" dirty="0" smtClean="0">
                <a:hlinkClick r:id="rId3"/>
              </a:rPr>
              <a:t>http</a:t>
            </a:r>
            <a:r>
              <a:rPr lang="en-US" sz="2400" dirty="0">
                <a:hlinkClick r:id="rId3"/>
              </a:rPr>
              <a:t>://www.cs.utexas.edu/~</a:t>
            </a:r>
            <a:r>
              <a:rPr lang="en-US" sz="2400" dirty="0" smtClean="0">
                <a:hlinkClick r:id="rId3"/>
              </a:rPr>
              <a:t>ear/cs302/Homeworks/UbiquitousComputing.html</a:t>
            </a:r>
            <a:r>
              <a:rPr lang="en-US" sz="2400" dirty="0" smtClean="0"/>
              <a:t> </a:t>
            </a:r>
            <a:endParaRPr lang="en-US"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95600"/>
            <a:ext cx="4048125"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762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This Class</a:t>
            </a:r>
          </a:p>
        </p:txBody>
      </p:sp>
      <p:pic>
        <p:nvPicPr>
          <p:cNvPr id="4" name="Picture 27" descr="17606_02_00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1638"/>
            <a:ext cx="6096000" cy="411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235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8229600" cy="715962"/>
          </a:xfrm>
        </p:spPr>
        <p:txBody>
          <a:bodyPr>
            <a:normAutofit/>
          </a:bodyPr>
          <a:lstStyle/>
          <a:p>
            <a:r>
              <a:rPr lang="en-US" sz="3600" b="1" dirty="0" smtClean="0">
                <a:cs typeface="Arial" pitchFamily="34" charset="0"/>
              </a:rPr>
              <a:t>IBM 360</a:t>
            </a:r>
            <a:endParaRPr lang="en-US" sz="3600" b="1" dirty="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391400" cy="532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051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newsyllabus.com/uploads/1/1/0/6/11067609/8517744_orig.jpg?13303002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87" y="609600"/>
            <a:ext cx="4543425" cy="536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943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laine\Documents\My Scans\2011-01 (Jan)\scan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28600"/>
            <a:ext cx="5085986" cy="627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94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Monty Python’s Flying Circus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978" y="1219200"/>
            <a:ext cx="3845547"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172200"/>
            <a:ext cx="6240151" cy="369332"/>
          </a:xfrm>
          <a:prstGeom prst="rect">
            <a:avLst/>
          </a:prstGeom>
          <a:noFill/>
        </p:spPr>
        <p:txBody>
          <a:bodyPr wrap="square" rtlCol="0">
            <a:spAutoFit/>
          </a:bodyPr>
          <a:lstStyle/>
          <a:p>
            <a:r>
              <a:rPr lang="en-US" dirty="0">
                <a:hlinkClick r:id="rId4"/>
              </a:rPr>
              <a:t>http://</a:t>
            </a:r>
            <a:r>
              <a:rPr lang="en-US" dirty="0" smtClean="0">
                <a:hlinkClick r:id="rId4"/>
              </a:rPr>
              <a:t>www.youtube.com/watch?v=npjOSLCR2hE</a:t>
            </a:r>
            <a:r>
              <a:rPr lang="en-US" dirty="0" smtClean="0"/>
              <a:t> </a:t>
            </a:r>
            <a:endParaRPr lang="en-US" dirty="0"/>
          </a:p>
        </p:txBody>
      </p:sp>
    </p:spTree>
    <p:extLst>
      <p:ext uri="{BB962C8B-B14F-4D97-AF65-F5344CB8AC3E}">
        <p14:creationId xmlns:p14="http://schemas.microsoft.com/office/powerpoint/2010/main" val="593632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Programming Won’t Look Like This</a:t>
            </a:r>
          </a:p>
        </p:txBody>
      </p:sp>
      <p:sp>
        <p:nvSpPr>
          <p:cNvPr id="4" name="Text Box 6"/>
          <p:cNvSpPr txBox="1">
            <a:spLocks noChangeArrowheads="1"/>
          </p:cNvSpPr>
          <p:nvPr/>
        </p:nvSpPr>
        <p:spPr bwMode="auto">
          <a:xfrm>
            <a:off x="1295400" y="1219200"/>
            <a:ext cx="67056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latin typeface="Courier New" pitchFamily="49" charset="0"/>
              </a:rPr>
              <a:t>//MYJOB    JOB (COMPRESS),</a:t>
            </a:r>
          </a:p>
          <a:p>
            <a:r>
              <a:rPr lang="en-US" dirty="0">
                <a:latin typeface="Courier New" pitchFamily="49" charset="0"/>
              </a:rPr>
              <a:t>          'VOLKER BANDKE',CLASS=P,COND=(0,NE)</a:t>
            </a:r>
          </a:p>
          <a:p>
            <a:r>
              <a:rPr lang="en-US" dirty="0">
                <a:latin typeface="Courier New" pitchFamily="49" charset="0"/>
              </a:rPr>
              <a:t>//BACKUP  EXEC PGM=IEBCOPY</a:t>
            </a:r>
          </a:p>
          <a:p>
            <a:r>
              <a:rPr lang="en-US" dirty="0">
                <a:latin typeface="Courier New" pitchFamily="49" charset="0"/>
              </a:rPr>
              <a:t>//SYSPRINT DD  SYSOUT=*</a:t>
            </a:r>
          </a:p>
          <a:p>
            <a:r>
              <a:rPr lang="en-US" dirty="0">
                <a:latin typeface="Courier New" pitchFamily="49" charset="0"/>
              </a:rPr>
              <a:t>//SYSUT1   DD  DISP=SHR,DSN=MY.IMPORTNT.PDS</a:t>
            </a:r>
          </a:p>
          <a:p>
            <a:r>
              <a:rPr lang="en-US" dirty="0">
                <a:latin typeface="Courier New" pitchFamily="49" charset="0"/>
              </a:rPr>
              <a:t>//SYSUT2   DD  DISP=(,CATLG),</a:t>
            </a:r>
          </a:p>
          <a:p>
            <a:r>
              <a:rPr lang="en-US" dirty="0">
                <a:latin typeface="Courier New" pitchFamily="49" charset="0"/>
              </a:rPr>
              <a:t>           DSN=MY.IMPORTNT.PDS.BACKUP,</a:t>
            </a:r>
          </a:p>
          <a:p>
            <a:r>
              <a:rPr lang="en-US" dirty="0">
                <a:latin typeface="Courier New" pitchFamily="49" charset="0"/>
              </a:rPr>
              <a:t>//         UNIT=3350,VOL=SER=DISK01,</a:t>
            </a:r>
          </a:p>
          <a:p>
            <a:r>
              <a:rPr lang="en-US" dirty="0">
                <a:latin typeface="Courier New" pitchFamily="49" charset="0"/>
              </a:rPr>
              <a:t>//         DCB=MY.IMPORTNT.PDS,</a:t>
            </a:r>
          </a:p>
          <a:p>
            <a:r>
              <a:rPr lang="en-US" dirty="0">
                <a:latin typeface="Courier New" pitchFamily="49" charset="0"/>
              </a:rPr>
              <a:t>           SPACE=(CYL,(10,10,20))</a:t>
            </a:r>
          </a:p>
          <a:p>
            <a:r>
              <a:rPr lang="en-US" dirty="0">
                <a:latin typeface="Courier New" pitchFamily="49" charset="0"/>
              </a:rPr>
              <a:t>//COMPRESS EXEC PGM=IEBCOPY</a:t>
            </a:r>
          </a:p>
          <a:p>
            <a:r>
              <a:rPr lang="en-US" dirty="0">
                <a:latin typeface="Courier New" pitchFamily="49" charset="0"/>
              </a:rPr>
              <a:t>//SYSPRINT DD  SYSOUT=*</a:t>
            </a:r>
          </a:p>
          <a:p>
            <a:r>
              <a:rPr lang="en-US" dirty="0">
                <a:latin typeface="Courier New" pitchFamily="49" charset="0"/>
              </a:rPr>
              <a:t>//MYPDS    DD  DISP=OLD,DSN=*.BACKUP.SYSUT1</a:t>
            </a:r>
          </a:p>
          <a:p>
            <a:r>
              <a:rPr lang="en-US" dirty="0">
                <a:latin typeface="Courier New" pitchFamily="49" charset="0"/>
              </a:rPr>
              <a:t>//SYSIN    DD  *</a:t>
            </a:r>
          </a:p>
          <a:p>
            <a:r>
              <a:rPr lang="en-US" dirty="0">
                <a:latin typeface="Courier New" pitchFamily="49" charset="0"/>
              </a:rPr>
              <a:t>COPY INDD=MYPDS,OUTDD=MYPDS</a:t>
            </a:r>
          </a:p>
          <a:p>
            <a:r>
              <a:rPr lang="en-US" dirty="0">
                <a:latin typeface="Courier New" pitchFamily="49" charset="0"/>
              </a:rPr>
              <a:t>//DELETE2 EXEC PGM=IEFBR14</a:t>
            </a:r>
          </a:p>
          <a:p>
            <a:r>
              <a:rPr lang="en-US" dirty="0">
                <a:latin typeface="Courier New" pitchFamily="49" charset="0"/>
              </a:rPr>
              <a:t>//BACKPDS  DD  DISP=(OLD,DELETE,DELETE),</a:t>
            </a:r>
          </a:p>
          <a:p>
            <a:r>
              <a:rPr lang="en-US" dirty="0">
                <a:latin typeface="Courier New" pitchFamily="49" charset="0"/>
              </a:rPr>
              <a:t>          DSN=MY.IMPORTNT.PDS.BACKUP</a:t>
            </a:r>
          </a:p>
        </p:txBody>
      </p:sp>
    </p:spTree>
    <p:extLst>
      <p:ext uri="{BB962C8B-B14F-4D97-AF65-F5344CB8AC3E}">
        <p14:creationId xmlns:p14="http://schemas.microsoft.com/office/powerpoint/2010/main" val="2369353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It Will Look Like This</a:t>
            </a:r>
          </a:p>
        </p:txBody>
      </p:sp>
      <p:sp>
        <p:nvSpPr>
          <p:cNvPr id="4" name="Text Box 6"/>
          <p:cNvSpPr txBox="1">
            <a:spLocks noChangeArrowheads="1"/>
          </p:cNvSpPr>
          <p:nvPr/>
        </p:nvSpPr>
        <p:spPr bwMode="auto">
          <a:xfrm>
            <a:off x="1295400" y="1219200"/>
            <a:ext cx="6705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latin typeface="Courier New" pitchFamily="49" charset="0"/>
              </a:rPr>
              <a:t>def </a:t>
            </a:r>
            <a:r>
              <a:rPr lang="en-US" dirty="0" smtClean="0">
                <a:latin typeface="Courier New" pitchFamily="49" charset="0"/>
              </a:rPr>
              <a:t>mystery(numbers</a:t>
            </a:r>
            <a:r>
              <a:rPr lang="en-US" dirty="0">
                <a:latin typeface="Courier New" pitchFamily="49" charset="0"/>
              </a:rPr>
              <a:t>):</a:t>
            </a:r>
          </a:p>
          <a:p>
            <a:r>
              <a:rPr lang="en-US" dirty="0">
                <a:latin typeface="Courier New" pitchFamily="49" charset="0"/>
              </a:rPr>
              <a:t>    sum = 0</a:t>
            </a:r>
          </a:p>
          <a:p>
            <a:r>
              <a:rPr lang="en-US" dirty="0">
                <a:latin typeface="Courier New" pitchFamily="49" charset="0"/>
              </a:rPr>
              <a:t>    for num in numbers:</a:t>
            </a:r>
          </a:p>
          <a:p>
            <a:r>
              <a:rPr lang="en-US" dirty="0">
                <a:latin typeface="Courier New" pitchFamily="49" charset="0"/>
              </a:rPr>
              <a:t>        sum = sum + num</a:t>
            </a:r>
          </a:p>
          <a:p>
            <a:endParaRPr lang="en-US" dirty="0">
              <a:latin typeface="Courier New" pitchFamily="49" charset="0"/>
            </a:endParaRPr>
          </a:p>
          <a:p>
            <a:r>
              <a:rPr lang="en-US" dirty="0">
                <a:latin typeface="Courier New" pitchFamily="49" charset="0"/>
              </a:rPr>
              <a:t>    return(sum</a:t>
            </a:r>
            <a:r>
              <a:rPr lang="en-US" dirty="0" smtClean="0">
                <a:latin typeface="Courier New" pitchFamily="49" charset="0"/>
              </a:rPr>
              <a:t>//len(numbers</a:t>
            </a:r>
            <a:r>
              <a:rPr lang="en-US" dirty="0">
                <a:latin typeface="Courier New" pitchFamily="49" charset="0"/>
              </a:rPr>
              <a:t>))</a:t>
            </a:r>
          </a:p>
          <a:p>
            <a:endParaRPr lang="en-US" dirty="0">
              <a:latin typeface="Courier New" pitchFamily="49" charset="0"/>
            </a:endParaRPr>
          </a:p>
        </p:txBody>
      </p:sp>
    </p:spTree>
    <p:extLst>
      <p:ext uri="{BB962C8B-B14F-4D97-AF65-F5344CB8AC3E}">
        <p14:creationId xmlns:p14="http://schemas.microsoft.com/office/powerpoint/2010/main" val="1985054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Or This</a:t>
            </a:r>
          </a:p>
        </p:txBody>
      </p:sp>
      <p:sp>
        <p:nvSpPr>
          <p:cNvPr id="4" name="Text Box 6"/>
          <p:cNvSpPr txBox="1">
            <a:spLocks noChangeArrowheads="1"/>
          </p:cNvSpPr>
          <p:nvPr/>
        </p:nvSpPr>
        <p:spPr bwMode="auto">
          <a:xfrm>
            <a:off x="1295400" y="1219200"/>
            <a:ext cx="6705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latin typeface="Courier New" pitchFamily="49" charset="0"/>
              </a:rPr>
              <a:t>def </a:t>
            </a:r>
            <a:r>
              <a:rPr lang="en-US" dirty="0" smtClean="0">
                <a:latin typeface="Courier New" pitchFamily="49" charset="0"/>
              </a:rPr>
              <a:t>chess():</a:t>
            </a:r>
            <a:endParaRPr lang="en-US" dirty="0">
              <a:latin typeface="Courier New" pitchFamily="49" charset="0"/>
            </a:endParaRPr>
          </a:p>
          <a:p>
            <a:r>
              <a:rPr lang="en-US" dirty="0" smtClean="0">
                <a:latin typeface="Courier New" pitchFamily="49" charset="0"/>
              </a:rPr>
              <a:t>    while game_on:</a:t>
            </a:r>
          </a:p>
          <a:p>
            <a:r>
              <a:rPr lang="en-US" dirty="0">
                <a:latin typeface="Courier New" pitchFamily="49" charset="0"/>
              </a:rPr>
              <a:t> </a:t>
            </a:r>
            <a:r>
              <a:rPr lang="en-US" dirty="0" smtClean="0">
                <a:latin typeface="Courier New" pitchFamily="49" charset="0"/>
              </a:rPr>
              <a:t>       internal_board = scan(board) </a:t>
            </a:r>
            <a:endParaRPr lang="en-US" dirty="0">
              <a:latin typeface="Courier New" pitchFamily="49" charset="0"/>
            </a:endParaRPr>
          </a:p>
          <a:p>
            <a:r>
              <a:rPr lang="en-US" dirty="0">
                <a:latin typeface="Courier New" pitchFamily="49" charset="0"/>
              </a:rPr>
              <a:t>        </a:t>
            </a:r>
            <a:r>
              <a:rPr lang="en-US" dirty="0" smtClean="0">
                <a:latin typeface="Courier New" pitchFamily="49" charset="0"/>
              </a:rPr>
              <a:t>move = choose(internal_board)</a:t>
            </a:r>
          </a:p>
          <a:p>
            <a:r>
              <a:rPr lang="en-US" dirty="0">
                <a:latin typeface="Courier New" pitchFamily="49" charset="0"/>
              </a:rPr>
              <a:t> </a:t>
            </a:r>
            <a:r>
              <a:rPr lang="en-US" dirty="0" smtClean="0">
                <a:latin typeface="Courier New" pitchFamily="49" charset="0"/>
              </a:rPr>
              <a:t>       play(move, board)</a:t>
            </a:r>
            <a:endParaRPr lang="en-US" dirty="0">
              <a:latin typeface="Courier New" pitchFamily="49" charset="0"/>
            </a:endParaRPr>
          </a:p>
          <a:p>
            <a:endParaRPr lang="en-US" dirty="0">
              <a:latin typeface="Courier New" pitchFamily="49" charset="0"/>
            </a:endParaRPr>
          </a:p>
          <a:p>
            <a:r>
              <a:rPr lang="en-US" dirty="0">
                <a:latin typeface="Courier New" pitchFamily="49" charset="0"/>
              </a:rPr>
              <a:t>    </a:t>
            </a:r>
          </a:p>
        </p:txBody>
      </p:sp>
    </p:spTree>
    <p:extLst>
      <p:ext uri="{BB962C8B-B14F-4D97-AF65-F5344CB8AC3E}">
        <p14:creationId xmlns:p14="http://schemas.microsoft.com/office/powerpoint/2010/main" val="1470273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cs typeface="Arial" pitchFamily="34" charset="0"/>
              </a:rPr>
              <a:t>Class Information</a:t>
            </a:r>
          </a:p>
        </p:txBody>
      </p:sp>
      <p:sp>
        <p:nvSpPr>
          <p:cNvPr id="4" name="TextBox 3"/>
          <p:cNvSpPr txBox="1"/>
          <p:nvPr/>
        </p:nvSpPr>
        <p:spPr>
          <a:xfrm>
            <a:off x="685800" y="1752600"/>
            <a:ext cx="7696200" cy="1200329"/>
          </a:xfrm>
          <a:prstGeom prst="rect">
            <a:avLst/>
          </a:prstGeom>
          <a:noFill/>
        </p:spPr>
        <p:txBody>
          <a:bodyPr wrap="square" rtlCol="0">
            <a:spAutoFit/>
          </a:bodyPr>
          <a:lstStyle/>
          <a:p>
            <a:r>
              <a:rPr lang="en-US" sz="2400" dirty="0" smtClean="0">
                <a:latin typeface="Arial" pitchFamily="34" charset="0"/>
                <a:cs typeface="Arial" pitchFamily="34" charset="0"/>
              </a:rPr>
              <a:t>Class website:</a:t>
            </a:r>
          </a:p>
          <a:p>
            <a:endParaRPr lang="en-US" sz="2400" dirty="0">
              <a:latin typeface="Arial" pitchFamily="34" charset="0"/>
              <a:cs typeface="Arial" pitchFamily="34" charset="0"/>
            </a:endParaRPr>
          </a:p>
          <a:p>
            <a:r>
              <a:rPr lang="en-US" sz="2400" dirty="0">
                <a:latin typeface="Arial" pitchFamily="34" charset="0"/>
                <a:cs typeface="Arial" pitchFamily="34" charset="0"/>
              </a:rPr>
              <a:t>	</a:t>
            </a:r>
            <a:r>
              <a:rPr lang="en-US" sz="2400" dirty="0">
                <a:latin typeface="Arial" pitchFamily="34" charset="0"/>
                <a:cs typeface="Arial" pitchFamily="34" charset="0"/>
                <a:hlinkClick r:id="rId2"/>
              </a:rPr>
              <a:t>http://www.cs.utexas.edu/~ear/cs302</a:t>
            </a:r>
            <a:r>
              <a:rPr lang="en-US" sz="2400" dirty="0" smtClean="0">
                <a:latin typeface="Arial" pitchFamily="34" charset="0"/>
                <a:cs typeface="Arial" pitchFamily="34" charset="0"/>
                <a:hlinkClick r:id="rId2"/>
              </a:rPr>
              <a:t>/</a:t>
            </a:r>
            <a:r>
              <a:rPr lang="en-US" sz="2400" dirty="0" smtClean="0">
                <a:latin typeface="Arial" pitchFamily="34" charset="0"/>
                <a:cs typeface="Arial" pitchFamily="34" charset="0"/>
              </a:rPr>
              <a:t>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2565690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8229600" cy="715962"/>
          </a:xfrm>
        </p:spPr>
        <p:txBody>
          <a:bodyPr>
            <a:normAutofit/>
          </a:bodyPr>
          <a:lstStyle/>
          <a:p>
            <a:pPr eaLnBrk="1" hangingPunct="1"/>
            <a:r>
              <a:rPr lang="en-US" sz="3600" b="1" dirty="0">
                <a:cs typeface="Arial" pitchFamily="34" charset="0"/>
              </a:rPr>
              <a:t>What Do You Trust?</a:t>
            </a:r>
          </a:p>
        </p:txBody>
      </p:sp>
      <p:sp>
        <p:nvSpPr>
          <p:cNvPr id="88067" name="Text Box 3"/>
          <p:cNvSpPr txBox="1">
            <a:spLocks noChangeArrowheads="1"/>
          </p:cNvSpPr>
          <p:nvPr/>
        </p:nvSpPr>
        <p:spPr bwMode="auto">
          <a:xfrm>
            <a:off x="533400" y="5562600"/>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2"/>
              </a:rPr>
              <a:t>Autonomous intersection management</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62100"/>
            <a:ext cx="2959100"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6227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175" y="1447800"/>
            <a:ext cx="19558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699" y="1752600"/>
            <a:ext cx="44354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Box 4"/>
          <p:cNvSpPr txBox="1">
            <a:spLocks noChangeArrowheads="1"/>
          </p:cNvSpPr>
          <p:nvPr/>
        </p:nvSpPr>
        <p:spPr bwMode="auto">
          <a:xfrm>
            <a:off x="444500" y="5029200"/>
            <a:ext cx="8458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t>Intro :  </a:t>
            </a:r>
            <a:r>
              <a:rPr lang="en-US" sz="1200" dirty="0" smtClean="0">
                <a:hlinkClick r:id="rId5"/>
              </a:rPr>
              <a:t>http://www.youtube.com/watch?v=FC3IryWr4c8 </a:t>
            </a:r>
            <a:endParaRPr lang="en-US" sz="1200" dirty="0">
              <a:hlinkClick r:id=""/>
            </a:endParaRPr>
          </a:p>
          <a:p>
            <a:pPr eaLnBrk="1" hangingPunct="1"/>
            <a:r>
              <a:rPr lang="en-US" sz="1200" dirty="0" smtClean="0"/>
              <a:t>Another good intro with examples: </a:t>
            </a:r>
            <a:r>
              <a:rPr lang="en-US" sz="1200" dirty="0" smtClean="0">
                <a:hlinkClick r:id="rId6"/>
              </a:rPr>
              <a:t>http</a:t>
            </a:r>
            <a:r>
              <a:rPr lang="en-US" sz="1200" dirty="0">
                <a:hlinkClick r:id="rId6"/>
              </a:rPr>
              <a:t>://</a:t>
            </a:r>
            <a:r>
              <a:rPr lang="en-US" sz="1200" dirty="0" smtClean="0">
                <a:hlinkClick r:id="rId6"/>
              </a:rPr>
              <a:t>www.youtube.com/watch?v=gKqfUPcaiM0</a:t>
            </a:r>
            <a:endParaRPr lang="en-US" sz="1200" dirty="0" smtClean="0">
              <a:hlinkClick r:id=""/>
            </a:endParaRPr>
          </a:p>
          <a:p>
            <a:pPr eaLnBrk="1" hangingPunct="1"/>
            <a:r>
              <a:rPr lang="en-US" sz="1200" dirty="0" smtClean="0"/>
              <a:t>Day one: </a:t>
            </a:r>
            <a:r>
              <a:rPr lang="en-US" sz="1200" dirty="0">
                <a:hlinkClick r:id="rId7"/>
              </a:rPr>
              <a:t>http://www.youtube.com/watch?v=qpKoIfTukrA</a:t>
            </a:r>
            <a:r>
              <a:rPr lang="en-US" sz="1200" dirty="0"/>
              <a:t> </a:t>
            </a:r>
            <a:endParaRPr lang="en-US" sz="1200" dirty="0" smtClean="0"/>
          </a:p>
          <a:p>
            <a:pPr eaLnBrk="1" hangingPunct="1"/>
            <a:r>
              <a:rPr lang="en-US" sz="1200" dirty="0" smtClean="0"/>
              <a:t>The airport question:  </a:t>
            </a:r>
            <a:r>
              <a:rPr lang="en-US" sz="1200" dirty="0" smtClean="0">
                <a:hlinkClick r:id="rId8"/>
              </a:rPr>
              <a:t>www.youtube.com/watch?v=mwkoabTl3vM&amp;feature=relmfu</a:t>
            </a:r>
            <a:endParaRPr lang="en-US" sz="1200" dirty="0">
              <a:hlinkClick r:id=""/>
            </a:endParaRPr>
          </a:p>
          <a:p>
            <a:pPr eaLnBrk="1" hangingPunct="1"/>
            <a:r>
              <a:rPr lang="en-US" sz="1200" dirty="0" smtClean="0"/>
              <a:t>How does Watson win: </a:t>
            </a:r>
            <a:r>
              <a:rPr lang="en-US" sz="1200" dirty="0" smtClean="0">
                <a:hlinkClick r:id="rId9"/>
              </a:rPr>
              <a:t>http://www.youtube.com/watch?v=d_yXV22O6n4 </a:t>
            </a:r>
            <a:endParaRPr lang="en-US" sz="1200" dirty="0" smtClean="0">
              <a:hlinkClick r:id="rId10"/>
            </a:endParaRPr>
          </a:p>
        </p:txBody>
      </p:sp>
      <p:sp>
        <p:nvSpPr>
          <p:cNvPr id="8" name="Title 1"/>
          <p:cNvSpPr txBox="1">
            <a:spLocks/>
          </p:cNvSpPr>
          <p:nvPr/>
        </p:nvSpPr>
        <p:spPr>
          <a:xfrm>
            <a:off x="457200" y="274638"/>
            <a:ext cx="8229600" cy="715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Watson</a:t>
            </a:r>
            <a:endParaRPr lang="en-US" sz="3600" b="1" dirty="0"/>
          </a:p>
        </p:txBody>
      </p:sp>
    </p:spTree>
    <p:extLst>
      <p:ext uri="{BB962C8B-B14F-4D97-AF65-F5344CB8AC3E}">
        <p14:creationId xmlns:p14="http://schemas.microsoft.com/office/powerpoint/2010/main" val="5881833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Dr. Watson</a:t>
            </a:r>
            <a:endParaRPr lang="en-US" sz="3200" b="1" dirty="0"/>
          </a:p>
        </p:txBody>
      </p:sp>
      <p:sp>
        <p:nvSpPr>
          <p:cNvPr id="3" name="TextBox 2"/>
          <p:cNvSpPr txBox="1"/>
          <p:nvPr/>
        </p:nvSpPr>
        <p:spPr>
          <a:xfrm>
            <a:off x="304800" y="5943600"/>
            <a:ext cx="8077200" cy="369332"/>
          </a:xfrm>
          <a:prstGeom prst="rect">
            <a:avLst/>
          </a:prstGeom>
          <a:noFill/>
        </p:spPr>
        <p:txBody>
          <a:bodyPr wrap="square" rtlCol="0">
            <a:spAutoFit/>
          </a:bodyPr>
          <a:lstStyle/>
          <a:p>
            <a:r>
              <a:rPr lang="en-US" dirty="0" smtClean="0">
                <a:hlinkClick r:id="rId3"/>
              </a:rPr>
              <a:t>http://www.wired.com/wiredscience/2012/10/watson-for-medicine/</a:t>
            </a:r>
            <a:r>
              <a:rPr lang="en-US" dirty="0" smtClean="0"/>
              <a:t> </a:t>
            </a:r>
            <a:endParaRPr lang="en-US" dirty="0"/>
          </a:p>
        </p:txBody>
      </p:sp>
      <p:sp>
        <p:nvSpPr>
          <p:cNvPr id="4" name="Rectangle 3"/>
          <p:cNvSpPr/>
          <p:nvPr/>
        </p:nvSpPr>
        <p:spPr>
          <a:xfrm>
            <a:off x="1219200" y="1676400"/>
            <a:ext cx="5029200" cy="1384995"/>
          </a:xfrm>
          <a:prstGeom prst="rect">
            <a:avLst/>
          </a:prstGeom>
        </p:spPr>
        <p:txBody>
          <a:bodyPr wrap="square">
            <a:spAutoFit/>
          </a:bodyPr>
          <a:lstStyle/>
          <a:p>
            <a:r>
              <a:rPr lang="en-US" sz="2800" i="1" dirty="0"/>
              <a:t>A</a:t>
            </a:r>
            <a:r>
              <a:rPr lang="en-US" sz="2800" i="1" dirty="0" smtClean="0"/>
              <a:t> machine like that is like 500,000 of me sitting at Google and </a:t>
            </a:r>
            <a:r>
              <a:rPr lang="en-US" sz="2800" i="1" dirty="0" err="1" smtClean="0"/>
              <a:t>Pubmed</a:t>
            </a:r>
            <a:r>
              <a:rPr lang="en-US" sz="2800" i="1" dirty="0" smtClean="0"/>
              <a:t>.</a:t>
            </a:r>
          </a:p>
        </p:txBody>
      </p:sp>
    </p:spTree>
    <p:extLst>
      <p:ext uri="{BB962C8B-B14F-4D97-AF65-F5344CB8AC3E}">
        <p14:creationId xmlns:p14="http://schemas.microsoft.com/office/powerpoint/2010/main" val="118796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15962"/>
          </a:xfrm>
        </p:spPr>
        <p:txBody>
          <a:bodyPr>
            <a:normAutofit/>
          </a:bodyPr>
          <a:lstStyle/>
          <a:p>
            <a:r>
              <a:rPr lang="en-US" sz="3600" b="1" dirty="0">
                <a:cs typeface="Arial" pitchFamily="34" charset="0"/>
              </a:rPr>
              <a:t>Input to the Machine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2999"/>
            <a:ext cx="555307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527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3999" cy="715962"/>
          </a:xfrm>
        </p:spPr>
        <p:txBody>
          <a:bodyPr>
            <a:normAutofit/>
          </a:bodyPr>
          <a:lstStyle/>
          <a:p>
            <a:r>
              <a:rPr lang="en-US" sz="3600" b="1" dirty="0" smtClean="0">
                <a:cs typeface="Arial" pitchFamily="34" charset="0"/>
              </a:rPr>
              <a:t>Input to the Machine</a:t>
            </a:r>
            <a:endParaRPr lang="en-US" sz="3600" b="1" dirty="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2999"/>
            <a:ext cx="555307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818480"/>
            <a:ext cx="4600575" cy="472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965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0" y="1524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600" b="1" dirty="0">
                <a:latin typeface="+mj-lt"/>
                <a:ea typeface="+mj-ea"/>
                <a:cs typeface="Arial" pitchFamily="34" charset="0"/>
              </a:rPr>
              <a:t>Programming the 360</a:t>
            </a:r>
          </a:p>
        </p:txBody>
      </p:sp>
      <p:sp>
        <p:nvSpPr>
          <p:cNvPr id="7174" name="Text Box 6"/>
          <p:cNvSpPr txBox="1">
            <a:spLocks noChangeArrowheads="1"/>
          </p:cNvSpPr>
          <p:nvPr/>
        </p:nvSpPr>
        <p:spPr bwMode="auto">
          <a:xfrm>
            <a:off x="1295400" y="1219200"/>
            <a:ext cx="67056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latin typeface="Courier New" pitchFamily="49" charset="0"/>
              </a:rPr>
              <a:t>//MYJOB    JOB (COMPRESS),</a:t>
            </a:r>
          </a:p>
          <a:p>
            <a:r>
              <a:rPr lang="en-US" dirty="0">
                <a:latin typeface="Courier New" pitchFamily="49" charset="0"/>
              </a:rPr>
              <a:t>          'VOLKER BANDKE',CLASS=P,COND=(0,NE)</a:t>
            </a:r>
          </a:p>
          <a:p>
            <a:r>
              <a:rPr lang="en-US" dirty="0">
                <a:latin typeface="Courier New" pitchFamily="49" charset="0"/>
              </a:rPr>
              <a:t>//BACKUP  EXEC PGM=IEBCOPY</a:t>
            </a:r>
          </a:p>
          <a:p>
            <a:r>
              <a:rPr lang="en-US" dirty="0">
                <a:latin typeface="Courier New" pitchFamily="49" charset="0"/>
              </a:rPr>
              <a:t>//SYSPRINT DD  SYSOUT=*</a:t>
            </a:r>
          </a:p>
          <a:p>
            <a:r>
              <a:rPr lang="en-US" dirty="0">
                <a:latin typeface="Courier New" pitchFamily="49" charset="0"/>
              </a:rPr>
              <a:t>//SYSUT1   DD  DISP=SHR,DSN=MY.IMPORTNT.PDS</a:t>
            </a:r>
          </a:p>
          <a:p>
            <a:r>
              <a:rPr lang="en-US" dirty="0">
                <a:latin typeface="Courier New" pitchFamily="49" charset="0"/>
              </a:rPr>
              <a:t>//SYSUT2   DD  DISP=(,CATLG),</a:t>
            </a:r>
          </a:p>
          <a:p>
            <a:r>
              <a:rPr lang="en-US" dirty="0">
                <a:latin typeface="Courier New" pitchFamily="49" charset="0"/>
              </a:rPr>
              <a:t>           DSN=MY.IMPORTNT.PDS.BACKUP,</a:t>
            </a:r>
          </a:p>
          <a:p>
            <a:r>
              <a:rPr lang="en-US" dirty="0">
                <a:latin typeface="Courier New" pitchFamily="49" charset="0"/>
              </a:rPr>
              <a:t>//         UNIT=3350,VOL=SER=DISK01,</a:t>
            </a:r>
          </a:p>
          <a:p>
            <a:r>
              <a:rPr lang="en-US" dirty="0">
                <a:latin typeface="Courier New" pitchFamily="49" charset="0"/>
              </a:rPr>
              <a:t>//         DCB=MY.IMPORTNT.PDS,</a:t>
            </a:r>
          </a:p>
          <a:p>
            <a:r>
              <a:rPr lang="en-US" dirty="0">
                <a:latin typeface="Courier New" pitchFamily="49" charset="0"/>
              </a:rPr>
              <a:t>           SPACE=(CYL,(10,10,20))</a:t>
            </a:r>
          </a:p>
          <a:p>
            <a:r>
              <a:rPr lang="en-US" dirty="0">
                <a:latin typeface="Courier New" pitchFamily="49" charset="0"/>
              </a:rPr>
              <a:t>//COMPRESS EXEC PGM=IEBCOPY</a:t>
            </a:r>
          </a:p>
          <a:p>
            <a:r>
              <a:rPr lang="en-US" dirty="0">
                <a:latin typeface="Courier New" pitchFamily="49" charset="0"/>
              </a:rPr>
              <a:t>//SYSPRINT DD  SYSOUT=*</a:t>
            </a:r>
          </a:p>
          <a:p>
            <a:r>
              <a:rPr lang="en-US" dirty="0">
                <a:latin typeface="Courier New" pitchFamily="49" charset="0"/>
              </a:rPr>
              <a:t>//MYPDS    DD  DISP=OLD,DSN=*.BACKUP.SYSUT1</a:t>
            </a:r>
          </a:p>
          <a:p>
            <a:r>
              <a:rPr lang="en-US" dirty="0">
                <a:latin typeface="Courier New" pitchFamily="49" charset="0"/>
              </a:rPr>
              <a:t>//SYSIN    DD  *</a:t>
            </a:r>
          </a:p>
          <a:p>
            <a:r>
              <a:rPr lang="en-US" dirty="0">
                <a:latin typeface="Courier New" pitchFamily="49" charset="0"/>
              </a:rPr>
              <a:t>COPY INDD=MYPDS,OUTDD=MYPDS</a:t>
            </a:r>
          </a:p>
          <a:p>
            <a:r>
              <a:rPr lang="en-US" dirty="0">
                <a:latin typeface="Courier New" pitchFamily="49" charset="0"/>
              </a:rPr>
              <a:t>//DELETE2 EXEC PGM=IEFBR14</a:t>
            </a:r>
          </a:p>
          <a:p>
            <a:r>
              <a:rPr lang="en-US" dirty="0">
                <a:latin typeface="Courier New" pitchFamily="49" charset="0"/>
              </a:rPr>
              <a:t>//BACKPDS  DD  DISP=(OLD,DELETE,DELETE),</a:t>
            </a:r>
          </a:p>
          <a:p>
            <a:r>
              <a:rPr lang="en-US" dirty="0">
                <a:latin typeface="Courier New" pitchFamily="49" charset="0"/>
              </a:rPr>
              <a:t>          DSN=MY.IMPORTNT.PDS.BACKUP</a:t>
            </a:r>
          </a:p>
        </p:txBody>
      </p:sp>
    </p:spTree>
    <p:extLst>
      <p:ext uri="{BB962C8B-B14F-4D97-AF65-F5344CB8AC3E}">
        <p14:creationId xmlns:p14="http://schemas.microsoft.com/office/powerpoint/2010/main" val="261369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cs typeface="Arial" pitchFamily="34" charset="0"/>
              </a:rPr>
              <a:t>Why Can’t We Just Use English?</a:t>
            </a:r>
          </a:p>
        </p:txBody>
      </p:sp>
      <p:sp>
        <p:nvSpPr>
          <p:cNvPr id="3" name="Content Placeholder 2"/>
          <p:cNvSpPr>
            <a:spLocks noGrp="1"/>
          </p:cNvSpPr>
          <p:nvPr>
            <p:ph idx="1"/>
          </p:nvPr>
        </p:nvSpPr>
        <p:spPr>
          <a:xfrm>
            <a:off x="304800" y="1447800"/>
            <a:ext cx="8610600" cy="4525963"/>
          </a:xfrm>
        </p:spPr>
        <p:txBody>
          <a:bodyPr>
            <a:normAutofit/>
          </a:bodyPr>
          <a:lstStyle/>
          <a:p>
            <a:r>
              <a:rPr lang="en-US" sz="2400" dirty="0" smtClean="0">
                <a:latin typeface="Arial" pitchFamily="34" charset="0"/>
                <a:cs typeface="Arial" pitchFamily="34" charset="0"/>
              </a:rPr>
              <a:t>Reorganize and partition my dataset. </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Sort the class by exam score.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Put the children’s cereal on the bottom shelves.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How many hits did David Ortiz get?</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08416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990600" y="1143000"/>
            <a:ext cx="76962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i="1" dirty="0">
                <a:latin typeface="Arial" charset="0"/>
              </a:rPr>
              <a:t>S</a:t>
            </a:r>
            <a:endParaRPr lang="en-US" sz="2000" dirty="0">
              <a:latin typeface="Arial" charset="0"/>
            </a:endParaRPr>
          </a:p>
          <a:p>
            <a:pPr eaLnBrk="1" hangingPunct="1"/>
            <a:r>
              <a:rPr lang="en-US" sz="2000" dirty="0">
                <a:latin typeface="Arial" charset="0"/>
              </a:rPr>
              <a:t/>
            </a:r>
            <a:br>
              <a:rPr lang="en-US" sz="2000" dirty="0">
                <a:latin typeface="Arial" charset="0"/>
              </a:rPr>
            </a:br>
            <a:endParaRPr lang="en-US" sz="2000" dirty="0">
              <a:latin typeface="Arial" charset="0"/>
            </a:endParaRPr>
          </a:p>
          <a:p>
            <a:pPr eaLnBrk="1" hangingPunct="1"/>
            <a:r>
              <a:rPr lang="en-US" sz="2000" dirty="0">
                <a:latin typeface="Arial" charset="0"/>
              </a:rPr>
              <a:t>		</a:t>
            </a:r>
            <a:r>
              <a:rPr lang="en-US" sz="2000" i="1" dirty="0">
                <a:latin typeface="Arial" charset="0"/>
              </a:rPr>
              <a:t>NP</a:t>
            </a:r>
            <a:r>
              <a:rPr lang="en-US" sz="2000" dirty="0">
                <a:latin typeface="Arial" charset="0"/>
              </a:rPr>
              <a:t>				  </a:t>
            </a:r>
            <a:r>
              <a:rPr lang="en-US" sz="2000" i="1" dirty="0">
                <a:latin typeface="Arial" charset="0"/>
              </a:rPr>
              <a:t> VP</a:t>
            </a: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		</a:t>
            </a:r>
            <a:r>
              <a:rPr lang="en-US" sz="2000" i="1" dirty="0">
                <a:latin typeface="Arial" charset="0"/>
              </a:rPr>
              <a:t>Nominal	</a:t>
            </a:r>
            <a:r>
              <a:rPr lang="en-US" sz="2000" dirty="0">
                <a:latin typeface="Arial" charset="0"/>
              </a:rPr>
              <a:t>	   </a:t>
            </a:r>
            <a:r>
              <a:rPr lang="en-US" sz="2000" i="1" dirty="0">
                <a:latin typeface="Arial" charset="0"/>
              </a:rPr>
              <a:t>V</a:t>
            </a:r>
            <a:r>
              <a:rPr lang="en-US" sz="2000" dirty="0">
                <a:latin typeface="Arial" charset="0"/>
              </a:rPr>
              <a:t>		</a:t>
            </a:r>
            <a:r>
              <a:rPr lang="en-US" sz="2000" i="1" dirty="0">
                <a:latin typeface="Arial" charset="0"/>
              </a:rPr>
              <a:t>NP</a:t>
            </a:r>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
            </a:r>
            <a:br>
              <a:rPr lang="en-US" sz="2000" dirty="0">
                <a:latin typeface="Arial" charset="0"/>
              </a:rPr>
            </a:br>
            <a:r>
              <a:rPr lang="en-US" sz="2000" dirty="0">
                <a:latin typeface="Arial" charset="0"/>
              </a:rPr>
              <a:t> 	       </a:t>
            </a:r>
            <a:r>
              <a:rPr lang="en-US" sz="2000" i="1" dirty="0">
                <a:latin typeface="Arial" charset="0"/>
              </a:rPr>
              <a:t>Adjs</a:t>
            </a:r>
            <a:r>
              <a:rPr lang="en-US" sz="2000" dirty="0">
                <a:latin typeface="Arial" charset="0"/>
              </a:rPr>
              <a:t>	  </a:t>
            </a:r>
            <a:r>
              <a:rPr lang="en-US" sz="2000" i="1" dirty="0">
                <a:latin typeface="Arial" charset="0"/>
              </a:rPr>
              <a:t>N</a:t>
            </a:r>
            <a:r>
              <a:rPr lang="en-US" sz="2000" dirty="0">
                <a:latin typeface="Arial" charset="0"/>
              </a:rPr>
              <a:t>		                    </a:t>
            </a:r>
            <a:r>
              <a:rPr lang="en-US" sz="2000" i="1" dirty="0">
                <a:latin typeface="Arial" charset="0"/>
              </a:rPr>
              <a:t>Nominal</a:t>
            </a:r>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
            </a:r>
            <a:br>
              <a:rPr lang="en-US" sz="2000" dirty="0">
                <a:latin typeface="Arial" charset="0"/>
              </a:rPr>
            </a:br>
            <a:r>
              <a:rPr lang="en-US" sz="2000" dirty="0">
                <a:latin typeface="Arial" charset="0"/>
              </a:rPr>
              <a:t>	       </a:t>
            </a:r>
            <a:r>
              <a:rPr lang="en-US" sz="2000" i="1" dirty="0">
                <a:latin typeface="Arial" charset="0"/>
              </a:rPr>
              <a:t>Adj</a:t>
            </a:r>
            <a:r>
              <a:rPr lang="en-US" sz="2000" dirty="0">
                <a:latin typeface="Arial" charset="0"/>
              </a:rPr>
              <a:t>						</a:t>
            </a:r>
            <a:r>
              <a:rPr lang="en-US" sz="2000" i="1" dirty="0">
                <a:latin typeface="Arial" charset="0"/>
              </a:rPr>
              <a:t>N</a:t>
            </a:r>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
            </a:r>
            <a:br>
              <a:rPr lang="en-US" sz="2000" dirty="0">
                <a:latin typeface="Arial" charset="0"/>
              </a:rPr>
            </a:br>
            <a:r>
              <a:rPr lang="en-US" sz="2000" i="1" dirty="0">
                <a:latin typeface="Arial" charset="0"/>
              </a:rPr>
              <a:t>the 	    smart 	 cat                    smells           chocolate</a:t>
            </a:r>
          </a:p>
        </p:txBody>
      </p:sp>
      <p:sp>
        <p:nvSpPr>
          <p:cNvPr id="46083" name="Rectangle 3"/>
          <p:cNvSpPr>
            <a:spLocks noChangeArrowheads="1"/>
          </p:cNvSpPr>
          <p:nvPr/>
        </p:nvSpPr>
        <p:spPr bwMode="auto">
          <a:xfrm>
            <a:off x="685800" y="76200"/>
            <a:ext cx="845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600" b="1" dirty="0">
                <a:latin typeface="+mj-lt"/>
                <a:ea typeface="+mj-ea"/>
                <a:cs typeface="Arial" pitchFamily="34" charset="0"/>
              </a:rPr>
              <a:t>Structure in English </a:t>
            </a:r>
          </a:p>
        </p:txBody>
      </p:sp>
      <p:sp>
        <p:nvSpPr>
          <p:cNvPr id="46084" name="Line 4"/>
          <p:cNvSpPr>
            <a:spLocks noChangeShapeType="1"/>
          </p:cNvSpPr>
          <p:nvPr/>
        </p:nvSpPr>
        <p:spPr bwMode="auto">
          <a:xfrm flipH="1">
            <a:off x="3276600" y="1524000"/>
            <a:ext cx="15240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5" name="Line 5"/>
          <p:cNvSpPr>
            <a:spLocks noChangeShapeType="1"/>
          </p:cNvSpPr>
          <p:nvPr/>
        </p:nvSpPr>
        <p:spPr bwMode="auto">
          <a:xfrm flipH="1" flipV="1">
            <a:off x="4800600" y="1524000"/>
            <a:ext cx="1981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6" name="Line 6"/>
          <p:cNvSpPr>
            <a:spLocks noChangeShapeType="1"/>
          </p:cNvSpPr>
          <p:nvPr/>
        </p:nvSpPr>
        <p:spPr bwMode="auto">
          <a:xfrm flipV="1">
            <a:off x="1219200" y="2438400"/>
            <a:ext cx="1752600" cy="3276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7" name="Line 7"/>
          <p:cNvSpPr>
            <a:spLocks noChangeShapeType="1"/>
          </p:cNvSpPr>
          <p:nvPr/>
        </p:nvSpPr>
        <p:spPr bwMode="auto">
          <a:xfrm>
            <a:off x="2971800" y="2438400"/>
            <a:ext cx="3810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Line 8"/>
          <p:cNvSpPr>
            <a:spLocks noChangeShapeType="1"/>
          </p:cNvSpPr>
          <p:nvPr/>
        </p:nvSpPr>
        <p:spPr bwMode="auto">
          <a:xfrm>
            <a:off x="7010400" y="2438400"/>
            <a:ext cx="533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9" name="Line 9"/>
          <p:cNvSpPr>
            <a:spLocks noChangeShapeType="1"/>
          </p:cNvSpPr>
          <p:nvPr/>
        </p:nvSpPr>
        <p:spPr bwMode="auto">
          <a:xfrm flipH="1">
            <a:off x="6096000" y="2438400"/>
            <a:ext cx="914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Line 10"/>
          <p:cNvSpPr>
            <a:spLocks noChangeShapeType="1"/>
          </p:cNvSpPr>
          <p:nvPr/>
        </p:nvSpPr>
        <p:spPr bwMode="auto">
          <a:xfrm flipH="1">
            <a:off x="2819400" y="3352800"/>
            <a:ext cx="533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1" name="Line 11"/>
          <p:cNvSpPr>
            <a:spLocks noChangeShapeType="1"/>
          </p:cNvSpPr>
          <p:nvPr/>
        </p:nvSpPr>
        <p:spPr bwMode="auto">
          <a:xfrm>
            <a:off x="3352800" y="3352800"/>
            <a:ext cx="533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2" name="Line 12"/>
          <p:cNvSpPr>
            <a:spLocks noChangeShapeType="1"/>
          </p:cNvSpPr>
          <p:nvPr/>
        </p:nvSpPr>
        <p:spPr bwMode="auto">
          <a:xfrm>
            <a:off x="7620000" y="33528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3" name="Line 13"/>
          <p:cNvSpPr>
            <a:spLocks noChangeShapeType="1"/>
          </p:cNvSpPr>
          <p:nvPr/>
        </p:nvSpPr>
        <p:spPr bwMode="auto">
          <a:xfrm>
            <a:off x="7620000" y="42672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4" name="Line 14"/>
          <p:cNvSpPr>
            <a:spLocks noChangeShapeType="1"/>
          </p:cNvSpPr>
          <p:nvPr/>
        </p:nvSpPr>
        <p:spPr bwMode="auto">
          <a:xfrm>
            <a:off x="7620000" y="5181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5" name="Line 15"/>
          <p:cNvSpPr>
            <a:spLocks noChangeShapeType="1"/>
          </p:cNvSpPr>
          <p:nvPr/>
        </p:nvSpPr>
        <p:spPr bwMode="auto">
          <a:xfrm>
            <a:off x="5943600" y="33528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6" name="Line 16"/>
          <p:cNvSpPr>
            <a:spLocks noChangeShapeType="1"/>
          </p:cNvSpPr>
          <p:nvPr/>
        </p:nvSpPr>
        <p:spPr bwMode="auto">
          <a:xfrm>
            <a:off x="2743200" y="42672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7" name="Line 17"/>
          <p:cNvSpPr>
            <a:spLocks noChangeShapeType="1"/>
          </p:cNvSpPr>
          <p:nvPr/>
        </p:nvSpPr>
        <p:spPr bwMode="auto">
          <a:xfrm>
            <a:off x="2743200" y="5181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8" name="Line 18"/>
          <p:cNvSpPr>
            <a:spLocks noChangeShapeType="1"/>
          </p:cNvSpPr>
          <p:nvPr/>
        </p:nvSpPr>
        <p:spPr bwMode="auto">
          <a:xfrm>
            <a:off x="4114800" y="42672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07054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5552</TotalTime>
  <Words>980</Words>
  <Application>Microsoft Office PowerPoint</Application>
  <PresentationFormat>On-screen Show (4:3)</PresentationFormat>
  <Paragraphs>343</Paragraphs>
  <Slides>49</Slides>
  <Notes>33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Computer Literacy</vt:lpstr>
      <vt:lpstr>IBM 360</vt:lpstr>
      <vt:lpstr>Putting That Into Perspective</vt:lpstr>
      <vt:lpstr>IBM 360</vt:lpstr>
      <vt:lpstr>Input to the Machine</vt:lpstr>
      <vt:lpstr>Input to the Machine</vt:lpstr>
      <vt:lpstr>PowerPoint Presentation</vt:lpstr>
      <vt:lpstr>Why Can’t We Just Use English?</vt:lpstr>
      <vt:lpstr>PowerPoint Presentation</vt:lpstr>
      <vt:lpstr>Why Cats Paint</vt:lpstr>
      <vt:lpstr>Why Paint Cats</vt:lpstr>
      <vt:lpstr>Why Does Analyzing the English Matter? </vt:lpstr>
      <vt:lpstr>Back to the Reels of Tape in 1970</vt:lpstr>
      <vt:lpstr>How Silly 1,000,000 Words Seem Today</vt:lpstr>
      <vt:lpstr>How Silly 1,000,000 Words Seem Today</vt:lpstr>
      <vt:lpstr>So What’s Next?</vt:lpstr>
      <vt:lpstr>Moore’s Law</vt:lpstr>
      <vt:lpstr>Another View</vt:lpstr>
      <vt:lpstr>How It Has Happened</vt:lpstr>
      <vt:lpstr>How It Has Happened</vt:lpstr>
      <vt:lpstr>Exactly How Many?</vt:lpstr>
      <vt:lpstr>Exactly How Many?</vt:lpstr>
      <vt:lpstr>And It’s Not Just Transistors</vt:lpstr>
      <vt:lpstr>Is it Still Happening?</vt:lpstr>
      <vt:lpstr>Where Are the Computers?</vt:lpstr>
      <vt:lpstr>Exactly What IS a Computer?</vt:lpstr>
      <vt:lpstr>Exactly What IS a Computer?</vt:lpstr>
      <vt:lpstr>Exactly What IS a Computer?</vt:lpstr>
      <vt:lpstr>Exactly What IS a Computer?</vt:lpstr>
      <vt:lpstr>Exactly What IS a Computer?</vt:lpstr>
      <vt:lpstr>Exactly What IS a Computer?</vt:lpstr>
      <vt:lpstr>How Do Computers Do Useful Things?</vt:lpstr>
      <vt:lpstr>How Do Computers Do Useful Things?</vt:lpstr>
      <vt:lpstr>How Do Computers Do Useful Things?</vt:lpstr>
      <vt:lpstr>Exactly What IS a Computer?</vt:lpstr>
      <vt:lpstr>Predictions Gone Very Wrong</vt:lpstr>
      <vt:lpstr>More On Computers Everywhere</vt:lpstr>
      <vt:lpstr>Ubiquitous Computing</vt:lpstr>
      <vt:lpstr>This Class</vt:lpstr>
      <vt:lpstr>PowerPoint Presentation</vt:lpstr>
      <vt:lpstr>PowerPoint Presentation</vt:lpstr>
      <vt:lpstr>Monty Python’s Flying Circus</vt:lpstr>
      <vt:lpstr>Programming Won’t Look Like This</vt:lpstr>
      <vt:lpstr>It Will Look Like This</vt:lpstr>
      <vt:lpstr>Or This</vt:lpstr>
      <vt:lpstr>Class Information</vt:lpstr>
      <vt:lpstr>What Do You Trust?</vt:lpstr>
      <vt:lpstr>PowerPoint Presentation</vt:lpstr>
      <vt:lpstr>Dr. Watson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Literacy</dc:title>
  <dc:creator>Elaine Rich</dc:creator>
  <cp:lastModifiedBy>ear</cp:lastModifiedBy>
  <cp:revision>70</cp:revision>
  <dcterms:created xsi:type="dcterms:W3CDTF">2010-11-05T13:12:29Z</dcterms:created>
  <dcterms:modified xsi:type="dcterms:W3CDTF">2014-01-14T02:53:26Z</dcterms:modified>
</cp:coreProperties>
</file>