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8" r:id="rId3"/>
    <p:sldId id="260" r:id="rId4"/>
    <p:sldId id="268" r:id="rId5"/>
    <p:sldId id="273" r:id="rId6"/>
    <p:sldId id="269" r:id="rId7"/>
    <p:sldId id="271" r:id="rId8"/>
    <p:sldId id="270" r:id="rId9"/>
    <p:sldId id="287" r:id="rId10"/>
    <p:sldId id="288" r:id="rId11"/>
    <p:sldId id="289" r:id="rId12"/>
    <p:sldId id="272" r:id="rId13"/>
    <p:sldId id="306" r:id="rId14"/>
    <p:sldId id="315" r:id="rId15"/>
    <p:sldId id="316" r:id="rId16"/>
    <p:sldId id="307" r:id="rId17"/>
    <p:sldId id="308" r:id="rId18"/>
    <p:sldId id="309" r:id="rId19"/>
    <p:sldId id="286" r:id="rId20"/>
    <p:sldId id="290" r:id="rId21"/>
    <p:sldId id="291" r:id="rId22"/>
    <p:sldId id="261" r:id="rId23"/>
    <p:sldId id="262" r:id="rId24"/>
    <p:sldId id="285" r:id="rId25"/>
    <p:sldId id="263" r:id="rId26"/>
    <p:sldId id="292" r:id="rId27"/>
    <p:sldId id="293" r:id="rId28"/>
    <p:sldId id="284" r:id="rId29"/>
    <p:sldId id="265" r:id="rId30"/>
    <p:sldId id="266" r:id="rId31"/>
    <p:sldId id="267" r:id="rId32"/>
    <p:sldId id="276" r:id="rId33"/>
    <p:sldId id="277" r:id="rId34"/>
    <p:sldId id="295" r:id="rId35"/>
    <p:sldId id="278" r:id="rId36"/>
    <p:sldId id="279" r:id="rId37"/>
    <p:sldId id="280" r:id="rId38"/>
    <p:sldId id="296" r:id="rId39"/>
    <p:sldId id="297" r:id="rId40"/>
    <p:sldId id="281" r:id="rId41"/>
    <p:sldId id="300" r:id="rId42"/>
    <p:sldId id="310" r:id="rId43"/>
    <p:sldId id="282" r:id="rId44"/>
    <p:sldId id="299" r:id="rId45"/>
    <p:sldId id="294" r:id="rId46"/>
    <p:sldId id="283" r:id="rId47"/>
    <p:sldId id="313" r:id="rId48"/>
    <p:sldId id="314" r:id="rId49"/>
    <p:sldId id="259" r:id="rId50"/>
    <p:sldId id="301" r:id="rId51"/>
    <p:sldId id="311" r:id="rId52"/>
    <p:sldId id="312" r:id="rId53"/>
    <p:sldId id="302" r:id="rId54"/>
    <p:sldId id="303" r:id="rId55"/>
    <p:sldId id="304" r:id="rId56"/>
    <p:sldId id="30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AR\CSwork\CS302\Slides\PowersOf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</c:numCache>
            </c:numRef>
          </c:val>
          <c:smooth val="0"/>
        </c:ser>
        <c:ser>
          <c:idx val="1"/>
          <c:order val="1"/>
          <c:marker>
            <c:symbol val="none"/>
          </c:marker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324032"/>
        <c:axId val="29325568"/>
      </c:lineChart>
      <c:catAx>
        <c:axId val="29324032"/>
        <c:scaling>
          <c:orientation val="minMax"/>
        </c:scaling>
        <c:delete val="0"/>
        <c:axPos val="b"/>
        <c:majorTickMark val="out"/>
        <c:minorTickMark val="none"/>
        <c:tickLblPos val="nextTo"/>
        <c:crossAx val="29325568"/>
        <c:crosses val="autoZero"/>
        <c:auto val="1"/>
        <c:lblAlgn val="ctr"/>
        <c:lblOffset val="100"/>
        <c:noMultiLvlLbl val="0"/>
      </c:catAx>
      <c:valAx>
        <c:axId val="29325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324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98B58-BEBA-4C62-A8FB-3CED15A8C96E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264C4-17D5-4092-BC84-784E18086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72A19D-A1DA-4E49-86E0-F7E85C7361AA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70413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0"/>
            <a:ext cx="5029200" cy="4114641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How can a computer do this?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oogle.com/imgres?num=10&amp;hl=en&amp;tbo=d&amp;biw=1268&amp;bih=637&amp;tbm=isch&amp;tbnid=F3OYDMRlDG5GdM:&amp;imgrefurl=http://www.sciencedirect.com/science/article/pii/S0020729212001415&amp;docid=NFJrXv31Y2HAmM&amp;imgurl=http://ars.els-cdn.com/content/image/1-s2.0-S0020729212001415-gr1.jpg&amp;w=761&amp;h=569&amp;ei=PlvsUN7LEJP62AWRl4D4Cg&amp;zoom=1&amp;iact=rc&amp;dur=493&amp;sig=108701160845074414956&amp;page=2&amp;tbnh=128&amp;tbnw=171&amp;start=27&amp;ndsp=29&amp;ved=1t:429,r:40,s:0,i:218&amp;tx=114&amp;ty=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8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from Schneider and Gersting  </a:t>
            </a:r>
          </a:p>
          <a:p>
            <a:r>
              <a:rPr lang="en-US" dirty="0" smtClean="0"/>
              <a:t>Is this enough info for most people?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2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Example from Schneider and Gersting  </a:t>
            </a:r>
          </a:p>
          <a:p>
            <a:r>
              <a:rPr lang="en-US" smtClean="0"/>
              <a:t>Is this enough info for most people?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Example from Schneider and Gersting  </a:t>
            </a:r>
          </a:p>
          <a:p>
            <a:r>
              <a:rPr lang="en-US" smtClean="0"/>
              <a:t>Is this enough info for most people?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2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to mention that indenting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Raise the question:  who sets game_on?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Raise the question:  who sets game_on?  Does choose notice if it has selected a winning move?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there’s no board?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there’s no board?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http://personal.denison.edu/~havill/algorithmics/everyday_algs/Fire%20Alarm.jpg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3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not going to say much about it now (or really ever).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know how to do:  look at a position, like this one, and rate it.</a:t>
            </a:r>
          </a:p>
          <a:p>
            <a:r>
              <a:rPr lang="en-US" dirty="0" smtClean="0"/>
              <a:t>White to</a:t>
            </a:r>
            <a:r>
              <a:rPr lang="en-US" baseline="0" dirty="0" smtClean="0"/>
              <a:t> move and draw</a:t>
            </a:r>
          </a:p>
          <a:p>
            <a:r>
              <a:rPr lang="en-US" dirty="0" smtClean="0"/>
              <a:t>http://www.ippt.gov.pl/~atrzes/atrz_files/chess_position_web_2.jpg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how do we look at a position</a:t>
            </a:r>
            <a:r>
              <a:rPr lang="en-US" baseline="0" dirty="0" smtClean="0"/>
              <a:t> like this and actually choose a move?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6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 – board configurations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we will later talk about the fact that, internally,</a:t>
            </a:r>
            <a:r>
              <a:rPr lang="en-US" baseline="0" dirty="0" smtClean="0"/>
              <a:t> everything is just bits.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Evaluation function: http://en.wikipedia.org/wiki/Evaluation_function</a:t>
            </a:r>
          </a:p>
          <a:p>
            <a:r>
              <a:rPr lang="en-US" dirty="0" smtClean="0"/>
              <a:t>Material:</a:t>
            </a:r>
            <a:r>
              <a:rPr lang="en-US" baseline="0" dirty="0" smtClean="0"/>
              <a:t> http://www.chessbin.com/post/Chess-Board-Evaluation.aspx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2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http://personal.denison.edu/~havill/algorithmics/everyday_algs/Elevator.jpg </a:t>
            </a:r>
          </a:p>
          <a:p>
            <a:r>
              <a:rPr lang="en-US" dirty="0" smtClean="0"/>
              <a:t>Notice things:  Press and hold door open button to open doors.  This means “hold until doors are open”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61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Factors to consider: distance kids travel, lack of disruption of current plans, big streets, ethnic</a:t>
            </a:r>
            <a:r>
              <a:rPr lang="en-US" baseline="0" dirty="0" smtClean="0"/>
              <a:t> makeup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7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68C3F9-17B0-4A77-95BC-D96B322BD5E7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0"/>
            <a:ext cx="5029200" cy="4114641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Point out that we don’t just want to pick D so that we can go to L because we don’t get to pick the move from D.</a:t>
            </a:r>
          </a:p>
          <a:p>
            <a:pPr eaLnBrk="1" hangingPunct="1"/>
            <a:r>
              <a:rPr lang="en-US" smtClean="0"/>
              <a:t>Note that the number of leaf nodes is 3 * 3.  Ask how many there would be at the next level.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68C3F9-17B0-4A77-95BC-D96B322BD5E7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0"/>
            <a:ext cx="5029200" cy="4114641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Note that the number of leaf nodes is 3 * 3.  Ask how many there would be at the next level.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 It’ only necessary to search about 8-14 moves ahead in order to win most of the time.  This is an empirical fact.  And, in 1997, there was a computer fast enoug</a:t>
            </a:r>
            <a:r>
              <a:rPr lang="en-US" baseline="0" dirty="0" smtClean="0"/>
              <a:t>h to do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3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what you now know about this problem, should</a:t>
            </a:r>
            <a:r>
              <a:rPr lang="en-US" baseline="0" dirty="0" smtClean="0"/>
              <a:t> it not have been obvious that the Turk was a hoax?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4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C2AC8-A502-4E67-8910-1BAE00EF2714}" type="slidenum">
              <a:rPr lang="en-US"/>
              <a:pPr/>
              <a:t>47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From: Automata, The Golden Age , Christian Bailly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case</a:t>
            </a:r>
            <a:r>
              <a:rPr lang="en-US" baseline="0" dirty="0" smtClean="0"/>
              <a:t> of chess, we just had to wait til machines were fast enough.  Is that true for all problems?  Draw a backward chaining tree of this on the board.  In the Boolean case, this always 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73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AC506E-8923-4840-B5C0-4890CC2B2D81}" type="slidenum">
              <a:rPr lang="en-US"/>
              <a:pPr/>
              <a:t>51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http://www.tricks-and-illusions.com/2007/09/how-many-pandas-can-you-find.html</a:t>
            </a:r>
          </a:p>
          <a:p>
            <a:r>
              <a:rPr lang="en-US" dirty="0"/>
              <a:t>http://forums.gardenweb.com/forums/load/wildlife/msg0411013911609.html</a:t>
            </a:r>
          </a:p>
          <a:p>
            <a:r>
              <a:rPr lang="en-US" dirty="0"/>
              <a:t>http://www.alaska-in-pictures.com/upright-dancing-fighting-bears-5345-pictures.htm</a:t>
            </a:r>
          </a:p>
          <a:p>
            <a:r>
              <a:rPr lang="en-US" dirty="0"/>
              <a:t>http://www.lewis-clark.org/content/content-article.asp?ArticleID=931</a:t>
            </a:r>
          </a:p>
          <a:p>
            <a:r>
              <a:rPr lang="en-US" dirty="0"/>
              <a:t>http://www.bigcat.org/about/news/</a:t>
            </a:r>
          </a:p>
          <a:p>
            <a:r>
              <a:rPr lang="en-US" dirty="0"/>
              <a:t>http://skyblu.wordpress.com/2006/11/05/the-weather-sucks-i-love-it/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Turing proved that quantified logic is undecidable.</a:t>
            </a:r>
          </a:p>
          <a:p>
            <a:r>
              <a:rPr lang="en-US" dirty="0" smtClean="0"/>
              <a:t>http://www.ieee.org/portal/cms_docs_sscs/sscs/08Spring/KFig6_turing.jpg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8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Need until loop.  Also </a:t>
            </a:r>
            <a:r>
              <a:rPr lang="en-US" dirty="0" err="1" smtClean="0"/>
              <a:t>ote</a:t>
            </a:r>
            <a:r>
              <a:rPr lang="en-US" dirty="0" smtClean="0"/>
              <a:t> precondition:</a:t>
            </a:r>
            <a:r>
              <a:rPr lang="en-US" baseline="0" dirty="0" smtClean="0"/>
              <a:t> hair is wet.</a:t>
            </a:r>
            <a:endParaRPr lang="en-US" dirty="0" smtClean="0"/>
          </a:p>
          <a:p>
            <a:r>
              <a:rPr lang="en-US" dirty="0" smtClean="0"/>
              <a:t>http://personal.denison.edu/~havill/algorithmics/everyday_algs/Shampoo.jpg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610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http://www.ieee.org/portal/cms_docs_sscs/sscs/08Spring/KFig6_turing.jpg </a:t>
            </a:r>
          </a:p>
          <a:p>
            <a:r>
              <a:rPr lang="en-US" dirty="0" smtClean="0"/>
              <a:t>Enigma: http://www.etherfeat.com/i/enigma_machine.jpg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88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http://thedigitallifeshow.com/wp-content/uploads/2009/10/ibm_360.jpg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4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point: there were wars</a:t>
            </a:r>
            <a:r>
              <a:rPr lang="en-US" baseline="0" dirty="0" smtClean="0"/>
              <a:t> among people with competing theories.  All they did was scream louder, breed more graduate students, and use clout as editors.  When caught with a counterexample, they just changed their claims.  Once we could build computer models, we could actually test them on data.</a:t>
            </a:r>
            <a:endParaRPr lang="en-US" dirty="0" smtClean="0"/>
          </a:p>
          <a:p>
            <a:r>
              <a:rPr lang="en-US" dirty="0" smtClean="0"/>
              <a:t>Taken from: http://www.odu.edu/al/jpbroder/MEL%5B04%5D.pdf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6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there’s no shampoo</a:t>
            </a:r>
            <a:r>
              <a:rPr lang="en-US" baseline="0" dirty="0" smtClean="0"/>
              <a:t> left?</a:t>
            </a:r>
          </a:p>
          <a:p>
            <a:r>
              <a:rPr lang="en-US" dirty="0" smtClean="0"/>
              <a:t>http://personal.denison.edu/~havill/algorithmics/everyday_algs/Shampoo.jpg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6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there’s no shampoo</a:t>
            </a:r>
            <a:r>
              <a:rPr lang="en-US" baseline="0" dirty="0" smtClean="0"/>
              <a:t> left?</a:t>
            </a:r>
          </a:p>
          <a:p>
            <a:r>
              <a:rPr lang="en-US" dirty="0" smtClean="0"/>
              <a:t>http://personal.denison.edu/~havill/algorithmics/everyday_algs/Shampoo.jpg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6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about error conditions</a:t>
            </a:r>
            <a:r>
              <a:rPr lang="en-US" baseline="0" dirty="0" smtClean="0"/>
              <a:t> for this one.  For example, what if clothes don’t fit.</a:t>
            </a:r>
          </a:p>
          <a:p>
            <a:r>
              <a:rPr lang="en-US" dirty="0" smtClean="0"/>
              <a:t>http://personal.denison.edu/~havill/algorithmics/everyday_algs/Washing%20Machine.jpg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6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http://en.wikipedia.org/wiki/File:LampFlowchart.svg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2F0B7-B00F-402D-89E4-66EAF4A973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http://circ.ahajournals.org/content/122/18_suppl_3/S729/F1.expansion.html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264C4-17D5-4092-BC84-784E180862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9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0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FEF524-1F0C-40EC-A493-889120A456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7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7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5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8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9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32F2F-00A0-4281-A9E7-542D8F81CA7A}" type="datetimeFigureOut">
              <a:rPr lang="en-US" smtClean="0"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73496-76EC-42D2-A57F-A973B2F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echnovelgy.com/ct/Science-Fiction-News.asp?NewsNum=121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rsyth-Edwards_Notatio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spectrum.ieee.org/slideshow/computing/software/how-computer-chess-changed-programming/?utm_source=techalert&amp;utm_medium=email&amp;utm_campaign=10111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zoo.sandiegozoo.org/cams/panda-ca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Computational Thinking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3886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Section 7.1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494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33400"/>
            <a:ext cx="4538089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" y="51054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could go wrong?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71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33400"/>
            <a:ext cx="4538089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" y="51054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could go wrong?</a:t>
            </a:r>
          </a:p>
          <a:p>
            <a:endParaRPr lang="en-US" sz="2400" dirty="0"/>
          </a:p>
          <a:p>
            <a:r>
              <a:rPr lang="en-US" sz="2400" b="1" dirty="0" smtClean="0"/>
              <a:t>Algorithms, particularly ones that interact with the real world, must handle errors gracefully.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471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7225"/>
            <a:ext cx="76200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65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Flowcharts</a:t>
            </a:r>
            <a:endParaRPr lang="en-US" sz="3600" b="1" dirty="0"/>
          </a:p>
        </p:txBody>
      </p:sp>
      <p:pic>
        <p:nvPicPr>
          <p:cNvPr id="2050" name="Picture 2" descr="File:LampFlowchar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30861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98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65" y="0"/>
            <a:ext cx="5020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8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09" y="228600"/>
            <a:ext cx="533798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Stepwise Refinement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2667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Make the crust.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Make the cherry filling.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Pour the filling into the crust.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Bake at 350 for 45 minutes.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1143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Cherry Pie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004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Stepwise Refinement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72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Make the crust.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Take 1 1/3 cup flour. 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Sift the flour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Mix the sifted flour with ½ cup butter and ¼ cup water.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Roll into two 9-inch pie crusts.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Make the cherry filling.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Open a 16-ounce can of cherry pie filling and pour into bowl.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Add a dash of cinnamon and nutmeg and stir.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Pour the filling into the crust.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Bake at 350 for 45 minutes.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1143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Cherry Pie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763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Stepwise Refinement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72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Make the crust.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Take 1 1/3 cup flour. 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Sift the flour.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Get out the sifter, which is the device shown in page A-9 of your cookbook, and place it directly on top of a 2-quart bowl.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Pour the flour into the top of the sifter and turn the crank in a counterclockwise-direction.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Let all the flour fall through the sifter into the bowl.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0" y="1143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Cherry Pie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060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 Algorithm in Python</a:t>
            </a:r>
            <a:endParaRPr lang="en-US" sz="3600" b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7526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mystery(numbers</a:t>
            </a:r>
            <a:r>
              <a:rPr lang="en-US" dirty="0">
                <a:latin typeface="Courier New" pitchFamily="49" charset="0"/>
              </a:rPr>
              <a:t>):</a:t>
            </a:r>
          </a:p>
          <a:p>
            <a:r>
              <a:rPr lang="en-US" dirty="0">
                <a:latin typeface="Courier New" pitchFamily="49" charset="0"/>
              </a:rPr>
              <a:t>    sum = 0</a:t>
            </a:r>
          </a:p>
          <a:p>
            <a:r>
              <a:rPr lang="en-US" dirty="0">
                <a:latin typeface="Courier New" pitchFamily="49" charset="0"/>
              </a:rPr>
              <a:t>    for num in numbers:</a:t>
            </a:r>
          </a:p>
          <a:p>
            <a:r>
              <a:rPr lang="en-US" dirty="0">
                <a:latin typeface="Courier New" pitchFamily="49" charset="0"/>
              </a:rPr>
              <a:t>        sum = sum + num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return(sum</a:t>
            </a:r>
            <a:r>
              <a:rPr lang="en-US" dirty="0" smtClean="0">
                <a:latin typeface="Courier New" pitchFamily="49" charset="0"/>
              </a:rPr>
              <a:t>//</a:t>
            </a:r>
            <a:r>
              <a:rPr lang="en-US" dirty="0" err="1" smtClean="0">
                <a:latin typeface="Courier New" pitchFamily="49" charset="0"/>
              </a:rPr>
              <a:t>len</a:t>
            </a:r>
            <a:r>
              <a:rPr lang="en-US" dirty="0" smtClean="0">
                <a:latin typeface="Courier New" pitchFamily="49" charset="0"/>
              </a:rPr>
              <a:t>(numbers</a:t>
            </a:r>
            <a:r>
              <a:rPr lang="en-US" dirty="0">
                <a:latin typeface="Courier New" pitchFamily="49" charset="0"/>
              </a:rPr>
              <a:t>))</a:t>
            </a:r>
          </a:p>
          <a:p>
            <a:endParaRPr lang="en-US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5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cs typeface="Arial" pitchFamily="34" charset="0"/>
              </a:rPr>
              <a:t>Chess</a:t>
            </a:r>
          </a:p>
        </p:txBody>
      </p:sp>
      <p:pic>
        <p:nvPicPr>
          <p:cNvPr id="24579" name="Picture 3" descr="deep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2766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kaspa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0"/>
            <a:ext cx="5080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191000" y="1600200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In 1997, Deep Blue beat Garry Kasparov.</a:t>
            </a:r>
          </a:p>
        </p:txBody>
      </p:sp>
    </p:spTree>
    <p:extLst>
      <p:ext uri="{BB962C8B-B14F-4D97-AF65-F5344CB8AC3E}">
        <p14:creationId xmlns:p14="http://schemas.microsoft.com/office/powerpoint/2010/main" val="1342809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 Algorithm in Python</a:t>
            </a:r>
            <a:endParaRPr lang="en-US" sz="3600" b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7526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average(numbers</a:t>
            </a:r>
            <a:r>
              <a:rPr lang="en-US" dirty="0">
                <a:latin typeface="Courier New" pitchFamily="49" charset="0"/>
              </a:rPr>
              <a:t>):</a:t>
            </a:r>
          </a:p>
          <a:p>
            <a:r>
              <a:rPr lang="en-US" dirty="0">
                <a:latin typeface="Courier New" pitchFamily="49" charset="0"/>
              </a:rPr>
              <a:t>    sum = 0</a:t>
            </a:r>
          </a:p>
          <a:p>
            <a:r>
              <a:rPr lang="en-US" dirty="0">
                <a:latin typeface="Courier New" pitchFamily="49" charset="0"/>
              </a:rPr>
              <a:t>    for num in numbers:</a:t>
            </a:r>
          </a:p>
          <a:p>
            <a:r>
              <a:rPr lang="en-US" dirty="0">
                <a:latin typeface="Courier New" pitchFamily="49" charset="0"/>
              </a:rPr>
              <a:t>        sum = sum + num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return(sum</a:t>
            </a:r>
            <a:r>
              <a:rPr lang="en-US" dirty="0" smtClean="0">
                <a:latin typeface="Courier New" pitchFamily="49" charset="0"/>
              </a:rPr>
              <a:t>//len(numbers</a:t>
            </a:r>
            <a:r>
              <a:rPr lang="en-US" dirty="0">
                <a:latin typeface="Courier New" pitchFamily="49" charset="0"/>
              </a:rPr>
              <a:t>))</a:t>
            </a:r>
          </a:p>
          <a:p>
            <a:endParaRPr lang="en-US" dirty="0">
              <a:latin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648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the way, does this algorithm handle errors gracefully?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442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 Better Algorithm in Python</a:t>
            </a:r>
            <a:endParaRPr lang="en-US" sz="3600" b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752600"/>
            <a:ext cx="7315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average(numbers</a:t>
            </a:r>
            <a:r>
              <a:rPr lang="en-US" dirty="0">
                <a:latin typeface="Courier New" pitchFamily="49" charset="0"/>
              </a:rPr>
              <a:t>):</a:t>
            </a:r>
          </a:p>
          <a:p>
            <a:r>
              <a:rPr lang="en-US" dirty="0">
                <a:latin typeface="Courier New" pitchFamily="49" charset="0"/>
              </a:rPr>
              <a:t>    </a:t>
            </a:r>
            <a:r>
              <a:rPr lang="en-US" dirty="0" smtClean="0">
                <a:latin typeface="Courier New" pitchFamily="49" charset="0"/>
              </a:rPr>
              <a:t>try:</a:t>
            </a:r>
          </a:p>
          <a:p>
            <a:r>
              <a:rPr lang="en-US" dirty="0" smtClean="0">
                <a:latin typeface="Courier New" pitchFamily="49" charset="0"/>
              </a:rPr>
              <a:t>        sum </a:t>
            </a:r>
            <a:r>
              <a:rPr lang="en-US" dirty="0">
                <a:latin typeface="Courier New" pitchFamily="49" charset="0"/>
              </a:rPr>
              <a:t>= 0</a:t>
            </a:r>
          </a:p>
          <a:p>
            <a:r>
              <a:rPr lang="en-US" dirty="0">
                <a:latin typeface="Courier New" pitchFamily="49" charset="0"/>
              </a:rPr>
              <a:t>    </a:t>
            </a:r>
            <a:r>
              <a:rPr lang="en-US" dirty="0" smtClean="0">
                <a:latin typeface="Courier New" pitchFamily="49" charset="0"/>
              </a:rPr>
              <a:t>    for </a:t>
            </a:r>
            <a:r>
              <a:rPr lang="en-US" dirty="0">
                <a:latin typeface="Courier New" pitchFamily="49" charset="0"/>
              </a:rPr>
              <a:t>num in numbers:</a:t>
            </a: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    sum </a:t>
            </a:r>
            <a:r>
              <a:rPr lang="en-US" dirty="0">
                <a:latin typeface="Courier New" pitchFamily="49" charset="0"/>
              </a:rPr>
              <a:t>= sum + num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  <a:r>
              <a:rPr lang="en-US" dirty="0" smtClean="0">
                <a:latin typeface="Courier New" pitchFamily="49" charset="0"/>
              </a:rPr>
              <a:t>    return(sum//len(numbers</a:t>
            </a:r>
            <a:r>
              <a:rPr lang="en-US" dirty="0">
                <a:latin typeface="Courier New" pitchFamily="49" charset="0"/>
              </a:rPr>
              <a:t>))</a:t>
            </a:r>
          </a:p>
          <a:p>
            <a:r>
              <a:rPr lang="en-US" dirty="0" smtClean="0">
                <a:latin typeface="Courier New" pitchFamily="49" charset="0"/>
              </a:rPr>
              <a:t>    except:</a:t>
            </a:r>
          </a:p>
          <a:p>
            <a:r>
              <a:rPr lang="en-US" dirty="0">
                <a:latin typeface="Courier New" pitchFamily="49" charset="0"/>
              </a:rPr>
              <a:t>        print("Only </a:t>
            </a:r>
            <a:r>
              <a:rPr lang="en-US" dirty="0" smtClean="0">
                <a:latin typeface="Courier New" pitchFamily="49" charset="0"/>
              </a:rPr>
              <a:t>defined </a:t>
            </a:r>
            <a:r>
              <a:rPr lang="en-US" dirty="0">
                <a:latin typeface="Courier New" pitchFamily="49" charset="0"/>
              </a:rPr>
              <a:t>for </a:t>
            </a:r>
            <a:r>
              <a:rPr lang="en-US" dirty="0" smtClean="0">
                <a:latin typeface="Courier New" pitchFamily="49" charset="0"/>
              </a:rPr>
              <a:t>list of numbers</a:t>
            </a:r>
            <a:r>
              <a:rPr lang="en-US" dirty="0">
                <a:latin typeface="Courier New" pitchFamily="49" charset="0"/>
              </a:rPr>
              <a:t>")</a:t>
            </a:r>
            <a:endParaRPr lang="en-US" dirty="0" smtClean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return(0)</a:t>
            </a:r>
            <a:endParaRPr lang="en-US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80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6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Back to RHEEM-A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600" y="4190999"/>
            <a:ext cx="8153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524000"/>
            <a:ext cx="3074504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Our First Step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This is a real Python program.  We’ll study its syntax later.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857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Our First Step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Divide-and conquer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861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Our First Step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Control flow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65942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Our First Step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Is this program robust?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45256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Our First Step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try: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    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    play(move, 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except: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print(</a:t>
            </a:r>
            <a:r>
              <a:rPr lang="en-US" dirty="0">
                <a:latin typeface="Courier New" pitchFamily="49" charset="0"/>
              </a:rPr>
              <a:t>"</a:t>
            </a:r>
            <a:r>
              <a:rPr lang="en-US" dirty="0" smtClean="0">
                <a:latin typeface="Courier New" pitchFamily="49" charset="0"/>
              </a:rPr>
              <a:t>Must start with a valid board</a:t>
            </a:r>
            <a:r>
              <a:rPr lang="en-US" dirty="0">
                <a:latin typeface="Courier New" pitchFamily="49" charset="0"/>
              </a:rPr>
              <a:t>"</a:t>
            </a:r>
            <a:r>
              <a:rPr lang="en-US" dirty="0" smtClean="0">
                <a:latin typeface="Courier New" pitchFamily="49" charset="0"/>
              </a:rPr>
              <a:t>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2436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Communicating with the Outside World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try: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    internal_board =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</a:rPr>
              <a:t>scan</a:t>
            </a:r>
            <a:r>
              <a:rPr lang="en-US" dirty="0" smtClean="0">
                <a:latin typeface="Courier New" pitchFamily="49" charset="0"/>
              </a:rPr>
              <a:t>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    move = choose(internal_board)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   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</a:rPr>
              <a:t>play</a:t>
            </a:r>
            <a:r>
              <a:rPr lang="en-US" dirty="0" smtClean="0">
                <a:latin typeface="Courier New" pitchFamily="49" charset="0"/>
              </a:rPr>
              <a:t>(move, 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except:</a:t>
            </a:r>
          </a:p>
          <a:p>
            <a:r>
              <a:rPr lang="en-US" dirty="0" smtClean="0">
                <a:latin typeface="Courier New" pitchFamily="49" charset="0"/>
              </a:rPr>
              <a:t>        </a:t>
            </a:r>
            <a:r>
              <a:rPr lang="en-US" i="1" dirty="0" smtClean="0">
                <a:latin typeface="Courier New" pitchFamily="49" charset="0"/>
              </a:rPr>
              <a:t>It’s more complicated now.  More things</a:t>
            </a:r>
          </a:p>
          <a:p>
            <a:r>
              <a:rPr lang="en-US" i="1" dirty="0">
                <a:latin typeface="Courier New" pitchFamily="49" charset="0"/>
              </a:rPr>
              <a:t> </a:t>
            </a:r>
            <a:r>
              <a:rPr lang="en-US" i="1" dirty="0" smtClean="0">
                <a:latin typeface="Courier New" pitchFamily="49" charset="0"/>
              </a:rPr>
              <a:t>       can go wrong.</a:t>
            </a:r>
            <a:endParaRPr lang="en-US" i="1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57519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How to Choose a Move?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6705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def </a:t>
            </a:r>
            <a:r>
              <a:rPr lang="en-US" dirty="0" smtClean="0">
                <a:latin typeface="Courier New" pitchFamily="49" charset="0"/>
              </a:rPr>
              <a:t>chess(board):</a:t>
            </a:r>
            <a:endParaRPr lang="en-US" dirty="0">
              <a:latin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</a:rPr>
              <a:t>    while game_on: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internal_board = scan(board) </a:t>
            </a:r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    </a:t>
            </a:r>
            <a:r>
              <a:rPr lang="en-US" dirty="0" smtClean="0">
                <a:latin typeface="Courier New" pitchFamily="49" charset="0"/>
              </a:rPr>
              <a:t>move = </a:t>
            </a:r>
            <a:r>
              <a:rPr lang="en-US" dirty="0" smtClean="0">
                <a:solidFill>
                  <a:srgbClr val="FF0000"/>
                </a:solidFill>
                <a:latin typeface="Courier New" pitchFamily="49" charset="0"/>
              </a:rPr>
              <a:t>choose</a:t>
            </a:r>
            <a:r>
              <a:rPr lang="en-US" dirty="0" smtClean="0">
                <a:latin typeface="Courier New" pitchFamily="49" charset="0"/>
              </a:rPr>
              <a:t>(internal_board)</a:t>
            </a:r>
          </a:p>
          <a:p>
            <a:r>
              <a:rPr lang="en-US" dirty="0">
                <a:latin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</a:rPr>
              <a:t>       play(move, board)</a:t>
            </a:r>
            <a:endParaRPr lang="en-US" dirty="0">
              <a:latin typeface="Courier New" pitchFamily="49" charset="0"/>
            </a:endParaRPr>
          </a:p>
          <a:p>
            <a:endParaRPr lang="en-US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087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3528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cs typeface="Arial" pitchFamily="34" charset="0"/>
              </a:rPr>
              <a:t>REEM-A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000" y="6191766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hlinkClick r:id="rId2"/>
              </a:rPr>
              <a:t>http://www.technovelgy.com/ct/Science-Fiction-News.asp?NewsNum=1212</a:t>
            </a:r>
            <a:r>
              <a:rPr lang="en-US" dirty="0"/>
              <a:t>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10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189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Choosing a Move</a:t>
            </a:r>
            <a:endParaRPr lang="en-US" sz="3600" b="1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468927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739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Choosing a Move</a:t>
            </a:r>
            <a:endParaRPr lang="en-US" sz="3600" b="1" dirty="0"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62915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851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Designing an Algorithm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objects can we work with?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37457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Designing an Algorithm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objects can we work with?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7241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09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Designing an Algorithm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objects can we work with?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7241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9600" y="5823466"/>
            <a:ext cx="637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en.wikipedia.org/wiki/Forsyth-Edwards_Notation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22400" y="4724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Actually, we work with internal representations  of the real world objects.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5515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Designing an Algorithm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objects can we work with?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What can we do with them?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7241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09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Designing an Algorithm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objects can we work with?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What can we do with them?</a:t>
            </a:r>
          </a:p>
          <a:p>
            <a:pPr lvl="1"/>
            <a:r>
              <a:rPr lang="en-US" sz="2000" dirty="0" smtClean="0"/>
              <a:t>Generate new positions by making legal moves</a:t>
            </a:r>
          </a:p>
          <a:p>
            <a:pPr lvl="1"/>
            <a:r>
              <a:rPr lang="en-US" sz="2000" dirty="0" smtClean="0"/>
              <a:t>Evaluate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7241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09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6397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cs typeface="Arial" pitchFamily="34" charset="0"/>
              </a:rPr>
              <a:t>One Powerful Class of Algorithms - Search</a:t>
            </a:r>
            <a:endParaRPr lang="en-US" sz="3600" b="1" dirty="0"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32956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43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Scoring the Leaves</a:t>
            </a:r>
            <a:endParaRPr lang="en-US" sz="36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3400" y="891570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</a:t>
            </a:r>
            <a:r>
              <a:rPr kumimoji="0" lang="en-US" sz="2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1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* material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</a:t>
            </a:r>
            <a:r>
              <a:rPr kumimoji="0" lang="en-US" sz="2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* mobility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</a:t>
            </a:r>
            <a:r>
              <a:rPr kumimoji="0" lang="en-US" sz="2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3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* king safety +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c</a:t>
            </a:r>
            <a:r>
              <a:rPr kumimoji="0" lang="en-US" sz="2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4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 * center control + ...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304576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Computing material: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3733800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Pawn</a:t>
            </a:r>
            <a:r>
              <a:rPr lang="en-US" sz="2400" dirty="0"/>
              <a:t>     </a:t>
            </a:r>
            <a:r>
              <a:rPr lang="en-US" sz="2400" dirty="0" smtClean="0"/>
              <a:t>	    100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 Knight   </a:t>
            </a:r>
            <a:r>
              <a:rPr lang="en-US" sz="2400" dirty="0" smtClean="0"/>
              <a:t>	    320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 Bishop   </a:t>
            </a:r>
            <a:r>
              <a:rPr lang="en-US" sz="2400" dirty="0" smtClean="0"/>
              <a:t>	    325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 Rook     </a:t>
            </a:r>
            <a:r>
              <a:rPr lang="en-US" sz="2400" dirty="0" smtClean="0"/>
              <a:t>	    500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 Queen    </a:t>
            </a:r>
            <a:r>
              <a:rPr lang="en-US" sz="2400" dirty="0" smtClean="0"/>
              <a:t>	    975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   King     </a:t>
            </a:r>
            <a:r>
              <a:rPr lang="en-US" sz="2400" dirty="0" smtClean="0"/>
              <a:t>    	32767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38249"/>
            <a:ext cx="20383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26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 Aside on Scoring Functions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evaluation function for a school district creating program: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928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cs typeface="Arial" pitchFamily="34" charset="0"/>
              </a:rPr>
              <a:t>Algorithms</a:t>
            </a:r>
            <a:endParaRPr lang="en-US" sz="3600" b="1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478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algorithm for solving a problem is:</a:t>
            </a:r>
          </a:p>
          <a:p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an unambiguous set of instructions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that can be executed in a finite amount of time and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that, when finished, has solved the problem.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9434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cs typeface="Arial" pitchFamily="34" charset="0"/>
              </a:rPr>
              <a:t>Searching for the Best Move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419600" y="160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84582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</a:rPr>
              <a:t> 				     A</a:t>
            </a: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	         B	  		     C  			D</a:t>
            </a: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           E        F        G         H         I         J          K       L       M</a:t>
            </a: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          (8)     (-6)     (0)        (0)      (2)       (5)      (-4)   (10)    (5)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248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7010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6101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9812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7818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7719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2819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1981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1219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21336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572000" y="1981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5720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H="1">
            <a:off x="1371600" y="34290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2133600" y="3429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2133600" y="34290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>
            <a:off x="3954463" y="3429000"/>
            <a:ext cx="69373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4648200" y="3429000"/>
            <a:ext cx="1524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6400800" y="3429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7010400" y="3429000"/>
            <a:ext cx="152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77343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53340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>
            <a:off x="4648200" y="3429000"/>
            <a:ext cx="8731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>
            <a:off x="7010400" y="3429000"/>
            <a:ext cx="9112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46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cs typeface="Arial" pitchFamily="34" charset="0"/>
              </a:rPr>
              <a:t>How Big is the Tree?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419600" y="160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8458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</a:rPr>
              <a:t> 				     A</a:t>
            </a: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	         B	  		     C  			D</a:t>
            </a: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endParaRPr lang="en-US" sz="2400" dirty="0">
              <a:latin typeface="Times New Roman" pitchFamily="18" charset="0"/>
            </a:endParaRP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           E        F        G         H         I         J          K       L       M</a:t>
            </a:r>
          </a:p>
          <a:p>
            <a:pPr eaLnBrk="1" hangingPunct="1"/>
            <a:r>
              <a:rPr lang="en-US" sz="2400" dirty="0">
                <a:latin typeface="Times New Roman" pitchFamily="18" charset="0"/>
              </a:rPr>
              <a:t>          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248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7010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6101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9812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4196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781800" y="30480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7719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28194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1981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12192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21336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572000" y="1981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572000" y="1981200"/>
            <a:ext cx="2438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H="1">
            <a:off x="1371600" y="34290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2133600" y="3429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2133600" y="34290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>
            <a:off x="3954463" y="3429000"/>
            <a:ext cx="693737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4648200" y="3429000"/>
            <a:ext cx="1524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6400800" y="3429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7010400" y="3429000"/>
            <a:ext cx="152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7734300" y="44958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5334000" y="44577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>
            <a:off x="4648200" y="3429000"/>
            <a:ext cx="8731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>
            <a:off x="7010400" y="3429000"/>
            <a:ext cx="911225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1905000" y="55626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1231900" y="55626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571500" y="5562600"/>
            <a:ext cx="381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" name="Straight Connector 2"/>
          <p:cNvCxnSpPr>
            <a:stCxn id="11279" idx="2"/>
            <a:endCxn id="32" idx="0"/>
          </p:cNvCxnSpPr>
          <p:nvPr/>
        </p:nvCxnSpPr>
        <p:spPr>
          <a:xfrm flipH="1">
            <a:off x="762000" y="4876800"/>
            <a:ext cx="6477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09700" y="4876800"/>
            <a:ext cx="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30" idx="0"/>
          </p:cNvCxnSpPr>
          <p:nvPr/>
        </p:nvCxnSpPr>
        <p:spPr>
          <a:xfrm>
            <a:off x="1422400" y="4876800"/>
            <a:ext cx="6731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26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Powers of 3</a:t>
            </a:r>
            <a:endParaRPr lang="en-US" sz="36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025719"/>
              </p:ext>
            </p:extLst>
          </p:nvPr>
        </p:nvGraphicFramePr>
        <p:xfrm>
          <a:off x="1219200" y="1600200"/>
          <a:ext cx="6553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6383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How Much Computation Does it Take?</a:t>
            </a:r>
          </a:p>
        </p:txBody>
      </p:sp>
      <p:pic>
        <p:nvPicPr>
          <p:cNvPr id="12291" name="Picture 3" descr="Figur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452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4268788"/>
            <a:ext cx="83058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Middle game branching factor: about 35.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Typical game may be about 80 ply (one move for each player)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35</a:t>
            </a:r>
            <a:r>
              <a:rPr lang="en-US" baseline="30000" dirty="0">
                <a:latin typeface="+mn-lt"/>
              </a:rPr>
              <a:t>80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sym typeface="Symbol" pitchFamily="18" charset="2"/>
              </a:rPr>
              <a:t> 310</a:t>
            </a:r>
            <a:r>
              <a:rPr lang="en-US" baseline="30000" dirty="0">
                <a:latin typeface="+mn-lt"/>
                <a:sym typeface="Symbol" pitchFamily="18" charset="2"/>
              </a:rPr>
              <a:t>123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Number of seconds since Big Bang: </a:t>
            </a:r>
            <a:r>
              <a:rPr lang="en-US" dirty="0">
                <a:latin typeface="+mn-lt"/>
                <a:sym typeface="Symbol" pitchFamily="18" charset="2"/>
              </a:rPr>
              <a:t> 310</a:t>
            </a:r>
            <a:r>
              <a:rPr lang="en-US" baseline="30000" dirty="0">
                <a:latin typeface="+mn-lt"/>
                <a:sym typeface="Symbol" pitchFamily="18" charset="2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9284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303213"/>
            <a:ext cx="7772400" cy="561975"/>
          </a:xfrm>
        </p:spPr>
        <p:txBody>
          <a:bodyPr>
            <a:noAutofit/>
          </a:bodyPr>
          <a:lstStyle/>
          <a:p>
            <a:r>
              <a:rPr lang="en-US" sz="3600" b="1" dirty="0"/>
              <a:t>Growth Rates of Functions</a:t>
            </a:r>
          </a:p>
        </p:txBody>
      </p:sp>
      <p:pic>
        <p:nvPicPr>
          <p:cNvPr id="239619" name="Picture 3" descr="Fig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10895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How Much Computation Does it Take?</a:t>
            </a:r>
          </a:p>
        </p:txBody>
      </p:sp>
      <p:pic>
        <p:nvPicPr>
          <p:cNvPr id="12291" name="Picture 3" descr="Figure 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452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4268788"/>
            <a:ext cx="83058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Middle game branching factor: about 35.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Typical game may be about 80 ply (one move for each player)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35</a:t>
            </a:r>
            <a:r>
              <a:rPr lang="en-US" baseline="30000" dirty="0">
                <a:latin typeface="+mn-lt"/>
              </a:rPr>
              <a:t>80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sym typeface="Symbol" pitchFamily="18" charset="2"/>
              </a:rPr>
              <a:t> 310</a:t>
            </a:r>
            <a:r>
              <a:rPr lang="en-US" baseline="30000" dirty="0">
                <a:latin typeface="+mn-lt"/>
                <a:sym typeface="Symbol" pitchFamily="18" charset="2"/>
              </a:rPr>
              <a:t>123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latin typeface="+mn-lt"/>
              </a:rPr>
              <a:t> Number of seconds since Big Bang: </a:t>
            </a:r>
            <a:r>
              <a:rPr lang="en-US" dirty="0">
                <a:latin typeface="+mn-lt"/>
                <a:sym typeface="Symbol" pitchFamily="18" charset="2"/>
              </a:rPr>
              <a:t> 310</a:t>
            </a:r>
            <a:r>
              <a:rPr lang="en-US" baseline="30000" dirty="0">
                <a:latin typeface="+mn-lt"/>
                <a:sym typeface="Symbol" pitchFamily="18" charset="2"/>
              </a:rPr>
              <a:t>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6055836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 how do Deep Blue and RHEEM-A do it?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5849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Man vs Machine: The Turk in 1770</a:t>
            </a:r>
          </a:p>
        </p:txBody>
      </p:sp>
      <p:pic>
        <p:nvPicPr>
          <p:cNvPr id="3075" name="Picture 3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2578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248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/>
              <a:t>How Did It Work?</a:t>
            </a:r>
          </a:p>
        </p:txBody>
      </p:sp>
      <p:graphicFrame>
        <p:nvGraphicFramePr>
          <p:cNvPr id="1669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76400" y="1371600"/>
          <a:ext cx="56578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orelPhotoPaint.Image.10" r:id="rId4" imgW="13396825" imgH="10717460" progId="CorelPhotoPaint.Image.10">
                  <p:embed/>
                </p:oleObj>
              </mc:Choice>
              <mc:Fallback>
                <p:oleObj name="CorelPhotoPaint.Image.10" r:id="rId4" imgW="13396825" imgH="10717460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371600"/>
                        <a:ext cx="56578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760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04800"/>
            <a:ext cx="3657600" cy="1600200"/>
          </a:xfrm>
        </p:spPr>
        <p:txBody>
          <a:bodyPr/>
          <a:lstStyle/>
          <a:p>
            <a:r>
              <a:rPr lang="en-US" sz="3600" b="1"/>
              <a:t>A Modern Reconstruction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189038"/>
            <a:ext cx="4465638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25513" y="4343400"/>
            <a:ext cx="3352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Built by John Gaughan.  First displayed in 1989.  Controlled by a computer.  Uses the Turk’s original chess board.</a:t>
            </a:r>
          </a:p>
        </p:txBody>
      </p:sp>
    </p:spTree>
    <p:extLst>
      <p:ext uri="{BB962C8B-B14F-4D97-AF65-F5344CB8AC3E}">
        <p14:creationId xmlns:p14="http://schemas.microsoft.com/office/powerpoint/2010/main" val="619681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Man vs Machine Today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81000" y="57912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>
                <a:hlinkClick r:id="rId2"/>
              </a:rPr>
              <a:t>http://spectrum.ieee.org/slideshow/computing/software/how-computer-chess-changed-programming/?utm_source=techalert&amp;utm_medium=email&amp;utm_campaign=101111</a:t>
            </a:r>
            <a:r>
              <a:rPr lang="en-US" sz="1400" dirty="0"/>
              <a:t> 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07523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6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7293"/>
            <a:ext cx="4826000" cy="649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88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With Speed Is Everything Possible?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6600" y="122966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Logical Truth: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133600"/>
            <a:ext cx="662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 </a:t>
            </a:r>
            <a:r>
              <a:rPr lang="en-US" sz="2400" dirty="0" smtClean="0">
                <a:sym typeface="Symbol"/>
              </a:rPr>
              <a:t> Q</a:t>
            </a:r>
          </a:p>
          <a:p>
            <a:r>
              <a:rPr lang="en-US" sz="2400" dirty="0" smtClean="0">
                <a:sym typeface="Symbol"/>
              </a:rPr>
              <a:t>Q  B  S</a:t>
            </a:r>
          </a:p>
          <a:p>
            <a:r>
              <a:rPr lang="en-US" sz="2400" dirty="0" smtClean="0">
                <a:sym typeface="Symbol"/>
              </a:rPr>
              <a:t>A </a:t>
            </a:r>
            <a:r>
              <a:rPr lang="en-US" sz="2400" dirty="0">
                <a:sym typeface="Symbol"/>
              </a:rPr>
              <a:t> </a:t>
            </a:r>
            <a:r>
              <a:rPr lang="en-US" sz="2400" dirty="0" smtClean="0">
                <a:sym typeface="Symbol"/>
              </a:rPr>
              <a:t>B</a:t>
            </a:r>
          </a:p>
          <a:p>
            <a:r>
              <a:rPr lang="en-US" sz="2400" dirty="0" smtClean="0">
                <a:sym typeface="Symbol"/>
              </a:rPr>
              <a:t>A</a:t>
            </a:r>
          </a:p>
          <a:p>
            <a:r>
              <a:rPr lang="en-US" sz="2400" dirty="0" smtClean="0">
                <a:sym typeface="Symbol"/>
              </a:rPr>
              <a:t>P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Is S true?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865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/>
          </a:bodyPr>
          <a:lstStyle/>
          <a:p>
            <a:r>
              <a:rPr lang="en-US" sz="3600" b="1" dirty="0"/>
              <a:t>Increased Power of Quantified Logic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 marL="609600" indent="-609600"/>
            <a:r>
              <a:rPr lang="en-US" sz="2000" i="1"/>
              <a:t>TaiShanHasTail</a:t>
            </a:r>
          </a:p>
          <a:p>
            <a:pPr marL="609600" indent="-609600"/>
            <a:endParaRPr lang="en-US" sz="2000" i="1"/>
          </a:p>
          <a:p>
            <a:pPr marL="609600" indent="-609600"/>
            <a:r>
              <a:rPr lang="en-US" sz="2000" i="1"/>
              <a:t>SmokyHasTail</a:t>
            </a:r>
          </a:p>
          <a:p>
            <a:pPr marL="609600" indent="-609600"/>
            <a:endParaRPr lang="en-US" sz="2000" i="1"/>
          </a:p>
          <a:p>
            <a:pPr marL="609600" indent="-609600"/>
            <a:r>
              <a:rPr lang="en-US" sz="2000" i="1"/>
              <a:t>PuffyHasTail</a:t>
            </a:r>
          </a:p>
          <a:p>
            <a:pPr marL="609600" indent="-609600"/>
            <a:endParaRPr lang="en-US" sz="2000" i="1"/>
          </a:p>
          <a:p>
            <a:pPr marL="609600" indent="-609600"/>
            <a:r>
              <a:rPr lang="en-US" sz="2000" i="1"/>
              <a:t>ChumpyHasTail</a:t>
            </a:r>
          </a:p>
          <a:p>
            <a:pPr marL="609600" indent="-609600"/>
            <a:endParaRPr lang="en-US" sz="2000" i="1"/>
          </a:p>
          <a:p>
            <a:pPr marL="609600" indent="-609600"/>
            <a:r>
              <a:rPr lang="en-US" sz="2000" i="1"/>
              <a:t>SnowflakeHasTail</a:t>
            </a:r>
          </a:p>
        </p:txBody>
      </p:sp>
      <p:pic>
        <p:nvPicPr>
          <p:cNvPr id="203784" name="Picture 8" descr="Be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944563"/>
            <a:ext cx="4568825" cy="59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24840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zoo.sandiegozoo.org/cams/panda-cam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1630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71512"/>
          </a:xfrm>
        </p:spPr>
        <p:txBody>
          <a:bodyPr>
            <a:normAutofit/>
          </a:bodyPr>
          <a:lstStyle/>
          <a:p>
            <a:r>
              <a:rPr lang="en-US" sz="3600" b="1" dirty="0"/>
              <a:t>Increased Power of Quantified Logic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14463"/>
            <a:ext cx="8172450" cy="5083175"/>
          </a:xfrm>
          <a:noFill/>
          <a:ln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i="1" dirty="0"/>
              <a:t>Panda(</a:t>
            </a:r>
            <a:r>
              <a:rPr lang="en-US" sz="2400" i="1" dirty="0" err="1"/>
              <a:t>TaiShan</a:t>
            </a:r>
            <a:r>
              <a:rPr lang="en-US" sz="2400" dirty="0"/>
              <a:t>)</a:t>
            </a:r>
            <a:r>
              <a:rPr lang="en-US" sz="2400" i="1" dirty="0"/>
              <a:t>.</a:t>
            </a: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i="1" dirty="0"/>
              <a:t>Bear</a:t>
            </a:r>
            <a:r>
              <a:rPr lang="en-US" sz="2400" dirty="0"/>
              <a:t>(</a:t>
            </a:r>
            <a:r>
              <a:rPr lang="en-US" sz="2400" i="1" dirty="0"/>
              <a:t>Smoky</a:t>
            </a:r>
            <a:r>
              <a:rPr lang="en-US" sz="2400" dirty="0"/>
              <a:t>).</a:t>
            </a: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Panda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 smtClean="0"/>
              <a:t>Bear</a:t>
            </a:r>
            <a:r>
              <a:rPr lang="en-US" sz="2400" dirty="0" smtClean="0"/>
              <a:t>(</a:t>
            </a:r>
            <a:r>
              <a:rPr lang="en-US" sz="2400" i="1" dirty="0" smtClean="0"/>
              <a:t>x</a:t>
            </a:r>
            <a:r>
              <a:rPr lang="en-US" sz="2400" dirty="0" smtClean="0"/>
              <a:t>)).</a:t>
            </a:r>
            <a:endParaRPr lang="en-US" sz="2400" dirty="0">
              <a:sym typeface="Symbol" pitchFamily="18" charset="2"/>
            </a:endParaRP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Bear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 err="1" smtClean="0"/>
              <a:t>HasPart</a:t>
            </a:r>
            <a:r>
              <a:rPr lang="en-US" sz="2400" dirty="0" smtClean="0"/>
              <a:t>(</a:t>
            </a:r>
            <a:r>
              <a:rPr lang="en-US" sz="2400" i="1" dirty="0" smtClean="0"/>
              <a:t>x, </a:t>
            </a:r>
            <a:r>
              <a:rPr lang="en-US" sz="2400" i="1" dirty="0"/>
              <a:t>Tail</a:t>
            </a:r>
            <a:r>
              <a:rPr lang="en-US" sz="2400" dirty="0" smtClean="0"/>
              <a:t>)).</a:t>
            </a:r>
            <a:endParaRPr lang="en-US" sz="2400" dirty="0"/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Bear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/>
              <a:t>Animal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)).</a:t>
            </a: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Animal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/>
              <a:t>Bear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)).</a:t>
            </a: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</a:t>
            </a:r>
            <a:r>
              <a:rPr lang="en-US" sz="2400" i="1" dirty="0"/>
              <a:t>Animal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</a:t>
            </a:r>
            <a:r>
              <a:rPr lang="en-US" sz="2400" i="1" dirty="0"/>
              <a:t>y</a:t>
            </a:r>
            <a:r>
              <a:rPr lang="en-US" sz="2400" dirty="0"/>
              <a:t> (</a:t>
            </a:r>
            <a:r>
              <a:rPr lang="en-US" sz="2400" i="1" dirty="0"/>
              <a:t>Mother-of</a:t>
            </a:r>
            <a:r>
              <a:rPr lang="en-US" sz="2400" dirty="0"/>
              <a:t>(</a:t>
            </a:r>
            <a:r>
              <a:rPr lang="en-US" sz="2400" i="1" dirty="0"/>
              <a:t>y</a:t>
            </a:r>
            <a:r>
              <a:rPr lang="en-US" sz="2400" dirty="0"/>
              <a:t>, </a:t>
            </a:r>
            <a:r>
              <a:rPr lang="en-US" sz="2400" i="1" dirty="0"/>
              <a:t>x</a:t>
            </a:r>
            <a:r>
              <a:rPr lang="en-US" sz="2400" dirty="0"/>
              <a:t>))).</a:t>
            </a:r>
          </a:p>
          <a:p>
            <a:pPr marL="609600" indent="-609600">
              <a:lnSpc>
                <a:spcPct val="80000"/>
              </a:lnSpc>
              <a:spcBef>
                <a:spcPct val="75000"/>
              </a:spcBef>
            </a:pPr>
            <a:r>
              <a:rPr lang="en-US" sz="2400" dirty="0">
                <a:sym typeface="Symbol" pitchFamily="18" charset="2"/>
              </a:rPr>
              <a:t></a:t>
            </a:r>
            <a:r>
              <a:rPr lang="en-US" sz="2400" i="1" dirty="0"/>
              <a:t>x</a:t>
            </a:r>
            <a:r>
              <a:rPr lang="en-US" sz="2400" dirty="0"/>
              <a:t> ((</a:t>
            </a:r>
            <a:r>
              <a:rPr lang="en-US" sz="2400" i="1" dirty="0"/>
              <a:t>Animal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</a:t>
            </a:r>
            <a:r>
              <a:rPr lang="en-US" sz="2400" dirty="0">
                <a:sym typeface="Symbol" pitchFamily="18" charset="2"/>
              </a:rPr>
              <a:t>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</a:t>
            </a:r>
            <a:r>
              <a:rPr lang="en-US" sz="2400" i="1" dirty="0"/>
              <a:t>Dead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 </a:t>
            </a:r>
            <a:r>
              <a:rPr lang="en-US" sz="2400" dirty="0">
                <a:sym typeface="Symbol" pitchFamily="18" charset="2"/>
              </a:rPr>
              <a:t></a:t>
            </a:r>
            <a:r>
              <a:rPr lang="en-US" sz="2400" dirty="0"/>
              <a:t> </a:t>
            </a:r>
            <a:r>
              <a:rPr lang="en-US" sz="2400" i="1" dirty="0"/>
              <a:t>Alive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)).</a:t>
            </a:r>
          </a:p>
        </p:txBody>
      </p:sp>
    </p:spTree>
    <p:extLst>
      <p:ext uri="{BB962C8B-B14F-4D97-AF65-F5344CB8AC3E}">
        <p14:creationId xmlns:p14="http://schemas.microsoft.com/office/powerpoint/2010/main" val="2913231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Nope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76350"/>
            <a:ext cx="33813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5943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Alan Turing  1912- 1954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971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Nope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76350"/>
            <a:ext cx="33813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5943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Alan Turing  1912- 1954 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590800"/>
            <a:ext cx="3071021" cy="378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571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Back to This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91400" cy="532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40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Or How a Linguistics Major Got into CS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295400"/>
            <a:ext cx="68008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87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9283"/>
            <a:ext cx="6629400" cy="671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4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-5502"/>
            <a:ext cx="4081745" cy="686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375285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7218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68" y="228600"/>
            <a:ext cx="4375606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7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33400"/>
            <a:ext cx="4538089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41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1749</Words>
  <Application>Microsoft Office PowerPoint</Application>
  <PresentationFormat>On-screen Show (4:3)</PresentationFormat>
  <Paragraphs>375</Paragraphs>
  <Slides>56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CorelPhotoPaint.Image.10</vt:lpstr>
      <vt:lpstr>Computational Thinking</vt:lpstr>
      <vt:lpstr>Chess</vt:lpstr>
      <vt:lpstr>REEM-A</vt:lpstr>
      <vt:lpstr>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Flowcharts</vt:lpstr>
      <vt:lpstr>PowerPoint Presentation</vt:lpstr>
      <vt:lpstr>PowerPoint Presentation</vt:lpstr>
      <vt:lpstr>Stepwise Refinement</vt:lpstr>
      <vt:lpstr>Stepwise Refinement</vt:lpstr>
      <vt:lpstr>Stepwise Refinement</vt:lpstr>
      <vt:lpstr>An Algorithm in Python</vt:lpstr>
      <vt:lpstr>An Algorithm in Python</vt:lpstr>
      <vt:lpstr>A Better Algorithm in Python</vt:lpstr>
      <vt:lpstr>Back to RHEEM-A</vt:lpstr>
      <vt:lpstr>Our First Step</vt:lpstr>
      <vt:lpstr>Our First Step</vt:lpstr>
      <vt:lpstr>Our First Step</vt:lpstr>
      <vt:lpstr>Our First Step</vt:lpstr>
      <vt:lpstr>Our First Step</vt:lpstr>
      <vt:lpstr>Communicating with the Outside World</vt:lpstr>
      <vt:lpstr>How to Choose a Move?</vt:lpstr>
      <vt:lpstr>Choosing a Move</vt:lpstr>
      <vt:lpstr>Choosing a Move</vt:lpstr>
      <vt:lpstr>Designing an Algorithm</vt:lpstr>
      <vt:lpstr>Designing an Algorithm</vt:lpstr>
      <vt:lpstr>Designing an Algorithm</vt:lpstr>
      <vt:lpstr>Designing an Algorithm</vt:lpstr>
      <vt:lpstr>Designing an Algorithm</vt:lpstr>
      <vt:lpstr>One Powerful Class of Algorithms - Search</vt:lpstr>
      <vt:lpstr>Scoring the Leaves</vt:lpstr>
      <vt:lpstr>An Aside on Scoring Functions</vt:lpstr>
      <vt:lpstr>Searching for the Best Move</vt:lpstr>
      <vt:lpstr>How Big is the Tree?</vt:lpstr>
      <vt:lpstr>Powers of 3</vt:lpstr>
      <vt:lpstr>How Much Computation Does it Take?</vt:lpstr>
      <vt:lpstr>Growth Rates of Functions</vt:lpstr>
      <vt:lpstr>How Much Computation Does it Take?</vt:lpstr>
      <vt:lpstr>Man vs Machine: The Turk in 1770</vt:lpstr>
      <vt:lpstr>How Did It Work?</vt:lpstr>
      <vt:lpstr>A Modern Reconstruction</vt:lpstr>
      <vt:lpstr>Man vs Machine Today</vt:lpstr>
      <vt:lpstr>With Speed Is Everything Possible?</vt:lpstr>
      <vt:lpstr>Increased Power of Quantified Logic</vt:lpstr>
      <vt:lpstr>Increased Power of Quantified Logic</vt:lpstr>
      <vt:lpstr>Nope</vt:lpstr>
      <vt:lpstr>Nope</vt:lpstr>
      <vt:lpstr>Back to This</vt:lpstr>
      <vt:lpstr>Or How a Linguistics Major Got into 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Thinking</dc:title>
  <dc:creator>Elaine Rich</dc:creator>
  <cp:lastModifiedBy>ear</cp:lastModifiedBy>
  <cp:revision>65</cp:revision>
  <dcterms:created xsi:type="dcterms:W3CDTF">2011-01-06T14:00:20Z</dcterms:created>
  <dcterms:modified xsi:type="dcterms:W3CDTF">2014-01-23T04:02:08Z</dcterms:modified>
</cp:coreProperties>
</file>