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62" r:id="rId4"/>
    <p:sldId id="258" r:id="rId5"/>
    <p:sldId id="259" r:id="rId6"/>
    <p:sldId id="304" r:id="rId7"/>
    <p:sldId id="260" r:id="rId8"/>
    <p:sldId id="301" r:id="rId9"/>
    <p:sldId id="303" r:id="rId10"/>
    <p:sldId id="290" r:id="rId11"/>
    <p:sldId id="305" r:id="rId12"/>
    <p:sldId id="261" r:id="rId13"/>
    <p:sldId id="264" r:id="rId14"/>
    <p:sldId id="312" r:id="rId15"/>
    <p:sldId id="313" r:id="rId16"/>
    <p:sldId id="314" r:id="rId17"/>
    <p:sldId id="263" r:id="rId18"/>
    <p:sldId id="265" r:id="rId19"/>
    <p:sldId id="266" r:id="rId20"/>
    <p:sldId id="267" r:id="rId21"/>
    <p:sldId id="287" r:id="rId22"/>
    <p:sldId id="271" r:id="rId23"/>
    <p:sldId id="272" r:id="rId24"/>
    <p:sldId id="306" r:id="rId25"/>
    <p:sldId id="273" r:id="rId26"/>
    <p:sldId id="310" r:id="rId27"/>
    <p:sldId id="302" r:id="rId28"/>
    <p:sldId id="295" r:id="rId29"/>
    <p:sldId id="296" r:id="rId30"/>
    <p:sldId id="297" r:id="rId31"/>
    <p:sldId id="299" r:id="rId32"/>
    <p:sldId id="298" r:id="rId33"/>
    <p:sldId id="307" r:id="rId34"/>
    <p:sldId id="308" r:id="rId35"/>
    <p:sldId id="309" r:id="rId36"/>
    <p:sldId id="274" r:id="rId37"/>
    <p:sldId id="294" r:id="rId38"/>
    <p:sldId id="291" r:id="rId39"/>
    <p:sldId id="311" r:id="rId40"/>
    <p:sldId id="275" r:id="rId41"/>
    <p:sldId id="276" r:id="rId42"/>
    <p:sldId id="278" r:id="rId43"/>
    <p:sldId id="292" r:id="rId44"/>
    <p:sldId id="283" r:id="rId45"/>
    <p:sldId id="270" r:id="rId46"/>
    <p:sldId id="279" r:id="rId47"/>
    <p:sldId id="280" r:id="rId48"/>
    <p:sldId id="282" r:id="rId49"/>
    <p:sldId id="286" r:id="rId50"/>
    <p:sldId id="289" r:id="rId51"/>
    <p:sldId id="269" r:id="rId52"/>
    <p:sldId id="284" r:id="rId53"/>
    <p:sldId id="285" r:id="rId54"/>
    <p:sldId id="300" r:id="rId55"/>
    <p:sldId id="288" r:id="rId56"/>
  </p:sldIdLst>
  <p:sldSz cx="9144000" cy="6858000" type="screen4x3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29" autoAdjust="0"/>
  </p:normalViewPr>
  <p:slideViewPr>
    <p:cSldViewPr>
      <p:cViewPr varScale="1">
        <p:scale>
          <a:sx n="65" d="100"/>
          <a:sy n="65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903936"/>
        <c:axId val="76905472"/>
      </c:lineChart>
      <c:catAx>
        <c:axId val="7690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76905472"/>
        <c:crosses val="autoZero"/>
        <c:auto val="1"/>
        <c:lblAlgn val="ctr"/>
        <c:lblOffset val="100"/>
        <c:noMultiLvlLbl val="0"/>
      </c:catAx>
      <c:valAx>
        <c:axId val="76905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903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31F3C19B-6723-45D4-AB33-BBFD27BA28AE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A42DF154-23BA-474F-AE27-9B0F4547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8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831AA7D6-A406-4AD2-BDF3-B7FDD2B4FE1A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8018"/>
            <a:ext cx="5661660" cy="4223385"/>
          </a:xfrm>
          <a:prstGeom prst="rect">
            <a:avLst/>
          </a:prstGeom>
        </p:spPr>
        <p:txBody>
          <a:bodyPr vert="horz" lIns="94064" tIns="47032" rIns="94064" bIns="470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4809DEBD-1C57-43F9-8BBC-E2D946F8C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u.edu/~jvarrian/applets/color1/colors_g.htm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67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bulb</a:t>
            </a:r>
          </a:p>
          <a:p>
            <a:r>
              <a:rPr lang="en-US" dirty="0" smtClean="0"/>
              <a:t>Door</a:t>
            </a:r>
            <a:r>
              <a:rPr lang="en-US" baseline="0" dirty="0" smtClean="0"/>
              <a:t> locked</a:t>
            </a:r>
          </a:p>
          <a:p>
            <a:r>
              <a:rPr lang="en-US" baseline="0" dirty="0" smtClean="0"/>
              <a:t>Refrigerator door closed</a:t>
            </a:r>
          </a:p>
          <a:p>
            <a:r>
              <a:rPr lang="en-US" baseline="0" dirty="0" smtClean="0"/>
              <a:t>A/C on</a:t>
            </a:r>
          </a:p>
          <a:p>
            <a:r>
              <a:rPr lang="en-US" baseline="0" dirty="0" smtClean="0"/>
              <a:t>Dishes dirty or clean</a:t>
            </a:r>
          </a:p>
          <a:p>
            <a:r>
              <a:rPr lang="en-US" baseline="0" dirty="0" smtClean="0"/>
              <a:t>Garage door open</a:t>
            </a:r>
          </a:p>
          <a:p>
            <a:r>
              <a:rPr lang="en-US" baseline="0" dirty="0" smtClean="0"/>
              <a:t>Alarm system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85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bulb</a:t>
            </a:r>
          </a:p>
          <a:p>
            <a:r>
              <a:rPr lang="en-US" dirty="0" smtClean="0"/>
              <a:t>Door</a:t>
            </a:r>
            <a:r>
              <a:rPr lang="en-US" baseline="0" dirty="0" smtClean="0"/>
              <a:t> locked</a:t>
            </a:r>
          </a:p>
          <a:p>
            <a:r>
              <a:rPr lang="en-US" baseline="0" dirty="0" smtClean="0"/>
              <a:t>Refrigerator door closed</a:t>
            </a:r>
          </a:p>
          <a:p>
            <a:r>
              <a:rPr lang="en-US" baseline="0" dirty="0" smtClean="0"/>
              <a:t>A/C on</a:t>
            </a:r>
          </a:p>
          <a:p>
            <a:r>
              <a:rPr lang="en-US" baseline="0" dirty="0" smtClean="0"/>
              <a:t>Dishes dirty or clean</a:t>
            </a:r>
          </a:p>
          <a:p>
            <a:r>
              <a:rPr lang="en-US" baseline="0" dirty="0" smtClean="0"/>
              <a:t>Garage door open</a:t>
            </a:r>
          </a:p>
          <a:p>
            <a:r>
              <a:rPr lang="en-US" baseline="0" dirty="0" smtClean="0"/>
              <a:t>Alarm system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85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here:  Boolean logic has two values: T and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58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Picked 10^11 because it’s about the number of neurons in human brain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37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champions?</a:t>
            </a:r>
            <a:r>
              <a:rPr lang="en-US" baseline="0" dirty="0" smtClean="0"/>
              <a:t>  How many teams in the championship?  How many in the semi-finals?  And so forth?</a:t>
            </a:r>
          </a:p>
          <a:p>
            <a:r>
              <a:rPr lang="en-US" baseline="0" dirty="0" smtClean="0"/>
              <a:t>http://www.quickanded.com/2012/04/kentucky-wins-students-lose.html/march-madness-2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http://abyss.uoregon.edu/~js/images/powers_of_2.gif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http://abyss.uoregon.edu/~js/images/powers_of_2.gif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50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512 so it’s easy to see that 64 is the largest power of 8 that we can use in this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5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we don’t physically open gates in electronic circuits.  So: </a:t>
            </a:r>
          </a:p>
          <a:p>
            <a:r>
              <a:rPr lang="en-US" dirty="0" smtClean="0"/>
              <a:t>http://upload.vipulg.com/Physics/483/Chapter%2035_files/Chapter%2035-11.png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07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this assumes that we knew to start with 64.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23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into IDLE and load dec_to_bin</a:t>
            </a:r>
            <a:r>
              <a:rPr lang="en-US" baseline="0" dirty="0" smtClean="0"/>
              <a:t> and play with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27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36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how to do it without having</a:t>
            </a:r>
            <a:r>
              <a:rPr lang="en-US" baseline="0" dirty="0" smtClean="0"/>
              <a:t> to divide.  We can just subtract, given that we’ve got this table.  This is the way I did it several slides ago.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18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66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 which category is bigger?  Get them to sort of KB </a:t>
            </a:r>
            <a:r>
              <a:rPr lang="en-US" dirty="0" err="1" smtClean="0"/>
              <a:t>vs</a:t>
            </a:r>
            <a:r>
              <a:rPr lang="en-US" dirty="0" smtClean="0"/>
              <a:t> MB </a:t>
            </a:r>
            <a:r>
              <a:rPr lang="en-US" dirty="0" err="1" smtClean="0"/>
              <a:t>vs</a:t>
            </a:r>
            <a:r>
              <a:rPr lang="en-US" smtClean="0"/>
              <a:t> GB.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55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10^15 =</a:t>
            </a:r>
            <a:r>
              <a:rPr lang="en-US" baseline="0" dirty="0" smtClean="0"/>
              <a:t> 1000^5.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75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12: months of the year  52: weeks in a year    3: see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14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 values:</a:t>
            </a:r>
            <a:r>
              <a:rPr lang="en-US" baseline="0" dirty="0" smtClean="0"/>
              <a:t> 00 (no British) 01 and 10 (one if by land) 11 (two if by sea).  There are four values, so we exploit the “extra” one for redundancy, </a:t>
            </a:r>
          </a:p>
          <a:p>
            <a:r>
              <a:rPr lang="en-US" baseline="0" dirty="0" smtClean="0"/>
              <a:t>Important because a viewer wouldn’t be able to tell the difference between 10 and 01.</a:t>
            </a:r>
            <a:endParaRPr lang="en-US" dirty="0" smtClean="0"/>
          </a:p>
          <a:p>
            <a:r>
              <a:rPr lang="en-US" dirty="0" smtClean="0"/>
              <a:t>http://paulreverebiography.com/</a:t>
            </a:r>
          </a:p>
          <a:p>
            <a:r>
              <a:rPr lang="en-US" dirty="0" smtClean="0"/>
              <a:t>Lantern: http://www.barefootsworld.net/commonsense2.html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4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714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http://paulreverebiography.com/</a:t>
            </a:r>
          </a:p>
          <a:p>
            <a:r>
              <a:rPr lang="en-US" smtClean="0"/>
              <a:t>Lantern: http://www.barefootsworld.net/commonsense2.html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41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http://sam-carter.blogspot.com/2008_03_01_archive.html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587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2^6 = 64    So Braille uses escape</a:t>
            </a:r>
            <a:r>
              <a:rPr lang="en-US" baseline="0" dirty="0" smtClean="0"/>
              <a:t> characters to indicate a larger alphabet.</a:t>
            </a:r>
            <a:endParaRPr lang="en-US" dirty="0" smtClean="0"/>
          </a:p>
          <a:p>
            <a:r>
              <a:rPr lang="en-US" dirty="0" smtClean="0"/>
              <a:t>http://louisbraillebiography.com/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7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general importance</a:t>
            </a:r>
            <a:r>
              <a:rPr lang="en-US" baseline="0" dirty="0" smtClean="0"/>
              <a:t> of escape sequences in encodings.</a:t>
            </a:r>
          </a:p>
          <a:p>
            <a:r>
              <a:rPr lang="en-US" dirty="0" smtClean="0"/>
              <a:t>http://louisbraillebiography.com/ </a:t>
            </a:r>
          </a:p>
          <a:p>
            <a:r>
              <a:rPr lang="en-US" dirty="0" smtClean="0"/>
              <a:t>Escape dot</a:t>
            </a:r>
            <a:r>
              <a:rPr lang="en-US" baseline="0" dirty="0" smtClean="0"/>
              <a:t> 6 from: http://en.wikipedia.org/wiki/Braille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7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Long, but why do we care?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32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Long, but why do we care?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32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Problem: binary strings are long and annoying to deal with for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94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Problem: binary strings are long and annoying to deal with for people</a:t>
            </a:r>
          </a:p>
          <a:p>
            <a:r>
              <a:rPr lang="en-US" dirty="0" smtClean="0"/>
              <a:t>Flash</a:t>
            </a:r>
            <a:r>
              <a:rPr lang="en-US" baseline="0" dirty="0" smtClean="0"/>
              <a:t> to hex for colors  also hex corresponds to four bits.  So two hex symbols is one 8-bit byte.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9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convert directly or go to binary</a:t>
            </a:r>
            <a:r>
              <a:rPr lang="en-US" baseline="0" dirty="0" smtClean="0"/>
              <a:t> first.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94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convert directly or go to binary</a:t>
            </a:r>
            <a:r>
              <a:rPr lang="en-US" baseline="0" dirty="0" smtClean="0"/>
              <a:t> first.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9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http://www.tcpiplab.com/new/sites/default/files/pictures/ibm-punchcard.gif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91732-901C-4CD6-A060-E3642751C8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010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94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94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94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Problem: binary strings are long and annoying to deal with for people</a:t>
            </a:r>
          </a:p>
          <a:p>
            <a:r>
              <a:rPr lang="en-US" dirty="0" smtClean="0"/>
              <a:t>Flash</a:t>
            </a:r>
            <a:r>
              <a:rPr lang="en-US" baseline="0" dirty="0" smtClean="0"/>
              <a:t> to hex for colors  also hex corresponds to four bits.  So two hex symbols is one 8-bit byte.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94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1ECF7-91B9-410F-AA8A-54A05D4CD6EA}" type="slidenum">
              <a:rPr lang="en-US"/>
              <a:pPr/>
              <a:t>44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 use first one listed here.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</a:t>
            </a:r>
            <a:r>
              <a:rPr lang="en-US" dirty="0" smtClean="0"/>
              <a:t>used to use this one: </a:t>
            </a:r>
            <a:r>
              <a:rPr lang="en-US" dirty="0" smtClean="0">
                <a:hlinkClick r:id="rId3"/>
              </a:rPr>
              <a:t>http://www.cbu.edu/~jvarrian/applets/color1/colors_g.htm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 is in Java.  First control </a:t>
            </a:r>
            <a:r>
              <a:rPr lang="en-US" dirty="0"/>
              <a:t>holds blue at 0.  Second one hold green at 0.  From: http://hydra.nac.uci.edu/~wiedeman/cspace/me/inforgb.html  </a:t>
            </a:r>
            <a:r>
              <a:rPr lang="en-US" dirty="0" smtClean="0"/>
              <a:t>.  But it doesn’t seem to exist</a:t>
            </a:r>
            <a:r>
              <a:rPr lang="en-US" baseline="0" dirty="0" smtClean="0"/>
              <a:t> any more.</a:t>
            </a:r>
            <a:endParaRPr lang="en-US" dirty="0" smtClean="0"/>
          </a:p>
          <a:p>
            <a:r>
              <a:rPr lang="en-US" dirty="0" smtClean="0"/>
              <a:t>Second</a:t>
            </a:r>
            <a:r>
              <a:rPr lang="en-US" baseline="0" dirty="0" smtClean="0"/>
              <a:t> applet is not in Java.</a:t>
            </a:r>
            <a:endParaRPr lang="en-US" dirty="0" smtClean="0"/>
          </a:p>
          <a:p>
            <a:r>
              <a:rPr lang="en-US" dirty="0" smtClean="0"/>
              <a:t>Now do the hex worksheet.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80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22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how much shorter the hex string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523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how much shorter the hex string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523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how much shorter the hex string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5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point: binary was useful even before computers.</a:t>
            </a:r>
          </a:p>
          <a:p>
            <a:r>
              <a:rPr lang="en-US" dirty="0" smtClean="0"/>
              <a:t>http://www.haintex.com/cgi/search-en.cgi?f=product_en+company_en_1_&amp;t=product_en&amp;w=product_en&amp;cate2=Jacquard%20fabric%20series&amp;n=3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455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523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297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661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multiplication is just a left shift.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052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</a:t>
            </a:r>
            <a:r>
              <a:rPr lang="en-US" smtClean="0"/>
              <a:t>that division </a:t>
            </a:r>
            <a:r>
              <a:rPr lang="en-US" dirty="0" smtClean="0"/>
              <a:t>is just </a:t>
            </a:r>
            <a:r>
              <a:rPr lang="en-US" smtClean="0"/>
              <a:t>a right </a:t>
            </a:r>
            <a:r>
              <a:rPr lang="en-US" dirty="0" smtClean="0"/>
              <a:t>shift.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052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6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point: binary was useful even before computers.</a:t>
            </a:r>
          </a:p>
          <a:p>
            <a:r>
              <a:rPr lang="en-US" dirty="0" smtClean="0"/>
              <a:t>Picture on left from David Reed. A Balanced Introduction</a:t>
            </a:r>
            <a:r>
              <a:rPr lang="en-US" baseline="0" dirty="0" smtClean="0"/>
              <a:t> to Computer Science.</a:t>
            </a:r>
            <a:endParaRPr lang="en-US" dirty="0" smtClean="0"/>
          </a:p>
          <a:p>
            <a:r>
              <a:rPr lang="en-US" dirty="0" smtClean="0"/>
              <a:t>http://www.haintex.com/cgi/search-en.cgi?f=product_en+company_en_1_&amp;t=product_en&amp;w=product_en&amp;cate2=Jacquard%20fabric%20series&amp;n=3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45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http://www.sparkfun.com/tutorial/news/Weaving.jpg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Binary</a:t>
            </a:r>
            <a:r>
              <a:rPr lang="en-US" baseline="0" dirty="0" smtClean="0"/>
              <a:t> encodings could have produced cards with too many holes punched.  They wouldn’t have been stable.  Not a problem in internal representations.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6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Binary</a:t>
            </a:r>
            <a:r>
              <a:rPr lang="en-US" baseline="0" dirty="0" smtClean="0"/>
              <a:t> encodings could have produced cards with too many holes punched.  They wouldn’t have been stable.  Not a problem in internal representations.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DEBD-1C57-43F9-8BBC-E2D946F8C0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6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9E8F-C514-41C7-9DD2-9E063529C3D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6BCA-926D-4796-AEFF-826B373F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4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9E8F-C514-41C7-9DD2-9E063529C3D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6BCA-926D-4796-AEFF-826B373F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8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9E8F-C514-41C7-9DD2-9E063529C3D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6BCA-926D-4796-AEFF-826B373F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6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9E8F-C514-41C7-9DD2-9E063529C3D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6BCA-926D-4796-AEFF-826B373F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6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9E8F-C514-41C7-9DD2-9E063529C3D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6BCA-926D-4796-AEFF-826B373F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6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9E8F-C514-41C7-9DD2-9E063529C3D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6BCA-926D-4796-AEFF-826B373F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4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9E8F-C514-41C7-9DD2-9E063529C3D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6BCA-926D-4796-AEFF-826B373F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7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9E8F-C514-41C7-9DD2-9E063529C3D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6BCA-926D-4796-AEFF-826B373F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7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9E8F-C514-41C7-9DD2-9E063529C3D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6BCA-926D-4796-AEFF-826B373F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6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9E8F-C514-41C7-9DD2-9E063529C3D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6BCA-926D-4796-AEFF-826B373F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0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9E8F-C514-41C7-9DD2-9E063529C3D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6BCA-926D-4796-AEFF-826B373F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7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9E8F-C514-41C7-9DD2-9E063529C3D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F6BCA-926D-4796-AEFF-826B373F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9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zELAfmp3fXY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ctureonline.cl.msu.edu/~mmp/applist/RGBColor/c.htm" TargetMode="External"/><Relationship Id="rId4" Type="http://schemas.openxmlformats.org/officeDocument/2006/relationships/hyperlink" Target="http://easycalculation.com/color-coder.php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WGWmh1fK87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Binary Values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1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Everyday Binary Things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247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Everyday Binary Things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362200"/>
            <a:ext cx="6781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Light bulb on/off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Door locked/unlocked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Garage door up/down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Refrigerator door open/closed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A/C on/off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Dishes dirty/clean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Alarm set/unset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4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cs typeface="Arial" pitchFamily="34" charset="0"/>
              </a:rPr>
              <a:t>Binary (Boolean) Logic</a:t>
            </a:r>
            <a:endParaRPr lang="en-US" sz="3600" b="1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800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If:	customer’s account is at least five years old, and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	customer has made no late payments this year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or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customer’s late payments have been forgiven, and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	customer’s current credit score is at least 700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Then:	Approve request for limit increase.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7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Exponential Notation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 4 * 4 = </a:t>
            </a:r>
          </a:p>
          <a:p>
            <a:endParaRPr lang="en-US" sz="2800" dirty="0" smtClean="0"/>
          </a:p>
          <a:p>
            <a:r>
              <a:rPr lang="en-US" sz="2800" dirty="0" smtClean="0"/>
              <a:t>4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/>
              <a:t>= 4 * </a:t>
            </a:r>
            <a:r>
              <a:rPr lang="en-US" sz="2800" dirty="0" smtClean="0"/>
              <a:t>4 * 4 </a:t>
            </a:r>
            <a:r>
              <a:rPr lang="en-US" sz="2800" dirty="0"/>
              <a:t>=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10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= </a:t>
            </a:r>
          </a:p>
          <a:p>
            <a:endParaRPr lang="en-US" sz="2800" dirty="0" smtClean="0"/>
          </a:p>
          <a:p>
            <a:r>
              <a:rPr lang="en-US" sz="2800" dirty="0" smtClean="0"/>
              <a:t>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100,000,000,000</a:t>
            </a:r>
            <a:endParaRPr lang="en-US" sz="2800" dirty="0"/>
          </a:p>
          <a:p>
            <a:endParaRPr lang="en-US" sz="28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66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Powers of Two</a:t>
            </a:r>
            <a:endParaRPr lang="en-US" sz="3600" b="1" dirty="0"/>
          </a:p>
        </p:txBody>
      </p:sp>
      <p:pic>
        <p:nvPicPr>
          <p:cNvPr id="1026" name="Picture 2" descr="http://www.quickanded.com/wordpress/wp-content/uploads/2012/04/March-Madnes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0810"/>
            <a:ext cx="8229600" cy="566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523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Powers of Two</a:t>
            </a:r>
            <a:endParaRPr lang="en-US" sz="3600" b="1" dirty="0"/>
          </a:p>
        </p:txBody>
      </p:sp>
      <p:pic>
        <p:nvPicPr>
          <p:cNvPr id="2050" name="Picture 2" descr="http://abyss.uoregon.edu/~js/images/powers_of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5075822" cy="6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54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Powers of Two</a:t>
            </a:r>
            <a:endParaRPr lang="en-US" sz="36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354751"/>
              </p:ext>
            </p:extLst>
          </p:nvPr>
        </p:nvGraphicFramePr>
        <p:xfrm>
          <a:off x="3200400" y="1524000"/>
          <a:ext cx="5562600" cy="421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21933"/>
              </p:ext>
            </p:extLst>
          </p:nvPr>
        </p:nvGraphicFramePr>
        <p:xfrm>
          <a:off x="381000" y="1143000"/>
          <a:ext cx="1905000" cy="525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500"/>
                <a:gridCol w="952500"/>
              </a:tblGrid>
              <a:tr h="3505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4096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8192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16384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692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Positional Notation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315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2473 	= 	2 * 1000	(10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) </a:t>
            </a:r>
            <a:r>
              <a:rPr lang="en-US" sz="2800" baseline="30000" dirty="0" smtClean="0"/>
              <a:t>	</a:t>
            </a:r>
            <a:r>
              <a:rPr lang="en-US" sz="2800" dirty="0" smtClean="0"/>
              <a:t>=  2000</a:t>
            </a:r>
            <a:r>
              <a:rPr lang="en-US" sz="2800" dirty="0"/>
              <a:t>	</a:t>
            </a:r>
            <a:endParaRPr lang="en-US" sz="2800" baseline="30000" dirty="0" smtClean="0"/>
          </a:p>
          <a:p>
            <a:r>
              <a:rPr lang="en-US" sz="2800" dirty="0" smtClean="0"/>
              <a:t>	       +	4 *   100	(10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	=    400</a:t>
            </a:r>
            <a:endParaRPr lang="en-US" sz="2800" baseline="30000" dirty="0"/>
          </a:p>
          <a:p>
            <a:r>
              <a:rPr lang="en-US" sz="2800" dirty="0"/>
              <a:t>	       +	</a:t>
            </a:r>
            <a:r>
              <a:rPr lang="en-US" sz="2800" dirty="0" smtClean="0"/>
              <a:t>7 </a:t>
            </a:r>
            <a:r>
              <a:rPr lang="en-US" sz="2800" dirty="0"/>
              <a:t>*   </a:t>
            </a:r>
            <a:r>
              <a:rPr lang="en-US" sz="2800" dirty="0" smtClean="0"/>
              <a:t>  10	(10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)	=      70</a:t>
            </a:r>
            <a:endParaRPr lang="en-US" sz="2800" baseline="30000" dirty="0" smtClean="0"/>
          </a:p>
          <a:p>
            <a:r>
              <a:rPr lang="en-US" sz="2800" dirty="0" smtClean="0"/>
              <a:t>	       +	3 *       1	(10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)	=</a:t>
            </a:r>
            <a:r>
              <a:rPr lang="en-US" sz="2800" u="sng" dirty="0" smtClean="0"/>
              <a:t>        3</a:t>
            </a:r>
            <a:endParaRPr lang="en-US" sz="2800" u="sng" baseline="30000" dirty="0" smtClean="0"/>
          </a:p>
          <a:p>
            <a:r>
              <a:rPr lang="en-US" sz="2800" dirty="0" smtClean="0"/>
              <a:t> 					    2473     </a:t>
            </a:r>
          </a:p>
          <a:p>
            <a:endParaRPr lang="en-US" sz="2800" dirty="0"/>
          </a:p>
          <a:p>
            <a:r>
              <a:rPr lang="en-US" sz="2800" dirty="0" smtClean="0"/>
              <a:t>          	=  </a:t>
            </a:r>
            <a:r>
              <a:rPr lang="en-US" sz="2800" dirty="0"/>
              <a:t>2 *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3</a:t>
            </a:r>
            <a:r>
              <a:rPr lang="en-US" sz="2800" baseline="-25000" dirty="0" smtClean="0"/>
              <a:t>  </a:t>
            </a:r>
            <a:r>
              <a:rPr lang="en-US" sz="2800" dirty="0"/>
              <a:t>+ 4 *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2</a:t>
            </a:r>
            <a:r>
              <a:rPr lang="en-US" sz="2800" dirty="0"/>
              <a:t>  + 7 *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1</a:t>
            </a:r>
            <a:r>
              <a:rPr lang="en-US" sz="2800" dirty="0"/>
              <a:t>   +  3 *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</a:t>
            </a:r>
          </a:p>
          <a:p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715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Base 10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2147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Base 8 (Octal)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731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93 	= 	</a:t>
            </a:r>
            <a:r>
              <a:rPr lang="en-US" sz="2800" dirty="0"/>
              <a:t>1</a:t>
            </a:r>
            <a:r>
              <a:rPr lang="en-US" sz="2800" dirty="0" smtClean="0"/>
              <a:t> *    64	(8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	=      64	29</a:t>
            </a:r>
            <a:endParaRPr lang="en-US" sz="2800" baseline="30000" dirty="0"/>
          </a:p>
          <a:p>
            <a:r>
              <a:rPr lang="en-US" sz="2800" dirty="0"/>
              <a:t>	       +	3</a:t>
            </a:r>
            <a:r>
              <a:rPr lang="en-US" sz="2800" dirty="0" smtClean="0"/>
              <a:t> </a:t>
            </a:r>
            <a:r>
              <a:rPr lang="en-US" sz="2800" dirty="0"/>
              <a:t>*  </a:t>
            </a:r>
            <a:r>
              <a:rPr lang="en-US" sz="2800" dirty="0" smtClean="0"/>
              <a:t>    8	(8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)	=      24	  5</a:t>
            </a:r>
            <a:endParaRPr lang="en-US" sz="2800" baseline="30000" dirty="0" smtClean="0"/>
          </a:p>
          <a:p>
            <a:r>
              <a:rPr lang="en-US" sz="2800" dirty="0" smtClean="0"/>
              <a:t>	       +	5 *       1	(8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)	=</a:t>
            </a:r>
            <a:r>
              <a:rPr lang="en-US" sz="2800" u="sng" dirty="0" smtClean="0"/>
              <a:t>        5</a:t>
            </a:r>
            <a:r>
              <a:rPr lang="en-US" sz="2800" dirty="0" smtClean="0"/>
              <a:t>	  0</a:t>
            </a:r>
            <a:endParaRPr lang="en-US" sz="2800" baseline="30000" dirty="0" smtClean="0"/>
          </a:p>
          <a:p>
            <a:r>
              <a:rPr lang="en-US" sz="2800" dirty="0" smtClean="0"/>
              <a:t> 					        93     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93 = 135</a:t>
            </a:r>
            <a:r>
              <a:rPr lang="en-US" sz="2800" baseline="-25000" dirty="0"/>
              <a:t>8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125146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remainder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125250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512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0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Base 3 (Ternary)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6764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95 	= 	1 *     81	(3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) </a:t>
            </a:r>
            <a:r>
              <a:rPr lang="en-US" sz="2800" baseline="30000" dirty="0" smtClean="0"/>
              <a:t>	</a:t>
            </a:r>
            <a:r>
              <a:rPr lang="en-US" sz="2800" dirty="0" smtClean="0"/>
              <a:t>=      81	14</a:t>
            </a:r>
            <a:r>
              <a:rPr lang="en-US" sz="2800" dirty="0"/>
              <a:t>	</a:t>
            </a:r>
            <a:endParaRPr lang="en-US" sz="2800" baseline="30000" dirty="0" smtClean="0"/>
          </a:p>
          <a:p>
            <a:r>
              <a:rPr lang="en-US" sz="2800" dirty="0" smtClean="0"/>
              <a:t>	       +	</a:t>
            </a:r>
            <a:r>
              <a:rPr lang="en-US" sz="2800" dirty="0"/>
              <a:t>0</a:t>
            </a:r>
            <a:r>
              <a:rPr lang="en-US" sz="2800" dirty="0" smtClean="0"/>
              <a:t> *     27	(3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)	=        0	14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	       +</a:t>
            </a:r>
            <a:r>
              <a:rPr lang="en-US" sz="2800" dirty="0"/>
              <a:t>	</a:t>
            </a:r>
            <a:r>
              <a:rPr lang="en-US" sz="2800" dirty="0" smtClean="0"/>
              <a:t>1 </a:t>
            </a:r>
            <a:r>
              <a:rPr lang="en-US" sz="2800" dirty="0"/>
              <a:t>*     </a:t>
            </a:r>
            <a:r>
              <a:rPr lang="en-US" sz="2800" dirty="0" smtClean="0"/>
              <a:t>  9</a:t>
            </a:r>
            <a:r>
              <a:rPr lang="en-US" sz="2800" dirty="0"/>
              <a:t>	</a:t>
            </a:r>
            <a:r>
              <a:rPr lang="en-US" sz="2800" dirty="0" smtClean="0"/>
              <a:t>(3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r>
              <a:rPr lang="en-US" sz="2800" dirty="0"/>
              <a:t>	=     </a:t>
            </a:r>
            <a:r>
              <a:rPr lang="en-US" sz="2800" dirty="0" smtClean="0"/>
              <a:t>   9	  5</a:t>
            </a:r>
            <a:endParaRPr lang="en-US" sz="2800" baseline="30000" dirty="0"/>
          </a:p>
          <a:p>
            <a:r>
              <a:rPr lang="en-US" sz="2800" dirty="0"/>
              <a:t>	       +	</a:t>
            </a:r>
            <a:r>
              <a:rPr lang="en-US" sz="2800" dirty="0" smtClean="0"/>
              <a:t>1 </a:t>
            </a:r>
            <a:r>
              <a:rPr lang="en-US" sz="2800" dirty="0"/>
              <a:t>*   </a:t>
            </a:r>
            <a:r>
              <a:rPr lang="en-US" sz="2800" dirty="0" smtClean="0"/>
              <a:t>    3	(3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)	=        3	  2</a:t>
            </a:r>
            <a:endParaRPr lang="en-US" sz="2800" baseline="30000" dirty="0" smtClean="0"/>
          </a:p>
          <a:p>
            <a:r>
              <a:rPr lang="en-US" sz="2800" dirty="0" smtClean="0"/>
              <a:t>	       +	2 *       1	(10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)	=</a:t>
            </a:r>
            <a:r>
              <a:rPr lang="en-US" sz="2800" u="sng" dirty="0" smtClean="0"/>
              <a:t>        0</a:t>
            </a:r>
            <a:r>
              <a:rPr lang="en-US" sz="2800" dirty="0" smtClean="0"/>
              <a:t>	  0</a:t>
            </a:r>
            <a:endParaRPr lang="en-US" sz="2800" baseline="30000" dirty="0" smtClean="0"/>
          </a:p>
          <a:p>
            <a:r>
              <a:rPr lang="en-US" sz="2800" dirty="0" smtClean="0"/>
              <a:t> 					        93</a:t>
            </a:r>
          </a:p>
          <a:p>
            <a:endParaRPr lang="en-US" sz="2800" dirty="0"/>
          </a:p>
          <a:p>
            <a:r>
              <a:rPr lang="en-US" sz="2800" dirty="0" smtClean="0"/>
              <a:t>93 = 10112</a:t>
            </a:r>
            <a:r>
              <a:rPr lang="en-US" sz="2800" baseline="-25000" dirty="0"/>
              <a:t>3</a:t>
            </a:r>
            <a:r>
              <a:rPr lang="en-US" sz="2800" dirty="0" smtClean="0"/>
              <a:t>           </a:t>
            </a:r>
            <a:endParaRPr lang="en-US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7137400" y="125249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0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Why Binary?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Electrical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devices are most reliable when they are built with 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states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hard to confuse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• gate open / gate closed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45815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36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Base 2 (Binary)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6764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93 	= 	1 *     64	(2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) </a:t>
            </a:r>
            <a:r>
              <a:rPr lang="en-US" sz="2800" baseline="30000" dirty="0" smtClean="0"/>
              <a:t>	</a:t>
            </a:r>
            <a:r>
              <a:rPr lang="en-US" sz="2800" dirty="0" smtClean="0"/>
              <a:t>=      64	29</a:t>
            </a:r>
            <a:r>
              <a:rPr lang="en-US" sz="2800" dirty="0"/>
              <a:t>	</a:t>
            </a:r>
            <a:endParaRPr lang="en-US" sz="2800" baseline="30000" dirty="0" smtClean="0"/>
          </a:p>
          <a:p>
            <a:r>
              <a:rPr lang="en-US" sz="2800" dirty="0" smtClean="0"/>
              <a:t>	       +</a:t>
            </a:r>
            <a:r>
              <a:rPr lang="en-US" sz="2800" dirty="0"/>
              <a:t>	0 *     </a:t>
            </a:r>
            <a:r>
              <a:rPr lang="en-US" sz="2800" dirty="0" smtClean="0"/>
              <a:t>32</a:t>
            </a:r>
            <a:r>
              <a:rPr lang="en-US" sz="2800" dirty="0"/>
              <a:t>	</a:t>
            </a:r>
            <a:r>
              <a:rPr lang="en-US" sz="2800" dirty="0" smtClean="0"/>
              <a:t>(2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)</a:t>
            </a:r>
            <a:r>
              <a:rPr lang="en-US" sz="2800" dirty="0"/>
              <a:t>	=        </a:t>
            </a:r>
            <a:r>
              <a:rPr lang="en-US" sz="2800" dirty="0" smtClean="0"/>
              <a:t>0	29</a:t>
            </a:r>
            <a:endParaRPr lang="en-US" sz="2800" dirty="0"/>
          </a:p>
          <a:p>
            <a:r>
              <a:rPr lang="en-US" sz="2800" dirty="0" smtClean="0"/>
              <a:t>	       +</a:t>
            </a:r>
            <a:r>
              <a:rPr lang="en-US" sz="2800" dirty="0"/>
              <a:t>	</a:t>
            </a:r>
            <a:r>
              <a:rPr lang="en-US" sz="2800" dirty="0" smtClean="0"/>
              <a:t>1 </a:t>
            </a:r>
            <a:r>
              <a:rPr lang="en-US" sz="2800" dirty="0"/>
              <a:t>*     </a:t>
            </a:r>
            <a:r>
              <a:rPr lang="en-US" sz="2800" dirty="0" smtClean="0"/>
              <a:t>16</a:t>
            </a:r>
            <a:r>
              <a:rPr lang="en-US" sz="2800" dirty="0"/>
              <a:t>	</a:t>
            </a:r>
            <a:r>
              <a:rPr lang="en-US" sz="2800" dirty="0" smtClean="0"/>
              <a:t>(2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)</a:t>
            </a:r>
            <a:r>
              <a:rPr lang="en-US" sz="2800" dirty="0"/>
              <a:t>	=      </a:t>
            </a:r>
            <a:r>
              <a:rPr lang="en-US" sz="2800" dirty="0" smtClean="0"/>
              <a:t>16	13</a:t>
            </a:r>
            <a:endParaRPr lang="en-US" sz="2800" dirty="0"/>
          </a:p>
          <a:p>
            <a:r>
              <a:rPr lang="en-US" sz="2800" dirty="0" smtClean="0"/>
              <a:t>	       +	1 *       8	(2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)	=        8	  5	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	       +</a:t>
            </a:r>
            <a:r>
              <a:rPr lang="en-US" sz="2800" dirty="0"/>
              <a:t>	</a:t>
            </a:r>
            <a:r>
              <a:rPr lang="en-US" sz="2800" dirty="0" smtClean="0"/>
              <a:t>1 </a:t>
            </a:r>
            <a:r>
              <a:rPr lang="en-US" sz="2800" dirty="0"/>
              <a:t>*     </a:t>
            </a:r>
            <a:r>
              <a:rPr lang="en-US" sz="2800" dirty="0" smtClean="0"/>
              <a:t>  4</a:t>
            </a:r>
            <a:r>
              <a:rPr lang="en-US" sz="2800" dirty="0"/>
              <a:t>	</a:t>
            </a:r>
            <a:r>
              <a:rPr lang="en-US" sz="2800" dirty="0" smtClean="0"/>
              <a:t>(2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r>
              <a:rPr lang="en-US" sz="2800" dirty="0"/>
              <a:t>	=     </a:t>
            </a:r>
            <a:r>
              <a:rPr lang="en-US" sz="2800" dirty="0" smtClean="0"/>
              <a:t>   4	  1</a:t>
            </a:r>
            <a:endParaRPr lang="en-US" sz="2800" baseline="30000" dirty="0"/>
          </a:p>
          <a:p>
            <a:r>
              <a:rPr lang="en-US" sz="2800" dirty="0"/>
              <a:t>	       +	</a:t>
            </a:r>
            <a:r>
              <a:rPr lang="en-US" sz="2800" dirty="0" smtClean="0"/>
              <a:t>0 </a:t>
            </a:r>
            <a:r>
              <a:rPr lang="en-US" sz="2800" dirty="0"/>
              <a:t>*   </a:t>
            </a:r>
            <a:r>
              <a:rPr lang="en-US" sz="2800" dirty="0" smtClean="0"/>
              <a:t>    2	(3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)	=        0	  1</a:t>
            </a:r>
            <a:endParaRPr lang="en-US" sz="2800" baseline="30000" dirty="0" smtClean="0"/>
          </a:p>
          <a:p>
            <a:r>
              <a:rPr lang="en-US" sz="2800" dirty="0" smtClean="0"/>
              <a:t>	       +	1 *       1	(10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)	=</a:t>
            </a:r>
            <a:r>
              <a:rPr lang="en-US" sz="2800" u="sng" dirty="0" smtClean="0"/>
              <a:t>        1</a:t>
            </a:r>
            <a:r>
              <a:rPr lang="en-US" sz="2800" dirty="0" smtClean="0"/>
              <a:t>	  0</a:t>
            </a:r>
            <a:endParaRPr lang="en-US" sz="2800" baseline="30000" dirty="0" smtClean="0"/>
          </a:p>
          <a:p>
            <a:r>
              <a:rPr lang="en-US" sz="2800" dirty="0" smtClean="0"/>
              <a:t> 					        93</a:t>
            </a:r>
          </a:p>
          <a:p>
            <a:endParaRPr lang="en-US" sz="2800" dirty="0"/>
          </a:p>
          <a:p>
            <a:r>
              <a:rPr lang="en-US" sz="2800" dirty="0" smtClean="0"/>
              <a:t> 93 = 1011101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       </a:t>
            </a:r>
            <a:endParaRPr lang="en-US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125146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remainder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117452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128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46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Counting in Binary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170737" cy="402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019800"/>
            <a:ext cx="770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www.youtube.com/watch?v=zELAfmp3fXY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2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 Conversion Algorithm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18" charset="0"/>
              </a:rPr>
              <a:t>def dec_to_bin(n):</a:t>
            </a:r>
          </a:p>
          <a:p>
            <a:r>
              <a:rPr lang="en-US" dirty="0">
                <a:latin typeface="Courier" pitchFamily="18" charset="0"/>
              </a:rPr>
              <a:t>    answer = ""</a:t>
            </a:r>
          </a:p>
          <a:p>
            <a:r>
              <a:rPr lang="en-US" dirty="0">
                <a:latin typeface="Courier" pitchFamily="18" charset="0"/>
              </a:rPr>
              <a:t>    while n != 0:</a:t>
            </a:r>
          </a:p>
          <a:p>
            <a:r>
              <a:rPr lang="en-US" dirty="0">
                <a:latin typeface="Courier" pitchFamily="18" charset="0"/>
              </a:rPr>
              <a:t>        remainder = n % 2</a:t>
            </a:r>
          </a:p>
          <a:p>
            <a:r>
              <a:rPr lang="en-US" dirty="0">
                <a:latin typeface="Courier" pitchFamily="18" charset="0"/>
              </a:rPr>
              <a:t>        n = n //2</a:t>
            </a:r>
          </a:p>
          <a:p>
            <a:r>
              <a:rPr lang="en-US" dirty="0">
                <a:latin typeface="Courier" pitchFamily="18" charset="0"/>
              </a:rPr>
              <a:t>        answer = str(remainder) + answer</a:t>
            </a:r>
          </a:p>
          <a:p>
            <a:r>
              <a:rPr lang="en-US" dirty="0" smtClean="0">
                <a:latin typeface="Courier" pitchFamily="18" charset="0"/>
              </a:rPr>
              <a:t>    </a:t>
            </a:r>
            <a:r>
              <a:rPr lang="en-US" dirty="0">
                <a:latin typeface="Courier" pitchFamily="18" charset="0"/>
              </a:rPr>
              <a:t>return(answer)</a:t>
            </a:r>
          </a:p>
        </p:txBody>
      </p:sp>
    </p:spTree>
    <p:extLst>
      <p:ext uri="{BB962C8B-B14F-4D97-AF65-F5344CB8AC3E}">
        <p14:creationId xmlns:p14="http://schemas.microsoft.com/office/powerpoint/2010/main" val="3235968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Running the Tracing Algorithm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0574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Try: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64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1234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345731</a:t>
            </a:r>
          </a:p>
        </p:txBody>
      </p:sp>
    </p:spTree>
    <p:extLst>
      <p:ext uri="{BB962C8B-B14F-4D97-AF65-F5344CB8AC3E}">
        <p14:creationId xmlns:p14="http://schemas.microsoft.com/office/powerpoint/2010/main" val="3294084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 Easier Way to Do it by Hand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914400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1</a:t>
            </a:r>
          </a:p>
          <a:p>
            <a:r>
              <a:rPr lang="en-US" sz="2400" dirty="0" smtClean="0"/>
              <a:t>         2</a:t>
            </a:r>
          </a:p>
          <a:p>
            <a:r>
              <a:rPr lang="en-US" sz="2400" dirty="0" smtClean="0"/>
              <a:t>         4</a:t>
            </a:r>
          </a:p>
          <a:p>
            <a:r>
              <a:rPr lang="en-US" sz="2400" dirty="0" smtClean="0"/>
              <a:t>         8</a:t>
            </a:r>
          </a:p>
          <a:p>
            <a:r>
              <a:rPr lang="en-US" sz="2400" dirty="0" smtClean="0"/>
              <a:t>       16</a:t>
            </a:r>
          </a:p>
          <a:p>
            <a:r>
              <a:rPr lang="en-US" sz="2400" dirty="0" smtClean="0"/>
              <a:t>       32</a:t>
            </a:r>
          </a:p>
          <a:p>
            <a:r>
              <a:rPr lang="en-US" sz="2400" dirty="0" smtClean="0"/>
              <a:t>       64</a:t>
            </a:r>
          </a:p>
          <a:p>
            <a:r>
              <a:rPr lang="en-US" sz="2400" dirty="0" smtClean="0"/>
              <a:t>     128</a:t>
            </a:r>
          </a:p>
          <a:p>
            <a:r>
              <a:rPr lang="en-US" sz="2400" dirty="0" smtClean="0"/>
              <a:t>     256</a:t>
            </a:r>
          </a:p>
          <a:p>
            <a:r>
              <a:rPr lang="en-US" sz="2400" dirty="0" smtClean="0"/>
              <a:t>     512</a:t>
            </a:r>
          </a:p>
          <a:p>
            <a:r>
              <a:rPr lang="en-US" sz="2400" dirty="0" smtClean="0"/>
              <a:t>  1,024</a:t>
            </a:r>
          </a:p>
          <a:p>
            <a:r>
              <a:rPr lang="en-US" sz="2400" dirty="0" smtClean="0"/>
              <a:t>  2,048</a:t>
            </a:r>
          </a:p>
          <a:p>
            <a:r>
              <a:rPr lang="en-US" sz="2400" dirty="0" smtClean="0"/>
              <a:t>  4,096</a:t>
            </a:r>
          </a:p>
          <a:p>
            <a:r>
              <a:rPr lang="en-US" sz="2400" dirty="0" smtClean="0"/>
              <a:t>  8,192</a:t>
            </a:r>
          </a:p>
          <a:p>
            <a:r>
              <a:rPr lang="en-US" sz="2400" dirty="0" smtClean="0"/>
              <a:t>16,384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5052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Powers of 2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914400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1</a:t>
            </a:r>
          </a:p>
          <a:p>
            <a:r>
              <a:rPr lang="en-US" sz="2400" dirty="0" smtClean="0"/>
              <a:t>         2</a:t>
            </a:r>
          </a:p>
          <a:p>
            <a:r>
              <a:rPr lang="en-US" sz="2400" dirty="0" smtClean="0"/>
              <a:t>         4</a:t>
            </a:r>
          </a:p>
          <a:p>
            <a:r>
              <a:rPr lang="en-US" sz="2400" dirty="0" smtClean="0"/>
              <a:t>         8</a:t>
            </a:r>
          </a:p>
          <a:p>
            <a:r>
              <a:rPr lang="en-US" sz="2400" dirty="0" smtClean="0"/>
              <a:t>       16</a:t>
            </a:r>
          </a:p>
          <a:p>
            <a:r>
              <a:rPr lang="en-US" sz="2400" dirty="0" smtClean="0"/>
              <a:t>       32</a:t>
            </a:r>
          </a:p>
          <a:p>
            <a:r>
              <a:rPr lang="en-US" sz="2400" dirty="0" smtClean="0"/>
              <a:t>       64</a:t>
            </a:r>
          </a:p>
          <a:p>
            <a:r>
              <a:rPr lang="en-US" sz="2400" dirty="0" smtClean="0"/>
              <a:t>     128</a:t>
            </a:r>
          </a:p>
          <a:p>
            <a:r>
              <a:rPr lang="en-US" sz="2400" dirty="0" smtClean="0"/>
              <a:t>     256</a:t>
            </a:r>
          </a:p>
          <a:p>
            <a:r>
              <a:rPr lang="en-US" sz="2400" dirty="0" smtClean="0"/>
              <a:t>     512</a:t>
            </a:r>
          </a:p>
          <a:p>
            <a:r>
              <a:rPr lang="en-US" sz="2400" dirty="0" smtClean="0"/>
              <a:t>  1,024</a:t>
            </a:r>
          </a:p>
          <a:p>
            <a:r>
              <a:rPr lang="en-US" sz="2400" dirty="0" smtClean="0"/>
              <a:t>  2,048</a:t>
            </a:r>
          </a:p>
          <a:p>
            <a:r>
              <a:rPr lang="en-US" sz="2400" dirty="0" smtClean="0"/>
              <a:t>  4,096</a:t>
            </a:r>
          </a:p>
          <a:p>
            <a:r>
              <a:rPr lang="en-US" sz="2400" dirty="0" smtClean="0"/>
              <a:t>  8,192</a:t>
            </a:r>
          </a:p>
          <a:p>
            <a:r>
              <a:rPr lang="en-US" sz="2400" dirty="0" smtClean="0"/>
              <a:t>16,384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5029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you try the examples on the handout.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7431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My Android Phone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38199"/>
            <a:ext cx="3200400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00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Naming the Quantities</a:t>
            </a:r>
            <a:endParaRPr lang="en-US" sz="36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84431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943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Dale and Lewis, page 124.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6482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10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	= 1000</a:t>
            </a:r>
          </a:p>
          <a:p>
            <a:r>
              <a:rPr lang="en-US" sz="2800" dirty="0" smtClean="0"/>
              <a:t>                2</a:t>
            </a:r>
            <a:r>
              <a:rPr lang="en-US" sz="2800" baseline="30000" dirty="0" smtClean="0"/>
              <a:t>10</a:t>
            </a:r>
            <a:r>
              <a:rPr lang="en-US" sz="2800" dirty="0" smtClean="0"/>
              <a:t>	= 1024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914400" y="2880751"/>
            <a:ext cx="533400" cy="3286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28900" y="2891255"/>
            <a:ext cx="647700" cy="3286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How Many Bits Does It Take?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encode 12 values: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To encode 52 values: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To encode 3 values: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2496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 Famous 3-Value Example</a:t>
            </a:r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3013"/>
            <a:ext cx="17621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43013"/>
            <a:ext cx="17621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22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Why Binary?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Electrical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devices are most reliable when they are built with 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states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hard to confuse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• gate open / gate closed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• full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full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off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•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fully charged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fully discharged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•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charged positively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charged negatively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•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magnetized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nonmagnetized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•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magnetized clockwise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magnetized ccw</a:t>
            </a: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These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states are separated by a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huge energy barrier.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06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 Famous 3-Value Example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3337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3013"/>
            <a:ext cx="17621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43013"/>
            <a:ext cx="17621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105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One, if by land, and two, if by sea;</a:t>
            </a:r>
            <a:br>
              <a:rPr lang="en-US" sz="2400" i="1" dirty="0"/>
            </a:br>
            <a:r>
              <a:rPr lang="en-US" sz="2400" i="1" dirty="0"/>
              <a:t>And I on the opposite shore will be,</a:t>
            </a:r>
          </a:p>
        </p:txBody>
      </p:sp>
    </p:spTree>
    <p:extLst>
      <p:ext uri="{BB962C8B-B14F-4D97-AF65-F5344CB8AC3E}">
        <p14:creationId xmlns:p14="http://schemas.microsoft.com/office/powerpoint/2010/main" val="3551038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Braille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18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370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Braille</a:t>
            </a:r>
            <a:endParaRPr lang="en-US" sz="3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2862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4876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six bits, how many symbols can be encoded?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4497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Braille Escape Sequences</a:t>
            </a:r>
            <a:endParaRPr lang="en-US" sz="3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41612"/>
            <a:ext cx="42862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1228044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962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Indicates that the next symbol is capitalized.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6389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Binary Strings Can Get Really Long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111111110011110110010110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2845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Binary Strings Can Get Really Long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111111110011110110010110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71" y="3057525"/>
            <a:ext cx="30384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981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Base 16 (Hexadecimal)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23999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52 	= 	110100	already hard for us to read</a:t>
            </a:r>
          </a:p>
          <a:p>
            <a:endParaRPr lang="en-US" sz="2800" dirty="0" smtClean="0"/>
          </a:p>
          <a:p>
            <a:r>
              <a:rPr lang="en-US" sz="2800" dirty="0"/>
              <a:t>	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73145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Base 16 (Hexadecimal)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3716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52 	= 	110100	already hard for us to read</a:t>
            </a:r>
          </a:p>
          <a:p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=         11 0100</a:t>
            </a:r>
          </a:p>
          <a:p>
            <a:endParaRPr lang="en-US" sz="2800" dirty="0"/>
          </a:p>
          <a:p>
            <a:r>
              <a:rPr lang="en-US" sz="2800" dirty="0" smtClean="0"/>
              <a:t>		 3     4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95600" y="2819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28194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502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Base 16 (Hexadecimal)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23999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52 	= 	110100	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282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Base 16 (Hexadecimal)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23999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52 	= 	110100	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	</a:t>
            </a:r>
            <a:r>
              <a:rPr lang="en-US" sz="2800" dirty="0" smtClean="0"/>
              <a:t>=</a:t>
            </a:r>
            <a:r>
              <a:rPr lang="en-US" sz="2800" dirty="0"/>
              <a:t>	3 *      16	(16</a:t>
            </a:r>
            <a:r>
              <a:rPr lang="en-US" sz="2800" baseline="30000" dirty="0"/>
              <a:t>1</a:t>
            </a:r>
            <a:r>
              <a:rPr lang="en-US" sz="2800" dirty="0"/>
              <a:t>)	=      48	  4</a:t>
            </a:r>
            <a:endParaRPr lang="en-US" sz="2800" baseline="30000" dirty="0"/>
          </a:p>
          <a:p>
            <a:r>
              <a:rPr lang="en-US" sz="2800" dirty="0" smtClean="0"/>
              <a:t>	       +	4 *       1	(16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)	=</a:t>
            </a:r>
            <a:r>
              <a:rPr lang="en-US" sz="2800" u="sng" dirty="0" smtClean="0"/>
              <a:t>        4</a:t>
            </a:r>
            <a:r>
              <a:rPr lang="en-US" sz="2800" dirty="0" smtClean="0"/>
              <a:t>	  0</a:t>
            </a:r>
            <a:endParaRPr lang="en-US" sz="2800" baseline="30000" dirty="0" smtClean="0"/>
          </a:p>
          <a:p>
            <a:r>
              <a:rPr lang="en-US" sz="2800" dirty="0" smtClean="0"/>
              <a:t> 					</a:t>
            </a:r>
            <a:r>
              <a:rPr lang="en-US" sz="2800" dirty="0"/>
              <a:t> </a:t>
            </a:r>
            <a:r>
              <a:rPr lang="en-US" sz="2800" dirty="0" smtClean="0"/>
              <a:t>       52</a:t>
            </a:r>
          </a:p>
          <a:p>
            <a:endParaRPr lang="en-US" sz="2800" dirty="0" smtClean="0"/>
          </a:p>
          <a:p>
            <a:r>
              <a:rPr lang="en-US" sz="2800" dirty="0" smtClean="0"/>
              <a:t>52 = 34</a:t>
            </a:r>
            <a:r>
              <a:rPr lang="en-US" sz="2800" baseline="-25000" dirty="0" smtClean="0"/>
              <a:t>16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2819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256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Punch Cards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2999"/>
            <a:ext cx="55530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4648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hole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4648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hole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00200" y="3429000"/>
            <a:ext cx="1600200" cy="1295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029200" y="3429000"/>
            <a:ext cx="6858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747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Base 16 (Hexadecimal)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23999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2337 	= 	9 *    256	(16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	=  2304	33</a:t>
            </a:r>
            <a:r>
              <a:rPr lang="en-US" sz="2800" dirty="0"/>
              <a:t>	       +	</a:t>
            </a:r>
            <a:r>
              <a:rPr lang="en-US" sz="2800" dirty="0" smtClean="0"/>
              <a:t>2 </a:t>
            </a:r>
            <a:r>
              <a:rPr lang="en-US" sz="2800" dirty="0"/>
              <a:t>*  </a:t>
            </a:r>
            <a:r>
              <a:rPr lang="en-US" sz="2800" dirty="0" smtClean="0"/>
              <a:t>    16	(16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)	=      32	  1</a:t>
            </a:r>
            <a:endParaRPr lang="en-US" sz="2800" baseline="30000" dirty="0" smtClean="0"/>
          </a:p>
          <a:p>
            <a:r>
              <a:rPr lang="en-US" sz="2800" dirty="0" smtClean="0"/>
              <a:t>	       +	1 *       1	(16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)	=</a:t>
            </a:r>
            <a:r>
              <a:rPr lang="en-US" sz="2800" u="sng" dirty="0" smtClean="0"/>
              <a:t>        1</a:t>
            </a:r>
            <a:r>
              <a:rPr lang="en-US" sz="2800" dirty="0" smtClean="0"/>
              <a:t>	  0</a:t>
            </a:r>
            <a:endParaRPr lang="en-US" sz="2800" baseline="30000" dirty="0" smtClean="0"/>
          </a:p>
          <a:p>
            <a:r>
              <a:rPr lang="en-US" sz="2800" dirty="0" smtClean="0"/>
              <a:t> 					    2337    </a:t>
            </a:r>
          </a:p>
          <a:p>
            <a:endParaRPr lang="en-US" sz="2800" dirty="0"/>
          </a:p>
          <a:p>
            <a:r>
              <a:rPr lang="en-US" sz="2800" dirty="0" smtClean="0"/>
              <a:t>2337 =  921</a:t>
            </a:r>
            <a:r>
              <a:rPr lang="en-US" sz="2800" baseline="-25000" dirty="0" smtClean="0"/>
              <a:t>16</a:t>
            </a:r>
            <a:endParaRPr lang="en-US" sz="2800" dirty="0" smtClean="0"/>
          </a:p>
          <a:p>
            <a:r>
              <a:rPr lang="en-US" sz="2800" dirty="0" smtClean="0"/>
              <a:t>2337  </a:t>
            </a:r>
            <a:r>
              <a:rPr lang="en-US" sz="2800" dirty="0"/>
              <a:t>= </a:t>
            </a:r>
            <a:r>
              <a:rPr lang="en-US" sz="2800" dirty="0" smtClean="0"/>
              <a:t>1001 0010 0001</a:t>
            </a:r>
            <a:r>
              <a:rPr lang="en-US" sz="2800" baseline="-25000" dirty="0"/>
              <a:t>2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00077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096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Base 16 (Hexadecimal)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038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need more digits:</a:t>
            </a:r>
          </a:p>
          <a:p>
            <a:endParaRPr lang="en-US" sz="2400" dirty="0"/>
          </a:p>
          <a:p>
            <a:r>
              <a:rPr lang="en-US" sz="2400" dirty="0" smtClean="0"/>
              <a:t>0, 1, 2, 3, 4, 5, 6, 7, 8, 9,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523999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31 	= 	1 </a:t>
            </a:r>
            <a:r>
              <a:rPr lang="en-US" sz="2800" dirty="0"/>
              <a:t>*  </a:t>
            </a:r>
            <a:r>
              <a:rPr lang="en-US" sz="2800" dirty="0" smtClean="0"/>
              <a:t>    16	(16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)	=      16	  15</a:t>
            </a:r>
            <a:endParaRPr lang="en-US" sz="2800" baseline="30000" dirty="0" smtClean="0"/>
          </a:p>
          <a:p>
            <a:r>
              <a:rPr lang="en-US" sz="2800" dirty="0" smtClean="0"/>
              <a:t>	       +	? *       1	(16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)	=</a:t>
            </a:r>
            <a:r>
              <a:rPr lang="en-US" sz="2800" u="sng" dirty="0" smtClean="0"/>
              <a:t>      15</a:t>
            </a:r>
            <a:r>
              <a:rPr lang="en-US" sz="2800" dirty="0" smtClean="0"/>
              <a:t>	  0</a:t>
            </a:r>
            <a:endParaRPr lang="en-US" sz="2800" baseline="30000" dirty="0" smtClean="0"/>
          </a:p>
          <a:p>
            <a:r>
              <a:rPr lang="en-US" sz="2800" dirty="0" smtClean="0"/>
              <a:t> 					</a:t>
            </a:r>
            <a:r>
              <a:rPr lang="en-US" sz="2800" dirty="0"/>
              <a:t> </a:t>
            </a:r>
            <a:r>
              <a:rPr lang="en-US" sz="2800" dirty="0" smtClean="0"/>
              <a:t>       31</a:t>
            </a:r>
          </a:p>
          <a:p>
            <a:endParaRPr lang="en-US" sz="2800" dirty="0" smtClean="0"/>
          </a:p>
          <a:p>
            <a:r>
              <a:rPr lang="en-US" sz="2800" dirty="0" smtClean="0"/>
              <a:t>31 = 3  </a:t>
            </a:r>
            <a:r>
              <a:rPr lang="en-US" sz="2800" baseline="-25000" dirty="0"/>
              <a:t>16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6248400" y="1981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Base 16 (Hexadecimal)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038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need more digits:</a:t>
            </a:r>
          </a:p>
          <a:p>
            <a:endParaRPr lang="en-US" sz="2400" dirty="0"/>
          </a:p>
          <a:p>
            <a:r>
              <a:rPr lang="en-US" sz="2400" dirty="0" smtClean="0"/>
              <a:t>0, 1, 2, 3, 4, 5, 6, 7, 8, 9, A, B, C, D, E, F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523999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31 	= 	1 </a:t>
            </a:r>
            <a:r>
              <a:rPr lang="en-US" sz="2800" dirty="0"/>
              <a:t>*  </a:t>
            </a:r>
            <a:r>
              <a:rPr lang="en-US" sz="2800" dirty="0" smtClean="0"/>
              <a:t>    16	(16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)	=      16	  15</a:t>
            </a:r>
            <a:endParaRPr lang="en-US" sz="2800" baseline="30000" dirty="0" smtClean="0"/>
          </a:p>
          <a:p>
            <a:r>
              <a:rPr lang="en-US" sz="2800" dirty="0" smtClean="0"/>
              <a:t>	       +	? *       1	(16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)	=</a:t>
            </a:r>
            <a:r>
              <a:rPr lang="en-US" sz="2800" u="sng" dirty="0" smtClean="0"/>
              <a:t>      15</a:t>
            </a:r>
            <a:r>
              <a:rPr lang="en-US" sz="2800" dirty="0" smtClean="0"/>
              <a:t>	  0</a:t>
            </a:r>
            <a:endParaRPr lang="en-US" sz="2800" baseline="30000" dirty="0" smtClean="0"/>
          </a:p>
          <a:p>
            <a:r>
              <a:rPr lang="en-US" sz="2800" dirty="0" smtClean="0"/>
              <a:t> 					</a:t>
            </a:r>
            <a:r>
              <a:rPr lang="en-US" sz="2800" dirty="0"/>
              <a:t> </a:t>
            </a:r>
            <a:r>
              <a:rPr lang="en-US" sz="2800" dirty="0" smtClean="0"/>
              <a:t>       31</a:t>
            </a:r>
          </a:p>
          <a:p>
            <a:endParaRPr lang="en-US" sz="2800" dirty="0" smtClean="0"/>
          </a:p>
          <a:p>
            <a:r>
              <a:rPr lang="en-US" sz="2800" dirty="0" smtClean="0"/>
              <a:t>31 = 3  </a:t>
            </a:r>
            <a:r>
              <a:rPr lang="en-US" sz="2800" baseline="-25000" dirty="0"/>
              <a:t>16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82421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31 </a:t>
            </a:r>
            <a:r>
              <a:rPr lang="en-US" sz="2800" dirty="0"/>
              <a:t>= </a:t>
            </a:r>
            <a:r>
              <a:rPr lang="en-US" sz="2800" dirty="0" smtClean="0"/>
              <a:t>1F</a:t>
            </a:r>
            <a:r>
              <a:rPr lang="en-US" sz="2800" baseline="-25000" dirty="0" smtClean="0"/>
              <a:t>16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6248400" y="1981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338482" y="2286000"/>
            <a:ext cx="941294" cy="2541494"/>
          </a:xfrm>
          <a:custGeom>
            <a:avLst/>
            <a:gdLst>
              <a:gd name="connsiteX0" fmla="*/ 941294 w 941294"/>
              <a:gd name="connsiteY0" fmla="*/ 0 h 2541494"/>
              <a:gd name="connsiteX1" fmla="*/ 860612 w 941294"/>
              <a:gd name="connsiteY1" fmla="*/ 26894 h 2541494"/>
              <a:gd name="connsiteX2" fmla="*/ 793377 w 941294"/>
              <a:gd name="connsiteY2" fmla="*/ 40341 h 2541494"/>
              <a:gd name="connsiteX3" fmla="*/ 753036 w 941294"/>
              <a:gd name="connsiteY3" fmla="*/ 67235 h 2541494"/>
              <a:gd name="connsiteX4" fmla="*/ 712694 w 941294"/>
              <a:gd name="connsiteY4" fmla="*/ 80682 h 2541494"/>
              <a:gd name="connsiteX5" fmla="*/ 658906 w 941294"/>
              <a:gd name="connsiteY5" fmla="*/ 121024 h 2541494"/>
              <a:gd name="connsiteX6" fmla="*/ 537883 w 941294"/>
              <a:gd name="connsiteY6" fmla="*/ 228600 h 2541494"/>
              <a:gd name="connsiteX7" fmla="*/ 510989 w 941294"/>
              <a:gd name="connsiteY7" fmla="*/ 268941 h 2541494"/>
              <a:gd name="connsiteX8" fmla="*/ 484094 w 941294"/>
              <a:gd name="connsiteY8" fmla="*/ 363071 h 2541494"/>
              <a:gd name="connsiteX9" fmla="*/ 470647 w 941294"/>
              <a:gd name="connsiteY9" fmla="*/ 430306 h 2541494"/>
              <a:gd name="connsiteX10" fmla="*/ 443753 w 941294"/>
              <a:gd name="connsiteY10" fmla="*/ 524435 h 2541494"/>
              <a:gd name="connsiteX11" fmla="*/ 457200 w 941294"/>
              <a:gd name="connsiteY11" fmla="*/ 847165 h 2541494"/>
              <a:gd name="connsiteX12" fmla="*/ 484094 w 941294"/>
              <a:gd name="connsiteY12" fmla="*/ 927847 h 2541494"/>
              <a:gd name="connsiteX13" fmla="*/ 510989 w 941294"/>
              <a:gd name="connsiteY13" fmla="*/ 954741 h 2541494"/>
              <a:gd name="connsiteX14" fmla="*/ 537883 w 941294"/>
              <a:gd name="connsiteY14" fmla="*/ 1008529 h 2541494"/>
              <a:gd name="connsiteX15" fmla="*/ 564777 w 941294"/>
              <a:gd name="connsiteY15" fmla="*/ 1089212 h 2541494"/>
              <a:gd name="connsiteX16" fmla="*/ 618565 w 941294"/>
              <a:gd name="connsiteY16" fmla="*/ 1196788 h 2541494"/>
              <a:gd name="connsiteX17" fmla="*/ 645459 w 941294"/>
              <a:gd name="connsiteY17" fmla="*/ 1277471 h 2541494"/>
              <a:gd name="connsiteX18" fmla="*/ 672353 w 941294"/>
              <a:gd name="connsiteY18" fmla="*/ 1371600 h 2541494"/>
              <a:gd name="connsiteX19" fmla="*/ 605118 w 941294"/>
              <a:gd name="connsiteY19" fmla="*/ 1775012 h 2541494"/>
              <a:gd name="connsiteX20" fmla="*/ 564777 w 941294"/>
              <a:gd name="connsiteY20" fmla="*/ 1801906 h 2541494"/>
              <a:gd name="connsiteX21" fmla="*/ 551330 w 941294"/>
              <a:gd name="connsiteY21" fmla="*/ 1842247 h 2541494"/>
              <a:gd name="connsiteX22" fmla="*/ 510989 w 941294"/>
              <a:gd name="connsiteY22" fmla="*/ 1869141 h 2541494"/>
              <a:gd name="connsiteX23" fmla="*/ 443753 w 941294"/>
              <a:gd name="connsiteY23" fmla="*/ 1922929 h 2541494"/>
              <a:gd name="connsiteX24" fmla="*/ 416859 w 941294"/>
              <a:gd name="connsiteY24" fmla="*/ 2003612 h 2541494"/>
              <a:gd name="connsiteX25" fmla="*/ 376518 w 941294"/>
              <a:gd name="connsiteY25" fmla="*/ 2043953 h 2541494"/>
              <a:gd name="connsiteX26" fmla="*/ 349624 w 941294"/>
              <a:gd name="connsiteY26" fmla="*/ 2084294 h 2541494"/>
              <a:gd name="connsiteX27" fmla="*/ 309283 w 941294"/>
              <a:gd name="connsiteY27" fmla="*/ 2138082 h 2541494"/>
              <a:gd name="connsiteX28" fmla="*/ 295836 w 941294"/>
              <a:gd name="connsiteY28" fmla="*/ 2178424 h 2541494"/>
              <a:gd name="connsiteX29" fmla="*/ 215153 w 941294"/>
              <a:gd name="connsiteY29" fmla="*/ 2232212 h 2541494"/>
              <a:gd name="connsiteX30" fmla="*/ 161365 w 941294"/>
              <a:gd name="connsiteY30" fmla="*/ 2312894 h 2541494"/>
              <a:gd name="connsiteX31" fmla="*/ 147918 w 941294"/>
              <a:gd name="connsiteY31" fmla="*/ 2353235 h 2541494"/>
              <a:gd name="connsiteX32" fmla="*/ 80683 w 941294"/>
              <a:gd name="connsiteY32" fmla="*/ 2420471 h 2541494"/>
              <a:gd name="connsiteX33" fmla="*/ 67236 w 941294"/>
              <a:gd name="connsiteY33" fmla="*/ 2460812 h 2541494"/>
              <a:gd name="connsiteX34" fmla="*/ 40342 w 941294"/>
              <a:gd name="connsiteY34" fmla="*/ 2501153 h 2541494"/>
              <a:gd name="connsiteX35" fmla="*/ 13447 w 941294"/>
              <a:gd name="connsiteY35" fmla="*/ 2528047 h 2541494"/>
              <a:gd name="connsiteX36" fmla="*/ 0 w 941294"/>
              <a:gd name="connsiteY36" fmla="*/ 2541494 h 254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41294" h="2541494">
                <a:moveTo>
                  <a:pt x="941294" y="0"/>
                </a:moveTo>
                <a:cubicBezTo>
                  <a:pt x="914400" y="8965"/>
                  <a:pt x="887962" y="19435"/>
                  <a:pt x="860612" y="26894"/>
                </a:cubicBezTo>
                <a:cubicBezTo>
                  <a:pt x="838562" y="32908"/>
                  <a:pt x="814777" y="32316"/>
                  <a:pt x="793377" y="40341"/>
                </a:cubicBezTo>
                <a:cubicBezTo>
                  <a:pt x="778245" y="46016"/>
                  <a:pt x="767491" y="60008"/>
                  <a:pt x="753036" y="67235"/>
                </a:cubicBezTo>
                <a:cubicBezTo>
                  <a:pt x="740358" y="73574"/>
                  <a:pt x="726141" y="76200"/>
                  <a:pt x="712694" y="80682"/>
                </a:cubicBezTo>
                <a:cubicBezTo>
                  <a:pt x="694765" y="94129"/>
                  <a:pt x="675565" y="106031"/>
                  <a:pt x="658906" y="121024"/>
                </a:cubicBezTo>
                <a:cubicBezTo>
                  <a:pt x="527325" y="239448"/>
                  <a:pt x="626642" y="169427"/>
                  <a:pt x="537883" y="228600"/>
                </a:cubicBezTo>
                <a:cubicBezTo>
                  <a:pt x="528918" y="242047"/>
                  <a:pt x="518217" y="254486"/>
                  <a:pt x="510989" y="268941"/>
                </a:cubicBezTo>
                <a:cubicBezTo>
                  <a:pt x="502005" y="286908"/>
                  <a:pt x="487540" y="347564"/>
                  <a:pt x="484094" y="363071"/>
                </a:cubicBezTo>
                <a:cubicBezTo>
                  <a:pt x="479136" y="385382"/>
                  <a:pt x="475605" y="407995"/>
                  <a:pt x="470647" y="430306"/>
                </a:cubicBezTo>
                <a:cubicBezTo>
                  <a:pt x="459390" y="480960"/>
                  <a:pt x="458728" y="479511"/>
                  <a:pt x="443753" y="524435"/>
                </a:cubicBezTo>
                <a:cubicBezTo>
                  <a:pt x="448235" y="632012"/>
                  <a:pt x="446486" y="740029"/>
                  <a:pt x="457200" y="847165"/>
                </a:cubicBezTo>
                <a:cubicBezTo>
                  <a:pt x="460021" y="875373"/>
                  <a:pt x="464048" y="907802"/>
                  <a:pt x="484094" y="927847"/>
                </a:cubicBezTo>
                <a:lnTo>
                  <a:pt x="510989" y="954741"/>
                </a:lnTo>
                <a:cubicBezTo>
                  <a:pt x="519954" y="972670"/>
                  <a:pt x="530438" y="989917"/>
                  <a:pt x="537883" y="1008529"/>
                </a:cubicBezTo>
                <a:cubicBezTo>
                  <a:pt x="548412" y="1034850"/>
                  <a:pt x="552099" y="1063856"/>
                  <a:pt x="564777" y="1089212"/>
                </a:cubicBezTo>
                <a:cubicBezTo>
                  <a:pt x="582706" y="1125071"/>
                  <a:pt x="605887" y="1158754"/>
                  <a:pt x="618565" y="1196788"/>
                </a:cubicBezTo>
                <a:cubicBezTo>
                  <a:pt x="627530" y="1223682"/>
                  <a:pt x="638583" y="1249968"/>
                  <a:pt x="645459" y="1277471"/>
                </a:cubicBezTo>
                <a:cubicBezTo>
                  <a:pt x="662344" y="1345010"/>
                  <a:pt x="653062" y="1313726"/>
                  <a:pt x="672353" y="1371600"/>
                </a:cubicBezTo>
                <a:cubicBezTo>
                  <a:pt x="671065" y="1402517"/>
                  <a:pt x="714576" y="1702040"/>
                  <a:pt x="605118" y="1775012"/>
                </a:cubicBezTo>
                <a:lnTo>
                  <a:pt x="564777" y="1801906"/>
                </a:lnTo>
                <a:cubicBezTo>
                  <a:pt x="560295" y="1815353"/>
                  <a:pt x="560185" y="1831179"/>
                  <a:pt x="551330" y="1842247"/>
                </a:cubicBezTo>
                <a:cubicBezTo>
                  <a:pt x="541234" y="1854867"/>
                  <a:pt x="523609" y="1859045"/>
                  <a:pt x="510989" y="1869141"/>
                </a:cubicBezTo>
                <a:cubicBezTo>
                  <a:pt x="415184" y="1945784"/>
                  <a:pt x="567917" y="1840153"/>
                  <a:pt x="443753" y="1922929"/>
                </a:cubicBezTo>
                <a:cubicBezTo>
                  <a:pt x="434788" y="1949823"/>
                  <a:pt x="436905" y="1983566"/>
                  <a:pt x="416859" y="2003612"/>
                </a:cubicBezTo>
                <a:cubicBezTo>
                  <a:pt x="403412" y="2017059"/>
                  <a:pt x="388692" y="2029344"/>
                  <a:pt x="376518" y="2043953"/>
                </a:cubicBezTo>
                <a:cubicBezTo>
                  <a:pt x="366172" y="2056368"/>
                  <a:pt x="359018" y="2071143"/>
                  <a:pt x="349624" y="2084294"/>
                </a:cubicBezTo>
                <a:cubicBezTo>
                  <a:pt x="336597" y="2102531"/>
                  <a:pt x="322730" y="2120153"/>
                  <a:pt x="309283" y="2138082"/>
                </a:cubicBezTo>
                <a:cubicBezTo>
                  <a:pt x="304801" y="2151529"/>
                  <a:pt x="305859" y="2168401"/>
                  <a:pt x="295836" y="2178424"/>
                </a:cubicBezTo>
                <a:cubicBezTo>
                  <a:pt x="272980" y="2201280"/>
                  <a:pt x="215153" y="2232212"/>
                  <a:pt x="215153" y="2232212"/>
                </a:cubicBezTo>
                <a:cubicBezTo>
                  <a:pt x="184271" y="2355741"/>
                  <a:pt x="228902" y="2228472"/>
                  <a:pt x="161365" y="2312894"/>
                </a:cubicBezTo>
                <a:cubicBezTo>
                  <a:pt x="152510" y="2323962"/>
                  <a:pt x="154257" y="2340557"/>
                  <a:pt x="147918" y="2353235"/>
                </a:cubicBezTo>
                <a:cubicBezTo>
                  <a:pt x="125507" y="2398058"/>
                  <a:pt x="121023" y="2393576"/>
                  <a:pt x="80683" y="2420471"/>
                </a:cubicBezTo>
                <a:cubicBezTo>
                  <a:pt x="76201" y="2433918"/>
                  <a:pt x="73575" y="2448134"/>
                  <a:pt x="67236" y="2460812"/>
                </a:cubicBezTo>
                <a:cubicBezTo>
                  <a:pt x="60008" y="2475267"/>
                  <a:pt x="50438" y="2488533"/>
                  <a:pt x="40342" y="2501153"/>
                </a:cubicBezTo>
                <a:cubicBezTo>
                  <a:pt x="32422" y="2511053"/>
                  <a:pt x="22412" y="2519082"/>
                  <a:pt x="13447" y="2528047"/>
                </a:cubicBezTo>
                <a:lnTo>
                  <a:pt x="0" y="254149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4" idx="36"/>
          </p:cNvCxnSpPr>
          <p:nvPr/>
        </p:nvCxnSpPr>
        <p:spPr>
          <a:xfrm>
            <a:off x="5338482" y="482749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31759" y="4746812"/>
            <a:ext cx="67236" cy="806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Base 16 (Hexadecimal)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82598"/>
            <a:ext cx="30384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1294" y="2971800"/>
            <a:ext cx="713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        </a:t>
            </a:r>
            <a:r>
              <a:rPr lang="en-US" sz="2800" dirty="0" err="1" smtClean="0"/>
              <a:t>F</a:t>
            </a:r>
            <a:r>
              <a:rPr lang="en-US" sz="2800" dirty="0" smtClean="0"/>
              <a:t>        3       D        9        6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905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1111 1111 0011 1101 1001 0110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4534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421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 Very Visible Use of Hex</a:t>
            </a:r>
            <a:endParaRPr lang="en-US" sz="3600" b="1" dirty="0"/>
          </a:p>
        </p:txBody>
      </p:sp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844675"/>
            <a:ext cx="4560887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181600"/>
            <a:ext cx="74104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easycalculation.com/color-coder.php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724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http://lectureonline.cl.msu.edu/~</a:t>
            </a:r>
            <a:r>
              <a:rPr lang="en-US" dirty="0" smtClean="0">
                <a:hlinkClick r:id="rId5"/>
              </a:rPr>
              <a:t>mmp/applist/RGBColor/c.htm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762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Binary, Octal, Hex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= 2</a:t>
            </a:r>
            <a:r>
              <a:rPr lang="en-US" sz="2400" baseline="30000" dirty="0" smtClean="0"/>
              <a:t>3</a:t>
            </a:r>
          </a:p>
          <a:p>
            <a:endParaRPr lang="en-US" sz="2400" dirty="0"/>
          </a:p>
          <a:p>
            <a:r>
              <a:rPr lang="en-US" sz="2400" dirty="0" smtClean="0"/>
              <a:t>So one octal digit corresponds to three binary ones.</a:t>
            </a:r>
          </a:p>
          <a:p>
            <a:endParaRPr lang="en-US" sz="2400" dirty="0"/>
          </a:p>
          <a:p>
            <a:r>
              <a:rPr lang="en-US" sz="2400" dirty="0" smtClean="0"/>
              <a:t>Binary to octal:	1  011  111		95</a:t>
            </a:r>
          </a:p>
          <a:p>
            <a:endParaRPr lang="en-US" sz="2400" dirty="0"/>
          </a:p>
          <a:p>
            <a:r>
              <a:rPr lang="en-US" sz="2400" dirty="0" smtClean="0"/>
              <a:t>			1     3      7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97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Binary, Octal, Hex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= 2</a:t>
            </a:r>
            <a:r>
              <a:rPr lang="en-US" sz="2400" baseline="30000" dirty="0" smtClean="0"/>
              <a:t>3</a:t>
            </a:r>
          </a:p>
          <a:p>
            <a:endParaRPr lang="en-US" sz="2400" dirty="0"/>
          </a:p>
          <a:p>
            <a:r>
              <a:rPr lang="en-US" sz="2400" dirty="0" smtClean="0"/>
              <a:t>So one octal digit corresponds to three binary ones.</a:t>
            </a:r>
          </a:p>
          <a:p>
            <a:endParaRPr lang="en-US" sz="2400" dirty="0"/>
          </a:p>
          <a:p>
            <a:r>
              <a:rPr lang="en-US" sz="2400" dirty="0" smtClean="0"/>
              <a:t>Binary to octal:	1 011 111		95</a:t>
            </a:r>
          </a:p>
          <a:p>
            <a:endParaRPr lang="en-US" sz="2400" dirty="0"/>
          </a:p>
          <a:p>
            <a:r>
              <a:rPr lang="en-US" sz="2400" dirty="0" smtClean="0"/>
              <a:t>			1    3     7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Octal to binary:	2    1     5</a:t>
            </a:r>
          </a:p>
          <a:p>
            <a:endParaRPr lang="en-US" sz="2400" dirty="0"/>
          </a:p>
          <a:p>
            <a:r>
              <a:rPr lang="en-US" sz="2400" dirty="0" smtClean="0"/>
              <a:t>		            10 001 101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221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Binary, Octal, Hex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16 = 2</a:t>
            </a:r>
            <a:r>
              <a:rPr lang="en-US" sz="2400" baseline="30000" dirty="0" smtClean="0"/>
              <a:t>4</a:t>
            </a:r>
          </a:p>
          <a:p>
            <a:endParaRPr lang="en-US" sz="2400" dirty="0"/>
          </a:p>
          <a:p>
            <a:r>
              <a:rPr lang="en-US" sz="2400" dirty="0" smtClean="0"/>
              <a:t>So one hex digit corresponds to four binary ones.</a:t>
            </a:r>
          </a:p>
          <a:p>
            <a:endParaRPr lang="en-US" sz="2400" dirty="0"/>
          </a:p>
          <a:p>
            <a:r>
              <a:rPr lang="en-US" sz="2400" dirty="0" smtClean="0"/>
              <a:t>Binary to hex:		101 1111		95</a:t>
            </a:r>
          </a:p>
          <a:p>
            <a:endParaRPr lang="en-US" sz="2400" dirty="0"/>
          </a:p>
          <a:p>
            <a:r>
              <a:rPr lang="en-US" sz="2400" dirty="0" smtClean="0"/>
              <a:t>			  5      F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86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Binary, Octal, Hex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16 = 2</a:t>
            </a:r>
            <a:r>
              <a:rPr lang="en-US" sz="2400" baseline="30000" dirty="0" smtClean="0"/>
              <a:t>4</a:t>
            </a:r>
          </a:p>
          <a:p>
            <a:endParaRPr lang="en-US" sz="2400" dirty="0"/>
          </a:p>
          <a:p>
            <a:r>
              <a:rPr lang="en-US" sz="2400" dirty="0" smtClean="0"/>
              <a:t>So one hex digit corresponds to four binary ones.</a:t>
            </a:r>
          </a:p>
          <a:p>
            <a:endParaRPr lang="en-US" sz="2400" dirty="0"/>
          </a:p>
          <a:p>
            <a:r>
              <a:rPr lang="en-US" sz="2400" dirty="0" smtClean="0"/>
              <a:t>Binary to hex:		101 1111		</a:t>
            </a:r>
            <a:r>
              <a:rPr lang="en-US" sz="2400" dirty="0"/>
              <a:t> </a:t>
            </a:r>
            <a:r>
              <a:rPr lang="en-US" sz="2400" dirty="0" smtClean="0"/>
              <a:t>   95</a:t>
            </a:r>
          </a:p>
          <a:p>
            <a:endParaRPr lang="en-US" sz="2400" dirty="0"/>
          </a:p>
          <a:p>
            <a:r>
              <a:rPr lang="en-US" sz="2400" dirty="0" smtClean="0"/>
              <a:t>			  5      F</a:t>
            </a:r>
          </a:p>
          <a:p>
            <a:endParaRPr lang="en-US" sz="2400" dirty="0"/>
          </a:p>
          <a:p>
            <a:r>
              <a:rPr lang="en-US" sz="2400" dirty="0" smtClean="0"/>
              <a:t>Binary to hex:             101 1110 1111</a:t>
            </a:r>
          </a:p>
          <a:p>
            <a:r>
              <a:rPr lang="en-US" sz="2400" dirty="0"/>
              <a:t>			  5      </a:t>
            </a:r>
            <a:r>
              <a:rPr lang="en-US" sz="2400" dirty="0" smtClean="0"/>
              <a:t>E     F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18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Binary, Octal, Hex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16 = 2</a:t>
            </a:r>
            <a:r>
              <a:rPr lang="en-US" sz="2400" baseline="30000" dirty="0" smtClean="0"/>
              <a:t>4</a:t>
            </a:r>
          </a:p>
          <a:p>
            <a:endParaRPr lang="en-US" sz="2400" dirty="0"/>
          </a:p>
          <a:p>
            <a:r>
              <a:rPr lang="en-US" sz="2400" dirty="0" smtClean="0"/>
              <a:t>So one hex digit corresponds to four binary ones.</a:t>
            </a:r>
          </a:p>
          <a:p>
            <a:endParaRPr lang="en-US" sz="2400" dirty="0"/>
          </a:p>
          <a:p>
            <a:r>
              <a:rPr lang="en-US" sz="2400" dirty="0" smtClean="0"/>
              <a:t>Binary to hex:		1011111		    95</a:t>
            </a:r>
          </a:p>
          <a:p>
            <a:endParaRPr lang="en-US" sz="2400" dirty="0"/>
          </a:p>
          <a:p>
            <a:r>
              <a:rPr lang="en-US" sz="2400" dirty="0" smtClean="0"/>
              <a:t>			  5      F</a:t>
            </a:r>
          </a:p>
          <a:p>
            <a:endParaRPr lang="en-US" sz="2400" dirty="0"/>
          </a:p>
          <a:p>
            <a:r>
              <a:rPr lang="en-US" sz="2400" dirty="0" smtClean="0"/>
              <a:t>Binary to hex:            0101 1110 1111		1519</a:t>
            </a:r>
          </a:p>
          <a:p>
            <a:r>
              <a:rPr lang="en-US" sz="2400" dirty="0"/>
              <a:t>			  5      </a:t>
            </a:r>
            <a:r>
              <a:rPr lang="en-US" sz="2400" dirty="0" smtClean="0"/>
              <a:t>E     F</a:t>
            </a:r>
            <a:endParaRPr lang="en-US" sz="2400" dirty="0"/>
          </a:p>
          <a:p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38600" y="32004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29000" y="3200400"/>
            <a:ext cx="5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200400" y="4241800"/>
            <a:ext cx="1447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74900" y="5683300"/>
            <a:ext cx="119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byte</a:t>
            </a:r>
            <a:endParaRPr lang="en-US" sz="2400" dirty="0"/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2607692" y="4859908"/>
            <a:ext cx="956816" cy="6858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Jacquard Loom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Jacqu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4671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524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Invented in 1801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Binary, Octal, Hex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16 = 2</a:t>
            </a:r>
            <a:r>
              <a:rPr lang="en-US" sz="2400" baseline="30000" dirty="0" smtClean="0"/>
              <a:t>4</a:t>
            </a:r>
          </a:p>
          <a:p>
            <a:endParaRPr lang="en-US" sz="2400" dirty="0"/>
          </a:p>
          <a:p>
            <a:r>
              <a:rPr lang="en-US" sz="2400" dirty="0" smtClean="0"/>
              <a:t>So one hex digit corresponds to four binary ones.</a:t>
            </a:r>
          </a:p>
          <a:p>
            <a:endParaRPr lang="en-US" sz="2400" dirty="0"/>
          </a:p>
          <a:p>
            <a:r>
              <a:rPr lang="en-US" sz="2400" dirty="0" smtClean="0"/>
              <a:t>Hex to decimal:	  5      F				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dirty="0"/>
              <a:t> </a:t>
            </a:r>
            <a:r>
              <a:rPr lang="en-US" sz="2400" dirty="0" smtClean="0"/>
              <a:t>           0101 1111     then to decimal:          95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9950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Binary Arithmetic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71600"/>
            <a:ext cx="7620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Addition:</a:t>
            </a:r>
          </a:p>
          <a:p>
            <a:endParaRPr lang="en-US" sz="2800" dirty="0"/>
          </a:p>
          <a:p>
            <a:r>
              <a:rPr lang="en-US" sz="2800" dirty="0" smtClean="0"/>
              <a:t>		    11010</a:t>
            </a:r>
          </a:p>
          <a:p>
            <a:r>
              <a:rPr lang="en-US" sz="2800" dirty="0" smtClean="0"/>
              <a:t>                        </a:t>
            </a:r>
            <a:r>
              <a:rPr lang="en-US" sz="2800" u="sng" dirty="0" smtClean="0"/>
              <a:t>+   1001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608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Binary Arithmetic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71600"/>
            <a:ext cx="7620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Multiplication:</a:t>
            </a:r>
          </a:p>
          <a:p>
            <a:endParaRPr lang="en-US" sz="2800" dirty="0"/>
          </a:p>
          <a:p>
            <a:r>
              <a:rPr lang="en-US" sz="2800" dirty="0" smtClean="0"/>
              <a:t>		    11010</a:t>
            </a:r>
          </a:p>
          <a:p>
            <a:r>
              <a:rPr lang="en-US" sz="2800" dirty="0" smtClean="0"/>
              <a:t>                        *</a:t>
            </a:r>
            <a:r>
              <a:rPr lang="en-US" sz="2800" u="sng" dirty="0" smtClean="0"/>
              <a:t>       11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52004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Binary Arithmetic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716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Multiplication by 2:</a:t>
            </a:r>
          </a:p>
          <a:p>
            <a:endParaRPr lang="en-US" sz="2800" dirty="0"/>
          </a:p>
          <a:p>
            <a:r>
              <a:rPr lang="en-US" sz="2800" dirty="0" smtClean="0"/>
              <a:t>		    11010</a:t>
            </a:r>
          </a:p>
          <a:p>
            <a:r>
              <a:rPr lang="en-US" sz="2800" dirty="0" smtClean="0"/>
              <a:t>                        *</a:t>
            </a:r>
            <a:r>
              <a:rPr lang="en-US" sz="2800" u="sng" dirty="0" smtClean="0"/>
              <a:t>       10</a:t>
            </a:r>
          </a:p>
          <a:p>
            <a:endParaRPr lang="en-US" sz="2800" u="sng" dirty="0"/>
          </a:p>
          <a:p>
            <a:r>
              <a:rPr lang="en-US" sz="2800" dirty="0" smtClean="0"/>
              <a:t>		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1496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Binary Arithmetic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71600"/>
            <a:ext cx="7620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Multiplication by 2:</a:t>
            </a:r>
          </a:p>
          <a:p>
            <a:endParaRPr lang="en-US" sz="2800" dirty="0"/>
          </a:p>
          <a:p>
            <a:r>
              <a:rPr lang="en-US" sz="2800" dirty="0" smtClean="0"/>
              <a:t>		    11010</a:t>
            </a:r>
          </a:p>
          <a:p>
            <a:r>
              <a:rPr lang="en-US" sz="2800" dirty="0" smtClean="0"/>
              <a:t>                        *</a:t>
            </a:r>
            <a:r>
              <a:rPr lang="en-US" sz="2800" u="sng" dirty="0" smtClean="0"/>
              <a:t>       10</a:t>
            </a:r>
          </a:p>
          <a:p>
            <a:endParaRPr lang="en-US" sz="2800" u="sng" dirty="0"/>
          </a:p>
          <a:p>
            <a:r>
              <a:rPr lang="en-US" sz="2800" dirty="0" smtClean="0"/>
              <a:t>Division by 2:</a:t>
            </a:r>
          </a:p>
          <a:p>
            <a:endParaRPr lang="en-US" sz="2800" dirty="0"/>
          </a:p>
          <a:p>
            <a:r>
              <a:rPr lang="en-US" sz="2800" dirty="0"/>
              <a:t>		    11010</a:t>
            </a:r>
          </a:p>
          <a:p>
            <a:r>
              <a:rPr lang="en-US" sz="2800" dirty="0"/>
              <a:t>                       </a:t>
            </a:r>
            <a:r>
              <a:rPr lang="en-US" sz="2800" dirty="0" smtClean="0"/>
              <a:t>//</a:t>
            </a:r>
            <a:r>
              <a:rPr lang="en-US" sz="2800" u="sng" dirty="0" smtClean="0"/>
              <a:t>       </a:t>
            </a:r>
            <a:r>
              <a:rPr lang="en-US" sz="2800" u="sng" dirty="0"/>
              <a:t>10</a:t>
            </a:r>
          </a:p>
          <a:p>
            <a:r>
              <a:rPr lang="en-US" sz="2800" dirty="0" smtClean="0"/>
              <a:t>		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14763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Computer Humor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574876" cy="4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172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www.youtube.com/watch?v=WGWmh1fK87A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8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Jacquard Loom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Jacqu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4671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524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Invented in 1801</a:t>
            </a:r>
            <a:endParaRPr lang="en-US" sz="24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2971800" cy="372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9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Why Weaving is Binary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143000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18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Holes Were Binary But Encodings Were Not</a:t>
            </a:r>
            <a:endParaRPr 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993221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209925" cy="429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22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Holes Were Binary But Encodings Were Not</a:t>
            </a:r>
            <a:endParaRPr 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993221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209925" cy="429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029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11111111111101111111111111111110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359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5807</TotalTime>
  <Words>1459</Words>
  <Application>Microsoft Office PowerPoint</Application>
  <PresentationFormat>On-screen Show (4:3)</PresentationFormat>
  <Paragraphs>484</Paragraphs>
  <Slides>55</Slides>
  <Notes>55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Binary Values</vt:lpstr>
      <vt:lpstr>Why Binary?</vt:lpstr>
      <vt:lpstr>Why Binary?</vt:lpstr>
      <vt:lpstr>Punch Cards</vt:lpstr>
      <vt:lpstr>Jacquard Loom</vt:lpstr>
      <vt:lpstr>Jacquard Loom</vt:lpstr>
      <vt:lpstr>Why Weaving is Binary</vt:lpstr>
      <vt:lpstr>Holes Were Binary But Encodings Were Not</vt:lpstr>
      <vt:lpstr>Holes Were Binary But Encodings Were Not</vt:lpstr>
      <vt:lpstr>Everyday Binary Things</vt:lpstr>
      <vt:lpstr>Everyday Binary Things</vt:lpstr>
      <vt:lpstr>Binary (Boolean) Logic</vt:lpstr>
      <vt:lpstr>Exponential Notation</vt:lpstr>
      <vt:lpstr>Powers of Two</vt:lpstr>
      <vt:lpstr>Powers of Two</vt:lpstr>
      <vt:lpstr>Powers of Two</vt:lpstr>
      <vt:lpstr>Positional Notation</vt:lpstr>
      <vt:lpstr>Base 8 (Octal)</vt:lpstr>
      <vt:lpstr>Base 3 (Ternary)</vt:lpstr>
      <vt:lpstr>Base 2 (Binary)</vt:lpstr>
      <vt:lpstr>Counting in Binary</vt:lpstr>
      <vt:lpstr>A Conversion Algorithm</vt:lpstr>
      <vt:lpstr>Running the Tracing Algorithm</vt:lpstr>
      <vt:lpstr>An Easier Way to Do it by Hand</vt:lpstr>
      <vt:lpstr>The Powers of 2</vt:lpstr>
      <vt:lpstr>My Android Phone</vt:lpstr>
      <vt:lpstr>Naming the Quantities</vt:lpstr>
      <vt:lpstr>How Many Bits Does It Take?</vt:lpstr>
      <vt:lpstr>A Famous 3-Value Example</vt:lpstr>
      <vt:lpstr>A Famous 3-Value Example</vt:lpstr>
      <vt:lpstr>Braille</vt:lpstr>
      <vt:lpstr>Braille</vt:lpstr>
      <vt:lpstr>Braille Escape Sequences</vt:lpstr>
      <vt:lpstr>Binary Strings Can Get Really Long</vt:lpstr>
      <vt:lpstr>Binary Strings Can Get Really Long</vt:lpstr>
      <vt:lpstr>Base 16 (Hexadecimal)</vt:lpstr>
      <vt:lpstr>Base 16 (Hexadecimal)</vt:lpstr>
      <vt:lpstr>Base 16 (Hexadecimal)</vt:lpstr>
      <vt:lpstr>Base 16 (Hexadecimal)</vt:lpstr>
      <vt:lpstr>Base 16 (Hexadecimal)</vt:lpstr>
      <vt:lpstr>Base 16 (Hexadecimal)</vt:lpstr>
      <vt:lpstr>Base 16 (Hexadecimal)</vt:lpstr>
      <vt:lpstr>Base 16 (Hexadecimal)</vt:lpstr>
      <vt:lpstr>A Very Visible Use of Hex</vt:lpstr>
      <vt:lpstr>Binary, Octal, Hex</vt:lpstr>
      <vt:lpstr>Binary, Octal, Hex</vt:lpstr>
      <vt:lpstr>Binary, Octal, Hex</vt:lpstr>
      <vt:lpstr>Binary, Octal, Hex</vt:lpstr>
      <vt:lpstr>Binary, Octal, Hex</vt:lpstr>
      <vt:lpstr>Binary, Octal, Hex</vt:lpstr>
      <vt:lpstr>Binary Arithmetic</vt:lpstr>
      <vt:lpstr>Binary Arithmetic</vt:lpstr>
      <vt:lpstr>Binary Arithmetic</vt:lpstr>
      <vt:lpstr>Binary Arithmetic</vt:lpstr>
      <vt:lpstr>Computer Humor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Values</dc:title>
  <dc:creator>Elaine Rich</dc:creator>
  <cp:lastModifiedBy>ear</cp:lastModifiedBy>
  <cp:revision>91</cp:revision>
  <cp:lastPrinted>2011-01-31T23:28:00Z</cp:lastPrinted>
  <dcterms:created xsi:type="dcterms:W3CDTF">2011-01-04T21:20:49Z</dcterms:created>
  <dcterms:modified xsi:type="dcterms:W3CDTF">2014-01-28T02:23:58Z</dcterms:modified>
</cp:coreProperties>
</file>