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4"/>
  </p:notesMasterIdLst>
  <p:sldIdLst>
    <p:sldId id="256" r:id="rId3"/>
    <p:sldId id="263" r:id="rId4"/>
    <p:sldId id="258" r:id="rId5"/>
    <p:sldId id="318" r:id="rId6"/>
    <p:sldId id="322" r:id="rId7"/>
    <p:sldId id="266" r:id="rId8"/>
    <p:sldId id="267" r:id="rId9"/>
    <p:sldId id="328" r:id="rId10"/>
    <p:sldId id="269" r:id="rId11"/>
    <p:sldId id="268" r:id="rId12"/>
    <p:sldId id="264" r:id="rId13"/>
    <p:sldId id="265" r:id="rId14"/>
    <p:sldId id="273" r:id="rId15"/>
    <p:sldId id="274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59" r:id="rId25"/>
    <p:sldId id="260" r:id="rId26"/>
    <p:sldId id="282" r:id="rId27"/>
    <p:sldId id="283" r:id="rId28"/>
    <p:sldId id="284" r:id="rId29"/>
    <p:sldId id="285" r:id="rId30"/>
    <p:sldId id="286" r:id="rId31"/>
    <p:sldId id="324" r:id="rId32"/>
    <p:sldId id="325" r:id="rId33"/>
    <p:sldId id="323" r:id="rId34"/>
    <p:sldId id="319" r:id="rId35"/>
    <p:sldId id="320" r:id="rId36"/>
    <p:sldId id="321" r:id="rId37"/>
    <p:sldId id="299" r:id="rId38"/>
    <p:sldId id="326" r:id="rId39"/>
    <p:sldId id="327" r:id="rId40"/>
    <p:sldId id="310" r:id="rId41"/>
    <p:sldId id="257" r:id="rId42"/>
    <p:sldId id="311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300" r:id="rId53"/>
    <p:sldId id="301" r:id="rId54"/>
    <p:sldId id="302" r:id="rId55"/>
    <p:sldId id="303" r:id="rId56"/>
    <p:sldId id="304" r:id="rId57"/>
    <p:sldId id="317" r:id="rId58"/>
    <p:sldId id="305" r:id="rId59"/>
    <p:sldId id="296" r:id="rId60"/>
    <p:sldId id="306" r:id="rId61"/>
    <p:sldId id="307" r:id="rId62"/>
    <p:sldId id="308" r:id="rId63"/>
    <p:sldId id="297" r:id="rId64"/>
    <p:sldId id="315" r:id="rId65"/>
    <p:sldId id="309" r:id="rId66"/>
    <p:sldId id="312" r:id="rId67"/>
    <p:sldId id="313" r:id="rId68"/>
    <p:sldId id="261" r:id="rId69"/>
    <p:sldId id="314" r:id="rId70"/>
    <p:sldId id="316" r:id="rId71"/>
    <p:sldId id="262" r:id="rId72"/>
    <p:sldId id="29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2562" autoAdjust="0"/>
  </p:normalViewPr>
  <p:slideViewPr>
    <p:cSldViewPr>
      <p:cViewPr varScale="1">
        <p:scale>
          <a:sx n="72" d="100"/>
          <a:sy n="72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notesViewPr>
    <p:cSldViewPr>
      <p:cViewPr varScale="1">
        <p:scale>
          <a:sx n="60" d="100"/>
          <a:sy n="60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A3383-2E4A-40A9-AFCD-81A153DEBC0D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B9085-994F-4070-B02B-DA468555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0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uery.nytimes.com/mem/archive-free/pdf?res=9F07E0D81438E233A25751C0A9639C94639ED7C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http://www.chewonthatblog.com/2009/04/20/the-cyclical-chocolate-conundrum/ </a:t>
            </a:r>
          </a:p>
          <a:p>
            <a:r>
              <a:rPr lang="en-US" dirty="0" smtClean="0"/>
              <a:t>http://cookalmostanything.blogspot.com/2006_10_01_archive.html</a:t>
            </a:r>
          </a:p>
          <a:p>
            <a:r>
              <a:rPr lang="en-US" dirty="0" smtClean="0"/>
              <a:t>http://www.fredlyn.com/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3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Okay, so you’re thinking I couldn’t possibly care about a thing</a:t>
            </a:r>
            <a:r>
              <a:rPr lang="en-US" baseline="0" dirty="0" smtClean="0"/>
              <a:t> like this.  But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22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2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 my file </a:t>
            </a:r>
            <a:r>
              <a:rPr lang="en-US" dirty="0" err="1" smtClean="0"/>
              <a:t>chocolate_password</a:t>
            </a:r>
            <a:r>
              <a:rPr lang="en-US" dirty="0" smtClean="0"/>
              <a:t> to try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9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from Dale and Lewis, so keep the notation.</a:t>
            </a:r>
          </a:p>
          <a:p>
            <a:r>
              <a:rPr lang="en-US" dirty="0" smtClean="0"/>
              <a:t>Point out that it is simple to prove these.  We just use truth tables.  Prove the first De Morgan’s law.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49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the original tables are simply definitions.  Everything else is rote.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mean inclusive or</a:t>
            </a:r>
          </a:p>
          <a:p>
            <a:r>
              <a:rPr lang="en-US" dirty="0" smtClean="0"/>
              <a:t>http://www.free-extras.com/tags/1/cheese.htm</a:t>
            </a:r>
          </a:p>
          <a:p>
            <a:r>
              <a:rPr lang="en-US" dirty="0" smtClean="0"/>
              <a:t>http://www.talamospizza1.com/menu1.html </a:t>
            </a:r>
          </a:p>
          <a:p>
            <a:r>
              <a:rPr lang="en-US" dirty="0" smtClean="0"/>
              <a:t>http://www.rusticocooking.com/molise.htm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32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the original tables are simply definitions.  Everything else is rote.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9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others aren’t very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78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made from a single transistor and is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50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implement with one transistor.  Logically complete.</a:t>
            </a:r>
          </a:p>
          <a:p>
            <a:r>
              <a:rPr lang="en-US" dirty="0" smtClean="0"/>
              <a:t>NAND: http://cpuville.com/logic_gates.htm  </a:t>
            </a:r>
          </a:p>
          <a:p>
            <a:r>
              <a:rPr lang="en-US" dirty="0" smtClean="0"/>
              <a:t>For NOR, connect</a:t>
            </a:r>
            <a:r>
              <a:rPr lang="en-US" baseline="0" dirty="0" smtClean="0"/>
              <a:t> the two inputs in parallel rather than in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8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Silk one:  add –</a:t>
            </a:r>
            <a:r>
              <a:rPr lang="en-US" dirty="0" smtClean="0"/>
              <a:t>robe - shirt</a:t>
            </a:r>
            <a:endParaRPr lang="en-US" dirty="0" smtClean="0"/>
          </a:p>
          <a:p>
            <a:r>
              <a:rPr lang="en-US" dirty="0" smtClean="0"/>
              <a:t>Washington:  add –redskins</a:t>
            </a:r>
            <a:r>
              <a:rPr lang="en-US" baseline="0" dirty="0" smtClean="0"/>
              <a:t> –rock –capitals –seattle –lions –wizards –state -nationals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0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sum is just XOR.  The carry is AND.  A half adder because it doesn’t take a carry as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24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sum is just XOR.  The carry is AND.  </a:t>
            </a:r>
            <a:r>
              <a:rPr lang="en-US" smtClean="0"/>
              <a:t>A half adder because it doesn’t take a carry as input.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24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sum is just XOR.  The carry is AND.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24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rows in this table?    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2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“Lynda Trader” then add –Linda  Show Boolean expression for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http://query.nytimes.com/mem/archive-free/pdf?res=9F07E0D81438E233A25751C0A9639C94639ED7CF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http://www.sciencemuseum.org.uk/images/I030/10297676.aspx  </a:t>
            </a:r>
          </a:p>
          <a:p>
            <a:r>
              <a:rPr lang="en-US" dirty="0" smtClean="0"/>
              <a:t>http://www-03.ibm.com/ibm/history/exhibits/attic2/attic2_182.html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1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the story of the Faculty</a:t>
            </a:r>
            <a:r>
              <a:rPr lang="en-US" baseline="0" dirty="0" smtClean="0"/>
              <a:t> Computer Committee: Computers are for crunching numbers for physicists.  None of this text stuff. This machine couldn’t even represent upper and lower case characters because it used a 6-bit character code.  Okay with them.</a:t>
            </a:r>
            <a:endParaRPr lang="en-US" dirty="0" smtClean="0"/>
          </a:p>
          <a:p>
            <a:r>
              <a:rPr lang="en-US" dirty="0" smtClean="0"/>
              <a:t>http://pufal.net/Histoire-Informatique/Ordinateurs%20Institutionels/index.html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9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Computing today is much more than solving physics problems.  But is it true that numbers are at the bottom of everything else?</a:t>
            </a:r>
            <a:r>
              <a:rPr lang="en-US" baseline="0" dirty="0" smtClean="0"/>
              <a:t>  Answer no.  Bits are.  It’s all about Boolean logic.</a:t>
            </a:r>
            <a:endParaRPr lang="en-US" dirty="0" smtClean="0"/>
          </a:p>
          <a:p>
            <a:r>
              <a:rPr lang="en-US" dirty="0" smtClean="0"/>
              <a:t>Microwave: http://aavaas.com/2007/10/25/microwave-oven-introduction/</a:t>
            </a:r>
          </a:p>
          <a:p>
            <a:r>
              <a:rPr lang="en-US" dirty="0" smtClean="0"/>
              <a:t>Prius: http://www.treehugger.com/files/2008/05/toyota-prius-hybrid-car-1-million-sold.php </a:t>
            </a:r>
          </a:p>
          <a:p>
            <a:r>
              <a:rPr lang="en-US" dirty="0" smtClean="0"/>
              <a:t>Avatar:</a:t>
            </a:r>
            <a:r>
              <a:rPr lang="en-US" baseline="0" dirty="0" smtClean="0"/>
              <a:t> http://www.photoshopstar.com/graphics/creating-avatar-movie-wallpaper/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9085-994F-4070-B02B-DA468555E6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2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DC75D9-C85A-4E2B-A6E9-33844C29C6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8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1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8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41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18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6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8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0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8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2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13A5-E45E-4B3F-98F5-B5E62F8A47C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7F8E-1708-48D4-9F9B-35C99CB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A3BD-E5EE-4B29-B59A-870ED70C1E69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D6B-025A-4A5B-A88B-2449CA2E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su.edu/cs/faculty/bbrown/web_lectures/transistor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nn.com/2011/TECH/innovation/02/08/women.rosies.math/index.html?hpt=C2" TargetMode="External"/><Relationship Id="rId4" Type="http://schemas.openxmlformats.org/officeDocument/2006/relationships/hyperlink" Target="http://gridtalk-project.blogspot.com/2010/09/when-computers-were-human.html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Boolean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 (</a:t>
            </a:r>
            <a:r>
              <a:rPr lang="en-US" smtClean="0"/>
              <a:t>Sections 4.1 and 4.2)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What’s the “Native Language” of Our Computers?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35" y="1676400"/>
            <a:ext cx="503174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1191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CDC 6600 c. 1980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15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Computing Today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8" y="457200"/>
            <a:ext cx="12934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82771"/>
            <a:ext cx="4044565" cy="252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00626"/>
            <a:ext cx="2514600" cy="180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078068" cy="20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633497" cy="227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52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Computing Is About Boolean Logic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rules of the logic tell us how to manipulate inputs and produce outputs.</a:t>
            </a:r>
          </a:p>
          <a:p>
            <a:endParaRPr lang="en-US" sz="2400" dirty="0"/>
          </a:p>
          <a:p>
            <a:r>
              <a:rPr lang="en-US" sz="2400" dirty="0" smtClean="0"/>
              <a:t>We define the rules so that we get answers that are useful to us.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342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42315"/>
              </p:ext>
            </p:extLst>
          </p:nvPr>
        </p:nvGraphicFramePr>
        <p:xfrm>
          <a:off x="1447800" y="2438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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73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07395"/>
              </p:ext>
            </p:extLst>
          </p:nvPr>
        </p:nvGraphicFramePr>
        <p:xfrm>
          <a:off x="1447800" y="2438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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12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26053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 Q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82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32401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 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18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11637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 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3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50421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 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05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IMPLIES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80346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 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6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The Roots: Logic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1848  George Boole   </a:t>
            </a:r>
            <a:r>
              <a:rPr lang="en-US" sz="2400" i="1" dirty="0"/>
              <a:t>The Calculus of Logic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3149600" y="2781300"/>
            <a:ext cx="1752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302000" y="32385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                     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4368800" y="3467100"/>
            <a:ext cx="1752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540000" y="2628900"/>
            <a:ext cx="38100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3149600" y="4076700"/>
            <a:ext cx="1752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924050" y="1676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chocolate and </a:t>
            </a:r>
            <a:r>
              <a:rPr lang="en-US" sz="2400" dirty="0" smtClean="0">
                <a:sym typeface="Symbol" pitchFamily="18" charset="2"/>
              </a:rPr>
              <a:t>nuts </a:t>
            </a:r>
            <a:r>
              <a:rPr lang="en-US" sz="2400" dirty="0">
                <a:sym typeface="Symbol" pitchFamily="18" charset="2"/>
              </a:rPr>
              <a:t>and mint</a:t>
            </a:r>
            <a:endParaRPr lang="en-US" sz="2400" dirty="0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>
            <a:off x="3530600" y="42291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H="1">
            <a:off x="3683000" y="41529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>
            <a:off x="3835400" y="40767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4025900" y="4152900"/>
            <a:ext cx="1905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4216400" y="42291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1" y="2971800"/>
            <a:ext cx="838200" cy="10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4724400"/>
            <a:ext cx="777875" cy="73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781937"/>
            <a:ext cx="1042095" cy="104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0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IMPLIES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85618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 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95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EQUIVALENCE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42540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 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87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EQUIVALENCE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32386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 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396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Boolean Logic</a:t>
            </a:r>
          </a:p>
        </p:txBody>
      </p:sp>
      <p:graphicFrame>
        <p:nvGraphicFramePr>
          <p:cNvPr id="182331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027967"/>
              </p:ext>
            </p:extLst>
          </p:nvPr>
        </p:nvGraphicFramePr>
        <p:xfrm>
          <a:off x="1143000" y="1981200"/>
          <a:ext cx="685800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178"/>
                <a:gridCol w="824177"/>
                <a:gridCol w="824178"/>
                <a:gridCol w="1013354"/>
                <a:gridCol w="1123156"/>
                <a:gridCol w="1125803"/>
                <a:gridCol w="1123156"/>
              </a:tblGrid>
              <a:tr h="31051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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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28501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9230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777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6953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071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Using Boolean Logic</a:t>
            </a:r>
          </a:p>
        </p:txBody>
      </p:sp>
      <p:graphicFrame>
        <p:nvGraphicFramePr>
          <p:cNvPr id="200783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080109"/>
              </p:ext>
            </p:extLst>
          </p:nvPr>
        </p:nvGraphicFramePr>
        <p:xfrm>
          <a:off x="196850" y="1600200"/>
          <a:ext cx="8751888" cy="250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838200"/>
                <a:gridCol w="762000"/>
                <a:gridCol w="914400"/>
                <a:gridCol w="1066800"/>
                <a:gridCol w="1698625"/>
                <a:gridCol w="2678113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4800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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((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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Q)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</a:t>
            </a:r>
            <a:r>
              <a:rPr lang="en-US" sz="2800" dirty="0"/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75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Using Boolean Logic</a:t>
            </a:r>
          </a:p>
        </p:txBody>
      </p:sp>
      <p:graphicFrame>
        <p:nvGraphicFramePr>
          <p:cNvPr id="200783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549453"/>
              </p:ext>
            </p:extLst>
          </p:nvPr>
        </p:nvGraphicFramePr>
        <p:xfrm>
          <a:off x="196850" y="1600200"/>
          <a:ext cx="8751888" cy="250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838200"/>
                <a:gridCol w="762000"/>
                <a:gridCol w="914400"/>
                <a:gridCol w="1066800"/>
                <a:gridCol w="1698625"/>
                <a:gridCol w="2678113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4800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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((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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Q)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</a:t>
            </a:r>
            <a:r>
              <a:rPr lang="en-US" sz="2800" dirty="0"/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1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Using Boolean Logic</a:t>
            </a:r>
          </a:p>
        </p:txBody>
      </p:sp>
      <p:graphicFrame>
        <p:nvGraphicFramePr>
          <p:cNvPr id="200783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14336"/>
              </p:ext>
            </p:extLst>
          </p:nvPr>
        </p:nvGraphicFramePr>
        <p:xfrm>
          <a:off x="196850" y="1600200"/>
          <a:ext cx="8751888" cy="250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838200"/>
                <a:gridCol w="762000"/>
                <a:gridCol w="914400"/>
                <a:gridCol w="1066800"/>
                <a:gridCol w="1698625"/>
                <a:gridCol w="2678113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4800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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((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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Q)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</a:t>
            </a:r>
            <a:r>
              <a:rPr lang="en-US" sz="2800" dirty="0"/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15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Using Boolean Logic</a:t>
            </a:r>
          </a:p>
        </p:txBody>
      </p:sp>
      <p:graphicFrame>
        <p:nvGraphicFramePr>
          <p:cNvPr id="200783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169439"/>
              </p:ext>
            </p:extLst>
          </p:nvPr>
        </p:nvGraphicFramePr>
        <p:xfrm>
          <a:off x="196850" y="1600200"/>
          <a:ext cx="8751888" cy="250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838200"/>
                <a:gridCol w="762000"/>
                <a:gridCol w="914400"/>
                <a:gridCol w="1066800"/>
                <a:gridCol w="1698625"/>
                <a:gridCol w="2678113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4800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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((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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Q)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</a:t>
            </a:r>
            <a:r>
              <a:rPr lang="en-US" sz="2800" dirty="0"/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1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Using Boolean Logic</a:t>
            </a:r>
          </a:p>
        </p:txBody>
      </p:sp>
      <p:graphicFrame>
        <p:nvGraphicFramePr>
          <p:cNvPr id="200783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929172"/>
              </p:ext>
            </p:extLst>
          </p:nvPr>
        </p:nvGraphicFramePr>
        <p:xfrm>
          <a:off x="196850" y="1600200"/>
          <a:ext cx="8751888" cy="250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838200"/>
                <a:gridCol w="762000"/>
                <a:gridCol w="914400"/>
                <a:gridCol w="1066800"/>
                <a:gridCol w="1698625"/>
                <a:gridCol w="2678113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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((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4800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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((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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Q)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</a:t>
            </a:r>
            <a:r>
              <a:rPr lang="en-US" sz="2800" dirty="0"/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15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Using Boolean Logic</a:t>
            </a:r>
          </a:p>
        </p:txBody>
      </p:sp>
      <p:graphicFrame>
        <p:nvGraphicFramePr>
          <p:cNvPr id="200783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911626"/>
              </p:ext>
            </p:extLst>
          </p:nvPr>
        </p:nvGraphicFramePr>
        <p:xfrm>
          <a:off x="196850" y="1600200"/>
          <a:ext cx="8751888" cy="250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838200"/>
                <a:gridCol w="762000"/>
                <a:gridCol w="914400"/>
                <a:gridCol w="1066800"/>
                <a:gridCol w="1698625"/>
                <a:gridCol w="2678113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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((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4800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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((</a:t>
            </a:r>
            <a:r>
              <a:rPr lang="en-US" sz="2800" dirty="0"/>
              <a:t>P </a:t>
            </a:r>
            <a:r>
              <a:rPr lang="en-US" sz="2800" dirty="0">
                <a:sym typeface="Symbol" pitchFamily="18" charset="2"/>
              </a:rPr>
              <a:t>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Q)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Q)</a:t>
            </a:r>
            <a:r>
              <a:rPr lang="en-US" sz="2800" dirty="0"/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1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The Roots: Logic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2971800" y="2552700"/>
            <a:ext cx="1752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124200" y="30099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4191000" y="3238500"/>
            <a:ext cx="1752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362200" y="2400300"/>
            <a:ext cx="38100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2971800" y="3848100"/>
            <a:ext cx="1752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790700" y="1489501"/>
            <a:ext cx="506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cheese </a:t>
            </a:r>
            <a:r>
              <a:rPr lang="en-US" sz="2400" dirty="0"/>
              <a:t>and </a:t>
            </a:r>
            <a:r>
              <a:rPr lang="en-US" sz="2400" dirty="0" smtClean="0"/>
              <a:t>(pepperoni or sausage)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44" y="2914593"/>
            <a:ext cx="1143000" cy="6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457700"/>
            <a:ext cx="823912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709987"/>
            <a:ext cx="10001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8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21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Another Example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1856" name="Group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47254"/>
              </p:ext>
            </p:extLst>
          </p:nvPr>
        </p:nvGraphicFramePr>
        <p:xfrm>
          <a:off x="381000" y="1066800"/>
          <a:ext cx="8547099" cy="378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169"/>
                <a:gridCol w="1027168"/>
                <a:gridCol w="1027169"/>
                <a:gridCol w="967813"/>
                <a:gridCol w="1028818"/>
                <a:gridCol w="949678"/>
                <a:gridCol w="2519284"/>
              </a:tblGrid>
              <a:tr h="438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E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/>
                        </a:rPr>
                        <a:t> 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((E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/>
                        </a:rPr>
                        <a:t> H)  N  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9086" y="4876800"/>
            <a:ext cx="329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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961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21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Another Example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1856" name="Group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860284"/>
              </p:ext>
            </p:extLst>
          </p:nvPr>
        </p:nvGraphicFramePr>
        <p:xfrm>
          <a:off x="381000" y="1066800"/>
          <a:ext cx="8547099" cy="378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169"/>
                <a:gridCol w="1027168"/>
                <a:gridCol w="1027169"/>
                <a:gridCol w="967813"/>
                <a:gridCol w="1028818"/>
                <a:gridCol w="949678"/>
                <a:gridCol w="2519284"/>
              </a:tblGrid>
              <a:tr h="438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E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/>
                        </a:rPr>
                        <a:t> 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((E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/>
                        </a:rPr>
                        <a:t> H)  N  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9086" y="4876800"/>
            <a:ext cx="329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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22952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((Exhausted </a:t>
            </a:r>
            <a:r>
              <a:rPr lang="en-US" sz="2400" dirty="0" smtClean="0">
                <a:sym typeface="Symbol"/>
              </a:rPr>
              <a:t> HidingPlaceNearby)  Nightime)  StopToSleep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513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Boolean Logic</a:t>
            </a:r>
          </a:p>
        </p:txBody>
      </p:sp>
      <p:graphicFrame>
        <p:nvGraphicFramePr>
          <p:cNvPr id="182331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46863"/>
              </p:ext>
            </p:extLst>
          </p:nvPr>
        </p:nvGraphicFramePr>
        <p:xfrm>
          <a:off x="1143000" y="1981200"/>
          <a:ext cx="685800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178"/>
                <a:gridCol w="824177"/>
                <a:gridCol w="824178"/>
                <a:gridCol w="1013354"/>
                <a:gridCol w="1123156"/>
                <a:gridCol w="1125803"/>
                <a:gridCol w="1123156"/>
              </a:tblGrid>
              <a:tr h="31051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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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28501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9230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777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6953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5105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practice.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218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Booleans in Python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924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18" charset="0"/>
              </a:rPr>
              <a:t>def chocolate():</a:t>
            </a:r>
          </a:p>
          <a:p>
            <a:r>
              <a:rPr lang="en-US" sz="2000" dirty="0">
                <a:latin typeface="Courier" pitchFamily="18" charset="0"/>
              </a:rPr>
              <a:t>    password = input("Type your password: ")</a:t>
            </a:r>
          </a:p>
          <a:p>
            <a:r>
              <a:rPr lang="en-US" sz="2000" dirty="0">
                <a:latin typeface="Courier" pitchFamily="18" charset="0"/>
              </a:rPr>
              <a:t>    while password != "chocolate":</a:t>
            </a:r>
          </a:p>
          <a:p>
            <a:r>
              <a:rPr lang="en-US" sz="2000" dirty="0">
                <a:latin typeface="Courier" pitchFamily="18" charset="0"/>
              </a:rPr>
              <a:t>        password = input("Try again: ")</a:t>
            </a:r>
          </a:p>
          <a:p>
            <a:r>
              <a:rPr lang="en-US" sz="2000" dirty="0">
                <a:latin typeface="Courier" pitchFamily="18" charset="0"/>
              </a:rPr>
              <a:t>    print("Got it!!")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05200" y="1890278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8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Booleans in Python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18" charset="0"/>
              </a:rPr>
              <a:t>def for_dummies():</a:t>
            </a:r>
          </a:p>
          <a:p>
            <a:r>
              <a:rPr lang="en-US" dirty="0">
                <a:latin typeface="Courier" pitchFamily="18" charset="0"/>
              </a:rPr>
              <a:t>    password = input("Type your password: ")</a:t>
            </a:r>
          </a:p>
          <a:p>
            <a:r>
              <a:rPr lang="en-US" dirty="0">
                <a:latin typeface="Courier" pitchFamily="18" charset="0"/>
              </a:rPr>
              <a:t>    tries = 0</a:t>
            </a:r>
          </a:p>
          <a:p>
            <a:r>
              <a:rPr lang="en-US" dirty="0">
                <a:latin typeface="Courier" pitchFamily="18" charset="0"/>
              </a:rPr>
              <a:t>    while password != "chocolate" and tries </a:t>
            </a:r>
            <a:r>
              <a:rPr lang="en-US" dirty="0" smtClean="0">
                <a:latin typeface="Courier" pitchFamily="18" charset="0"/>
              </a:rPr>
              <a:t>&lt;  5:</a:t>
            </a:r>
            <a:endParaRPr lang="en-US" dirty="0">
              <a:latin typeface="Courier" pitchFamily="18" charset="0"/>
            </a:endParaRPr>
          </a:p>
          <a:p>
            <a:r>
              <a:rPr lang="en-US" dirty="0">
                <a:latin typeface="Courier" pitchFamily="18" charset="0"/>
              </a:rPr>
              <a:t>        password = input("Try again: ")</a:t>
            </a:r>
          </a:p>
          <a:p>
            <a:r>
              <a:rPr lang="en-US" dirty="0">
                <a:latin typeface="Courier" pitchFamily="18" charset="0"/>
              </a:rPr>
              <a:t>        tries +=1</a:t>
            </a:r>
          </a:p>
          <a:p>
            <a:r>
              <a:rPr lang="en-US" dirty="0">
                <a:latin typeface="Courier" pitchFamily="18" charset="0"/>
              </a:rPr>
              <a:t>    if tries == </a:t>
            </a:r>
            <a:r>
              <a:rPr lang="en-US" dirty="0" smtClean="0">
                <a:latin typeface="Courier" pitchFamily="18" charset="0"/>
              </a:rPr>
              <a:t>5:</a:t>
            </a:r>
            <a:endParaRPr lang="en-US" dirty="0">
              <a:latin typeface="Courier" pitchFamily="18" charset="0"/>
            </a:endParaRPr>
          </a:p>
          <a:p>
            <a:r>
              <a:rPr lang="en-US" dirty="0">
                <a:latin typeface="Courier" pitchFamily="18" charset="0"/>
              </a:rPr>
              <a:t>        print("Okay, you've tried hard enough")</a:t>
            </a:r>
          </a:p>
          <a:p>
            <a:r>
              <a:rPr lang="en-US" dirty="0">
                <a:latin typeface="Courier" pitchFamily="18" charset="0"/>
              </a:rPr>
              <a:t>    else:</a:t>
            </a:r>
          </a:p>
          <a:p>
            <a:r>
              <a:rPr lang="en-US" dirty="0">
                <a:latin typeface="Courier" pitchFamily="18" charset="0"/>
              </a:rPr>
              <a:t>        print("Got it!!")</a:t>
            </a:r>
          </a:p>
        </p:txBody>
      </p:sp>
      <p:sp>
        <p:nvSpPr>
          <p:cNvPr id="8" name="Oval 7"/>
          <p:cNvSpPr/>
          <p:nvPr/>
        </p:nvSpPr>
        <p:spPr>
          <a:xfrm>
            <a:off x="2362200" y="29718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21336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21336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76061" y="21336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88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Booleans in Python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18" charset="0"/>
              </a:rPr>
              <a:t>def for_dummies1():</a:t>
            </a:r>
          </a:p>
          <a:p>
            <a:r>
              <a:rPr lang="en-US" dirty="0">
                <a:latin typeface="Courier" pitchFamily="18" charset="0"/>
              </a:rPr>
              <a:t>    password = input("Type your password: ")</a:t>
            </a:r>
          </a:p>
          <a:p>
            <a:r>
              <a:rPr lang="en-US" dirty="0">
                <a:latin typeface="Courier" pitchFamily="18" charset="0"/>
              </a:rPr>
              <a:t>    tries = 0</a:t>
            </a:r>
          </a:p>
          <a:p>
            <a:r>
              <a:rPr lang="en-US" dirty="0">
                <a:latin typeface="Courier" pitchFamily="18" charset="0"/>
              </a:rPr>
              <a:t>    while not(password == "chocolate" or tries &gt;= </a:t>
            </a:r>
            <a:r>
              <a:rPr lang="en-US" dirty="0" smtClean="0">
                <a:latin typeface="Courier" pitchFamily="18" charset="0"/>
              </a:rPr>
              <a:t>5):</a:t>
            </a:r>
            <a:endParaRPr lang="en-US" dirty="0">
              <a:latin typeface="Courier" pitchFamily="18" charset="0"/>
            </a:endParaRPr>
          </a:p>
          <a:p>
            <a:r>
              <a:rPr lang="en-US" dirty="0">
                <a:latin typeface="Courier" pitchFamily="18" charset="0"/>
              </a:rPr>
              <a:t>        password = input("Try again: ")</a:t>
            </a:r>
          </a:p>
          <a:p>
            <a:r>
              <a:rPr lang="en-US" dirty="0">
                <a:latin typeface="Courier" pitchFamily="18" charset="0"/>
              </a:rPr>
              <a:t>        tries +=1</a:t>
            </a:r>
          </a:p>
          <a:p>
            <a:r>
              <a:rPr lang="en-US" dirty="0">
                <a:latin typeface="Courier" pitchFamily="18" charset="0"/>
              </a:rPr>
              <a:t>    if tries == </a:t>
            </a:r>
            <a:r>
              <a:rPr lang="en-US" dirty="0" smtClean="0">
                <a:latin typeface="Courier" pitchFamily="18" charset="0"/>
              </a:rPr>
              <a:t>5:</a:t>
            </a:r>
            <a:endParaRPr lang="en-US" dirty="0">
              <a:latin typeface="Courier" pitchFamily="18" charset="0"/>
            </a:endParaRPr>
          </a:p>
          <a:p>
            <a:r>
              <a:rPr lang="en-US" dirty="0">
                <a:latin typeface="Courier" pitchFamily="18" charset="0"/>
              </a:rPr>
              <a:t>        print("Okay, you've tried hard enough")</a:t>
            </a:r>
          </a:p>
          <a:p>
            <a:r>
              <a:rPr lang="en-US" dirty="0">
                <a:latin typeface="Courier" pitchFamily="18" charset="0"/>
              </a:rPr>
              <a:t>    else:</a:t>
            </a:r>
          </a:p>
          <a:p>
            <a:r>
              <a:rPr lang="en-US" dirty="0">
                <a:latin typeface="Courier" pitchFamily="18" charset="0"/>
              </a:rPr>
              <a:t>        print("Got it!!")</a:t>
            </a:r>
          </a:p>
        </p:txBody>
      </p:sp>
      <p:sp>
        <p:nvSpPr>
          <p:cNvPr id="7" name="Oval 6"/>
          <p:cNvSpPr/>
          <p:nvPr/>
        </p:nvSpPr>
        <p:spPr>
          <a:xfrm>
            <a:off x="2362200" y="29718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2137954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10400" y="21336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1200" y="21336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800" y="2137954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0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Identities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1" descr="17606_02_005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5928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3331" y="5105400"/>
            <a:ext cx="7696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This notation: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Multiply for 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Add for 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4224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Proving These Things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67906"/>
              </p:ext>
            </p:extLst>
          </p:nvPr>
        </p:nvGraphicFramePr>
        <p:xfrm>
          <a:off x="914400" y="2667000"/>
          <a:ext cx="50292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1257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 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(</a:t>
                      </a:r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 B)</a:t>
                      </a:r>
                      <a:endParaRPr lang="en-US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9172"/>
              </p:ext>
            </p:extLst>
          </p:nvPr>
        </p:nvGraphicFramePr>
        <p:xfrm>
          <a:off x="914400" y="4724400"/>
          <a:ext cx="62865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1257300"/>
                <a:gridCol w="1257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B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A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 B</a:t>
                      </a:r>
                      <a:endParaRPr lang="en-US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990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Prove the first of deMorgan’s laws: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smtClean="0">
                <a:sym typeface="Symbol"/>
              </a:rPr>
              <a:t>(</a:t>
            </a:r>
            <a:r>
              <a:rPr lang="en-US" sz="2400" dirty="0" smtClean="0"/>
              <a:t>A </a:t>
            </a:r>
            <a:r>
              <a:rPr lang="en-US" sz="2400" dirty="0" smtClean="0">
                <a:sym typeface="Symbol"/>
              </a:rPr>
              <a:t> B)       </a:t>
            </a:r>
            <a:r>
              <a:rPr lang="en-US" sz="2400" dirty="0" smtClean="0"/>
              <a:t>A </a:t>
            </a:r>
            <a:r>
              <a:rPr lang="en-US" sz="2400" dirty="0" smtClean="0">
                <a:sym typeface="Symbol"/>
              </a:rPr>
              <a:t> B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015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Proving These Things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545239"/>
              </p:ext>
            </p:extLst>
          </p:nvPr>
        </p:nvGraphicFramePr>
        <p:xfrm>
          <a:off x="914400" y="2667000"/>
          <a:ext cx="50292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1257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 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(</a:t>
                      </a:r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 B)</a:t>
                      </a:r>
                      <a:endParaRPr lang="en-US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51369"/>
              </p:ext>
            </p:extLst>
          </p:nvPr>
        </p:nvGraphicFramePr>
        <p:xfrm>
          <a:off x="914400" y="4724400"/>
          <a:ext cx="62865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1257300"/>
                <a:gridCol w="1257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B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A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 B</a:t>
                      </a:r>
                      <a:endParaRPr lang="en-US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990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Prove the first of deMorgan’s laws: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smtClean="0">
                <a:sym typeface="Symbol"/>
              </a:rPr>
              <a:t>(</a:t>
            </a:r>
            <a:r>
              <a:rPr lang="en-US" sz="2400" dirty="0" smtClean="0"/>
              <a:t>A </a:t>
            </a:r>
            <a:r>
              <a:rPr lang="en-US" sz="2400" dirty="0" smtClean="0">
                <a:sym typeface="Symbol"/>
              </a:rPr>
              <a:t> B)       </a:t>
            </a:r>
            <a:r>
              <a:rPr lang="en-US" sz="2400" dirty="0" smtClean="0"/>
              <a:t>A </a:t>
            </a:r>
            <a:r>
              <a:rPr lang="en-US" sz="2400" dirty="0" smtClean="0">
                <a:sym typeface="Symbol"/>
              </a:rPr>
              <a:t> B 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4458787" y="2479766"/>
            <a:ext cx="1578429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4613366"/>
            <a:ext cx="1578429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0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Satisfiability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Boolean formula is satisfiable if and only if there is some row of the truth table that is </a:t>
            </a:r>
            <a:r>
              <a:rPr lang="en-US" sz="2400" i="1" dirty="0" smtClean="0"/>
              <a:t>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6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371050"/>
              </p:ext>
            </p:extLst>
          </p:nvPr>
        </p:nvGraphicFramePr>
        <p:xfrm>
          <a:off x="234156" y="2667000"/>
          <a:ext cx="8751888" cy="250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838200"/>
                <a:gridCol w="762000"/>
                <a:gridCol w="914400"/>
                <a:gridCol w="1066800"/>
                <a:gridCol w="1698625"/>
                <a:gridCol w="2678113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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((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638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job of a SAT solver is to determine satisfiability.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774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Searching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crane </a:t>
            </a:r>
            <a:r>
              <a:rPr lang="en-US" sz="2400" dirty="0" smtClean="0"/>
              <a:t>silk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Washington (</a:t>
            </a:r>
            <a:r>
              <a:rPr lang="en-US" sz="2400" dirty="0" err="1" smtClean="0"/>
              <a:t>pin,button,charm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75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Using Boolean Expressions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671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(W  C D)  (W  A  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this expression satisfiable?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081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Using Boolean Expressions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67135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(Wounded  CanRun Daylight)          </a:t>
            </a:r>
          </a:p>
          <a:p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smtClean="0">
                <a:sym typeface="Symbol"/>
              </a:rPr>
              <a:t>(Wounded  InAmbulance  Daylight)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this expression satisfiable?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840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Binary 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53906"/>
              </p:ext>
            </p:extLst>
          </p:nvPr>
        </p:nvGraphicFramePr>
        <p:xfrm>
          <a:off x="381004" y="2057400"/>
          <a:ext cx="81533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38"/>
                <a:gridCol w="402638"/>
                <a:gridCol w="402638"/>
                <a:gridCol w="468482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4272"/>
                <a:gridCol w="470388"/>
                <a:gridCol w="470388"/>
                <a:gridCol w="470388"/>
                <a:gridCol w="470388"/>
                <a:gridCol w="470388"/>
                <a:gridCol w="4703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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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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181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about the other 12 columns?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907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Exclusive Or     XOR 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879407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 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105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Chips OR Fries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789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Exclusive Or     XOR 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71679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Symbol"/>
                        </a:rPr>
                        <a:t> 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105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Chips OR Fries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197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 And      NAND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74672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1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 And      NAND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31978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459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 Or      NOR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64673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076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 Or      NOR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78566"/>
              </p:ext>
            </p:extLst>
          </p:nvPr>
        </p:nvGraphicFramePr>
        <p:xfrm>
          <a:off x="16002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151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Binary Boolean Operators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0297"/>
              </p:ext>
            </p:extLst>
          </p:nvPr>
        </p:nvGraphicFramePr>
        <p:xfrm>
          <a:off x="381004" y="2057400"/>
          <a:ext cx="81533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38"/>
                <a:gridCol w="402638"/>
                <a:gridCol w="402638"/>
                <a:gridCol w="468482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4272"/>
                <a:gridCol w="470388"/>
                <a:gridCol w="470388"/>
                <a:gridCol w="470388"/>
                <a:gridCol w="470388"/>
                <a:gridCol w="470388"/>
                <a:gridCol w="4703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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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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NAND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/>
                        </a:rPr>
                        <a:t>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NOR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98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Searching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514600" cy="92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15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Circuits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895600"/>
            <a:ext cx="53721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4579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Circuits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7" y="2441305"/>
            <a:ext cx="6405154" cy="27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666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Circuits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791200" cy="296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780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Circuits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XOR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00" y="2590800"/>
            <a:ext cx="5985600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92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Circuits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NAND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52" y="2743200"/>
            <a:ext cx="6063689" cy="246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0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Circuits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NOR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63" y="2590800"/>
            <a:ext cx="5181600" cy="280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867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NAND and NOR?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79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try them: </a:t>
            </a:r>
            <a:r>
              <a:rPr lang="en-US" dirty="0">
                <a:hlinkClick r:id="rId3"/>
              </a:rPr>
              <a:t>http://www.spsu.edu/cs/faculty/bbrown/web_lectures/transistors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3" y="1565365"/>
            <a:ext cx="36861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991099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87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Boolean Gates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6388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Not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And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Or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XOR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NAND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NOR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53" y="4821283"/>
            <a:ext cx="16954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53" y="5715000"/>
            <a:ext cx="1447801" cy="1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29" y="3867695"/>
            <a:ext cx="1602581" cy="94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46" y="2886649"/>
            <a:ext cx="1471613" cy="88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53" y="2023828"/>
            <a:ext cx="1545057" cy="77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46" y="1066800"/>
            <a:ext cx="1591406" cy="6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39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Circuits That Compute</a:t>
            </a:r>
            <a:br>
              <a:rPr 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Building an Adder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0		   0		   1		   1</a:t>
            </a:r>
          </a:p>
          <a:p>
            <a:r>
              <a:rPr lang="en-US" sz="2400" u="sng" dirty="0" smtClean="0"/>
              <a:t>+ 0</a:t>
            </a:r>
            <a:r>
              <a:rPr lang="en-US" sz="2400" dirty="0" smtClean="0"/>
              <a:t>		</a:t>
            </a:r>
            <a:r>
              <a:rPr lang="en-US" sz="2400" u="sng" dirty="0" smtClean="0"/>
              <a:t>+ 1</a:t>
            </a:r>
            <a:r>
              <a:rPr lang="en-US" sz="2400" dirty="0" smtClean="0"/>
              <a:t>		</a:t>
            </a:r>
            <a:r>
              <a:rPr lang="en-US" sz="2400" u="sng" dirty="0" smtClean="0"/>
              <a:t>+ 0</a:t>
            </a:r>
            <a:r>
              <a:rPr lang="en-US" sz="2400" dirty="0" smtClean="0"/>
              <a:t>		</a:t>
            </a:r>
            <a:r>
              <a:rPr lang="en-US" sz="2400" u="sng" dirty="0" smtClean="0"/>
              <a:t>+ 1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0		   1		   1		1 0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219200" y="1828800"/>
            <a:ext cx="381000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1828798"/>
            <a:ext cx="381000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1828799"/>
            <a:ext cx="381000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1892660"/>
            <a:ext cx="381000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403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half adder: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897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Circuits That Compute</a:t>
            </a:r>
            <a:br>
              <a:rPr 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Building an Adder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0		   0		   1		   1</a:t>
            </a:r>
          </a:p>
          <a:p>
            <a:r>
              <a:rPr lang="en-US" sz="2400" u="sng" dirty="0" smtClean="0"/>
              <a:t>+ 0</a:t>
            </a:r>
            <a:r>
              <a:rPr lang="en-US" sz="2400" dirty="0" smtClean="0"/>
              <a:t>		</a:t>
            </a:r>
            <a:r>
              <a:rPr lang="en-US" sz="2400" u="sng" dirty="0" smtClean="0"/>
              <a:t>+ 1</a:t>
            </a:r>
            <a:r>
              <a:rPr lang="en-US" sz="2400" dirty="0" smtClean="0"/>
              <a:t>		</a:t>
            </a:r>
            <a:r>
              <a:rPr lang="en-US" sz="2400" u="sng" dirty="0" smtClean="0"/>
              <a:t>+ 0</a:t>
            </a:r>
            <a:r>
              <a:rPr lang="en-US" sz="2400" dirty="0" smtClean="0"/>
              <a:t>		</a:t>
            </a:r>
            <a:r>
              <a:rPr lang="en-US" sz="2400" u="sng" dirty="0" smtClean="0"/>
              <a:t>+ 1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0		   1		   1		1 0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219200" y="1828800"/>
            <a:ext cx="381000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1828798"/>
            <a:ext cx="381000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1828799"/>
            <a:ext cx="381000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1892660"/>
            <a:ext cx="381000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1" descr="17606_02_005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2895600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403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half adder: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317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Truth Tables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752600" y="1258667"/>
            <a:ext cx="506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cheese </a:t>
            </a:r>
            <a:r>
              <a:rPr lang="en-US" sz="2400" dirty="0"/>
              <a:t>and </a:t>
            </a:r>
            <a:r>
              <a:rPr lang="en-US" sz="2400" dirty="0" smtClean="0"/>
              <a:t>(pepperoni or sausage)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66728"/>
              </p:ext>
            </p:extLst>
          </p:nvPr>
        </p:nvGraphicFramePr>
        <p:xfrm>
          <a:off x="1765300" y="2133600"/>
          <a:ext cx="5562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762000"/>
                <a:gridCol w="762000"/>
                <a:gridCol w="13716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 </a:t>
                      </a:r>
                      <a:r>
                        <a:rPr lang="en-US" dirty="0" smtClean="0">
                          <a:sym typeface="Symbol"/>
                        </a:rPr>
                        <a:t> 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 </a:t>
                      </a:r>
                      <a:r>
                        <a:rPr lang="en-US" dirty="0" smtClean="0">
                          <a:sym typeface="Symbol"/>
                        </a:rPr>
                        <a:t> (Pe  Sa)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True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False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False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41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Circuits That Compute</a:t>
            </a:r>
            <a:br>
              <a:rPr 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Building an Adder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0		   0		   1		   1</a:t>
            </a:r>
          </a:p>
          <a:p>
            <a:r>
              <a:rPr lang="en-US" sz="2400" u="sng" dirty="0" smtClean="0"/>
              <a:t>+ 0</a:t>
            </a:r>
            <a:r>
              <a:rPr lang="en-US" sz="2400" dirty="0" smtClean="0"/>
              <a:t>		</a:t>
            </a:r>
            <a:r>
              <a:rPr lang="en-US" sz="2400" u="sng" dirty="0" smtClean="0"/>
              <a:t>+ 1</a:t>
            </a:r>
            <a:r>
              <a:rPr lang="en-US" sz="2400" dirty="0" smtClean="0"/>
              <a:t>		</a:t>
            </a:r>
            <a:r>
              <a:rPr lang="en-US" sz="2400" u="sng" dirty="0" smtClean="0"/>
              <a:t>+ 0</a:t>
            </a:r>
            <a:r>
              <a:rPr lang="en-US" sz="2400" dirty="0" smtClean="0"/>
              <a:t>		</a:t>
            </a:r>
            <a:r>
              <a:rPr lang="en-US" sz="2400" u="sng" dirty="0" smtClean="0"/>
              <a:t>+ 1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0		   1		   1		1 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03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full adder: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5019675" cy="279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672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Reasoning About Circuits (and Programs)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Circuit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 Specification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Program</a:t>
            </a:r>
            <a:r>
              <a:rPr lang="en-US" sz="2400" baseline="-25000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 Specification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454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Satisfiability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Recall: A Boolean formula is satisfiable if and only if there is some row of the truth table that is </a:t>
            </a:r>
            <a:r>
              <a:rPr lang="en-US" sz="2400" i="1" dirty="0" smtClean="0"/>
              <a:t>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6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20329"/>
              </p:ext>
            </p:extLst>
          </p:nvPr>
        </p:nvGraphicFramePr>
        <p:xfrm>
          <a:off x="234156" y="2667000"/>
          <a:ext cx="8751888" cy="250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838200"/>
                <a:gridCol w="762000"/>
                <a:gridCol w="914400"/>
                <a:gridCol w="1066800"/>
                <a:gridCol w="1698625"/>
                <a:gridCol w="2678113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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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((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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Q)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Q)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638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job of a SAT solver is to determine satisfiability.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8976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Reasoning About Circuits (and Programs)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Circuit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 Specification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Program</a:t>
            </a:r>
            <a:r>
              <a:rPr lang="en-US" sz="2400" baseline="-25000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 Specification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581400"/>
            <a:ext cx="662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So we want to assure that: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	(</a:t>
            </a:r>
            <a:r>
              <a:rPr lang="en-US" sz="2400" dirty="0" smtClean="0"/>
              <a:t>Circuit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Specification)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s not satisfiable.</a:t>
            </a:r>
            <a:endParaRPr lang="en-US" sz="2400" dirty="0">
              <a:sym typeface="Symbol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26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Other Applications of SAT Solvers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534400" cy="2971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Cryptography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Artificial Intelligence: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Plan</a:t>
            </a:r>
            <a:r>
              <a:rPr lang="en-US" baseline="-25000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 </a:t>
            </a:r>
            <a:r>
              <a:rPr lang="en-US" dirty="0" smtClean="0">
                <a:sym typeface="Symbol"/>
              </a:rPr>
              <a:t>Problem solved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Is new fact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consistent with what we already know?</a:t>
            </a:r>
            <a:endParaRPr lang="en-US" dirty="0">
              <a:sym typeface="Symbol"/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43044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Other Applications of SAT Solvers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534400" cy="838199"/>
          </a:xfrm>
        </p:spPr>
        <p:txBody>
          <a:bodyPr>
            <a:normAutofit/>
          </a:bodyPr>
          <a:lstStyle/>
          <a:p>
            <a:r>
              <a:rPr lang="en-US" sz="2600" dirty="0" smtClean="0">
                <a:sym typeface="Symbol"/>
              </a:rPr>
              <a:t>Is new fact</a:t>
            </a:r>
            <a:r>
              <a:rPr lang="en-US" sz="2600" baseline="-25000" dirty="0" smtClean="0">
                <a:sym typeface="Symbol"/>
              </a:rPr>
              <a:t>1</a:t>
            </a:r>
            <a:r>
              <a:rPr lang="en-US" sz="2600" dirty="0" smtClean="0">
                <a:sym typeface="Symbol"/>
              </a:rPr>
              <a:t> consistent with what we already know?</a:t>
            </a:r>
            <a:endParaRPr lang="en-US" sz="2600" dirty="0">
              <a:sym typeface="Symbol"/>
            </a:endParaRPr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 </a:t>
            </a:r>
            <a:r>
              <a:rPr lang="en-US" sz="2400" dirty="0" smtClean="0">
                <a:sym typeface="Symbol"/>
              </a:rPr>
              <a:t> A)  L		</a:t>
            </a: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H  T			</a:t>
            </a:r>
            <a:r>
              <a:rPr lang="en-US" sz="2400" dirty="0">
                <a:sym typeface="Symbol"/>
              </a:rPr>
              <a:t>	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D  T			</a:t>
            </a:r>
          </a:p>
          <a:p>
            <a:r>
              <a:rPr lang="en-US" sz="2400" dirty="0" smtClean="0">
                <a:sym typeface="Symbol"/>
              </a:rPr>
              <a:t>U  A		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U  H  L		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563236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 another way, is the following formula satisfiable?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3994" y="526338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/>
              <a:t>(T </a:t>
            </a:r>
            <a:r>
              <a:rPr lang="en-US" sz="2400" dirty="0">
                <a:sym typeface="Symbol"/>
              </a:rPr>
              <a:t> A)  </a:t>
            </a:r>
            <a:r>
              <a:rPr lang="en-US" sz="2400" dirty="0" smtClean="0">
                <a:sym typeface="Symbol"/>
              </a:rPr>
              <a:t>L) </a:t>
            </a:r>
            <a:r>
              <a:rPr lang="en-US" sz="2400" dirty="0">
                <a:sym typeface="Symbol"/>
              </a:rPr>
              <a:t> </a:t>
            </a:r>
            <a:r>
              <a:rPr lang="en-US" sz="2400" dirty="0" smtClean="0">
                <a:sym typeface="Symbol"/>
              </a:rPr>
              <a:t>(H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T)   (</a:t>
            </a:r>
            <a:r>
              <a:rPr lang="en-US" sz="2400" dirty="0">
                <a:sym typeface="Symbol"/>
              </a:rPr>
              <a:t>D  T </a:t>
            </a:r>
            <a:r>
              <a:rPr lang="en-US" sz="2400" dirty="0" smtClean="0">
                <a:sym typeface="Symbol"/>
              </a:rPr>
              <a:t>)  (</a:t>
            </a:r>
            <a:r>
              <a:rPr lang="en-US" sz="2400" dirty="0">
                <a:sym typeface="Symbol"/>
              </a:rPr>
              <a:t>U  A </a:t>
            </a:r>
            <a:r>
              <a:rPr lang="en-US" sz="2400" dirty="0" smtClean="0">
                <a:sym typeface="Symbol"/>
              </a:rPr>
              <a:t>)   (</a:t>
            </a:r>
            <a:r>
              <a:rPr lang="en-US" sz="2400" dirty="0">
                <a:sym typeface="Symbol"/>
              </a:rPr>
              <a:t>U  H  L </a:t>
            </a:r>
            <a:r>
              <a:rPr lang="en-US" sz="2400" dirty="0" smtClean="0">
                <a:sym typeface="Symbol"/>
              </a:rPr>
              <a:t>)</a:t>
            </a:r>
            <a:r>
              <a:rPr lang="en-US" dirty="0">
                <a:sym typeface="Symbol"/>
              </a:rPr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622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Other Applications of SAT Solvers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534400" cy="838199"/>
          </a:xfrm>
        </p:spPr>
        <p:txBody>
          <a:bodyPr>
            <a:normAutofit/>
          </a:bodyPr>
          <a:lstStyle/>
          <a:p>
            <a:r>
              <a:rPr lang="en-US" sz="2600" dirty="0" smtClean="0">
                <a:sym typeface="Symbol"/>
              </a:rPr>
              <a:t>Is new fact</a:t>
            </a:r>
            <a:r>
              <a:rPr lang="en-US" sz="2600" baseline="-25000" dirty="0" smtClean="0">
                <a:sym typeface="Symbol"/>
              </a:rPr>
              <a:t>1</a:t>
            </a:r>
            <a:r>
              <a:rPr lang="en-US" sz="2600" dirty="0" smtClean="0">
                <a:sym typeface="Symbol"/>
              </a:rPr>
              <a:t> consistent with what we already know?</a:t>
            </a:r>
            <a:endParaRPr lang="en-US" sz="2600" dirty="0">
              <a:sym typeface="Symbol"/>
            </a:endParaRP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19200" y="5181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what’s the problem?  Write out the truth table and we are done.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 </a:t>
            </a:r>
            <a:r>
              <a:rPr lang="en-US" sz="2400" dirty="0" smtClean="0">
                <a:sym typeface="Symbol"/>
              </a:rPr>
              <a:t> A)  L		(Texan </a:t>
            </a:r>
            <a:r>
              <a:rPr lang="en-US" sz="2400" dirty="0">
                <a:sym typeface="Symbol"/>
              </a:rPr>
              <a:t> </a:t>
            </a:r>
            <a:r>
              <a:rPr lang="en-US" sz="2400" dirty="0" smtClean="0">
                <a:sym typeface="Symbol"/>
              </a:rPr>
              <a:t>Aggie)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Longhorn</a:t>
            </a: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H  T			Houston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Texan</a:t>
            </a:r>
            <a:r>
              <a:rPr lang="en-US" sz="2400" dirty="0">
                <a:sym typeface="Symbol"/>
              </a:rPr>
              <a:t>	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D  T			Dallas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Texan</a:t>
            </a:r>
          </a:p>
          <a:p>
            <a:r>
              <a:rPr lang="en-US" sz="2400" dirty="0" smtClean="0">
                <a:sym typeface="Symbol"/>
              </a:rPr>
              <a:t>U  A		UT </a:t>
            </a:r>
            <a:r>
              <a:rPr lang="en-US" sz="2400" dirty="0">
                <a:sym typeface="Symbol"/>
              </a:rPr>
              <a:t> </a:t>
            </a:r>
            <a:r>
              <a:rPr lang="en-US" sz="2400" dirty="0" smtClean="0">
                <a:sym typeface="Symbol"/>
              </a:rPr>
              <a:t>Aggie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U  H  L		UT </a:t>
            </a:r>
            <a:r>
              <a:rPr lang="en-US" sz="2400" dirty="0">
                <a:sym typeface="Symbol"/>
              </a:rPr>
              <a:t> </a:t>
            </a:r>
            <a:r>
              <a:rPr lang="en-US" sz="2400" dirty="0" smtClean="0">
                <a:sym typeface="Symbol"/>
              </a:rPr>
              <a:t>Houston </a:t>
            </a:r>
            <a:r>
              <a:rPr lang="en-US" sz="2400" dirty="0">
                <a:sym typeface="Symbol"/>
              </a:rPr>
              <a:t> </a:t>
            </a:r>
            <a:r>
              <a:rPr lang="en-US" sz="2400" dirty="0" smtClean="0">
                <a:sym typeface="Symbol"/>
              </a:rPr>
              <a:t>Longhorn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1612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21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How Big Are the Truth Tables?</a:t>
            </a:r>
          </a:p>
        </p:txBody>
      </p:sp>
      <p:graphicFrame>
        <p:nvGraphicFramePr>
          <p:cNvPr id="201856" name="Group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32892"/>
              </p:ext>
            </p:extLst>
          </p:nvPr>
        </p:nvGraphicFramePr>
        <p:xfrm>
          <a:off x="444500" y="1468438"/>
          <a:ext cx="8229600" cy="342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013"/>
                <a:gridCol w="989012"/>
                <a:gridCol w="989013"/>
                <a:gridCol w="1216025"/>
                <a:gridCol w="1347787"/>
                <a:gridCol w="1350963"/>
                <a:gridCol w="1347787"/>
              </a:tblGrid>
              <a:tr h="438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216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Back to the Longhorn Problem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 </a:t>
            </a:r>
            <a:r>
              <a:rPr lang="en-US" sz="2400" dirty="0" smtClean="0">
                <a:sym typeface="Symbol"/>
              </a:rPr>
              <a:t> A)  L		</a:t>
            </a: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H  T			</a:t>
            </a:r>
          </a:p>
          <a:p>
            <a:r>
              <a:rPr lang="en-US" sz="2400" dirty="0" smtClean="0">
                <a:sym typeface="Symbol"/>
              </a:rPr>
              <a:t>D  T			</a:t>
            </a:r>
          </a:p>
          <a:p>
            <a:r>
              <a:rPr lang="en-US" sz="2400" dirty="0" smtClean="0">
                <a:sym typeface="Symbol"/>
              </a:rPr>
              <a:t>U  A		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U  H  L		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105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rows in the truth table for this?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3620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21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The Longhorn Problem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1856" name="Group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231910"/>
              </p:ext>
            </p:extLst>
          </p:nvPr>
        </p:nvGraphicFramePr>
        <p:xfrm>
          <a:off x="444500" y="1468438"/>
          <a:ext cx="8229600" cy="342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013"/>
                <a:gridCol w="989012"/>
                <a:gridCol w="989013"/>
                <a:gridCol w="931862"/>
                <a:gridCol w="914400"/>
                <a:gridCol w="990600"/>
                <a:gridCol w="2425700"/>
              </a:tblGrid>
              <a:tr h="438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  <a:sym typeface="Symbol" pitchFamily="18" charset="2"/>
                        </a:rPr>
                        <a:t>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599" y="5105400"/>
            <a:ext cx="329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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03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What’s the “Native Language” of Our Computers?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676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first “computers” were actually people who crunched numbers.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94" y="2209800"/>
            <a:ext cx="4612005" cy="35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" y="3429000"/>
            <a:ext cx="293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Mathematical Tables Project</a:t>
            </a:r>
          </a:p>
          <a:p>
            <a:endParaRPr lang="en-US" sz="2400" dirty="0"/>
          </a:p>
          <a:p>
            <a:r>
              <a:rPr lang="en-US" sz="2400" dirty="0" smtClean="0"/>
              <a:t>NY in the 1940’s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4874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gridtalk-project.blogspot.com/2010/09/when-computers-were-human.html</a:t>
            </a:r>
            <a:endParaRPr lang="en-US" sz="1400" dirty="0" smtClean="0"/>
          </a:p>
          <a:p>
            <a:r>
              <a:rPr lang="en-US" sz="1400" dirty="0"/>
              <a:t> Top Secret Rosies: </a:t>
            </a:r>
            <a:r>
              <a:rPr lang="en-US" sz="1400" dirty="0" smtClean="0"/>
              <a:t>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www.cnn.com/2011/TECH/innovation/02/08/women.rosies.math/index.html?hpt=C2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4896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b="1" i="1" baseline="30000" dirty="0">
                <a:latin typeface="Calibri" pitchFamily="34" charset="0"/>
                <a:cs typeface="Calibri" pitchFamily="34" charset="0"/>
              </a:rPr>
              <a:t>n</a:t>
            </a:r>
          </a:p>
        </p:txBody>
      </p:sp>
      <p:graphicFrame>
        <p:nvGraphicFramePr>
          <p:cNvPr id="2519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52538" y="1266825"/>
          <a:ext cx="7011987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Chart" r:id="rId3" imgW="4038600" imgH="2838450" progId="Excel.Chart.8">
                  <p:embed/>
                </p:oleObj>
              </mc:Choice>
              <mc:Fallback>
                <p:oleObj name="Chart" r:id="rId3" imgW="4038600" imgH="28384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266825"/>
                        <a:ext cx="7011987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6375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But Practical Solutions Exist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routinely solve problems with hundreds of thousands of variables.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77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Would You Like the Job?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8056"/>
            <a:ext cx="7277100" cy="500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8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Babbage’s Analytical Engine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50958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09905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1833 Charles Babbage (1791-1871) conceived </a:t>
            </a:r>
            <a:r>
              <a:rPr lang="en-US" dirty="0" smtClean="0"/>
              <a:t>a plan </a:t>
            </a:r>
            <a:r>
              <a:rPr lang="en-US" dirty="0"/>
              <a:t>for a general purpose </a:t>
            </a:r>
            <a:r>
              <a:rPr lang="en-US" dirty="0" smtClean="0"/>
              <a:t>calculating machine. </a:t>
            </a:r>
            <a:r>
              <a:rPr lang="en-US" dirty="0"/>
              <a:t>It was designed to contain a </a:t>
            </a:r>
            <a:r>
              <a:rPr lang="en-US" dirty="0" smtClean="0"/>
              <a:t>store, a mill, </a:t>
            </a:r>
            <a:r>
              <a:rPr lang="en-US" dirty="0"/>
              <a:t>capable of performing the four operations of arithmetic, an input/output system which used punched cards, and a printer to display the results. The engine would have been steam-driven and programmed by the punched cards. </a:t>
            </a:r>
            <a:r>
              <a:rPr lang="en-US" dirty="0" smtClean="0"/>
              <a:t>It </a:t>
            </a:r>
            <a:r>
              <a:rPr lang="en-US" dirty="0"/>
              <a:t>was designed in great detail on paper but it was never completed. </a:t>
            </a:r>
            <a:r>
              <a:rPr lang="en-US" dirty="0" smtClean="0"/>
              <a:t>This </a:t>
            </a:r>
            <a:r>
              <a:rPr lang="en-US" dirty="0"/>
              <a:t>is a portion of the mill with a printing mechanism. </a:t>
            </a:r>
          </a:p>
        </p:txBody>
      </p:sp>
    </p:spTree>
    <p:extLst>
      <p:ext uri="{BB962C8B-B14F-4D97-AF65-F5344CB8AC3E}">
        <p14:creationId xmlns:p14="http://schemas.microsoft.com/office/powerpoint/2010/main" val="136402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6916</TotalTime>
  <Words>2577</Words>
  <Application>Microsoft Office PowerPoint</Application>
  <PresentationFormat>On-screen Show (4:3)</PresentationFormat>
  <Paragraphs>1237</Paragraphs>
  <Slides>71</Slides>
  <Notes>33</Notes>
  <HiddenSlides>3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Office Theme</vt:lpstr>
      <vt:lpstr>Custom Design</vt:lpstr>
      <vt:lpstr>Chart</vt:lpstr>
      <vt:lpstr>Boolean Logic</vt:lpstr>
      <vt:lpstr>The Roots: Logic</vt:lpstr>
      <vt:lpstr>The Roots: Logic</vt:lpstr>
      <vt:lpstr>Boolean Searching</vt:lpstr>
      <vt:lpstr>Boolean Searching</vt:lpstr>
      <vt:lpstr>Truth Tables</vt:lpstr>
      <vt:lpstr>What’s the “Native Language” of Our Computers?</vt:lpstr>
      <vt:lpstr>Would You Like the Job?</vt:lpstr>
      <vt:lpstr>Babbage’s Analytical Engine</vt:lpstr>
      <vt:lpstr>What’s the “Native Language” of Our Computers?</vt:lpstr>
      <vt:lpstr>Computing Today</vt:lpstr>
      <vt:lpstr>Computing Is About Boolean Logic</vt:lpstr>
      <vt:lpstr>Boolean Operators</vt:lpstr>
      <vt:lpstr>Boolean Operators</vt:lpstr>
      <vt:lpstr>Boolean Operators</vt:lpstr>
      <vt:lpstr>Boolean Operators</vt:lpstr>
      <vt:lpstr>Boolean Operators</vt:lpstr>
      <vt:lpstr>Boolean Operators</vt:lpstr>
      <vt:lpstr>Boolean Operators</vt:lpstr>
      <vt:lpstr>Boolean Operators</vt:lpstr>
      <vt:lpstr>Boolean Operators</vt:lpstr>
      <vt:lpstr>Boolean Operators</vt:lpstr>
      <vt:lpstr>Boolean Logic</vt:lpstr>
      <vt:lpstr>Using Boolean Logic</vt:lpstr>
      <vt:lpstr>Using Boolean Logic</vt:lpstr>
      <vt:lpstr>Using Boolean Logic</vt:lpstr>
      <vt:lpstr>Using Boolean Logic</vt:lpstr>
      <vt:lpstr>Using Boolean Logic</vt:lpstr>
      <vt:lpstr>Using Boolean Logic</vt:lpstr>
      <vt:lpstr>Another Example</vt:lpstr>
      <vt:lpstr>Another Example</vt:lpstr>
      <vt:lpstr>Boolean Logic</vt:lpstr>
      <vt:lpstr>Booleans in Python</vt:lpstr>
      <vt:lpstr>Booleans in Python</vt:lpstr>
      <vt:lpstr>Booleans in Python</vt:lpstr>
      <vt:lpstr>Boolean Identities</vt:lpstr>
      <vt:lpstr>Proving These Things</vt:lpstr>
      <vt:lpstr>Proving These Things</vt:lpstr>
      <vt:lpstr>Satisfiability</vt:lpstr>
      <vt:lpstr>Using Boolean Expressions</vt:lpstr>
      <vt:lpstr>Using Boolean Expressions</vt:lpstr>
      <vt:lpstr>Binary Boolean Operators</vt:lpstr>
      <vt:lpstr>Boolean Operators</vt:lpstr>
      <vt:lpstr>Boolean Operators</vt:lpstr>
      <vt:lpstr>Boolean Operators</vt:lpstr>
      <vt:lpstr>Boolean Operators</vt:lpstr>
      <vt:lpstr>Boolean Operators</vt:lpstr>
      <vt:lpstr>Boolean Operators</vt:lpstr>
      <vt:lpstr>Binary Boolean Operators</vt:lpstr>
      <vt:lpstr>Boolean Circuits</vt:lpstr>
      <vt:lpstr>Boolean Circuits</vt:lpstr>
      <vt:lpstr>Boolean Circuits</vt:lpstr>
      <vt:lpstr>Boolean Circuits</vt:lpstr>
      <vt:lpstr>Boolean Circuits</vt:lpstr>
      <vt:lpstr>Boolean Circuits</vt:lpstr>
      <vt:lpstr>Why NAND and NOR?</vt:lpstr>
      <vt:lpstr>Boolean Gates</vt:lpstr>
      <vt:lpstr>Circuits That Compute Building an Adder</vt:lpstr>
      <vt:lpstr>Circuits That Compute Building an Adder</vt:lpstr>
      <vt:lpstr>Circuits That Compute Building an Adder</vt:lpstr>
      <vt:lpstr>Reasoning About Circuits (and Programs)</vt:lpstr>
      <vt:lpstr>Satisfiability</vt:lpstr>
      <vt:lpstr>Reasoning About Circuits (and Programs)</vt:lpstr>
      <vt:lpstr>Other Applications of SAT Solvers</vt:lpstr>
      <vt:lpstr>Other Applications of SAT Solvers</vt:lpstr>
      <vt:lpstr>Other Applications of SAT Solvers</vt:lpstr>
      <vt:lpstr>How Big Are the Truth Tables?</vt:lpstr>
      <vt:lpstr>Back to the Longhorn Problem</vt:lpstr>
      <vt:lpstr>The Longhorn Problem</vt:lpstr>
      <vt:lpstr>2n</vt:lpstr>
      <vt:lpstr>But Practical Solutions Exist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Rich</dc:creator>
  <cp:lastModifiedBy>ear</cp:lastModifiedBy>
  <cp:revision>88</cp:revision>
  <dcterms:created xsi:type="dcterms:W3CDTF">2010-12-08T13:28:04Z</dcterms:created>
  <dcterms:modified xsi:type="dcterms:W3CDTF">2014-02-17T17:57:30Z</dcterms:modified>
</cp:coreProperties>
</file>