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72" r:id="rId3"/>
    <p:sldId id="273" r:id="rId4"/>
    <p:sldId id="323" r:id="rId5"/>
    <p:sldId id="325" r:id="rId6"/>
    <p:sldId id="324" r:id="rId7"/>
    <p:sldId id="287" r:id="rId8"/>
    <p:sldId id="318" r:id="rId9"/>
    <p:sldId id="319" r:id="rId10"/>
    <p:sldId id="320" r:id="rId11"/>
    <p:sldId id="321" r:id="rId12"/>
    <p:sldId id="266" r:id="rId13"/>
    <p:sldId id="271" r:id="rId14"/>
    <p:sldId id="296" r:id="rId15"/>
    <p:sldId id="291" r:id="rId16"/>
    <p:sldId id="292" r:id="rId17"/>
    <p:sldId id="293" r:id="rId18"/>
    <p:sldId id="294" r:id="rId19"/>
    <p:sldId id="297" r:id="rId20"/>
    <p:sldId id="326" r:id="rId21"/>
    <p:sldId id="288" r:id="rId22"/>
    <p:sldId id="286" r:id="rId23"/>
    <p:sldId id="259" r:id="rId24"/>
    <p:sldId id="322" r:id="rId25"/>
    <p:sldId id="348" r:id="rId26"/>
    <p:sldId id="327" r:id="rId27"/>
    <p:sldId id="304" r:id="rId28"/>
    <p:sldId id="274" r:id="rId29"/>
    <p:sldId id="276" r:id="rId30"/>
    <p:sldId id="328" r:id="rId31"/>
    <p:sldId id="289" r:id="rId32"/>
    <p:sldId id="298" r:id="rId33"/>
    <p:sldId id="299" r:id="rId34"/>
    <p:sldId id="295" r:id="rId35"/>
    <p:sldId id="306" r:id="rId36"/>
    <p:sldId id="307" r:id="rId37"/>
    <p:sldId id="308" r:id="rId38"/>
    <p:sldId id="310" r:id="rId39"/>
    <p:sldId id="309" r:id="rId40"/>
    <p:sldId id="343" r:id="rId41"/>
    <p:sldId id="345" r:id="rId42"/>
    <p:sldId id="346" r:id="rId43"/>
    <p:sldId id="344" r:id="rId44"/>
    <p:sldId id="301" r:id="rId45"/>
    <p:sldId id="300" r:id="rId46"/>
    <p:sldId id="302" r:id="rId47"/>
    <p:sldId id="311" r:id="rId48"/>
    <p:sldId id="313" r:id="rId49"/>
    <p:sldId id="329" r:id="rId50"/>
    <p:sldId id="330" r:id="rId51"/>
    <p:sldId id="312" r:id="rId52"/>
    <p:sldId id="314" r:id="rId53"/>
    <p:sldId id="315" r:id="rId54"/>
    <p:sldId id="316" r:id="rId55"/>
    <p:sldId id="331" r:id="rId56"/>
    <p:sldId id="332" r:id="rId57"/>
    <p:sldId id="334" r:id="rId58"/>
    <p:sldId id="317" r:id="rId59"/>
    <p:sldId id="333" r:id="rId60"/>
    <p:sldId id="267" r:id="rId61"/>
    <p:sldId id="258" r:id="rId62"/>
    <p:sldId id="275" r:id="rId63"/>
    <p:sldId id="347" r:id="rId64"/>
    <p:sldId id="263" r:id="rId65"/>
    <p:sldId id="257" r:id="rId66"/>
    <p:sldId id="268" r:id="rId67"/>
    <p:sldId id="269" r:id="rId68"/>
    <p:sldId id="270" r:id="rId69"/>
    <p:sldId id="335" r:id="rId70"/>
    <p:sldId id="336" r:id="rId71"/>
    <p:sldId id="338" r:id="rId72"/>
    <p:sldId id="339" r:id="rId73"/>
    <p:sldId id="337" r:id="rId74"/>
    <p:sldId id="282" r:id="rId75"/>
    <p:sldId id="340" r:id="rId76"/>
    <p:sldId id="341" r:id="rId77"/>
    <p:sldId id="342" r:id="rId78"/>
    <p:sldId id="280" r:id="rId79"/>
    <p:sldId id="283" r:id="rId80"/>
    <p:sldId id="284" r:id="rId81"/>
    <p:sldId id="285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76" autoAdjust="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CBB4A-FF1E-4CB4-B4A3-74EE67F696CF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CF1E2-BF9B-44BA-B4F2-4337B9996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23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point here:  basic design hasn’t changed.  Stored</a:t>
            </a:r>
            <a:r>
              <a:rPr lang="en-US" baseline="0" dirty="0" smtClean="0"/>
              <a:t> program idea.</a:t>
            </a:r>
            <a:endParaRPr lang="en-US" dirty="0" smtClean="0"/>
          </a:p>
          <a:p>
            <a:r>
              <a:rPr lang="en-US" dirty="0" smtClean="0"/>
              <a:t>Mark 1: http://www.computer50.org/kgill/mark1/mark1.jpg</a:t>
            </a:r>
          </a:p>
          <a:p>
            <a:r>
              <a:rPr lang="en-US" dirty="0" smtClean="0"/>
              <a:t>EDSAC: http://www.cl.cam.ac.uk/relics/jpegs/edsac99.9.jpg</a:t>
            </a:r>
          </a:p>
          <a:p>
            <a:r>
              <a:rPr lang="en-US" dirty="0" smtClean="0"/>
              <a:t>EDVAC: http://4.bp.blogspot.com/_Zx0SO3YqO2g/TCL9uBiHj4I/AAAAAAAAACE/aEu7yesIKV8/s1600/edvac.jpg  Univ. of Penn.  Designed by</a:t>
            </a:r>
            <a:r>
              <a:rPr lang="en-US" baseline="0" dirty="0" smtClean="0"/>
              <a:t> Eckert, Mauchley and von Neumann</a:t>
            </a:r>
          </a:p>
          <a:p>
            <a:r>
              <a:rPr lang="en-US" baseline="0" smtClean="0"/>
              <a:t>Specs for EDVAC: http://ftp.arl.army.mil/~mike/comphist/61ordnance/app2.html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83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Phone motherboard: http://www.brightsideofnews.com/news/2010/10/22/analysis-windows-31-deja-vu--jumpin-jack-flash.aspx</a:t>
            </a:r>
          </a:p>
          <a:p>
            <a:r>
              <a:rPr lang="en-US" dirty="0" smtClean="0"/>
              <a:t>PC motherboard:</a:t>
            </a:r>
            <a:r>
              <a:rPr lang="en-US" baseline="0" dirty="0" smtClean="0"/>
              <a:t> http://www.cyberindian.net/2006/10/01/abacus-launches-asrock-am2nf6g-vsta-motherboard/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1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CA44D0-92CF-4B5D-B86C-5CD81E5EE9CC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3/5/2014</a:t>
            </a:fld>
            <a:endParaRPr lang="en-US" smtClean="0"/>
          </a:p>
        </p:txBody>
      </p:sp>
      <p:sp>
        <p:nvSpPr>
          <p:cNvPr id="30723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36212E-99F5-49B8-BB88-180F38BE6F4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4538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358" tIns="48179" rIns="96358" bIns="4817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the memory of a machine with a 32 bit word.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the memory of a machine with a 32 bit word</a:t>
            </a:r>
            <a:r>
              <a:rPr lang="en-US" baseline="0" dirty="0" smtClean="0"/>
              <a:t> but with byte addressabilty</a:t>
            </a:r>
            <a:r>
              <a:rPr lang="en-US" dirty="0" smtClean="0"/>
              <a:t>.  Trade off – more</a:t>
            </a:r>
            <a:r>
              <a:rPr lang="en-US" baseline="0" dirty="0" smtClean="0"/>
              <a:t> flexibility.  Addresses are longer.</a:t>
            </a:r>
            <a:endParaRPr lang="en-US" dirty="0" smtClean="0"/>
          </a:p>
          <a:p>
            <a:r>
              <a:rPr lang="en-US" dirty="0" smtClean="0"/>
              <a:t>Note that</a:t>
            </a:r>
            <a:r>
              <a:rPr lang="en-US" baseline="0" dirty="0" smtClean="0"/>
              <a:t> byte addresses are in hex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the individual addresses don’t say Austin.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5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CA44D0-92CF-4B5D-B86C-5CD81E5EE9CC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3/5/2014</a:t>
            </a:fld>
            <a:endParaRPr lang="en-US" smtClean="0"/>
          </a:p>
        </p:txBody>
      </p:sp>
      <p:sp>
        <p:nvSpPr>
          <p:cNvPr id="30723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36212E-99F5-49B8-BB88-180F38BE6F4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4538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358" tIns="48179" rIns="96358" bIns="4817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Core 2 Duo is 31.75mm square</a:t>
            </a:r>
            <a:r>
              <a:rPr lang="en-US" baseline="0" dirty="0" smtClean="0"/>
              <a:t>  a penny is 20 mm  So all these pictures are to the same scale.</a:t>
            </a:r>
            <a:endParaRPr lang="en-US" dirty="0" smtClean="0"/>
          </a:p>
          <a:p>
            <a:r>
              <a:rPr lang="en-US" dirty="0" smtClean="0"/>
              <a:t>Intel 8088: http://commons.wikimedia.org/wiki/File:I8088.jpg </a:t>
            </a:r>
          </a:p>
          <a:p>
            <a:r>
              <a:rPr lang="en-US" dirty="0" smtClean="0"/>
              <a:t>AMD 8088: http://uk.ebid.net/for-sale/amd-intel-p8088-8088-5mhz-cpu-processor-chip-1982-8643047.htm </a:t>
            </a:r>
          </a:p>
          <a:p>
            <a:r>
              <a:rPr lang="en-US" dirty="0" smtClean="0"/>
              <a:t>Core 2 Duo</a:t>
            </a:r>
            <a:r>
              <a:rPr lang="en-US" baseline="0" dirty="0" smtClean="0"/>
              <a:t> Processor:</a:t>
            </a:r>
            <a:r>
              <a:rPr lang="en-US" dirty="0" smtClean="0"/>
              <a:t>http://www.logicsupply.com/products/t7500_oem </a:t>
            </a:r>
          </a:p>
          <a:p>
            <a:r>
              <a:rPr lang="en-US" dirty="0" smtClean="0"/>
              <a:t>http://www.techfuels.com/motherboards-memory/2805-intel-e6300-core-2-duo-processor.html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54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http://www.intel.com/museum/archives/pcturns25.htm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49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Watch the video from howstuffworks.  Go to the Intel site (where</a:t>
            </a:r>
            <a:r>
              <a:rPr lang="en-US" baseline="0" dirty="0" smtClean="0"/>
              <a:t> the image comes from ) </a:t>
            </a:r>
            <a:r>
              <a:rPr lang="en-US" dirty="0" smtClean="0"/>
              <a:t>and scroll down for posters.</a:t>
            </a:r>
          </a:p>
          <a:p>
            <a:r>
              <a:rPr lang="en-US" dirty="0" smtClean="0"/>
              <a:t>Image:</a:t>
            </a:r>
            <a:r>
              <a:rPr lang="en-US" baseline="0" dirty="0" smtClean="0"/>
              <a:t> http://www.intel.com/pressroom/kits/events/moores_law_40th/index.htm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99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From David Reed, A Balanced</a:t>
            </a:r>
            <a:r>
              <a:rPr lang="en-US" baseline="0" smtClean="0"/>
              <a:t> Introduction to Computer Science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Quoted in David Reed, A Balanced Introduction to Computer Science, p.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70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6E8E89-8781-4F92-A3A0-0786EB8CF753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http://en.wikipedia.org/wiki/File:Transistor_Count_and_Moore%27s_Law_-_2011.svg</a:t>
            </a:r>
            <a:endParaRPr lang="en-US" alt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Electronic but not stored program. Had</a:t>
            </a:r>
            <a:r>
              <a:rPr lang="en-US" baseline="0" dirty="0" smtClean="0"/>
              <a:t> to rewire.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48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Here’s the memory of a machine with a 32 bit word.  We can’t tell what this is.  It could be a program.  It could be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Suppose this word</a:t>
            </a:r>
            <a:r>
              <a:rPr lang="en-US" baseline="0" dirty="0" smtClean="0"/>
              <a:t> is part of a program.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9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Suppose the instrution</a:t>
            </a:r>
            <a:r>
              <a:rPr lang="en-US" baseline="0" dirty="0" smtClean="0"/>
              <a:t> is ADD, then this is what happens.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now the opcode is different.  This time we jump.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exercise on handout </a:t>
            </a:r>
            <a:r>
              <a:rPr lang="en-US" dirty="0" err="1" smtClean="0"/>
              <a:t>StoredProgram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Kilby won a Nobel prize in physics in 2000 for his invention of the IC</a:t>
            </a:r>
          </a:p>
          <a:p>
            <a:r>
              <a:rPr lang="en-US" dirty="0" smtClean="0"/>
              <a:t>Quoted in David Reed, A Balanced Introduction to Computer Science, p. 293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70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does</a:t>
            </a:r>
            <a:r>
              <a:rPr lang="en-US" baseline="0" dirty="0" smtClean="0"/>
              <a:t> each note start?</a:t>
            </a:r>
          </a:p>
          <a:p>
            <a:r>
              <a:rPr lang="en-US" baseline="0" dirty="0" smtClean="0"/>
              <a:t>We need a conductor.  The conductor can conduct slowly or quickly.  The metronome is like a computer clock.</a:t>
            </a:r>
            <a:endParaRPr lang="en-US" dirty="0" smtClean="0"/>
          </a:p>
          <a:p>
            <a:r>
              <a:rPr lang="en-US" dirty="0" smtClean="0"/>
              <a:t>http://www.di-arezzo.co.uk/sheet+music/film+music+and+musicals/sheet+music-for-piano/CHEST00042.html</a:t>
            </a:r>
          </a:p>
          <a:p>
            <a:r>
              <a:rPr lang="en-US" dirty="0" smtClean="0"/>
              <a:t>http://isaraobba.wordpress.com/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4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does</a:t>
            </a:r>
            <a:r>
              <a:rPr lang="en-US" baseline="0" dirty="0" smtClean="0"/>
              <a:t> each note start?</a:t>
            </a:r>
          </a:p>
          <a:p>
            <a:r>
              <a:rPr lang="en-US" baseline="0" dirty="0" smtClean="0"/>
              <a:t>We need a conductor.  The conductor can conduct slowly or quickly.  The metronome is like a computer clock.</a:t>
            </a:r>
            <a:endParaRPr lang="en-US" dirty="0" smtClean="0"/>
          </a:p>
          <a:p>
            <a:r>
              <a:rPr lang="en-US" dirty="0" smtClean="0"/>
              <a:t>http://www.di-arezzo.co.uk/sheet+music/film+music+and+musicals/sheet+music-for-piano/CHEST00042.html</a:t>
            </a:r>
          </a:p>
          <a:p>
            <a:r>
              <a:rPr lang="en-US" smtClean="0"/>
              <a:t>http://isaraobba.wordpress.com/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4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does</a:t>
            </a:r>
            <a:r>
              <a:rPr lang="en-US" baseline="0" dirty="0" smtClean="0"/>
              <a:t> each note start?</a:t>
            </a:r>
          </a:p>
          <a:p>
            <a:r>
              <a:rPr lang="en-US" baseline="0" dirty="0" smtClean="0"/>
              <a:t>We need a conductor.  The conductor can conduct slowly or quickly.  The metronome is like a computer clock.</a:t>
            </a:r>
            <a:endParaRPr lang="en-US" dirty="0" smtClean="0"/>
          </a:p>
          <a:p>
            <a:r>
              <a:rPr lang="en-US" dirty="0" smtClean="0"/>
              <a:t>http://www.di-arezzo.co.uk/sheet+music/film+music+and+musicals/sheet+music-for-piano/CHEST00042.html</a:t>
            </a:r>
          </a:p>
          <a:p>
            <a:r>
              <a:rPr lang="en-US" smtClean="0"/>
              <a:t>http://isaraobba.wordpress.com/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4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does</a:t>
            </a:r>
            <a:r>
              <a:rPr lang="en-US" baseline="0" dirty="0" smtClean="0"/>
              <a:t> each note start?</a:t>
            </a:r>
          </a:p>
          <a:p>
            <a:r>
              <a:rPr lang="en-US" baseline="0" dirty="0" smtClean="0"/>
              <a:t>We need a conductor.  The conductor can conduct slowly or quickly.  The metronome is like a computer clock.</a:t>
            </a:r>
            <a:endParaRPr lang="en-US" dirty="0" smtClean="0"/>
          </a:p>
          <a:p>
            <a:r>
              <a:rPr lang="en-US" dirty="0" smtClean="0"/>
              <a:t>http://www.di-arezzo.co.uk/sheet+music/film+music+and+musicals/sheet+music-for-piano/CHEST00042.html</a:t>
            </a:r>
          </a:p>
          <a:p>
            <a:r>
              <a:rPr lang="en-US" dirty="0" smtClean="0"/>
              <a:t>http://techinmusiced.wordpress.com/2010/06/16/nine-metronomes/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4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to IDLE and run this code or grab module clock.py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72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http://www.futuretimeline.net/21stcentury/2000-2009.htm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663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</a:t>
            </a:r>
            <a:r>
              <a:rPr lang="en-US" baseline="0" dirty="0" smtClean="0"/>
              <a:t> that slightly faster clock speeds do not necessarily mean faster computing.  The Core i7 has 4 cores.  </a:t>
            </a:r>
            <a:r>
              <a:rPr lang="en-US" baseline="0" smtClean="0"/>
              <a:t>Core i3 has 2 cores.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Gaming system at: http://www.ibuypower.com/Store/2011_Paladin_F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010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doesn’t take quite twice as much time to fill two cups</a:t>
            </a:r>
            <a:r>
              <a:rPr lang="en-US" baseline="0" dirty="0" smtClean="0"/>
              <a:t> as one because I’m exploiting parallelism.  In particular, pipelining.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169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Housing</a:t>
            </a:r>
            <a:r>
              <a:rPr lang="en-US" baseline="0" dirty="0" smtClean="0"/>
              <a:t> development:  Assume you have one framing team, one roofing team, one electrical team, etc.</a:t>
            </a:r>
            <a:endParaRPr lang="en-US" dirty="0" smtClean="0"/>
          </a:p>
          <a:p>
            <a:r>
              <a:rPr lang="en-US" dirty="0" smtClean="0"/>
              <a:t>http://www.solarstorms.org/Spipeline.html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909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there a problem?</a:t>
            </a:r>
            <a:r>
              <a:rPr lang="en-US" baseline="0" dirty="0" smtClean="0"/>
              <a:t>  Yes.  Ironing is the bottleneck.</a:t>
            </a:r>
          </a:p>
          <a:p>
            <a:r>
              <a:rPr lang="en-US" dirty="0" smtClean="0"/>
              <a:t>http://www.solarstorms.org/Spipeline.html</a:t>
            </a:r>
          </a:p>
          <a:p>
            <a:r>
              <a:rPr lang="en-US" dirty="0" smtClean="0"/>
              <a:t>http://www.gizmodiva.com/home_gadgets/ecofriendly_washing_machine_from_fisher_paykel.php</a:t>
            </a:r>
          </a:p>
          <a:p>
            <a:r>
              <a:rPr lang="en-US" dirty="0" smtClean="0"/>
              <a:t>http://www.manataka.org/page1269.html </a:t>
            </a:r>
          </a:p>
          <a:p>
            <a:r>
              <a:rPr lang="en-US" dirty="0" smtClean="0"/>
              <a:t>http://blog.tinyprints.com/Cards/funny/  - laundry basket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90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Quoted in David Reed, A Balanced Introduction to Computer Science, p.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700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there a problem?</a:t>
            </a:r>
            <a:r>
              <a:rPr lang="en-US" baseline="0" dirty="0" smtClean="0"/>
              <a:t>  Yes.  </a:t>
            </a:r>
            <a:r>
              <a:rPr lang="en-US" baseline="0" smtClean="0"/>
              <a:t>Ironing is the bottleneck.</a:t>
            </a:r>
          </a:p>
          <a:p>
            <a:r>
              <a:rPr lang="en-US" smtClean="0"/>
              <a:t>http</a:t>
            </a:r>
            <a:r>
              <a:rPr lang="en-US" dirty="0" smtClean="0"/>
              <a:t>://www.solarstorms.org/Spipeline.html</a:t>
            </a:r>
          </a:p>
          <a:p>
            <a:r>
              <a:rPr lang="en-US" dirty="0" smtClean="0"/>
              <a:t>http://www.gizmodiva.com/home_gadgets/ecofriendly_washing_machine_from_fisher_paykel.php</a:t>
            </a:r>
          </a:p>
          <a:p>
            <a:r>
              <a:rPr lang="en-US" dirty="0" smtClean="0"/>
              <a:t>http://www.manataka.org/page1269.html </a:t>
            </a:r>
          </a:p>
          <a:p>
            <a:r>
              <a:rPr lang="en-US" dirty="0" smtClean="0"/>
              <a:t>http://blog.tinyprints.com/Cards/funny/  - laundry basket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909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each</a:t>
            </a:r>
            <a:r>
              <a:rPr lang="en-US" baseline="0" dirty="0" smtClean="0"/>
              <a:t> student to write down a number on a piece of paper.  Problem: how can we sum all the numbers.  Lead them to: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Sequentially call them out and a single adder at the board does a running sum.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Get a second adder and divide the class in half.  Then add the two subtotals.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Suggest getting two more adders and dividng the class into fourths.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061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http://www.google.com/images?hl=en&amp;biw=1280&amp;bih=617&amp;gbv=2&amp;tbs=isch%3A1&amp;sa=1&amp;q=office+clerks&amp;aq=f&amp;aqi=&amp;aql=&amp;oq= </a:t>
            </a:r>
          </a:p>
          <a:p>
            <a:r>
              <a:rPr lang="en-US" dirty="0" smtClean="0"/>
              <a:t>http://themoviegourmet.wordpress.com/the-movie-gourmets-other-movie-lists-2/best-sports-movies/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755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Parallel examination of applications to dump into piles: definitely yes, definitely no, maybe.  But then must come together because there’s a</a:t>
            </a:r>
            <a:r>
              <a:rPr lang="en-US" baseline="0" dirty="0" smtClean="0"/>
              <a:t> shared resource: The number of spots.</a:t>
            </a:r>
            <a:endParaRPr lang="en-US" dirty="0" smtClean="0"/>
          </a:p>
          <a:p>
            <a:r>
              <a:rPr lang="en-US" dirty="0" smtClean="0"/>
              <a:t>http://www.learnersdictionary.com/search/funnel</a:t>
            </a:r>
          </a:p>
          <a:p>
            <a:r>
              <a:rPr lang="en-US" dirty="0" smtClean="0"/>
              <a:t>Woman with</a:t>
            </a:r>
            <a:r>
              <a:rPr lang="en-US" baseline="0" dirty="0" smtClean="0"/>
              <a:t> papers: http://s3.images.com/huge.43.217183.JPG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466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Idea:  Must do one task at the beginning. Then farm</a:t>
            </a:r>
            <a:r>
              <a:rPr lang="en-US" baseline="0" dirty="0" smtClean="0"/>
              <a:t> out subtasks.  Then must collect and compute in one place at the end.</a:t>
            </a:r>
            <a:endParaRPr lang="en-US" dirty="0" smtClean="0"/>
          </a:p>
          <a:p>
            <a:r>
              <a:rPr lang="en-US" dirty="0" smtClean="0"/>
              <a:t>http://www.insidesocal.com/tomhoffarth/archives/2007/12/the-call-on-mor.html</a:t>
            </a:r>
          </a:p>
          <a:p>
            <a:r>
              <a:rPr lang="en-US" dirty="0" smtClean="0"/>
              <a:t>http://antiquesandthearts.com/2007-01-16__15-30-20.html&amp;page=2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014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http://dogblog.finchester.org/2009/11/big-eating-equals-big-shopping.html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434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these expensive processors may be idle</a:t>
            </a:r>
            <a:r>
              <a:rPr lang="en-US" baseline="0" dirty="0" smtClean="0"/>
              <a:t> at nonpeak times.   So, in general, if you double the number of processors, you won’t necessarily double your overall throughput. </a:t>
            </a:r>
          </a:p>
          <a:p>
            <a:r>
              <a:rPr lang="en-US" smtClean="0"/>
              <a:t>http://cheapcashregister.org/cash-register-counter/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148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http://www.baltimorequiltlady.com/</a:t>
            </a:r>
          </a:p>
          <a:p>
            <a:r>
              <a:rPr lang="en-US" dirty="0" smtClean="0"/>
              <a:t>No data dependencies.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717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note that if there’s a jump, we have clear</a:t>
            </a:r>
            <a:r>
              <a:rPr lang="en-US" baseline="0" dirty="0" smtClean="0"/>
              <a:t> the pipeline and start over.</a:t>
            </a:r>
            <a:endParaRPr lang="en-US" dirty="0" smtClean="0"/>
          </a:p>
          <a:p>
            <a:r>
              <a:rPr lang="en-US" dirty="0" smtClean="0"/>
              <a:t>http://arstechnica.com/old/content/2004/09/pipelining-1.ars/4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56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CA44D0-92CF-4B5D-B86C-5CD81E5EE9CC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3/5/2014</a:t>
            </a:fld>
            <a:endParaRPr lang="en-US" smtClean="0"/>
          </a:p>
        </p:txBody>
      </p:sp>
      <p:sp>
        <p:nvSpPr>
          <p:cNvPr id="30723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36212E-99F5-49B8-BB88-180F38BE6F4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mtClean="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4538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358" tIns="48179" rIns="96358" bIns="4817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1732-901C-4CD6-A060-E3642751C8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51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http://www.datacenterknowledge.com/the-facebook-data-center-faq/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543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http://www.datacenterknowledge.com/the-facebook-data-center-faq/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543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http://www.ts.avnet.com/uk/products_and_solutions/storage/hierarchy.html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114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Guy</a:t>
            </a:r>
            <a:r>
              <a:rPr lang="en-US" baseline="0" dirty="0" smtClean="0"/>
              <a:t> in chair: http://cache3.asset-cache.net/xc/JL3421-001.jpg?v=1&amp;c=IWSAsset&amp;k=2&amp;d=2AC75F6FAA20674C17A77FA5322511745F9F20DE76EFD54A49207362A3F24453</a:t>
            </a:r>
          </a:p>
          <a:p>
            <a:r>
              <a:rPr lang="en-US" baseline="0" dirty="0" smtClean="0"/>
              <a:t>Small cooler: http://www.bassboatalarm.com/images/cooler.gif</a:t>
            </a:r>
          </a:p>
          <a:p>
            <a:r>
              <a:rPr lang="en-US" dirty="0" smtClean="0"/>
              <a:t>Refrigerator: http://www.countryliving.com/cm/countryliving/images/Fisher-Paykel-refrigerator-MKOVR0905-de.jpg</a:t>
            </a:r>
          </a:p>
          <a:p>
            <a:r>
              <a:rPr lang="en-US" dirty="0" smtClean="0"/>
              <a:t>Grocery store beer aisle: http://www.mutineermagazine.com/img/blog/grocery_store_beer.jpg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040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Guy</a:t>
            </a:r>
            <a:r>
              <a:rPr lang="en-US" baseline="0" dirty="0" smtClean="0"/>
              <a:t> in chair: http://cache3.asset-cache.net/xc/JL3421-001.jpg?v=1&amp;c=IWSAsset&amp;k=2&amp;d=2AC75F6FAA20674C17A77FA5322511745F9F20DE76EFD54A49207362A3F24453</a:t>
            </a:r>
          </a:p>
          <a:p>
            <a:r>
              <a:rPr lang="en-US" baseline="0" dirty="0" smtClean="0"/>
              <a:t>Small cooler: http://www.bassboatalarm.com/images/cooler.gif</a:t>
            </a:r>
          </a:p>
          <a:p>
            <a:r>
              <a:rPr lang="en-US" dirty="0" smtClean="0"/>
              <a:t>Refrigerator: http://www.countryliving.com/cm/countryliving/images/Fisher-Paykel-refrigerator-MKOVR0905-de.jpg</a:t>
            </a:r>
          </a:p>
          <a:p>
            <a:r>
              <a:rPr lang="en-US" smtClean="0"/>
              <a:t>Grocery store beer aisle: http://www.mutineermagazine.com/img/blog/grocery_store_beer.jpg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040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Guy</a:t>
            </a:r>
            <a:r>
              <a:rPr lang="en-US" baseline="0" dirty="0" smtClean="0"/>
              <a:t> in chair: http://cache3.asset-cache.net/xc/JL3421-001.jpg?v=1&amp;c=IWSAsset&amp;k=2&amp;d=2AC75F6FAA20674C17A77FA5322511745F9F20DE76EFD54A49207362A3F24453</a:t>
            </a:r>
          </a:p>
          <a:p>
            <a:r>
              <a:rPr lang="en-US" baseline="0" dirty="0" smtClean="0"/>
              <a:t>Small cooler: http://www.bassboatalarm.com/images/cooler.gif</a:t>
            </a:r>
          </a:p>
          <a:p>
            <a:r>
              <a:rPr lang="en-US" dirty="0" smtClean="0"/>
              <a:t>Refrigerator: http://www.countryliving.com/cm/countryliving/images/Fisher-Paykel-refrigerator-MKOVR0905-de.jpg</a:t>
            </a:r>
          </a:p>
          <a:p>
            <a:r>
              <a:rPr lang="en-US" smtClean="0"/>
              <a:t>Grocery store beer aisle: http://www.mutineermagazine.com/img/blog/grocery_store_beer.jpg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040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Guy</a:t>
            </a:r>
            <a:r>
              <a:rPr lang="en-US" baseline="0" dirty="0" smtClean="0"/>
              <a:t> in chair: http://cache3.asset-cache.net/xc/JL3421-001.jpg?v=1&amp;c=IWSAsset&amp;k=2&amp;d=2AC75F6FAA20674C17A77FA5322511745F9F20DE76EFD54A49207362A3F24453</a:t>
            </a:r>
          </a:p>
          <a:p>
            <a:r>
              <a:rPr lang="en-US" baseline="0" dirty="0" smtClean="0"/>
              <a:t>Small cooler: http://www.bassboatalarm.com/images/cooler.gif</a:t>
            </a:r>
          </a:p>
          <a:p>
            <a:r>
              <a:rPr lang="en-US" dirty="0" smtClean="0"/>
              <a:t>Refrigerator: http://www.countryliving.com/cm/countryliving/images/Fisher-Paykel-refrigerator-MKOVR0905-de.jpg</a:t>
            </a:r>
          </a:p>
          <a:p>
            <a:r>
              <a:rPr lang="en-US" smtClean="0"/>
              <a:t>Grocery store beer aisle: http://www.mutineermagazine.com/img/blog/grocery_store_beer.jpg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040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http://www.ts.avnet.com/uk/products_and_solutions/storage/hierarchy.html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114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701 booted from punched cards.</a:t>
            </a:r>
            <a:r>
              <a:rPr lang="en-US" baseline="0" dirty="0" smtClean="0"/>
              <a:t>  The first one loaded the second, and so forth.  </a:t>
            </a:r>
          </a:p>
          <a:p>
            <a:r>
              <a:rPr lang="en-US" dirty="0" smtClean="0"/>
              <a:t>Card reader: http://www-03.ibm.com/ibm/history/exhibits/701/701_1415bx11.html</a:t>
            </a:r>
          </a:p>
          <a:p>
            <a:r>
              <a:rPr lang="en-US" dirty="0" smtClean="0"/>
              <a:t>T J Watson: http://www.cedmagic.com/history/ibm-701-watson.html </a:t>
            </a:r>
          </a:p>
          <a:p>
            <a:r>
              <a:rPr lang="en-US" dirty="0" smtClean="0"/>
              <a:t>Card: http://www.landley.net/history/mirror/pre/punchedcards/collection/i-program.html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633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Deadstart panel: http://www.diycalculator.com/popup-m-hrrgcomp.shtml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63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Hora – subassemblies of 10 parts each</a:t>
            </a:r>
          </a:p>
          <a:p>
            <a:r>
              <a:rPr lang="en-US" dirty="0" smtClean="0"/>
              <a:t>http://23650.lifewaylink.com/templates/lif01aq/default.asp?id=23650 </a:t>
            </a:r>
          </a:p>
          <a:p>
            <a:r>
              <a:rPr lang="en-US" dirty="0" smtClean="0"/>
              <a:t>http://www.horologist.com/gallery_10.htm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958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chip on the left is the flash memory: http://en.wikipedia.org/wiki/Flash_memory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191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CA44D0-92CF-4B5D-B86C-5CD81E5EE9CC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3/5/2014</a:t>
            </a:fld>
            <a:endParaRPr lang="en-US" smtClean="0"/>
          </a:p>
        </p:txBody>
      </p:sp>
      <p:sp>
        <p:nvSpPr>
          <p:cNvPr id="30723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36212E-99F5-49B8-BB88-180F38BE6F4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smtClean="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4538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358" tIns="48179" rIns="96358" bIns="4817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Key is that there be a standard so</a:t>
            </a:r>
            <a:r>
              <a:rPr lang="en-US" baseline="0" dirty="0" smtClean="0"/>
              <a:t> parts can plug and play.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Speed of bus may be a limiting factor.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http://webster.cs.ucr.edu/AoA/Windows/HTML/SystemOrganizationa2.html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896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http://zone.ni.com/devzone/cda/tut/p/id/6428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896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a competitor is </a:t>
            </a:r>
            <a:r>
              <a:rPr lang="en-US" dirty="0" err="1" smtClean="0"/>
              <a:t>Apples’s</a:t>
            </a:r>
            <a:r>
              <a:rPr lang="en-US" dirty="0" smtClean="0"/>
              <a:t> </a:t>
            </a:r>
            <a:r>
              <a:rPr lang="en-US" dirty="0" err="1" smtClean="0"/>
              <a:t>Firewire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http://www.novopc.com/2008/10/usb/ </a:t>
            </a:r>
          </a:p>
          <a:p>
            <a:r>
              <a:rPr lang="en-US" dirty="0" smtClean="0"/>
              <a:t>Symbol: http://www.skuggen.com/2010/11/usb-is-the-mark-of-satan-claims-evangelical-cult/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896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a Frys ad 1/31/2011  for $449.99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132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Optical drive means dvd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761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Optical drive means dvd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761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Optical drive means dvd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76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r>
              <a:rPr lang="en-US" baseline="0" dirty="0" smtClean="0"/>
              <a:t> of Complexity essay</a:t>
            </a:r>
            <a:endParaRPr lang="en-US" dirty="0" smtClean="0"/>
          </a:p>
          <a:p>
            <a:r>
              <a:rPr lang="en-US" dirty="0" smtClean="0"/>
              <a:t>Hora – subassemblies of 10 parts each</a:t>
            </a:r>
          </a:p>
          <a:p>
            <a:r>
              <a:rPr lang="en-US" dirty="0" smtClean="0"/>
              <a:t>http://23650.lifewaylink.com/templates/lif01aq/default.asp?id=23650 </a:t>
            </a:r>
          </a:p>
          <a:p>
            <a:r>
              <a:rPr lang="en-US" dirty="0" smtClean="0"/>
              <a:t>http://www.horologist.com/gallery_10.htm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9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r>
              <a:rPr lang="en-US" baseline="0" dirty="0" smtClean="0"/>
              <a:t> of Complexity essay</a:t>
            </a:r>
            <a:endParaRPr lang="en-US" dirty="0" smtClean="0"/>
          </a:p>
          <a:p>
            <a:r>
              <a:rPr lang="en-US" dirty="0" smtClean="0"/>
              <a:t>Hora – subassemblies of 10 parts each</a:t>
            </a:r>
          </a:p>
          <a:p>
            <a:r>
              <a:rPr lang="en-US" dirty="0" smtClean="0"/>
              <a:t>http://23650.lifewaylink.com/templates/lif01aq/default.asp?id=23650 </a:t>
            </a:r>
          </a:p>
          <a:p>
            <a:r>
              <a:rPr lang="en-US" dirty="0" smtClean="0"/>
              <a:t>http://www.horologist.com/gallery_10.htm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95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CA44D0-92CF-4B5D-B86C-5CD81E5EE9CC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3/5/2014</a:t>
            </a:fld>
            <a:endParaRPr lang="en-US" smtClean="0"/>
          </a:p>
        </p:txBody>
      </p:sp>
      <p:sp>
        <p:nvSpPr>
          <p:cNvPr id="30723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36212E-99F5-49B8-BB88-180F38BE6F4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4538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358" tIns="48179" rIns="96358" bIns="4817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AE13-0FA6-41DF-AA92-A57BA4CADE28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5481-6F06-4007-A519-EE659126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5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AE13-0FA6-41DF-AA92-A57BA4CADE28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5481-6F06-4007-A519-EE659126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1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AE13-0FA6-41DF-AA92-A57BA4CADE28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5481-6F06-4007-A519-EE659126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AE13-0FA6-41DF-AA92-A57BA4CADE28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5481-6F06-4007-A519-EE659126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9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AE13-0FA6-41DF-AA92-A57BA4CADE28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5481-6F06-4007-A519-EE659126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1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AE13-0FA6-41DF-AA92-A57BA4CADE28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5481-6F06-4007-A519-EE659126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23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AE13-0FA6-41DF-AA92-A57BA4CADE28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5481-6F06-4007-A519-EE659126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15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AE13-0FA6-41DF-AA92-A57BA4CADE28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5481-6F06-4007-A519-EE659126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6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AE13-0FA6-41DF-AA92-A57BA4CADE28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5481-6F06-4007-A519-EE659126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AE13-0FA6-41DF-AA92-A57BA4CADE28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5481-6F06-4007-A519-EE659126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AE13-0FA6-41DF-AA92-A57BA4CADE28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5481-6F06-4007-A519-EE659126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56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4AE13-0FA6-41DF-AA92-A57BA4CADE28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E5481-6F06-4007-A519-EE659126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cs.unc.edu/~adyilie/comp265/vonNeumann.html" TargetMode="External"/><Relationship Id="rId7" Type="http://schemas.openxmlformats.org/officeDocument/2006/relationships/hyperlink" Target="http://en.wikipedia.org/wiki/Electronic_Delay_Storage_Automatic_Calculato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en.wikipedia.org/wiki/Manchester_Mark_1" TargetMode="External"/><Relationship Id="rId4" Type="http://schemas.openxmlformats.org/officeDocument/2006/relationships/image" Target="../media/image1.jpeg"/><Relationship Id="rId9" Type="http://schemas.openxmlformats.org/officeDocument/2006/relationships/hyperlink" Target="http://www.thocp.net/hardware/edvac.ht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omputer.howstuffworks.com/moores-law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://www.intel.com/pressroom/kits/events/moores_law_40th/index.ht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cDshWmhF4A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o6oS64Bpx0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gizmodo.com/5880804/facebooks-oregon-data-center-uses-as-much-power-as-the-entire-county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Computer Organization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Section 4.3, Chapter 5 </a:t>
            </a:r>
          </a:p>
          <a:p>
            <a:r>
              <a:rPr lang="en-US" sz="3600" dirty="0" smtClean="0"/>
              <a:t>Sections 6.1 – 6.2 (Optional)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466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Tempus and Hora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10553"/>
            <a:ext cx="2286000" cy="245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95401"/>
            <a:ext cx="1861190" cy="313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510553"/>
            <a:ext cx="63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114122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4900" y="4648200"/>
            <a:ext cx="331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assemply; 1000 parts</a:t>
            </a:r>
          </a:p>
          <a:p>
            <a:r>
              <a:rPr lang="en-US" dirty="0" smtClean="0"/>
              <a:t>Prob(no interrupt) = (1 – p)</a:t>
            </a:r>
            <a:r>
              <a:rPr lang="en-US" baseline="30000" dirty="0" smtClean="0"/>
              <a:t>1000</a:t>
            </a:r>
          </a:p>
          <a:p>
            <a:r>
              <a:rPr lang="en-US" dirty="0" smtClean="0"/>
              <a:t>Cost/interrupt = t * (1/p)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1510553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probability of interruption</a:t>
            </a:r>
          </a:p>
          <a:p>
            <a:r>
              <a:rPr lang="en-US" dirty="0" smtClean="0"/>
              <a:t>t = time to add one part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46482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111 assemblies; 10 parts each</a:t>
            </a:r>
          </a:p>
          <a:p>
            <a:r>
              <a:rPr lang="en-US" dirty="0" smtClean="0"/>
              <a:t>Prob(no interrupt) = </a:t>
            </a:r>
            <a:r>
              <a:rPr lang="en-US" dirty="0"/>
              <a:t>(1 – </a:t>
            </a:r>
            <a:r>
              <a:rPr lang="en-US" dirty="0" smtClean="0"/>
              <a:t>p)</a:t>
            </a:r>
            <a:r>
              <a:rPr lang="en-US" baseline="30000" dirty="0" smtClean="0"/>
              <a:t>10</a:t>
            </a:r>
            <a:endParaRPr lang="en-US" baseline="30000" dirty="0"/>
          </a:p>
          <a:p>
            <a:r>
              <a:rPr lang="en-US" dirty="0" smtClean="0"/>
              <a:t>Cost/interrupt = t * 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0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Tempus and Hora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10553"/>
            <a:ext cx="2286000" cy="245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95401"/>
            <a:ext cx="1861190" cy="313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510553"/>
            <a:ext cx="63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114122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4900" y="4648200"/>
            <a:ext cx="422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assemply; 1000 parts</a:t>
            </a:r>
          </a:p>
          <a:p>
            <a:r>
              <a:rPr lang="en-US" dirty="0" smtClean="0"/>
              <a:t>Prob(no interrupt) = (.</a:t>
            </a:r>
            <a:r>
              <a:rPr lang="en-US" dirty="0" smtClean="0"/>
              <a:t>99)</a:t>
            </a:r>
            <a:r>
              <a:rPr lang="en-US" baseline="30000" dirty="0" smtClean="0"/>
              <a:t>1000</a:t>
            </a:r>
            <a:r>
              <a:rPr lang="en-US" dirty="0" smtClean="0"/>
              <a:t> </a:t>
            </a:r>
            <a:r>
              <a:rPr lang="en-US" dirty="0" smtClean="0"/>
              <a:t>= 44 * 10</a:t>
            </a:r>
            <a:r>
              <a:rPr lang="en-US" baseline="30000" dirty="0" smtClean="0"/>
              <a:t>-6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Cost/interrupt = t </a:t>
            </a:r>
            <a:r>
              <a:rPr lang="en-US" dirty="0" smtClean="0"/>
              <a:t>* 500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1510553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.01</a:t>
            </a:r>
          </a:p>
          <a:p>
            <a:r>
              <a:rPr lang="en-US" dirty="0" smtClean="0"/>
              <a:t>t = time to add one part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46482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111 assemblies; 10 parts each</a:t>
            </a:r>
          </a:p>
          <a:p>
            <a:r>
              <a:rPr lang="en-US" dirty="0" smtClean="0"/>
              <a:t>Prob(no interrupt) = (.99)</a:t>
            </a:r>
            <a:r>
              <a:rPr lang="en-US" baseline="30000" dirty="0" smtClean="0"/>
              <a:t>10</a:t>
            </a:r>
            <a:r>
              <a:rPr lang="en-US" dirty="0" smtClean="0"/>
              <a:t> = .9  </a:t>
            </a:r>
            <a:endParaRPr lang="en-US" dirty="0"/>
          </a:p>
          <a:p>
            <a:r>
              <a:rPr lang="en-US" dirty="0" smtClean="0"/>
              <a:t>Cost/interrupt = t * 5 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6033195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will take Tempus 4,000 times as long to build one watch as it takes Hora.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52400"/>
            <a:ext cx="8839200" cy="914400"/>
          </a:xfrm>
        </p:spPr>
        <p:txBody>
          <a:bodyPr lIns="92075" tIns="46038" rIns="92075" bIns="46038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The Main Components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1447800" y="1900237"/>
            <a:ext cx="6475413" cy="3819525"/>
            <a:chOff x="912" y="1142"/>
            <a:chExt cx="4079" cy="2406"/>
          </a:xfrm>
        </p:grpSpPr>
        <p:sp>
          <p:nvSpPr>
            <p:cNvPr id="11271" name="Line 4"/>
            <p:cNvSpPr>
              <a:spLocks noChangeShapeType="1"/>
            </p:cNvSpPr>
            <p:nvPr/>
          </p:nvSpPr>
          <p:spPr bwMode="auto">
            <a:xfrm>
              <a:off x="912" y="1488"/>
              <a:ext cx="4032" cy="0"/>
            </a:xfrm>
            <a:prstGeom prst="line">
              <a:avLst/>
            </a:prstGeom>
            <a:noFill/>
            <a:ln w="57150" cmpd="tri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2" name="Rectangle 5"/>
            <p:cNvSpPr>
              <a:spLocks noChangeArrowheads="1"/>
            </p:cNvSpPr>
            <p:nvPr/>
          </p:nvSpPr>
          <p:spPr bwMode="auto">
            <a:xfrm>
              <a:off x="4070" y="1142"/>
              <a:ext cx="9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latin typeface="Georgia" pitchFamily="18" charset="0"/>
                </a:rPr>
                <a:t>Data Bus</a:t>
              </a:r>
            </a:p>
          </p:txBody>
        </p:sp>
        <p:sp>
          <p:nvSpPr>
            <p:cNvPr id="11273" name="Rectangle 6"/>
            <p:cNvSpPr>
              <a:spLocks noChangeArrowheads="1"/>
            </p:cNvSpPr>
            <p:nvPr/>
          </p:nvSpPr>
          <p:spPr bwMode="auto">
            <a:xfrm>
              <a:off x="1252" y="2116"/>
              <a:ext cx="956" cy="6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11274" name="Rectangle 8"/>
            <p:cNvSpPr>
              <a:spLocks noChangeArrowheads="1"/>
            </p:cNvSpPr>
            <p:nvPr/>
          </p:nvSpPr>
          <p:spPr bwMode="auto">
            <a:xfrm>
              <a:off x="2352" y="2116"/>
              <a:ext cx="1104" cy="1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11275" name="Rectangle 9"/>
            <p:cNvSpPr>
              <a:spLocks noChangeArrowheads="1"/>
            </p:cNvSpPr>
            <p:nvPr/>
          </p:nvSpPr>
          <p:spPr bwMode="auto">
            <a:xfrm>
              <a:off x="1248" y="2198"/>
              <a:ext cx="861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latin typeface="Georgia" pitchFamily="18" charset="0"/>
                </a:rPr>
                <a:t>Memory</a:t>
              </a:r>
            </a:p>
            <a:p>
              <a:r>
                <a:rPr lang="en-US" i="1">
                  <a:latin typeface="Georgia" pitchFamily="18" charset="0"/>
                </a:rPr>
                <a:t>(RAM)</a:t>
              </a:r>
              <a:endParaRPr lang="en-US" sz="2400" i="1">
                <a:latin typeface="Georgia" pitchFamily="18" charset="0"/>
              </a:endParaRPr>
            </a:p>
          </p:txBody>
        </p:sp>
        <p:sp>
          <p:nvSpPr>
            <p:cNvPr id="11276" name="Line 18"/>
            <p:cNvSpPr>
              <a:spLocks noChangeShapeType="1"/>
            </p:cNvSpPr>
            <p:nvPr/>
          </p:nvSpPr>
          <p:spPr bwMode="auto">
            <a:xfrm flipV="1">
              <a:off x="1680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Line 19"/>
            <p:cNvSpPr>
              <a:spLocks noChangeShapeType="1"/>
            </p:cNvSpPr>
            <p:nvPr/>
          </p:nvSpPr>
          <p:spPr bwMode="auto">
            <a:xfrm flipV="1">
              <a:off x="2928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Line 20"/>
            <p:cNvSpPr>
              <a:spLocks noChangeShapeType="1"/>
            </p:cNvSpPr>
            <p:nvPr/>
          </p:nvSpPr>
          <p:spPr bwMode="auto">
            <a:xfrm flipV="1">
              <a:off x="4272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810000" y="3810000"/>
            <a:ext cx="17192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i="1">
                <a:latin typeface="Georgia" pitchFamily="18" charset="0"/>
              </a:rPr>
              <a:t>Central</a:t>
            </a:r>
          </a:p>
          <a:p>
            <a:r>
              <a:rPr lang="en-US" sz="2400" i="1">
                <a:latin typeface="Georgia" pitchFamily="18" charset="0"/>
              </a:rPr>
              <a:t>Processing</a:t>
            </a:r>
          </a:p>
          <a:p>
            <a:r>
              <a:rPr lang="en-US" sz="2400" i="1">
                <a:latin typeface="Georgia" pitchFamily="18" charset="0"/>
              </a:rPr>
              <a:t>Unit (CPU)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1200" y="4648200"/>
            <a:ext cx="19812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tx1"/>
                </a:solidFill>
                <a:latin typeface="Georgia" pitchFamily="18" charset="0"/>
              </a:rPr>
              <a:t>Secondary Storage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91200" y="3733800"/>
            <a:ext cx="19812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err="1">
                <a:solidFill>
                  <a:schemeClr val="tx1"/>
                </a:solidFill>
                <a:latin typeface="Georgia" pitchFamily="18" charset="0"/>
              </a:rPr>
              <a:t>Input/Output</a:t>
            </a:r>
            <a:endParaRPr lang="en-US" i="1" dirty="0">
              <a:solidFill>
                <a:schemeClr val="tx1"/>
              </a:solidFill>
              <a:latin typeface="Georg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tx1"/>
                </a:solidFill>
                <a:latin typeface="Georgia" pitchFamily="18" charset="0"/>
              </a:rPr>
              <a:t>I/O</a:t>
            </a:r>
          </a:p>
        </p:txBody>
      </p:sp>
    </p:spTree>
    <p:extLst>
      <p:ext uri="{BB962C8B-B14F-4D97-AF65-F5344CB8AC3E}">
        <p14:creationId xmlns:p14="http://schemas.microsoft.com/office/powerpoint/2010/main" val="2661291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Motherboards: PC and Phone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53000"/>
            <a:ext cx="2082987" cy="120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5082"/>
            <a:ext cx="38100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73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52400"/>
            <a:ext cx="8839200" cy="914400"/>
          </a:xfrm>
        </p:spPr>
        <p:txBody>
          <a:bodyPr lIns="92075" tIns="46038" rIns="92075" bIns="46038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The Main Components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1447800" y="1900237"/>
            <a:ext cx="6475413" cy="3819525"/>
            <a:chOff x="912" y="1142"/>
            <a:chExt cx="4079" cy="2406"/>
          </a:xfrm>
        </p:grpSpPr>
        <p:sp>
          <p:nvSpPr>
            <p:cNvPr id="11271" name="Line 4"/>
            <p:cNvSpPr>
              <a:spLocks noChangeShapeType="1"/>
            </p:cNvSpPr>
            <p:nvPr/>
          </p:nvSpPr>
          <p:spPr bwMode="auto">
            <a:xfrm>
              <a:off x="912" y="1488"/>
              <a:ext cx="4032" cy="0"/>
            </a:xfrm>
            <a:prstGeom prst="line">
              <a:avLst/>
            </a:prstGeom>
            <a:noFill/>
            <a:ln w="57150" cmpd="tri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2" name="Rectangle 5"/>
            <p:cNvSpPr>
              <a:spLocks noChangeArrowheads="1"/>
            </p:cNvSpPr>
            <p:nvPr/>
          </p:nvSpPr>
          <p:spPr bwMode="auto">
            <a:xfrm>
              <a:off x="4070" y="1142"/>
              <a:ext cx="9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latin typeface="Georgia" pitchFamily="18" charset="0"/>
                </a:rPr>
                <a:t>Data Bus</a:t>
              </a:r>
            </a:p>
          </p:txBody>
        </p:sp>
        <p:sp>
          <p:nvSpPr>
            <p:cNvPr id="11273" name="Rectangle 6"/>
            <p:cNvSpPr>
              <a:spLocks noChangeArrowheads="1"/>
            </p:cNvSpPr>
            <p:nvPr/>
          </p:nvSpPr>
          <p:spPr bwMode="auto">
            <a:xfrm>
              <a:off x="1252" y="2116"/>
              <a:ext cx="956" cy="6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11274" name="Rectangle 8"/>
            <p:cNvSpPr>
              <a:spLocks noChangeArrowheads="1"/>
            </p:cNvSpPr>
            <p:nvPr/>
          </p:nvSpPr>
          <p:spPr bwMode="auto">
            <a:xfrm>
              <a:off x="2352" y="2116"/>
              <a:ext cx="1104" cy="1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11275" name="Rectangle 9"/>
            <p:cNvSpPr>
              <a:spLocks noChangeArrowheads="1"/>
            </p:cNvSpPr>
            <p:nvPr/>
          </p:nvSpPr>
          <p:spPr bwMode="auto">
            <a:xfrm>
              <a:off x="1248" y="2198"/>
              <a:ext cx="861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latin typeface="Georgia" pitchFamily="18" charset="0"/>
                </a:rPr>
                <a:t>Memory</a:t>
              </a:r>
            </a:p>
            <a:p>
              <a:r>
                <a:rPr lang="en-US" i="1">
                  <a:latin typeface="Georgia" pitchFamily="18" charset="0"/>
                </a:rPr>
                <a:t>(RAM)</a:t>
              </a:r>
              <a:endParaRPr lang="en-US" sz="2400" i="1">
                <a:latin typeface="Georgia" pitchFamily="18" charset="0"/>
              </a:endParaRPr>
            </a:p>
          </p:txBody>
        </p:sp>
        <p:sp>
          <p:nvSpPr>
            <p:cNvPr id="11276" name="Line 18"/>
            <p:cNvSpPr>
              <a:spLocks noChangeShapeType="1"/>
            </p:cNvSpPr>
            <p:nvPr/>
          </p:nvSpPr>
          <p:spPr bwMode="auto">
            <a:xfrm flipV="1">
              <a:off x="1680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Line 19"/>
            <p:cNvSpPr>
              <a:spLocks noChangeShapeType="1"/>
            </p:cNvSpPr>
            <p:nvPr/>
          </p:nvSpPr>
          <p:spPr bwMode="auto">
            <a:xfrm flipV="1">
              <a:off x="2928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Line 20"/>
            <p:cNvSpPr>
              <a:spLocks noChangeShapeType="1"/>
            </p:cNvSpPr>
            <p:nvPr/>
          </p:nvSpPr>
          <p:spPr bwMode="auto">
            <a:xfrm flipV="1">
              <a:off x="4272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810000" y="3810000"/>
            <a:ext cx="17192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i="1">
                <a:latin typeface="Georgia" pitchFamily="18" charset="0"/>
              </a:rPr>
              <a:t>Central</a:t>
            </a:r>
          </a:p>
          <a:p>
            <a:r>
              <a:rPr lang="en-US" sz="2400" i="1">
                <a:latin typeface="Georgia" pitchFamily="18" charset="0"/>
              </a:rPr>
              <a:t>Processing</a:t>
            </a:r>
          </a:p>
          <a:p>
            <a:r>
              <a:rPr lang="en-US" sz="2400" i="1">
                <a:latin typeface="Georgia" pitchFamily="18" charset="0"/>
              </a:rPr>
              <a:t>Unit (CPU)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1200" y="4648200"/>
            <a:ext cx="19812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tx1"/>
                </a:solidFill>
                <a:latin typeface="Georgia" pitchFamily="18" charset="0"/>
              </a:rPr>
              <a:t>Secondary Storage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91200" y="3733800"/>
            <a:ext cx="19812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err="1">
                <a:solidFill>
                  <a:schemeClr val="tx1"/>
                </a:solidFill>
                <a:latin typeface="Georgia" pitchFamily="18" charset="0"/>
              </a:rPr>
              <a:t>Input/Output</a:t>
            </a:r>
            <a:endParaRPr lang="en-US" i="1" dirty="0">
              <a:solidFill>
                <a:schemeClr val="tx1"/>
              </a:solidFill>
              <a:latin typeface="Georg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tx1"/>
                </a:solidFill>
                <a:latin typeface="Georgia" pitchFamily="18" charset="0"/>
              </a:rPr>
              <a:t>I/O</a:t>
            </a:r>
          </a:p>
        </p:txBody>
      </p:sp>
      <p:sp>
        <p:nvSpPr>
          <p:cNvPr id="2" name="Oval 1"/>
          <p:cNvSpPr/>
          <p:nvPr/>
        </p:nvSpPr>
        <p:spPr>
          <a:xfrm>
            <a:off x="1676400" y="3124200"/>
            <a:ext cx="2057400" cy="1676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3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Main Memory</a:t>
            </a:r>
            <a:endParaRPr lang="en-US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015155"/>
              </p:ext>
            </p:extLst>
          </p:nvPr>
        </p:nvGraphicFramePr>
        <p:xfrm>
          <a:off x="1470212" y="1411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0212" y="1386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22  6F  B2  1E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649012"/>
              </p:ext>
            </p:extLst>
          </p:nvPr>
        </p:nvGraphicFramePr>
        <p:xfrm>
          <a:off x="3231777" y="140087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1777" y="137547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 E6  07  5C</a:t>
            </a:r>
            <a:endParaRPr lang="en-US" sz="20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184806"/>
              </p:ext>
            </p:extLst>
          </p:nvPr>
        </p:nvGraphicFramePr>
        <p:xfrm>
          <a:off x="5015753" y="141550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15753" y="13901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12  76  84  70</a:t>
            </a:r>
            <a:endParaRPr lang="en-US" sz="20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528903"/>
              </p:ext>
            </p:extLst>
          </p:nvPr>
        </p:nvGraphicFramePr>
        <p:xfrm>
          <a:off x="6777318" y="140474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777318" y="137934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33  68  FD  3C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970138"/>
              </p:ext>
            </p:extLst>
          </p:nvPr>
        </p:nvGraphicFramePr>
        <p:xfrm>
          <a:off x="1474694" y="194261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74694" y="191721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56  09  40  77</a:t>
            </a:r>
            <a:endParaRPr lang="en-US" sz="20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499694"/>
              </p:ext>
            </p:extLst>
          </p:nvPr>
        </p:nvGraphicFramePr>
        <p:xfrm>
          <a:off x="3236259" y="19318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36259" y="19064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89  4A  B5  42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251966"/>
              </p:ext>
            </p:extLst>
          </p:nvPr>
        </p:nvGraphicFramePr>
        <p:xfrm>
          <a:off x="5020235" y="19464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020235" y="19210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61  04  AA  5E</a:t>
            </a:r>
            <a:endParaRPr lang="en-US" sz="2000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356963"/>
              </p:ext>
            </p:extLst>
          </p:nvPr>
        </p:nvGraphicFramePr>
        <p:xfrm>
          <a:off x="6781800" y="19357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781800" y="19103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  43  71  1C</a:t>
            </a:r>
            <a:endParaRPr lang="en-US" sz="20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710572"/>
              </p:ext>
            </p:extLst>
          </p:nvPr>
        </p:nvGraphicFramePr>
        <p:xfrm>
          <a:off x="1506070" y="25385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06070" y="25131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70  DF  32  2D</a:t>
            </a:r>
            <a:endParaRPr lang="en-US" sz="2000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702689"/>
              </p:ext>
            </p:extLst>
          </p:nvPr>
        </p:nvGraphicFramePr>
        <p:xfrm>
          <a:off x="3267635" y="25277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267635" y="25023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  1F  69  C0</a:t>
            </a:r>
            <a:endParaRPr lang="en-US" sz="2000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372724"/>
              </p:ext>
            </p:extLst>
          </p:nvPr>
        </p:nvGraphicFramePr>
        <p:xfrm>
          <a:off x="5051611" y="25424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051611" y="25170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8A  7C  0F  E9</a:t>
            </a:r>
            <a:endParaRPr lang="en-US" sz="2000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82493"/>
              </p:ext>
            </p:extLst>
          </p:nvPr>
        </p:nvGraphicFramePr>
        <p:xfrm>
          <a:off x="6813176" y="253165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13176" y="25062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  9D  39  2E</a:t>
            </a:r>
            <a:endParaRPr lang="en-US" sz="2000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069791"/>
              </p:ext>
            </p:extLst>
          </p:nvPr>
        </p:nvGraphicFramePr>
        <p:xfrm>
          <a:off x="1510552" y="306953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10552" y="304413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4D  1F  60  9A</a:t>
            </a:r>
            <a:endParaRPr lang="en-US" sz="2000" dirty="0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710410"/>
              </p:ext>
            </p:extLst>
          </p:nvPr>
        </p:nvGraphicFramePr>
        <p:xfrm>
          <a:off x="3272117" y="305876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272117" y="303336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09  7D  10  4C</a:t>
            </a:r>
            <a:endParaRPr lang="en-US" sz="2000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964701"/>
              </p:ext>
            </p:extLst>
          </p:nvPr>
        </p:nvGraphicFramePr>
        <p:xfrm>
          <a:off x="5056093" y="307340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056093" y="3048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93  6F  81  B5</a:t>
            </a:r>
            <a:endParaRPr lang="en-US" sz="2000" dirty="0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376795"/>
              </p:ext>
            </p:extLst>
          </p:nvPr>
        </p:nvGraphicFramePr>
        <p:xfrm>
          <a:off x="6817658" y="3062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817658" y="3037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6A  9F  0A  1C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375470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96153" y="1933269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609599" y="2508055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09600" y="3052787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510552" y="4343400"/>
            <a:ext cx="2909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Word addressing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endCxn id="47" idx="2"/>
          </p:cNvCxnSpPr>
          <p:nvPr/>
        </p:nvCxnSpPr>
        <p:spPr>
          <a:xfrm flipH="1" flipV="1">
            <a:off x="968189" y="3514452"/>
            <a:ext cx="1089211" cy="6765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525471"/>
              </p:ext>
            </p:extLst>
          </p:nvPr>
        </p:nvGraphicFramePr>
        <p:xfrm>
          <a:off x="1510552" y="5497171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1510552" y="5471771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96  1A  89  AC</a:t>
            </a:r>
            <a:endParaRPr lang="en-US" sz="2000" dirty="0"/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090806"/>
              </p:ext>
            </p:extLst>
          </p:nvPr>
        </p:nvGraphicFramePr>
        <p:xfrm>
          <a:off x="3272117" y="5486406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3272117" y="5461006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71  52  0C  F3</a:t>
            </a:r>
            <a:endParaRPr lang="en-US" sz="2000" dirty="0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71754"/>
              </p:ext>
            </p:extLst>
          </p:nvPr>
        </p:nvGraphicFramePr>
        <p:xfrm>
          <a:off x="5056093" y="5501041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5056092" y="5475641"/>
            <a:ext cx="1721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8B  81  B2  D1</a:t>
            </a:r>
            <a:endParaRPr lang="en-US" sz="2000" dirty="0"/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00972"/>
              </p:ext>
            </p:extLst>
          </p:nvPr>
        </p:nvGraphicFramePr>
        <p:xfrm>
          <a:off x="6817658" y="5490276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6817658" y="5464876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65  04  A5  18</a:t>
            </a:r>
            <a:endParaRPr lang="en-US" sz="2000" dirty="0"/>
          </a:p>
        </p:txBody>
      </p:sp>
      <p:sp>
        <p:nvSpPr>
          <p:cNvPr id="58" name="TextBox 57"/>
          <p:cNvSpPr txBox="1"/>
          <p:nvPr/>
        </p:nvSpPr>
        <p:spPr>
          <a:xfrm>
            <a:off x="609600" y="5480428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F8B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827059" y="3845876"/>
            <a:ext cx="329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Symbol"/>
              </a:rPr>
              <a:t>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039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Main Memory</a:t>
            </a:r>
            <a:endParaRPr lang="en-US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160421"/>
              </p:ext>
            </p:extLst>
          </p:nvPr>
        </p:nvGraphicFramePr>
        <p:xfrm>
          <a:off x="1470212" y="1411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0212" y="1386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22  6F  B2  1E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477997"/>
              </p:ext>
            </p:extLst>
          </p:nvPr>
        </p:nvGraphicFramePr>
        <p:xfrm>
          <a:off x="3231777" y="140087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1777" y="137547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 E6  07  5C</a:t>
            </a:r>
            <a:endParaRPr lang="en-US" sz="20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524950"/>
              </p:ext>
            </p:extLst>
          </p:nvPr>
        </p:nvGraphicFramePr>
        <p:xfrm>
          <a:off x="5015753" y="141550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15753" y="13901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12  76  84  70</a:t>
            </a:r>
            <a:endParaRPr lang="en-US" sz="20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721952"/>
              </p:ext>
            </p:extLst>
          </p:nvPr>
        </p:nvGraphicFramePr>
        <p:xfrm>
          <a:off x="6777318" y="140474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777318" y="137934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33  68  FD  3C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174925"/>
              </p:ext>
            </p:extLst>
          </p:nvPr>
        </p:nvGraphicFramePr>
        <p:xfrm>
          <a:off x="1474694" y="194261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74694" y="191721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56  09  40  77</a:t>
            </a:r>
            <a:endParaRPr lang="en-US" sz="20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450360"/>
              </p:ext>
            </p:extLst>
          </p:nvPr>
        </p:nvGraphicFramePr>
        <p:xfrm>
          <a:off x="3236259" y="19318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36259" y="19064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89  4A  B5  42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246429"/>
              </p:ext>
            </p:extLst>
          </p:nvPr>
        </p:nvGraphicFramePr>
        <p:xfrm>
          <a:off x="5020235" y="19464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020235" y="19210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61  04  AA  5E</a:t>
            </a:r>
            <a:endParaRPr lang="en-US" sz="2000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11414"/>
              </p:ext>
            </p:extLst>
          </p:nvPr>
        </p:nvGraphicFramePr>
        <p:xfrm>
          <a:off x="6781800" y="19357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781800" y="19103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  43  71  1C</a:t>
            </a:r>
            <a:endParaRPr lang="en-US" sz="20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467662"/>
              </p:ext>
            </p:extLst>
          </p:nvPr>
        </p:nvGraphicFramePr>
        <p:xfrm>
          <a:off x="1506070" y="25385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06070" y="25131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70  DF  32  2D</a:t>
            </a:r>
            <a:endParaRPr lang="en-US" sz="2000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564382"/>
              </p:ext>
            </p:extLst>
          </p:nvPr>
        </p:nvGraphicFramePr>
        <p:xfrm>
          <a:off x="3267635" y="25277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267635" y="25023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  1F  69  C0</a:t>
            </a:r>
            <a:endParaRPr lang="en-US" sz="2000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139797"/>
              </p:ext>
            </p:extLst>
          </p:nvPr>
        </p:nvGraphicFramePr>
        <p:xfrm>
          <a:off x="5051611" y="25424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051611" y="25170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8A  7C  0F  E9</a:t>
            </a:r>
            <a:endParaRPr lang="en-US" sz="2000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00632"/>
              </p:ext>
            </p:extLst>
          </p:nvPr>
        </p:nvGraphicFramePr>
        <p:xfrm>
          <a:off x="6813176" y="253165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13176" y="25062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  9D  39  2E</a:t>
            </a:r>
            <a:endParaRPr lang="en-US" sz="2000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579830"/>
              </p:ext>
            </p:extLst>
          </p:nvPr>
        </p:nvGraphicFramePr>
        <p:xfrm>
          <a:off x="1510552" y="306953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10552" y="304413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4D  1F  60  9A</a:t>
            </a:r>
            <a:endParaRPr lang="en-US" sz="2000" dirty="0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781563"/>
              </p:ext>
            </p:extLst>
          </p:nvPr>
        </p:nvGraphicFramePr>
        <p:xfrm>
          <a:off x="3272117" y="305876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272117" y="303336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09  7D  10  4C</a:t>
            </a:r>
            <a:endParaRPr lang="en-US" sz="2000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096995"/>
              </p:ext>
            </p:extLst>
          </p:nvPr>
        </p:nvGraphicFramePr>
        <p:xfrm>
          <a:off x="5056093" y="307340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056093" y="3048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93  6F  81  B5</a:t>
            </a:r>
            <a:endParaRPr lang="en-US" sz="2000" dirty="0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006438"/>
              </p:ext>
            </p:extLst>
          </p:nvPr>
        </p:nvGraphicFramePr>
        <p:xfrm>
          <a:off x="6817658" y="3062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817658" y="3037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6A  9F  0A  1C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375470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0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96153" y="1933269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609599" y="2508055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9600" y="3052787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510552" y="4343400"/>
            <a:ext cx="2909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Byte addressing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endCxn id="47" idx="2"/>
          </p:cNvCxnSpPr>
          <p:nvPr/>
        </p:nvCxnSpPr>
        <p:spPr>
          <a:xfrm flipH="1" flipV="1">
            <a:off x="968189" y="3514452"/>
            <a:ext cx="1089211" cy="6765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205521"/>
              </p:ext>
            </p:extLst>
          </p:nvPr>
        </p:nvGraphicFramePr>
        <p:xfrm>
          <a:off x="1510552" y="5497171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1510552" y="5471771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96  1A  89  AC</a:t>
            </a:r>
            <a:endParaRPr lang="en-US" sz="2000" dirty="0"/>
          </a:p>
        </p:txBody>
      </p: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010962"/>
              </p:ext>
            </p:extLst>
          </p:nvPr>
        </p:nvGraphicFramePr>
        <p:xfrm>
          <a:off x="3272117" y="5486406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3272117" y="5461006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71  52  0C  F3</a:t>
            </a:r>
            <a:endParaRPr lang="en-US" sz="2000" dirty="0"/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506710"/>
              </p:ext>
            </p:extLst>
          </p:nvPr>
        </p:nvGraphicFramePr>
        <p:xfrm>
          <a:off x="5056093" y="5501041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5056092" y="5475641"/>
            <a:ext cx="1721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8B  81  B2  D1</a:t>
            </a:r>
            <a:endParaRPr lang="en-US" sz="2000" dirty="0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522865"/>
              </p:ext>
            </p:extLst>
          </p:nvPr>
        </p:nvGraphicFramePr>
        <p:xfrm>
          <a:off x="6817658" y="5490276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6817658" y="5464876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65  04  A5  18</a:t>
            </a:r>
            <a:endParaRPr lang="en-US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381000" y="5480428"/>
            <a:ext cx="945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3E2C</a:t>
            </a:r>
            <a:endParaRPr lang="en-US" sz="2400" dirty="0"/>
          </a:p>
        </p:txBody>
      </p:sp>
      <p:sp>
        <p:nvSpPr>
          <p:cNvPr id="57" name="TextBox 56"/>
          <p:cNvSpPr txBox="1"/>
          <p:nvPr/>
        </p:nvSpPr>
        <p:spPr>
          <a:xfrm>
            <a:off x="5827059" y="3845876"/>
            <a:ext cx="329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Symbol"/>
              </a:rPr>
              <a:t>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11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Address Spaces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Let’s say we have a 16GB memory.</a:t>
            </a:r>
          </a:p>
          <a:p>
            <a:endParaRPr lang="en-US" sz="2400" dirty="0" smtClean="0"/>
          </a:p>
          <a:p>
            <a:r>
              <a:rPr lang="en-US" sz="2400" dirty="0" smtClean="0"/>
              <a:t>That’s 2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 (16) * 2</a:t>
            </a:r>
            <a:r>
              <a:rPr lang="en-US" sz="2400" baseline="30000" dirty="0" smtClean="0"/>
              <a:t>30</a:t>
            </a:r>
            <a:r>
              <a:rPr lang="en-US" sz="2400" dirty="0" smtClean="0"/>
              <a:t> (giga) </a:t>
            </a:r>
            <a:r>
              <a:rPr lang="en-US" sz="2400" dirty="0"/>
              <a:t>= 2</a:t>
            </a:r>
            <a:r>
              <a:rPr lang="en-US" sz="2400" baseline="30000" dirty="0"/>
              <a:t>34</a:t>
            </a:r>
            <a:r>
              <a:rPr lang="en-US" sz="2400" dirty="0"/>
              <a:t> </a:t>
            </a:r>
            <a:r>
              <a:rPr lang="en-US" sz="2400" dirty="0" smtClean="0"/>
              <a:t>bytes.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To specify that many addresses, we need 34 bits.  Oops, more than a whole word.</a:t>
            </a:r>
          </a:p>
          <a:p>
            <a:endParaRPr lang="en-US" sz="2400" dirty="0" smtClean="0"/>
          </a:p>
          <a:p>
            <a:r>
              <a:rPr lang="en-US" sz="2400" dirty="0" smtClean="0"/>
              <a:t>Possible solutions: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Use 64 bit words.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Use hierarchical address definitions.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43000"/>
            <a:ext cx="10668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8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Hierarchical Addresses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728363" cy="545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9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52400"/>
            <a:ext cx="8839200" cy="914400"/>
          </a:xfrm>
        </p:spPr>
        <p:txBody>
          <a:bodyPr lIns="92075" tIns="46038" rIns="92075" bIns="46038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The Main Components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1447800" y="1900237"/>
            <a:ext cx="6475413" cy="3819525"/>
            <a:chOff x="912" y="1142"/>
            <a:chExt cx="4079" cy="2406"/>
          </a:xfrm>
        </p:grpSpPr>
        <p:sp>
          <p:nvSpPr>
            <p:cNvPr id="11271" name="Line 4"/>
            <p:cNvSpPr>
              <a:spLocks noChangeShapeType="1"/>
            </p:cNvSpPr>
            <p:nvPr/>
          </p:nvSpPr>
          <p:spPr bwMode="auto">
            <a:xfrm>
              <a:off x="912" y="1488"/>
              <a:ext cx="4032" cy="0"/>
            </a:xfrm>
            <a:prstGeom prst="line">
              <a:avLst/>
            </a:prstGeom>
            <a:noFill/>
            <a:ln w="57150" cmpd="tri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2" name="Rectangle 5"/>
            <p:cNvSpPr>
              <a:spLocks noChangeArrowheads="1"/>
            </p:cNvSpPr>
            <p:nvPr/>
          </p:nvSpPr>
          <p:spPr bwMode="auto">
            <a:xfrm>
              <a:off x="4070" y="1142"/>
              <a:ext cx="9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latin typeface="Georgia" pitchFamily="18" charset="0"/>
                </a:rPr>
                <a:t>Data Bus</a:t>
              </a:r>
            </a:p>
          </p:txBody>
        </p:sp>
        <p:sp>
          <p:nvSpPr>
            <p:cNvPr id="11273" name="Rectangle 6"/>
            <p:cNvSpPr>
              <a:spLocks noChangeArrowheads="1"/>
            </p:cNvSpPr>
            <p:nvPr/>
          </p:nvSpPr>
          <p:spPr bwMode="auto">
            <a:xfrm>
              <a:off x="1252" y="2116"/>
              <a:ext cx="956" cy="6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11274" name="Rectangle 8"/>
            <p:cNvSpPr>
              <a:spLocks noChangeArrowheads="1"/>
            </p:cNvSpPr>
            <p:nvPr/>
          </p:nvSpPr>
          <p:spPr bwMode="auto">
            <a:xfrm>
              <a:off x="2352" y="2116"/>
              <a:ext cx="1104" cy="1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11275" name="Rectangle 9"/>
            <p:cNvSpPr>
              <a:spLocks noChangeArrowheads="1"/>
            </p:cNvSpPr>
            <p:nvPr/>
          </p:nvSpPr>
          <p:spPr bwMode="auto">
            <a:xfrm>
              <a:off x="1248" y="2198"/>
              <a:ext cx="861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latin typeface="Georgia" pitchFamily="18" charset="0"/>
                </a:rPr>
                <a:t>Memory</a:t>
              </a:r>
            </a:p>
            <a:p>
              <a:r>
                <a:rPr lang="en-US" i="1">
                  <a:latin typeface="Georgia" pitchFamily="18" charset="0"/>
                </a:rPr>
                <a:t>(RAM)</a:t>
              </a:r>
              <a:endParaRPr lang="en-US" sz="2400" i="1">
                <a:latin typeface="Georgia" pitchFamily="18" charset="0"/>
              </a:endParaRPr>
            </a:p>
          </p:txBody>
        </p:sp>
        <p:sp>
          <p:nvSpPr>
            <p:cNvPr id="11276" name="Line 18"/>
            <p:cNvSpPr>
              <a:spLocks noChangeShapeType="1"/>
            </p:cNvSpPr>
            <p:nvPr/>
          </p:nvSpPr>
          <p:spPr bwMode="auto">
            <a:xfrm flipV="1">
              <a:off x="1680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Line 19"/>
            <p:cNvSpPr>
              <a:spLocks noChangeShapeType="1"/>
            </p:cNvSpPr>
            <p:nvPr/>
          </p:nvSpPr>
          <p:spPr bwMode="auto">
            <a:xfrm flipV="1">
              <a:off x="2928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Line 20"/>
            <p:cNvSpPr>
              <a:spLocks noChangeShapeType="1"/>
            </p:cNvSpPr>
            <p:nvPr/>
          </p:nvSpPr>
          <p:spPr bwMode="auto">
            <a:xfrm flipV="1">
              <a:off x="4272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810000" y="3810000"/>
            <a:ext cx="17192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i="1">
                <a:latin typeface="Georgia" pitchFamily="18" charset="0"/>
              </a:rPr>
              <a:t>Central</a:t>
            </a:r>
          </a:p>
          <a:p>
            <a:r>
              <a:rPr lang="en-US" sz="2400" i="1">
                <a:latin typeface="Georgia" pitchFamily="18" charset="0"/>
              </a:rPr>
              <a:t>Processing</a:t>
            </a:r>
          </a:p>
          <a:p>
            <a:r>
              <a:rPr lang="en-US" sz="2400" i="1">
                <a:latin typeface="Georgia" pitchFamily="18" charset="0"/>
              </a:rPr>
              <a:t>Unit (CPU)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1200" y="4648200"/>
            <a:ext cx="19812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tx1"/>
                </a:solidFill>
                <a:latin typeface="Georgia" pitchFamily="18" charset="0"/>
              </a:rPr>
              <a:t>Secondary Storage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91200" y="3733800"/>
            <a:ext cx="19812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err="1">
                <a:solidFill>
                  <a:schemeClr val="tx1"/>
                </a:solidFill>
                <a:latin typeface="Georgia" pitchFamily="18" charset="0"/>
              </a:rPr>
              <a:t>Input/Output</a:t>
            </a:r>
            <a:endParaRPr lang="en-US" i="1" dirty="0">
              <a:solidFill>
                <a:schemeClr val="tx1"/>
              </a:solidFill>
              <a:latin typeface="Georg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tx1"/>
                </a:solidFill>
                <a:latin typeface="Georgia" pitchFamily="18" charset="0"/>
              </a:rPr>
              <a:t>I/O</a:t>
            </a:r>
          </a:p>
        </p:txBody>
      </p:sp>
      <p:sp>
        <p:nvSpPr>
          <p:cNvPr id="2" name="Oval 1"/>
          <p:cNvSpPr/>
          <p:nvPr/>
        </p:nvSpPr>
        <p:spPr>
          <a:xfrm>
            <a:off x="3505200" y="3124200"/>
            <a:ext cx="2209800" cy="2895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63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68362"/>
          </a:xfrm>
        </p:spPr>
        <p:txBody>
          <a:bodyPr>
            <a:noAutofit/>
          </a:bodyPr>
          <a:lstStyle/>
          <a:p>
            <a:r>
              <a:rPr lang="en-US" sz="3600" b="1" dirty="0"/>
              <a:t>Preliminary </a:t>
            </a:r>
            <a:r>
              <a:rPr lang="en-US" sz="3600" b="1" dirty="0" smtClean="0"/>
              <a:t>Discussion </a:t>
            </a:r>
            <a:r>
              <a:rPr lang="en-US" sz="3600" b="1" dirty="0"/>
              <a:t>of the </a:t>
            </a:r>
            <a:r>
              <a:rPr lang="en-US" sz="3600" b="1" dirty="0" smtClean="0"/>
              <a:t>Logical Design </a:t>
            </a:r>
            <a:r>
              <a:rPr lang="en-US" sz="3600" b="1" dirty="0"/>
              <a:t>of an </a:t>
            </a:r>
            <a:r>
              <a:rPr lang="en-US" sz="3600" b="1" dirty="0" smtClean="0"/>
              <a:t>Electronic Computing Instrument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6204466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3"/>
              </a:rPr>
              <a:t>Arthur W. Burks </a:t>
            </a:r>
            <a:r>
              <a:rPr lang="en-US" dirty="0">
                <a:hlinkClick r:id="rId3"/>
              </a:rPr>
              <a:t>/ </a:t>
            </a:r>
            <a:r>
              <a:rPr lang="en-US" i="1" dirty="0">
                <a:hlinkClick r:id="rId3"/>
              </a:rPr>
              <a:t>Herman H. Goldstine </a:t>
            </a:r>
            <a:r>
              <a:rPr lang="en-US" dirty="0">
                <a:hlinkClick r:id="rId3"/>
              </a:rPr>
              <a:t>/ </a:t>
            </a:r>
            <a:r>
              <a:rPr lang="en-US" i="1" dirty="0">
                <a:hlinkClick r:id="rId3"/>
              </a:rPr>
              <a:t>John von </a:t>
            </a:r>
            <a:r>
              <a:rPr lang="en-US" i="1" dirty="0" smtClean="0">
                <a:hlinkClick r:id="rId3"/>
              </a:rPr>
              <a:t>Neumann, 1946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9400"/>
            <a:ext cx="2819400" cy="224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41264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Manchester </a:t>
            </a:r>
            <a:r>
              <a:rPr lang="en-US" dirty="0" smtClean="0">
                <a:hlinkClick r:id="rId5"/>
              </a:rPr>
              <a:t>Mark 1</a:t>
            </a:r>
            <a:r>
              <a:rPr lang="en-US" dirty="0" smtClean="0"/>
              <a:t>, 1948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327666"/>
            <a:ext cx="2959947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5800" y="3408879"/>
            <a:ext cx="295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Cambridge </a:t>
            </a:r>
            <a:r>
              <a:rPr lang="en-US" smtClean="0">
                <a:hlinkClick r:id="rId7"/>
              </a:rPr>
              <a:t>EDSAC</a:t>
            </a:r>
            <a:r>
              <a:rPr lang="en-US" smtClean="0"/>
              <a:t> 1949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76482"/>
            <a:ext cx="3015581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34200" y="4495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9"/>
              </a:rPr>
              <a:t>EDVAC</a:t>
            </a:r>
            <a:r>
              <a:rPr lang="en-US" dirty="0" smtClean="0"/>
              <a:t>, 1947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15200" y="489150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17,300 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4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CPU</a:t>
            </a:r>
            <a:endParaRPr lang="en-US" sz="36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819400" y="1295400"/>
            <a:ext cx="3733800" cy="4800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68170" y="148369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Central Processing Unit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68170" y="2519130"/>
            <a:ext cx="3236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Control Unit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18863" y="5009053"/>
            <a:ext cx="333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Arithmetic/Logic  Unit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324784" y="3695700"/>
            <a:ext cx="270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Cache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3068170" y="2371227"/>
            <a:ext cx="3285563" cy="7574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068169" y="4861150"/>
            <a:ext cx="3285563" cy="7574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81400" y="3505200"/>
            <a:ext cx="2189629" cy="9144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Processor Chips</a:t>
            </a:r>
            <a:endParaRPr lang="en-US" sz="3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799"/>
            <a:ext cx="3201299" cy="248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02" y="1175990"/>
            <a:ext cx="2438400" cy="217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8" y="1689062"/>
            <a:ext cx="3486371" cy="267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8" y="4631240"/>
            <a:ext cx="3196752" cy="108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30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Transistors</a:t>
            </a:r>
            <a:endParaRPr lang="en-US" sz="36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5366"/>
              </p:ext>
            </p:extLst>
          </p:nvPr>
        </p:nvGraphicFramePr>
        <p:xfrm>
          <a:off x="914400" y="2133600"/>
          <a:ext cx="1514475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CorelPhotoPaint.Image.10" r:id="rId4" imgW="2161905" imgH="2161905" progId="CorelPhotoPaint.Image.10">
                  <p:embed/>
                </p:oleObj>
              </mc:Choice>
              <mc:Fallback>
                <p:oleObj name="CorelPhotoPaint.Image.10" r:id="rId4" imgW="2161905" imgH="2161905" progId="CorelPhotoPaint.Image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133600"/>
                        <a:ext cx="1514475" cy="151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3124200" y="1600200"/>
            <a:ext cx="1971675" cy="147828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400"/>
            <a:ext cx="2743200" cy="189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54864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Intel® Core 2 Duo processor has 291 million transistors, more than 10,000 times as many transistors as the Intel 8088 CPU in the first IBM PC which had only 29,000 transistors</a:t>
            </a:r>
            <a:r>
              <a:rPr lang="en-US" sz="2400" dirty="0" smtClean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616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Moore’s Law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0"/>
            <a:ext cx="8229600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hlinkClick r:id="rId3"/>
              </a:rPr>
              <a:t>http://computer.howstuffworks.com/moores-law.htm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www.intel.com/pressroom/kits/events/moores_law_40th/index.htm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4572000" cy="477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0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Transistors in Intel Processors</a:t>
            </a:r>
            <a:endParaRPr lang="en-US" sz="3600" b="1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032252" cy="511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9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4375"/>
          </a:xfrm>
        </p:spPr>
        <p:txBody>
          <a:bodyPr/>
          <a:lstStyle/>
          <a:p>
            <a:pPr eaLnBrk="1" hangingPunct="1"/>
            <a:r>
              <a:rPr lang="en-US" altLang="en-US" sz="3200" b="1" smtClean="0"/>
              <a:t>How It Has Happened</a:t>
            </a:r>
          </a:p>
        </p:txBody>
      </p:sp>
      <p:pic>
        <p:nvPicPr>
          <p:cNvPr id="1026" name="Picture 2" descr="File:Transistor Count and Moore's Law - 2011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84" y="1152524"/>
            <a:ext cx="6353175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80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CPU</a:t>
            </a:r>
            <a:endParaRPr lang="en-US" sz="36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819400" y="1295400"/>
            <a:ext cx="3733800" cy="4800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68170" y="148369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Central Processing Unit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68170" y="2519130"/>
            <a:ext cx="3236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Control Unit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18863" y="5009053"/>
            <a:ext cx="333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Arithmetic/Logic  Unit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324784" y="3695700"/>
            <a:ext cx="270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Cache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3068170" y="2371227"/>
            <a:ext cx="3285563" cy="7574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068169" y="4861150"/>
            <a:ext cx="3285563" cy="7574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81400" y="3505200"/>
            <a:ext cx="2189629" cy="9144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832846" y="4679566"/>
            <a:ext cx="3720353" cy="1111633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9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ALU</a:t>
            </a:r>
            <a:endParaRPr lang="en-US" sz="36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470138"/>
              </p:ext>
            </p:extLst>
          </p:nvPr>
        </p:nvGraphicFramePr>
        <p:xfrm>
          <a:off x="5105400" y="2121932"/>
          <a:ext cx="2667000" cy="1854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667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Registers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Accumulator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Program counter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Instruction register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Address register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219200" y="1447800"/>
            <a:ext cx="3352800" cy="449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5671" y="41910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Calculator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092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Binary Addition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024438" cy="432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6096000"/>
            <a:ext cx="7391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www.youtube.com/watch?v=GcDshWmhF4A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3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Implementing It in Silicon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33" y="1219200"/>
            <a:ext cx="6732933" cy="40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5626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One Bit Binary Adder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25343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23299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429139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00500" y="3505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410850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23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Then and Now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727200"/>
            <a:ext cx="3124200" cy="4525963"/>
          </a:xfrm>
        </p:spPr>
        <p:txBody>
          <a:bodyPr/>
          <a:lstStyle/>
          <a:p>
            <a:r>
              <a:rPr lang="en-US" dirty="0" smtClean="0"/>
              <a:t>Transistors</a:t>
            </a:r>
          </a:p>
          <a:p>
            <a:r>
              <a:rPr lang="en-US" dirty="0" smtClean="0"/>
              <a:t>Tiny</a:t>
            </a:r>
          </a:p>
          <a:p>
            <a:r>
              <a:rPr lang="en-US" dirty="0" smtClean="0"/>
              <a:t>Fast</a:t>
            </a:r>
          </a:p>
          <a:p>
            <a:r>
              <a:rPr lang="en-US" dirty="0" smtClean="0"/>
              <a:t>Reliable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752600"/>
            <a:ext cx="3124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Vacuum tubes</a:t>
            </a:r>
          </a:p>
          <a:p>
            <a:r>
              <a:rPr lang="en-US" smtClean="0"/>
              <a:t>Huge</a:t>
            </a:r>
          </a:p>
          <a:p>
            <a:r>
              <a:rPr lang="en-US" smtClean="0"/>
              <a:t>Slow</a:t>
            </a:r>
          </a:p>
          <a:p>
            <a:r>
              <a:rPr lang="en-US" smtClean="0"/>
              <a:t>Unreliable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11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819400" y="1295400"/>
            <a:ext cx="3733800" cy="4800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68170" y="148369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Central Processing Unit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68170" y="2519130"/>
            <a:ext cx="3236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Control Unit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18863" y="5009053"/>
            <a:ext cx="333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Arithmetic/Logic  Unit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324784" y="3695700"/>
            <a:ext cx="270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Cache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3068170" y="2371227"/>
            <a:ext cx="3285563" cy="7574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068169" y="4861150"/>
            <a:ext cx="3285563" cy="7574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81400" y="3505200"/>
            <a:ext cx="2189629" cy="9144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832846" y="2194145"/>
            <a:ext cx="3720353" cy="1111633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/>
              <a:t>Control – Or How to Program the Thing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8455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Old Way</a:t>
            </a:r>
            <a:endParaRPr lang="en-US" sz="3600" b="1" dirty="0"/>
          </a:p>
        </p:txBody>
      </p:sp>
      <p:pic>
        <p:nvPicPr>
          <p:cNvPr id="3" name="Picture 4" descr="enia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5651500" cy="4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1722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ENIAC  1945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758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Stored Program Concept</a:t>
            </a:r>
            <a:endParaRPr lang="en-US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601008"/>
              </p:ext>
            </p:extLst>
          </p:nvPr>
        </p:nvGraphicFramePr>
        <p:xfrm>
          <a:off x="1470212" y="1411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0212" y="1386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22  6F  B2  1E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221044"/>
              </p:ext>
            </p:extLst>
          </p:nvPr>
        </p:nvGraphicFramePr>
        <p:xfrm>
          <a:off x="3231777" y="140087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1777" y="137547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 E6  07  5C</a:t>
            </a:r>
            <a:endParaRPr lang="en-US" sz="20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253057"/>
              </p:ext>
            </p:extLst>
          </p:nvPr>
        </p:nvGraphicFramePr>
        <p:xfrm>
          <a:off x="5015753" y="141550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15753" y="13901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12  76  84  70</a:t>
            </a:r>
            <a:endParaRPr lang="en-US" sz="20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578409"/>
              </p:ext>
            </p:extLst>
          </p:nvPr>
        </p:nvGraphicFramePr>
        <p:xfrm>
          <a:off x="6777318" y="140474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777318" y="137934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33  68  FD  3C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170662"/>
              </p:ext>
            </p:extLst>
          </p:nvPr>
        </p:nvGraphicFramePr>
        <p:xfrm>
          <a:off x="1474694" y="194261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74694" y="191721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56  09  40  77</a:t>
            </a:r>
            <a:endParaRPr lang="en-US" sz="20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265046"/>
              </p:ext>
            </p:extLst>
          </p:nvPr>
        </p:nvGraphicFramePr>
        <p:xfrm>
          <a:off x="3236259" y="19318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36259" y="19064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89  4A  B5  42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101171"/>
              </p:ext>
            </p:extLst>
          </p:nvPr>
        </p:nvGraphicFramePr>
        <p:xfrm>
          <a:off x="5020235" y="19464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020235" y="19210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61  04  AA  5E</a:t>
            </a:r>
            <a:endParaRPr lang="en-US" sz="2000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063958"/>
              </p:ext>
            </p:extLst>
          </p:nvPr>
        </p:nvGraphicFramePr>
        <p:xfrm>
          <a:off x="6781800" y="19357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781800" y="19103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  43  71  1C</a:t>
            </a:r>
            <a:endParaRPr lang="en-US" sz="20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509160"/>
              </p:ext>
            </p:extLst>
          </p:nvPr>
        </p:nvGraphicFramePr>
        <p:xfrm>
          <a:off x="1506070" y="25385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06070" y="25131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70  DF  32  2D</a:t>
            </a:r>
            <a:endParaRPr lang="en-US" sz="2000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523646"/>
              </p:ext>
            </p:extLst>
          </p:nvPr>
        </p:nvGraphicFramePr>
        <p:xfrm>
          <a:off x="3267635" y="25277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267635" y="25023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  1F  69  C0</a:t>
            </a:r>
            <a:endParaRPr lang="en-US" sz="2000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137294"/>
              </p:ext>
            </p:extLst>
          </p:nvPr>
        </p:nvGraphicFramePr>
        <p:xfrm>
          <a:off x="5051611" y="25424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051611" y="25170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8A  7C  0F  E9</a:t>
            </a:r>
            <a:endParaRPr lang="en-US" sz="2000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23428"/>
              </p:ext>
            </p:extLst>
          </p:nvPr>
        </p:nvGraphicFramePr>
        <p:xfrm>
          <a:off x="6813176" y="253165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13176" y="25062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  9D  39  2E</a:t>
            </a:r>
            <a:endParaRPr lang="en-US" sz="2000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587016"/>
              </p:ext>
            </p:extLst>
          </p:nvPr>
        </p:nvGraphicFramePr>
        <p:xfrm>
          <a:off x="1510552" y="306953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10552" y="304413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4D  1F  60  9A</a:t>
            </a:r>
            <a:endParaRPr lang="en-US" sz="2000" dirty="0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94923"/>
              </p:ext>
            </p:extLst>
          </p:nvPr>
        </p:nvGraphicFramePr>
        <p:xfrm>
          <a:off x="3272117" y="305876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272117" y="303336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09  7D  10  4C</a:t>
            </a:r>
            <a:endParaRPr lang="en-US" sz="2000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174121"/>
              </p:ext>
            </p:extLst>
          </p:nvPr>
        </p:nvGraphicFramePr>
        <p:xfrm>
          <a:off x="5056093" y="307340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056093" y="3048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93  6F  81  B5</a:t>
            </a:r>
            <a:endParaRPr lang="en-US" sz="2000" dirty="0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886894"/>
              </p:ext>
            </p:extLst>
          </p:nvPr>
        </p:nvGraphicFramePr>
        <p:xfrm>
          <a:off x="6817658" y="3062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817658" y="3037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6A  9F  0A  1C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375470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0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96153" y="1933269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609599" y="2508055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9600" y="3052787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649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Stored Program Concept</a:t>
            </a:r>
            <a:endParaRPr lang="en-US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903190"/>
              </p:ext>
            </p:extLst>
          </p:nvPr>
        </p:nvGraphicFramePr>
        <p:xfrm>
          <a:off x="1470212" y="1411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0212" y="1386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22  6F  B2  1E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503629"/>
              </p:ext>
            </p:extLst>
          </p:nvPr>
        </p:nvGraphicFramePr>
        <p:xfrm>
          <a:off x="3231777" y="140087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1777" y="137547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 E6  07  5C</a:t>
            </a:r>
            <a:endParaRPr lang="en-US" sz="20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806542"/>
              </p:ext>
            </p:extLst>
          </p:nvPr>
        </p:nvGraphicFramePr>
        <p:xfrm>
          <a:off x="5015753" y="141550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15753" y="13901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12  76  84  70</a:t>
            </a:r>
            <a:endParaRPr lang="en-US" sz="20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844931"/>
              </p:ext>
            </p:extLst>
          </p:nvPr>
        </p:nvGraphicFramePr>
        <p:xfrm>
          <a:off x="6777318" y="140474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777318" y="137934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33  68  FD  3C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260348"/>
              </p:ext>
            </p:extLst>
          </p:nvPr>
        </p:nvGraphicFramePr>
        <p:xfrm>
          <a:off x="1474694" y="194261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74694" y="191721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56  09  40  77</a:t>
            </a:r>
            <a:endParaRPr lang="en-US" sz="20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33817"/>
              </p:ext>
            </p:extLst>
          </p:nvPr>
        </p:nvGraphicFramePr>
        <p:xfrm>
          <a:off x="3236259" y="19318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36259" y="19064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89  4A  B5  42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819227"/>
              </p:ext>
            </p:extLst>
          </p:nvPr>
        </p:nvGraphicFramePr>
        <p:xfrm>
          <a:off x="5020235" y="19464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020235" y="19210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61  04  AA  5E</a:t>
            </a:r>
            <a:endParaRPr lang="en-US" sz="2000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767349"/>
              </p:ext>
            </p:extLst>
          </p:nvPr>
        </p:nvGraphicFramePr>
        <p:xfrm>
          <a:off x="6781800" y="19357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781800" y="19103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  43  71  1C</a:t>
            </a:r>
            <a:endParaRPr lang="en-US" sz="20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297666"/>
              </p:ext>
            </p:extLst>
          </p:nvPr>
        </p:nvGraphicFramePr>
        <p:xfrm>
          <a:off x="1506070" y="25385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06070" y="25131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70  DF  32  2D</a:t>
            </a:r>
            <a:endParaRPr lang="en-US" sz="2000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252053"/>
              </p:ext>
            </p:extLst>
          </p:nvPr>
        </p:nvGraphicFramePr>
        <p:xfrm>
          <a:off x="3267635" y="25277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267635" y="25023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  1F  69  C0</a:t>
            </a:r>
            <a:endParaRPr lang="en-US" sz="2000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847558"/>
              </p:ext>
            </p:extLst>
          </p:nvPr>
        </p:nvGraphicFramePr>
        <p:xfrm>
          <a:off x="5051611" y="25424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051611" y="25170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8A  7C  0F  E9</a:t>
            </a:r>
            <a:endParaRPr lang="en-US" sz="2000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737284"/>
              </p:ext>
            </p:extLst>
          </p:nvPr>
        </p:nvGraphicFramePr>
        <p:xfrm>
          <a:off x="6813176" y="253165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13176" y="25062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  9D  39  2E</a:t>
            </a:r>
            <a:endParaRPr lang="en-US" sz="2000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73334"/>
              </p:ext>
            </p:extLst>
          </p:nvPr>
        </p:nvGraphicFramePr>
        <p:xfrm>
          <a:off x="1510552" y="306953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10552" y="304413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4D  1F  60  9A</a:t>
            </a:r>
            <a:endParaRPr lang="en-US" sz="2000" dirty="0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423721"/>
              </p:ext>
            </p:extLst>
          </p:nvPr>
        </p:nvGraphicFramePr>
        <p:xfrm>
          <a:off x="3272117" y="305876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272117" y="303336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09  7D  10  4C</a:t>
            </a:r>
            <a:endParaRPr lang="en-US" sz="2000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799414"/>
              </p:ext>
            </p:extLst>
          </p:nvPr>
        </p:nvGraphicFramePr>
        <p:xfrm>
          <a:off x="5056093" y="307340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056093" y="3048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93  6F  81  B5</a:t>
            </a:r>
            <a:endParaRPr lang="en-US" sz="2000" dirty="0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931943"/>
              </p:ext>
            </p:extLst>
          </p:nvPr>
        </p:nvGraphicFramePr>
        <p:xfrm>
          <a:off x="6817658" y="3062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817658" y="3037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6A  9F  0A  1C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375470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0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96153" y="1933269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609599" y="2508055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9600" y="3052787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</a:t>
            </a:r>
            <a:endParaRPr lang="en-US" sz="2400" dirty="0"/>
          </a:p>
        </p:txBody>
      </p:sp>
      <p:sp>
        <p:nvSpPr>
          <p:cNvPr id="48" name="Oval 47"/>
          <p:cNvSpPr/>
          <p:nvPr/>
        </p:nvSpPr>
        <p:spPr>
          <a:xfrm>
            <a:off x="3139889" y="2448137"/>
            <a:ext cx="1783976" cy="5163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962400" y="45720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Operation code:	40</a:t>
            </a:r>
          </a:p>
          <a:p>
            <a:r>
              <a:rPr lang="en-US" sz="2400" dirty="0" smtClean="0"/>
              <a:t>Memory address:	1F69C0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43400" y="2917130"/>
            <a:ext cx="838200" cy="16548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173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Fetch – Increment - Execute</a:t>
            </a:r>
            <a:endParaRPr lang="en-US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497354"/>
              </p:ext>
            </p:extLst>
          </p:nvPr>
        </p:nvGraphicFramePr>
        <p:xfrm>
          <a:off x="1470212" y="1411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0212" y="1386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22  6F  B2  1E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757246"/>
              </p:ext>
            </p:extLst>
          </p:nvPr>
        </p:nvGraphicFramePr>
        <p:xfrm>
          <a:off x="3231777" y="140087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1777" y="137547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 E6  07  5C</a:t>
            </a:r>
            <a:endParaRPr lang="en-US" sz="20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631092"/>
              </p:ext>
            </p:extLst>
          </p:nvPr>
        </p:nvGraphicFramePr>
        <p:xfrm>
          <a:off x="5015753" y="141550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15753" y="13901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12  76  84  70</a:t>
            </a:r>
            <a:endParaRPr lang="en-US" sz="20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853844"/>
              </p:ext>
            </p:extLst>
          </p:nvPr>
        </p:nvGraphicFramePr>
        <p:xfrm>
          <a:off x="6777318" y="140474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777318" y="137934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33  68  FD  3C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560676"/>
              </p:ext>
            </p:extLst>
          </p:nvPr>
        </p:nvGraphicFramePr>
        <p:xfrm>
          <a:off x="1474694" y="194261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74694" y="191721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56  09  40  77</a:t>
            </a:r>
            <a:endParaRPr lang="en-US" sz="20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502052"/>
              </p:ext>
            </p:extLst>
          </p:nvPr>
        </p:nvGraphicFramePr>
        <p:xfrm>
          <a:off x="3236259" y="19318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36259" y="19064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89  4A  B5  42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509395"/>
              </p:ext>
            </p:extLst>
          </p:nvPr>
        </p:nvGraphicFramePr>
        <p:xfrm>
          <a:off x="5020235" y="19464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020235" y="19210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61  04  AA  5E</a:t>
            </a:r>
            <a:endParaRPr lang="en-US" sz="2000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660057"/>
              </p:ext>
            </p:extLst>
          </p:nvPr>
        </p:nvGraphicFramePr>
        <p:xfrm>
          <a:off x="6781800" y="19357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781800" y="19103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  43  71  1C</a:t>
            </a:r>
            <a:endParaRPr lang="en-US" sz="20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809250"/>
              </p:ext>
            </p:extLst>
          </p:nvPr>
        </p:nvGraphicFramePr>
        <p:xfrm>
          <a:off x="1506070" y="25385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06070" y="25131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70  DF  32  2D</a:t>
            </a:r>
            <a:endParaRPr lang="en-US" sz="2000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041033"/>
              </p:ext>
            </p:extLst>
          </p:nvPr>
        </p:nvGraphicFramePr>
        <p:xfrm>
          <a:off x="3267635" y="25277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267635" y="25023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  1F  69  C0</a:t>
            </a:r>
            <a:endParaRPr lang="en-US" sz="2000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803283"/>
              </p:ext>
            </p:extLst>
          </p:nvPr>
        </p:nvGraphicFramePr>
        <p:xfrm>
          <a:off x="5051611" y="25424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051611" y="25170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8A  7C  0F  E9</a:t>
            </a:r>
            <a:endParaRPr lang="en-US" sz="2000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154856"/>
              </p:ext>
            </p:extLst>
          </p:nvPr>
        </p:nvGraphicFramePr>
        <p:xfrm>
          <a:off x="6813176" y="253165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13176" y="25062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  9D  39  2E</a:t>
            </a:r>
            <a:endParaRPr lang="en-US" sz="2000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602314"/>
              </p:ext>
            </p:extLst>
          </p:nvPr>
        </p:nvGraphicFramePr>
        <p:xfrm>
          <a:off x="1510552" y="306953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10552" y="304413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4D  1F  60  9A</a:t>
            </a:r>
            <a:endParaRPr lang="en-US" sz="2000" dirty="0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034591"/>
              </p:ext>
            </p:extLst>
          </p:nvPr>
        </p:nvGraphicFramePr>
        <p:xfrm>
          <a:off x="3272117" y="305876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272117" y="303336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09  7D  10  4C</a:t>
            </a:r>
            <a:endParaRPr lang="en-US" sz="2000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579227"/>
              </p:ext>
            </p:extLst>
          </p:nvPr>
        </p:nvGraphicFramePr>
        <p:xfrm>
          <a:off x="5056093" y="307340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056093" y="3048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93  6F  81  B5</a:t>
            </a:r>
            <a:endParaRPr lang="en-US" sz="2000" dirty="0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145826"/>
              </p:ext>
            </p:extLst>
          </p:nvPr>
        </p:nvGraphicFramePr>
        <p:xfrm>
          <a:off x="6817658" y="3062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817658" y="3037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6A  9F  0A  1C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375470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0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96153" y="1933269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609599" y="2508055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9600" y="3052787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15753" y="4056529"/>
            <a:ext cx="3998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Fetch next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Increment program counter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Decode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? Fetch additional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Execute</a:t>
            </a:r>
            <a:endParaRPr lang="en-US" sz="2400" dirty="0"/>
          </a:p>
        </p:txBody>
      </p:sp>
      <p:sp>
        <p:nvSpPr>
          <p:cNvPr id="48" name="Oval 47"/>
          <p:cNvSpPr/>
          <p:nvPr/>
        </p:nvSpPr>
        <p:spPr>
          <a:xfrm>
            <a:off x="3139889" y="2448137"/>
            <a:ext cx="1783976" cy="5163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837971"/>
              </p:ext>
            </p:extLst>
          </p:nvPr>
        </p:nvGraphicFramePr>
        <p:xfrm>
          <a:off x="228600" y="4166721"/>
          <a:ext cx="4495800" cy="182880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25908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Program counter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00000024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Instruction register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Address</a:t>
                      </a:r>
                      <a:r>
                        <a:rPr lang="en-US" sz="2400" baseline="0" dirty="0" smtClean="0"/>
                        <a:t> register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Accumulator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7F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28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Fetch – Increment - Execute</a:t>
            </a:r>
            <a:endParaRPr lang="en-US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826844"/>
              </p:ext>
            </p:extLst>
          </p:nvPr>
        </p:nvGraphicFramePr>
        <p:xfrm>
          <a:off x="1470212" y="1411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0212" y="1386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22  6F  B2  1E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718346"/>
              </p:ext>
            </p:extLst>
          </p:nvPr>
        </p:nvGraphicFramePr>
        <p:xfrm>
          <a:off x="3231777" y="140087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1777" y="137547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 E6  07  5C</a:t>
            </a:r>
            <a:endParaRPr lang="en-US" sz="20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016583"/>
              </p:ext>
            </p:extLst>
          </p:nvPr>
        </p:nvGraphicFramePr>
        <p:xfrm>
          <a:off x="5015753" y="141550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15753" y="13901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12  76  84  70</a:t>
            </a:r>
            <a:endParaRPr lang="en-US" sz="20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405549"/>
              </p:ext>
            </p:extLst>
          </p:nvPr>
        </p:nvGraphicFramePr>
        <p:xfrm>
          <a:off x="6777318" y="140474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777318" y="137934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33  68  FD  3C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115815"/>
              </p:ext>
            </p:extLst>
          </p:nvPr>
        </p:nvGraphicFramePr>
        <p:xfrm>
          <a:off x="1474694" y="194261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74694" y="191721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56  09  40  77</a:t>
            </a:r>
            <a:endParaRPr lang="en-US" sz="20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48271"/>
              </p:ext>
            </p:extLst>
          </p:nvPr>
        </p:nvGraphicFramePr>
        <p:xfrm>
          <a:off x="3236259" y="19318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36259" y="19064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89  4A  B5  42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228518"/>
              </p:ext>
            </p:extLst>
          </p:nvPr>
        </p:nvGraphicFramePr>
        <p:xfrm>
          <a:off x="5020235" y="19464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020235" y="19210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61  04  AA  5E</a:t>
            </a:r>
            <a:endParaRPr lang="en-US" sz="2000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0451"/>
              </p:ext>
            </p:extLst>
          </p:nvPr>
        </p:nvGraphicFramePr>
        <p:xfrm>
          <a:off x="6781800" y="19357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781800" y="19103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  43  71  1C</a:t>
            </a:r>
            <a:endParaRPr lang="en-US" sz="20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836942"/>
              </p:ext>
            </p:extLst>
          </p:nvPr>
        </p:nvGraphicFramePr>
        <p:xfrm>
          <a:off x="1506070" y="25385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06070" y="25131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70  DF  32  2D</a:t>
            </a:r>
            <a:endParaRPr lang="en-US" sz="2000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454375"/>
              </p:ext>
            </p:extLst>
          </p:nvPr>
        </p:nvGraphicFramePr>
        <p:xfrm>
          <a:off x="3267635" y="25277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267635" y="25023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  1F  69  C0</a:t>
            </a:r>
            <a:endParaRPr lang="en-US" sz="2000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905985"/>
              </p:ext>
            </p:extLst>
          </p:nvPr>
        </p:nvGraphicFramePr>
        <p:xfrm>
          <a:off x="5051611" y="25424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051611" y="25170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8A  7C  0F  E9</a:t>
            </a:r>
            <a:endParaRPr lang="en-US" sz="2000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981580"/>
              </p:ext>
            </p:extLst>
          </p:nvPr>
        </p:nvGraphicFramePr>
        <p:xfrm>
          <a:off x="6813176" y="253165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13176" y="25062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  9D  39  2E</a:t>
            </a:r>
            <a:endParaRPr lang="en-US" sz="2000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37846"/>
              </p:ext>
            </p:extLst>
          </p:nvPr>
        </p:nvGraphicFramePr>
        <p:xfrm>
          <a:off x="1510552" y="306953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10552" y="304413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4D  1F  60  9A</a:t>
            </a:r>
            <a:endParaRPr lang="en-US" sz="2000" dirty="0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034324"/>
              </p:ext>
            </p:extLst>
          </p:nvPr>
        </p:nvGraphicFramePr>
        <p:xfrm>
          <a:off x="3272117" y="305876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272117" y="303336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09  7D  10  4C</a:t>
            </a:r>
            <a:endParaRPr lang="en-US" sz="2000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031343"/>
              </p:ext>
            </p:extLst>
          </p:nvPr>
        </p:nvGraphicFramePr>
        <p:xfrm>
          <a:off x="5056093" y="307340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056093" y="3048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93  6F  81  B5</a:t>
            </a:r>
            <a:endParaRPr lang="en-US" sz="2000" dirty="0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847816"/>
              </p:ext>
            </p:extLst>
          </p:nvPr>
        </p:nvGraphicFramePr>
        <p:xfrm>
          <a:off x="6817658" y="3062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817658" y="3037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6A  9F  0A  1C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375470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0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96153" y="1933269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609599" y="2508055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9600" y="3052787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15753" y="4056529"/>
            <a:ext cx="3998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Fetch next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Increment program counter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Decode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? Fetch additional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Execute</a:t>
            </a:r>
            <a:endParaRPr lang="en-US" sz="2400" dirty="0"/>
          </a:p>
        </p:txBody>
      </p:sp>
      <p:sp>
        <p:nvSpPr>
          <p:cNvPr id="48" name="Oval 47"/>
          <p:cNvSpPr/>
          <p:nvPr/>
        </p:nvSpPr>
        <p:spPr>
          <a:xfrm>
            <a:off x="3139889" y="2448137"/>
            <a:ext cx="1783976" cy="5163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63166"/>
              </p:ext>
            </p:extLst>
          </p:nvPr>
        </p:nvGraphicFramePr>
        <p:xfrm>
          <a:off x="228600" y="4166721"/>
          <a:ext cx="4495800" cy="182880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25908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Program counter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00000028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Instruction register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401F69C0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Address</a:t>
                      </a:r>
                      <a:r>
                        <a:rPr lang="en-US" sz="2400" baseline="0" dirty="0" smtClean="0"/>
                        <a:t> register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Accumulator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7F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27495" y="4457700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31977" y="4076700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Fetch – Increment - Execute</a:t>
            </a:r>
            <a:endParaRPr lang="en-US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880054"/>
              </p:ext>
            </p:extLst>
          </p:nvPr>
        </p:nvGraphicFramePr>
        <p:xfrm>
          <a:off x="1470212" y="1411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0212" y="1386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22  6F  B2  1E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692348"/>
              </p:ext>
            </p:extLst>
          </p:nvPr>
        </p:nvGraphicFramePr>
        <p:xfrm>
          <a:off x="3231777" y="140087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1777" y="137547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 E6  07  5C</a:t>
            </a:r>
            <a:endParaRPr lang="en-US" sz="20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477828"/>
              </p:ext>
            </p:extLst>
          </p:nvPr>
        </p:nvGraphicFramePr>
        <p:xfrm>
          <a:off x="5015753" y="141550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15753" y="13901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12  76  84  70</a:t>
            </a:r>
            <a:endParaRPr lang="en-US" sz="20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21885"/>
              </p:ext>
            </p:extLst>
          </p:nvPr>
        </p:nvGraphicFramePr>
        <p:xfrm>
          <a:off x="6777318" y="140474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777318" y="137934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33  68  FD  3C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809608"/>
              </p:ext>
            </p:extLst>
          </p:nvPr>
        </p:nvGraphicFramePr>
        <p:xfrm>
          <a:off x="1474694" y="194261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74694" y="191721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56  09  40  77</a:t>
            </a:r>
            <a:endParaRPr lang="en-US" sz="20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87577"/>
              </p:ext>
            </p:extLst>
          </p:nvPr>
        </p:nvGraphicFramePr>
        <p:xfrm>
          <a:off x="3236259" y="19318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36259" y="19064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89  4A  B5  42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628799"/>
              </p:ext>
            </p:extLst>
          </p:nvPr>
        </p:nvGraphicFramePr>
        <p:xfrm>
          <a:off x="5020235" y="19464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020235" y="19210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61  04  AA  5E</a:t>
            </a:r>
            <a:endParaRPr lang="en-US" sz="2000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542567"/>
              </p:ext>
            </p:extLst>
          </p:nvPr>
        </p:nvGraphicFramePr>
        <p:xfrm>
          <a:off x="6781800" y="19357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781800" y="19103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  43  71  1C</a:t>
            </a:r>
            <a:endParaRPr lang="en-US" sz="20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079343"/>
              </p:ext>
            </p:extLst>
          </p:nvPr>
        </p:nvGraphicFramePr>
        <p:xfrm>
          <a:off x="1506070" y="25385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06070" y="25131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70  DF  32  2D</a:t>
            </a:r>
            <a:endParaRPr lang="en-US" sz="2000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073631"/>
              </p:ext>
            </p:extLst>
          </p:nvPr>
        </p:nvGraphicFramePr>
        <p:xfrm>
          <a:off x="3267635" y="25277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267635" y="25023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  1F  69  C0</a:t>
            </a:r>
            <a:endParaRPr lang="en-US" sz="2000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617678"/>
              </p:ext>
            </p:extLst>
          </p:nvPr>
        </p:nvGraphicFramePr>
        <p:xfrm>
          <a:off x="5051611" y="25424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051611" y="25170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8A  7C  0F  E9</a:t>
            </a:r>
            <a:endParaRPr lang="en-US" sz="2000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216315"/>
              </p:ext>
            </p:extLst>
          </p:nvPr>
        </p:nvGraphicFramePr>
        <p:xfrm>
          <a:off x="6813176" y="253165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13176" y="25062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  9D  39  2E</a:t>
            </a:r>
            <a:endParaRPr lang="en-US" sz="2000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183093"/>
              </p:ext>
            </p:extLst>
          </p:nvPr>
        </p:nvGraphicFramePr>
        <p:xfrm>
          <a:off x="1510552" y="306953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10552" y="304413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4D  1F  60  9A</a:t>
            </a:r>
            <a:endParaRPr lang="en-US" sz="2000" dirty="0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440057"/>
              </p:ext>
            </p:extLst>
          </p:nvPr>
        </p:nvGraphicFramePr>
        <p:xfrm>
          <a:off x="3272117" y="305876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272117" y="303336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09  7D  10  4C</a:t>
            </a:r>
            <a:endParaRPr lang="en-US" sz="2000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995631"/>
              </p:ext>
            </p:extLst>
          </p:nvPr>
        </p:nvGraphicFramePr>
        <p:xfrm>
          <a:off x="5056093" y="307340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056093" y="3048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93  6F  81  B5</a:t>
            </a:r>
            <a:endParaRPr lang="en-US" sz="2000" dirty="0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174021"/>
              </p:ext>
            </p:extLst>
          </p:nvPr>
        </p:nvGraphicFramePr>
        <p:xfrm>
          <a:off x="6817658" y="3062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817658" y="3037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6A  9F  0A  1C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375470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0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96153" y="1933269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609599" y="2508055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9600" y="3052787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15753" y="4056529"/>
            <a:ext cx="3998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Fetch next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Increment program counter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Decode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? Fetch additional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Execute</a:t>
            </a:r>
            <a:endParaRPr lang="en-US" sz="2400" dirty="0"/>
          </a:p>
        </p:txBody>
      </p:sp>
      <p:sp>
        <p:nvSpPr>
          <p:cNvPr id="48" name="Oval 47"/>
          <p:cNvSpPr/>
          <p:nvPr/>
        </p:nvSpPr>
        <p:spPr>
          <a:xfrm>
            <a:off x="3139889" y="2448137"/>
            <a:ext cx="1783976" cy="5163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112732"/>
              </p:ext>
            </p:extLst>
          </p:nvPr>
        </p:nvGraphicFramePr>
        <p:xfrm>
          <a:off x="228600" y="4166721"/>
          <a:ext cx="4495800" cy="182880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25908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Program counter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00000028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Instruction register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401F69C0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Address</a:t>
                      </a:r>
                      <a:r>
                        <a:rPr lang="en-US" sz="2400" baseline="0" dirty="0" smtClean="0"/>
                        <a:t> register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     </a:t>
                      </a:r>
                      <a:r>
                        <a:rPr lang="en-US" sz="2400" dirty="0" smtClean="0"/>
                        <a:t>1F69C0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Accumulator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7F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4819650" y="4095936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00600" y="4454525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23012" y="4835525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2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Add</a:t>
            </a:r>
            <a:endParaRPr lang="en-US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035948"/>
              </p:ext>
            </p:extLst>
          </p:nvPr>
        </p:nvGraphicFramePr>
        <p:xfrm>
          <a:off x="1470212" y="1411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0212" y="1386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22  6F  B2  1E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112869"/>
              </p:ext>
            </p:extLst>
          </p:nvPr>
        </p:nvGraphicFramePr>
        <p:xfrm>
          <a:off x="3231777" y="140087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1777" y="137547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 E6  07  5C</a:t>
            </a:r>
            <a:endParaRPr lang="en-US" sz="20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6048"/>
              </p:ext>
            </p:extLst>
          </p:nvPr>
        </p:nvGraphicFramePr>
        <p:xfrm>
          <a:off x="5015753" y="141550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15753" y="13901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12  76  84  70</a:t>
            </a:r>
            <a:endParaRPr lang="en-US" sz="20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152275"/>
              </p:ext>
            </p:extLst>
          </p:nvPr>
        </p:nvGraphicFramePr>
        <p:xfrm>
          <a:off x="6777318" y="140474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777318" y="137934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33  68  FD  3C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023545"/>
              </p:ext>
            </p:extLst>
          </p:nvPr>
        </p:nvGraphicFramePr>
        <p:xfrm>
          <a:off x="1474694" y="194261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74694" y="191721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56  09  40  77</a:t>
            </a:r>
            <a:endParaRPr lang="en-US" sz="20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249137"/>
              </p:ext>
            </p:extLst>
          </p:nvPr>
        </p:nvGraphicFramePr>
        <p:xfrm>
          <a:off x="3236259" y="19318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36259" y="19064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89  4A  B5  42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995580"/>
              </p:ext>
            </p:extLst>
          </p:nvPr>
        </p:nvGraphicFramePr>
        <p:xfrm>
          <a:off x="5020235" y="19464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020235" y="19210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61  04  AA  5E</a:t>
            </a:r>
            <a:endParaRPr lang="en-US" sz="2000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791013"/>
              </p:ext>
            </p:extLst>
          </p:nvPr>
        </p:nvGraphicFramePr>
        <p:xfrm>
          <a:off x="6781800" y="19357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781800" y="19103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  43  71  1C</a:t>
            </a:r>
            <a:endParaRPr lang="en-US" sz="20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076424"/>
              </p:ext>
            </p:extLst>
          </p:nvPr>
        </p:nvGraphicFramePr>
        <p:xfrm>
          <a:off x="1506070" y="25385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06070" y="25131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70  DF  32  2D</a:t>
            </a:r>
            <a:endParaRPr lang="en-US" sz="2000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53977"/>
              </p:ext>
            </p:extLst>
          </p:nvPr>
        </p:nvGraphicFramePr>
        <p:xfrm>
          <a:off x="3267635" y="25277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267635" y="25023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  1F  69  C0</a:t>
            </a:r>
            <a:endParaRPr lang="en-US" sz="2000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936842"/>
              </p:ext>
            </p:extLst>
          </p:nvPr>
        </p:nvGraphicFramePr>
        <p:xfrm>
          <a:off x="5051611" y="25424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051611" y="25170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8A  7C  0F  E9</a:t>
            </a:r>
            <a:endParaRPr lang="en-US" sz="2000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334753"/>
              </p:ext>
            </p:extLst>
          </p:nvPr>
        </p:nvGraphicFramePr>
        <p:xfrm>
          <a:off x="6813176" y="253165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13176" y="25062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  9D  39  2E</a:t>
            </a:r>
            <a:endParaRPr lang="en-US" sz="2000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245625"/>
              </p:ext>
            </p:extLst>
          </p:nvPr>
        </p:nvGraphicFramePr>
        <p:xfrm>
          <a:off x="1510552" y="306953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10552" y="304413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4D  1F  60  9A</a:t>
            </a:r>
            <a:endParaRPr lang="en-US" sz="2000" dirty="0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871400"/>
              </p:ext>
            </p:extLst>
          </p:nvPr>
        </p:nvGraphicFramePr>
        <p:xfrm>
          <a:off x="3272117" y="305876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272117" y="303336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09  7D  10  4C</a:t>
            </a:r>
            <a:endParaRPr lang="en-US" sz="2000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315656"/>
              </p:ext>
            </p:extLst>
          </p:nvPr>
        </p:nvGraphicFramePr>
        <p:xfrm>
          <a:off x="5056093" y="307340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056093" y="3048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93  6F  81  B5</a:t>
            </a:r>
            <a:endParaRPr lang="en-US" sz="2000" dirty="0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994204"/>
              </p:ext>
            </p:extLst>
          </p:nvPr>
        </p:nvGraphicFramePr>
        <p:xfrm>
          <a:off x="6817658" y="3062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817658" y="3037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6A  9F  0A  1C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375470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0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96153" y="1933269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609599" y="2508055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9600" y="3052787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15753" y="4056529"/>
            <a:ext cx="3998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Fetch next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Increment program counter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Decode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? Fetch additional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Execute</a:t>
            </a:r>
            <a:endParaRPr lang="en-US" sz="2400" dirty="0"/>
          </a:p>
        </p:txBody>
      </p:sp>
      <p:sp>
        <p:nvSpPr>
          <p:cNvPr id="48" name="Oval 47"/>
          <p:cNvSpPr/>
          <p:nvPr/>
        </p:nvSpPr>
        <p:spPr>
          <a:xfrm>
            <a:off x="3139889" y="2448137"/>
            <a:ext cx="1783976" cy="5163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153838"/>
              </p:ext>
            </p:extLst>
          </p:nvPr>
        </p:nvGraphicFramePr>
        <p:xfrm>
          <a:off x="228600" y="4166721"/>
          <a:ext cx="4495800" cy="182880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25908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Program counter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00000028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Instruction register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401F69C0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Address</a:t>
                      </a:r>
                      <a:r>
                        <a:rPr lang="en-US" sz="2400" baseline="0" dirty="0" smtClean="0"/>
                        <a:t> register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     </a:t>
                      </a:r>
                      <a:r>
                        <a:rPr lang="en-US" sz="2400" dirty="0" smtClean="0"/>
                        <a:t>1F69C0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Accumulator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3EF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4819650" y="4095936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00600" y="4454525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23012" y="4835525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25253" y="5168526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44302" y="5593790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3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Fetch – Increment - Execute</a:t>
            </a:r>
            <a:endParaRPr lang="en-US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816741"/>
              </p:ext>
            </p:extLst>
          </p:nvPr>
        </p:nvGraphicFramePr>
        <p:xfrm>
          <a:off x="1470212" y="1411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0212" y="1386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22  6F  B2  1E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748005"/>
              </p:ext>
            </p:extLst>
          </p:nvPr>
        </p:nvGraphicFramePr>
        <p:xfrm>
          <a:off x="3231777" y="140087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1777" y="137547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 E6  07  5C</a:t>
            </a:r>
            <a:endParaRPr lang="en-US" sz="20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645566"/>
              </p:ext>
            </p:extLst>
          </p:nvPr>
        </p:nvGraphicFramePr>
        <p:xfrm>
          <a:off x="5015753" y="141550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15753" y="13901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12  76  84  70</a:t>
            </a:r>
            <a:endParaRPr lang="en-US" sz="20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553269"/>
              </p:ext>
            </p:extLst>
          </p:nvPr>
        </p:nvGraphicFramePr>
        <p:xfrm>
          <a:off x="6777318" y="140474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777318" y="137934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33  68  FD  3C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32370"/>
              </p:ext>
            </p:extLst>
          </p:nvPr>
        </p:nvGraphicFramePr>
        <p:xfrm>
          <a:off x="1474694" y="194261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74694" y="191721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56  09  40  77</a:t>
            </a:r>
            <a:endParaRPr lang="en-US" sz="20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48877"/>
              </p:ext>
            </p:extLst>
          </p:nvPr>
        </p:nvGraphicFramePr>
        <p:xfrm>
          <a:off x="3236259" y="19318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36259" y="19064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89  4A  B5  42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120351"/>
              </p:ext>
            </p:extLst>
          </p:nvPr>
        </p:nvGraphicFramePr>
        <p:xfrm>
          <a:off x="5020235" y="19464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020235" y="19210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61  04  AA  5E</a:t>
            </a:r>
            <a:endParaRPr lang="en-US" sz="2000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061721"/>
              </p:ext>
            </p:extLst>
          </p:nvPr>
        </p:nvGraphicFramePr>
        <p:xfrm>
          <a:off x="6781800" y="19357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781800" y="19103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  43  71  1C</a:t>
            </a:r>
            <a:endParaRPr lang="en-US" sz="20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924723"/>
              </p:ext>
            </p:extLst>
          </p:nvPr>
        </p:nvGraphicFramePr>
        <p:xfrm>
          <a:off x="1506070" y="25385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06070" y="25131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70  DF  32  2D</a:t>
            </a:r>
            <a:endParaRPr lang="en-US" sz="2000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743625"/>
              </p:ext>
            </p:extLst>
          </p:nvPr>
        </p:nvGraphicFramePr>
        <p:xfrm>
          <a:off x="3267635" y="25277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267635" y="25023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35  1F  69  C0</a:t>
            </a:r>
            <a:endParaRPr lang="en-US" sz="2000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448979"/>
              </p:ext>
            </p:extLst>
          </p:nvPr>
        </p:nvGraphicFramePr>
        <p:xfrm>
          <a:off x="5051611" y="25424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051611" y="25170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8A  7C  0F  E9</a:t>
            </a:r>
            <a:endParaRPr lang="en-US" sz="2000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870808"/>
              </p:ext>
            </p:extLst>
          </p:nvPr>
        </p:nvGraphicFramePr>
        <p:xfrm>
          <a:off x="6813176" y="253165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13176" y="25062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  9D  39  2E</a:t>
            </a:r>
            <a:endParaRPr lang="en-US" sz="2000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11052"/>
              </p:ext>
            </p:extLst>
          </p:nvPr>
        </p:nvGraphicFramePr>
        <p:xfrm>
          <a:off x="1510552" y="306953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10552" y="304413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4D  1F  60  9A</a:t>
            </a:r>
            <a:endParaRPr lang="en-US" sz="2000" dirty="0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160570"/>
              </p:ext>
            </p:extLst>
          </p:nvPr>
        </p:nvGraphicFramePr>
        <p:xfrm>
          <a:off x="3272117" y="305876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272117" y="303336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09  7D  10  4C</a:t>
            </a:r>
            <a:endParaRPr lang="en-US" sz="2000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218407"/>
              </p:ext>
            </p:extLst>
          </p:nvPr>
        </p:nvGraphicFramePr>
        <p:xfrm>
          <a:off x="5056093" y="307340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056093" y="3048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93  6F  81  B5</a:t>
            </a:r>
            <a:endParaRPr lang="en-US" sz="2000" dirty="0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024847"/>
              </p:ext>
            </p:extLst>
          </p:nvPr>
        </p:nvGraphicFramePr>
        <p:xfrm>
          <a:off x="6817658" y="3062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817658" y="3037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6A  9F  0A  1C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375470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0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96153" y="1933269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609599" y="2508055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9600" y="3052787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15753" y="4056529"/>
            <a:ext cx="3998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Fetch next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Increment program counter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Decode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? Fetch additional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Execute</a:t>
            </a:r>
            <a:endParaRPr lang="en-US" sz="2400" dirty="0"/>
          </a:p>
        </p:txBody>
      </p:sp>
      <p:sp>
        <p:nvSpPr>
          <p:cNvPr id="48" name="Oval 47"/>
          <p:cNvSpPr/>
          <p:nvPr/>
        </p:nvSpPr>
        <p:spPr>
          <a:xfrm>
            <a:off x="3139889" y="2448137"/>
            <a:ext cx="1783976" cy="5163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865117"/>
              </p:ext>
            </p:extLst>
          </p:nvPr>
        </p:nvGraphicFramePr>
        <p:xfrm>
          <a:off x="228600" y="4166721"/>
          <a:ext cx="4495800" cy="182880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25908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Program counter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00000028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Instruction register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351F69C0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Address</a:t>
                      </a:r>
                      <a:r>
                        <a:rPr lang="en-US" sz="2400" baseline="0" dirty="0" smtClean="0"/>
                        <a:t> register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     </a:t>
                      </a:r>
                      <a:r>
                        <a:rPr lang="en-US" sz="2400" dirty="0" smtClean="0"/>
                        <a:t>1F69C0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Accumulator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7F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4819650" y="4095936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00600" y="4454525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23012" y="4835525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6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Jump</a:t>
            </a:r>
            <a:endParaRPr lang="en-US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589649"/>
              </p:ext>
            </p:extLst>
          </p:nvPr>
        </p:nvGraphicFramePr>
        <p:xfrm>
          <a:off x="1470212" y="1411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0212" y="1386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22  6F  B2  1E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707549"/>
              </p:ext>
            </p:extLst>
          </p:nvPr>
        </p:nvGraphicFramePr>
        <p:xfrm>
          <a:off x="3231777" y="140087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1777" y="137547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 E6  07  5C</a:t>
            </a:r>
            <a:endParaRPr lang="en-US" sz="20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428237"/>
              </p:ext>
            </p:extLst>
          </p:nvPr>
        </p:nvGraphicFramePr>
        <p:xfrm>
          <a:off x="5015753" y="141550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15753" y="13901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12  76  84  70</a:t>
            </a:r>
            <a:endParaRPr lang="en-US" sz="20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840614"/>
              </p:ext>
            </p:extLst>
          </p:nvPr>
        </p:nvGraphicFramePr>
        <p:xfrm>
          <a:off x="6777318" y="140474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777318" y="137934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33  68  FD  3C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200592"/>
              </p:ext>
            </p:extLst>
          </p:nvPr>
        </p:nvGraphicFramePr>
        <p:xfrm>
          <a:off x="1474694" y="194261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74694" y="191721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56  09  40  77</a:t>
            </a:r>
            <a:endParaRPr lang="en-US" sz="20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180858"/>
              </p:ext>
            </p:extLst>
          </p:nvPr>
        </p:nvGraphicFramePr>
        <p:xfrm>
          <a:off x="3236259" y="19318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36259" y="19064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89  4A  B5  42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331433"/>
              </p:ext>
            </p:extLst>
          </p:nvPr>
        </p:nvGraphicFramePr>
        <p:xfrm>
          <a:off x="5020235" y="19464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020235" y="19210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61  04  AA  5E</a:t>
            </a:r>
            <a:endParaRPr lang="en-US" sz="2000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512144"/>
              </p:ext>
            </p:extLst>
          </p:nvPr>
        </p:nvGraphicFramePr>
        <p:xfrm>
          <a:off x="6781800" y="19357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781800" y="19103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  43  71  1C</a:t>
            </a:r>
            <a:endParaRPr lang="en-US" sz="20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274302"/>
              </p:ext>
            </p:extLst>
          </p:nvPr>
        </p:nvGraphicFramePr>
        <p:xfrm>
          <a:off x="1506070" y="25385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06070" y="25131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70  DF  32  2D</a:t>
            </a:r>
            <a:endParaRPr lang="en-US" sz="2000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513347"/>
              </p:ext>
            </p:extLst>
          </p:nvPr>
        </p:nvGraphicFramePr>
        <p:xfrm>
          <a:off x="3267635" y="25277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267635" y="25023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  1F  69  C0</a:t>
            </a:r>
            <a:endParaRPr lang="en-US" sz="2000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138023"/>
              </p:ext>
            </p:extLst>
          </p:nvPr>
        </p:nvGraphicFramePr>
        <p:xfrm>
          <a:off x="5051611" y="25424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051611" y="25170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8A  7C  0F  E9</a:t>
            </a:r>
            <a:endParaRPr lang="en-US" sz="2000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78074"/>
              </p:ext>
            </p:extLst>
          </p:nvPr>
        </p:nvGraphicFramePr>
        <p:xfrm>
          <a:off x="6813176" y="253165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13176" y="25062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  9D  39  2E</a:t>
            </a:r>
            <a:endParaRPr lang="en-US" sz="2000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612328"/>
              </p:ext>
            </p:extLst>
          </p:nvPr>
        </p:nvGraphicFramePr>
        <p:xfrm>
          <a:off x="1510552" y="306953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10552" y="304413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4D  1F  60  9A</a:t>
            </a:r>
            <a:endParaRPr lang="en-US" sz="2000" dirty="0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394227"/>
              </p:ext>
            </p:extLst>
          </p:nvPr>
        </p:nvGraphicFramePr>
        <p:xfrm>
          <a:off x="3272117" y="305876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272117" y="303336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09  7D  10  4C</a:t>
            </a:r>
            <a:endParaRPr lang="en-US" sz="2000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772929"/>
              </p:ext>
            </p:extLst>
          </p:nvPr>
        </p:nvGraphicFramePr>
        <p:xfrm>
          <a:off x="5056093" y="307340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056093" y="3048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93  6F  81  B5</a:t>
            </a:r>
            <a:endParaRPr lang="en-US" sz="2000" dirty="0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426657"/>
              </p:ext>
            </p:extLst>
          </p:nvPr>
        </p:nvGraphicFramePr>
        <p:xfrm>
          <a:off x="6817658" y="3062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817658" y="3037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6A  9F  0A  1C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375470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0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96153" y="1933269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609599" y="2508055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9600" y="3052787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15753" y="4056529"/>
            <a:ext cx="3998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Fetch next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Increment program counter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Decode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? Fetch additional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Execute</a:t>
            </a:r>
            <a:endParaRPr lang="en-US" sz="2400" dirty="0"/>
          </a:p>
        </p:txBody>
      </p:sp>
      <p:sp>
        <p:nvSpPr>
          <p:cNvPr id="48" name="Oval 47"/>
          <p:cNvSpPr/>
          <p:nvPr/>
        </p:nvSpPr>
        <p:spPr>
          <a:xfrm>
            <a:off x="3139889" y="2448137"/>
            <a:ext cx="1783976" cy="5163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921132"/>
              </p:ext>
            </p:extLst>
          </p:nvPr>
        </p:nvGraphicFramePr>
        <p:xfrm>
          <a:off x="228600" y="4166721"/>
          <a:ext cx="4495800" cy="182880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25908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Program counter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001F69C0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Instruction register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401F69C0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Address</a:t>
                      </a:r>
                      <a:r>
                        <a:rPr lang="en-US" sz="2400" baseline="0" dirty="0" smtClean="0"/>
                        <a:t> register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     </a:t>
                      </a:r>
                      <a:r>
                        <a:rPr lang="en-US" sz="2400" dirty="0" smtClean="0"/>
                        <a:t>1F69C0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Accumulator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7F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4819650" y="4095936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00600" y="4454525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23012" y="4835525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12926" y="5168526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44302" y="5593790"/>
            <a:ext cx="3339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2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Then and Now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5240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“Where a calculator on the ENIAC is equipped with 18,000 vacuum tubes and weighs 30 tons, computers in the future may have only 1,000 vacuum tubes and weigh only 1 ½ tons.”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3962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Popular Mechanics</a:t>
            </a:r>
            <a:r>
              <a:rPr lang="en-US" dirty="0" smtClean="0"/>
              <a:t>, 1949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2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When Do Things Happen?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524000"/>
            <a:ext cx="3998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Fetch next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Increment program counter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Decode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? Fetch additional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Execute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666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When Do Things Happen?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524000"/>
            <a:ext cx="3998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Fetch next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Increment program counter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Decode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? Fetch additional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Execute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95400"/>
            <a:ext cx="33337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8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When Do Things Happen?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524000"/>
            <a:ext cx="3998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Fetch next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Increment program counter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Decode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? Fetch additional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Execute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95400"/>
            <a:ext cx="33337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6200"/>
            <a:ext cx="43815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8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When Do Things Happen?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524000"/>
            <a:ext cx="3998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Fetch next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Increment program counter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Decode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? Fetch additional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Execute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95400"/>
            <a:ext cx="33337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29000"/>
            <a:ext cx="238125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8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Computer’s Clock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4191000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4769224"/>
            <a:ext cx="739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 pitchFamily="18" charset="0"/>
              </a:rPr>
              <a:t>from time import clock</a:t>
            </a:r>
          </a:p>
          <a:p>
            <a:endParaRPr lang="en-US" dirty="0">
              <a:latin typeface="Courier" pitchFamily="18" charset="0"/>
            </a:endParaRPr>
          </a:p>
          <a:p>
            <a:r>
              <a:rPr lang="en-US" dirty="0">
                <a:latin typeface="Courier" pitchFamily="18" charset="0"/>
              </a:rPr>
              <a:t>def clock_it(n):</a:t>
            </a:r>
          </a:p>
          <a:p>
            <a:r>
              <a:rPr lang="en-US" dirty="0">
                <a:latin typeface="Courier" pitchFamily="18" charset="0"/>
              </a:rPr>
              <a:t>    for i in range(n):</a:t>
            </a:r>
          </a:p>
          <a:p>
            <a:r>
              <a:rPr lang="en-US" dirty="0">
                <a:latin typeface="Courier" pitchFamily="18" charset="0"/>
              </a:rPr>
              <a:t>        rand = clock()</a:t>
            </a:r>
          </a:p>
          <a:p>
            <a:r>
              <a:rPr lang="en-US" dirty="0">
                <a:latin typeface="Courier" pitchFamily="18" charset="0"/>
              </a:rPr>
              <a:t>        print(rand</a:t>
            </a:r>
            <a:r>
              <a:rPr lang="en-US" dirty="0" smtClean="0">
                <a:latin typeface="Courier" pitchFamily="18" charset="0"/>
              </a:rPr>
              <a:t>)</a:t>
            </a:r>
            <a:endParaRPr lang="en-US" dirty="0">
              <a:latin typeface="Courie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235" y="40132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Let’s watch the clock on this machine: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250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Clock Speed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521824" cy="513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35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Clock Speeds</a:t>
            </a:r>
            <a:endParaRPr lang="en-US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24778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Intel® Core™ i3 - 370M processor (2.40GHz )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3371850" cy="247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1143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 Mac Book Pro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5937" y="6132562"/>
            <a:ext cx="3504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Intel® Core™ i7 970 Processor (6x 3.20GHz/12MB L3 Cache) </a:t>
            </a:r>
            <a:br>
              <a:rPr lang="it-IT" dirty="0"/>
            </a:b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7" y="3794984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3443156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 Pallidin 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379498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2.53 GHz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57800" y="51816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4Q 2012: </a:t>
            </a:r>
            <a:r>
              <a:rPr lang="it-IT" dirty="0"/>
              <a:t>Intel® Core™ i7 </a:t>
            </a:r>
            <a:r>
              <a:rPr lang="it-IT" dirty="0" smtClean="0"/>
              <a:t>3970X </a:t>
            </a:r>
            <a:r>
              <a:rPr lang="it-IT" dirty="0"/>
              <a:t>Processor (6x </a:t>
            </a:r>
            <a:r>
              <a:rPr lang="it-IT" dirty="0" smtClean="0"/>
              <a:t>3.250GHz/15MB </a:t>
            </a:r>
            <a:r>
              <a:rPr lang="it-IT" dirty="0"/>
              <a:t>L3 Cache) 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5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What’s Going on Here?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52959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Parallelism</a:t>
            </a:r>
            <a:endParaRPr lang="en-US" sz="2800" b="1" dirty="0"/>
          </a:p>
        </p:txBody>
      </p:sp>
      <p:pic>
        <p:nvPicPr>
          <p:cNvPr id="5122" name="Picture 2" descr="C:\Users\Elaine\AppData\Local\Microsoft\Windows\Temporary Internet Files\Content.Outlook\JYZRPKW4\IMG_20110212_090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2788826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55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Pipelining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Fill two cups of Diet Coke</a:t>
            </a:r>
          </a:p>
          <a:p>
            <a:endParaRPr lang="en-US" sz="2400" dirty="0" smtClean="0"/>
          </a:p>
          <a:p>
            <a:r>
              <a:rPr lang="en-US" sz="2400" dirty="0" smtClean="0"/>
              <a:t>Build a housing development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Can you think of more?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32004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2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Pipelining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Fill two cups of Diet Coke</a:t>
            </a:r>
          </a:p>
          <a:p>
            <a:endParaRPr lang="en-US" sz="2400" dirty="0" smtClean="0"/>
          </a:p>
          <a:p>
            <a:r>
              <a:rPr lang="en-US" sz="2400" dirty="0" smtClean="0"/>
              <a:t>Build a housing development</a:t>
            </a:r>
          </a:p>
          <a:p>
            <a:endParaRPr lang="en-US" sz="2400" dirty="0"/>
          </a:p>
          <a:p>
            <a:r>
              <a:rPr lang="en-US" sz="2400" dirty="0" smtClean="0"/>
              <a:t>Laundry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32004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767" y="4962383"/>
            <a:ext cx="1697552" cy="147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479" y="4909328"/>
            <a:ext cx="1003441" cy="149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68" y="5281380"/>
            <a:ext cx="852968" cy="116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48792"/>
            <a:ext cx="1527147" cy="129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612036" y="5528709"/>
            <a:ext cx="550155" cy="786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400800" y="5596325"/>
            <a:ext cx="60404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19600" y="5541969"/>
            <a:ext cx="56215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00" y="4853072"/>
            <a:ext cx="852968" cy="116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156"/>
            <a:ext cx="852968" cy="116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36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Then and Now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5240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“What we didn’t realize then was that the integrated circuit would reduce the cost of electronic functions by a factor of a million to one; nothing had ever done that for anything before.”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3962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Jack Kilby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28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Pipelining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17" y="121920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Bottlenecks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553221" y="2573891"/>
            <a:ext cx="478276" cy="75914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3400" y="52578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can solve this problem by adding a new kind of parallelism. </a:t>
            </a:r>
            <a:endParaRPr lang="en-US" sz="2400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891" y="2953462"/>
            <a:ext cx="1697552" cy="147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603" y="2900407"/>
            <a:ext cx="1003441" cy="149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192" y="3272459"/>
            <a:ext cx="852968" cy="116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71" y="3793352"/>
            <a:ext cx="1527147" cy="129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V="1">
            <a:off x="2667160" y="3519788"/>
            <a:ext cx="550155" cy="786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51151" y="3333033"/>
            <a:ext cx="604040" cy="60359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474724" y="3533048"/>
            <a:ext cx="56215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24" y="2844151"/>
            <a:ext cx="852968" cy="116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4" y="2258235"/>
            <a:ext cx="852968" cy="116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70" y="1980111"/>
            <a:ext cx="1527147" cy="129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27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Adding Them Up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838200" y="1371600"/>
            <a:ext cx="8382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" y="1676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76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1524000"/>
            <a:ext cx="838200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38400" y="1828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14800" y="4800600"/>
            <a:ext cx="838200" cy="1143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62800" y="3429000"/>
            <a:ext cx="838200" cy="11430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00400" y="2967318"/>
            <a:ext cx="838200" cy="1143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11088" y="3657600"/>
            <a:ext cx="838200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81600" y="1991944"/>
            <a:ext cx="83820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00700" y="4000500"/>
            <a:ext cx="8382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81900" y="924254"/>
            <a:ext cx="838200" cy="1143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315200" y="38597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53100" y="43873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67200" y="51874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463488" y="40444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67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0" y="2343381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94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52800" y="335415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734300" y="131108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27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Single Instruction Stream Multiple Data Stream (SIMD)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Add numbers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Process insurance claims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Rowing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66" y="1981200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19" y="4267200"/>
            <a:ext cx="22860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SIMD to Funnel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UT admissions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06" y="3124200"/>
            <a:ext cx="1343585" cy="172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469" y="2250141"/>
            <a:ext cx="160555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13012"/>
            <a:ext cx="160555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435" y="1219200"/>
            <a:ext cx="160555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04047"/>
            <a:ext cx="160555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350107"/>
              </p:ext>
            </p:extLst>
          </p:nvPr>
        </p:nvGraphicFramePr>
        <p:xfrm>
          <a:off x="2583571" y="5638800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23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SIMD in Football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 quilt of blocks</a:t>
            </a:r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2466975" cy="152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3990975" cy="400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8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Increasing Parallelism in SIMD</a:t>
            </a:r>
            <a:endParaRPr lang="en-US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87824"/>
            <a:ext cx="52578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5486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Problem:  </a:t>
            </a:r>
            <a:r>
              <a:rPr lang="en-US" sz="2800" b="1" dirty="0" smtClean="0"/>
              <a:t>Bottlenecks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9333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Eliminating Bottlenecks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60020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Solution:  Add more processors.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Benefit:  Faster throughput at peak times.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Cost:</a:t>
            </a:r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24003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4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Essential SIMD Property</a:t>
            </a:r>
            <a:endParaRPr lang="en-US" sz="3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2163054" cy="1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52282"/>
            <a:ext cx="19812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01339"/>
            <a:ext cx="194959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67200"/>
            <a:ext cx="20955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96739"/>
            <a:ext cx="1290637" cy="124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0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Back to CPUs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Pipelining in a single CPU: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17" y="2057400"/>
            <a:ext cx="5602650" cy="419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41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What About Multicore CPUs?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Rendering in gaming</a:t>
            </a:r>
          </a:p>
          <a:p>
            <a:endParaRPr lang="en-US" sz="2400" dirty="0" smtClean="0"/>
          </a:p>
          <a:p>
            <a:r>
              <a:rPr lang="en-US" sz="2400" dirty="0" smtClean="0"/>
              <a:t>Sorting your gmail</a:t>
            </a:r>
          </a:p>
          <a:p>
            <a:endParaRPr lang="en-US" sz="2400" dirty="0" smtClean="0"/>
          </a:p>
          <a:p>
            <a:r>
              <a:rPr lang="en-US" sz="2400" dirty="0" smtClean="0"/>
              <a:t>Multiple browser tabs</a:t>
            </a:r>
          </a:p>
          <a:p>
            <a:endParaRPr lang="en-US" sz="2400" dirty="0" smtClean="0"/>
          </a:p>
          <a:p>
            <a:r>
              <a:rPr lang="en-US" sz="2400" dirty="0" smtClean="0"/>
              <a:t>Weather modeling</a:t>
            </a:r>
          </a:p>
          <a:p>
            <a:endParaRPr lang="en-US" sz="2400" dirty="0" smtClean="0"/>
          </a:p>
          <a:p>
            <a:r>
              <a:rPr lang="en-US" sz="2400" dirty="0" smtClean="0"/>
              <a:t>Watson </a:t>
            </a:r>
            <a:r>
              <a:rPr lang="en-US" sz="2400" dirty="0"/>
              <a:t>(</a:t>
            </a: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www.youtube.com/watch?v=o6oS64Bpx0g</a:t>
            </a:r>
            <a:r>
              <a:rPr lang="en-US" sz="2400" dirty="0" smtClean="0"/>
              <a:t> 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882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Then and Now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5240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“If the automobile had followed the same development cycle as the computer, a Rolls Royce would today cost $100, get one million miles to the gallon, and explode once a year, killing everyone inside.”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39624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Robert X. Cringely, InfoWorld</a:t>
            </a:r>
          </a:p>
          <a:p>
            <a:r>
              <a:rPr lang="en-US" dirty="0"/>
              <a:t> </a:t>
            </a:r>
            <a:r>
              <a:rPr lang="en-US" dirty="0" smtClean="0"/>
              <a:t>    before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2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52400"/>
            <a:ext cx="8839200" cy="914400"/>
          </a:xfrm>
        </p:spPr>
        <p:txBody>
          <a:bodyPr lIns="92075" tIns="46038" rIns="92075" bIns="46038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cs typeface="Arial" pitchFamily="34" charset="0"/>
              </a:rPr>
              <a:t>The Main Components</a:t>
            </a:r>
            <a:endParaRPr lang="en-US" sz="3600" b="1" dirty="0">
              <a:cs typeface="Arial" pitchFamily="34" charset="0"/>
            </a:endParaRP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1447800" y="1900237"/>
            <a:ext cx="6475413" cy="3819525"/>
            <a:chOff x="912" y="1142"/>
            <a:chExt cx="4079" cy="2406"/>
          </a:xfrm>
        </p:grpSpPr>
        <p:sp>
          <p:nvSpPr>
            <p:cNvPr id="11271" name="Line 4"/>
            <p:cNvSpPr>
              <a:spLocks noChangeShapeType="1"/>
            </p:cNvSpPr>
            <p:nvPr/>
          </p:nvSpPr>
          <p:spPr bwMode="auto">
            <a:xfrm>
              <a:off x="912" y="1488"/>
              <a:ext cx="4032" cy="0"/>
            </a:xfrm>
            <a:prstGeom prst="line">
              <a:avLst/>
            </a:prstGeom>
            <a:noFill/>
            <a:ln w="57150" cmpd="tri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2" name="Rectangle 5"/>
            <p:cNvSpPr>
              <a:spLocks noChangeArrowheads="1"/>
            </p:cNvSpPr>
            <p:nvPr/>
          </p:nvSpPr>
          <p:spPr bwMode="auto">
            <a:xfrm>
              <a:off x="4070" y="1142"/>
              <a:ext cx="9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latin typeface="Georgia" pitchFamily="18" charset="0"/>
                </a:rPr>
                <a:t>Data Bus</a:t>
              </a:r>
            </a:p>
          </p:txBody>
        </p:sp>
        <p:sp>
          <p:nvSpPr>
            <p:cNvPr id="11273" name="Rectangle 6"/>
            <p:cNvSpPr>
              <a:spLocks noChangeArrowheads="1"/>
            </p:cNvSpPr>
            <p:nvPr/>
          </p:nvSpPr>
          <p:spPr bwMode="auto">
            <a:xfrm>
              <a:off x="1252" y="2116"/>
              <a:ext cx="956" cy="6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11274" name="Rectangle 8"/>
            <p:cNvSpPr>
              <a:spLocks noChangeArrowheads="1"/>
            </p:cNvSpPr>
            <p:nvPr/>
          </p:nvSpPr>
          <p:spPr bwMode="auto">
            <a:xfrm>
              <a:off x="2352" y="2116"/>
              <a:ext cx="1104" cy="1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11275" name="Rectangle 9"/>
            <p:cNvSpPr>
              <a:spLocks noChangeArrowheads="1"/>
            </p:cNvSpPr>
            <p:nvPr/>
          </p:nvSpPr>
          <p:spPr bwMode="auto">
            <a:xfrm>
              <a:off x="1248" y="2198"/>
              <a:ext cx="861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  <a:latin typeface="Georgia" pitchFamily="18" charset="0"/>
                </a:rPr>
                <a:t>Memory</a:t>
              </a:r>
            </a:p>
            <a:p>
              <a:r>
                <a:rPr lang="en-US" i="1" dirty="0">
                  <a:solidFill>
                    <a:srgbClr val="FF0000"/>
                  </a:solidFill>
                  <a:latin typeface="Georgia" pitchFamily="18" charset="0"/>
                </a:rPr>
                <a:t>(RAM)</a:t>
              </a:r>
              <a:endParaRPr lang="en-US" sz="2400" i="1" dirty="0">
                <a:solidFill>
                  <a:srgbClr val="FF0000"/>
                </a:solidFill>
                <a:latin typeface="Georgia" pitchFamily="18" charset="0"/>
              </a:endParaRPr>
            </a:p>
          </p:txBody>
        </p:sp>
        <p:sp>
          <p:nvSpPr>
            <p:cNvPr id="11276" name="Line 18"/>
            <p:cNvSpPr>
              <a:spLocks noChangeShapeType="1"/>
            </p:cNvSpPr>
            <p:nvPr/>
          </p:nvSpPr>
          <p:spPr bwMode="auto">
            <a:xfrm flipV="1">
              <a:off x="1680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Line 19"/>
            <p:cNvSpPr>
              <a:spLocks noChangeShapeType="1"/>
            </p:cNvSpPr>
            <p:nvPr/>
          </p:nvSpPr>
          <p:spPr bwMode="auto">
            <a:xfrm flipV="1">
              <a:off x="2928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Line 20"/>
            <p:cNvSpPr>
              <a:spLocks noChangeShapeType="1"/>
            </p:cNvSpPr>
            <p:nvPr/>
          </p:nvSpPr>
          <p:spPr bwMode="auto">
            <a:xfrm flipV="1">
              <a:off x="4272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810000" y="3810000"/>
            <a:ext cx="17192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i="1">
                <a:latin typeface="Georgia" pitchFamily="18" charset="0"/>
              </a:rPr>
              <a:t>Central</a:t>
            </a:r>
          </a:p>
          <a:p>
            <a:r>
              <a:rPr lang="en-US" sz="2400" i="1">
                <a:latin typeface="Georgia" pitchFamily="18" charset="0"/>
              </a:rPr>
              <a:t>Processing</a:t>
            </a:r>
          </a:p>
          <a:p>
            <a:r>
              <a:rPr lang="en-US" sz="2400" i="1">
                <a:latin typeface="Georgia" pitchFamily="18" charset="0"/>
              </a:rPr>
              <a:t>Unit (CPU)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1200" y="4648200"/>
            <a:ext cx="19812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FF0000"/>
                </a:solidFill>
                <a:latin typeface="Georgia" pitchFamily="18" charset="0"/>
              </a:rPr>
              <a:t>Secondary Storage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91200" y="3733800"/>
            <a:ext cx="19812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err="1">
                <a:solidFill>
                  <a:schemeClr val="tx1"/>
                </a:solidFill>
                <a:latin typeface="Georgia" pitchFamily="18" charset="0"/>
              </a:rPr>
              <a:t>Input/Output</a:t>
            </a:r>
            <a:endParaRPr lang="en-US" i="1" dirty="0">
              <a:solidFill>
                <a:schemeClr val="tx1"/>
              </a:solidFill>
              <a:latin typeface="Georg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tx1"/>
                </a:solidFill>
                <a:latin typeface="Georgia" pitchFamily="18" charset="0"/>
              </a:rPr>
              <a:t>I/O</a:t>
            </a:r>
          </a:p>
        </p:txBody>
      </p:sp>
      <p:sp>
        <p:nvSpPr>
          <p:cNvPr id="17" name="Oval 16"/>
          <p:cNvSpPr/>
          <p:nvPr/>
        </p:nvSpPr>
        <p:spPr>
          <a:xfrm>
            <a:off x="5591735" y="4493419"/>
            <a:ext cx="2380129" cy="11477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62265" y="3334311"/>
            <a:ext cx="1809470" cy="11477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29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How Much Data Storage for Facebook?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1430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share more than </a:t>
            </a:r>
            <a:r>
              <a:rPr lang="en-US" sz="2400" dirty="0" smtClean="0"/>
              <a:t>2.5 billion </a:t>
            </a:r>
            <a:r>
              <a:rPr lang="en-US" sz="2400" dirty="0"/>
              <a:t>pieces of content on Facebook </a:t>
            </a:r>
            <a:r>
              <a:rPr lang="en-US" sz="2400" dirty="0" smtClean="0"/>
              <a:t>each day (August, 2012).  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82" y="2362200"/>
            <a:ext cx="6466417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6400" y="615623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least 60,000 in 6/2010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781800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109138" y="2947082"/>
            <a:ext cx="1687133" cy="3363566"/>
          </a:xfrm>
          <a:custGeom>
            <a:avLst/>
            <a:gdLst>
              <a:gd name="connsiteX0" fmla="*/ 1094704 w 1687133"/>
              <a:gd name="connsiteY0" fmla="*/ 3363566 h 3363566"/>
              <a:gd name="connsiteX1" fmla="*/ 1455313 w 1687133"/>
              <a:gd name="connsiteY1" fmla="*/ 2500681 h 3363566"/>
              <a:gd name="connsiteX2" fmla="*/ 1661375 w 1687133"/>
              <a:gd name="connsiteY2" fmla="*/ 865064 h 3363566"/>
              <a:gd name="connsiteX3" fmla="*/ 862885 w 1687133"/>
              <a:gd name="connsiteY3" fmla="*/ 118090 h 3363566"/>
              <a:gd name="connsiteX4" fmla="*/ 0 w 1687133"/>
              <a:gd name="connsiteY4" fmla="*/ 2180 h 3363566"/>
              <a:gd name="connsiteX5" fmla="*/ 0 w 1687133"/>
              <a:gd name="connsiteY5" fmla="*/ 2180 h 336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7133" h="3363566">
                <a:moveTo>
                  <a:pt x="1094704" y="3363566"/>
                </a:moveTo>
                <a:cubicBezTo>
                  <a:pt x="1227786" y="3140332"/>
                  <a:pt x="1360868" y="2917098"/>
                  <a:pt x="1455313" y="2500681"/>
                </a:cubicBezTo>
                <a:cubicBezTo>
                  <a:pt x="1549758" y="2084264"/>
                  <a:pt x="1760113" y="1262162"/>
                  <a:pt x="1661375" y="865064"/>
                </a:cubicBezTo>
                <a:cubicBezTo>
                  <a:pt x="1562637" y="467966"/>
                  <a:pt x="1139781" y="261904"/>
                  <a:pt x="862885" y="118090"/>
                </a:cubicBezTo>
                <a:cubicBezTo>
                  <a:pt x="585989" y="-25724"/>
                  <a:pt x="0" y="2180"/>
                  <a:pt x="0" y="2180"/>
                </a:cubicBezTo>
                <a:lnTo>
                  <a:pt x="0" y="218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86600" y="2947082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58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How Much Data Storage for Facebook?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1430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share more than 30 billion pieces of content on Facebook each month.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78526"/>
            <a:ext cx="6096000" cy="386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39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Data Centers Slurp Up Power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381000" y="56388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gizmodo.com/5880804/facebooks-oregon-data-center-uses-as-much-power-as-the-entire-county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51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Memory Hierarchy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6" y="1313329"/>
            <a:ext cx="739885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9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Beer Model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47774"/>
            <a:ext cx="3047267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8300" y="4938712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smtClean="0"/>
              <a:t>Glass</a:t>
            </a:r>
          </a:p>
        </p:txBody>
      </p:sp>
    </p:spTree>
    <p:extLst>
      <p:ext uri="{BB962C8B-B14F-4D97-AF65-F5344CB8AC3E}">
        <p14:creationId xmlns:p14="http://schemas.microsoft.com/office/powerpoint/2010/main" val="229063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Beer Model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47774"/>
            <a:ext cx="3047267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031" y="4114801"/>
            <a:ext cx="1138970" cy="113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8300" y="4938712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smtClean="0"/>
              <a:t>Glass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Cooler</a:t>
            </a:r>
          </a:p>
        </p:txBody>
      </p:sp>
    </p:spTree>
    <p:extLst>
      <p:ext uri="{BB962C8B-B14F-4D97-AF65-F5344CB8AC3E}">
        <p14:creationId xmlns:p14="http://schemas.microsoft.com/office/powerpoint/2010/main" val="346463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Beer Model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47774"/>
            <a:ext cx="3047267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031" y="4114801"/>
            <a:ext cx="1138970" cy="113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67" y="1140619"/>
            <a:ext cx="2532614" cy="323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8300" y="4938712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smtClean="0"/>
              <a:t>Glass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Cooler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Refrigerator</a:t>
            </a:r>
          </a:p>
        </p:txBody>
      </p:sp>
    </p:spTree>
    <p:extLst>
      <p:ext uri="{BB962C8B-B14F-4D97-AF65-F5344CB8AC3E}">
        <p14:creationId xmlns:p14="http://schemas.microsoft.com/office/powerpoint/2010/main" val="346463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Beer Model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47774"/>
            <a:ext cx="3047267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031" y="4114801"/>
            <a:ext cx="1138970" cy="113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67" y="1140619"/>
            <a:ext cx="2532614" cy="323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71837"/>
            <a:ext cx="31432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8300" y="4938712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smtClean="0"/>
              <a:t>Glass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Cooler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Refrigerator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Grocery Store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463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Memory Hierarchy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6" y="1313329"/>
            <a:ext cx="739885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7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31" y="21987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cs typeface="Arial" pitchFamily="34" charset="0"/>
              </a:rPr>
              <a:t>Exactly What IS a Computer?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219200"/>
            <a:ext cx="7772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Processor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Memory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I/O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35832"/>
            <a:ext cx="1583531" cy="158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99" y="1092995"/>
            <a:ext cx="1707800" cy="126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31" y="1388269"/>
            <a:ext cx="2014167" cy="190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42" y="3430980"/>
            <a:ext cx="2220515" cy="147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12768"/>
            <a:ext cx="2431965" cy="135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053041"/>
            <a:ext cx="1650206" cy="161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909209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32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What Happens When The Power Goes Off?</a:t>
            </a:r>
            <a:endParaRPr lang="en-US" sz="3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4843909" cy="284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23622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These loose data:</a:t>
            </a:r>
            <a:endParaRPr lang="en-US" sz="2400" dirty="0"/>
          </a:p>
        </p:txBody>
      </p:sp>
      <p:sp>
        <p:nvSpPr>
          <p:cNvPr id="6" name="Left Brace 5"/>
          <p:cNvSpPr/>
          <p:nvPr/>
        </p:nvSpPr>
        <p:spPr>
          <a:xfrm>
            <a:off x="3048000" y="1981200"/>
            <a:ext cx="228600" cy="1066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3312467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Boot from these?</a:t>
            </a:r>
            <a:endParaRPr lang="en-US" sz="2400" dirty="0"/>
          </a:p>
        </p:txBody>
      </p:sp>
      <p:sp>
        <p:nvSpPr>
          <p:cNvPr id="8" name="Left Brace 7"/>
          <p:cNvSpPr/>
          <p:nvPr/>
        </p:nvSpPr>
        <p:spPr>
          <a:xfrm>
            <a:off x="3048000" y="3048000"/>
            <a:ext cx="228600" cy="990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1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Booting Up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0306" y="1447800"/>
            <a:ext cx="3048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IBM 701</a:t>
            </a:r>
          </a:p>
          <a:p>
            <a:endParaRPr lang="en-US" sz="2400" dirty="0"/>
          </a:p>
          <a:p>
            <a:r>
              <a:rPr lang="en-US" sz="2400" dirty="0" smtClean="0"/>
              <a:t>1952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78898"/>
            <a:ext cx="4173071" cy="344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6118" y="467891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Thomas Watson, Sr. (seated)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32" y="2971294"/>
            <a:ext cx="3518454" cy="343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048250"/>
            <a:ext cx="3813641" cy="17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92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Booting Up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43000"/>
            <a:ext cx="4810125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306" y="1447800"/>
            <a:ext cx="3048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CDC 6600</a:t>
            </a:r>
          </a:p>
          <a:p>
            <a:endParaRPr lang="en-US" sz="2400" dirty="0"/>
          </a:p>
          <a:p>
            <a:r>
              <a:rPr lang="en-US" sz="2400" dirty="0" smtClean="0"/>
              <a:t>1964</a:t>
            </a:r>
          </a:p>
          <a:p>
            <a:endParaRPr lang="en-US" sz="2400" dirty="0"/>
          </a:p>
          <a:p>
            <a:r>
              <a:rPr lang="en-US" sz="2400" dirty="0" smtClean="0"/>
              <a:t>The first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“supercomputer”</a:t>
            </a:r>
          </a:p>
          <a:p>
            <a:endParaRPr lang="en-US" sz="2400" dirty="0"/>
          </a:p>
          <a:p>
            <a:r>
              <a:rPr lang="en-US" sz="2400" dirty="0"/>
              <a:t>Price: $6 – 10 million 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09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Booting Up Today</a:t>
            </a:r>
            <a:endParaRPr lang="en-US" sz="3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1171255"/>
            <a:ext cx="4843909" cy="284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012" y="1956537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These loose data:</a:t>
            </a:r>
            <a:endParaRPr lang="en-US" sz="2400" dirty="0"/>
          </a:p>
        </p:txBody>
      </p:sp>
      <p:sp>
        <p:nvSpPr>
          <p:cNvPr id="6" name="Left Brace 5"/>
          <p:cNvSpPr/>
          <p:nvPr/>
        </p:nvSpPr>
        <p:spPr>
          <a:xfrm>
            <a:off x="3047999" y="1653970"/>
            <a:ext cx="228600" cy="1066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7800" y="51054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Add another kind of memory:  </a:t>
            </a:r>
          </a:p>
          <a:p>
            <a:r>
              <a:rPr lang="en-US" sz="2400" dirty="0" smtClean="0"/>
              <a:t>	fast, nonvolatile</a:t>
            </a:r>
            <a:endParaRPr lang="en-US" sz="2400" dirty="0"/>
          </a:p>
        </p:txBody>
      </p:sp>
      <p:sp>
        <p:nvSpPr>
          <p:cNvPr id="8" name="Left Brace 7"/>
          <p:cNvSpPr/>
          <p:nvPr/>
        </p:nvSpPr>
        <p:spPr>
          <a:xfrm>
            <a:off x="3047999" y="2720770"/>
            <a:ext cx="228600" cy="990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24" y="4286005"/>
            <a:ext cx="3293047" cy="246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3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52400"/>
            <a:ext cx="8839200" cy="914400"/>
          </a:xfrm>
        </p:spPr>
        <p:txBody>
          <a:bodyPr lIns="92075" tIns="46038" rIns="92075" bIns="46038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cs typeface="Arial" pitchFamily="34" charset="0"/>
              </a:rPr>
              <a:t>The Main Components</a:t>
            </a:r>
            <a:endParaRPr lang="en-US" sz="3600" b="1" dirty="0">
              <a:cs typeface="Arial" pitchFamily="34" charset="0"/>
            </a:endParaRP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1447800" y="1900237"/>
            <a:ext cx="6475413" cy="3819525"/>
            <a:chOff x="912" y="1142"/>
            <a:chExt cx="4079" cy="2406"/>
          </a:xfrm>
        </p:grpSpPr>
        <p:sp>
          <p:nvSpPr>
            <p:cNvPr id="11271" name="Line 4"/>
            <p:cNvSpPr>
              <a:spLocks noChangeShapeType="1"/>
            </p:cNvSpPr>
            <p:nvPr/>
          </p:nvSpPr>
          <p:spPr bwMode="auto">
            <a:xfrm>
              <a:off x="912" y="1488"/>
              <a:ext cx="4032" cy="0"/>
            </a:xfrm>
            <a:prstGeom prst="line">
              <a:avLst/>
            </a:prstGeom>
            <a:noFill/>
            <a:ln w="57150" cmpd="tri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2" name="Rectangle 5"/>
            <p:cNvSpPr>
              <a:spLocks noChangeArrowheads="1"/>
            </p:cNvSpPr>
            <p:nvPr/>
          </p:nvSpPr>
          <p:spPr bwMode="auto">
            <a:xfrm>
              <a:off x="4070" y="1142"/>
              <a:ext cx="9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  <a:latin typeface="Georgia" pitchFamily="18" charset="0"/>
                </a:rPr>
                <a:t>Data Bus</a:t>
              </a:r>
            </a:p>
          </p:txBody>
        </p:sp>
        <p:sp>
          <p:nvSpPr>
            <p:cNvPr id="11273" name="Rectangle 6"/>
            <p:cNvSpPr>
              <a:spLocks noChangeArrowheads="1"/>
            </p:cNvSpPr>
            <p:nvPr/>
          </p:nvSpPr>
          <p:spPr bwMode="auto">
            <a:xfrm>
              <a:off x="1252" y="2116"/>
              <a:ext cx="956" cy="6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11274" name="Rectangle 8"/>
            <p:cNvSpPr>
              <a:spLocks noChangeArrowheads="1"/>
            </p:cNvSpPr>
            <p:nvPr/>
          </p:nvSpPr>
          <p:spPr bwMode="auto">
            <a:xfrm>
              <a:off x="2352" y="2116"/>
              <a:ext cx="1104" cy="1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11275" name="Rectangle 9"/>
            <p:cNvSpPr>
              <a:spLocks noChangeArrowheads="1"/>
            </p:cNvSpPr>
            <p:nvPr/>
          </p:nvSpPr>
          <p:spPr bwMode="auto">
            <a:xfrm>
              <a:off x="1248" y="2198"/>
              <a:ext cx="861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 dirty="0">
                  <a:latin typeface="Georgia" pitchFamily="18" charset="0"/>
                </a:rPr>
                <a:t>Memory</a:t>
              </a:r>
            </a:p>
            <a:p>
              <a:r>
                <a:rPr lang="en-US" i="1" dirty="0">
                  <a:latin typeface="Georgia" pitchFamily="18" charset="0"/>
                </a:rPr>
                <a:t>(RAM)</a:t>
              </a:r>
              <a:endParaRPr lang="en-US" sz="2400" i="1" dirty="0">
                <a:latin typeface="Georgia" pitchFamily="18" charset="0"/>
              </a:endParaRPr>
            </a:p>
          </p:txBody>
        </p:sp>
        <p:sp>
          <p:nvSpPr>
            <p:cNvPr id="11276" name="Line 18"/>
            <p:cNvSpPr>
              <a:spLocks noChangeShapeType="1"/>
            </p:cNvSpPr>
            <p:nvPr/>
          </p:nvSpPr>
          <p:spPr bwMode="auto">
            <a:xfrm flipV="1">
              <a:off x="1680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Line 19"/>
            <p:cNvSpPr>
              <a:spLocks noChangeShapeType="1"/>
            </p:cNvSpPr>
            <p:nvPr/>
          </p:nvSpPr>
          <p:spPr bwMode="auto">
            <a:xfrm flipV="1">
              <a:off x="2928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Line 20"/>
            <p:cNvSpPr>
              <a:spLocks noChangeShapeType="1"/>
            </p:cNvSpPr>
            <p:nvPr/>
          </p:nvSpPr>
          <p:spPr bwMode="auto">
            <a:xfrm flipV="1">
              <a:off x="4272" y="1488"/>
              <a:ext cx="0" cy="62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810000" y="3810000"/>
            <a:ext cx="17192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i="1">
                <a:latin typeface="Georgia" pitchFamily="18" charset="0"/>
              </a:rPr>
              <a:t>Central</a:t>
            </a:r>
          </a:p>
          <a:p>
            <a:r>
              <a:rPr lang="en-US" sz="2400" i="1">
                <a:latin typeface="Georgia" pitchFamily="18" charset="0"/>
              </a:rPr>
              <a:t>Processing</a:t>
            </a:r>
          </a:p>
          <a:p>
            <a:r>
              <a:rPr lang="en-US" sz="2400" i="1">
                <a:latin typeface="Georgia" pitchFamily="18" charset="0"/>
              </a:rPr>
              <a:t>Unit (CPU)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1200" y="4648200"/>
            <a:ext cx="19812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tx1"/>
                </a:solidFill>
                <a:latin typeface="Georgia" pitchFamily="18" charset="0"/>
              </a:rPr>
              <a:t>Secondary Storage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91200" y="3733800"/>
            <a:ext cx="19812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err="1">
                <a:solidFill>
                  <a:schemeClr val="tx1"/>
                </a:solidFill>
                <a:latin typeface="Georgia" pitchFamily="18" charset="0"/>
              </a:rPr>
              <a:t>Input/Output</a:t>
            </a:r>
            <a:endParaRPr lang="en-US" i="1" dirty="0">
              <a:solidFill>
                <a:schemeClr val="tx1"/>
              </a:solidFill>
              <a:latin typeface="Georg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tx1"/>
                </a:solidFill>
                <a:latin typeface="Georgia" pitchFamily="18" charset="0"/>
              </a:rPr>
              <a:t>I/O</a:t>
            </a:r>
          </a:p>
        </p:txBody>
      </p:sp>
      <p:sp>
        <p:nvSpPr>
          <p:cNvPr id="17" name="Oval 16"/>
          <p:cNvSpPr/>
          <p:nvPr/>
        </p:nvSpPr>
        <p:spPr>
          <a:xfrm>
            <a:off x="976874" y="1676400"/>
            <a:ext cx="7633726" cy="137159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4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Data Bus</a:t>
            </a:r>
            <a:endParaRPr lang="en-US" sz="3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5720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4724400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Four bytes being transmitted in parallel on a 32 bit bus.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Suppose we had a 64 bit bus?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Or only an 8 bit one?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55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Data Bus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7162800" cy="392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3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An Example of an (Evolving) Standard - USB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43000"/>
            <a:ext cx="4876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USB </a:t>
            </a:r>
            <a:r>
              <a:rPr lang="en-US" sz="2400" dirty="0"/>
              <a:t>1.0 </a:t>
            </a:r>
            <a:r>
              <a:rPr lang="en-US" sz="2400" dirty="0" smtClean="0"/>
              <a:t>- January </a:t>
            </a:r>
            <a:r>
              <a:rPr lang="en-US" sz="2400" dirty="0"/>
              <a:t>1996. </a:t>
            </a:r>
            <a:r>
              <a:rPr lang="en-US" sz="2400" dirty="0" smtClean="0"/>
              <a:t> </a:t>
            </a:r>
          </a:p>
          <a:p>
            <a:pPr marL="228600" lvl="1"/>
            <a:r>
              <a:rPr lang="en-US" sz="2400" dirty="0" smtClean="0"/>
              <a:t>Data </a:t>
            </a:r>
            <a:r>
              <a:rPr lang="en-US" sz="2400" dirty="0"/>
              <a:t>transfer </a:t>
            </a:r>
            <a:r>
              <a:rPr lang="en-US" sz="2400" dirty="0" smtClean="0"/>
              <a:t>rate: 1.5 Mbit/s.</a:t>
            </a:r>
          </a:p>
          <a:p>
            <a:pPr marL="228600" lvl="1"/>
            <a:endParaRPr lang="en-US" sz="2400" baseline="30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USB 1.1 -September </a:t>
            </a:r>
            <a:r>
              <a:rPr lang="en-US" sz="2400" dirty="0"/>
              <a:t>1998. </a:t>
            </a:r>
            <a:endParaRPr lang="en-US" sz="2400" dirty="0" smtClean="0"/>
          </a:p>
          <a:p>
            <a:pPr marL="228600" lvl="1"/>
            <a:r>
              <a:rPr lang="en-US" sz="2400" dirty="0" smtClean="0"/>
              <a:t>Data transfer rate: </a:t>
            </a:r>
            <a:r>
              <a:rPr lang="en-US" sz="2400" dirty="0"/>
              <a:t>12 Mbit/s </a:t>
            </a:r>
            <a:r>
              <a:rPr lang="en-US" sz="2400" dirty="0" smtClean="0"/>
              <a:t>for </a:t>
            </a:r>
            <a:r>
              <a:rPr lang="en-US" sz="2400" dirty="0"/>
              <a:t>higher-speed </a:t>
            </a:r>
            <a:r>
              <a:rPr lang="en-US" sz="2400" dirty="0" smtClean="0"/>
              <a:t>devices or </a:t>
            </a:r>
            <a:r>
              <a:rPr lang="en-US" sz="2400" dirty="0"/>
              <a:t>1.5 Mbit/s </a:t>
            </a:r>
            <a:r>
              <a:rPr lang="en-US" sz="2400" dirty="0" smtClean="0"/>
              <a:t>for </a:t>
            </a:r>
            <a:r>
              <a:rPr lang="en-US" sz="2400" dirty="0"/>
              <a:t>low bandwidth devices such </a:t>
            </a:r>
            <a:r>
              <a:rPr lang="en-US" sz="2400" dirty="0" smtClean="0"/>
              <a:t>as joysticks.</a:t>
            </a:r>
          </a:p>
          <a:p>
            <a:pPr marL="228600" lvl="1"/>
            <a:endParaRPr lang="en-US" sz="24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USB 2.0  - April 2000.  </a:t>
            </a:r>
          </a:p>
          <a:p>
            <a:pPr marL="228600"/>
            <a:r>
              <a:rPr lang="en-US" sz="2400" dirty="0" smtClean="0"/>
              <a:t>Data transfer rate of 480 Mbit/s.</a:t>
            </a:r>
          </a:p>
          <a:p>
            <a:pPr marL="228600"/>
            <a:endParaRPr lang="en-US" sz="2400" dirty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USB </a:t>
            </a:r>
            <a:r>
              <a:rPr lang="en-US" sz="2400" dirty="0"/>
              <a:t>3.0 </a:t>
            </a:r>
            <a:r>
              <a:rPr lang="en-US" sz="2400" dirty="0" smtClean="0"/>
              <a:t> - </a:t>
            </a:r>
            <a:r>
              <a:rPr lang="en-US" sz="2400" dirty="0"/>
              <a:t>12 November 2008. </a:t>
            </a:r>
            <a:endParaRPr lang="en-US" sz="2400" dirty="0" smtClean="0"/>
          </a:p>
          <a:p>
            <a:pPr marL="228600"/>
            <a:r>
              <a:rPr lang="en-US" sz="2400" dirty="0" smtClean="0"/>
              <a:t>Data transfer rate of 3200 Mbit/s (5 Gbit/s).</a:t>
            </a:r>
            <a:endParaRPr lang="en-US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3276600" cy="281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68087"/>
            <a:ext cx="2362200" cy="114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17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System Configuration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8565" y="1214718"/>
            <a:ext cx="411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ASUS K60I-RBBBR05 Notebook PC Refurbished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Smart </a:t>
            </a:r>
            <a:r>
              <a:rPr lang="en-US" b="1" dirty="0"/>
              <a:t>Choice</a:t>
            </a:r>
            <a:endParaRPr lang="en-US" dirty="0"/>
          </a:p>
          <a:p>
            <a:r>
              <a:rPr lang="en-US" dirty="0"/>
              <a:t>• 16” high definition LED-backlit widescreen and equipped with reddot design award winning ergonomic chocolate keyboard</a:t>
            </a:r>
          </a:p>
          <a:p>
            <a:r>
              <a:rPr lang="en-US" dirty="0"/>
              <a:t>• ASUS Infusion gives you eye-catching style and scratch resistant protection</a:t>
            </a:r>
          </a:p>
          <a:p>
            <a:r>
              <a:rPr lang="en-US" dirty="0"/>
              <a:t>• Experience Windows® 7 Home Premium (64-bit) for fast performance, intuitive control, and increased battery life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59" y="927846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80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System Configuration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8565" y="914400"/>
            <a:ext cx="822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ASUS K60I-RBBBR05 Notebook PC Refurbished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Specifications</a:t>
            </a:r>
            <a:r>
              <a:rPr lang="en-US" b="1" dirty="0"/>
              <a:t>:</a:t>
            </a:r>
            <a:endParaRPr lang="en-US" dirty="0"/>
          </a:p>
          <a:p>
            <a:r>
              <a:rPr lang="en-US" b="1" dirty="0"/>
              <a:t>Operating System:</a:t>
            </a:r>
            <a:r>
              <a:rPr lang="en-US" dirty="0"/>
              <a:t> Windows® 7 Home Premium 64-bit</a:t>
            </a:r>
          </a:p>
          <a:p>
            <a:r>
              <a:rPr lang="en-US" b="1" dirty="0"/>
              <a:t>Processor:</a:t>
            </a:r>
            <a:r>
              <a:rPr lang="en-US" dirty="0"/>
              <a:t> Intel® Pentium Dual Core T4400 Mobile </a:t>
            </a:r>
            <a:endParaRPr lang="en-US" dirty="0" smtClean="0"/>
          </a:p>
          <a:p>
            <a:r>
              <a:rPr lang="en-US" dirty="0" smtClean="0"/>
              <a:t>     Processor </a:t>
            </a:r>
            <a:r>
              <a:rPr lang="en-US" dirty="0"/>
              <a:t>(2.2GHz, 1MB L2 Cache, 800MHz FSB)</a:t>
            </a:r>
          </a:p>
          <a:p>
            <a:r>
              <a:rPr lang="en-US" b="1" dirty="0"/>
              <a:t>Graphics: </a:t>
            </a:r>
            <a:r>
              <a:rPr lang="en-US" dirty="0"/>
              <a:t>Intel® Graphics Media Accelerator 4500M Integrated Graphics</a:t>
            </a:r>
          </a:p>
          <a:p>
            <a:r>
              <a:rPr lang="en-US" b="1" dirty="0"/>
              <a:t>Memory:</a:t>
            </a:r>
            <a:r>
              <a:rPr lang="en-US" dirty="0"/>
              <a:t> 4GB RAM (4GB Maximum)</a:t>
            </a:r>
          </a:p>
          <a:p>
            <a:r>
              <a:rPr lang="en-US" b="1" dirty="0"/>
              <a:t>Display:</a:t>
            </a:r>
            <a:r>
              <a:rPr lang="en-US" dirty="0"/>
              <a:t> 16.0” HD LED-backlit (1366x768) Widescreen</a:t>
            </a:r>
          </a:p>
          <a:p>
            <a:r>
              <a:rPr lang="en-US" b="1" dirty="0"/>
              <a:t>Hard Drive: </a:t>
            </a:r>
            <a:r>
              <a:rPr lang="en-US" dirty="0"/>
              <a:t>500GB HDD Hard Drive </a:t>
            </a:r>
          </a:p>
          <a:p>
            <a:r>
              <a:rPr lang="en-US" b="1" dirty="0"/>
              <a:t>Optical Drive: </a:t>
            </a:r>
            <a:r>
              <a:rPr lang="en-US" dirty="0"/>
              <a:t>SuperMulti DVDRW Drive</a:t>
            </a:r>
          </a:p>
          <a:p>
            <a:r>
              <a:rPr lang="en-US" b="1" dirty="0"/>
              <a:t>Audio:</a:t>
            </a:r>
            <a:r>
              <a:rPr lang="en-US" dirty="0"/>
              <a:t> Built-in Azalia compliant audio chip</a:t>
            </a:r>
          </a:p>
          <a:p>
            <a:r>
              <a:rPr lang="en-US" b="1" dirty="0"/>
              <a:t>Camera: </a:t>
            </a:r>
            <a:r>
              <a:rPr lang="en-US" dirty="0"/>
              <a:t>Integrated webcam &amp; microphone </a:t>
            </a:r>
          </a:p>
          <a:p>
            <a:r>
              <a:rPr lang="en-US" b="1" dirty="0"/>
              <a:t>Card Slots:</a:t>
            </a:r>
            <a:r>
              <a:rPr lang="en-US" dirty="0"/>
              <a:t> SD, MS, MMC w/ push/push type</a:t>
            </a:r>
          </a:p>
          <a:p>
            <a:r>
              <a:rPr lang="en-US" b="1" dirty="0"/>
              <a:t>Ports:</a:t>
            </a:r>
            <a:r>
              <a:rPr lang="en-US" dirty="0"/>
              <a:t> 4 USB 2.0 Ports, 1 VGA Port, 1 Headphone-out (Stereo) jack,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1 </a:t>
            </a:r>
            <a:r>
              <a:rPr lang="en-US" dirty="0"/>
              <a:t>Microphone-in jack, 1 Lan RJ45</a:t>
            </a:r>
          </a:p>
          <a:p>
            <a:r>
              <a:rPr lang="en-US" b="1" dirty="0"/>
              <a:t>Communications: </a:t>
            </a:r>
            <a:r>
              <a:rPr lang="en-US" dirty="0"/>
              <a:t>802.11b/g/n Wi-Fi, 10/100/1000 Mbps Fast Ethernet</a:t>
            </a:r>
          </a:p>
          <a:p>
            <a:r>
              <a:rPr lang="en-US" b="1" dirty="0"/>
              <a:t>Battery:</a:t>
            </a:r>
            <a:r>
              <a:rPr lang="en-US" dirty="0"/>
              <a:t> 6-cell 2.2 AH K-Series, up to 3 hour and 31 minute battery </a:t>
            </a:r>
            <a:r>
              <a:rPr lang="en-US" dirty="0" smtClean="0"/>
              <a:t>life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824" y="152400"/>
            <a:ext cx="2362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1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Structure that Works</a:t>
            </a:r>
            <a:endParaRPr lang="en-US" sz="3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35" y="1295400"/>
            <a:ext cx="2095500" cy="306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447800"/>
            <a:ext cx="533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Complex systems have hierarchical structure.</a:t>
            </a:r>
          </a:p>
          <a:p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We observe this in the physical world.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Artificial systems need it in order to “work”.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64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System Configuration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8565" y="914400"/>
            <a:ext cx="8229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ASUS K60I-RBBBR05 Notebook PC Refurbished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Card </a:t>
            </a:r>
            <a:r>
              <a:rPr lang="en-US" b="1" dirty="0"/>
              <a:t>Slots: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SD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MS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MMC </a:t>
            </a:r>
            <a:r>
              <a:rPr lang="en-US" dirty="0"/>
              <a:t>w/ push/push </a:t>
            </a:r>
            <a:r>
              <a:rPr lang="en-US" dirty="0" smtClean="0"/>
              <a:t>type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824" y="152400"/>
            <a:ext cx="2362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57" y="1981200"/>
            <a:ext cx="1128006" cy="148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86200"/>
            <a:ext cx="1894667" cy="124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59" y="4598402"/>
            <a:ext cx="1869141" cy="180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8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System Configuration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8565" y="914400"/>
            <a:ext cx="57060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ASUS K60I-RBBBR05 Notebook PC Refurbished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Ports</a:t>
            </a:r>
            <a:r>
              <a:rPr lang="en-US" b="1" dirty="0"/>
              <a:t>: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4 </a:t>
            </a:r>
            <a:r>
              <a:rPr lang="en-US" dirty="0"/>
              <a:t>USB 2.0 Ports,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 </a:t>
            </a:r>
            <a:r>
              <a:rPr lang="en-US" dirty="0"/>
              <a:t>VGA Port,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 </a:t>
            </a:r>
            <a:r>
              <a:rPr lang="en-US" dirty="0"/>
              <a:t>Headphone-out (Stereo) jack,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 </a:t>
            </a:r>
            <a:r>
              <a:rPr lang="en-US" dirty="0"/>
              <a:t>Microphone-in jack, 1 Lan </a:t>
            </a:r>
            <a:r>
              <a:rPr lang="en-US" dirty="0" smtClean="0"/>
              <a:t>RJ45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824" y="152400"/>
            <a:ext cx="2362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1981310" cy="149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36" y="3200400"/>
            <a:ext cx="21844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8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Tempus and Hora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10553"/>
            <a:ext cx="35433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0"/>
            <a:ext cx="2851790" cy="480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8674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1000 parts in a watch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823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5886</TotalTime>
  <Words>3403</Words>
  <Application>Microsoft Office PowerPoint</Application>
  <PresentationFormat>On-screen Show (4:3)</PresentationFormat>
  <Paragraphs>928</Paragraphs>
  <Slides>81</Slides>
  <Notes>68</Notes>
  <HiddenSlides>34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Office Theme</vt:lpstr>
      <vt:lpstr>CorelPhotoPaint.Image.10</vt:lpstr>
      <vt:lpstr>Computer Organization</vt:lpstr>
      <vt:lpstr>Preliminary Discussion of the Logical Design of an Electronic Computing Instrument</vt:lpstr>
      <vt:lpstr>Then and Now</vt:lpstr>
      <vt:lpstr>Then and Now</vt:lpstr>
      <vt:lpstr>Then and Now</vt:lpstr>
      <vt:lpstr>Then and Now</vt:lpstr>
      <vt:lpstr>Exactly What IS a Computer?</vt:lpstr>
      <vt:lpstr>Structure that Works</vt:lpstr>
      <vt:lpstr>Tempus and Hora</vt:lpstr>
      <vt:lpstr>Tempus and Hora</vt:lpstr>
      <vt:lpstr>Tempus and Hora</vt:lpstr>
      <vt:lpstr>The Main Components</vt:lpstr>
      <vt:lpstr>Motherboards: PC and Phone</vt:lpstr>
      <vt:lpstr>The Main Components</vt:lpstr>
      <vt:lpstr>Main Memory</vt:lpstr>
      <vt:lpstr>Main Memory</vt:lpstr>
      <vt:lpstr>Address Spaces</vt:lpstr>
      <vt:lpstr>Hierarchical Addresses</vt:lpstr>
      <vt:lpstr>The Main Components</vt:lpstr>
      <vt:lpstr>CPU</vt:lpstr>
      <vt:lpstr>Processor Chips</vt:lpstr>
      <vt:lpstr>Transistors</vt:lpstr>
      <vt:lpstr>Moore’s Law</vt:lpstr>
      <vt:lpstr>Transistors in Intel Processors</vt:lpstr>
      <vt:lpstr>How It Has Happened</vt:lpstr>
      <vt:lpstr>CPU</vt:lpstr>
      <vt:lpstr>ALU</vt:lpstr>
      <vt:lpstr>Binary Addition</vt:lpstr>
      <vt:lpstr>Implementing It in Silicon</vt:lpstr>
      <vt:lpstr>PowerPoint Presentation</vt:lpstr>
      <vt:lpstr>The Old Way</vt:lpstr>
      <vt:lpstr>The Stored Program Concept</vt:lpstr>
      <vt:lpstr>The Stored Program Concept</vt:lpstr>
      <vt:lpstr>Fetch – Increment - Execute</vt:lpstr>
      <vt:lpstr>Fetch – Increment - Execute</vt:lpstr>
      <vt:lpstr>Fetch – Increment - Execute</vt:lpstr>
      <vt:lpstr>Add</vt:lpstr>
      <vt:lpstr>Fetch – Increment - Execute</vt:lpstr>
      <vt:lpstr>Jump</vt:lpstr>
      <vt:lpstr>When Do Things Happen?</vt:lpstr>
      <vt:lpstr>When Do Things Happen?</vt:lpstr>
      <vt:lpstr>When Do Things Happen?</vt:lpstr>
      <vt:lpstr>When Do Things Happen?</vt:lpstr>
      <vt:lpstr>The Computer’s Clock</vt:lpstr>
      <vt:lpstr>Clock Speed</vt:lpstr>
      <vt:lpstr>Clock Speeds</vt:lpstr>
      <vt:lpstr>What’s Going on Here?</vt:lpstr>
      <vt:lpstr>Pipelining</vt:lpstr>
      <vt:lpstr>Pipelining</vt:lpstr>
      <vt:lpstr>Pipelining</vt:lpstr>
      <vt:lpstr>Adding Them Up</vt:lpstr>
      <vt:lpstr>Single Instruction Stream Multiple Data Stream (SIMD)</vt:lpstr>
      <vt:lpstr>SIMD to Funnel</vt:lpstr>
      <vt:lpstr>SIMD in Football</vt:lpstr>
      <vt:lpstr>Increasing Parallelism in SIMD</vt:lpstr>
      <vt:lpstr>Eliminating Bottlenecks</vt:lpstr>
      <vt:lpstr>The Essential SIMD Property</vt:lpstr>
      <vt:lpstr>Back to CPUs</vt:lpstr>
      <vt:lpstr>What About Multicore CPUs?</vt:lpstr>
      <vt:lpstr>The Main Components</vt:lpstr>
      <vt:lpstr>How Much Data Storage for Facebook?</vt:lpstr>
      <vt:lpstr>How Much Data Storage for Facebook?</vt:lpstr>
      <vt:lpstr>Data Centers Slurp Up Power</vt:lpstr>
      <vt:lpstr>Memory Hierarchy</vt:lpstr>
      <vt:lpstr>The Beer Model</vt:lpstr>
      <vt:lpstr>The Beer Model</vt:lpstr>
      <vt:lpstr>The Beer Model</vt:lpstr>
      <vt:lpstr>The Beer Model</vt:lpstr>
      <vt:lpstr>Memory Hierarchy</vt:lpstr>
      <vt:lpstr>What Happens When The Power Goes Off?</vt:lpstr>
      <vt:lpstr>Booting Up</vt:lpstr>
      <vt:lpstr>Booting Up</vt:lpstr>
      <vt:lpstr>Booting Up Today</vt:lpstr>
      <vt:lpstr>The Main Components</vt:lpstr>
      <vt:lpstr>The Data Bus</vt:lpstr>
      <vt:lpstr>The Data Bus</vt:lpstr>
      <vt:lpstr>An Example of an (Evolving) Standard - USB</vt:lpstr>
      <vt:lpstr>System Configuration</vt:lpstr>
      <vt:lpstr>System Configuration</vt:lpstr>
      <vt:lpstr>System Configuration</vt:lpstr>
      <vt:lpstr>System Configuration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Organization</dc:title>
  <dc:creator>Elaine Rich</dc:creator>
  <cp:lastModifiedBy>ear</cp:lastModifiedBy>
  <cp:revision>146</cp:revision>
  <dcterms:created xsi:type="dcterms:W3CDTF">2011-01-10T21:46:05Z</dcterms:created>
  <dcterms:modified xsi:type="dcterms:W3CDTF">2014-03-05T17:24:54Z</dcterms:modified>
</cp:coreProperties>
</file>