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95" r:id="rId3"/>
    <p:sldId id="300" r:id="rId4"/>
    <p:sldId id="301" r:id="rId5"/>
    <p:sldId id="302" r:id="rId6"/>
    <p:sldId id="296" r:id="rId7"/>
    <p:sldId id="297" r:id="rId8"/>
    <p:sldId id="298" r:id="rId9"/>
    <p:sldId id="299" r:id="rId10"/>
    <p:sldId id="257" r:id="rId11"/>
    <p:sldId id="303" r:id="rId12"/>
    <p:sldId id="262" r:id="rId13"/>
    <p:sldId id="266" r:id="rId14"/>
    <p:sldId id="264" r:id="rId15"/>
    <p:sldId id="305" r:id="rId16"/>
    <p:sldId id="304" r:id="rId17"/>
    <p:sldId id="263" r:id="rId18"/>
    <p:sldId id="317" r:id="rId19"/>
    <p:sldId id="265" r:id="rId20"/>
    <p:sldId id="267" r:id="rId21"/>
    <p:sldId id="261" r:id="rId22"/>
    <p:sldId id="306" r:id="rId23"/>
    <p:sldId id="307" r:id="rId24"/>
    <p:sldId id="314" r:id="rId25"/>
    <p:sldId id="308" r:id="rId26"/>
    <p:sldId id="309" r:id="rId27"/>
    <p:sldId id="315" r:id="rId28"/>
    <p:sldId id="277" r:id="rId29"/>
    <p:sldId id="316" r:id="rId30"/>
    <p:sldId id="278" r:id="rId31"/>
    <p:sldId id="279" r:id="rId32"/>
    <p:sldId id="280" r:id="rId33"/>
    <p:sldId id="281" r:id="rId34"/>
    <p:sldId id="282" r:id="rId35"/>
    <p:sldId id="284" r:id="rId36"/>
    <p:sldId id="285" r:id="rId37"/>
    <p:sldId id="286" r:id="rId38"/>
    <p:sldId id="287" r:id="rId39"/>
    <p:sldId id="288" r:id="rId40"/>
    <p:sldId id="311" r:id="rId41"/>
    <p:sldId id="310" r:id="rId42"/>
    <p:sldId id="313" r:id="rId43"/>
    <p:sldId id="283" r:id="rId44"/>
    <p:sldId id="289" r:id="rId45"/>
    <p:sldId id="268" r:id="rId46"/>
    <p:sldId id="269" r:id="rId47"/>
    <p:sldId id="272" r:id="rId48"/>
    <p:sldId id="273" r:id="rId49"/>
    <p:sldId id="271" r:id="rId50"/>
    <p:sldId id="270" r:id="rId51"/>
    <p:sldId id="290" r:id="rId52"/>
    <p:sldId id="291" r:id="rId53"/>
    <p:sldId id="292" r:id="rId54"/>
    <p:sldId id="318" r:id="rId55"/>
    <p:sldId id="293" r:id="rId56"/>
    <p:sldId id="294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59" autoAdjust="0"/>
  </p:normalViewPr>
  <p:slideViewPr>
    <p:cSldViewPr>
      <p:cViewPr varScale="1">
        <p:scale>
          <a:sx n="68" d="100"/>
          <a:sy n="68" d="100"/>
        </p:scale>
        <p:origin x="-122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8A6C9-1219-4F95-AC14-CC51B1E7DD2D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9D250-E860-4256-A759-6F1BD05C8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16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post.com/wp-dyn/content/article/2011/02/08/AR2011020800540.html?nav=rss_email/components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it’s not just in things you think of as computers.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668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http://www.amazon.com/gp/product/0137299885?ie=UTF8&amp;redirect=true&amp;tag=wrrrldwideweb</a:t>
            </a:r>
          </a:p>
          <a:p>
            <a:r>
              <a:rPr lang="en-US" dirty="0" smtClean="0"/>
              <a:t>http://oreilly.com/news/languageposter_0504.html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02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http://www.zazzle.com/programming_languages_tower_of_babel_poster-228429219625016391</a:t>
            </a:r>
          </a:p>
          <a:p>
            <a:r>
              <a:rPr lang="en-US" dirty="0" smtClean="0"/>
              <a:t>http://oreilly.com/news/languageposter_0504.html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02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98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Note: Explicit end statements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98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Much more important in terms</a:t>
            </a:r>
            <a:r>
              <a:rPr lang="en-US" baseline="0" dirty="0" smtClean="0"/>
              <a:t> of writing correct code: </a:t>
            </a:r>
            <a:r>
              <a:rPr lang="en-US" dirty="0" smtClean="0"/>
              <a:t> no while loop.  Used go 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98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48BBF-9813-41DF-97E6-68E37C834F4C}" type="slidenum">
              <a:rPr lang="en-US"/>
              <a:pPr/>
              <a:t>17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Returns 1 if the largest element in a three-element vector is greater than the sum of the other two.  Otherwise, returns 0.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E48BBF-9813-41DF-97E6-68E37C834F4C}" type="slidenum">
              <a:rPr lang="en-US"/>
              <a:pPr/>
              <a:t>18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Again, note explicit delimiters.</a:t>
            </a:r>
            <a:r>
              <a:rPr lang="en-US" baseline="0" dirty="0" smtClean="0"/>
              <a:t>  But otherwise looks a lot like Python.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45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-V\vpp solves linear system</a:t>
            </a:r>
            <a:r>
              <a:rPr lang="en-US" baseline="0" dirty="0" smtClean="0"/>
              <a:t> in that one step.  Slices like in Python.  Semicolons interesting: not needed.  But if absent, interpreter</a:t>
            </a:r>
          </a:p>
          <a:p>
            <a:r>
              <a:rPr lang="en-US" baseline="0" dirty="0" smtClean="0"/>
              <a:t>will print result of executing that line.  Useful for debugging.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62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out that, in the case of Python,</a:t>
            </a:r>
            <a:r>
              <a:rPr lang="en-US" baseline="0" dirty="0" smtClean="0"/>
              <a:t> there’s yet another intermediate layer.  But we can still do a simple example.</a:t>
            </a:r>
            <a:endParaRPr lang="en-US" dirty="0" smtClean="0"/>
          </a:p>
          <a:p>
            <a:r>
              <a:rPr lang="en-US" dirty="0" smtClean="0"/>
              <a:t>Show examples of how</a:t>
            </a:r>
            <a:r>
              <a:rPr lang="en-US" baseline="0" dirty="0" smtClean="0"/>
              <a:t> things can go wrong at each step.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Recall this:  We did it in architecture, but let’s remind ourselves here.</a:t>
            </a:r>
          </a:p>
          <a:p>
            <a:r>
              <a:rPr lang="en-US" smtClean="0"/>
              <a:t>Hora </a:t>
            </a:r>
            <a:r>
              <a:rPr lang="en-US" dirty="0" smtClean="0"/>
              <a:t>– subassemblies of 10 parts each</a:t>
            </a:r>
          </a:p>
          <a:p>
            <a:r>
              <a:rPr lang="en-US" dirty="0" smtClean="0"/>
              <a:t>http://23650.lifewaylink.com/templates/lif01aq/default.asp?id=23650 </a:t>
            </a:r>
          </a:p>
          <a:p>
            <a:r>
              <a:rPr lang="en-US" dirty="0" smtClean="0"/>
              <a:t>http://www.horologist.com/gallery_10.htm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95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Point out that, in the case of Python,</a:t>
            </a:r>
            <a:r>
              <a:rPr lang="en-US" baseline="0" dirty="0" smtClean="0"/>
              <a:t> there’s yet another intermediate layer.  But we can still do a simple example.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39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where you get error messages when you Run 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39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is where you get error messages when you Run 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39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39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Do we have to compute n+1 every time through the loop?  We would if n were changed in the loop, but it isn’t.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839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http://www.python-course.eu/execute_script.php  </a:t>
            </a:r>
          </a:p>
          <a:p>
            <a:r>
              <a:rPr lang="en-US" dirty="0" smtClean="0"/>
              <a:t>http://www.sb.fsu.edu/~xray/Xrf/anaconda.html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55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even the “real computer” comes with layers above its hardware.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841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you see this, you think “Windows” because this is the UI it presents.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450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is what you think of when you think of Mac OS</a:t>
            </a:r>
          </a:p>
          <a:p>
            <a:r>
              <a:rPr lang="en-US" dirty="0" smtClean="0"/>
              <a:t>http://rhftech.com/blog/2009/05/i-should-have-gotten-a-windows-computer-instead-of-a-mac-pro/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28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http://www.digibarn.com/collections/software/alto/index.html   Note overlapping (not tiled)</a:t>
            </a:r>
            <a:r>
              <a:rPr lang="en-US" baseline="0" dirty="0" smtClean="0"/>
              <a:t> windows.  Overlapping won.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4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r>
              <a:rPr lang="en-US" baseline="0" dirty="0" smtClean="0"/>
              <a:t> of Complexity essay</a:t>
            </a:r>
            <a:endParaRPr lang="en-US" dirty="0" smtClean="0"/>
          </a:p>
          <a:p>
            <a:r>
              <a:rPr lang="en-US" dirty="0" smtClean="0"/>
              <a:t>Hora – subassemblies of 10 parts each</a:t>
            </a:r>
          </a:p>
          <a:p>
            <a:r>
              <a:rPr lang="en-US" dirty="0" smtClean="0"/>
              <a:t>http://23650.lifewaylink.com/templates/lif01aq/default.asp?id=23650 </a:t>
            </a:r>
          </a:p>
          <a:p>
            <a:r>
              <a:rPr lang="en-US" dirty="0" smtClean="0"/>
              <a:t>http://www.horologist.com/gallery_10.htm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958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now let’s look at the part that isn’t just about managing the interaction with the</a:t>
            </a:r>
            <a:r>
              <a:rPr lang="en-US" baseline="0" dirty="0" smtClean="0"/>
              <a:t> user.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63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Dremel Scroll Saw:</a:t>
            </a:r>
            <a:r>
              <a:rPr lang="en-US" baseline="0" dirty="0" smtClean="0"/>
              <a:t> </a:t>
            </a:r>
            <a:r>
              <a:rPr lang="en-US" dirty="0" smtClean="0"/>
              <a:t>The point:  Need to do</a:t>
            </a:r>
            <a:r>
              <a:rPr lang="en-US" baseline="0" dirty="0" smtClean="0"/>
              <a:t> the same thing in all of these.  But they must use different primitives (words) when speaking to differently programmed machines (people).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19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they look a little</a:t>
            </a:r>
            <a:r>
              <a:rPr lang="en-US" baseline="0" dirty="0" smtClean="0"/>
              <a:t> bit different to the users</a:t>
            </a:r>
            <a:r>
              <a:rPr lang="en-US" baseline="0" dirty="0" smtClean="0"/>
              <a:t>.</a:t>
            </a:r>
          </a:p>
          <a:p>
            <a:r>
              <a:rPr lang="en-US" dirty="0" smtClean="0"/>
              <a:t>iPhone: http://www.macworld.com/article/134482/2008/07/iphone3g_review.html</a:t>
            </a:r>
          </a:p>
          <a:p>
            <a:r>
              <a:rPr lang="en-US" dirty="0" smtClean="0"/>
              <a:t>Galaxy</a:t>
            </a:r>
            <a:r>
              <a:rPr lang="en-US" baseline="0" dirty="0" smtClean="0"/>
              <a:t> S5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3202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 Apple</a:t>
            </a:r>
            <a:r>
              <a:rPr lang="en-US" baseline="0" dirty="0" smtClean="0"/>
              <a:t> App store to Android Market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228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can’t you buy an app in one store and run it on the other platform?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41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why you can’t run an app on a different platform.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35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why you can’t run an app on a different platform.  Written in Java.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35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</a:t>
            </a:r>
            <a:r>
              <a:rPr lang="en-US" baseline="0" dirty="0" smtClean="0"/>
              <a:t> why you can’t run an app on a different platform.  Note, for example, that while the Android mentions OnCreate, Iphone talks about launching.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35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is technically possible.  But Apple would come after you big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735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OS figures out how to use the cache</a:t>
            </a:r>
            <a:r>
              <a:rPr lang="en-US" baseline="0" dirty="0" smtClean="0"/>
              <a:t> and when to swap out to disk.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http://www.ts.avnet.com/uk/products_and_solutions/storage/hierarchy.html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640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Architecture</a:t>
            </a:r>
            <a:r>
              <a:rPr lang="en-US" baseline="0" smtClean="0"/>
              <a:t> of Complexity essay</a:t>
            </a:r>
            <a:endParaRPr lang="en-US" smtClean="0"/>
          </a:p>
          <a:p>
            <a:r>
              <a:rPr lang="en-US" dirty="0" smtClean="0"/>
              <a:t>Hora – subassemblies of 10 parts each</a:t>
            </a:r>
          </a:p>
          <a:p>
            <a:r>
              <a:rPr lang="en-US" dirty="0" smtClean="0"/>
              <a:t>http://23650.lifewaylink.com/templates/lif01aq/default.asp?id=23650 </a:t>
            </a:r>
          </a:p>
          <a:p>
            <a:r>
              <a:rPr lang="en-US" dirty="0" smtClean="0"/>
              <a:t>http://www.horologist.com/gallery_10.htm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958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a Windows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1120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 a Unix machine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766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that the OS manages all kinds of permissions, like the right to various</a:t>
            </a:r>
            <a:r>
              <a:rPr lang="en-US" baseline="0" dirty="0" smtClean="0"/>
              <a:t> parts of memory, the right to various I/O devices,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418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Ask whether anyone has tried it.  It gives you more permissions.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06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do it and watch what is happening.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470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Word is a foreground</a:t>
            </a:r>
            <a:r>
              <a:rPr lang="en-US" baseline="0" dirty="0" smtClean="0"/>
              <a:t> task.  But it doesn’t need the CPU all the time.  At other times, other processes can run.  For example, checking mail.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794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this doesn’t tell the whole story.  Servers tend to run Linux.</a:t>
            </a:r>
          </a:p>
          <a:p>
            <a:r>
              <a:rPr lang="en-US" dirty="0" smtClean="0"/>
              <a:t>http://en.wikipedia.org/wiki/Usage_share_of_operating_systems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34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that this doesn’t tell the whole story.  Servers tend to run Linux.</a:t>
            </a:r>
          </a:p>
          <a:p>
            <a:r>
              <a:rPr lang="en-US" smtClean="0"/>
              <a:t>http://en.wikipedia.org/wiki/Usage_share_of_operating_systems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934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example of building open source on top of</a:t>
            </a:r>
            <a:r>
              <a:rPr lang="en-US" baseline="0" dirty="0" smtClean="0"/>
              <a:t> other open source.</a:t>
            </a:r>
          </a:p>
          <a:p>
            <a:r>
              <a:rPr lang="en-US" dirty="0" smtClean="0"/>
              <a:t>http://developer.android.com/guide/basics/what-is-android.html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17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Follow the link to see all the open source code on which Facebook depends.  Ask students why open source can make business sense.</a:t>
            </a:r>
          </a:p>
          <a:p>
            <a:r>
              <a:rPr lang="en-US" smtClean="0"/>
              <a:t>https://developers.facebook.com/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080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http://www.ecvv.com/product/1404665.html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89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http://en.shematic.net/page-66.html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3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http://www.breezetree.com/flow-charts/flowchart.htm </a:t>
            </a:r>
          </a:p>
          <a:p>
            <a:r>
              <a:rPr lang="en-US" dirty="0" smtClean="0"/>
              <a:t>http://hembaba.com/reviews/2008/08/automobile/toyota-prius-india/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39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The</a:t>
            </a:r>
            <a:r>
              <a:rPr lang="en-US" baseline="0" smtClean="0"/>
              <a:t> point: we are relying on more and more sophisticated hardware/software systems for critical tasks.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http://www.washingtonpost.com/wp-dyn/content/article/2011/02/08/AR2011020800540.html?nav=rss_email/components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dirty="0" smtClean="0"/>
              <a:t>  </a:t>
            </a:r>
          </a:p>
          <a:p>
            <a:r>
              <a:rPr lang="en-US" dirty="0" smtClean="0"/>
              <a:t>http://hembaba.com/reviews/2008/08/automobile/toyota-prius-india/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9D250-E860-4256-A759-6F1BD05C8F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39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Recall machine code from last lecture.  Now we can make it easier to write.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Before high-level languages,</a:t>
            </a:r>
            <a:r>
              <a:rPr lang="en-US" baseline="0" dirty="0" smtClean="0"/>
              <a:t> or if they were thought too inefficient, programmers had to program pretty much at the machine level.  But making it symbolic helped a lot. 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7CF1E2-BF9B-44BA-B4F2-4337B9996B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2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6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17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7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808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2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2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5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6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22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0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867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BA72F-D407-4C4B-A3DE-02AD9FDA98EE}" type="datetimeFigureOut">
              <a:rPr lang="en-US" smtClean="0"/>
              <a:t>3/5/2014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0A66A-0C36-4C03-9DD9-897EECA7D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67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0E9ie2RP9Xo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cs2AYXHqHFA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facebook.com/opensource/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/>
          <a:lstStyle/>
          <a:p>
            <a:r>
              <a:rPr lang="en-US" b="1" dirty="0" smtClean="0"/>
              <a:t>Assemblers, Compilers, Operating Systems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86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Chapter 6 (</a:t>
            </a:r>
            <a:r>
              <a:rPr lang="en-US" smtClean="0"/>
              <a:t>Section 6.4 - Optional)</a:t>
            </a:r>
            <a:endParaRPr lang="en-US" dirty="0" smtClean="0"/>
          </a:p>
          <a:p>
            <a:r>
              <a:rPr lang="en-US" dirty="0" smtClean="0"/>
              <a:t>Chapter 9 (Section 9.2)</a:t>
            </a:r>
          </a:p>
          <a:p>
            <a:r>
              <a:rPr lang="en-US" dirty="0" smtClean="0"/>
              <a:t>Chapter 10 (Section 10.1)</a:t>
            </a:r>
          </a:p>
          <a:p>
            <a:r>
              <a:rPr lang="en-US" dirty="0" smtClean="0"/>
              <a:t>Chapter 11 (Sections 11.1, 11.2)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535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Programming Layers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9624"/>
            <a:ext cx="3352800" cy="4724399"/>
          </a:xfrm>
        </p:spPr>
        <p:txBody>
          <a:bodyPr>
            <a:normAutofit/>
          </a:bodyPr>
          <a:lstStyle/>
          <a:p>
            <a:r>
              <a:rPr lang="en-US" dirty="0" smtClean="0"/>
              <a:t>Python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Byte codes</a:t>
            </a:r>
          </a:p>
          <a:p>
            <a:endParaRPr lang="en-US" dirty="0" smtClean="0"/>
          </a:p>
          <a:p>
            <a:r>
              <a:rPr lang="en-US" dirty="0" smtClean="0"/>
              <a:t>Machine code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67200"/>
            <a:ext cx="2286000" cy="235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86400" y="364182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1011000001110000011 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297799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2654825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29400" y="2795049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.</a:t>
            </a:r>
            <a:endParaRPr lang="en-US" sz="3600" b="1" dirty="0"/>
          </a:p>
        </p:txBody>
      </p:sp>
      <p:sp>
        <p:nvSpPr>
          <p:cNvPr id="11" name="Rectangle 10"/>
          <p:cNvSpPr/>
          <p:nvPr/>
        </p:nvSpPr>
        <p:spPr>
          <a:xfrm>
            <a:off x="5486400" y="1190197"/>
            <a:ext cx="2552700" cy="16048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486400" y="1207793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 pitchFamily="18" charset="0"/>
              </a:rPr>
              <a:t>def factorial(n):</a:t>
            </a:r>
          </a:p>
          <a:p>
            <a:r>
              <a:rPr lang="en-US" sz="1600" dirty="0">
                <a:latin typeface="Courier" pitchFamily="18" charset="0"/>
              </a:rPr>
              <a:t>    result = 1</a:t>
            </a:r>
          </a:p>
          <a:p>
            <a:r>
              <a:rPr lang="en-US" sz="1600" dirty="0">
                <a:latin typeface="Courier" pitchFamily="18" charset="0"/>
              </a:rPr>
              <a:t>    for j in range(1,n+1):</a:t>
            </a:r>
          </a:p>
          <a:p>
            <a:r>
              <a:rPr lang="en-US" sz="1600" dirty="0">
                <a:latin typeface="Courier" pitchFamily="18" charset="0"/>
              </a:rPr>
              <a:t>        result *= j</a:t>
            </a:r>
          </a:p>
          <a:p>
            <a:r>
              <a:rPr lang="en-US" sz="1600" dirty="0">
                <a:latin typeface="Courier" pitchFamily="18" charset="0"/>
              </a:rPr>
              <a:t>    return (result)</a:t>
            </a:r>
          </a:p>
        </p:txBody>
      </p:sp>
    </p:spTree>
    <p:extLst>
      <p:ext uri="{BB962C8B-B14F-4D97-AF65-F5344CB8AC3E}">
        <p14:creationId xmlns:p14="http://schemas.microsoft.com/office/powerpoint/2010/main" val="73425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Assembly Language </a:t>
            </a:r>
            <a:endParaRPr lang="en-US" sz="36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125826"/>
              </p:ext>
            </p:extLst>
          </p:nvPr>
        </p:nvGraphicFramePr>
        <p:xfrm>
          <a:off x="1470212" y="1411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70212" y="1386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22  6F  B2  1E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31411"/>
              </p:ext>
            </p:extLst>
          </p:nvPr>
        </p:nvGraphicFramePr>
        <p:xfrm>
          <a:off x="3231777" y="140087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1777" y="137547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24  E6  07  5C</a:t>
            </a:r>
            <a:endParaRPr lang="en-US" sz="2000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343815"/>
              </p:ext>
            </p:extLst>
          </p:nvPr>
        </p:nvGraphicFramePr>
        <p:xfrm>
          <a:off x="5015753" y="141550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15753" y="139010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12  76  84  70</a:t>
            </a:r>
            <a:endParaRPr lang="en-US" sz="2000" dirty="0"/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710326"/>
              </p:ext>
            </p:extLst>
          </p:nvPr>
        </p:nvGraphicFramePr>
        <p:xfrm>
          <a:off x="6777318" y="140474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777318" y="137934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33  68  FD  3C</a:t>
            </a:r>
            <a:endParaRPr lang="en-US" sz="2000" dirty="0"/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593251"/>
              </p:ext>
            </p:extLst>
          </p:nvPr>
        </p:nvGraphicFramePr>
        <p:xfrm>
          <a:off x="1474694" y="194261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474694" y="191721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56  09  40  77</a:t>
            </a:r>
            <a:endParaRPr lang="en-US" sz="2000" dirty="0"/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369128"/>
              </p:ext>
            </p:extLst>
          </p:nvPr>
        </p:nvGraphicFramePr>
        <p:xfrm>
          <a:off x="3236259" y="19318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236259" y="19064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89  4A  B5  42</a:t>
            </a:r>
            <a:endParaRPr lang="en-US" sz="2000" dirty="0"/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673335"/>
              </p:ext>
            </p:extLst>
          </p:nvPr>
        </p:nvGraphicFramePr>
        <p:xfrm>
          <a:off x="5020235" y="19464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020235" y="19210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61  04  AA  5E</a:t>
            </a:r>
            <a:endParaRPr lang="en-US" sz="2000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633446"/>
              </p:ext>
            </p:extLst>
          </p:nvPr>
        </p:nvGraphicFramePr>
        <p:xfrm>
          <a:off x="6781800" y="19357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781800" y="19103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AB  43  71  1C</a:t>
            </a:r>
            <a:endParaRPr lang="en-US" sz="2000" dirty="0"/>
          </a:p>
        </p:txBody>
      </p: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334747"/>
              </p:ext>
            </p:extLst>
          </p:nvPr>
        </p:nvGraphicFramePr>
        <p:xfrm>
          <a:off x="1506070" y="253855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1506070" y="251315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70  DF  32  2D</a:t>
            </a:r>
            <a:endParaRPr lang="en-US" sz="2000" dirty="0"/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137725"/>
              </p:ext>
            </p:extLst>
          </p:nvPr>
        </p:nvGraphicFramePr>
        <p:xfrm>
          <a:off x="3267635" y="252778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3267635" y="250238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  1F  69  C0</a:t>
            </a:r>
            <a:endParaRPr lang="en-US" sz="2000" dirty="0"/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338905"/>
              </p:ext>
            </p:extLst>
          </p:nvPr>
        </p:nvGraphicFramePr>
        <p:xfrm>
          <a:off x="5051611" y="254242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5051611" y="251702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8A  7C  0F  E9</a:t>
            </a:r>
            <a:endParaRPr lang="en-US" sz="2000" dirty="0"/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75829"/>
              </p:ext>
            </p:extLst>
          </p:nvPr>
        </p:nvGraphicFramePr>
        <p:xfrm>
          <a:off x="6813176" y="253165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6813176" y="250625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90  9D  39  2E</a:t>
            </a:r>
            <a:endParaRPr lang="en-US" sz="2000" dirty="0"/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188806"/>
              </p:ext>
            </p:extLst>
          </p:nvPr>
        </p:nvGraphicFramePr>
        <p:xfrm>
          <a:off x="1510552" y="306953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510552" y="304413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4D  1F  60  9A</a:t>
            </a:r>
            <a:endParaRPr lang="en-US" sz="2000" dirty="0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028985"/>
              </p:ext>
            </p:extLst>
          </p:nvPr>
        </p:nvGraphicFramePr>
        <p:xfrm>
          <a:off x="3272117" y="305876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0" name="TextBox 39"/>
          <p:cNvSpPr txBox="1"/>
          <p:nvPr/>
        </p:nvSpPr>
        <p:spPr>
          <a:xfrm>
            <a:off x="3272117" y="303336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09  7D  10  4C</a:t>
            </a:r>
            <a:endParaRPr lang="en-US" sz="2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490336"/>
              </p:ext>
            </p:extLst>
          </p:nvPr>
        </p:nvGraphicFramePr>
        <p:xfrm>
          <a:off x="5056093" y="3073400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056093" y="3048000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93  6F  81  B5</a:t>
            </a:r>
            <a:endParaRPr lang="en-US" sz="2000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010159"/>
              </p:ext>
            </p:extLst>
          </p:nvPr>
        </p:nvGraphicFramePr>
        <p:xfrm>
          <a:off x="6817658" y="3062635"/>
          <a:ext cx="1600200" cy="3708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0050"/>
                <a:gridCol w="400050"/>
                <a:gridCol w="400050"/>
                <a:gridCol w="40005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6817658" y="3037235"/>
            <a:ext cx="16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6A  9F  0A  1C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1375470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0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596153" y="1933269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609599" y="2508055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20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609600" y="3052787"/>
            <a:ext cx="717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30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62609" y="3803933"/>
            <a:ext cx="39982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   Add	Product</a:t>
            </a:r>
          </a:p>
          <a:p>
            <a:r>
              <a:rPr lang="en-US" sz="2400" dirty="0" smtClean="0"/>
              <a:t>	   Jump Next</a:t>
            </a: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Next:	   Load	Counter</a:t>
            </a:r>
            <a:endParaRPr lang="en-US" sz="2400" dirty="0"/>
          </a:p>
        </p:txBody>
      </p:sp>
      <p:sp>
        <p:nvSpPr>
          <p:cNvPr id="48" name="Oval 47"/>
          <p:cNvSpPr/>
          <p:nvPr/>
        </p:nvSpPr>
        <p:spPr>
          <a:xfrm>
            <a:off x="3139889" y="2448137"/>
            <a:ext cx="1783976" cy="51634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651811" y="1317352"/>
            <a:ext cx="1783976" cy="51634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17758" y="762000"/>
            <a:ext cx="99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772400" y="1131332"/>
            <a:ext cx="152400" cy="186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6685430" y="2998107"/>
            <a:ext cx="1783976" cy="51634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7835348" y="3762814"/>
            <a:ext cx="992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045743" y="3514452"/>
            <a:ext cx="68436" cy="248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236259" y="4648200"/>
            <a:ext cx="45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Symbol"/>
              </a:rPr>
              <a:t></a:t>
            </a:r>
          </a:p>
          <a:p>
            <a:r>
              <a:rPr lang="en-US" dirty="0" smtClean="0">
                <a:sym typeface="Symbol"/>
              </a:rPr>
              <a:t></a:t>
            </a:r>
          </a:p>
          <a:p>
            <a:r>
              <a:rPr lang="en-US" dirty="0" smtClean="0">
                <a:sym typeface="Symbol"/>
              </a:rPr>
              <a:t></a:t>
            </a:r>
            <a:endParaRPr lang="en-US" dirty="0"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629281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High-Level Languages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295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Over 2500 documented programming languages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66800"/>
            <a:ext cx="4869119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3352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1969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20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High-Level Languages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12954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Over 2500 documented programming languages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54100"/>
            <a:ext cx="4410075" cy="53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00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Fortran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762000"/>
            <a:ext cx="8305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 real a(4), f(3)</a:t>
            </a:r>
          </a:p>
          <a:p>
            <a:r>
              <a:rPr lang="en-US" dirty="0">
                <a:latin typeface="Courier" pitchFamily="18" charset="0"/>
              </a:rPr>
              <a:t>c</a:t>
            </a:r>
          </a:p>
          <a:p>
            <a:r>
              <a:rPr lang="en-US" dirty="0">
                <a:latin typeface="Courier" pitchFamily="18" charset="0"/>
              </a:rPr>
              <a:t>c test of rat</a:t>
            </a:r>
          </a:p>
          <a:p>
            <a:r>
              <a:rPr lang="en-US" dirty="0">
                <a:latin typeface="Courier" pitchFamily="18" charset="0"/>
              </a:rPr>
              <a:t>c</a:t>
            </a:r>
          </a:p>
          <a:p>
            <a:r>
              <a:rPr lang="en-US" dirty="0">
                <a:latin typeface="Courier" pitchFamily="18" charset="0"/>
              </a:rPr>
              <a:t>      rat = 2.5</a:t>
            </a:r>
          </a:p>
          <a:p>
            <a:r>
              <a:rPr lang="en-US" dirty="0">
                <a:latin typeface="Courier" pitchFamily="18" charset="0"/>
              </a:rPr>
              <a:t>      f(1) = rat*rat-1.</a:t>
            </a:r>
          </a:p>
          <a:p>
            <a:r>
              <a:rPr lang="en-US" dirty="0">
                <a:latin typeface="Courier" pitchFamily="18" charset="0"/>
              </a:rPr>
              <a:t>      f(2) = rat**4-1. </a:t>
            </a:r>
          </a:p>
          <a:p>
            <a:r>
              <a:rPr lang="en-US" dirty="0">
                <a:latin typeface="Courier" pitchFamily="18" charset="0"/>
              </a:rPr>
              <a:t>      f(3) = rat**6-1.</a:t>
            </a:r>
          </a:p>
          <a:p>
            <a:r>
              <a:rPr lang="en-US" dirty="0">
                <a:latin typeface="Courier" pitchFamily="18" charset="0"/>
              </a:rPr>
              <a:t>    1 read *, (a(i), i = 1, 4) </a:t>
            </a:r>
          </a:p>
          <a:p>
            <a:r>
              <a:rPr lang="en-US" dirty="0">
                <a:latin typeface="Courier" pitchFamily="18" charset="0"/>
              </a:rPr>
              <a:t>      if (a(1) .eq. 0.) stop</a:t>
            </a:r>
          </a:p>
          <a:p>
            <a:r>
              <a:rPr lang="en-US" dirty="0">
                <a:latin typeface="Courier" pitchFamily="18" charset="0"/>
              </a:rPr>
              <a:t>      do 2 k = 1, 3</a:t>
            </a:r>
          </a:p>
          <a:p>
            <a:r>
              <a:rPr lang="en-US" dirty="0">
                <a:latin typeface="Courier" pitchFamily="18" charset="0"/>
              </a:rPr>
              <a:t>        do 2 i = 1, 4-k</a:t>
            </a:r>
          </a:p>
          <a:p>
            <a:r>
              <a:rPr lang="en-US" dirty="0">
                <a:latin typeface="Courier" pitchFamily="18" charset="0"/>
              </a:rPr>
              <a:t>          a(i) = a(i+1)+(a(i+1)-a(i))/f(k)</a:t>
            </a:r>
          </a:p>
          <a:p>
            <a:r>
              <a:rPr lang="en-US" dirty="0">
                <a:latin typeface="Courier" pitchFamily="18" charset="0"/>
              </a:rPr>
              <a:t>          if (a(i) .eq. 0.) then</a:t>
            </a:r>
          </a:p>
          <a:p>
            <a:r>
              <a:rPr lang="en-US" dirty="0">
                <a:latin typeface="Courier" pitchFamily="18" charset="0"/>
              </a:rPr>
              <a:t>            print *, 'zero found'</a:t>
            </a:r>
          </a:p>
          <a:p>
            <a:r>
              <a:rPr lang="en-US" dirty="0">
                <a:latin typeface="Courier" pitchFamily="18" charset="0"/>
              </a:rPr>
              <a:t>          else</a:t>
            </a:r>
          </a:p>
          <a:p>
            <a:r>
              <a:rPr lang="en-US" dirty="0">
                <a:latin typeface="Courier" pitchFamily="18" charset="0"/>
              </a:rPr>
              <a:t>            print *, a(i)</a:t>
            </a:r>
          </a:p>
          <a:p>
            <a:r>
              <a:rPr lang="en-US" dirty="0">
                <a:latin typeface="Courier" pitchFamily="18" charset="0"/>
              </a:rPr>
              <a:t>          end if</a:t>
            </a:r>
          </a:p>
          <a:p>
            <a:r>
              <a:rPr lang="en-US" dirty="0">
                <a:latin typeface="Courier" pitchFamily="18" charset="0"/>
              </a:rPr>
              <a:t>    2 continue</a:t>
            </a:r>
          </a:p>
          <a:p>
            <a:r>
              <a:rPr lang="en-US" dirty="0">
                <a:latin typeface="Courier" pitchFamily="18" charset="0"/>
              </a:rPr>
              <a:t>      go to 1</a:t>
            </a:r>
          </a:p>
          <a:p>
            <a:r>
              <a:rPr lang="en-US" dirty="0">
                <a:latin typeface="Courier" pitchFamily="18" charset="0"/>
              </a:rPr>
              <a:t>      end</a:t>
            </a:r>
          </a:p>
        </p:txBody>
      </p:sp>
    </p:spTree>
    <p:extLst>
      <p:ext uri="{BB962C8B-B14F-4D97-AF65-F5344CB8AC3E}">
        <p14:creationId xmlns:p14="http://schemas.microsoft.com/office/powerpoint/2010/main" val="1853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Fortran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762000"/>
            <a:ext cx="8305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 real a(4), f(3)</a:t>
            </a:r>
          </a:p>
          <a:p>
            <a:r>
              <a:rPr lang="en-US" dirty="0">
                <a:latin typeface="Courier" pitchFamily="18" charset="0"/>
              </a:rPr>
              <a:t>c</a:t>
            </a:r>
          </a:p>
          <a:p>
            <a:r>
              <a:rPr lang="en-US" dirty="0">
                <a:latin typeface="Courier" pitchFamily="18" charset="0"/>
              </a:rPr>
              <a:t>c test of rat</a:t>
            </a:r>
          </a:p>
          <a:p>
            <a:r>
              <a:rPr lang="en-US" dirty="0">
                <a:latin typeface="Courier" pitchFamily="18" charset="0"/>
              </a:rPr>
              <a:t>c</a:t>
            </a:r>
          </a:p>
          <a:p>
            <a:r>
              <a:rPr lang="en-US" dirty="0">
                <a:latin typeface="Courier" pitchFamily="18" charset="0"/>
              </a:rPr>
              <a:t>      rat = 2.5</a:t>
            </a:r>
          </a:p>
          <a:p>
            <a:r>
              <a:rPr lang="en-US" dirty="0">
                <a:latin typeface="Courier" pitchFamily="18" charset="0"/>
              </a:rPr>
              <a:t>      f(1) = rat*rat-1.</a:t>
            </a:r>
          </a:p>
          <a:p>
            <a:r>
              <a:rPr lang="en-US" dirty="0">
                <a:latin typeface="Courier" pitchFamily="18" charset="0"/>
              </a:rPr>
              <a:t>      f(2) = rat**4-1. </a:t>
            </a:r>
          </a:p>
          <a:p>
            <a:r>
              <a:rPr lang="en-US" dirty="0">
                <a:latin typeface="Courier" pitchFamily="18" charset="0"/>
              </a:rPr>
              <a:t>      f(3) = rat**6-1.</a:t>
            </a:r>
          </a:p>
          <a:p>
            <a:r>
              <a:rPr lang="en-US" dirty="0">
                <a:latin typeface="Courier" pitchFamily="18" charset="0"/>
              </a:rPr>
              <a:t>    1 read *, (a(i), i = 1, 4) </a:t>
            </a:r>
          </a:p>
          <a:p>
            <a:r>
              <a:rPr lang="en-US" dirty="0">
                <a:latin typeface="Courier" pitchFamily="18" charset="0"/>
              </a:rPr>
              <a:t>      if (a(1) .eq. 0.) stop</a:t>
            </a:r>
          </a:p>
          <a:p>
            <a:r>
              <a:rPr lang="en-US" dirty="0">
                <a:latin typeface="Courier" pitchFamily="18" charset="0"/>
              </a:rPr>
              <a:t>      do 2 k = 1, 3</a:t>
            </a:r>
          </a:p>
          <a:p>
            <a:r>
              <a:rPr lang="en-US" dirty="0">
                <a:latin typeface="Courier" pitchFamily="18" charset="0"/>
              </a:rPr>
              <a:t>        do 2 i = 1, 4-k</a:t>
            </a:r>
          </a:p>
          <a:p>
            <a:r>
              <a:rPr lang="en-US" dirty="0">
                <a:latin typeface="Courier" pitchFamily="18" charset="0"/>
              </a:rPr>
              <a:t>          a(i) = a(i+1)+(a(i+1)-a(i))/f(k)</a:t>
            </a:r>
          </a:p>
          <a:p>
            <a:r>
              <a:rPr lang="en-US" dirty="0">
                <a:latin typeface="Courier" pitchFamily="18" charset="0"/>
              </a:rPr>
              <a:t>          if (a(i) .eq. 0.) then</a:t>
            </a:r>
          </a:p>
          <a:p>
            <a:r>
              <a:rPr lang="en-US" dirty="0">
                <a:latin typeface="Courier" pitchFamily="18" charset="0"/>
              </a:rPr>
              <a:t>            print *, 'zero found'</a:t>
            </a:r>
          </a:p>
          <a:p>
            <a:r>
              <a:rPr lang="en-US" dirty="0">
                <a:latin typeface="Courier" pitchFamily="18" charset="0"/>
              </a:rPr>
              <a:t>          else</a:t>
            </a:r>
          </a:p>
          <a:p>
            <a:r>
              <a:rPr lang="en-US" dirty="0">
                <a:latin typeface="Courier" pitchFamily="18" charset="0"/>
              </a:rPr>
              <a:t>            print *, a(i)</a:t>
            </a:r>
          </a:p>
          <a:p>
            <a:r>
              <a:rPr lang="en-US" dirty="0">
                <a:latin typeface="Courier" pitchFamily="18" charset="0"/>
              </a:rPr>
              <a:t>          end if</a:t>
            </a:r>
          </a:p>
          <a:p>
            <a:r>
              <a:rPr lang="en-US" dirty="0">
                <a:latin typeface="Courier" pitchFamily="18" charset="0"/>
              </a:rPr>
              <a:t>    2 continue</a:t>
            </a:r>
          </a:p>
          <a:p>
            <a:r>
              <a:rPr lang="en-US" dirty="0">
                <a:latin typeface="Courier" pitchFamily="18" charset="0"/>
              </a:rPr>
              <a:t>      go to 1</a:t>
            </a:r>
          </a:p>
          <a:p>
            <a:r>
              <a:rPr lang="en-US" dirty="0">
                <a:latin typeface="Courier" pitchFamily="18" charset="0"/>
              </a:rPr>
              <a:t>      end</a:t>
            </a:r>
          </a:p>
        </p:txBody>
      </p:sp>
      <p:sp>
        <p:nvSpPr>
          <p:cNvPr id="3" name="Oval 2"/>
          <p:cNvSpPr/>
          <p:nvPr/>
        </p:nvSpPr>
        <p:spPr>
          <a:xfrm>
            <a:off x="1828800" y="5486400"/>
            <a:ext cx="13716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8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Fortran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762000"/>
            <a:ext cx="8305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 real a(4), f(3)</a:t>
            </a:r>
          </a:p>
          <a:p>
            <a:r>
              <a:rPr lang="en-US" dirty="0">
                <a:latin typeface="Courier" pitchFamily="18" charset="0"/>
              </a:rPr>
              <a:t>c</a:t>
            </a:r>
          </a:p>
          <a:p>
            <a:r>
              <a:rPr lang="en-US" dirty="0">
                <a:latin typeface="Courier" pitchFamily="18" charset="0"/>
              </a:rPr>
              <a:t>c test of rat</a:t>
            </a:r>
          </a:p>
          <a:p>
            <a:r>
              <a:rPr lang="en-US" dirty="0">
                <a:latin typeface="Courier" pitchFamily="18" charset="0"/>
              </a:rPr>
              <a:t>c</a:t>
            </a:r>
          </a:p>
          <a:p>
            <a:r>
              <a:rPr lang="en-US" dirty="0">
                <a:latin typeface="Courier" pitchFamily="18" charset="0"/>
              </a:rPr>
              <a:t>      rat = 2.5</a:t>
            </a:r>
          </a:p>
          <a:p>
            <a:r>
              <a:rPr lang="en-US" dirty="0">
                <a:latin typeface="Courier" pitchFamily="18" charset="0"/>
              </a:rPr>
              <a:t>      f(1) = rat*rat-1.</a:t>
            </a:r>
          </a:p>
          <a:p>
            <a:r>
              <a:rPr lang="en-US" dirty="0">
                <a:latin typeface="Courier" pitchFamily="18" charset="0"/>
              </a:rPr>
              <a:t>      f(2) = rat**4-1. </a:t>
            </a:r>
          </a:p>
          <a:p>
            <a:r>
              <a:rPr lang="en-US" dirty="0">
                <a:latin typeface="Courier" pitchFamily="18" charset="0"/>
              </a:rPr>
              <a:t>      f(3) = rat**6-1.</a:t>
            </a:r>
          </a:p>
          <a:p>
            <a:r>
              <a:rPr lang="en-US" dirty="0">
                <a:latin typeface="Courier" pitchFamily="18" charset="0"/>
              </a:rPr>
              <a:t>    1 read *, (a(i), i = 1, 4) </a:t>
            </a:r>
          </a:p>
          <a:p>
            <a:r>
              <a:rPr lang="en-US" dirty="0">
                <a:latin typeface="Courier" pitchFamily="18" charset="0"/>
              </a:rPr>
              <a:t>      if (a(1) .eq. 0.) stop</a:t>
            </a:r>
          </a:p>
          <a:p>
            <a:r>
              <a:rPr lang="en-US" dirty="0">
                <a:latin typeface="Courier" pitchFamily="18" charset="0"/>
              </a:rPr>
              <a:t>      do 2 k = 1, 3</a:t>
            </a:r>
          </a:p>
          <a:p>
            <a:r>
              <a:rPr lang="en-US" dirty="0">
                <a:latin typeface="Courier" pitchFamily="18" charset="0"/>
              </a:rPr>
              <a:t>        do 2 i = 1, 4-k</a:t>
            </a:r>
          </a:p>
          <a:p>
            <a:r>
              <a:rPr lang="en-US" dirty="0">
                <a:latin typeface="Courier" pitchFamily="18" charset="0"/>
              </a:rPr>
              <a:t>          a(i) = a(i+1)+(a(i+1)-a(i))/f(k)</a:t>
            </a:r>
          </a:p>
          <a:p>
            <a:r>
              <a:rPr lang="en-US" dirty="0">
                <a:latin typeface="Courier" pitchFamily="18" charset="0"/>
              </a:rPr>
              <a:t>          if (a(i) .eq. 0.) then</a:t>
            </a:r>
          </a:p>
          <a:p>
            <a:r>
              <a:rPr lang="en-US" dirty="0">
                <a:latin typeface="Courier" pitchFamily="18" charset="0"/>
              </a:rPr>
              <a:t>            print *, 'zero found'</a:t>
            </a:r>
          </a:p>
          <a:p>
            <a:r>
              <a:rPr lang="en-US" dirty="0">
                <a:latin typeface="Courier" pitchFamily="18" charset="0"/>
              </a:rPr>
              <a:t>          else</a:t>
            </a:r>
          </a:p>
          <a:p>
            <a:r>
              <a:rPr lang="en-US" dirty="0">
                <a:latin typeface="Courier" pitchFamily="18" charset="0"/>
              </a:rPr>
              <a:t>            print *, a(i)</a:t>
            </a:r>
          </a:p>
          <a:p>
            <a:r>
              <a:rPr lang="en-US" dirty="0">
                <a:latin typeface="Courier" pitchFamily="18" charset="0"/>
              </a:rPr>
              <a:t>          end if</a:t>
            </a:r>
          </a:p>
          <a:p>
            <a:r>
              <a:rPr lang="en-US" dirty="0">
                <a:latin typeface="Courier" pitchFamily="18" charset="0"/>
              </a:rPr>
              <a:t>    2 continue</a:t>
            </a:r>
          </a:p>
          <a:p>
            <a:r>
              <a:rPr lang="en-US" dirty="0">
                <a:latin typeface="Courier" pitchFamily="18" charset="0"/>
              </a:rPr>
              <a:t>      go to 1</a:t>
            </a:r>
          </a:p>
          <a:p>
            <a:r>
              <a:rPr lang="en-US" dirty="0">
                <a:latin typeface="Courier" pitchFamily="18" charset="0"/>
              </a:rPr>
              <a:t>      end</a:t>
            </a:r>
          </a:p>
        </p:txBody>
      </p:sp>
      <p:sp>
        <p:nvSpPr>
          <p:cNvPr id="3" name="Oval 2"/>
          <p:cNvSpPr/>
          <p:nvPr/>
        </p:nvSpPr>
        <p:spPr>
          <a:xfrm>
            <a:off x="1371600" y="6007100"/>
            <a:ext cx="914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8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APL</a:t>
            </a:r>
            <a:endParaRPr lang="en-US" sz="3600" dirty="0"/>
          </a:p>
        </p:txBody>
      </p:sp>
      <p:pic>
        <p:nvPicPr>
          <p:cNvPr id="6151" name="Picture 7" descr="APL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3150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0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APL</a:t>
            </a:r>
            <a:endParaRPr lang="en-US" sz="3600" dirty="0"/>
          </a:p>
        </p:txBody>
      </p:sp>
      <p:pic>
        <p:nvPicPr>
          <p:cNvPr id="6151" name="Picture 7" descr="APL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52600"/>
            <a:ext cx="6315075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0200" y="4343400"/>
            <a:ext cx="647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Returns 1 if the largest element in a three-element vector is greater than the sum of the other two.  Otherwise, returns 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3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Java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1600198"/>
            <a:ext cx="5181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ourier" pitchFamily="18" charset="0"/>
              </a:rPr>
              <a:t>public static double </a:t>
            </a:r>
          </a:p>
          <a:p>
            <a:r>
              <a:rPr lang="en-US" sz="1600" dirty="0">
                <a:latin typeface="Courier" pitchFamily="18" charset="0"/>
              </a:rPr>
              <a:t>	</a:t>
            </a:r>
            <a:r>
              <a:rPr lang="en-US" sz="1600" dirty="0" smtClean="0">
                <a:latin typeface="Courier" pitchFamily="18" charset="0"/>
              </a:rPr>
              <a:t>avg(int numbers[])</a:t>
            </a:r>
            <a:endParaRPr lang="en-US" sz="1600" dirty="0">
              <a:latin typeface="Courier" pitchFamily="18" charset="0"/>
            </a:endParaRPr>
          </a:p>
          <a:p>
            <a:r>
              <a:rPr lang="en-US" sz="1600" dirty="0">
                <a:latin typeface="Courier" pitchFamily="18" charset="0"/>
              </a:rPr>
              <a:t> {</a:t>
            </a:r>
          </a:p>
          <a:p>
            <a:r>
              <a:rPr lang="en-US" sz="1600" dirty="0" smtClean="0">
                <a:latin typeface="Courier" pitchFamily="18" charset="0"/>
              </a:rPr>
              <a:t>        double sum </a:t>
            </a:r>
            <a:r>
              <a:rPr lang="en-US" sz="1600" dirty="0">
                <a:latin typeface="Courier" pitchFamily="18" charset="0"/>
              </a:rPr>
              <a:t>= 0;</a:t>
            </a:r>
          </a:p>
          <a:p>
            <a:r>
              <a:rPr lang="en-US" sz="1600" dirty="0">
                <a:latin typeface="Courier" pitchFamily="18" charset="0"/>
              </a:rPr>
              <a:t>        for </a:t>
            </a:r>
            <a:r>
              <a:rPr lang="en-US" sz="1600" dirty="0" smtClean="0">
                <a:latin typeface="Courier" pitchFamily="18" charset="0"/>
              </a:rPr>
              <a:t>(double </a:t>
            </a:r>
            <a:r>
              <a:rPr lang="en-US" sz="1600" dirty="0">
                <a:latin typeface="Courier" pitchFamily="18" charset="0"/>
              </a:rPr>
              <a:t>num : numbers)</a:t>
            </a:r>
          </a:p>
          <a:p>
            <a:r>
              <a:rPr lang="en-US" sz="1600" dirty="0">
                <a:latin typeface="Courier" pitchFamily="18" charset="0"/>
              </a:rPr>
              <a:t>        {</a:t>
            </a:r>
          </a:p>
          <a:p>
            <a:r>
              <a:rPr lang="en-US" sz="1600" dirty="0">
                <a:latin typeface="Courier" pitchFamily="18" charset="0"/>
              </a:rPr>
              <a:t>               sum = sum + num;</a:t>
            </a:r>
          </a:p>
          <a:p>
            <a:r>
              <a:rPr lang="en-US" sz="1600" dirty="0">
                <a:latin typeface="Courier" pitchFamily="18" charset="0"/>
              </a:rPr>
              <a:t>        }</a:t>
            </a:r>
          </a:p>
          <a:p>
            <a:r>
              <a:rPr lang="en-US" sz="1600" dirty="0">
                <a:latin typeface="Courier" pitchFamily="18" charset="0"/>
              </a:rPr>
              <a:t>        return </a:t>
            </a:r>
            <a:r>
              <a:rPr lang="en-US" sz="1600" dirty="0" smtClean="0">
                <a:latin typeface="Courier" pitchFamily="18" charset="0"/>
              </a:rPr>
              <a:t>sum/numbers.length;</a:t>
            </a:r>
            <a:endParaRPr lang="en-US" sz="1600" dirty="0">
              <a:latin typeface="Courier" pitchFamily="18" charset="0"/>
            </a:endParaRPr>
          </a:p>
          <a:p>
            <a:r>
              <a:rPr lang="en-US" sz="1600" dirty="0">
                <a:latin typeface="Courier" pitchFamily="18" charset="0"/>
              </a:rPr>
              <a:t> }</a:t>
            </a:r>
          </a:p>
          <a:p>
            <a:endParaRPr lang="en-US" sz="1600" dirty="0">
              <a:latin typeface="Courier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1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Layered Systems</a:t>
            </a:r>
            <a:endParaRPr lang="en-US" sz="3600" b="1" dirty="0"/>
          </a:p>
        </p:txBody>
      </p:sp>
      <p:pic>
        <p:nvPicPr>
          <p:cNvPr id="4" name="Picture 27" descr="17606_02_000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76550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93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Matlab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990600"/>
            <a:ext cx="71628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" pitchFamily="18" charset="0"/>
              </a:rPr>
              <a:t>function test = InConvexHull (V, vp, vpp)</a:t>
            </a:r>
          </a:p>
          <a:p>
            <a:r>
              <a:rPr lang="en-US" sz="1600" dirty="0">
                <a:latin typeface="Courier" pitchFamily="18" charset="0"/>
              </a:rPr>
              <a:t>% tests to see if zero is in the convex hull of vpp %ith n of the columns of V and vp</a:t>
            </a:r>
          </a:p>
          <a:p>
            <a:r>
              <a:rPr lang="en-US" sz="1600" dirty="0">
                <a:latin typeface="Courier" pitchFamily="18" charset="0"/>
              </a:rPr>
              <a:t>% on return </a:t>
            </a:r>
          </a:p>
          <a:p>
            <a:r>
              <a:rPr lang="en-US" sz="1600" dirty="0">
                <a:latin typeface="Courier" pitchFamily="18" charset="0"/>
              </a:rPr>
              <a:t>% test = 0 indicates zero is not in the convex hull</a:t>
            </a:r>
          </a:p>
          <a:p>
            <a:r>
              <a:rPr lang="en-US" sz="1600" dirty="0">
                <a:latin typeface="Courier" pitchFamily="18" charset="0"/>
              </a:rPr>
              <a:t>% test = j indicate zero is in the convex hull with %the jth column omitted.</a:t>
            </a:r>
          </a:p>
          <a:p>
            <a:r>
              <a:rPr lang="en-US" sz="1600" dirty="0">
                <a:latin typeface="Courier" pitchFamily="18" charset="0"/>
              </a:rPr>
              <a:t>%</a:t>
            </a:r>
          </a:p>
          <a:p>
            <a:r>
              <a:rPr lang="en-US" sz="1600" dirty="0">
                <a:latin typeface="Courier" pitchFamily="18" charset="0"/>
              </a:rPr>
              <a:t>n = size(V);</a:t>
            </a:r>
          </a:p>
          <a:p>
            <a:r>
              <a:rPr lang="en-US" sz="1600" dirty="0">
                <a:latin typeface="Courier" pitchFamily="18" charset="0"/>
              </a:rPr>
              <a:t>x = -V\vpp;</a:t>
            </a:r>
          </a:p>
          <a:p>
            <a:r>
              <a:rPr lang="en-US" sz="1600" dirty="0">
                <a:latin typeface="Courier" pitchFamily="18" charset="0"/>
              </a:rPr>
              <a:t>if x&gt;= 0</a:t>
            </a:r>
          </a:p>
          <a:p>
            <a:r>
              <a:rPr lang="en-US" sz="1600" dirty="0">
                <a:latin typeface="Courier" pitchFamily="18" charset="0"/>
              </a:rPr>
              <a:t>    test = n;</a:t>
            </a:r>
          </a:p>
          <a:p>
            <a:r>
              <a:rPr lang="en-US" sz="1600" dirty="0">
                <a:latin typeface="Courier" pitchFamily="18" charset="0"/>
              </a:rPr>
              <a:t>else</a:t>
            </a:r>
          </a:p>
          <a:p>
            <a:r>
              <a:rPr lang="en-US" sz="1600" dirty="0">
                <a:latin typeface="Courier" pitchFamily="18" charset="0"/>
              </a:rPr>
              <a:t>    for k = 1:n</a:t>
            </a:r>
          </a:p>
          <a:p>
            <a:r>
              <a:rPr lang="en-US" sz="1600" dirty="0">
                <a:latin typeface="Courier" pitchFamily="18" charset="0"/>
              </a:rPr>
              <a:t>        Vb = [V(:,1:k-1) V(:,k+1:n) vp];</a:t>
            </a:r>
          </a:p>
          <a:p>
            <a:r>
              <a:rPr lang="en-US" sz="1600" dirty="0">
                <a:latin typeface="Courier" pitchFamily="18" charset="0"/>
              </a:rPr>
              <a:t>        x = -Vb\vpp;</a:t>
            </a:r>
          </a:p>
          <a:p>
            <a:r>
              <a:rPr lang="en-US" sz="1600" dirty="0">
                <a:latin typeface="Courier" pitchFamily="18" charset="0"/>
              </a:rPr>
              <a:t>        test = k;</a:t>
            </a:r>
          </a:p>
          <a:p>
            <a:r>
              <a:rPr lang="en-US" sz="1600" dirty="0">
                <a:latin typeface="Courier" pitchFamily="18" charset="0"/>
              </a:rPr>
              <a:t>        if x &gt;= 0;</a:t>
            </a:r>
          </a:p>
          <a:p>
            <a:r>
              <a:rPr lang="en-US" sz="1600" dirty="0">
                <a:latin typeface="Courier" pitchFamily="18" charset="0"/>
              </a:rPr>
              <a:t>            break;</a:t>
            </a:r>
          </a:p>
          <a:p>
            <a:r>
              <a:rPr lang="en-US" sz="1600" dirty="0">
                <a:latin typeface="Courier" pitchFamily="18" charset="0"/>
              </a:rPr>
              <a:t>        end</a:t>
            </a:r>
          </a:p>
          <a:p>
            <a:r>
              <a:rPr lang="en-US" sz="1600" dirty="0">
                <a:latin typeface="Courier" pitchFamily="18" charset="0"/>
              </a:rPr>
              <a:t>        test = 0;</a:t>
            </a:r>
          </a:p>
          <a:p>
            <a:r>
              <a:rPr lang="en-US" sz="1600" dirty="0">
                <a:latin typeface="Courier" pitchFamily="18" charset="0"/>
              </a:rPr>
              <a:t>    end</a:t>
            </a:r>
          </a:p>
          <a:p>
            <a:r>
              <a:rPr lang="en-US" sz="1600" dirty="0">
                <a:latin typeface="Courier" pitchFamily="18" charset="0"/>
              </a:rPr>
              <a:t>end</a:t>
            </a:r>
          </a:p>
        </p:txBody>
      </p:sp>
      <p:sp>
        <p:nvSpPr>
          <p:cNvPr id="5" name="Oval 4"/>
          <p:cNvSpPr/>
          <p:nvPr/>
        </p:nvSpPr>
        <p:spPr>
          <a:xfrm>
            <a:off x="2298700" y="4724400"/>
            <a:ext cx="9144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35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Mapping Python to the Machine, or:</a:t>
            </a:r>
            <a:br>
              <a:rPr lang="en-US" sz="3600" b="1" dirty="0" smtClean="0"/>
            </a:br>
            <a:r>
              <a:rPr lang="en-US" sz="3600" b="1" dirty="0" smtClean="0"/>
              <a:t>How Does a Compiler Work?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Lexical analysis</a:t>
            </a:r>
          </a:p>
          <a:p>
            <a:endParaRPr lang="en-US" sz="2400" dirty="0" smtClean="0"/>
          </a:p>
          <a:p>
            <a:r>
              <a:rPr lang="en-US" sz="2400" dirty="0" smtClean="0"/>
              <a:t>Parsing</a:t>
            </a:r>
          </a:p>
          <a:p>
            <a:endParaRPr lang="en-US" sz="2400" dirty="0" smtClean="0"/>
          </a:p>
          <a:p>
            <a:r>
              <a:rPr lang="en-US" sz="2400" dirty="0" smtClean="0"/>
              <a:t>Code generation</a:t>
            </a:r>
          </a:p>
          <a:p>
            <a:endParaRPr lang="en-US" sz="2400" dirty="0" smtClean="0"/>
          </a:p>
          <a:p>
            <a:r>
              <a:rPr lang="en-US" sz="2400" dirty="0" smtClean="0"/>
              <a:t>Optimization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35500" y="16002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def easy_sum(n):</a:t>
            </a:r>
          </a:p>
          <a:p>
            <a:r>
              <a:rPr lang="en-US" dirty="0">
                <a:latin typeface="Courier" pitchFamily="18" charset="0"/>
              </a:rPr>
              <a:t>    sum = 0</a:t>
            </a:r>
          </a:p>
          <a:p>
            <a:r>
              <a:rPr lang="en-US" dirty="0">
                <a:latin typeface="Courier" pitchFamily="18" charset="0"/>
              </a:rPr>
              <a:t>    for i in range(1,n+1):</a:t>
            </a:r>
          </a:p>
          <a:p>
            <a:r>
              <a:rPr lang="en-US" dirty="0">
                <a:latin typeface="Courier" pitchFamily="18" charset="0"/>
              </a:rPr>
              <a:t>        sum += i</a:t>
            </a:r>
          </a:p>
          <a:p>
            <a:r>
              <a:rPr lang="en-US" dirty="0">
                <a:latin typeface="Courier" pitchFamily="18" charset="0"/>
              </a:rPr>
              <a:t>    return(sum)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1600200"/>
            <a:ext cx="2362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Mapping Python to the Machine, or:</a:t>
            </a:r>
            <a:br>
              <a:rPr lang="en-US" sz="3600" b="1" dirty="0" smtClean="0"/>
            </a:br>
            <a:r>
              <a:rPr lang="en-US" sz="3600" b="1" dirty="0" smtClean="0"/>
              <a:t>How Does a Compiler Work?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Lexical analysis</a:t>
            </a:r>
          </a:p>
          <a:p>
            <a:endParaRPr lang="en-US" sz="2400" dirty="0" smtClean="0"/>
          </a:p>
          <a:p>
            <a:r>
              <a:rPr lang="en-US" sz="2400" dirty="0" smtClean="0"/>
              <a:t>Parsing</a:t>
            </a:r>
          </a:p>
          <a:p>
            <a:endParaRPr lang="en-US" sz="2400" dirty="0" smtClean="0"/>
          </a:p>
          <a:p>
            <a:r>
              <a:rPr lang="en-US" sz="2400" dirty="0" smtClean="0"/>
              <a:t>Code generation</a:t>
            </a:r>
          </a:p>
          <a:p>
            <a:endParaRPr lang="en-US" sz="2400" dirty="0" smtClean="0"/>
          </a:p>
          <a:p>
            <a:r>
              <a:rPr lang="en-US" sz="2400" dirty="0" smtClean="0"/>
              <a:t>Optimization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35500" y="16002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def easy_sum(n):</a:t>
            </a:r>
          </a:p>
          <a:p>
            <a:r>
              <a:rPr lang="en-US" dirty="0">
                <a:latin typeface="Courier" pitchFamily="18" charset="0"/>
              </a:rPr>
              <a:t>    sum = 0</a:t>
            </a:r>
          </a:p>
          <a:p>
            <a:r>
              <a:rPr lang="en-US" dirty="0">
                <a:latin typeface="Courier" pitchFamily="18" charset="0"/>
              </a:rPr>
              <a:t>    for i in range(1,n+1):</a:t>
            </a:r>
          </a:p>
          <a:p>
            <a:r>
              <a:rPr lang="en-US" dirty="0">
                <a:latin typeface="Courier" pitchFamily="18" charset="0"/>
              </a:rPr>
              <a:t>        sum += i</a:t>
            </a:r>
          </a:p>
          <a:p>
            <a:r>
              <a:rPr lang="en-US" dirty="0">
                <a:latin typeface="Courier" pitchFamily="18" charset="0"/>
              </a:rPr>
              <a:t>    return(sum)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1600200"/>
            <a:ext cx="2362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10000" y="3733800"/>
            <a:ext cx="533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dirty="0">
                <a:latin typeface="Courier" pitchFamily="18" charset="0"/>
              </a:rPr>
              <a:t>def </a:t>
            </a:r>
            <a:r>
              <a:rPr lang="en-US" dirty="0" smtClean="0">
                <a:latin typeface="Courier" pitchFamily="18" charset="0"/>
              </a:rPr>
              <a:t> easy_sum ( n ) :</a:t>
            </a:r>
            <a:endParaRPr lang="en-US" dirty="0">
              <a:latin typeface="Courier" pitchFamily="18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Courier" pitchFamily="18" charset="0"/>
              </a:rPr>
              <a:t>    sum </a:t>
            </a:r>
            <a:r>
              <a:rPr lang="en-US" dirty="0" smtClean="0">
                <a:latin typeface="Courier" pitchFamily="18" charset="0"/>
              </a:rPr>
              <a:t> =  0</a:t>
            </a:r>
            <a:endParaRPr lang="en-US" dirty="0">
              <a:latin typeface="Courier" pitchFamily="18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Courier" pitchFamily="18" charset="0"/>
              </a:rPr>
              <a:t>    for </a:t>
            </a:r>
            <a:r>
              <a:rPr lang="en-US" dirty="0" smtClean="0">
                <a:latin typeface="Courier" pitchFamily="18" charset="0"/>
              </a:rPr>
              <a:t> i  in range ( 1 , n + 1 ) :</a:t>
            </a:r>
            <a:endParaRPr lang="en-US" dirty="0">
              <a:latin typeface="Courier" pitchFamily="18" charset="0"/>
            </a:endParaRPr>
          </a:p>
          <a:p>
            <a:pPr>
              <a:spcBef>
                <a:spcPts val="1200"/>
              </a:spcBef>
            </a:pPr>
            <a:r>
              <a:rPr lang="en-US" dirty="0">
                <a:latin typeface="Courier" pitchFamily="18" charset="0"/>
              </a:rPr>
              <a:t>        sum </a:t>
            </a:r>
            <a:r>
              <a:rPr lang="en-US" dirty="0" smtClean="0">
                <a:latin typeface="Courier" pitchFamily="18" charset="0"/>
              </a:rPr>
              <a:t> +=  </a:t>
            </a:r>
            <a:r>
              <a:rPr lang="en-US" dirty="0">
                <a:latin typeface="Courier" pitchFamily="18" charset="0"/>
              </a:rPr>
              <a:t>i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Courier" pitchFamily="18" charset="0"/>
              </a:rPr>
              <a:t>    </a:t>
            </a:r>
            <a:r>
              <a:rPr lang="en-US" dirty="0" smtClean="0">
                <a:latin typeface="Courier" pitchFamily="18" charset="0"/>
              </a:rPr>
              <a:t>return ( sum )</a:t>
            </a:r>
            <a:endParaRPr lang="en-US" dirty="0">
              <a:latin typeface="Courier" pitchFamily="18" charset="0"/>
            </a:endParaRP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546600" y="3733800"/>
            <a:ext cx="127635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19600" y="4622800"/>
            <a:ext cx="5461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876800" y="5041900"/>
            <a:ext cx="64135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9600" y="4191000"/>
            <a:ext cx="5461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38800" y="5041900"/>
            <a:ext cx="42545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937250" y="4622800"/>
            <a:ext cx="73025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0" y="3733800"/>
            <a:ext cx="5461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97500" y="54102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84900" y="50419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63600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36930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86130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810895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24535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755015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00405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6165850" y="5422900"/>
            <a:ext cx="241300" cy="368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5822950" y="37465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76910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6546850" y="37465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311900" y="37465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073775" y="37465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035550" y="46228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435600" y="41910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076825" y="4191000"/>
            <a:ext cx="241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499100" y="4622800"/>
            <a:ext cx="32385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4419600" y="5410200"/>
            <a:ext cx="8763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638800" y="5410200"/>
            <a:ext cx="5461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Mapping Python to the Machine, or:</a:t>
            </a:r>
            <a:br>
              <a:rPr lang="en-US" sz="3600" b="1" dirty="0" smtClean="0"/>
            </a:br>
            <a:r>
              <a:rPr lang="en-US" sz="3600" b="1" dirty="0" smtClean="0"/>
              <a:t>How Does a Compiler Work?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Lexical analysis</a:t>
            </a:r>
          </a:p>
          <a:p>
            <a:endParaRPr lang="en-US" sz="2400" dirty="0" smtClean="0"/>
          </a:p>
          <a:p>
            <a:r>
              <a:rPr lang="en-US" sz="2400" dirty="0" smtClean="0"/>
              <a:t>Parsing</a:t>
            </a:r>
          </a:p>
          <a:p>
            <a:endParaRPr lang="en-US" sz="2400" dirty="0" smtClean="0"/>
          </a:p>
          <a:p>
            <a:r>
              <a:rPr lang="en-US" sz="2400" dirty="0" smtClean="0"/>
              <a:t>Code generation</a:t>
            </a:r>
          </a:p>
          <a:p>
            <a:endParaRPr lang="en-US" sz="2400" dirty="0" smtClean="0"/>
          </a:p>
          <a:p>
            <a:r>
              <a:rPr lang="en-US" sz="2400" dirty="0" smtClean="0"/>
              <a:t>Optimization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35500" y="16002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def easy_sum(n):</a:t>
            </a:r>
          </a:p>
          <a:p>
            <a:r>
              <a:rPr lang="en-US" dirty="0">
                <a:latin typeface="Courier" pitchFamily="18" charset="0"/>
              </a:rPr>
              <a:t>    sum = 0</a:t>
            </a:r>
          </a:p>
          <a:p>
            <a:r>
              <a:rPr lang="en-US" dirty="0">
                <a:latin typeface="Courier" pitchFamily="18" charset="0"/>
              </a:rPr>
              <a:t>    for i in range(1,n+1):</a:t>
            </a:r>
          </a:p>
          <a:p>
            <a:r>
              <a:rPr lang="en-US" dirty="0">
                <a:latin typeface="Courier" pitchFamily="18" charset="0"/>
              </a:rPr>
              <a:t>        sum </a:t>
            </a:r>
            <a:r>
              <a:rPr lang="en-US" dirty="0" smtClean="0">
                <a:latin typeface="Courier" pitchFamily="18" charset="0"/>
              </a:rPr>
              <a:t>= sum + i</a:t>
            </a:r>
            <a:endParaRPr lang="en-US" dirty="0">
              <a:latin typeface="Courier" pitchFamily="18" charset="0"/>
            </a:endParaRPr>
          </a:p>
          <a:p>
            <a:r>
              <a:rPr lang="en-US" dirty="0">
                <a:latin typeface="Courier" pitchFamily="18" charset="0"/>
              </a:rPr>
              <a:t>    return(sum)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2477363"/>
            <a:ext cx="2362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67650" y="5640457"/>
            <a:ext cx="41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 pitchFamily="18" charset="0"/>
              </a:rPr>
              <a:t>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02400" y="3429000"/>
            <a:ext cx="3556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02400" y="3388667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=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295900" y="4374177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urier" pitchFamily="18" charset="0"/>
              </a:rPr>
              <a:t>sum</a:t>
            </a:r>
            <a:endParaRPr lang="en-US" sz="2000" dirty="0">
              <a:latin typeface="Courier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95900" y="4388030"/>
            <a:ext cx="685800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15100" y="5625068"/>
            <a:ext cx="685800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34300" y="5625068"/>
            <a:ext cx="685800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02400" y="5625068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urier" pitchFamily="18" charset="0"/>
              </a:rPr>
              <a:t>sum</a:t>
            </a:r>
            <a:endParaRPr lang="en-US" sz="2000" dirty="0">
              <a:latin typeface="Courier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75500" y="4343400"/>
            <a:ext cx="50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62800" y="4390262"/>
            <a:ext cx="406400" cy="4001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>
            <a:stCxn id="7" idx="2"/>
            <a:endCxn id="10" idx="0"/>
          </p:cNvCxnSpPr>
          <p:nvPr/>
        </p:nvCxnSpPr>
        <p:spPr>
          <a:xfrm flipH="1">
            <a:off x="5715000" y="3810000"/>
            <a:ext cx="965200" cy="56417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17" idx="0"/>
          </p:cNvCxnSpPr>
          <p:nvPr/>
        </p:nvCxnSpPr>
        <p:spPr>
          <a:xfrm>
            <a:off x="6680200" y="3810000"/>
            <a:ext cx="685800" cy="58026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6" idx="0"/>
          </p:cNvCxnSpPr>
          <p:nvPr/>
        </p:nvCxnSpPr>
        <p:spPr>
          <a:xfrm>
            <a:off x="7391400" y="4810442"/>
            <a:ext cx="685800" cy="8300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12" idx="0"/>
          </p:cNvCxnSpPr>
          <p:nvPr/>
        </p:nvCxnSpPr>
        <p:spPr>
          <a:xfrm flipH="1">
            <a:off x="6858000" y="4805065"/>
            <a:ext cx="546100" cy="82000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715000" y="2477363"/>
            <a:ext cx="1968500" cy="3420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7023100" y="2806700"/>
            <a:ext cx="520700" cy="4699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3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Mapping Python to the Machine, or:</a:t>
            </a:r>
            <a:br>
              <a:rPr lang="en-US" sz="3600" b="1" dirty="0" smtClean="0"/>
            </a:br>
            <a:r>
              <a:rPr lang="en-US" sz="3600" b="1" dirty="0" smtClean="0"/>
              <a:t>How Does a Compiler Work?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Lexical analysis</a:t>
            </a:r>
          </a:p>
          <a:p>
            <a:endParaRPr lang="en-US" sz="2400" dirty="0" smtClean="0"/>
          </a:p>
          <a:p>
            <a:r>
              <a:rPr lang="en-US" sz="2400" dirty="0" smtClean="0"/>
              <a:t>Parsing</a:t>
            </a:r>
          </a:p>
          <a:p>
            <a:endParaRPr lang="en-US" sz="2400" dirty="0" smtClean="0"/>
          </a:p>
          <a:p>
            <a:r>
              <a:rPr lang="en-US" sz="2400" dirty="0" smtClean="0"/>
              <a:t>Code generation</a:t>
            </a:r>
          </a:p>
          <a:p>
            <a:endParaRPr lang="en-US" sz="2400" dirty="0" smtClean="0"/>
          </a:p>
          <a:p>
            <a:r>
              <a:rPr lang="en-US" sz="2400" dirty="0" smtClean="0"/>
              <a:t>Optimization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2477363"/>
            <a:ext cx="2362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5467350" cy="436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1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Mapping Python to the Machine, or:</a:t>
            </a:r>
            <a:br>
              <a:rPr lang="en-US" sz="3600" b="1" dirty="0" smtClean="0"/>
            </a:br>
            <a:r>
              <a:rPr lang="en-US" sz="3600" b="1" dirty="0" smtClean="0"/>
              <a:t>How Does a Compiler Work?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Lexical analysis</a:t>
            </a:r>
          </a:p>
          <a:p>
            <a:endParaRPr lang="en-US" sz="2400" dirty="0" smtClean="0"/>
          </a:p>
          <a:p>
            <a:r>
              <a:rPr lang="en-US" sz="2400" dirty="0" smtClean="0"/>
              <a:t>Parsing</a:t>
            </a:r>
          </a:p>
          <a:p>
            <a:endParaRPr lang="en-US" sz="2400" dirty="0" smtClean="0"/>
          </a:p>
          <a:p>
            <a:r>
              <a:rPr lang="en-US" sz="2400" dirty="0" smtClean="0"/>
              <a:t>Code generation</a:t>
            </a:r>
          </a:p>
          <a:p>
            <a:endParaRPr lang="en-US" sz="2400" dirty="0" smtClean="0"/>
          </a:p>
          <a:p>
            <a:r>
              <a:rPr lang="en-US" sz="2400" dirty="0" smtClean="0"/>
              <a:t>Optimization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35500" y="16002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def easy_sum(n):</a:t>
            </a:r>
          </a:p>
          <a:p>
            <a:r>
              <a:rPr lang="en-US" dirty="0">
                <a:latin typeface="Courier" pitchFamily="18" charset="0"/>
              </a:rPr>
              <a:t>    sum = 0</a:t>
            </a:r>
          </a:p>
          <a:p>
            <a:r>
              <a:rPr lang="en-US" dirty="0">
                <a:latin typeface="Courier" pitchFamily="18" charset="0"/>
              </a:rPr>
              <a:t>    for i in range(1,n+1):</a:t>
            </a:r>
          </a:p>
          <a:p>
            <a:r>
              <a:rPr lang="en-US" dirty="0">
                <a:latin typeface="Courier" pitchFamily="18" charset="0"/>
              </a:rPr>
              <a:t>        sum += i</a:t>
            </a:r>
          </a:p>
          <a:p>
            <a:r>
              <a:rPr lang="en-US" dirty="0">
                <a:latin typeface="Courier" pitchFamily="18" charset="0"/>
              </a:rPr>
              <a:t>    return(sum)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3354526"/>
            <a:ext cx="2362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10100" y="44196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urier" pitchFamily="18" charset="0"/>
              </a:rPr>
              <a:t>Load	Sum</a:t>
            </a:r>
          </a:p>
          <a:p>
            <a:r>
              <a:rPr lang="en-US" dirty="0" smtClean="0">
                <a:latin typeface="Courier" pitchFamily="18" charset="0"/>
              </a:rPr>
              <a:t>Add	I</a:t>
            </a:r>
          </a:p>
          <a:p>
            <a:r>
              <a:rPr lang="en-US" dirty="0" smtClean="0">
                <a:latin typeface="Courier" pitchFamily="18" charset="0"/>
              </a:rPr>
              <a:t>Store	Sum</a:t>
            </a:r>
            <a:endParaRPr lang="en-US" dirty="0">
              <a:latin typeface="Courier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95800" y="4191000"/>
            <a:ext cx="2133600" cy="1447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15000" y="2477363"/>
            <a:ext cx="1371600" cy="3420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172200" y="2819400"/>
            <a:ext cx="533400" cy="1371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2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Mapping Python to the Machine, or:</a:t>
            </a:r>
            <a:br>
              <a:rPr lang="en-US" sz="3600" b="1" dirty="0" smtClean="0"/>
            </a:br>
            <a:r>
              <a:rPr lang="en-US" sz="3600" b="1" dirty="0" smtClean="0"/>
              <a:t>How Does a Compiler Work?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276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Lexical analysis</a:t>
            </a:r>
          </a:p>
          <a:p>
            <a:endParaRPr lang="en-US" sz="2400" dirty="0" smtClean="0"/>
          </a:p>
          <a:p>
            <a:r>
              <a:rPr lang="en-US" sz="2400" dirty="0" smtClean="0"/>
              <a:t>Parsing</a:t>
            </a:r>
          </a:p>
          <a:p>
            <a:endParaRPr lang="en-US" sz="2400" dirty="0" smtClean="0"/>
          </a:p>
          <a:p>
            <a:r>
              <a:rPr lang="en-US" sz="2400" dirty="0" smtClean="0"/>
              <a:t>Code generation</a:t>
            </a:r>
          </a:p>
          <a:p>
            <a:endParaRPr lang="en-US" sz="2400" dirty="0" smtClean="0"/>
          </a:p>
          <a:p>
            <a:r>
              <a:rPr lang="en-US" sz="2400" dirty="0" smtClean="0"/>
              <a:t>Optimization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35500" y="1600200"/>
            <a:ext cx="4051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urier" pitchFamily="18" charset="0"/>
              </a:rPr>
              <a:t>def easy_sum(n):</a:t>
            </a:r>
          </a:p>
          <a:p>
            <a:r>
              <a:rPr lang="en-US" dirty="0">
                <a:latin typeface="Courier" pitchFamily="18" charset="0"/>
              </a:rPr>
              <a:t>    sum = 0</a:t>
            </a:r>
          </a:p>
          <a:p>
            <a:r>
              <a:rPr lang="en-US" dirty="0">
                <a:latin typeface="Courier" pitchFamily="18" charset="0"/>
              </a:rPr>
              <a:t>    for i in range(1</a:t>
            </a:r>
            <a:r>
              <a:rPr lang="en-US" dirty="0" smtClean="0">
                <a:latin typeface="Courier" pitchFamily="18" charset="0"/>
              </a:rPr>
              <a:t>, n+1</a:t>
            </a:r>
            <a:r>
              <a:rPr lang="en-US" dirty="0">
                <a:latin typeface="Courier" pitchFamily="18" charset="0"/>
              </a:rPr>
              <a:t>):</a:t>
            </a:r>
          </a:p>
          <a:p>
            <a:r>
              <a:rPr lang="en-US" dirty="0">
                <a:latin typeface="Courier" pitchFamily="18" charset="0"/>
              </a:rPr>
              <a:t>        sum += i</a:t>
            </a:r>
          </a:p>
          <a:p>
            <a:r>
              <a:rPr lang="en-US" dirty="0">
                <a:latin typeface="Courier" pitchFamily="18" charset="0"/>
              </a:rPr>
              <a:t>    return(sum)</a:t>
            </a: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685800" y="4230826"/>
            <a:ext cx="236220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96200" y="2211526"/>
            <a:ext cx="533400" cy="34203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2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Python is Interpreted, not Fully Compiled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1828800"/>
            <a:ext cx="794385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own Arrow 4"/>
          <p:cNvSpPr/>
          <p:nvPr/>
        </p:nvSpPr>
        <p:spPr>
          <a:xfrm>
            <a:off x="7620000" y="3810000"/>
            <a:ext cx="3810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00600"/>
            <a:ext cx="2352675" cy="1725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1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Operating System (OS)</a:t>
            </a:r>
            <a:endParaRPr lang="en-US" sz="3600" b="1" dirty="0"/>
          </a:p>
        </p:txBody>
      </p:sp>
      <p:pic>
        <p:nvPicPr>
          <p:cNvPr id="4" name="Picture 3" descr="c10f01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5400"/>
            <a:ext cx="42703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823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Managing the User Interface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610600" cy="538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169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Tempus and Hora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0553"/>
            <a:ext cx="35433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2851790" cy="480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8674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1000 parts in a watch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5487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Managing the User Interface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0"/>
            <a:ext cx="868273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228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OS 360 JCL</a:t>
            </a:r>
            <a:endParaRPr lang="en-US" sz="3600" b="1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90800" y="1143000"/>
            <a:ext cx="6324600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latin typeface="Courier New" pitchFamily="49" charset="0"/>
              </a:rPr>
              <a:t>//MYJOB    JOB (COMPRESS),</a:t>
            </a:r>
          </a:p>
          <a:p>
            <a:r>
              <a:rPr lang="en-US" dirty="0">
                <a:latin typeface="Courier New" pitchFamily="49" charset="0"/>
              </a:rPr>
              <a:t>          'VOLKER BANDKE',CLASS=P,COND=(0,NE)</a:t>
            </a:r>
          </a:p>
          <a:p>
            <a:r>
              <a:rPr lang="en-US" dirty="0">
                <a:latin typeface="Courier New" pitchFamily="49" charset="0"/>
              </a:rPr>
              <a:t>//BACKUP  EXEC PGM=IEBCOPY</a:t>
            </a:r>
          </a:p>
          <a:p>
            <a:r>
              <a:rPr lang="en-US" dirty="0">
                <a:latin typeface="Courier New" pitchFamily="49" charset="0"/>
              </a:rPr>
              <a:t>//SYSPRINT DD  SYSOUT=*</a:t>
            </a:r>
          </a:p>
          <a:p>
            <a:r>
              <a:rPr lang="en-US" dirty="0">
                <a:latin typeface="Courier New" pitchFamily="49" charset="0"/>
              </a:rPr>
              <a:t>//SYSUT1   DD  DISP=SHR,DSN=MY.IMPORTNT.PDS</a:t>
            </a:r>
          </a:p>
          <a:p>
            <a:r>
              <a:rPr lang="en-US" dirty="0">
                <a:latin typeface="Courier New" pitchFamily="49" charset="0"/>
              </a:rPr>
              <a:t>//SYSUT2   DD  DISP=(,CATLG),</a:t>
            </a:r>
          </a:p>
          <a:p>
            <a:r>
              <a:rPr lang="en-US" dirty="0">
                <a:latin typeface="Courier New" pitchFamily="49" charset="0"/>
              </a:rPr>
              <a:t>           DSN=MY.IMPORTNT.PDS.BACKUP,</a:t>
            </a:r>
          </a:p>
          <a:p>
            <a:r>
              <a:rPr lang="en-US" dirty="0">
                <a:latin typeface="Courier New" pitchFamily="49" charset="0"/>
              </a:rPr>
              <a:t>//         UNIT=3350,VOL=SER=DISK01,</a:t>
            </a:r>
          </a:p>
          <a:p>
            <a:r>
              <a:rPr lang="en-US" dirty="0">
                <a:latin typeface="Courier New" pitchFamily="49" charset="0"/>
              </a:rPr>
              <a:t>//         DCB=MY.IMPORTNT.PDS,</a:t>
            </a:r>
          </a:p>
          <a:p>
            <a:r>
              <a:rPr lang="en-US" dirty="0">
                <a:latin typeface="Courier New" pitchFamily="49" charset="0"/>
              </a:rPr>
              <a:t>           SPACE=(CYL,(10,10,20))</a:t>
            </a:r>
          </a:p>
          <a:p>
            <a:r>
              <a:rPr lang="en-US" dirty="0">
                <a:latin typeface="Courier New" pitchFamily="49" charset="0"/>
              </a:rPr>
              <a:t>//COMPRESS EXEC PGM=IEBCOPY</a:t>
            </a:r>
          </a:p>
          <a:p>
            <a:r>
              <a:rPr lang="en-US" dirty="0">
                <a:latin typeface="Courier New" pitchFamily="49" charset="0"/>
              </a:rPr>
              <a:t>//SYSPRINT DD  SYSOUT=*</a:t>
            </a:r>
          </a:p>
          <a:p>
            <a:r>
              <a:rPr lang="en-US" dirty="0">
                <a:latin typeface="Courier New" pitchFamily="49" charset="0"/>
              </a:rPr>
              <a:t>//MYPDS    DD  DISP=OLD,DSN=*.BACKUP.SYSUT1</a:t>
            </a:r>
          </a:p>
          <a:p>
            <a:r>
              <a:rPr lang="en-US" dirty="0">
                <a:latin typeface="Courier New" pitchFamily="49" charset="0"/>
              </a:rPr>
              <a:t>//SYSIN    DD  *</a:t>
            </a:r>
          </a:p>
          <a:p>
            <a:r>
              <a:rPr lang="en-US" dirty="0">
                <a:latin typeface="Courier New" pitchFamily="49" charset="0"/>
              </a:rPr>
              <a:t>COPY INDD=MYPDS,OUTDD=MYPDS</a:t>
            </a:r>
          </a:p>
          <a:p>
            <a:r>
              <a:rPr lang="en-US" dirty="0">
                <a:latin typeface="Courier New" pitchFamily="49" charset="0"/>
              </a:rPr>
              <a:t>//DELETE2 EXEC PGM=IEFBR14</a:t>
            </a:r>
          </a:p>
          <a:p>
            <a:r>
              <a:rPr lang="en-US" dirty="0">
                <a:latin typeface="Courier New" pitchFamily="49" charset="0"/>
              </a:rPr>
              <a:t>//BACKPDS  DD  DISP=(OLD,DELETE,DELETE),</a:t>
            </a:r>
          </a:p>
          <a:p>
            <a:r>
              <a:rPr lang="en-US" dirty="0">
                <a:latin typeface="Courier New" pitchFamily="49" charset="0"/>
              </a:rPr>
              <a:t>          DSN=MY.IMPORTNT.PDS.BACKUP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277481"/>
            <a:ext cx="1905001" cy="4168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787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MS-DOS and Early PCs</a:t>
            </a:r>
            <a:endParaRPr lang="en-US" sz="36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0"/>
            <a:ext cx="6172200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858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Xerox Alto - 1973</a:t>
            </a:r>
            <a:endParaRPr lang="en-US" sz="3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201950"/>
            <a:ext cx="5915025" cy="508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85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Operating System (OS)</a:t>
            </a:r>
            <a:endParaRPr lang="en-US" sz="36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70000"/>
            <a:ext cx="58578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1752600" y="2133600"/>
            <a:ext cx="6019800" cy="441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2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1" y="228600"/>
            <a:ext cx="6560734" cy="408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828800"/>
            <a:ext cx="6766792" cy="4200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70" y="3733800"/>
            <a:ext cx="6819900" cy="293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02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Closer to Home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90193"/>
            <a:ext cx="3286125" cy="596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42" y="1078036"/>
            <a:ext cx="2482095" cy="486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341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147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94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7941"/>
            <a:ext cx="8653462" cy="561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81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iPhone vs. Android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838200" y="4724400"/>
            <a:ext cx="2895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286000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0" y="3816459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Apps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iOS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003800" y="4749800"/>
            <a:ext cx="2895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308600" y="3530600"/>
            <a:ext cx="2286000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61000" y="3841859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Apps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Android OS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1981200" cy="229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0" y="1352550"/>
            <a:ext cx="2133600" cy="201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383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Tempus and Hora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0553"/>
            <a:ext cx="2286000" cy="24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1"/>
            <a:ext cx="1861190" cy="313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510553"/>
            <a:ext cx="63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14122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4900" y="4648200"/>
            <a:ext cx="331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assemply; 1000 parts</a:t>
            </a:r>
          </a:p>
          <a:p>
            <a:r>
              <a:rPr lang="en-US" dirty="0" smtClean="0"/>
              <a:t>Prob(no interrupt) = (1 – p)</a:t>
            </a:r>
            <a:r>
              <a:rPr lang="en-US" baseline="30000" dirty="0" smtClean="0"/>
              <a:t>1000</a:t>
            </a:r>
          </a:p>
          <a:p>
            <a:r>
              <a:rPr lang="en-US" dirty="0" smtClean="0"/>
              <a:t>Cost/interrupt = t * (1/p)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151055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probability of interruption</a:t>
            </a:r>
          </a:p>
          <a:p>
            <a:r>
              <a:rPr lang="en-US" dirty="0" smtClean="0"/>
              <a:t>t = time to add one part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6482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111 assemblies; 10 parts each</a:t>
            </a:r>
          </a:p>
          <a:p>
            <a:r>
              <a:rPr lang="en-US" dirty="0" smtClean="0"/>
              <a:t>Prob(no interrupt) = </a:t>
            </a:r>
            <a:r>
              <a:rPr lang="en-US" dirty="0"/>
              <a:t>(1 – </a:t>
            </a:r>
            <a:r>
              <a:rPr lang="en-US" dirty="0" smtClean="0"/>
              <a:t>p)</a:t>
            </a:r>
            <a:r>
              <a:rPr lang="en-US" baseline="30000" dirty="0" smtClean="0"/>
              <a:t>10</a:t>
            </a:r>
            <a:endParaRPr lang="en-US" baseline="30000" dirty="0"/>
          </a:p>
          <a:p>
            <a:r>
              <a:rPr lang="en-US" dirty="0" smtClean="0"/>
              <a:t>Cost/interrupt = t * 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74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iPhone vs. Android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219200"/>
            <a:ext cx="7467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package com.amaanp.helloandroid;</a:t>
            </a:r>
          </a:p>
          <a:p>
            <a:endParaRPr lang="en-US" dirty="0"/>
          </a:p>
          <a:p>
            <a:r>
              <a:rPr lang="en-US" dirty="0"/>
              <a:t>import android.app.Activity;</a:t>
            </a:r>
          </a:p>
          <a:p>
            <a:r>
              <a:rPr lang="en-US" dirty="0"/>
              <a:t>import android.os.Bundle;</a:t>
            </a:r>
          </a:p>
          <a:p>
            <a:r>
              <a:rPr lang="en-US" dirty="0"/>
              <a:t>import android.widget.TextView;</a:t>
            </a:r>
          </a:p>
          <a:p>
            <a:endParaRPr lang="en-US" dirty="0"/>
          </a:p>
          <a:p>
            <a:r>
              <a:rPr lang="en-US" dirty="0"/>
              <a:t>public class HelloAndroid extends Activity {</a:t>
            </a:r>
          </a:p>
          <a:p>
            <a:r>
              <a:rPr lang="en-US" dirty="0"/>
              <a:t>    /** Called when the activity is first created. */</a:t>
            </a:r>
          </a:p>
          <a:p>
            <a:r>
              <a:rPr lang="en-US" dirty="0"/>
              <a:t>    @Override</a:t>
            </a:r>
          </a:p>
          <a:p>
            <a:r>
              <a:rPr lang="en-US" dirty="0"/>
              <a:t>    public void onCreate(Bundle savedInstanceState) {</a:t>
            </a:r>
          </a:p>
          <a:p>
            <a:r>
              <a:rPr lang="en-US" dirty="0"/>
              <a:t>        super.onCreate(savedInstanceState);</a:t>
            </a:r>
          </a:p>
          <a:p>
            <a:r>
              <a:rPr lang="en-US" dirty="0"/>
              <a:t>        setContentView(R.layout.main);</a:t>
            </a:r>
          </a:p>
          <a:p>
            <a:r>
              <a:rPr lang="en-US" dirty="0"/>
              <a:t>        TextView tv = new TextView(this);</a:t>
            </a:r>
          </a:p>
          <a:p>
            <a:r>
              <a:rPr lang="en-US" dirty="0"/>
              <a:t>        tv.setText("Hello, Texas");</a:t>
            </a:r>
          </a:p>
          <a:p>
            <a:r>
              <a:rPr lang="en-US" dirty="0"/>
              <a:t>        setContentView(tv);</a:t>
            </a:r>
          </a:p>
          <a:p>
            <a:r>
              <a:rPr lang="en-US" dirty="0"/>
              <a:t>    }</a:t>
            </a:r>
          </a:p>
          <a:p>
            <a:r>
              <a:rPr lang="en-US" dirty="0"/>
              <a:t>}</a:t>
            </a:r>
          </a:p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24400" y="228600"/>
            <a:ext cx="1828800" cy="838200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62000" y="6172200"/>
            <a:ext cx="75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www.youtube.com/watch?v=0E9ie2RP9Xo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452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iPhone vs. Android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1066800"/>
            <a:ext cx="7467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/>
              <a:t>import "Hello_iOS_2AppDelegate.h"</a:t>
            </a:r>
          </a:p>
          <a:p>
            <a:r>
              <a:rPr lang="en-US" dirty="0" smtClean="0"/>
              <a:t>@</a:t>
            </a:r>
            <a:r>
              <a:rPr lang="en-US" dirty="0"/>
              <a:t>implementation Hello_iOS_2AppDelegate</a:t>
            </a:r>
          </a:p>
          <a:p>
            <a:r>
              <a:rPr lang="en-US" dirty="0" smtClean="0"/>
              <a:t>@</a:t>
            </a:r>
            <a:r>
              <a:rPr lang="en-US" dirty="0"/>
              <a:t>synthesize window;</a:t>
            </a:r>
          </a:p>
          <a:p>
            <a:r>
              <a:rPr lang="en-US" dirty="0" smtClean="0"/>
              <a:t>#</a:t>
            </a:r>
            <a:r>
              <a:rPr lang="en-US" dirty="0"/>
              <a:t>pragma mark -</a:t>
            </a:r>
          </a:p>
          <a:p>
            <a:r>
              <a:rPr lang="en-US" dirty="0"/>
              <a:t>#pragma mark Application lifecycle</a:t>
            </a:r>
          </a:p>
          <a:p>
            <a:r>
              <a:rPr lang="en-US" dirty="0" smtClean="0"/>
              <a:t>- </a:t>
            </a:r>
            <a:r>
              <a:rPr lang="en-US" dirty="0"/>
              <a:t>(BOOL)application:(UIApplication *)application didFinishLaunchingWithOptions:(NSDictionary *)launchOptions {    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	UILabel* label = [[UILabel alloc] initWithFrame:CGRectMake(10.0 , 30.0f, self.window.frame.size.width, 21.0f)];</a:t>
            </a:r>
          </a:p>
          <a:p>
            <a:r>
              <a:rPr lang="en-US" dirty="0"/>
              <a:t>	label.text = @"Hello, World!";</a:t>
            </a:r>
          </a:p>
          <a:p>
            <a:r>
              <a:rPr lang="en-US" dirty="0"/>
              <a:t>	[self.window addSubview:label];</a:t>
            </a:r>
          </a:p>
          <a:p>
            <a:r>
              <a:rPr lang="en-US" dirty="0"/>
              <a:t>    [self.window makeKeyAndVisible];</a:t>
            </a:r>
          </a:p>
          <a:p>
            <a:r>
              <a:rPr lang="en-US" dirty="0" smtClean="0"/>
              <a:t>    return YES;</a:t>
            </a:r>
          </a:p>
          <a:p>
            <a:r>
              <a:rPr lang="en-US" dirty="0" smtClean="0"/>
              <a:t>}</a:t>
            </a:r>
            <a:endParaRPr lang="en-US" dirty="0"/>
          </a:p>
          <a:p>
            <a:r>
              <a:rPr lang="en-US" dirty="0"/>
              <a:t>- (void)dealloc {</a:t>
            </a:r>
          </a:p>
          <a:p>
            <a:r>
              <a:rPr lang="en-US" dirty="0"/>
              <a:t>    [window release];</a:t>
            </a:r>
          </a:p>
          <a:p>
            <a:r>
              <a:rPr lang="en-US" dirty="0"/>
              <a:t>    [super dealloc];</a:t>
            </a:r>
          </a:p>
          <a:p>
            <a:r>
              <a:rPr lang="en-US" dirty="0"/>
              <a:t>}</a:t>
            </a:r>
          </a:p>
          <a:p>
            <a:r>
              <a:rPr lang="en-US" dirty="0" smtClean="0"/>
              <a:t>@</a:t>
            </a:r>
            <a:r>
              <a:rPr lang="en-US" dirty="0"/>
              <a:t>end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590800" y="228600"/>
            <a:ext cx="1600200" cy="838200"/>
          </a:xfrm>
          <a:prstGeom prst="round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5200" y="5867400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www.youtube.com/watch?v=cs2AYXHqHFA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05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iPhone vs. Android</a:t>
            </a:r>
            <a:endParaRPr lang="en-US" sz="3600" b="1" dirty="0"/>
          </a:p>
        </p:txBody>
      </p:sp>
      <p:sp>
        <p:nvSpPr>
          <p:cNvPr id="8" name="Rectangle 7"/>
          <p:cNvSpPr/>
          <p:nvPr/>
        </p:nvSpPr>
        <p:spPr>
          <a:xfrm>
            <a:off x="838200" y="4724400"/>
            <a:ext cx="2895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143000" y="3505200"/>
            <a:ext cx="2286000" cy="1219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95400" y="3816459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Apps</a:t>
            </a:r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iOS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5003800" y="4749800"/>
            <a:ext cx="28956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90743" y="2345085"/>
            <a:ext cx="2681655" cy="240471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440971" y="2345085"/>
            <a:ext cx="1981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Apps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Android OS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1981200" cy="2295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90743" y="4140200"/>
            <a:ext cx="2681657" cy="6096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46700" y="4183390"/>
            <a:ext cx="220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iOS simulator</a:t>
            </a:r>
            <a:endParaRPr lang="en-US" sz="2800" dirty="0"/>
          </a:p>
        </p:txBody>
      </p:sp>
      <p:sp>
        <p:nvSpPr>
          <p:cNvPr id="5" name="Right Arrow 4"/>
          <p:cNvSpPr/>
          <p:nvPr/>
        </p:nvSpPr>
        <p:spPr>
          <a:xfrm rot="-2700000">
            <a:off x="3401510" y="3012082"/>
            <a:ext cx="1849439" cy="1219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57200"/>
            <a:ext cx="1944687" cy="1834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928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OS Functionality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Memory management</a:t>
            </a:r>
          </a:p>
          <a:p>
            <a:endParaRPr lang="en-US" sz="2800" dirty="0"/>
          </a:p>
          <a:p>
            <a:r>
              <a:rPr lang="en-US" sz="2800" dirty="0" smtClean="0"/>
              <a:t>File system management</a:t>
            </a:r>
          </a:p>
          <a:p>
            <a:endParaRPr lang="en-US" sz="2800" dirty="0" smtClean="0"/>
          </a:p>
          <a:p>
            <a:r>
              <a:rPr lang="en-US" sz="2800" dirty="0" smtClean="0"/>
              <a:t>Process management</a:t>
            </a:r>
          </a:p>
          <a:p>
            <a:endParaRPr lang="en-US" sz="2800" dirty="0" smtClean="0"/>
          </a:p>
          <a:p>
            <a:r>
              <a:rPr lang="en-US" sz="2800" dirty="0" smtClean="0"/>
              <a:t>CPU scheduling</a:t>
            </a:r>
          </a:p>
          <a:p>
            <a:endParaRPr lang="en-US" sz="2800" dirty="0" smtClean="0"/>
          </a:p>
          <a:p>
            <a:r>
              <a:rPr lang="en-US" sz="2800" dirty="0" smtClean="0"/>
              <a:t>I/O device control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523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Recall the Memory Hierarchy</a:t>
            </a:r>
            <a:endParaRPr lang="en-US" sz="36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" y="1313329"/>
            <a:ext cx="739885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41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File System Directory Structure</a:t>
            </a:r>
            <a:endParaRPr lang="en-US" sz="3600" b="1" dirty="0"/>
          </a:p>
        </p:txBody>
      </p:sp>
      <p:pic>
        <p:nvPicPr>
          <p:cNvPr id="4" name="Picture 5" descr="c11f04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0960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95800" y="8821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root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3962400" y="1066800"/>
            <a:ext cx="533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69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File System Directory Structure</a:t>
            </a:r>
            <a:endParaRPr lang="en-US" sz="3600" b="1" dirty="0"/>
          </a:p>
        </p:txBody>
      </p:sp>
      <p:pic>
        <p:nvPicPr>
          <p:cNvPr id="5" name="Picture 11" descr="c11f05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010400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37100" y="88213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root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962400" y="1066800"/>
            <a:ext cx="609600" cy="1846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0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Why Structure?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742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Why Structure?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Organize</a:t>
            </a:r>
          </a:p>
          <a:p>
            <a:endParaRPr lang="en-US" dirty="0"/>
          </a:p>
          <a:p>
            <a:r>
              <a:rPr lang="en-US" dirty="0" smtClean="0"/>
              <a:t>Permissions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63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Permissions</a:t>
            </a:r>
            <a:endParaRPr lang="en-US" sz="3600" b="1" dirty="0"/>
          </a:p>
        </p:txBody>
      </p:sp>
      <p:pic>
        <p:nvPicPr>
          <p:cNvPr id="4" name="Picture 8" descr="17606_02_020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95574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29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Tempus and Hora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10553"/>
            <a:ext cx="2286000" cy="2458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1"/>
            <a:ext cx="1861190" cy="313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510553"/>
            <a:ext cx="63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05600" y="114122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Tempus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4900" y="4648200"/>
            <a:ext cx="4229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 assemply; 1000 parts</a:t>
            </a:r>
          </a:p>
          <a:p>
            <a:r>
              <a:rPr lang="en-US" dirty="0" smtClean="0"/>
              <a:t>Prob(no interrupt) = (.</a:t>
            </a:r>
            <a:r>
              <a:rPr lang="en-US" dirty="0" smtClean="0"/>
              <a:t>99)</a:t>
            </a:r>
            <a:r>
              <a:rPr lang="en-US" baseline="30000" dirty="0" smtClean="0"/>
              <a:t>1000</a:t>
            </a:r>
            <a:r>
              <a:rPr lang="en-US" dirty="0" smtClean="0"/>
              <a:t> </a:t>
            </a:r>
            <a:r>
              <a:rPr lang="en-US" dirty="0" smtClean="0"/>
              <a:t>= 44 * 10</a:t>
            </a:r>
            <a:r>
              <a:rPr lang="en-US" baseline="30000" dirty="0" smtClean="0"/>
              <a:t>-6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Cost/interrupt = t * (100)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29000" y="151055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 = .01</a:t>
            </a:r>
          </a:p>
          <a:p>
            <a:r>
              <a:rPr lang="en-US" dirty="0" smtClean="0"/>
              <a:t>t = time to add one part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46482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111 assemblies; 10 parts each</a:t>
            </a:r>
          </a:p>
          <a:p>
            <a:r>
              <a:rPr lang="en-US" dirty="0" smtClean="0"/>
              <a:t>Prob(no interrupt) = (.99)</a:t>
            </a:r>
            <a:r>
              <a:rPr lang="en-US" baseline="30000" dirty="0" smtClean="0"/>
              <a:t>10</a:t>
            </a:r>
            <a:r>
              <a:rPr lang="en-US" dirty="0" smtClean="0"/>
              <a:t> = .9  </a:t>
            </a:r>
            <a:endParaRPr lang="en-US" dirty="0"/>
          </a:p>
          <a:p>
            <a:r>
              <a:rPr lang="en-US" dirty="0" smtClean="0"/>
              <a:t>Cost/interrupt = t * 5  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6033195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 will take Tempus 4,000 times as long to build one watch as it takes Hora.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616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Rooting Your Phone?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7064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Process Management</a:t>
            </a:r>
            <a:endParaRPr lang="en-US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73163"/>
            <a:ext cx="6076950" cy="500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05312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CPU Management</a:t>
            </a:r>
            <a:endParaRPr lang="en-US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534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6155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Modern Operating Systems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45253"/>
            <a:ext cx="7239000" cy="3993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320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Modern Operating Systems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354" y="1524000"/>
            <a:ext cx="7219245" cy="401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846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The Android Stack</a:t>
            </a:r>
            <a:endParaRPr lang="en-US" sz="3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321897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406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An Aside – Another Open Source Home Run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7912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https://developers.facebook.com/opensource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6781800" cy="443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235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Layered Systems</a:t>
            </a:r>
            <a:endParaRPr 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248400" cy="414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627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Layered Systems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4606928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741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Layered Systems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3441699"/>
            <a:ext cx="50292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ourier" pitchFamily="18" charset="0"/>
              </a:rPr>
              <a:t>def rand_simple</a:t>
            </a:r>
            <a:r>
              <a:rPr lang="en-US" sz="1400" dirty="0" smtClean="0">
                <a:latin typeface="Courier" pitchFamily="18" charset="0"/>
              </a:rPr>
              <a:t>():</a:t>
            </a:r>
            <a:endParaRPr lang="en-US" sz="1400" dirty="0">
              <a:latin typeface="Courier" pitchFamily="18" charset="0"/>
            </a:endParaRPr>
          </a:p>
          <a:p>
            <a:r>
              <a:rPr lang="en-US" sz="1400" dirty="0" smtClean="0">
                <a:latin typeface="Courier" pitchFamily="18" charset="0"/>
              </a:rPr>
              <a:t>rand </a:t>
            </a:r>
            <a:r>
              <a:rPr lang="en-US" sz="1400" dirty="0">
                <a:latin typeface="Courier" pitchFamily="18" charset="0"/>
              </a:rPr>
              <a:t>= clock()</a:t>
            </a:r>
          </a:p>
          <a:p>
            <a:r>
              <a:rPr lang="en-US" sz="1400" dirty="0">
                <a:latin typeface="Courier" pitchFamily="18" charset="0"/>
              </a:rPr>
              <a:t>    print(rand)</a:t>
            </a:r>
          </a:p>
          <a:p>
            <a:r>
              <a:rPr lang="en-US" sz="1400" dirty="0">
                <a:latin typeface="Courier" pitchFamily="18" charset="0"/>
              </a:rPr>
              <a:t>    strand = str(rand)</a:t>
            </a:r>
          </a:p>
          <a:p>
            <a:r>
              <a:rPr lang="en-US" sz="1400" dirty="0">
                <a:latin typeface="Courier" pitchFamily="18" charset="0"/>
              </a:rPr>
              <a:t>    i = 0</a:t>
            </a:r>
          </a:p>
          <a:p>
            <a:r>
              <a:rPr lang="en-US" sz="1400" dirty="0">
                <a:latin typeface="Courier" pitchFamily="18" charset="0"/>
              </a:rPr>
              <a:t>    while strand[i] != </a:t>
            </a:r>
            <a:r>
              <a:rPr lang="en-US" sz="1400" dirty="0" smtClean="0">
                <a:latin typeface="Courier" pitchFamily="18" charset="0"/>
              </a:rPr>
              <a:t>".":</a:t>
            </a:r>
            <a:endParaRPr lang="en-US" sz="1400" dirty="0">
              <a:latin typeface="Courier" pitchFamily="18" charset="0"/>
            </a:endParaRPr>
          </a:p>
          <a:p>
            <a:r>
              <a:rPr lang="en-US" sz="1400" dirty="0">
                <a:latin typeface="Courier" pitchFamily="18" charset="0"/>
              </a:rPr>
              <a:t>        i +=1 </a:t>
            </a:r>
            <a:endParaRPr lang="en-US" sz="1400" dirty="0" smtClean="0">
              <a:latin typeface="Courier" pitchFamily="18" charset="0"/>
            </a:endParaRPr>
          </a:p>
          <a:p>
            <a:r>
              <a:rPr lang="en-US" sz="1400" dirty="0">
                <a:latin typeface="Courier" pitchFamily="18" charset="0"/>
              </a:rPr>
              <a:t> </a:t>
            </a:r>
            <a:r>
              <a:rPr lang="en-US" sz="1400" dirty="0" smtClean="0">
                <a:latin typeface="Courier" pitchFamily="18" charset="0"/>
              </a:rPr>
              <a:t>   strand </a:t>
            </a:r>
            <a:r>
              <a:rPr lang="en-US" sz="1400" dirty="0">
                <a:latin typeface="Courier" pitchFamily="18" charset="0"/>
              </a:rPr>
              <a:t>= strand[0 : i] + strand[i+1: </a:t>
            </a:r>
            <a:endParaRPr lang="en-US" sz="1400" dirty="0" smtClean="0">
              <a:latin typeface="Courier" pitchFamily="18" charset="0"/>
            </a:endParaRPr>
          </a:p>
          <a:p>
            <a:r>
              <a:rPr lang="en-US" sz="1400" dirty="0" smtClean="0">
                <a:latin typeface="Courier" pitchFamily="18" charset="0"/>
              </a:rPr>
              <a:t>	    len(strand)]</a:t>
            </a:r>
            <a:endParaRPr lang="en-US" sz="1400" dirty="0">
              <a:latin typeface="Courier" pitchFamily="18" charset="0"/>
            </a:endParaRPr>
          </a:p>
          <a:p>
            <a:r>
              <a:rPr lang="en-US" sz="1400" dirty="0">
                <a:latin typeface="Courier" pitchFamily="18" charset="0"/>
              </a:rPr>
              <a:t>    i = len(strand)</a:t>
            </a:r>
          </a:p>
          <a:p>
            <a:r>
              <a:rPr lang="en-US" sz="1400" dirty="0">
                <a:latin typeface="Courier" pitchFamily="18" charset="0"/>
              </a:rPr>
              <a:t>    while i !=-1 and strand[i-1] !="e": </a:t>
            </a:r>
            <a:endParaRPr lang="en-US" sz="1400" dirty="0" smtClean="0">
              <a:latin typeface="Courier" pitchFamily="18" charset="0"/>
            </a:endParaRPr>
          </a:p>
          <a:p>
            <a:r>
              <a:rPr lang="en-US" sz="1400" dirty="0">
                <a:latin typeface="Courier" pitchFamily="18" charset="0"/>
              </a:rPr>
              <a:t> </a:t>
            </a:r>
            <a:r>
              <a:rPr lang="en-US" sz="1400" dirty="0" smtClean="0">
                <a:latin typeface="Courier" pitchFamily="18" charset="0"/>
              </a:rPr>
              <a:t>       i </a:t>
            </a:r>
            <a:r>
              <a:rPr lang="en-US" sz="1400" dirty="0">
                <a:latin typeface="Courier" pitchFamily="18" charset="0"/>
              </a:rPr>
              <a:t>-= 1</a:t>
            </a:r>
          </a:p>
          <a:p>
            <a:r>
              <a:rPr lang="en-US" sz="1400" dirty="0">
                <a:latin typeface="Courier" pitchFamily="18" charset="0"/>
              </a:rPr>
              <a:t>    strand = strand[0 : i-1</a:t>
            </a:r>
            <a:r>
              <a:rPr lang="en-US" sz="1400" dirty="0" smtClean="0">
                <a:latin typeface="Courier" pitchFamily="18" charset="0"/>
              </a:rPr>
              <a:t>]</a:t>
            </a:r>
            <a:endParaRPr lang="en-US" sz="1400" dirty="0">
              <a:latin typeface="Courier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38600" y="3441699"/>
            <a:ext cx="5029200" cy="28931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57624"/>
            <a:ext cx="36671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06788"/>
            <a:ext cx="3105150" cy="206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848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Layered Systems</a:t>
            </a:r>
            <a:endParaRPr lang="en-US" sz="36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06788"/>
            <a:ext cx="3105150" cy="2062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3876764"/>
            <a:ext cx="7226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2010: Got recall notice for software patch.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2011: Government report clears electronic components of blame for accelerator problems.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13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2261</Words>
  <Application>Microsoft Office PowerPoint</Application>
  <PresentationFormat>On-screen Show (4:3)</PresentationFormat>
  <Paragraphs>541</Paragraphs>
  <Slides>56</Slides>
  <Notes>49</Notes>
  <HiddenSlides>37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Assemblers, Compilers, Operating Systems</vt:lpstr>
      <vt:lpstr>Layered Systems</vt:lpstr>
      <vt:lpstr>Tempus and Hora</vt:lpstr>
      <vt:lpstr>Tempus and Hora</vt:lpstr>
      <vt:lpstr>Tempus and Hora</vt:lpstr>
      <vt:lpstr>Layered Systems</vt:lpstr>
      <vt:lpstr>Layered Systems</vt:lpstr>
      <vt:lpstr>Layered Systems</vt:lpstr>
      <vt:lpstr>Layered Systems</vt:lpstr>
      <vt:lpstr>Programming Layers</vt:lpstr>
      <vt:lpstr>Assembly Language </vt:lpstr>
      <vt:lpstr>High-Level Languages</vt:lpstr>
      <vt:lpstr>High-Level Languages</vt:lpstr>
      <vt:lpstr>Fortran</vt:lpstr>
      <vt:lpstr>Fortran</vt:lpstr>
      <vt:lpstr>Fortran</vt:lpstr>
      <vt:lpstr>APL</vt:lpstr>
      <vt:lpstr>APL</vt:lpstr>
      <vt:lpstr>Java</vt:lpstr>
      <vt:lpstr>Matlab</vt:lpstr>
      <vt:lpstr>Mapping Python to the Machine, or: How Does a Compiler Work?</vt:lpstr>
      <vt:lpstr>Mapping Python to the Machine, or: How Does a Compiler Work?</vt:lpstr>
      <vt:lpstr>Mapping Python to the Machine, or: How Does a Compiler Work?</vt:lpstr>
      <vt:lpstr>Mapping Python to the Machine, or: How Does a Compiler Work?</vt:lpstr>
      <vt:lpstr>Mapping Python to the Machine, or: How Does a Compiler Work?</vt:lpstr>
      <vt:lpstr>Mapping Python to the Machine, or: How Does a Compiler Work?</vt:lpstr>
      <vt:lpstr>Python is Interpreted, not Fully Compiled</vt:lpstr>
      <vt:lpstr>The Operating System (OS)</vt:lpstr>
      <vt:lpstr>Managing the User Interface</vt:lpstr>
      <vt:lpstr>Managing the User Interface</vt:lpstr>
      <vt:lpstr>OS 360 JCL</vt:lpstr>
      <vt:lpstr>MS-DOS and Early PCs</vt:lpstr>
      <vt:lpstr>Xerox Alto - 1973</vt:lpstr>
      <vt:lpstr>The Operating System (OS)</vt:lpstr>
      <vt:lpstr>PowerPoint Presentation</vt:lpstr>
      <vt:lpstr>Closer to Home</vt:lpstr>
      <vt:lpstr>PowerPoint Presentation</vt:lpstr>
      <vt:lpstr>PowerPoint Presentation</vt:lpstr>
      <vt:lpstr>iPhone vs. Android</vt:lpstr>
      <vt:lpstr>iPhone vs. Android</vt:lpstr>
      <vt:lpstr>iPhone vs. Android</vt:lpstr>
      <vt:lpstr>iPhone vs. Android</vt:lpstr>
      <vt:lpstr>OS Functionality</vt:lpstr>
      <vt:lpstr>Recall the Memory Hierarchy</vt:lpstr>
      <vt:lpstr>File System Directory Structure</vt:lpstr>
      <vt:lpstr>File System Directory Structure</vt:lpstr>
      <vt:lpstr>Why Structure?</vt:lpstr>
      <vt:lpstr>Why Structure?</vt:lpstr>
      <vt:lpstr>Permissions</vt:lpstr>
      <vt:lpstr>Rooting Your Phone?</vt:lpstr>
      <vt:lpstr>Process Management</vt:lpstr>
      <vt:lpstr>CPU Management</vt:lpstr>
      <vt:lpstr>Modern Operating Systems</vt:lpstr>
      <vt:lpstr>Modern Operating Systems</vt:lpstr>
      <vt:lpstr>The Android Stack</vt:lpstr>
      <vt:lpstr>An Aside – Another Open Source Home Run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Assemblers, Compilers, Operating Systems</dc:title>
  <dc:creator>Elaine Rich</dc:creator>
  <cp:lastModifiedBy>ear</cp:lastModifiedBy>
  <cp:revision>75</cp:revision>
  <dcterms:created xsi:type="dcterms:W3CDTF">2011-01-29T00:38:32Z</dcterms:created>
  <dcterms:modified xsi:type="dcterms:W3CDTF">2014-03-05T17:02:51Z</dcterms:modified>
</cp:coreProperties>
</file>