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321" r:id="rId3"/>
    <p:sldId id="306" r:id="rId4"/>
    <p:sldId id="425" r:id="rId5"/>
    <p:sldId id="424" r:id="rId6"/>
    <p:sldId id="319" r:id="rId7"/>
    <p:sldId id="318" r:id="rId8"/>
    <p:sldId id="307" r:id="rId9"/>
    <p:sldId id="308" r:id="rId10"/>
    <p:sldId id="449" r:id="rId11"/>
    <p:sldId id="450" r:id="rId12"/>
    <p:sldId id="322" r:id="rId13"/>
    <p:sldId id="323" r:id="rId14"/>
    <p:sldId id="324" r:id="rId15"/>
    <p:sldId id="325" r:id="rId16"/>
    <p:sldId id="326" r:id="rId17"/>
    <p:sldId id="317" r:id="rId18"/>
    <p:sldId id="310" r:id="rId19"/>
    <p:sldId id="297" r:id="rId20"/>
    <p:sldId id="377" r:id="rId21"/>
    <p:sldId id="379" r:id="rId22"/>
    <p:sldId id="380" r:id="rId23"/>
    <p:sldId id="381" r:id="rId24"/>
    <p:sldId id="429" r:id="rId25"/>
    <p:sldId id="437" r:id="rId26"/>
    <p:sldId id="438" r:id="rId27"/>
    <p:sldId id="442" r:id="rId28"/>
    <p:sldId id="439" r:id="rId29"/>
    <p:sldId id="440" r:id="rId30"/>
    <p:sldId id="441" r:id="rId31"/>
    <p:sldId id="443" r:id="rId32"/>
    <p:sldId id="333" r:id="rId33"/>
    <p:sldId id="340" r:id="rId34"/>
    <p:sldId id="334" r:id="rId35"/>
    <p:sldId id="383" r:id="rId36"/>
    <p:sldId id="384" r:id="rId37"/>
    <p:sldId id="385" r:id="rId38"/>
    <p:sldId id="386" r:id="rId39"/>
    <p:sldId id="341" r:id="rId40"/>
    <p:sldId id="378" r:id="rId41"/>
    <p:sldId id="342" r:id="rId42"/>
    <p:sldId id="382" r:id="rId43"/>
    <p:sldId id="414" r:id="rId44"/>
    <p:sldId id="415" r:id="rId45"/>
    <p:sldId id="416" r:id="rId46"/>
    <p:sldId id="418" r:id="rId47"/>
    <p:sldId id="445" r:id="rId48"/>
    <p:sldId id="419" r:id="rId49"/>
    <p:sldId id="446" r:id="rId50"/>
    <p:sldId id="420" r:id="rId51"/>
    <p:sldId id="421" r:id="rId52"/>
    <p:sldId id="422" r:id="rId53"/>
    <p:sldId id="417" r:id="rId54"/>
    <p:sldId id="260" r:id="rId55"/>
    <p:sldId id="406" r:id="rId56"/>
    <p:sldId id="428" r:id="rId57"/>
    <p:sldId id="407" r:id="rId58"/>
    <p:sldId id="426" r:id="rId59"/>
    <p:sldId id="427" r:id="rId60"/>
    <p:sldId id="433" r:id="rId61"/>
    <p:sldId id="434" r:id="rId62"/>
    <p:sldId id="410" r:id="rId63"/>
    <p:sldId id="412" r:id="rId64"/>
    <p:sldId id="411" r:id="rId65"/>
    <p:sldId id="413" r:id="rId66"/>
    <p:sldId id="444" r:id="rId67"/>
    <p:sldId id="435" r:id="rId68"/>
    <p:sldId id="436" r:id="rId69"/>
    <p:sldId id="387" r:id="rId70"/>
    <p:sldId id="395" r:id="rId71"/>
    <p:sldId id="396" r:id="rId72"/>
    <p:sldId id="397" r:id="rId73"/>
    <p:sldId id="398" r:id="rId74"/>
    <p:sldId id="388" r:id="rId75"/>
    <p:sldId id="389" r:id="rId76"/>
    <p:sldId id="391" r:id="rId77"/>
    <p:sldId id="392" r:id="rId78"/>
    <p:sldId id="393" r:id="rId79"/>
    <p:sldId id="394" r:id="rId80"/>
    <p:sldId id="390" r:id="rId81"/>
    <p:sldId id="451" r:id="rId82"/>
    <p:sldId id="263" r:id="rId83"/>
    <p:sldId id="264" r:id="rId84"/>
    <p:sldId id="447" r:id="rId85"/>
    <p:sldId id="265" r:id="rId86"/>
    <p:sldId id="266" r:id="rId87"/>
    <p:sldId id="430" r:id="rId88"/>
    <p:sldId id="431" r:id="rId89"/>
    <p:sldId id="432" r:id="rId90"/>
    <p:sldId id="448" r:id="rId91"/>
    <p:sldId id="290" r:id="rId92"/>
    <p:sldId id="298" r:id="rId93"/>
    <p:sldId id="305" r:id="rId94"/>
    <p:sldId id="423" r:id="rId95"/>
    <p:sldId id="399" r:id="rId96"/>
    <p:sldId id="404" r:id="rId97"/>
    <p:sldId id="405" r:id="rId98"/>
    <p:sldId id="299" r:id="rId99"/>
    <p:sldId id="400" r:id="rId100"/>
    <p:sldId id="403" r:id="rId101"/>
    <p:sldId id="402" r:id="rId102"/>
    <p:sldId id="300" r:id="rId103"/>
    <p:sldId id="301" r:id="rId104"/>
    <p:sldId id="302" r:id="rId105"/>
    <p:sldId id="303" r:id="rId106"/>
    <p:sldId id="304"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88" autoAdjust="0"/>
  </p:normalViewPr>
  <p:slideViewPr>
    <p:cSldViewPr>
      <p:cViewPr varScale="1">
        <p:scale>
          <a:sx n="70" d="100"/>
          <a:sy n="70" d="100"/>
        </p:scale>
        <p:origin x="-1164" y="-108"/>
      </p:cViewPr>
      <p:guideLst>
        <p:guide orient="horz" pos="2160"/>
        <p:guide pos="2880"/>
      </p:guideLst>
    </p:cSldViewPr>
  </p:slideViewPr>
  <p:notesTextViewPr>
    <p:cViewPr>
      <p:scale>
        <a:sx n="1" d="1"/>
        <a:sy n="1" d="1"/>
      </p:scale>
      <p:origin x="0" y="396"/>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Sheet1!$B$4:$B$141</c:f>
              <c:numCache>
                <c:formatCode>General</c:formatCode>
                <c:ptCount val="138"/>
                <c:pt idx="0">
                  <c:v>1.4142135623730951</c:v>
                </c:pt>
                <c:pt idx="1">
                  <c:v>1.7320508075688772</c:v>
                </c:pt>
                <c:pt idx="2">
                  <c:v>2</c:v>
                </c:pt>
                <c:pt idx="3">
                  <c:v>2.2360679774997898</c:v>
                </c:pt>
                <c:pt idx="4">
                  <c:v>2.4494897427831779</c:v>
                </c:pt>
                <c:pt idx="5">
                  <c:v>2.6457513110645907</c:v>
                </c:pt>
                <c:pt idx="6">
                  <c:v>2.8284271247461903</c:v>
                </c:pt>
                <c:pt idx="7">
                  <c:v>3</c:v>
                </c:pt>
                <c:pt idx="8">
                  <c:v>3.1622776601683795</c:v>
                </c:pt>
                <c:pt idx="9">
                  <c:v>3.3166247903553998</c:v>
                </c:pt>
                <c:pt idx="10">
                  <c:v>3.4641016151377544</c:v>
                </c:pt>
                <c:pt idx="11">
                  <c:v>3.6055512754639891</c:v>
                </c:pt>
                <c:pt idx="12">
                  <c:v>3.7416573867739413</c:v>
                </c:pt>
                <c:pt idx="13">
                  <c:v>3.872983346207417</c:v>
                </c:pt>
                <c:pt idx="14">
                  <c:v>4</c:v>
                </c:pt>
                <c:pt idx="15">
                  <c:v>4.1231056256176606</c:v>
                </c:pt>
                <c:pt idx="16">
                  <c:v>4.2426406871192848</c:v>
                </c:pt>
                <c:pt idx="17">
                  <c:v>4.358898943540674</c:v>
                </c:pt>
                <c:pt idx="18">
                  <c:v>4.4721359549995796</c:v>
                </c:pt>
                <c:pt idx="19">
                  <c:v>4.5825756949558398</c:v>
                </c:pt>
                <c:pt idx="20">
                  <c:v>4.6904157598234297</c:v>
                </c:pt>
                <c:pt idx="21">
                  <c:v>4.7958315233127191</c:v>
                </c:pt>
                <c:pt idx="22">
                  <c:v>4.8989794855663558</c:v>
                </c:pt>
                <c:pt idx="23">
                  <c:v>5</c:v>
                </c:pt>
                <c:pt idx="24">
                  <c:v>5.0990195135927845</c:v>
                </c:pt>
                <c:pt idx="25">
                  <c:v>5.196152422706632</c:v>
                </c:pt>
                <c:pt idx="26">
                  <c:v>5.2915026221291814</c:v>
                </c:pt>
                <c:pt idx="27">
                  <c:v>5.3851648071345037</c:v>
                </c:pt>
                <c:pt idx="28">
                  <c:v>5.4772255750516612</c:v>
                </c:pt>
                <c:pt idx="29">
                  <c:v>5.5677643628300215</c:v>
                </c:pt>
                <c:pt idx="30">
                  <c:v>5.6568542494923806</c:v>
                </c:pt>
                <c:pt idx="31">
                  <c:v>5.7445626465380286</c:v>
                </c:pt>
                <c:pt idx="32">
                  <c:v>5.8309518948453007</c:v>
                </c:pt>
                <c:pt idx="33">
                  <c:v>5.9160797830996161</c:v>
                </c:pt>
                <c:pt idx="34">
                  <c:v>6</c:v>
                </c:pt>
                <c:pt idx="35">
                  <c:v>6.0827625302982193</c:v>
                </c:pt>
                <c:pt idx="36">
                  <c:v>6.164414002968976</c:v>
                </c:pt>
                <c:pt idx="37">
                  <c:v>6.2449979983983983</c:v>
                </c:pt>
                <c:pt idx="38">
                  <c:v>6.324555320336759</c:v>
                </c:pt>
                <c:pt idx="39">
                  <c:v>6.4031242374328485</c:v>
                </c:pt>
                <c:pt idx="40">
                  <c:v>6.4807406984078604</c:v>
                </c:pt>
                <c:pt idx="41">
                  <c:v>6.5574385243020004</c:v>
                </c:pt>
                <c:pt idx="42">
                  <c:v>6.6332495807107996</c:v>
                </c:pt>
                <c:pt idx="43">
                  <c:v>6.7082039324993694</c:v>
                </c:pt>
                <c:pt idx="44">
                  <c:v>6.7823299831252681</c:v>
                </c:pt>
                <c:pt idx="45">
                  <c:v>6.8556546004010439</c:v>
                </c:pt>
                <c:pt idx="46">
                  <c:v>6.9282032302755088</c:v>
                </c:pt>
                <c:pt idx="47">
                  <c:v>7</c:v>
                </c:pt>
                <c:pt idx="48">
                  <c:v>7.0710678118654755</c:v>
                </c:pt>
                <c:pt idx="49">
                  <c:v>7.1414284285428504</c:v>
                </c:pt>
                <c:pt idx="50">
                  <c:v>7.2111025509279782</c:v>
                </c:pt>
                <c:pt idx="51">
                  <c:v>7.2801098892805181</c:v>
                </c:pt>
                <c:pt idx="52">
                  <c:v>7.3484692283495345</c:v>
                </c:pt>
                <c:pt idx="53">
                  <c:v>7.416198487095663</c:v>
                </c:pt>
                <c:pt idx="54">
                  <c:v>7.4833147735478827</c:v>
                </c:pt>
                <c:pt idx="55">
                  <c:v>7.5498344352707498</c:v>
                </c:pt>
                <c:pt idx="56">
                  <c:v>7.6157731058639087</c:v>
                </c:pt>
                <c:pt idx="57">
                  <c:v>7.6811457478686078</c:v>
                </c:pt>
                <c:pt idx="58">
                  <c:v>7.745966692414834</c:v>
                </c:pt>
                <c:pt idx="59">
                  <c:v>7.810249675906654</c:v>
                </c:pt>
                <c:pt idx="60">
                  <c:v>7.8740078740118111</c:v>
                </c:pt>
                <c:pt idx="61">
                  <c:v>7.9372539331937721</c:v>
                </c:pt>
                <c:pt idx="62">
                  <c:v>8</c:v>
                </c:pt>
                <c:pt idx="63">
                  <c:v>8.0622577482985491</c:v>
                </c:pt>
                <c:pt idx="64">
                  <c:v>8.1240384046359608</c:v>
                </c:pt>
                <c:pt idx="65">
                  <c:v>8.1853527718724504</c:v>
                </c:pt>
                <c:pt idx="66">
                  <c:v>8.2462112512353212</c:v>
                </c:pt>
                <c:pt idx="67">
                  <c:v>8.3066238629180749</c:v>
                </c:pt>
                <c:pt idx="68">
                  <c:v>8.3666002653407556</c:v>
                </c:pt>
                <c:pt idx="69">
                  <c:v>8.426149773176359</c:v>
                </c:pt>
                <c:pt idx="70">
                  <c:v>8.4852813742385695</c:v>
                </c:pt>
                <c:pt idx="71">
                  <c:v>8.5440037453175304</c:v>
                </c:pt>
                <c:pt idx="72">
                  <c:v>8.6023252670426267</c:v>
                </c:pt>
                <c:pt idx="73">
                  <c:v>8.6602540378443873</c:v>
                </c:pt>
                <c:pt idx="74">
                  <c:v>8.717797887081348</c:v>
                </c:pt>
                <c:pt idx="75">
                  <c:v>8.7749643873921226</c:v>
                </c:pt>
                <c:pt idx="76">
                  <c:v>8.8317608663278477</c:v>
                </c:pt>
                <c:pt idx="77">
                  <c:v>8.8881944173155887</c:v>
                </c:pt>
                <c:pt idx="78">
                  <c:v>8.9442719099991592</c:v>
                </c:pt>
                <c:pt idx="79">
                  <c:v>9</c:v>
                </c:pt>
                <c:pt idx="80">
                  <c:v>9.0553851381374173</c:v>
                </c:pt>
                <c:pt idx="81">
                  <c:v>9.1104335791442992</c:v>
                </c:pt>
                <c:pt idx="82">
                  <c:v>9.1651513899116797</c:v>
                </c:pt>
                <c:pt idx="83">
                  <c:v>9.2195444572928871</c:v>
                </c:pt>
                <c:pt idx="84">
                  <c:v>9.2736184954957039</c:v>
                </c:pt>
                <c:pt idx="85">
                  <c:v>9.3273790530888157</c:v>
                </c:pt>
                <c:pt idx="86">
                  <c:v>9.3808315196468595</c:v>
                </c:pt>
                <c:pt idx="87">
                  <c:v>9.4339811320566032</c:v>
                </c:pt>
                <c:pt idx="88">
                  <c:v>9.4868329805051381</c:v>
                </c:pt>
                <c:pt idx="89">
                  <c:v>9.5393920141694561</c:v>
                </c:pt>
                <c:pt idx="90">
                  <c:v>9.5916630466254382</c:v>
                </c:pt>
                <c:pt idx="91">
                  <c:v>9.6436507609929549</c:v>
                </c:pt>
                <c:pt idx="92">
                  <c:v>9.6953597148326587</c:v>
                </c:pt>
                <c:pt idx="93">
                  <c:v>9.7467943448089631</c:v>
                </c:pt>
                <c:pt idx="94">
                  <c:v>9.7979589711327115</c:v>
                </c:pt>
                <c:pt idx="95">
                  <c:v>9.8488578017961039</c:v>
                </c:pt>
                <c:pt idx="96">
                  <c:v>9.8994949366116654</c:v>
                </c:pt>
                <c:pt idx="97">
                  <c:v>9.9498743710661994</c:v>
                </c:pt>
                <c:pt idx="98">
                  <c:v>10</c:v>
                </c:pt>
                <c:pt idx="99">
                  <c:v>10.04987562112089</c:v>
                </c:pt>
                <c:pt idx="100">
                  <c:v>10.099504938362077</c:v>
                </c:pt>
                <c:pt idx="101">
                  <c:v>10.148891565092219</c:v>
                </c:pt>
                <c:pt idx="102">
                  <c:v>10.198039027185569</c:v>
                </c:pt>
                <c:pt idx="103">
                  <c:v>10.246950765959598</c:v>
                </c:pt>
                <c:pt idx="104">
                  <c:v>10.295630140987001</c:v>
                </c:pt>
                <c:pt idx="105">
                  <c:v>10.344080432788601</c:v>
                </c:pt>
                <c:pt idx="106">
                  <c:v>10.392304845413264</c:v>
                </c:pt>
                <c:pt idx="107">
                  <c:v>10.440306508910551</c:v>
                </c:pt>
                <c:pt idx="108">
                  <c:v>10.488088481701515</c:v>
                </c:pt>
                <c:pt idx="109">
                  <c:v>10.535653752852738</c:v>
                </c:pt>
                <c:pt idx="110">
                  <c:v>10.583005244258363</c:v>
                </c:pt>
                <c:pt idx="111">
                  <c:v>10.63014581273465</c:v>
                </c:pt>
                <c:pt idx="112">
                  <c:v>10.677078252031311</c:v>
                </c:pt>
                <c:pt idx="113">
                  <c:v>10.723805294763608</c:v>
                </c:pt>
                <c:pt idx="114">
                  <c:v>10.770329614269007</c:v>
                </c:pt>
                <c:pt idx="115">
                  <c:v>10.816653826391969</c:v>
                </c:pt>
                <c:pt idx="116">
                  <c:v>10.862780491200215</c:v>
                </c:pt>
                <c:pt idx="117">
                  <c:v>10.908712114635714</c:v>
                </c:pt>
                <c:pt idx="118">
                  <c:v>10.954451150103322</c:v>
                </c:pt>
                <c:pt idx="119">
                  <c:v>11</c:v>
                </c:pt>
                <c:pt idx="120">
                  <c:v>11.045361017187261</c:v>
                </c:pt>
                <c:pt idx="121">
                  <c:v>11.090536506409418</c:v>
                </c:pt>
                <c:pt idx="122">
                  <c:v>11.135528725660043</c:v>
                </c:pt>
                <c:pt idx="123">
                  <c:v>11.180339887498949</c:v>
                </c:pt>
                <c:pt idx="124">
                  <c:v>11.224972160321824</c:v>
                </c:pt>
                <c:pt idx="125">
                  <c:v>11.269427669584644</c:v>
                </c:pt>
                <c:pt idx="126">
                  <c:v>11.313708498984761</c:v>
                </c:pt>
                <c:pt idx="127">
                  <c:v>11.357816691600547</c:v>
                </c:pt>
                <c:pt idx="128">
                  <c:v>11.401754250991379</c:v>
                </c:pt>
                <c:pt idx="129">
                  <c:v>11.445523142259598</c:v>
                </c:pt>
                <c:pt idx="130">
                  <c:v>11.489125293076057</c:v>
                </c:pt>
                <c:pt idx="131">
                  <c:v>11.532562594670797</c:v>
                </c:pt>
                <c:pt idx="132">
                  <c:v>11.575836902790225</c:v>
                </c:pt>
                <c:pt idx="133">
                  <c:v>11.61895003862225</c:v>
                </c:pt>
                <c:pt idx="134">
                  <c:v>11.661903789690601</c:v>
                </c:pt>
                <c:pt idx="135">
                  <c:v>11.704699910719626</c:v>
                </c:pt>
                <c:pt idx="136">
                  <c:v>11.74734012447073</c:v>
                </c:pt>
                <c:pt idx="137">
                  <c:v>11.789826122551595</c:v>
                </c:pt>
              </c:numCache>
            </c:numRef>
          </c:val>
          <c:smooth val="0"/>
        </c:ser>
        <c:dLbls>
          <c:showLegendKey val="0"/>
          <c:showVal val="0"/>
          <c:showCatName val="0"/>
          <c:showSerName val="0"/>
          <c:showPercent val="0"/>
          <c:showBubbleSize val="0"/>
        </c:dLbls>
        <c:marker val="1"/>
        <c:smooth val="0"/>
        <c:axId val="73648000"/>
        <c:axId val="87979136"/>
      </c:lineChart>
      <c:catAx>
        <c:axId val="73648000"/>
        <c:scaling>
          <c:orientation val="minMax"/>
        </c:scaling>
        <c:delete val="0"/>
        <c:axPos val="b"/>
        <c:majorTickMark val="out"/>
        <c:minorTickMark val="none"/>
        <c:tickLblPos val="nextTo"/>
        <c:crossAx val="87979136"/>
        <c:crosses val="autoZero"/>
        <c:auto val="1"/>
        <c:lblAlgn val="ctr"/>
        <c:lblOffset val="100"/>
        <c:noMultiLvlLbl val="0"/>
      </c:catAx>
      <c:valAx>
        <c:axId val="87979136"/>
        <c:scaling>
          <c:orientation val="minMax"/>
        </c:scaling>
        <c:delete val="0"/>
        <c:axPos val="l"/>
        <c:majorGridlines/>
        <c:numFmt formatCode="General" sourceLinked="1"/>
        <c:majorTickMark val="out"/>
        <c:minorTickMark val="none"/>
        <c:tickLblPos val="nextTo"/>
        <c:crossAx val="73648000"/>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23556-5A00-48F1-8C39-90D12CB03274}" type="datetimeFigureOut">
              <a:rPr lang="en-US" smtClean="0"/>
              <a:t>4/6/2014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2F0B7-B00F-402D-89E4-66EAF4A97343}" type="slidenum">
              <a:rPr lang="en-US" smtClean="0"/>
              <a:t>‹#›</a:t>
            </a:fld>
            <a:endParaRPr lang="en-US"/>
          </a:p>
        </p:txBody>
      </p:sp>
    </p:spTree>
    <p:extLst>
      <p:ext uri="{BB962C8B-B14F-4D97-AF65-F5344CB8AC3E}">
        <p14:creationId xmlns:p14="http://schemas.microsoft.com/office/powerpoint/2010/main" val="92889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improbable.com/2012/01/01/sorting-algorithms-embodied-in-dance/"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math.carleton.ca/~amingare/mathzone/3n+1.html"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easy. Try the integers.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3</a:t>
            </a:fld>
            <a:endParaRPr lang="en-US"/>
          </a:p>
        </p:txBody>
      </p:sp>
    </p:spTree>
    <p:extLst>
      <p:ext uri="{BB962C8B-B14F-4D97-AF65-F5344CB8AC3E}">
        <p14:creationId xmlns:p14="http://schemas.microsoft.com/office/powerpoint/2010/main" val="77177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ED2F0B7-B00F-402D-89E4-66EAF4A97343}" type="slidenum">
              <a:rPr lang="en-US" smtClean="0"/>
              <a:t>14</a:t>
            </a:fld>
            <a:endParaRPr lang="en-US"/>
          </a:p>
        </p:txBody>
      </p:sp>
    </p:spTree>
    <p:extLst>
      <p:ext uri="{BB962C8B-B14F-4D97-AF65-F5344CB8AC3E}">
        <p14:creationId xmlns:p14="http://schemas.microsoft.com/office/powerpoint/2010/main" val="163861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does the 2x</a:t>
            </a:r>
            <a:r>
              <a:rPr lang="en-US" baseline="-25000" dirty="0" smtClean="0"/>
              <a:t>i</a:t>
            </a:r>
            <a:r>
              <a:rPr lang="en-US" dirty="0" smtClean="0"/>
              <a:t> factor</a:t>
            </a:r>
            <a:r>
              <a:rPr lang="en-US" baseline="0" dirty="0" smtClean="0"/>
              <a:t> come from?  It’s the derivative of the function, taken at x</a:t>
            </a:r>
            <a:r>
              <a:rPr lang="en-US" baseline="-25000" dirty="0" smtClean="0"/>
              <a:t>i</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FED2F0B7-B00F-402D-89E4-66EAF4A97343}" type="slidenum">
              <a:rPr lang="en-US" smtClean="0"/>
              <a:t>15</a:t>
            </a:fld>
            <a:endParaRPr lang="en-US"/>
          </a:p>
        </p:txBody>
      </p:sp>
    </p:spTree>
    <p:extLst>
      <p:ext uri="{BB962C8B-B14F-4D97-AF65-F5344CB8AC3E}">
        <p14:creationId xmlns:p14="http://schemas.microsoft.com/office/powerpoint/2010/main" val="163861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Reasons</a:t>
            </a:r>
            <a:r>
              <a:rPr lang="en-US" baseline="0" dirty="0" smtClean="0"/>
              <a:t> for last step:  1) We don’t want to have to square xi.   2) We only want to divide by 2 once.</a:t>
            </a:r>
            <a:endParaRPr lang="en-US" dirty="0" smtClean="0"/>
          </a:p>
        </p:txBody>
      </p:sp>
      <p:sp>
        <p:nvSpPr>
          <p:cNvPr id="4" name="Slide Number Placeholder 3"/>
          <p:cNvSpPr>
            <a:spLocks noGrp="1"/>
          </p:cNvSpPr>
          <p:nvPr>
            <p:ph type="sldNum" sz="quarter" idx="10"/>
          </p:nvPr>
        </p:nvSpPr>
        <p:spPr/>
        <p:txBody>
          <a:bodyPr/>
          <a:lstStyle/>
          <a:p>
            <a:fld id="{FED2F0B7-B00F-402D-89E4-66EAF4A97343}" type="slidenum">
              <a:rPr lang="en-US" smtClean="0"/>
              <a:t>16</a:t>
            </a:fld>
            <a:endParaRPr lang="en-US"/>
          </a:p>
        </p:txBody>
      </p:sp>
    </p:spTree>
    <p:extLst>
      <p:ext uri="{BB962C8B-B14F-4D97-AF65-F5344CB8AC3E}">
        <p14:creationId xmlns:p14="http://schemas.microsoft.com/office/powerpoint/2010/main" val="163861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IDLE and load</a:t>
            </a:r>
            <a:r>
              <a:rPr lang="en-US" baseline="0" dirty="0" smtClean="0"/>
              <a:t> my module newton.  Try starting at 1 (default).  Try other things.  Notice that it doesn’t make much difference to number of steps.  It does change the final answer a little bit.  Or you can use the app at this link.  It does the same thing.</a:t>
            </a:r>
          </a:p>
          <a:p>
            <a:r>
              <a:rPr lang="en-US" baseline="0" dirty="0" smtClean="0"/>
              <a:t>Note that, for tolerance, we have to do it proportionately to n.  If we pick some fixed tolerance, we’ll never get there with the precision that we’re using.  I tried it with .00001 and it infinite looped on a 15 digit number.</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18</a:t>
            </a:fld>
            <a:endParaRPr lang="en-US"/>
          </a:p>
        </p:txBody>
      </p:sp>
    </p:spTree>
    <p:extLst>
      <p:ext uri="{BB962C8B-B14F-4D97-AF65-F5344CB8AC3E}">
        <p14:creationId xmlns:p14="http://schemas.microsoft.com/office/powerpoint/2010/main" val="1652432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19</a:t>
            </a:fld>
            <a:endParaRPr lang="en-US"/>
          </a:p>
        </p:txBody>
      </p:sp>
    </p:spTree>
    <p:extLst>
      <p:ext uri="{BB962C8B-B14F-4D97-AF65-F5344CB8AC3E}">
        <p14:creationId xmlns:p14="http://schemas.microsoft.com/office/powerpoint/2010/main" val="898309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cover this </a:t>
            </a:r>
            <a:r>
              <a:rPr lang="en-US" baseline="0" dirty="0" smtClean="0"/>
              <a:t>board with dominos?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21</a:t>
            </a:fld>
            <a:endParaRPr lang="en-US"/>
          </a:p>
        </p:txBody>
      </p:sp>
    </p:spTree>
    <p:extLst>
      <p:ext uri="{BB962C8B-B14F-4D97-AF65-F5344CB8AC3E}">
        <p14:creationId xmlns:p14="http://schemas.microsoft.com/office/powerpoint/2010/main" val="3499663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http://commons.wikimedia.org/wiki/File:Mutilated_checkerboard_3.jpg </a:t>
            </a:r>
          </a:p>
          <a:p>
            <a:r>
              <a:rPr lang="en-US" dirty="0" smtClean="0"/>
              <a:t>Can you cover the mutilated</a:t>
            </a:r>
            <a:r>
              <a:rPr lang="en-US" baseline="0" dirty="0" smtClean="0"/>
              <a:t> board with dominos?  Because each domino covers one black and one white square.  Invariant: difference between whites and blacks never changes.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22</a:t>
            </a:fld>
            <a:endParaRPr lang="en-US"/>
          </a:p>
        </p:txBody>
      </p:sp>
    </p:spTree>
    <p:extLst>
      <p:ext uri="{BB962C8B-B14F-4D97-AF65-F5344CB8AC3E}">
        <p14:creationId xmlns:p14="http://schemas.microsoft.com/office/powerpoint/2010/main" val="349966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cups and beans and have groups try it.  Have</a:t>
            </a:r>
            <a:r>
              <a:rPr lang="en-US" baseline="0" dirty="0" smtClean="0"/>
              <a:t> them write down, for each experiment, starting numbers of blacks and whites, and then outcome.  Tally on the board.  </a:t>
            </a:r>
            <a:endParaRPr lang="en-US" dirty="0" smtClean="0"/>
          </a:p>
          <a:p>
            <a:r>
              <a:rPr lang="en-US" dirty="0" smtClean="0"/>
              <a:t>Load coffee_can.py.  Run it to watch simulated games.</a:t>
            </a:r>
          </a:p>
          <a:p>
            <a:r>
              <a:rPr lang="en-US" dirty="0" smtClean="0"/>
              <a:t>Due to David</a:t>
            </a:r>
            <a:r>
              <a:rPr lang="en-US" baseline="0" dirty="0" smtClean="0"/>
              <a:t> Gries, 1989.  All operators preserve parity of white beans.  So if odd whites initially, then white.  Else black.</a:t>
            </a:r>
          </a:p>
          <a:p>
            <a:r>
              <a:rPr lang="en-US" dirty="0" smtClean="0"/>
              <a:t>http://www.fotosearch.com/FSD315/x15520195/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23</a:t>
            </a:fld>
            <a:endParaRPr lang="en-US"/>
          </a:p>
        </p:txBody>
      </p:sp>
    </p:spTree>
    <p:extLst>
      <p:ext uri="{BB962C8B-B14F-4D97-AF65-F5344CB8AC3E}">
        <p14:creationId xmlns:p14="http://schemas.microsoft.com/office/powerpoint/2010/main" val="2693953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cups and beans and have groups try it.  Have</a:t>
            </a:r>
            <a:r>
              <a:rPr lang="en-US" baseline="0" dirty="0" smtClean="0"/>
              <a:t> them right down, for each experiment, starting numbers of blacks and whites, and then outcome.  Tally on the board.  </a:t>
            </a:r>
            <a:endParaRPr lang="en-US" dirty="0" smtClean="0"/>
          </a:p>
          <a:p>
            <a:r>
              <a:rPr lang="en-US" dirty="0" smtClean="0"/>
              <a:t>Load coffee_can.py.  Run it to watch simulated games.</a:t>
            </a:r>
          </a:p>
          <a:p>
            <a:r>
              <a:rPr lang="en-US" dirty="0" smtClean="0"/>
              <a:t>Due to David</a:t>
            </a:r>
            <a:r>
              <a:rPr lang="en-US" baseline="0" dirty="0" smtClean="0"/>
              <a:t> Gries, 1989.  All operators preserve parity of white beans.  So if odd whites initially, then white.  Else black.</a:t>
            </a:r>
          </a:p>
          <a:p>
            <a:r>
              <a:rPr lang="en-US" dirty="0" smtClean="0"/>
              <a:t>http://www.fotosearch.com/FSD315/x15520195/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24</a:t>
            </a:fld>
            <a:endParaRPr lang="en-US"/>
          </a:p>
        </p:txBody>
      </p:sp>
    </p:spTree>
    <p:extLst>
      <p:ext uri="{BB962C8B-B14F-4D97-AF65-F5344CB8AC3E}">
        <p14:creationId xmlns:p14="http://schemas.microsoft.com/office/powerpoint/2010/main" val="2693953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this one.  We broke it apart into its major pieces.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28</a:t>
            </a:fld>
            <a:endParaRPr lang="en-US"/>
          </a:p>
        </p:txBody>
      </p:sp>
    </p:spTree>
    <p:extLst>
      <p:ext uri="{BB962C8B-B14F-4D97-AF65-F5344CB8AC3E}">
        <p14:creationId xmlns:p14="http://schemas.microsoft.com/office/powerpoint/2010/main" val="246706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harder.  If we had a candidate, we could square it to see how close we are, but there’s an infinite</a:t>
            </a:r>
            <a:r>
              <a:rPr lang="en-US" baseline="0" dirty="0" smtClean="0"/>
              <a:t> number of candidates to try.</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a:t>
            </a:fld>
            <a:endParaRPr lang="en-US"/>
          </a:p>
        </p:txBody>
      </p:sp>
    </p:spTree>
    <p:extLst>
      <p:ext uri="{BB962C8B-B14F-4D97-AF65-F5344CB8AC3E}">
        <p14:creationId xmlns:p14="http://schemas.microsoft.com/office/powerpoint/2010/main" val="2151106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29</a:t>
            </a:fld>
            <a:endParaRPr lang="en-US"/>
          </a:p>
        </p:txBody>
      </p:sp>
    </p:spTree>
    <p:extLst>
      <p:ext uri="{BB962C8B-B14F-4D97-AF65-F5344CB8AC3E}">
        <p14:creationId xmlns:p14="http://schemas.microsoft.com/office/powerpoint/2010/main" val="2467067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sequential search.</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32</a:t>
            </a:fld>
            <a:endParaRPr lang="en-US"/>
          </a:p>
        </p:txBody>
      </p:sp>
    </p:spTree>
    <p:extLst>
      <p:ext uri="{BB962C8B-B14F-4D97-AF65-F5344CB8AC3E}">
        <p14:creationId xmlns:p14="http://schemas.microsoft.com/office/powerpoint/2010/main" val="1677370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sequential search.</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33</a:t>
            </a:fld>
            <a:endParaRPr lang="en-US"/>
          </a:p>
        </p:txBody>
      </p:sp>
    </p:spTree>
    <p:extLst>
      <p:ext uri="{BB962C8B-B14F-4D97-AF65-F5344CB8AC3E}">
        <p14:creationId xmlns:p14="http://schemas.microsoft.com/office/powerpoint/2010/main" val="1677370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someone up in</a:t>
            </a:r>
            <a:r>
              <a:rPr lang="en-US" baseline="0" dirty="0" smtClean="0"/>
              <a:t> front to look up something in a phone book.</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34</a:t>
            </a:fld>
            <a:endParaRPr lang="en-US"/>
          </a:p>
        </p:txBody>
      </p:sp>
    </p:spTree>
    <p:extLst>
      <p:ext uri="{BB962C8B-B14F-4D97-AF65-F5344CB8AC3E}">
        <p14:creationId xmlns:p14="http://schemas.microsoft.com/office/powerpoint/2010/main" val="2653722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assume we don’t know where 93 is (i.e., that</a:t>
            </a:r>
            <a:r>
              <a:rPr lang="en-US" baseline="0" dirty="0" smtClean="0"/>
              <a:t> it’s one of the biggest numbers).  So, without such information, we simply start in the middle.</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35</a:t>
            </a:fld>
            <a:endParaRPr lang="en-US"/>
          </a:p>
        </p:txBody>
      </p:sp>
    </p:spTree>
    <p:extLst>
      <p:ext uri="{BB962C8B-B14F-4D97-AF65-F5344CB8AC3E}">
        <p14:creationId xmlns:p14="http://schemas.microsoft.com/office/powerpoint/2010/main" val="3099765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Load my module binary_search.py</a:t>
            </a:r>
            <a:r>
              <a:rPr lang="en-US" baseline="0" dirty="0" smtClean="0"/>
              <a:t>   Invoke binary_search(lists,6).  Show that it finds 6 in more steps than linear would.  But then show how fast it finds out that 200 isn’t there.</a:t>
            </a:r>
            <a:endParaRPr lang="en-US" dirty="0" smtClean="0"/>
          </a:p>
          <a:p>
            <a:r>
              <a:rPr lang="en-US" dirty="0" smtClean="0"/>
              <a:t>Walk through showing why it’s O(log n)</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39</a:t>
            </a:fld>
            <a:endParaRPr lang="en-US"/>
          </a:p>
        </p:txBody>
      </p:sp>
    </p:spTree>
    <p:extLst>
      <p:ext uri="{BB962C8B-B14F-4D97-AF65-F5344CB8AC3E}">
        <p14:creationId xmlns:p14="http://schemas.microsoft.com/office/powerpoint/2010/main" val="4184826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Load my module binary_search.py.</a:t>
            </a:r>
            <a:r>
              <a:rPr lang="en-US" baseline="0" dirty="0" smtClean="0"/>
              <a:t>  Show that it finds 6 in more steps than linear would.  But then show how fast it finds out that 200 isn’t there.</a:t>
            </a:r>
            <a:endParaRPr lang="en-US" dirty="0" smtClean="0"/>
          </a:p>
          <a:p>
            <a:r>
              <a:rPr lang="en-US" dirty="0" smtClean="0"/>
              <a:t>Walk through showing why it’s O(log n)</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40</a:t>
            </a:fld>
            <a:endParaRPr lang="en-US"/>
          </a:p>
        </p:txBody>
      </p:sp>
    </p:spTree>
    <p:extLst>
      <p:ext uri="{BB962C8B-B14F-4D97-AF65-F5344CB8AC3E}">
        <p14:creationId xmlns:p14="http://schemas.microsoft.com/office/powerpoint/2010/main" val="4184826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Invariant:</a:t>
            </a:r>
            <a:r>
              <a:rPr lang="en-US" baseline="0" dirty="0" smtClean="0"/>
              <a:t>  desired number, if present, must be between first and last.</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42</a:t>
            </a:fld>
            <a:endParaRPr lang="en-US"/>
          </a:p>
        </p:txBody>
      </p:sp>
    </p:spTree>
    <p:extLst>
      <p:ext uri="{BB962C8B-B14F-4D97-AF65-F5344CB8AC3E}">
        <p14:creationId xmlns:p14="http://schemas.microsoft.com/office/powerpoint/2010/main" val="2982286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Beats a list because we can add and remove objects without having to shift anything.  Note how important it is to have the “middle” element at the top.</a:t>
            </a:r>
          </a:p>
          <a:p>
            <a:r>
              <a:rPr lang="en-US" dirty="0" smtClean="0"/>
              <a:t>http://www.ibm.com/developerworks/websphere/library/techarticles/0511_ma/0511_ma.html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43</a:t>
            </a:fld>
            <a:endParaRPr lang="en-US"/>
          </a:p>
        </p:txBody>
      </p:sp>
    </p:spTree>
    <p:extLst>
      <p:ext uri="{BB962C8B-B14F-4D97-AF65-F5344CB8AC3E}">
        <p14:creationId xmlns:p14="http://schemas.microsoft.com/office/powerpoint/2010/main" val="2444634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important it is to have the “middle” element at the top.  This</a:t>
            </a:r>
            <a:r>
              <a:rPr lang="en-US" baseline="0" dirty="0" smtClean="0"/>
              <a:t> one is </a:t>
            </a:r>
            <a:r>
              <a:rPr lang="en-US" dirty="0" smtClean="0"/>
              <a:t>pathological.</a:t>
            </a:r>
          </a:p>
          <a:p>
            <a:r>
              <a:rPr lang="en-US" dirty="0" smtClean="0"/>
              <a:t>http://www.oopweb.com/Algorithms/Documents/Sman/Volume/BinarySearchTrees_files/title_data/fig33.gif</a:t>
            </a:r>
          </a:p>
        </p:txBody>
      </p:sp>
      <p:sp>
        <p:nvSpPr>
          <p:cNvPr id="4" name="Slide Number Placeholder 3"/>
          <p:cNvSpPr>
            <a:spLocks noGrp="1"/>
          </p:cNvSpPr>
          <p:nvPr>
            <p:ph type="sldNum" sz="quarter" idx="10"/>
          </p:nvPr>
        </p:nvSpPr>
        <p:spPr/>
        <p:txBody>
          <a:bodyPr/>
          <a:lstStyle/>
          <a:p>
            <a:fld id="{FED2F0B7-B00F-402D-89E4-66EAF4A97343}" type="slidenum">
              <a:rPr lang="en-US" smtClean="0"/>
              <a:t>44</a:t>
            </a:fld>
            <a:endParaRPr lang="en-US"/>
          </a:p>
        </p:txBody>
      </p:sp>
    </p:spTree>
    <p:extLst>
      <p:ext uri="{BB962C8B-B14F-4D97-AF65-F5344CB8AC3E}">
        <p14:creationId xmlns:p14="http://schemas.microsoft.com/office/powerpoint/2010/main" val="244463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Iterate:</a:t>
            </a:r>
            <a:r>
              <a:rPr lang="en-US" baseline="0" dirty="0" smtClean="0"/>
              <a:t>  price to pay if try too hot, so generally approach from the bottom.</a:t>
            </a:r>
            <a:endParaRPr lang="en-US" dirty="0" smtClean="0"/>
          </a:p>
          <a:p>
            <a:r>
              <a:rPr lang="en-US" dirty="0" smtClean="0"/>
              <a:t>http://www.flickr.com/photos/seanosullivan/439290922/in/set-72157600035876367/</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a:t>
            </a:fld>
            <a:endParaRPr lang="en-US"/>
          </a:p>
        </p:txBody>
      </p:sp>
    </p:spTree>
    <p:extLst>
      <p:ext uri="{BB962C8B-B14F-4D97-AF65-F5344CB8AC3E}">
        <p14:creationId xmlns:p14="http://schemas.microsoft.com/office/powerpoint/2010/main" val="3979093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important to ask questions that divide</a:t>
            </a:r>
            <a:r>
              <a:rPr lang="en-US" baseline="0" dirty="0" smtClean="0"/>
              <a:t> the field in half.</a:t>
            </a:r>
          </a:p>
          <a:p>
            <a:r>
              <a:rPr lang="en-US" dirty="0" smtClean="0"/>
              <a:t>Opening titles on the </a:t>
            </a:r>
            <a:r>
              <a:rPr lang="en-US" i="1" dirty="0" smtClean="0"/>
              <a:t>20 Questions</a:t>
            </a:r>
            <a:r>
              <a:rPr lang="en-US" dirty="0" smtClean="0"/>
              <a:t> television panel show (1949–1955) http://en.wikipedia.org/wiki/Twenty_Questions  </a:t>
            </a:r>
          </a:p>
          <a:p>
            <a:r>
              <a:rPr lang="en-US" dirty="0" smtClean="0"/>
              <a:t>Tree image: http://www.cs.fsu.edu/~xyuan/cop5611/lecture8.html  </a:t>
            </a:r>
          </a:p>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45</a:t>
            </a:fld>
            <a:endParaRPr lang="en-US"/>
          </a:p>
        </p:txBody>
      </p:sp>
    </p:spTree>
    <p:extLst>
      <p:ext uri="{BB962C8B-B14F-4D97-AF65-F5344CB8AC3E}">
        <p14:creationId xmlns:p14="http://schemas.microsoft.com/office/powerpoint/2010/main" val="2562666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titles on the </a:t>
            </a:r>
            <a:r>
              <a:rPr lang="en-US" i="1" dirty="0" smtClean="0"/>
              <a:t>20 Questions</a:t>
            </a:r>
            <a:r>
              <a:rPr lang="en-US" dirty="0" smtClean="0"/>
              <a:t> television panel show (1949–1955) http://en.wikipedia.org/wiki/Twenty_Questions  </a:t>
            </a:r>
          </a:p>
          <a:p>
            <a:r>
              <a:rPr lang="en-US" dirty="0" smtClean="0"/>
              <a:t>Tree image: http://www.cs.fsu.edu/~xyuan/cop5611/lecture8.html  </a:t>
            </a:r>
          </a:p>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46</a:t>
            </a:fld>
            <a:endParaRPr lang="en-US"/>
          </a:p>
        </p:txBody>
      </p:sp>
    </p:spTree>
    <p:extLst>
      <p:ext uri="{BB962C8B-B14F-4D97-AF65-F5344CB8AC3E}">
        <p14:creationId xmlns:p14="http://schemas.microsoft.com/office/powerpoint/2010/main" val="2562666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titles on the </a:t>
            </a:r>
            <a:r>
              <a:rPr lang="en-US" i="1" dirty="0" smtClean="0"/>
              <a:t>20 Questions</a:t>
            </a:r>
            <a:r>
              <a:rPr lang="en-US" dirty="0" smtClean="0"/>
              <a:t> television panel show (1949–1955) http://en.wikipedia.org/wiki/Twenty_Questions  </a:t>
            </a:r>
          </a:p>
          <a:p>
            <a:r>
              <a:rPr lang="en-US" dirty="0" smtClean="0"/>
              <a:t>Tree image: http://www.cs.fsu.edu/~xyuan/cop5611/lecture8.html  </a:t>
            </a:r>
          </a:p>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47</a:t>
            </a:fld>
            <a:endParaRPr lang="en-US"/>
          </a:p>
        </p:txBody>
      </p:sp>
    </p:spTree>
    <p:extLst>
      <p:ext uri="{BB962C8B-B14F-4D97-AF65-F5344CB8AC3E}">
        <p14:creationId xmlns:p14="http://schemas.microsoft.com/office/powerpoint/2010/main" val="2562666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there’s also a tradeoff with error correction.</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48</a:t>
            </a:fld>
            <a:endParaRPr lang="en-US"/>
          </a:p>
        </p:txBody>
      </p:sp>
    </p:spTree>
    <p:extLst>
      <p:ext uri="{BB962C8B-B14F-4D97-AF65-F5344CB8AC3E}">
        <p14:creationId xmlns:p14="http://schemas.microsoft.com/office/powerpoint/2010/main" val="2768481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http://what-if.xkcd.com/34/</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49</a:t>
            </a:fld>
            <a:endParaRPr lang="en-US"/>
          </a:p>
        </p:txBody>
      </p:sp>
    </p:spTree>
    <p:extLst>
      <p:ext uri="{BB962C8B-B14F-4D97-AF65-F5344CB8AC3E}">
        <p14:creationId xmlns:p14="http://schemas.microsoft.com/office/powerpoint/2010/main" val="3896026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50</a:t>
            </a:fld>
            <a:endParaRPr lang="en-US"/>
          </a:p>
        </p:txBody>
      </p:sp>
    </p:spTree>
    <p:extLst>
      <p:ext uri="{BB962C8B-B14F-4D97-AF65-F5344CB8AC3E}">
        <p14:creationId xmlns:p14="http://schemas.microsoft.com/office/powerpoint/2010/main" val="2768481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51</a:t>
            </a:fld>
            <a:endParaRPr lang="en-US"/>
          </a:p>
        </p:txBody>
      </p:sp>
    </p:spTree>
    <p:extLst>
      <p:ext uri="{BB962C8B-B14F-4D97-AF65-F5344CB8AC3E}">
        <p14:creationId xmlns:p14="http://schemas.microsoft.com/office/powerpoint/2010/main" val="2768481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Doctor – first question is not, out of the blue, “Do your toes tingle?”</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52</a:t>
            </a:fld>
            <a:endParaRPr lang="en-US"/>
          </a:p>
        </p:txBody>
      </p:sp>
    </p:spTree>
    <p:extLst>
      <p:ext uri="{BB962C8B-B14F-4D97-AF65-F5344CB8AC3E}">
        <p14:creationId xmlns:p14="http://schemas.microsoft.com/office/powerpoint/2010/main" val="2768481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an app on the website.</a:t>
            </a:r>
          </a:p>
          <a:p>
            <a:r>
              <a:rPr lang="en-US" dirty="0" smtClean="0"/>
              <a:t>Let’s play.  The skill is in dividing the field evenly</a:t>
            </a:r>
            <a:r>
              <a:rPr lang="en-US" baseline="0" dirty="0" smtClean="0"/>
              <a:t> each time.  I have four games we can use.</a:t>
            </a:r>
          </a:p>
          <a:p>
            <a:r>
              <a:rPr lang="en-US" dirty="0" smtClean="0"/>
              <a:t>Modern game: image:http://www.nolandgrab.org/archives/2007/04/questions_ratne.html  </a:t>
            </a:r>
          </a:p>
          <a:p>
            <a:r>
              <a:rPr lang="en-US" dirty="0" smtClean="0"/>
              <a:t>Game itself: http://www.20qgame.com/  2005 runner up "</a:t>
            </a:r>
            <a:r>
              <a:rPr lang="en-US" b="1" dirty="0" smtClean="0"/>
              <a:t>Game of the Year</a:t>
            </a:r>
            <a:r>
              <a:rPr lang="en-US" dirty="0" smtClean="0"/>
              <a:t>" and "Most Innovative Toy of the Year" award winner. </a:t>
            </a:r>
          </a:p>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53</a:t>
            </a:fld>
            <a:endParaRPr lang="en-US"/>
          </a:p>
        </p:txBody>
      </p:sp>
    </p:spTree>
    <p:extLst>
      <p:ext uri="{BB962C8B-B14F-4D97-AF65-F5344CB8AC3E}">
        <p14:creationId xmlns:p14="http://schemas.microsoft.com/office/powerpoint/2010/main" val="2562666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them of how we swap.</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54</a:t>
            </a:fld>
            <a:endParaRPr lang="en-US"/>
          </a:p>
        </p:txBody>
      </p:sp>
    </p:spTree>
    <p:extLst>
      <p:ext uri="{BB962C8B-B14F-4D97-AF65-F5344CB8AC3E}">
        <p14:creationId xmlns:p14="http://schemas.microsoft.com/office/powerpoint/2010/main" val="101350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have literal recipe because of</a:t>
            </a:r>
            <a:r>
              <a:rPr lang="en-US" baseline="0" dirty="0" smtClean="0"/>
              <a:t> variation among avocados.  </a:t>
            </a:r>
          </a:p>
          <a:p>
            <a:r>
              <a:rPr lang="en-US" baseline="0" dirty="0" smtClean="0"/>
              <a:t>No subtraction operator.  If too much salt, only fix is to add more avocados.</a:t>
            </a:r>
            <a:endParaRPr lang="en-US" dirty="0" smtClean="0"/>
          </a:p>
          <a:p>
            <a:r>
              <a:rPr lang="en-US" dirty="0" smtClean="0"/>
              <a:t>Guacamole: http://www.laaloosh.com/2009/02/05/weight-watchers-guacamole-recipe/ </a:t>
            </a:r>
          </a:p>
          <a:p>
            <a:r>
              <a:rPr lang="en-US" dirty="0" smtClean="0"/>
              <a:t>http://factoidz.com/heart-healthy-food-avocado-for-heart/</a:t>
            </a:r>
          </a:p>
          <a:p>
            <a:r>
              <a:rPr lang="en-US" dirty="0" smtClean="0"/>
              <a:t>http://www.realsimple.com/home-organizing/new-uses-for-old-things/28-uses-for-every-day-items-00000000007991/page3.html</a:t>
            </a:r>
          </a:p>
          <a:p>
            <a:r>
              <a:rPr lang="en-US" dirty="0" smtClean="0"/>
              <a:t>http://countrystore.tabasco.com/prodinfo.asp?number=03009</a:t>
            </a:r>
          </a:p>
          <a:p>
            <a:r>
              <a:rPr lang="en-US" dirty="0" smtClean="0"/>
              <a:t>http://lukehoney.typepad.com/the_greasy_spoon/2008/03/garlic.html</a:t>
            </a:r>
          </a:p>
          <a:p>
            <a:r>
              <a:rPr lang="en-US" dirty="0" smtClean="0"/>
              <a:t>http://www.ifood.tv/blog/history-of-tomatoes-as-food</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a:t>
            </a:fld>
            <a:endParaRPr lang="en-US"/>
          </a:p>
        </p:txBody>
      </p:sp>
    </p:spTree>
    <p:extLst>
      <p:ext uri="{BB962C8B-B14F-4D97-AF65-F5344CB8AC3E}">
        <p14:creationId xmlns:p14="http://schemas.microsoft.com/office/powerpoint/2010/main" val="1851737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button to launch xSortLab.  Then choose bubble sort. Note that the applet bubbles largest element to bottom first.</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55</a:t>
            </a:fld>
            <a:endParaRPr lang="en-US"/>
          </a:p>
        </p:txBody>
      </p:sp>
    </p:spTree>
    <p:extLst>
      <p:ext uri="{BB962C8B-B14F-4D97-AF65-F5344CB8AC3E}">
        <p14:creationId xmlns:p14="http://schemas.microsoft.com/office/powerpoint/2010/main" val="2681297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swap positions, we still keep bubbling the same element up.  If we don’t swap,</a:t>
            </a:r>
            <a:r>
              <a:rPr lang="en-US" baseline="0" dirty="0" smtClean="0"/>
              <a:t> we do switch which element we bubble.</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56</a:t>
            </a:fld>
            <a:endParaRPr lang="en-US"/>
          </a:p>
        </p:txBody>
      </p:sp>
    </p:spTree>
    <p:extLst>
      <p:ext uri="{BB962C8B-B14F-4D97-AF65-F5344CB8AC3E}">
        <p14:creationId xmlns:p14="http://schemas.microsoft.com/office/powerpoint/2010/main" val="2080255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here.</a:t>
            </a:r>
            <a:r>
              <a:rPr lang="en-US" baseline="0" dirty="0" smtClean="0"/>
              <a:t>  Choose bubble sort.</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57</a:t>
            </a:fld>
            <a:endParaRPr lang="en-US"/>
          </a:p>
        </p:txBody>
      </p:sp>
    </p:spTree>
    <p:extLst>
      <p:ext uri="{BB962C8B-B14F-4D97-AF65-F5344CB8AC3E}">
        <p14:creationId xmlns:p14="http://schemas.microsoft.com/office/powerpoint/2010/main" val="851274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58</a:t>
            </a:fld>
            <a:endParaRPr lang="en-US"/>
          </a:p>
        </p:txBody>
      </p:sp>
    </p:spTree>
    <p:extLst>
      <p:ext uri="{BB962C8B-B14F-4D97-AF65-F5344CB8AC3E}">
        <p14:creationId xmlns:p14="http://schemas.microsoft.com/office/powerpoint/2010/main" val="851274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59</a:t>
            </a:fld>
            <a:endParaRPr lang="en-US"/>
          </a:p>
        </p:txBody>
      </p:sp>
    </p:spTree>
    <p:extLst>
      <p:ext uri="{BB962C8B-B14F-4D97-AF65-F5344CB8AC3E}">
        <p14:creationId xmlns:p14="http://schemas.microsoft.com/office/powerpoint/2010/main" val="851274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 and conquer.</a:t>
            </a:r>
          </a:p>
        </p:txBody>
      </p:sp>
      <p:sp>
        <p:nvSpPr>
          <p:cNvPr id="4" name="Slide Number Placeholder 3"/>
          <p:cNvSpPr>
            <a:spLocks noGrp="1"/>
          </p:cNvSpPr>
          <p:nvPr>
            <p:ph type="sldNum" sz="quarter" idx="10"/>
          </p:nvPr>
        </p:nvSpPr>
        <p:spPr/>
        <p:txBody>
          <a:bodyPr/>
          <a:lstStyle/>
          <a:p>
            <a:fld id="{FED2F0B7-B00F-402D-89E4-66EAF4A97343}" type="slidenum">
              <a:rPr lang="en-US" smtClean="0"/>
              <a:t>60</a:t>
            </a:fld>
            <a:endParaRPr lang="en-US"/>
          </a:p>
        </p:txBody>
      </p:sp>
    </p:spTree>
    <p:extLst>
      <p:ext uri="{BB962C8B-B14F-4D97-AF65-F5344CB8AC3E}">
        <p14:creationId xmlns:p14="http://schemas.microsoft.com/office/powerpoint/2010/main" val="1362048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someone to sort a deck of cards.  Obvious thing is bin sort into suits first. </a:t>
            </a:r>
            <a:endParaRPr lang="en-US" dirty="0" smtClean="0"/>
          </a:p>
          <a:p>
            <a:r>
              <a:rPr lang="en-US" dirty="0" smtClean="0"/>
              <a:t>http://leadinganswers.typepad.com/photos/uncategorized/2008/04/16/planning_poker_cards_3.jpg</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61</a:t>
            </a:fld>
            <a:endParaRPr lang="en-US"/>
          </a:p>
        </p:txBody>
      </p:sp>
    </p:spTree>
    <p:extLst>
      <p:ext uri="{BB962C8B-B14F-4D97-AF65-F5344CB8AC3E}">
        <p14:creationId xmlns:p14="http://schemas.microsoft.com/office/powerpoint/2010/main" val="13620480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62</a:t>
            </a:fld>
            <a:endParaRPr lang="en-US"/>
          </a:p>
        </p:txBody>
      </p:sp>
    </p:spTree>
    <p:extLst>
      <p:ext uri="{BB962C8B-B14F-4D97-AF65-F5344CB8AC3E}">
        <p14:creationId xmlns:p14="http://schemas.microsoft.com/office/powerpoint/2010/main" val="4012433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situation.  For lack of a better idea, choose</a:t>
            </a:r>
            <a:r>
              <a:rPr lang="en-US" baseline="0" dirty="0" smtClean="0"/>
              <a:t> the first element as splitVal, but this is a dumb thing to do if the list is close to sorted.</a:t>
            </a:r>
          </a:p>
          <a:p>
            <a:r>
              <a:rPr lang="en-US" baseline="0" dirty="0" smtClean="0"/>
              <a:t>Move everyone to left or right.</a:t>
            </a:r>
          </a:p>
          <a:p>
            <a:r>
              <a:rPr lang="en-US" baseline="0" dirty="0" smtClean="0"/>
              <a:t>Then make splitval the last element on the right.</a:t>
            </a:r>
          </a:p>
          <a:p>
            <a:r>
              <a:rPr lang="en-US" baseline="0" dirty="0" smtClean="0"/>
              <a:t>Then do it again for the the two sides.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63</a:t>
            </a:fld>
            <a:endParaRPr lang="en-US"/>
          </a:p>
        </p:txBody>
      </p:sp>
    </p:spTree>
    <p:extLst>
      <p:ext uri="{BB962C8B-B14F-4D97-AF65-F5344CB8AC3E}">
        <p14:creationId xmlns:p14="http://schemas.microsoft.com/office/powerpoint/2010/main" val="2195458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here.  Choose quicksort</a:t>
            </a:r>
            <a:r>
              <a:rPr lang="en-US" baseline="0" dirty="0" smtClean="0"/>
              <a:t> from the pulldown.</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64</a:t>
            </a:fld>
            <a:endParaRPr lang="en-US"/>
          </a:p>
        </p:txBody>
      </p:sp>
    </p:spTree>
    <p:extLst>
      <p:ext uri="{BB962C8B-B14F-4D97-AF65-F5344CB8AC3E}">
        <p14:creationId xmlns:p14="http://schemas.microsoft.com/office/powerpoint/2010/main" val="82424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plot: Try to find square root of 90.  What we</a:t>
            </a:r>
            <a:r>
              <a:rPr lang="en-US" baseline="0" dirty="0" smtClean="0"/>
              <a:t> are plotting here is x</a:t>
            </a:r>
            <a:r>
              <a:rPr lang="en-US" baseline="30000" dirty="0" smtClean="0"/>
              <a:t>2</a:t>
            </a:r>
            <a:r>
              <a:rPr lang="en-US" baseline="0" dirty="0" smtClean="0"/>
              <a:t> – 90.</a:t>
            </a:r>
            <a:endParaRPr lang="en-US" dirty="0" smtClean="0"/>
          </a:p>
          <a:p>
            <a:r>
              <a:rPr lang="en-US" dirty="0" smtClean="0"/>
              <a:t>Actually known to Babylonians</a:t>
            </a:r>
          </a:p>
          <a:p>
            <a:r>
              <a:rPr lang="en-US" dirty="0" smtClean="0"/>
              <a:t>http://www.personal.psu.edu/mad10/astro001.html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9</a:t>
            </a:fld>
            <a:endParaRPr lang="en-US"/>
          </a:p>
        </p:txBody>
      </p:sp>
    </p:spTree>
    <p:extLst>
      <p:ext uri="{BB962C8B-B14F-4D97-AF65-F5344CB8AC3E}">
        <p14:creationId xmlns:p14="http://schemas.microsoft.com/office/powerpoint/2010/main" val="16386187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Point</a:t>
            </a:r>
            <a:r>
              <a:rPr lang="en-US" baseline="0" smtClean="0"/>
              <a:t> out that we can prove that we can’t do a comparison sort in less time than this.</a:t>
            </a:r>
            <a:endParaRPr lang="en-US"/>
          </a:p>
        </p:txBody>
      </p:sp>
      <p:sp>
        <p:nvSpPr>
          <p:cNvPr id="4" name="Slide Number Placeholder 3"/>
          <p:cNvSpPr>
            <a:spLocks noGrp="1"/>
          </p:cNvSpPr>
          <p:nvPr>
            <p:ph type="sldNum" sz="quarter" idx="10"/>
          </p:nvPr>
        </p:nvSpPr>
        <p:spPr/>
        <p:txBody>
          <a:bodyPr/>
          <a:lstStyle/>
          <a:p>
            <a:fld id="{FED2F0B7-B00F-402D-89E4-66EAF4A97343}" type="slidenum">
              <a:rPr lang="en-US" smtClean="0"/>
              <a:t>65</a:t>
            </a:fld>
            <a:endParaRPr lang="en-US"/>
          </a:p>
        </p:txBody>
      </p:sp>
    </p:spTree>
    <p:extLst>
      <p:ext uri="{BB962C8B-B14F-4D97-AF65-F5344CB8AC3E}">
        <p14:creationId xmlns:p14="http://schemas.microsoft.com/office/powerpoint/2010/main" val="1326506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the two sides, once separate,</a:t>
            </a:r>
            <a:r>
              <a:rPr lang="en-US" baseline="0" dirty="0" smtClean="0"/>
              <a:t> could easily operate </a:t>
            </a:r>
            <a:r>
              <a:rPr lang="en-US" baseline="0" smtClean="0"/>
              <a:t>in parallel.</a:t>
            </a:r>
          </a:p>
          <a:p>
            <a:r>
              <a:rPr lang="en-US" smtClean="0"/>
              <a:t>Hungarian </a:t>
            </a:r>
            <a:r>
              <a:rPr lang="en-US" dirty="0" smtClean="0"/>
              <a:t>dancers doing quicksort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http://www.improbable.com/2012/01/01/sorting-algorithms-embodied-in-dance/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66</a:t>
            </a:fld>
            <a:endParaRPr lang="en-US"/>
          </a:p>
        </p:txBody>
      </p:sp>
    </p:spTree>
    <p:extLst>
      <p:ext uri="{BB962C8B-B14F-4D97-AF65-F5344CB8AC3E}">
        <p14:creationId xmlns:p14="http://schemas.microsoft.com/office/powerpoint/2010/main" val="1326506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the idea</a:t>
            </a:r>
            <a:r>
              <a:rPr lang="en-US" baseline="0" dirty="0" smtClean="0"/>
              <a:t> of searching a space.  For problems like chess, we must explore many branches.  We will return to Chess in EasyHardImpossible. The key is that we use knowledge to guide the search.</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69</a:t>
            </a:fld>
            <a:endParaRPr lang="en-US"/>
          </a:p>
        </p:txBody>
      </p:sp>
    </p:spTree>
    <p:extLst>
      <p:ext uri="{BB962C8B-B14F-4D97-AF65-F5344CB8AC3E}">
        <p14:creationId xmlns:p14="http://schemas.microsoft.com/office/powerpoint/2010/main" val="9812994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http://www.scmfocus.com/sapplanning/2008/09/21/ppds-and-snp-heuristics/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70</a:t>
            </a:fld>
            <a:endParaRPr lang="en-US"/>
          </a:p>
        </p:txBody>
      </p:sp>
    </p:spTree>
    <p:extLst>
      <p:ext uri="{BB962C8B-B14F-4D97-AF65-F5344CB8AC3E}">
        <p14:creationId xmlns:p14="http://schemas.microsoft.com/office/powerpoint/2010/main" val="39568171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http://itsjustnc.blogspot.com/2010_02_01_archive.html</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71</a:t>
            </a:fld>
            <a:endParaRPr lang="en-US"/>
          </a:p>
        </p:txBody>
      </p:sp>
    </p:spTree>
    <p:extLst>
      <p:ext uri="{BB962C8B-B14F-4D97-AF65-F5344CB8AC3E}">
        <p14:creationId xmlns:p14="http://schemas.microsoft.com/office/powerpoint/2010/main" val="39568171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http://itsjustnc.blogspot.com/2010_02_01_archive.html</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72</a:t>
            </a:fld>
            <a:endParaRPr lang="en-US"/>
          </a:p>
        </p:txBody>
      </p:sp>
    </p:spTree>
    <p:extLst>
      <p:ext uri="{BB962C8B-B14F-4D97-AF65-F5344CB8AC3E}">
        <p14:creationId xmlns:p14="http://schemas.microsoft.com/office/powerpoint/2010/main" val="3956817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(page</a:t>
            </a:r>
            <a:r>
              <a:rPr lang="en-US" baseline="0" dirty="0" smtClean="0"/>
              <a:t> rank), netflix, Facebook   We’ll look at a much smaller, simpler problem next.</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73</a:t>
            </a:fld>
            <a:endParaRPr lang="en-US"/>
          </a:p>
        </p:txBody>
      </p:sp>
    </p:spTree>
    <p:extLst>
      <p:ext uri="{BB962C8B-B14F-4D97-AF65-F5344CB8AC3E}">
        <p14:creationId xmlns:p14="http://schemas.microsoft.com/office/powerpoint/2010/main" val="14364265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puzzles.  Let students try.  </a:t>
            </a:r>
            <a:r>
              <a:rPr lang="en-US" smtClean="0"/>
              <a:t>Or follow the link for an applet.</a:t>
            </a:r>
            <a:endParaRPr lang="en-US" dirty="0" smtClean="0"/>
          </a:p>
          <a:p>
            <a:r>
              <a:rPr lang="en-US" dirty="0" smtClean="0"/>
              <a:t>http://www.apluseducationaltoys.com/store-products-SKU%3A-NPZ7719-Number-1-15-Puzzle-Wall-Panel_41303944.html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74</a:t>
            </a:fld>
            <a:endParaRPr lang="en-US"/>
          </a:p>
        </p:txBody>
      </p:sp>
    </p:spTree>
    <p:extLst>
      <p:ext uri="{BB962C8B-B14F-4D97-AF65-F5344CB8AC3E}">
        <p14:creationId xmlns:p14="http://schemas.microsoft.com/office/powerpoint/2010/main" val="37320566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we saw this back in Computational Thinking.</a:t>
            </a:r>
          </a:p>
          <a:p>
            <a:r>
              <a:rPr lang="en-US" dirty="0" smtClean="0"/>
              <a:t>Evaluation function: http://en.wikipedia.org/wiki/Evaluation_function</a:t>
            </a:r>
          </a:p>
          <a:p>
            <a:r>
              <a:rPr lang="en-US" dirty="0" smtClean="0"/>
              <a:t>Material:</a:t>
            </a:r>
            <a:r>
              <a:rPr lang="en-US" baseline="0" dirty="0" smtClean="0"/>
              <a:t> http://www.chessbin.com/post/Chess-Board-Evaluation.aspx </a:t>
            </a:r>
            <a:endParaRPr lang="en-US" dirty="0"/>
          </a:p>
        </p:txBody>
      </p:sp>
      <p:sp>
        <p:nvSpPr>
          <p:cNvPr id="4" name="Slide Number Placeholder 3"/>
          <p:cNvSpPr>
            <a:spLocks noGrp="1"/>
          </p:cNvSpPr>
          <p:nvPr>
            <p:ph type="sldNum" sz="quarter" idx="10"/>
          </p:nvPr>
        </p:nvSpPr>
        <p:spPr/>
        <p:txBody>
          <a:bodyPr/>
          <a:lstStyle/>
          <a:p>
            <a:fld id="{ED4264C4-17D5-4092-BC84-784E180862CB}" type="slidenum">
              <a:rPr lang="en-US" smtClean="0"/>
              <a:t>77</a:t>
            </a:fld>
            <a:endParaRPr lang="en-US"/>
          </a:p>
        </p:txBody>
      </p:sp>
    </p:spTree>
    <p:extLst>
      <p:ext uri="{BB962C8B-B14F-4D97-AF65-F5344CB8AC3E}">
        <p14:creationId xmlns:p14="http://schemas.microsoft.com/office/powerpoint/2010/main" val="16537263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use?</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78</a:t>
            </a:fld>
            <a:endParaRPr lang="en-US"/>
          </a:p>
        </p:txBody>
      </p:sp>
    </p:spTree>
    <p:extLst>
      <p:ext uri="{BB962C8B-B14F-4D97-AF65-F5344CB8AC3E}">
        <p14:creationId xmlns:p14="http://schemas.microsoft.com/office/powerpoint/2010/main" val="12069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try the idea with a straight line.  We want to find out where </a:t>
            </a:r>
            <a:r>
              <a:rPr lang="en-US" i="1" dirty="0" smtClean="0">
                <a:solidFill>
                  <a:srgbClr val="FF0000"/>
                </a:solidFill>
              </a:rPr>
              <a:t>f</a:t>
            </a:r>
            <a:r>
              <a:rPr lang="en-US" dirty="0" smtClean="0">
                <a:solidFill>
                  <a:srgbClr val="FF0000"/>
                </a:solidFill>
              </a:rPr>
              <a:t>(</a:t>
            </a:r>
            <a:r>
              <a:rPr lang="en-US" i="1" dirty="0" smtClean="0">
                <a:solidFill>
                  <a:srgbClr val="FF0000"/>
                </a:solidFill>
              </a:rPr>
              <a:t>x</a:t>
            </a:r>
            <a:r>
              <a:rPr lang="en-US" dirty="0" smtClean="0">
                <a:solidFill>
                  <a:srgbClr val="FF0000"/>
                </a:solidFill>
              </a:rPr>
              <a:t>) </a:t>
            </a:r>
            <a:r>
              <a:rPr lang="en-US" dirty="0" smtClean="0"/>
              <a:t>= </a:t>
            </a:r>
            <a:r>
              <a:rPr lang="en-US" i="1" dirty="0" smtClean="0"/>
              <a:t>x </a:t>
            </a:r>
            <a:r>
              <a:rPr lang="en-US" dirty="0" smtClean="0"/>
              <a:t>– 1 crosses the</a:t>
            </a:r>
            <a:r>
              <a:rPr lang="en-US" baseline="0" dirty="0" smtClean="0"/>
              <a:t> x axis.  We guess 0.  We compute f.  Now we’re on the line.  Ride it up until it crosses.</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10</a:t>
            </a:fld>
            <a:endParaRPr lang="en-US"/>
          </a:p>
        </p:txBody>
      </p:sp>
    </p:spTree>
    <p:extLst>
      <p:ext uri="{BB962C8B-B14F-4D97-AF65-F5344CB8AC3E}">
        <p14:creationId xmlns:p14="http://schemas.microsoft.com/office/powerpoint/2010/main" val="1791608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sort of “distance” measure can we use?</a:t>
            </a:r>
          </a:p>
          <a:p>
            <a:r>
              <a:rPr lang="en-US" dirty="0" smtClean="0"/>
              <a:t>http://www.apluseducationaltoys.com/store-products-SKU%3A-NPZ7719-Number-1-15-Puzzle-Wall-Panel_41303944.html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79</a:t>
            </a:fld>
            <a:endParaRPr lang="en-US"/>
          </a:p>
        </p:txBody>
      </p:sp>
    </p:spTree>
    <p:extLst>
      <p:ext uri="{BB962C8B-B14F-4D97-AF65-F5344CB8AC3E}">
        <p14:creationId xmlns:p14="http://schemas.microsoft.com/office/powerpoint/2010/main" val="37320566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172EB-7C6B-4EA3-9885-8EE1E0A382D9}" type="slidenum">
              <a:rPr lang="en-US"/>
              <a:pPr/>
              <a:t>80</a:t>
            </a:fld>
            <a:endParaRPr lang="en-US"/>
          </a:p>
        </p:txBody>
      </p:sp>
      <p:sp>
        <p:nvSpPr>
          <p:cNvPr id="156674" name="Rectangle 2"/>
          <p:cNvSpPr>
            <a:spLocks noGrp="1" noRot="1" noChangeAspect="1" noChangeArrowheads="1" noTextEdit="1"/>
          </p:cNvSpPr>
          <p:nvPr>
            <p:ph type="sldImg"/>
          </p:nvPr>
        </p:nvSpPr>
        <p:spPr>
          <a:xfrm>
            <a:off x="1146175" y="685800"/>
            <a:ext cx="4570413" cy="3429000"/>
          </a:xfrm>
          <a:ln/>
        </p:spPr>
      </p:sp>
      <p:sp>
        <p:nvSpPr>
          <p:cNvPr id="156675" name="Rectangle 3"/>
          <p:cNvSpPr>
            <a:spLocks noGrp="1" noChangeArrowheads="1"/>
          </p:cNvSpPr>
          <p:nvPr>
            <p:ph type="body" idx="1"/>
          </p:nvPr>
        </p:nvSpPr>
        <p:spPr>
          <a:xfrm>
            <a:off x="914400" y="4343320"/>
            <a:ext cx="5029200" cy="4114641"/>
          </a:xfrm>
        </p:spPr>
        <p:txBody>
          <a:bodyPr/>
          <a:lstStyle/>
          <a:p>
            <a:r>
              <a:rPr lang="en-US"/>
              <a:t>Various ways of getting stuck.</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28A178-8D5D-449E-8721-3F569432D947}" type="slidenum">
              <a:rPr lang="en-US" altLang="en-US"/>
              <a:pPr eaLnBrk="1" hangingPunct="1"/>
              <a:t>81</a:t>
            </a:fld>
            <a:endParaRPr lang="en-US" altLang="en-US"/>
          </a:p>
        </p:txBody>
      </p:sp>
      <p:sp>
        <p:nvSpPr>
          <p:cNvPr id="43011" name="Rectangle 2"/>
          <p:cNvSpPr>
            <a:spLocks noRot="1" noChangeArrowheads="1" noTextEdit="1"/>
          </p:cNvSpPr>
          <p:nvPr>
            <p:ph type="sldImg"/>
          </p:nvPr>
        </p:nvSpPr>
        <p:spPr>
          <a:xfrm>
            <a:off x="1146175" y="685800"/>
            <a:ext cx="4570413" cy="3429000"/>
          </a:xfrm>
          <a:ln/>
        </p:spPr>
      </p:sp>
      <p:sp>
        <p:nvSpPr>
          <p:cNvPr id="43012" name="Rectangle 3"/>
          <p:cNvSpPr>
            <a:spLocks noGrp="1" noChangeArrowheads="1"/>
          </p:cNvSpPr>
          <p:nvPr>
            <p:ph type="body" idx="1"/>
          </p:nvPr>
        </p:nvSpPr>
        <p:spPr>
          <a:xfrm>
            <a:off x="914400" y="4343320"/>
            <a:ext cx="5029200" cy="4114641"/>
          </a:xfrm>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goal state has a score of 8.  The initial state has a score of 4.  After move 1, the score 6.  But now all successor states are worse</a:t>
            </a:r>
            <a:r>
              <a:rPr lang="en-US" altLang="en-US" dirty="0" smtClean="0"/>
              <a:t>.  Try a more global function: </a:t>
            </a:r>
            <a:r>
              <a:rPr lang="en-US" altLang="en-US" sz="1200" dirty="0" smtClean="0">
                <a:latin typeface="Times New Roman" pitchFamily="18" charset="0"/>
              </a:rPr>
              <a:t>For each block that has the correct support structure (</a:t>
            </a:r>
            <a:r>
              <a:rPr lang="en-US" altLang="en-US" sz="1200" dirty="0" err="1" smtClean="0">
                <a:latin typeface="Times New Roman" pitchFamily="18" charset="0"/>
              </a:rPr>
              <a:t>i</a:t>
            </a:r>
            <a:r>
              <a:rPr lang="en-US" altLang="en-US" sz="1200" dirty="0" smtClean="0">
                <a:latin typeface="Times New Roman" pitchFamily="18" charset="0"/>
              </a:rPr>
              <a:t>. e., the complete structure underneath it is exactly as it should be), add one point for every block in the support structure.  </a:t>
            </a:r>
            <a:r>
              <a:rPr lang="en-US" altLang="en-US" sz="1200" smtClean="0">
                <a:latin typeface="Times New Roman" pitchFamily="18" charset="0"/>
              </a:rPr>
              <a:t>For each block that has an incorrect support structure, subtract one point for every block in the existing support structure.</a:t>
            </a:r>
          </a:p>
          <a:p>
            <a:pPr eaLnBrk="1" hangingPunct="1"/>
            <a:r>
              <a:rPr lang="en-US" altLang="en-US" smtClean="0"/>
              <a:t> </a:t>
            </a:r>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Isn’t computer behavior</a:t>
            </a:r>
            <a:r>
              <a:rPr lang="en-US" baseline="0" dirty="0" smtClean="0"/>
              <a:t> supposed to be predictable?  But can we simulate random processes.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82</a:t>
            </a:fld>
            <a:endParaRPr lang="en-US"/>
          </a:p>
        </p:txBody>
      </p:sp>
    </p:spTree>
    <p:extLst>
      <p:ext uri="{BB962C8B-B14F-4D97-AF65-F5344CB8AC3E}">
        <p14:creationId xmlns:p14="http://schemas.microsoft.com/office/powerpoint/2010/main" val="20023504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48B69-ED8D-4F44-942F-63BC8F4EE969}" type="slidenum">
              <a:rPr lang="en-US"/>
              <a:pPr/>
              <a:t>83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Download the Mozart app from http://www.amaranthpublishing.com/MozartDiceGame.htm  (also where image of original score came from)</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48B69-ED8D-4F44-942F-63BC8F4EE969}" type="slidenum">
              <a:rPr lang="en-US"/>
              <a:pPr/>
              <a:t>84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smtClean="0"/>
              <a:t>http://www.lettermodel.org/wordpress/?p=1644 </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48B69-ED8D-4F44-942F-63BC8F4EE969}" type="slidenum">
              <a:rPr lang="en-US"/>
              <a:pPr/>
              <a:t>85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Download the Mozart app from http://www.amaranthpublishing.com/MozartDiceGame.htm  (also where image of original score came from)</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48B69-ED8D-4F44-942F-63BC8F4EE969}" type="slidenum">
              <a:rPr lang="en-US"/>
              <a:pPr/>
              <a:t>86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smtClean="0"/>
              <a:t>Why not just call</a:t>
            </a:r>
            <a:r>
              <a:rPr lang="en-US" baseline="0" dirty="0" smtClean="0"/>
              <a:t> randint once to get a number between 1 and 12?  Because then all numbers would be equally likely.  Remember the dice program we already did.</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a computer can generate random numbers.  Musical_dice.py has my code for the dice</a:t>
            </a:r>
            <a:r>
              <a:rPr lang="en-US" baseline="0" dirty="0" smtClean="0"/>
              <a:t> but also a simple random number generator.  Can illustrate how it works.</a:t>
            </a:r>
            <a:endParaRPr lang="en-US" dirty="0" smtClean="0"/>
          </a:p>
          <a:p>
            <a:r>
              <a:rPr lang="en-US" dirty="0" smtClean="0"/>
              <a:t>Monte carlo: http://www.tripadvisor.com/Tourism-g190409-Monte_Carlo-Vacations.html </a:t>
            </a:r>
          </a:p>
          <a:p>
            <a:r>
              <a:rPr lang="en-US" dirty="0" smtClean="0"/>
              <a:t>Blackjack: http://www.rhsmith.umd.edu/news/stories/2009/montecarlonight.aspx </a:t>
            </a:r>
          </a:p>
          <a:p>
            <a:r>
              <a:rPr lang="en-US" dirty="0" smtClean="0"/>
              <a:t>http://www.montecarloarcade.com/About_Us.html</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87</a:t>
            </a:fld>
            <a:endParaRPr lang="en-US"/>
          </a:p>
        </p:txBody>
      </p:sp>
    </p:spTree>
    <p:extLst>
      <p:ext uri="{BB962C8B-B14F-4D97-AF65-F5344CB8AC3E}">
        <p14:creationId xmlns:p14="http://schemas.microsoft.com/office/powerpoint/2010/main" val="27781300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run the experiment</a:t>
            </a:r>
            <a:r>
              <a:rPr lang="en-US" baseline="0" dirty="0" smtClean="0"/>
              <a:t> in parallel on many processors, then just aggregate the results.</a:t>
            </a:r>
          </a:p>
          <a:p>
            <a:r>
              <a:rPr lang="en-US" baseline="0" dirty="0" smtClean="0"/>
              <a:t>Consider, at this point, showing </a:t>
            </a:r>
            <a:r>
              <a:rPr lang="en-US" baseline="0" dirty="0" err="1" smtClean="0"/>
              <a:t>monte</a:t>
            </a:r>
            <a:r>
              <a:rPr lang="en-US" baseline="0" dirty="0" smtClean="0"/>
              <a:t> </a:t>
            </a:r>
            <a:r>
              <a:rPr lang="en-US" baseline="0" dirty="0" err="1" smtClean="0"/>
              <a:t>carlo</a:t>
            </a:r>
            <a:r>
              <a:rPr lang="en-US" baseline="0" dirty="0" smtClean="0"/>
              <a:t> simulation to </a:t>
            </a:r>
            <a:r>
              <a:rPr lang="en-US" baseline="0" smtClean="0"/>
              <a:t>find value of pi.</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89</a:t>
            </a:fld>
            <a:endParaRPr lang="en-US"/>
          </a:p>
        </p:txBody>
      </p:sp>
    </p:spTree>
    <p:extLst>
      <p:ext uri="{BB962C8B-B14F-4D97-AF65-F5344CB8AC3E}">
        <p14:creationId xmlns:p14="http://schemas.microsoft.com/office/powerpoint/2010/main" val="366720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read off the correct x value.  Of course, for a line, no need to do this.  Just solve.</a:t>
            </a:r>
          </a:p>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11</a:t>
            </a:fld>
            <a:endParaRPr lang="en-US"/>
          </a:p>
        </p:txBody>
      </p:sp>
    </p:spTree>
    <p:extLst>
      <p:ext uri="{BB962C8B-B14F-4D97-AF65-F5344CB8AC3E}">
        <p14:creationId xmlns:p14="http://schemas.microsoft.com/office/powerpoint/2010/main" val="13414727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Windows XP : http://en.wikipedia.org/wiki/Source_lines_of_code</a:t>
            </a:r>
          </a:p>
          <a:p>
            <a:pPr eaLnBrk="1" hangingPunct="1"/>
            <a:r>
              <a:rPr lang="en-US" dirty="0" smtClean="0"/>
              <a:t>OpenOffice:http://www.openoffice.org/FAQs/build_faq.html#source </a:t>
            </a:r>
          </a:p>
          <a:p>
            <a:pPr eaLnBrk="1" hangingPunct="1"/>
            <a:r>
              <a:rPr lang="en-US" dirty="0" smtClean="0"/>
              <a:t>GNU/Linux: http://www.dwheeler.com/sloc/ </a:t>
            </a:r>
          </a:p>
          <a:p>
            <a:pPr eaLnBrk="1" hangingPunct="1"/>
            <a:r>
              <a:rPr lang="en-US" dirty="0" smtClean="0"/>
              <a:t>Lucent switch and Windows Vista: http://brianmackay.name/post/2009/01/14/The-Worlds-Largest-Software-Project.aspx </a:t>
            </a:r>
          </a:p>
          <a:p>
            <a:pPr eaLnBrk="1" hangingPunct="1"/>
            <a:r>
              <a:rPr lang="en-US" dirty="0" smtClean="0"/>
              <a:t>MAC OS X http://en.wikipedia.org/wiki/Source_lines_of_code </a:t>
            </a:r>
          </a:p>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91</a:t>
            </a:fld>
            <a:endParaRPr lang="en-US"/>
          </a:p>
        </p:txBody>
      </p:sp>
    </p:spTree>
    <p:extLst>
      <p:ext uri="{BB962C8B-B14F-4D97-AF65-F5344CB8AC3E}">
        <p14:creationId xmlns:p14="http://schemas.microsoft.com/office/powerpoint/2010/main" val="24606632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this one.  We broke it apart into its major pieces.  It’s the key in big systems.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92</a:t>
            </a:fld>
            <a:endParaRPr lang="en-US"/>
          </a:p>
        </p:txBody>
      </p:sp>
    </p:spTree>
    <p:extLst>
      <p:ext uri="{BB962C8B-B14F-4D97-AF65-F5344CB8AC3E}">
        <p14:creationId xmlns:p14="http://schemas.microsoft.com/office/powerpoint/2010/main" val="24670678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try</a:t>
            </a:r>
            <a:r>
              <a:rPr lang="en-US" baseline="0" dirty="0" smtClean="0"/>
              <a:t> to get around this by writing good code in the first place.</a:t>
            </a:r>
          </a:p>
          <a:p>
            <a:r>
              <a:rPr lang="en-US" baseline="0" dirty="0" smtClean="0"/>
              <a:t>Quoted in David Reed, A Balanced Introduction to Computer Science, p. 79</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93</a:t>
            </a:fld>
            <a:endParaRPr lang="en-US"/>
          </a:p>
        </p:txBody>
      </p:sp>
    </p:spTree>
    <p:extLst>
      <p:ext uri="{BB962C8B-B14F-4D97-AF65-F5344CB8AC3E}">
        <p14:creationId xmlns:p14="http://schemas.microsoft.com/office/powerpoint/2010/main" val="15344276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we did this in our first discussion of Python.  Load my function </a:t>
            </a:r>
            <a:r>
              <a:rPr lang="en-US" sz="1200" kern="1200" dirty="0" smtClean="0">
                <a:solidFill>
                  <a:schemeClr val="tx1"/>
                </a:solidFill>
                <a:effectLst/>
                <a:latin typeface="+mn-lt"/>
                <a:ea typeface="+mn-ea"/>
                <a:cs typeface="+mn-cs"/>
              </a:rPr>
              <a:t>average.  Try it with bad input.</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96</a:t>
            </a:fld>
            <a:endParaRPr lang="en-US"/>
          </a:p>
        </p:txBody>
      </p:sp>
    </p:spTree>
    <p:extLst>
      <p:ext uri="{BB962C8B-B14F-4D97-AF65-F5344CB8AC3E}">
        <p14:creationId xmlns:p14="http://schemas.microsoft.com/office/powerpoint/2010/main" val="5508425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Load my file </a:t>
            </a:r>
            <a:r>
              <a:rPr lang="en-US" sz="1200" kern="1200" dirty="0" smtClean="0">
                <a:solidFill>
                  <a:schemeClr val="tx1"/>
                </a:solidFill>
                <a:effectLst/>
                <a:latin typeface="+mn-lt"/>
                <a:ea typeface="+mn-ea"/>
                <a:cs typeface="+mn-cs"/>
              </a:rPr>
              <a:t>averagewitherrorchecking . The function is average_better.  See if we can break it.</a:t>
            </a:r>
          </a:p>
          <a:p>
            <a:r>
              <a:rPr lang="en-US" sz="1200" kern="1200" dirty="0" smtClean="0">
                <a:solidFill>
                  <a:schemeClr val="tx1"/>
                </a:solidFill>
                <a:effectLst/>
                <a:latin typeface="+mn-lt"/>
                <a:ea typeface="+mn-ea"/>
                <a:cs typeface="+mn-cs"/>
              </a:rPr>
              <a:t>It will break if we call it on a, where a is an undefined variable.  Also if called</a:t>
            </a:r>
            <a:r>
              <a:rPr lang="en-US" sz="1200" kern="1200" baseline="0" dirty="0" smtClean="0">
                <a:solidFill>
                  <a:schemeClr val="tx1"/>
                </a:solidFill>
                <a:effectLst/>
                <a:latin typeface="+mn-lt"/>
                <a:ea typeface="+mn-ea"/>
                <a:cs typeface="+mn-cs"/>
              </a:rPr>
              <a:t> with more than one argument, e.g., (1,3,4).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will work on strings.  On list of length 0.   It will break on numbers too large.  Try 5e+400.</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97</a:t>
            </a:fld>
            <a:endParaRPr lang="en-US"/>
          </a:p>
        </p:txBody>
      </p:sp>
    </p:spTree>
    <p:extLst>
      <p:ext uri="{BB962C8B-B14F-4D97-AF65-F5344CB8AC3E}">
        <p14:creationId xmlns:p14="http://schemas.microsoft.com/office/powerpoint/2010/main" val="5508425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IDLE and load my module</a:t>
            </a:r>
            <a:r>
              <a:rPr lang="en-US" baseline="0" dirty="0" smtClean="0"/>
              <a:t> threenplus1.py.</a:t>
            </a:r>
            <a:endParaRPr lang="en-US" dirty="0" smtClean="0"/>
          </a:p>
          <a:p>
            <a:r>
              <a:rPr lang="en-US" dirty="0" smtClean="0"/>
              <a:t>Threen(-7) will infinite loop.</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98</a:t>
            </a:fld>
            <a:endParaRPr lang="en-US"/>
          </a:p>
        </p:txBody>
      </p:sp>
    </p:spTree>
    <p:extLst>
      <p:ext uri="{BB962C8B-B14F-4D97-AF65-F5344CB8AC3E}">
        <p14:creationId xmlns:p14="http://schemas.microsoft.com/office/powerpoint/2010/main" val="29188299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IDLE and load my module</a:t>
            </a:r>
            <a:r>
              <a:rPr lang="en-US" baseline="0" dirty="0" smtClean="0"/>
              <a:t> threenplus1.py.</a:t>
            </a:r>
            <a:endParaRPr lang="en-US" dirty="0" smtClean="0"/>
          </a:p>
        </p:txBody>
      </p:sp>
      <p:sp>
        <p:nvSpPr>
          <p:cNvPr id="4" name="Slide Number Placeholder 3"/>
          <p:cNvSpPr>
            <a:spLocks noGrp="1"/>
          </p:cNvSpPr>
          <p:nvPr>
            <p:ph type="sldNum" sz="quarter" idx="10"/>
          </p:nvPr>
        </p:nvSpPr>
        <p:spPr/>
        <p:txBody>
          <a:bodyPr/>
          <a:lstStyle/>
          <a:p>
            <a:fld id="{FED2F0B7-B00F-402D-89E4-66EAF4A97343}" type="slidenum">
              <a:rPr lang="en-US" smtClean="0"/>
              <a:t>99</a:t>
            </a:fld>
            <a:endParaRPr lang="en-US"/>
          </a:p>
        </p:txBody>
      </p:sp>
    </p:spTree>
    <p:extLst>
      <p:ext uri="{BB962C8B-B14F-4D97-AF65-F5344CB8AC3E}">
        <p14:creationId xmlns:p14="http://schemas.microsoft.com/office/powerpoint/2010/main" val="29188299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IDLE and load my module</a:t>
            </a:r>
            <a:r>
              <a:rPr lang="en-US" baseline="0" dirty="0" smtClean="0"/>
              <a:t> threenplus1.py.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 go to: </a:t>
            </a:r>
            <a:r>
              <a:rPr lang="en-US" dirty="0" smtClean="0">
                <a:hlinkClick r:id="rId3"/>
              </a:rPr>
              <a:t>http://math.carleton.ca/%7Eamingare/mathzone/3n+1.html</a:t>
            </a:r>
            <a:r>
              <a:rPr lang="en-US" dirty="0" smtClean="0"/>
              <a:t>    </a:t>
            </a:r>
          </a:p>
          <a:p>
            <a:r>
              <a:rPr lang="en-US" dirty="0" smtClean="0"/>
              <a:t> </a:t>
            </a:r>
          </a:p>
        </p:txBody>
      </p:sp>
      <p:sp>
        <p:nvSpPr>
          <p:cNvPr id="4" name="Slide Number Placeholder 3"/>
          <p:cNvSpPr>
            <a:spLocks noGrp="1"/>
          </p:cNvSpPr>
          <p:nvPr>
            <p:ph type="sldNum" sz="quarter" idx="10"/>
          </p:nvPr>
        </p:nvSpPr>
        <p:spPr/>
        <p:txBody>
          <a:bodyPr/>
          <a:lstStyle/>
          <a:p>
            <a:fld id="{FED2F0B7-B00F-402D-89E4-66EAF4A97343}" type="slidenum">
              <a:rPr lang="en-US" smtClean="0"/>
              <a:t>100</a:t>
            </a:fld>
            <a:endParaRPr lang="en-US"/>
          </a:p>
        </p:txBody>
      </p:sp>
    </p:spTree>
    <p:extLst>
      <p:ext uri="{BB962C8B-B14F-4D97-AF65-F5344CB8AC3E}">
        <p14:creationId xmlns:p14="http://schemas.microsoft.com/office/powerpoint/2010/main" val="29188299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IDLE and load my module</a:t>
            </a:r>
            <a:r>
              <a:rPr lang="en-US" baseline="0" dirty="0" smtClean="0"/>
              <a:t> threenplus1.py.</a:t>
            </a:r>
            <a:endParaRPr lang="en-US" dirty="0" smtClean="0"/>
          </a:p>
          <a:p>
            <a:r>
              <a:rPr lang="en-US" dirty="0" smtClean="0"/>
              <a:t>Threen(-7) will infinite loop.</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101</a:t>
            </a:fld>
            <a:endParaRPr lang="en-US"/>
          </a:p>
        </p:txBody>
      </p:sp>
    </p:spTree>
    <p:extLst>
      <p:ext uri="{BB962C8B-B14F-4D97-AF65-F5344CB8AC3E}">
        <p14:creationId xmlns:p14="http://schemas.microsoft.com/office/powerpoint/2010/main" val="29188299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Threen(7.5) will eventually converge but not the way you’d expect because fractions</a:t>
            </a:r>
            <a:r>
              <a:rPr lang="en-US" baseline="0" dirty="0" smtClean="0"/>
              <a:t> are never equal to 0 mod 2</a:t>
            </a:r>
            <a:r>
              <a:rPr lang="en-US" dirty="0" smtClean="0"/>
              <a:t>.</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102</a:t>
            </a:fld>
            <a:endParaRPr lang="en-US"/>
          </a:p>
        </p:txBody>
      </p:sp>
    </p:spTree>
    <p:extLst>
      <p:ext uri="{BB962C8B-B14F-4D97-AF65-F5344CB8AC3E}">
        <p14:creationId xmlns:p14="http://schemas.microsoft.com/office/powerpoint/2010/main" val="291882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compute f there, which is not on the chart.  To see how this works, we’ll now skip to a place where we’re closer.</a:t>
            </a:r>
          </a:p>
        </p:txBody>
      </p:sp>
      <p:sp>
        <p:nvSpPr>
          <p:cNvPr id="4" name="Slide Number Placeholder 3"/>
          <p:cNvSpPr>
            <a:spLocks noGrp="1"/>
          </p:cNvSpPr>
          <p:nvPr>
            <p:ph type="sldNum" sz="quarter" idx="10"/>
          </p:nvPr>
        </p:nvSpPr>
        <p:spPr/>
        <p:txBody>
          <a:bodyPr/>
          <a:lstStyle/>
          <a:p>
            <a:fld id="{FED2F0B7-B00F-402D-89E4-66EAF4A97343}" type="slidenum">
              <a:rPr lang="en-US" smtClean="0"/>
              <a:t>12</a:t>
            </a:fld>
            <a:endParaRPr lang="en-US"/>
          </a:p>
        </p:txBody>
      </p:sp>
    </p:spTree>
    <p:extLst>
      <p:ext uri="{BB962C8B-B14F-4D97-AF65-F5344CB8AC3E}">
        <p14:creationId xmlns:p14="http://schemas.microsoft.com/office/powerpoint/2010/main" val="16386187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Threen(“a”) will crash.</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103</a:t>
            </a:fld>
            <a:endParaRPr lang="en-US"/>
          </a:p>
        </p:txBody>
      </p:sp>
    </p:spTree>
    <p:extLst>
      <p:ext uri="{BB962C8B-B14F-4D97-AF65-F5344CB8AC3E}">
        <p14:creationId xmlns:p14="http://schemas.microsoft.com/office/powerpoint/2010/main" val="29188299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surprisingly, this works.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104</a:t>
            </a:fld>
            <a:endParaRPr lang="en-US"/>
          </a:p>
        </p:txBody>
      </p:sp>
    </p:spTree>
    <p:extLst>
      <p:ext uri="{BB962C8B-B14F-4D97-AF65-F5344CB8AC3E}">
        <p14:creationId xmlns:p14="http://schemas.microsoft.com/office/powerpoint/2010/main" val="29188299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break</a:t>
            </a:r>
            <a:r>
              <a:rPr lang="en-US" baseline="0" dirty="0" smtClean="0"/>
              <a:t> on 7.5  and “a”</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105</a:t>
            </a:fld>
            <a:endParaRPr lang="en-US"/>
          </a:p>
        </p:txBody>
      </p:sp>
    </p:spTree>
    <p:extLst>
      <p:ext uri="{BB962C8B-B14F-4D97-AF65-F5344CB8AC3E}">
        <p14:creationId xmlns:p14="http://schemas.microsoft.com/office/powerpoint/2010/main" val="14046325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Doesn’t break (I think)</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106</a:t>
            </a:fld>
            <a:endParaRPr lang="en-US"/>
          </a:p>
        </p:txBody>
      </p:sp>
    </p:spTree>
    <p:extLst>
      <p:ext uri="{BB962C8B-B14F-4D97-AF65-F5344CB8AC3E}">
        <p14:creationId xmlns:p14="http://schemas.microsoft.com/office/powerpoint/2010/main" val="1404632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ED2F0B7-B00F-402D-89E4-66EAF4A97343}" type="slidenum">
              <a:rPr lang="en-US" smtClean="0"/>
              <a:t>13</a:t>
            </a:fld>
            <a:endParaRPr lang="en-US"/>
          </a:p>
        </p:txBody>
      </p:sp>
    </p:spTree>
    <p:extLst>
      <p:ext uri="{BB962C8B-B14F-4D97-AF65-F5344CB8AC3E}">
        <p14:creationId xmlns:p14="http://schemas.microsoft.com/office/powerpoint/2010/main" val="163861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CA2E8-4ED2-41EE-892D-921A51257864}"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29778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CA2E8-4ED2-41EE-892D-921A51257864}"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24394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CA2E8-4ED2-41EE-892D-921A51257864}"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250642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F17A4C-4676-4656-935B-CDE1ED5CA552}" type="slidenum">
              <a:rPr lang="en-US"/>
              <a:pPr>
                <a:defRPr/>
              </a:pPr>
              <a:t>‹#›</a:t>
            </a:fld>
            <a:endParaRPr lang="en-US"/>
          </a:p>
        </p:txBody>
      </p:sp>
    </p:spTree>
    <p:extLst>
      <p:ext uri="{BB962C8B-B14F-4D97-AF65-F5344CB8AC3E}">
        <p14:creationId xmlns:p14="http://schemas.microsoft.com/office/powerpoint/2010/main" val="169986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CA2E8-4ED2-41EE-892D-921A51257864}"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276514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CA2E8-4ED2-41EE-892D-921A51257864}"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416524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CA2E8-4ED2-41EE-892D-921A51257864}"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373715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CA2E8-4ED2-41EE-892D-921A51257864}" type="datetimeFigureOut">
              <a:rPr lang="en-US" smtClean="0"/>
              <a:t>4/6/2014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359293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CA2E8-4ED2-41EE-892D-921A51257864}" type="datetimeFigureOut">
              <a:rPr lang="en-US" smtClean="0"/>
              <a:t>4/6/2014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313396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CA2E8-4ED2-41EE-892D-921A51257864}" type="datetimeFigureOut">
              <a:rPr lang="en-US" smtClean="0"/>
              <a:t>4/6/2014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25516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CA2E8-4ED2-41EE-892D-921A51257864}"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225356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CA2E8-4ED2-41EE-892D-921A51257864}"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391112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CA2E8-4ED2-41EE-892D-921A51257864}" type="datetimeFigureOut">
              <a:rPr lang="en-US" smtClean="0"/>
              <a:t>4/6/2014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45CC8-E61D-4ACF-B031-3530AF57EFFD}" type="slidenum">
              <a:rPr lang="en-US" smtClean="0"/>
              <a:t>‹#›</a:t>
            </a:fld>
            <a:endParaRPr lang="en-US"/>
          </a:p>
        </p:txBody>
      </p:sp>
    </p:spTree>
    <p:extLst>
      <p:ext uri="{BB962C8B-B14F-4D97-AF65-F5344CB8AC3E}">
        <p14:creationId xmlns:p14="http://schemas.microsoft.com/office/powerpoint/2010/main" val="346425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balance3e.com/Ch8/Newton.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s.utexas.edu/~ear/cs302/trivia.txt" TargetMode="External"/><Relationship Id="rId2" Type="http://schemas.openxmlformats.org/officeDocument/2006/relationships/hyperlink" Target="http://www.cs.utexas.edu/~ear/cs302/Homeworks/Trivia.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cs.utexas.edu/~ear/cs302/triviagameprogram.tx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languagelog.ldc.upenn.edu/myl/Shannon1950.pdf"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www.20q.ne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math.hws.edu/TMCM/java/labs/xSortLabLab.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hyperlink" Target="http://math.hws.edu/TMCM/java/labs/xSortLabLab.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youtube.com/watch?v=ywWBy6J5gz8&amp;feature=player_embedded"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hyperlink" Target="http://www.youtube.com/watch?v=t8g-iYGHpEA&amp;feature=related"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youtube.com/watch?v=F-7kk4lY_mQ&amp;NR=1&amp;feature=fvwp"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javaonthebrain.com/java/puzz15/"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unsite.univie.ac.at/Mozart/dice/"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84.xml.rels><?xml version="1.0" encoding="UTF-8" standalone="yes"?>
<Relationships xmlns="http://schemas.openxmlformats.org/package/2006/relationships"><Relationship Id="rId3" Type="http://schemas.openxmlformats.org/officeDocument/2006/relationships/hyperlink" Target="http://sunsite.univie.ac.at/Mozart/dice/"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5.png"/></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3" Type="http://schemas.openxmlformats.org/officeDocument/2006/relationships/hyperlink" Target="http://www.youtube.com/watch?v=-fCVxTTAtFQ"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gubatron.com/blog/2010/05/23/how-many-lines-of-code-does-it-take-to-create-the-android-o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devtopics.com/20-famous-software-disasters/" TargetMode="Externa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math.carleton.ca/~amingare/mathzone/3n+1.html" TargetMode="External"/><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Algorithms and Software</a:t>
            </a:r>
            <a:endParaRPr lang="en-US" b="1" dirty="0"/>
          </a:p>
        </p:txBody>
      </p:sp>
      <p:sp>
        <p:nvSpPr>
          <p:cNvPr id="3" name="Subtitle 2"/>
          <p:cNvSpPr>
            <a:spLocks noGrp="1"/>
          </p:cNvSpPr>
          <p:nvPr>
            <p:ph type="subTitle" idx="1"/>
          </p:nvPr>
        </p:nvSpPr>
        <p:spPr/>
        <p:txBody>
          <a:bodyPr/>
          <a:lstStyle/>
          <a:p>
            <a:r>
              <a:rPr lang="en-US" dirty="0" smtClean="0"/>
              <a:t>Chapter 7</a:t>
            </a:r>
          </a:p>
          <a:p>
            <a:r>
              <a:rPr lang="en-US" dirty="0" smtClean="0"/>
              <a:t>Some of Chapter 8</a:t>
            </a:r>
          </a:p>
          <a:p>
            <a:r>
              <a:rPr lang="en-US" dirty="0" smtClean="0"/>
              <a:t>Sections 17.2, 17.3</a:t>
            </a:r>
            <a:endParaRPr lang="en-US" dirty="0"/>
          </a:p>
        </p:txBody>
      </p:sp>
    </p:spTree>
    <p:extLst>
      <p:ext uri="{BB962C8B-B14F-4D97-AF65-F5344CB8AC3E}">
        <p14:creationId xmlns:p14="http://schemas.microsoft.com/office/powerpoint/2010/main" val="114835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Riding the Line</a:t>
            </a:r>
            <a:endParaRPr lang="en-US" sz="3600" b="1" dirty="0"/>
          </a:p>
        </p:txBody>
      </p:sp>
      <p:cxnSp>
        <p:nvCxnSpPr>
          <p:cNvPr id="5" name="Straight Connector 4"/>
          <p:cNvCxnSpPr/>
          <p:nvPr/>
        </p:nvCxnSpPr>
        <p:spPr>
          <a:xfrm>
            <a:off x="4191000" y="1219200"/>
            <a:ext cx="0" cy="464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9200" y="3543300"/>
            <a:ext cx="6400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057400" y="1676400"/>
            <a:ext cx="4876800" cy="4038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38600" y="3358634"/>
            <a:ext cx="304800" cy="369332"/>
          </a:xfrm>
          <a:prstGeom prst="rect">
            <a:avLst/>
          </a:prstGeom>
          <a:noFill/>
        </p:spPr>
        <p:txBody>
          <a:bodyPr wrap="square" rtlCol="0">
            <a:spAutoFit/>
          </a:bodyPr>
          <a:lstStyle/>
          <a:p>
            <a:r>
              <a:rPr lang="en-US" dirty="0" smtClean="0">
                <a:sym typeface="Symbol"/>
              </a:rPr>
              <a:t></a:t>
            </a:r>
            <a:endParaRPr lang="en-US" dirty="0"/>
          </a:p>
        </p:txBody>
      </p:sp>
      <p:sp>
        <p:nvSpPr>
          <p:cNvPr id="16" name="TextBox 15"/>
          <p:cNvSpPr txBox="1"/>
          <p:nvPr/>
        </p:nvSpPr>
        <p:spPr>
          <a:xfrm>
            <a:off x="533400" y="4267200"/>
            <a:ext cx="2133600" cy="369332"/>
          </a:xfrm>
          <a:prstGeom prst="rect">
            <a:avLst/>
          </a:prstGeom>
          <a:noFill/>
        </p:spPr>
        <p:txBody>
          <a:bodyPr wrap="square" rtlCol="0">
            <a:spAutoFit/>
          </a:bodyPr>
          <a:lstStyle/>
          <a:p>
            <a:r>
              <a:rPr lang="en-US" i="1" dirty="0">
                <a:solidFill>
                  <a:srgbClr val="FF0000"/>
                </a:solidFill>
              </a:rPr>
              <a:t>f</a:t>
            </a:r>
            <a:r>
              <a:rPr lang="en-US" dirty="0" smtClean="0">
                <a:solidFill>
                  <a:srgbClr val="FF0000"/>
                </a:solidFill>
              </a:rPr>
              <a:t>(</a:t>
            </a:r>
            <a:r>
              <a:rPr lang="en-US" i="1" dirty="0" smtClean="0">
                <a:solidFill>
                  <a:srgbClr val="FF0000"/>
                </a:solidFill>
              </a:rPr>
              <a:t>x</a:t>
            </a:r>
            <a:r>
              <a:rPr lang="en-US" dirty="0" smtClean="0">
                <a:solidFill>
                  <a:srgbClr val="FF0000"/>
                </a:solidFill>
              </a:rPr>
              <a:t>) </a:t>
            </a:r>
            <a:r>
              <a:rPr lang="en-US" dirty="0" smtClean="0"/>
              <a:t>= </a:t>
            </a:r>
            <a:r>
              <a:rPr lang="en-US" i="1" dirty="0" smtClean="0"/>
              <a:t>x </a:t>
            </a:r>
            <a:r>
              <a:rPr lang="en-US" dirty="0" smtClean="0"/>
              <a:t>- 1</a:t>
            </a:r>
            <a:endParaRPr lang="en-US" dirty="0"/>
          </a:p>
        </p:txBody>
      </p:sp>
      <p:sp>
        <p:nvSpPr>
          <p:cNvPr id="17" name="TextBox 16"/>
          <p:cNvSpPr txBox="1"/>
          <p:nvPr/>
        </p:nvSpPr>
        <p:spPr>
          <a:xfrm>
            <a:off x="4038600" y="3741740"/>
            <a:ext cx="304800" cy="369332"/>
          </a:xfrm>
          <a:prstGeom prst="rect">
            <a:avLst/>
          </a:prstGeom>
          <a:noFill/>
        </p:spPr>
        <p:txBody>
          <a:bodyPr wrap="square" rtlCol="0">
            <a:spAutoFit/>
          </a:bodyPr>
          <a:lstStyle/>
          <a:p>
            <a:r>
              <a:rPr lang="en-US" dirty="0" smtClean="0">
                <a:solidFill>
                  <a:srgbClr val="FF0000"/>
                </a:solidFill>
                <a:sym typeface="Symbol"/>
              </a:rPr>
              <a:t></a:t>
            </a:r>
            <a:endParaRPr lang="en-US" dirty="0">
              <a:solidFill>
                <a:srgbClr val="FF0000"/>
              </a:solidFill>
            </a:endParaRPr>
          </a:p>
        </p:txBody>
      </p:sp>
    </p:spTree>
    <p:extLst>
      <p:ext uri="{BB962C8B-B14F-4D97-AF65-F5344CB8AC3E}">
        <p14:creationId xmlns:p14="http://schemas.microsoft.com/office/powerpoint/2010/main" val="267120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3n + 1</a:t>
            </a:r>
            <a:endParaRPr lang="en-US" sz="3600" b="1" dirty="0"/>
          </a:p>
        </p:txBody>
      </p:sp>
      <p:sp>
        <p:nvSpPr>
          <p:cNvPr id="3" name="TextBox 2"/>
          <p:cNvSpPr txBox="1"/>
          <p:nvPr/>
        </p:nvSpPr>
        <p:spPr>
          <a:xfrm>
            <a:off x="457200" y="1066800"/>
            <a:ext cx="8153400" cy="1200329"/>
          </a:xfrm>
          <a:prstGeom prst="rect">
            <a:avLst/>
          </a:prstGeom>
          <a:noFill/>
        </p:spPr>
        <p:txBody>
          <a:bodyPr wrap="square" rtlCol="0">
            <a:spAutoFit/>
          </a:bodyPr>
          <a:lstStyle/>
          <a:p>
            <a:r>
              <a:rPr lang="en-US" sz="2400" dirty="0" smtClean="0"/>
              <a:t>until n is 1:</a:t>
            </a:r>
          </a:p>
          <a:p>
            <a:r>
              <a:rPr lang="en-US" sz="2400" dirty="0"/>
              <a:t> </a:t>
            </a:r>
            <a:r>
              <a:rPr lang="en-US" sz="2400" dirty="0" smtClean="0"/>
              <a:t>   if n is even:  n = n/2</a:t>
            </a:r>
          </a:p>
          <a:p>
            <a:r>
              <a:rPr lang="en-US" sz="2400" dirty="0"/>
              <a:t> </a:t>
            </a:r>
            <a:r>
              <a:rPr lang="en-US" sz="2400" dirty="0" smtClean="0"/>
              <a:t>   if n is odd:   	n = 3n+1</a:t>
            </a:r>
            <a:endParaRPr lang="en-US" sz="2400" dirty="0"/>
          </a:p>
        </p:txBody>
      </p:sp>
      <p:sp>
        <p:nvSpPr>
          <p:cNvPr id="4" name="TextBox 3"/>
          <p:cNvSpPr txBox="1"/>
          <p:nvPr/>
        </p:nvSpPr>
        <p:spPr>
          <a:xfrm>
            <a:off x="1752600" y="2438400"/>
            <a:ext cx="6324600" cy="2308324"/>
          </a:xfrm>
          <a:prstGeom prst="rect">
            <a:avLst/>
          </a:prstGeom>
          <a:noFill/>
        </p:spPr>
        <p:txBody>
          <a:bodyPr wrap="square" rtlCol="0">
            <a:spAutoFit/>
          </a:bodyPr>
          <a:lstStyle/>
          <a:p>
            <a:r>
              <a:rPr lang="en-US" dirty="0">
                <a:latin typeface="Courier" pitchFamily="18" charset="0"/>
              </a:rPr>
              <a:t>def threen(value</a:t>
            </a:r>
            <a:r>
              <a:rPr lang="en-US" dirty="0" smtClean="0">
                <a:latin typeface="Courier" pitchFamily="18" charset="0"/>
              </a:rPr>
              <a:t>):</a:t>
            </a:r>
          </a:p>
          <a:p>
            <a:r>
              <a:rPr lang="en-US" dirty="0">
                <a:latin typeface="Courier" pitchFamily="18" charset="0"/>
              </a:rPr>
              <a:t> </a:t>
            </a:r>
            <a:r>
              <a:rPr lang="en-US" dirty="0" smtClean="0">
                <a:latin typeface="Courier" pitchFamily="18" charset="0"/>
              </a:rPr>
              <a:t>   # compute 3n+1</a:t>
            </a:r>
            <a:endParaRPr lang="en-US" dirty="0">
              <a:latin typeface="Courier" pitchFamily="18" charset="0"/>
            </a:endParaRPr>
          </a:p>
          <a:p>
            <a:r>
              <a:rPr lang="en-US" dirty="0" smtClean="0">
                <a:latin typeface="Courier" pitchFamily="18" charset="0"/>
              </a:rPr>
              <a:t>    while </a:t>
            </a:r>
            <a:r>
              <a:rPr lang="en-US" dirty="0">
                <a:latin typeface="Courier" pitchFamily="18" charset="0"/>
              </a:rPr>
              <a:t>value != 1:</a:t>
            </a:r>
          </a:p>
          <a:p>
            <a:r>
              <a:rPr lang="en-US" dirty="0">
                <a:latin typeface="Courier" pitchFamily="18" charset="0"/>
              </a:rPr>
              <a:t>        if value % 2 == 0:</a:t>
            </a:r>
          </a:p>
          <a:p>
            <a:r>
              <a:rPr lang="en-US" dirty="0">
                <a:latin typeface="Courier" pitchFamily="18" charset="0"/>
              </a:rPr>
              <a:t>            value = value//2</a:t>
            </a:r>
          </a:p>
          <a:p>
            <a:r>
              <a:rPr lang="en-US" dirty="0">
                <a:latin typeface="Courier" pitchFamily="18" charset="0"/>
              </a:rPr>
              <a:t>        else:</a:t>
            </a:r>
          </a:p>
          <a:p>
            <a:r>
              <a:rPr lang="en-US" dirty="0">
                <a:latin typeface="Courier" pitchFamily="18" charset="0"/>
              </a:rPr>
              <a:t>            value = 3 * value + 1</a:t>
            </a:r>
          </a:p>
          <a:p>
            <a:r>
              <a:rPr lang="en-US" dirty="0">
                <a:latin typeface="Courier" pitchFamily="18" charset="0"/>
              </a:rPr>
              <a:t>        print(int(value))</a:t>
            </a:r>
          </a:p>
        </p:txBody>
      </p:sp>
      <p:sp>
        <p:nvSpPr>
          <p:cNvPr id="5" name="Text Box 5"/>
          <p:cNvSpPr txBox="1">
            <a:spLocks noChangeArrowheads="1"/>
          </p:cNvSpPr>
          <p:nvPr/>
        </p:nvSpPr>
        <p:spPr bwMode="auto">
          <a:xfrm>
            <a:off x="609600" y="5338465"/>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Collatz Conjecture: This program always halts</a:t>
            </a:r>
            <a:r>
              <a:rPr lang="en-US" sz="2400" dirty="0" smtClean="0"/>
              <a:t>.</a:t>
            </a:r>
            <a:endParaRPr lang="en-US" sz="2400" dirty="0"/>
          </a:p>
        </p:txBody>
      </p:sp>
    </p:spTree>
    <p:extLst>
      <p:ext uri="{BB962C8B-B14F-4D97-AF65-F5344CB8AC3E}">
        <p14:creationId xmlns:p14="http://schemas.microsoft.com/office/powerpoint/2010/main" val="16432399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3n + 1</a:t>
            </a:r>
            <a:endParaRPr lang="en-US" sz="3600" b="1" dirty="0"/>
          </a:p>
        </p:txBody>
      </p:sp>
      <p:sp>
        <p:nvSpPr>
          <p:cNvPr id="3" name="TextBox 2"/>
          <p:cNvSpPr txBox="1"/>
          <p:nvPr/>
        </p:nvSpPr>
        <p:spPr>
          <a:xfrm>
            <a:off x="457200" y="1066800"/>
            <a:ext cx="8153400" cy="1200329"/>
          </a:xfrm>
          <a:prstGeom prst="rect">
            <a:avLst/>
          </a:prstGeom>
          <a:noFill/>
        </p:spPr>
        <p:txBody>
          <a:bodyPr wrap="square" rtlCol="0">
            <a:spAutoFit/>
          </a:bodyPr>
          <a:lstStyle/>
          <a:p>
            <a:r>
              <a:rPr lang="en-US" sz="2400" dirty="0" smtClean="0"/>
              <a:t>until n is 1:</a:t>
            </a:r>
          </a:p>
          <a:p>
            <a:r>
              <a:rPr lang="en-US" sz="2400" dirty="0"/>
              <a:t> </a:t>
            </a:r>
            <a:r>
              <a:rPr lang="en-US" sz="2400" dirty="0" smtClean="0"/>
              <a:t>   if n is even:  n = n/2</a:t>
            </a:r>
          </a:p>
          <a:p>
            <a:r>
              <a:rPr lang="en-US" sz="2400" dirty="0"/>
              <a:t> </a:t>
            </a:r>
            <a:r>
              <a:rPr lang="en-US" sz="2400" dirty="0" smtClean="0"/>
              <a:t>   if n is odd:   	n = 3n+1</a:t>
            </a:r>
            <a:endParaRPr lang="en-US" sz="2400" dirty="0"/>
          </a:p>
        </p:txBody>
      </p:sp>
      <p:sp>
        <p:nvSpPr>
          <p:cNvPr id="4" name="TextBox 3"/>
          <p:cNvSpPr txBox="1"/>
          <p:nvPr/>
        </p:nvSpPr>
        <p:spPr>
          <a:xfrm>
            <a:off x="1752600" y="2438400"/>
            <a:ext cx="6324600" cy="2308324"/>
          </a:xfrm>
          <a:prstGeom prst="rect">
            <a:avLst/>
          </a:prstGeom>
          <a:noFill/>
        </p:spPr>
        <p:txBody>
          <a:bodyPr wrap="square" rtlCol="0">
            <a:spAutoFit/>
          </a:bodyPr>
          <a:lstStyle/>
          <a:p>
            <a:r>
              <a:rPr lang="en-US" dirty="0">
                <a:latin typeface="Courier" pitchFamily="18" charset="0"/>
              </a:rPr>
              <a:t>def threen(value</a:t>
            </a:r>
            <a:r>
              <a:rPr lang="en-US" dirty="0" smtClean="0">
                <a:latin typeface="Courier" pitchFamily="18" charset="0"/>
              </a:rPr>
              <a:t>):</a:t>
            </a:r>
          </a:p>
          <a:p>
            <a:r>
              <a:rPr lang="en-US" dirty="0">
                <a:latin typeface="Courier" pitchFamily="18" charset="0"/>
              </a:rPr>
              <a:t> </a:t>
            </a:r>
            <a:r>
              <a:rPr lang="en-US" dirty="0" smtClean="0">
                <a:latin typeface="Courier" pitchFamily="18" charset="0"/>
              </a:rPr>
              <a:t>   # compute 3n+1</a:t>
            </a:r>
            <a:endParaRPr lang="en-US" dirty="0">
              <a:latin typeface="Courier" pitchFamily="18" charset="0"/>
            </a:endParaRPr>
          </a:p>
          <a:p>
            <a:r>
              <a:rPr lang="en-US" dirty="0" smtClean="0">
                <a:latin typeface="Courier" pitchFamily="18" charset="0"/>
              </a:rPr>
              <a:t>    while </a:t>
            </a:r>
            <a:r>
              <a:rPr lang="en-US" dirty="0">
                <a:latin typeface="Courier" pitchFamily="18" charset="0"/>
              </a:rPr>
              <a:t>value != 1:</a:t>
            </a:r>
          </a:p>
          <a:p>
            <a:r>
              <a:rPr lang="en-US" dirty="0">
                <a:latin typeface="Courier" pitchFamily="18" charset="0"/>
              </a:rPr>
              <a:t>        if value % 2 == 0:</a:t>
            </a:r>
          </a:p>
          <a:p>
            <a:r>
              <a:rPr lang="en-US" dirty="0">
                <a:latin typeface="Courier" pitchFamily="18" charset="0"/>
              </a:rPr>
              <a:t>            value = value//2</a:t>
            </a:r>
          </a:p>
          <a:p>
            <a:r>
              <a:rPr lang="en-US" dirty="0">
                <a:latin typeface="Courier" pitchFamily="18" charset="0"/>
              </a:rPr>
              <a:t>        else:</a:t>
            </a:r>
          </a:p>
          <a:p>
            <a:r>
              <a:rPr lang="en-US" dirty="0">
                <a:latin typeface="Courier" pitchFamily="18" charset="0"/>
              </a:rPr>
              <a:t>            value = 3 * value + 1</a:t>
            </a:r>
          </a:p>
          <a:p>
            <a:r>
              <a:rPr lang="en-US" dirty="0">
                <a:latin typeface="Courier" pitchFamily="18" charset="0"/>
              </a:rPr>
              <a:t>        print(int(value))</a:t>
            </a:r>
          </a:p>
        </p:txBody>
      </p:sp>
      <p:sp>
        <p:nvSpPr>
          <p:cNvPr id="5" name="TextBox 4"/>
          <p:cNvSpPr txBox="1"/>
          <p:nvPr/>
        </p:nvSpPr>
        <p:spPr>
          <a:xfrm>
            <a:off x="457200" y="4876800"/>
            <a:ext cx="7543800" cy="1015663"/>
          </a:xfrm>
          <a:prstGeom prst="rect">
            <a:avLst/>
          </a:prstGeom>
          <a:noFill/>
        </p:spPr>
        <p:txBody>
          <a:bodyPr wrap="square" rtlCol="0">
            <a:spAutoFit/>
          </a:bodyPr>
          <a:lstStyle/>
          <a:p>
            <a:r>
              <a:rPr lang="en-US" sz="2400" dirty="0" smtClean="0"/>
              <a:t>But what happens on:  </a:t>
            </a:r>
          </a:p>
          <a:p>
            <a:endParaRPr lang="en-US" dirty="0">
              <a:latin typeface="Courier" pitchFamily="18" charset="0"/>
            </a:endParaRPr>
          </a:p>
          <a:p>
            <a:r>
              <a:rPr lang="en-US" dirty="0" smtClean="0">
                <a:latin typeface="Courier" pitchFamily="18" charset="0"/>
              </a:rPr>
              <a:t>	threen(-7)</a:t>
            </a:r>
            <a:r>
              <a:rPr lang="en-US" dirty="0" smtClean="0"/>
              <a:t>?</a:t>
            </a:r>
            <a:endParaRPr lang="en-US" dirty="0"/>
          </a:p>
        </p:txBody>
      </p:sp>
    </p:spTree>
    <p:extLst>
      <p:ext uri="{BB962C8B-B14F-4D97-AF65-F5344CB8AC3E}">
        <p14:creationId xmlns:p14="http://schemas.microsoft.com/office/powerpoint/2010/main" val="83359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Robustness</a:t>
            </a:r>
            <a:endParaRPr lang="en-US" sz="3600" b="1" dirty="0"/>
          </a:p>
        </p:txBody>
      </p:sp>
      <p:sp>
        <p:nvSpPr>
          <p:cNvPr id="3" name="TextBox 2"/>
          <p:cNvSpPr txBox="1"/>
          <p:nvPr/>
        </p:nvSpPr>
        <p:spPr>
          <a:xfrm>
            <a:off x="457200" y="1216967"/>
            <a:ext cx="8153400" cy="461665"/>
          </a:xfrm>
          <a:prstGeom prst="rect">
            <a:avLst/>
          </a:prstGeom>
          <a:noFill/>
        </p:spPr>
        <p:txBody>
          <a:bodyPr wrap="square" rtlCol="0">
            <a:spAutoFit/>
          </a:bodyPr>
          <a:lstStyle/>
          <a:p>
            <a:r>
              <a:rPr lang="en-US" sz="2400" dirty="0" smtClean="0"/>
              <a:t>Recall:</a:t>
            </a:r>
            <a:endParaRPr lang="en-US" sz="2400" dirty="0"/>
          </a:p>
        </p:txBody>
      </p:sp>
      <p:sp>
        <p:nvSpPr>
          <p:cNvPr id="4" name="TextBox 3"/>
          <p:cNvSpPr txBox="1"/>
          <p:nvPr/>
        </p:nvSpPr>
        <p:spPr>
          <a:xfrm>
            <a:off x="1295400" y="1981200"/>
            <a:ext cx="6324600" cy="2308324"/>
          </a:xfrm>
          <a:prstGeom prst="rect">
            <a:avLst/>
          </a:prstGeom>
          <a:noFill/>
        </p:spPr>
        <p:txBody>
          <a:bodyPr wrap="square" rtlCol="0">
            <a:spAutoFit/>
          </a:bodyPr>
          <a:lstStyle/>
          <a:p>
            <a:r>
              <a:rPr lang="en-US" dirty="0">
                <a:latin typeface="Courier" pitchFamily="18" charset="0"/>
              </a:rPr>
              <a:t>def threen(value</a:t>
            </a:r>
            <a:r>
              <a:rPr lang="en-US" dirty="0" smtClean="0">
                <a:latin typeface="Courier" pitchFamily="18" charset="0"/>
              </a:rPr>
              <a:t>):</a:t>
            </a:r>
          </a:p>
          <a:p>
            <a:r>
              <a:rPr lang="en-US" dirty="0">
                <a:latin typeface="Courier" pitchFamily="18" charset="0"/>
              </a:rPr>
              <a:t> </a:t>
            </a:r>
            <a:r>
              <a:rPr lang="en-US" dirty="0" smtClean="0">
                <a:latin typeface="Courier" pitchFamily="18" charset="0"/>
              </a:rPr>
              <a:t>   # compute 3n+1</a:t>
            </a:r>
            <a:endParaRPr lang="en-US" dirty="0">
              <a:latin typeface="Courier" pitchFamily="18" charset="0"/>
            </a:endParaRPr>
          </a:p>
          <a:p>
            <a:r>
              <a:rPr lang="en-US" dirty="0" smtClean="0">
                <a:latin typeface="Courier" pitchFamily="18" charset="0"/>
              </a:rPr>
              <a:t>    while </a:t>
            </a:r>
            <a:r>
              <a:rPr lang="en-US" dirty="0">
                <a:latin typeface="Courier" pitchFamily="18" charset="0"/>
              </a:rPr>
              <a:t>value != 1:</a:t>
            </a:r>
          </a:p>
          <a:p>
            <a:r>
              <a:rPr lang="en-US" dirty="0">
                <a:latin typeface="Courier" pitchFamily="18" charset="0"/>
              </a:rPr>
              <a:t>        if value % 2 == 0:</a:t>
            </a:r>
          </a:p>
          <a:p>
            <a:r>
              <a:rPr lang="en-US" dirty="0">
                <a:latin typeface="Courier" pitchFamily="18" charset="0"/>
              </a:rPr>
              <a:t>            value = value//2</a:t>
            </a:r>
          </a:p>
          <a:p>
            <a:r>
              <a:rPr lang="en-US" dirty="0">
                <a:latin typeface="Courier" pitchFamily="18" charset="0"/>
              </a:rPr>
              <a:t>        else:</a:t>
            </a:r>
          </a:p>
          <a:p>
            <a:r>
              <a:rPr lang="en-US" dirty="0">
                <a:latin typeface="Courier" pitchFamily="18" charset="0"/>
              </a:rPr>
              <a:t>            value = 3 * value + 1</a:t>
            </a:r>
          </a:p>
          <a:p>
            <a:r>
              <a:rPr lang="en-US" dirty="0">
                <a:latin typeface="Courier" pitchFamily="18" charset="0"/>
              </a:rPr>
              <a:t>        </a:t>
            </a:r>
            <a:r>
              <a:rPr lang="en-US" dirty="0" smtClean="0">
                <a:latin typeface="Courier" pitchFamily="18" charset="0"/>
              </a:rPr>
              <a:t>print(value)</a:t>
            </a:r>
            <a:endParaRPr lang="en-US" dirty="0">
              <a:latin typeface="Courier" pitchFamily="18" charset="0"/>
            </a:endParaRPr>
          </a:p>
        </p:txBody>
      </p:sp>
      <p:sp>
        <p:nvSpPr>
          <p:cNvPr id="5" name="TextBox 4"/>
          <p:cNvSpPr txBox="1"/>
          <p:nvPr/>
        </p:nvSpPr>
        <p:spPr>
          <a:xfrm>
            <a:off x="457200" y="4876800"/>
            <a:ext cx="7543800" cy="1015663"/>
          </a:xfrm>
          <a:prstGeom prst="rect">
            <a:avLst/>
          </a:prstGeom>
          <a:noFill/>
        </p:spPr>
        <p:txBody>
          <a:bodyPr wrap="square" rtlCol="0">
            <a:spAutoFit/>
          </a:bodyPr>
          <a:lstStyle/>
          <a:p>
            <a:r>
              <a:rPr lang="en-US" sz="2400" dirty="0" smtClean="0"/>
              <a:t>What happens on:  </a:t>
            </a:r>
          </a:p>
          <a:p>
            <a:endParaRPr lang="en-US" dirty="0">
              <a:latin typeface="Courier" pitchFamily="18" charset="0"/>
            </a:endParaRPr>
          </a:p>
          <a:p>
            <a:r>
              <a:rPr lang="en-US" dirty="0" smtClean="0">
                <a:latin typeface="Courier" pitchFamily="18" charset="0"/>
              </a:rPr>
              <a:t>	threen(7.5)</a:t>
            </a:r>
            <a:r>
              <a:rPr lang="en-US" dirty="0" smtClean="0"/>
              <a:t>?</a:t>
            </a:r>
            <a:endParaRPr lang="en-US" dirty="0"/>
          </a:p>
        </p:txBody>
      </p:sp>
    </p:spTree>
    <p:extLst>
      <p:ext uri="{BB962C8B-B14F-4D97-AF65-F5344CB8AC3E}">
        <p14:creationId xmlns:p14="http://schemas.microsoft.com/office/powerpoint/2010/main" val="87037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Robustness</a:t>
            </a:r>
            <a:endParaRPr lang="en-US" sz="3600" b="1" dirty="0"/>
          </a:p>
        </p:txBody>
      </p:sp>
      <p:sp>
        <p:nvSpPr>
          <p:cNvPr id="3" name="TextBox 2"/>
          <p:cNvSpPr txBox="1"/>
          <p:nvPr/>
        </p:nvSpPr>
        <p:spPr>
          <a:xfrm>
            <a:off x="457200" y="1216967"/>
            <a:ext cx="8153400" cy="461665"/>
          </a:xfrm>
          <a:prstGeom prst="rect">
            <a:avLst/>
          </a:prstGeom>
          <a:noFill/>
        </p:spPr>
        <p:txBody>
          <a:bodyPr wrap="square" rtlCol="0">
            <a:spAutoFit/>
          </a:bodyPr>
          <a:lstStyle/>
          <a:p>
            <a:r>
              <a:rPr lang="en-US" sz="2400" dirty="0" smtClean="0"/>
              <a:t>Recall:</a:t>
            </a:r>
            <a:endParaRPr lang="en-US" sz="2400" dirty="0"/>
          </a:p>
        </p:txBody>
      </p:sp>
      <p:sp>
        <p:nvSpPr>
          <p:cNvPr id="4" name="TextBox 3"/>
          <p:cNvSpPr txBox="1"/>
          <p:nvPr/>
        </p:nvSpPr>
        <p:spPr>
          <a:xfrm>
            <a:off x="1295400" y="1981200"/>
            <a:ext cx="6324600" cy="2308324"/>
          </a:xfrm>
          <a:prstGeom prst="rect">
            <a:avLst/>
          </a:prstGeom>
          <a:noFill/>
        </p:spPr>
        <p:txBody>
          <a:bodyPr wrap="square" rtlCol="0">
            <a:spAutoFit/>
          </a:bodyPr>
          <a:lstStyle/>
          <a:p>
            <a:r>
              <a:rPr lang="en-US" dirty="0">
                <a:latin typeface="Courier" pitchFamily="18" charset="0"/>
              </a:rPr>
              <a:t>def threen(value</a:t>
            </a:r>
            <a:r>
              <a:rPr lang="en-US" dirty="0" smtClean="0">
                <a:latin typeface="Courier" pitchFamily="18" charset="0"/>
              </a:rPr>
              <a:t>):</a:t>
            </a:r>
          </a:p>
          <a:p>
            <a:r>
              <a:rPr lang="en-US" dirty="0">
                <a:latin typeface="Courier" pitchFamily="18" charset="0"/>
              </a:rPr>
              <a:t> </a:t>
            </a:r>
            <a:r>
              <a:rPr lang="en-US" dirty="0" smtClean="0">
                <a:latin typeface="Courier" pitchFamily="18" charset="0"/>
              </a:rPr>
              <a:t>   # compute 3n+1</a:t>
            </a:r>
            <a:endParaRPr lang="en-US" dirty="0">
              <a:latin typeface="Courier" pitchFamily="18" charset="0"/>
            </a:endParaRPr>
          </a:p>
          <a:p>
            <a:r>
              <a:rPr lang="en-US" dirty="0" smtClean="0">
                <a:latin typeface="Courier" pitchFamily="18" charset="0"/>
              </a:rPr>
              <a:t>    while </a:t>
            </a:r>
            <a:r>
              <a:rPr lang="en-US" dirty="0">
                <a:latin typeface="Courier" pitchFamily="18" charset="0"/>
              </a:rPr>
              <a:t>value != 1:</a:t>
            </a:r>
          </a:p>
          <a:p>
            <a:r>
              <a:rPr lang="en-US" dirty="0">
                <a:latin typeface="Courier" pitchFamily="18" charset="0"/>
              </a:rPr>
              <a:t>        if value % 2 == 0:</a:t>
            </a:r>
          </a:p>
          <a:p>
            <a:r>
              <a:rPr lang="en-US" dirty="0">
                <a:latin typeface="Courier" pitchFamily="18" charset="0"/>
              </a:rPr>
              <a:t>            value = value//2</a:t>
            </a:r>
          </a:p>
          <a:p>
            <a:r>
              <a:rPr lang="en-US" dirty="0">
                <a:latin typeface="Courier" pitchFamily="18" charset="0"/>
              </a:rPr>
              <a:t>        else:</a:t>
            </a:r>
          </a:p>
          <a:p>
            <a:r>
              <a:rPr lang="en-US" dirty="0">
                <a:latin typeface="Courier" pitchFamily="18" charset="0"/>
              </a:rPr>
              <a:t>            value = 3 * value + 1</a:t>
            </a:r>
          </a:p>
          <a:p>
            <a:r>
              <a:rPr lang="en-US" dirty="0">
                <a:latin typeface="Courier" pitchFamily="18" charset="0"/>
              </a:rPr>
              <a:t>        </a:t>
            </a:r>
            <a:r>
              <a:rPr lang="en-US" dirty="0" smtClean="0">
                <a:latin typeface="Courier" pitchFamily="18" charset="0"/>
              </a:rPr>
              <a:t>print(value)</a:t>
            </a:r>
            <a:endParaRPr lang="en-US" dirty="0">
              <a:latin typeface="Courier" pitchFamily="18" charset="0"/>
            </a:endParaRPr>
          </a:p>
        </p:txBody>
      </p:sp>
      <p:sp>
        <p:nvSpPr>
          <p:cNvPr id="5" name="TextBox 4"/>
          <p:cNvSpPr txBox="1"/>
          <p:nvPr/>
        </p:nvSpPr>
        <p:spPr>
          <a:xfrm>
            <a:off x="457200" y="4876800"/>
            <a:ext cx="7543800" cy="1015663"/>
          </a:xfrm>
          <a:prstGeom prst="rect">
            <a:avLst/>
          </a:prstGeom>
          <a:noFill/>
        </p:spPr>
        <p:txBody>
          <a:bodyPr wrap="square" rtlCol="0">
            <a:spAutoFit/>
          </a:bodyPr>
          <a:lstStyle/>
          <a:p>
            <a:r>
              <a:rPr lang="en-US" sz="2400" dirty="0" smtClean="0"/>
              <a:t>What happens on:  </a:t>
            </a:r>
          </a:p>
          <a:p>
            <a:endParaRPr lang="en-US" dirty="0">
              <a:latin typeface="Courier" pitchFamily="18" charset="0"/>
            </a:endParaRPr>
          </a:p>
          <a:p>
            <a:r>
              <a:rPr lang="en-US" dirty="0" smtClean="0">
                <a:latin typeface="Courier" pitchFamily="18" charset="0"/>
              </a:rPr>
              <a:t>	threen(“a”)</a:t>
            </a:r>
            <a:r>
              <a:rPr lang="en-US" dirty="0" smtClean="0"/>
              <a:t>?</a:t>
            </a:r>
            <a:endParaRPr lang="en-US" dirty="0"/>
          </a:p>
        </p:txBody>
      </p:sp>
    </p:spTree>
    <p:extLst>
      <p:ext uri="{BB962C8B-B14F-4D97-AF65-F5344CB8AC3E}">
        <p14:creationId xmlns:p14="http://schemas.microsoft.com/office/powerpoint/2010/main" val="424419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Robustness</a:t>
            </a:r>
            <a:endParaRPr lang="en-US" sz="3600" b="1" dirty="0"/>
          </a:p>
        </p:txBody>
      </p:sp>
      <p:sp>
        <p:nvSpPr>
          <p:cNvPr id="3" name="TextBox 2"/>
          <p:cNvSpPr txBox="1"/>
          <p:nvPr/>
        </p:nvSpPr>
        <p:spPr>
          <a:xfrm>
            <a:off x="457200" y="1216967"/>
            <a:ext cx="8153400" cy="461665"/>
          </a:xfrm>
          <a:prstGeom prst="rect">
            <a:avLst/>
          </a:prstGeom>
          <a:noFill/>
        </p:spPr>
        <p:txBody>
          <a:bodyPr wrap="square" rtlCol="0">
            <a:spAutoFit/>
          </a:bodyPr>
          <a:lstStyle/>
          <a:p>
            <a:r>
              <a:rPr lang="en-US" sz="2400" dirty="0" smtClean="0"/>
              <a:t>Recall:</a:t>
            </a:r>
            <a:endParaRPr lang="en-US" sz="2400" dirty="0"/>
          </a:p>
        </p:txBody>
      </p:sp>
      <p:sp>
        <p:nvSpPr>
          <p:cNvPr id="4" name="TextBox 3"/>
          <p:cNvSpPr txBox="1"/>
          <p:nvPr/>
        </p:nvSpPr>
        <p:spPr>
          <a:xfrm>
            <a:off x="1295400" y="1981200"/>
            <a:ext cx="6324600" cy="2308324"/>
          </a:xfrm>
          <a:prstGeom prst="rect">
            <a:avLst/>
          </a:prstGeom>
          <a:noFill/>
        </p:spPr>
        <p:txBody>
          <a:bodyPr wrap="square" rtlCol="0">
            <a:spAutoFit/>
          </a:bodyPr>
          <a:lstStyle/>
          <a:p>
            <a:r>
              <a:rPr lang="en-US" dirty="0">
                <a:latin typeface="Courier" pitchFamily="18" charset="0"/>
              </a:rPr>
              <a:t>def threen(value</a:t>
            </a:r>
            <a:r>
              <a:rPr lang="en-US" dirty="0" smtClean="0">
                <a:latin typeface="Courier" pitchFamily="18" charset="0"/>
              </a:rPr>
              <a:t>):</a:t>
            </a:r>
          </a:p>
          <a:p>
            <a:r>
              <a:rPr lang="en-US" dirty="0">
                <a:latin typeface="Courier" pitchFamily="18" charset="0"/>
              </a:rPr>
              <a:t> </a:t>
            </a:r>
            <a:r>
              <a:rPr lang="en-US" dirty="0" smtClean="0">
                <a:latin typeface="Courier" pitchFamily="18" charset="0"/>
              </a:rPr>
              <a:t>   # compute 3n+1</a:t>
            </a:r>
            <a:endParaRPr lang="en-US" dirty="0">
              <a:latin typeface="Courier" pitchFamily="18" charset="0"/>
            </a:endParaRPr>
          </a:p>
          <a:p>
            <a:r>
              <a:rPr lang="en-US" dirty="0" smtClean="0">
                <a:latin typeface="Courier" pitchFamily="18" charset="0"/>
              </a:rPr>
              <a:t>    while </a:t>
            </a:r>
            <a:r>
              <a:rPr lang="en-US" dirty="0">
                <a:latin typeface="Courier" pitchFamily="18" charset="0"/>
              </a:rPr>
              <a:t>value != 1:</a:t>
            </a:r>
          </a:p>
          <a:p>
            <a:r>
              <a:rPr lang="en-US" dirty="0">
                <a:latin typeface="Courier" pitchFamily="18" charset="0"/>
              </a:rPr>
              <a:t>        if value % 2 == 0:</a:t>
            </a:r>
          </a:p>
          <a:p>
            <a:r>
              <a:rPr lang="en-US" dirty="0">
                <a:latin typeface="Courier" pitchFamily="18" charset="0"/>
              </a:rPr>
              <a:t>            value = value//2</a:t>
            </a:r>
          </a:p>
          <a:p>
            <a:r>
              <a:rPr lang="en-US" dirty="0">
                <a:latin typeface="Courier" pitchFamily="18" charset="0"/>
              </a:rPr>
              <a:t>        else:</a:t>
            </a:r>
          </a:p>
          <a:p>
            <a:r>
              <a:rPr lang="en-US" dirty="0">
                <a:latin typeface="Courier" pitchFamily="18" charset="0"/>
              </a:rPr>
              <a:t>            value = 3 * value + 1</a:t>
            </a:r>
          </a:p>
          <a:p>
            <a:r>
              <a:rPr lang="en-US" dirty="0">
                <a:latin typeface="Courier" pitchFamily="18" charset="0"/>
              </a:rPr>
              <a:t>        </a:t>
            </a:r>
            <a:r>
              <a:rPr lang="en-US" dirty="0" smtClean="0">
                <a:latin typeface="Courier" pitchFamily="18" charset="0"/>
              </a:rPr>
              <a:t>print(value)</a:t>
            </a:r>
            <a:endParaRPr lang="en-US" dirty="0">
              <a:latin typeface="Courier" pitchFamily="18" charset="0"/>
            </a:endParaRPr>
          </a:p>
        </p:txBody>
      </p:sp>
      <p:sp>
        <p:nvSpPr>
          <p:cNvPr id="5" name="TextBox 4"/>
          <p:cNvSpPr txBox="1"/>
          <p:nvPr/>
        </p:nvSpPr>
        <p:spPr>
          <a:xfrm>
            <a:off x="457200" y="4876800"/>
            <a:ext cx="8305800" cy="1015663"/>
          </a:xfrm>
          <a:prstGeom prst="rect">
            <a:avLst/>
          </a:prstGeom>
          <a:noFill/>
        </p:spPr>
        <p:txBody>
          <a:bodyPr wrap="square" rtlCol="0">
            <a:spAutoFit/>
          </a:bodyPr>
          <a:lstStyle/>
          <a:p>
            <a:r>
              <a:rPr lang="en-US" sz="2400" dirty="0" smtClean="0"/>
              <a:t>What happens on:  </a:t>
            </a:r>
          </a:p>
          <a:p>
            <a:endParaRPr lang="en-US" dirty="0">
              <a:latin typeface="Courier" pitchFamily="18" charset="0"/>
            </a:endParaRPr>
          </a:p>
          <a:p>
            <a:r>
              <a:rPr lang="en-US" dirty="0" smtClean="0">
                <a:latin typeface="Courier" pitchFamily="18" charset="0"/>
              </a:rPr>
              <a:t>	threen(37373738383737373837378382982748028272784646)</a:t>
            </a:r>
            <a:r>
              <a:rPr lang="en-US" dirty="0" smtClean="0"/>
              <a:t>?</a:t>
            </a:r>
            <a:endParaRPr lang="en-US" dirty="0"/>
          </a:p>
        </p:txBody>
      </p:sp>
    </p:spTree>
    <p:extLst>
      <p:ext uri="{BB962C8B-B14F-4D97-AF65-F5344CB8AC3E}">
        <p14:creationId xmlns:p14="http://schemas.microsoft.com/office/powerpoint/2010/main" val="320322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A More Robust Version</a:t>
            </a:r>
            <a:endParaRPr lang="en-US" sz="3600" b="1" dirty="0"/>
          </a:p>
        </p:txBody>
      </p:sp>
      <p:sp>
        <p:nvSpPr>
          <p:cNvPr id="3" name="TextBox 2"/>
          <p:cNvSpPr txBox="1"/>
          <p:nvPr/>
        </p:nvSpPr>
        <p:spPr>
          <a:xfrm>
            <a:off x="482600" y="948690"/>
            <a:ext cx="8077200" cy="5909310"/>
          </a:xfrm>
          <a:prstGeom prst="rect">
            <a:avLst/>
          </a:prstGeom>
          <a:noFill/>
        </p:spPr>
        <p:txBody>
          <a:bodyPr wrap="square" rtlCol="0">
            <a:spAutoFit/>
          </a:bodyPr>
          <a:lstStyle/>
          <a:p>
            <a:r>
              <a:rPr lang="en-US" dirty="0">
                <a:latin typeface="Courier" pitchFamily="18" charset="0"/>
              </a:rPr>
              <a:t>def threen1():</a:t>
            </a:r>
          </a:p>
          <a:p>
            <a:r>
              <a:rPr lang="en-US" dirty="0" smtClean="0">
                <a:latin typeface="Courier" pitchFamily="18" charset="0"/>
              </a:rPr>
              <a:t>start </a:t>
            </a:r>
            <a:r>
              <a:rPr lang="en-US" dirty="0">
                <a:latin typeface="Courier" pitchFamily="18" charset="0"/>
              </a:rPr>
              <a:t>= input("\nEnter 0 to quit or a starting value </a:t>
            </a:r>
            <a:r>
              <a:rPr lang="en-US" dirty="0" smtClean="0">
                <a:latin typeface="Courier" pitchFamily="18" charset="0"/>
              </a:rPr>
              <a:t>with</a:t>
            </a:r>
          </a:p>
          <a:p>
            <a:r>
              <a:rPr lang="en-US" dirty="0">
                <a:latin typeface="Courier" pitchFamily="18" charset="0"/>
              </a:rPr>
              <a:t> </a:t>
            </a:r>
            <a:r>
              <a:rPr lang="en-US" dirty="0" smtClean="0">
                <a:latin typeface="Courier" pitchFamily="18" charset="0"/>
              </a:rPr>
              <a:t>                    </a:t>
            </a:r>
            <a:r>
              <a:rPr lang="en-US" dirty="0">
                <a:latin typeface="Courier" pitchFamily="18" charset="0"/>
              </a:rPr>
              <a:t>no more than 15 digits: ")</a:t>
            </a:r>
          </a:p>
          <a:p>
            <a:r>
              <a:rPr lang="en-US" dirty="0">
                <a:latin typeface="Courier" pitchFamily="18" charset="0"/>
              </a:rPr>
              <a:t>    while start != "0":</a:t>
            </a:r>
          </a:p>
          <a:p>
            <a:r>
              <a:rPr lang="en-US" dirty="0">
                <a:latin typeface="Courier" pitchFamily="18" charset="0"/>
              </a:rPr>
              <a:t>        if len(start) &gt; 15:</a:t>
            </a:r>
          </a:p>
          <a:p>
            <a:r>
              <a:rPr lang="en-US" dirty="0">
                <a:latin typeface="Courier" pitchFamily="18" charset="0"/>
              </a:rPr>
              <a:t>            start = input("\nInput is too large.  Try </a:t>
            </a:r>
            <a:r>
              <a:rPr lang="en-US" dirty="0" smtClean="0">
                <a:latin typeface="Courier" pitchFamily="18" charset="0"/>
              </a:rPr>
              <a:t>a</a:t>
            </a:r>
          </a:p>
          <a:p>
            <a:r>
              <a:rPr lang="en-US" dirty="0">
                <a:latin typeface="Courier" pitchFamily="18" charset="0"/>
              </a:rPr>
              <a:t> </a:t>
            </a:r>
            <a:r>
              <a:rPr lang="en-US" dirty="0" smtClean="0">
                <a:latin typeface="Courier" pitchFamily="18" charset="0"/>
              </a:rPr>
              <a:t>                   </a:t>
            </a:r>
            <a:r>
              <a:rPr lang="en-US" dirty="0">
                <a:latin typeface="Courier" pitchFamily="18" charset="0"/>
              </a:rPr>
              <a:t>shorter one: ")</a:t>
            </a:r>
          </a:p>
          <a:p>
            <a:r>
              <a:rPr lang="en-US" dirty="0">
                <a:latin typeface="Courier" pitchFamily="18" charset="0"/>
              </a:rPr>
              <a:t>            continue</a:t>
            </a:r>
          </a:p>
          <a:p>
            <a:r>
              <a:rPr lang="en-US" dirty="0">
                <a:latin typeface="Courier" pitchFamily="18" charset="0"/>
              </a:rPr>
              <a:t>        value = int(start)</a:t>
            </a:r>
          </a:p>
          <a:p>
            <a:r>
              <a:rPr lang="en-US" dirty="0">
                <a:latin typeface="Courier" pitchFamily="18" charset="0"/>
              </a:rPr>
              <a:t>        if value &lt; 1:</a:t>
            </a:r>
          </a:p>
          <a:p>
            <a:r>
              <a:rPr lang="en-US" dirty="0">
                <a:latin typeface="Courier" pitchFamily="18" charset="0"/>
              </a:rPr>
              <a:t>            start = input("\nInput must be a </a:t>
            </a:r>
            <a:r>
              <a:rPr lang="en-US" dirty="0" smtClean="0">
                <a:latin typeface="Courier" pitchFamily="18" charset="0"/>
              </a:rPr>
              <a:t>positive</a:t>
            </a:r>
          </a:p>
          <a:p>
            <a:r>
              <a:rPr lang="en-US" dirty="0">
                <a:latin typeface="Courier" pitchFamily="18" charset="0"/>
              </a:rPr>
              <a:t> </a:t>
            </a:r>
            <a:r>
              <a:rPr lang="en-US" dirty="0" smtClean="0">
                <a:latin typeface="Courier" pitchFamily="18" charset="0"/>
              </a:rPr>
              <a:t>                  </a:t>
            </a:r>
            <a:r>
              <a:rPr lang="en-US" dirty="0">
                <a:latin typeface="Courier" pitchFamily="18" charset="0"/>
              </a:rPr>
              <a:t>integer.  Try again: ")</a:t>
            </a:r>
          </a:p>
          <a:p>
            <a:r>
              <a:rPr lang="en-US" dirty="0">
                <a:latin typeface="Courier" pitchFamily="18" charset="0"/>
              </a:rPr>
              <a:t>            continue</a:t>
            </a:r>
          </a:p>
          <a:p>
            <a:r>
              <a:rPr lang="en-US" dirty="0">
                <a:latin typeface="Courier" pitchFamily="18" charset="0"/>
              </a:rPr>
              <a:t>        while value != 1:</a:t>
            </a:r>
          </a:p>
          <a:p>
            <a:r>
              <a:rPr lang="en-US" dirty="0">
                <a:latin typeface="Courier" pitchFamily="18" charset="0"/>
              </a:rPr>
              <a:t>            if value % 2 == 0:</a:t>
            </a:r>
          </a:p>
          <a:p>
            <a:r>
              <a:rPr lang="en-US" dirty="0">
                <a:latin typeface="Courier" pitchFamily="18" charset="0"/>
              </a:rPr>
              <a:t>                value = value//2</a:t>
            </a:r>
          </a:p>
          <a:p>
            <a:r>
              <a:rPr lang="en-US" dirty="0">
                <a:latin typeface="Courier" pitchFamily="18" charset="0"/>
              </a:rPr>
              <a:t>            else:</a:t>
            </a:r>
          </a:p>
          <a:p>
            <a:r>
              <a:rPr lang="en-US" dirty="0">
                <a:latin typeface="Courier" pitchFamily="18" charset="0"/>
              </a:rPr>
              <a:t>                value = 3 * value + 1</a:t>
            </a:r>
          </a:p>
          <a:p>
            <a:r>
              <a:rPr lang="en-US" dirty="0">
                <a:latin typeface="Courier" pitchFamily="18" charset="0"/>
              </a:rPr>
              <a:t>            print(value)</a:t>
            </a:r>
          </a:p>
          <a:p>
            <a:r>
              <a:rPr lang="en-US" dirty="0">
                <a:latin typeface="Courier" pitchFamily="18" charset="0"/>
              </a:rPr>
              <a:t>        start = input("\nEnter 0 to quit or a </a:t>
            </a:r>
            <a:r>
              <a:rPr lang="en-US" dirty="0" smtClean="0">
                <a:latin typeface="Courier" pitchFamily="18" charset="0"/>
              </a:rPr>
              <a:t>starting</a:t>
            </a:r>
          </a:p>
          <a:p>
            <a:r>
              <a:rPr lang="en-US" dirty="0">
                <a:latin typeface="Courier" pitchFamily="18" charset="0"/>
              </a:rPr>
              <a:t> </a:t>
            </a:r>
            <a:r>
              <a:rPr lang="en-US" dirty="0" smtClean="0">
                <a:latin typeface="Courier" pitchFamily="18" charset="0"/>
              </a:rPr>
              <a:t>            </a:t>
            </a:r>
            <a:r>
              <a:rPr lang="en-US" dirty="0">
                <a:latin typeface="Courier" pitchFamily="18" charset="0"/>
              </a:rPr>
              <a:t>value with no more than 15 digits: ")</a:t>
            </a:r>
          </a:p>
        </p:txBody>
      </p:sp>
    </p:spTree>
    <p:extLst>
      <p:ext uri="{BB962C8B-B14F-4D97-AF65-F5344CB8AC3E}">
        <p14:creationId xmlns:p14="http://schemas.microsoft.com/office/powerpoint/2010/main" val="3483822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An Even More Robust Version</a:t>
            </a:r>
            <a:endParaRPr lang="en-US" sz="3600" b="1" dirty="0"/>
          </a:p>
        </p:txBody>
      </p:sp>
      <p:sp>
        <p:nvSpPr>
          <p:cNvPr id="3" name="TextBox 2"/>
          <p:cNvSpPr txBox="1"/>
          <p:nvPr/>
        </p:nvSpPr>
        <p:spPr>
          <a:xfrm>
            <a:off x="304800" y="948690"/>
            <a:ext cx="8763000" cy="5478423"/>
          </a:xfrm>
          <a:prstGeom prst="rect">
            <a:avLst/>
          </a:prstGeom>
          <a:noFill/>
        </p:spPr>
        <p:txBody>
          <a:bodyPr wrap="square" rtlCol="0">
            <a:spAutoFit/>
          </a:bodyPr>
          <a:lstStyle/>
          <a:p>
            <a:r>
              <a:rPr lang="en-US" sz="1400" dirty="0">
                <a:latin typeface="Courier" pitchFamily="18" charset="0"/>
              </a:rPr>
              <a:t>def threen2():</a:t>
            </a:r>
          </a:p>
          <a:p>
            <a:r>
              <a:rPr lang="en-US" sz="1400" dirty="0" smtClean="0">
                <a:latin typeface="Courier" pitchFamily="18" charset="0"/>
              </a:rPr>
              <a:t>start </a:t>
            </a:r>
            <a:r>
              <a:rPr lang="en-US" sz="1400" dirty="0">
                <a:latin typeface="Courier" pitchFamily="18" charset="0"/>
              </a:rPr>
              <a:t>= input("\nEnter 0 to quit or a positive </a:t>
            </a:r>
            <a:r>
              <a:rPr lang="en-US" sz="1400" dirty="0" smtClean="0">
                <a:latin typeface="Courier" pitchFamily="18" charset="0"/>
              </a:rPr>
              <a:t>integer: </a:t>
            </a:r>
            <a:r>
              <a:rPr lang="en-US" sz="1400" dirty="0">
                <a:latin typeface="Courier" pitchFamily="18" charset="0"/>
              </a:rPr>
              <a:t>")</a:t>
            </a:r>
          </a:p>
          <a:p>
            <a:r>
              <a:rPr lang="en-US" sz="1400" dirty="0">
                <a:latin typeface="Courier" pitchFamily="18" charset="0"/>
              </a:rPr>
              <a:t>    while start != "0":</a:t>
            </a:r>
          </a:p>
          <a:p>
            <a:r>
              <a:rPr lang="en-US" sz="1400" dirty="0">
                <a:latin typeface="Courier" pitchFamily="18" charset="0"/>
              </a:rPr>
              <a:t>        needinput = 1</a:t>
            </a:r>
          </a:p>
          <a:p>
            <a:r>
              <a:rPr lang="en-US" sz="1400" dirty="0">
                <a:latin typeface="Courier" pitchFamily="18" charset="0"/>
              </a:rPr>
              <a:t>        while </a:t>
            </a:r>
            <a:r>
              <a:rPr lang="en-US" sz="1400">
                <a:latin typeface="Courier" pitchFamily="18" charset="0"/>
              </a:rPr>
              <a:t>needinput </a:t>
            </a:r>
            <a:r>
              <a:rPr lang="en-US" sz="1400" smtClean="0">
                <a:latin typeface="Courier" pitchFamily="18" charset="0"/>
              </a:rPr>
              <a:t>== 1</a:t>
            </a:r>
            <a:endParaRPr lang="en-US" sz="1400" dirty="0">
              <a:latin typeface="Courier" pitchFamily="18" charset="0"/>
            </a:endParaRPr>
          </a:p>
          <a:p>
            <a:r>
              <a:rPr lang="en-US" sz="1400" dirty="0">
                <a:latin typeface="Courier" pitchFamily="18" charset="0"/>
              </a:rPr>
              <a:t>            try:</a:t>
            </a:r>
          </a:p>
          <a:p>
            <a:r>
              <a:rPr lang="en-US" sz="1400" dirty="0">
                <a:latin typeface="Courier" pitchFamily="18" charset="0"/>
              </a:rPr>
              <a:t>                value = int(float(start)) </a:t>
            </a:r>
            <a:endParaRPr lang="en-US" sz="1400" dirty="0" smtClean="0">
              <a:latin typeface="Courier" pitchFamily="18" charset="0"/>
            </a:endParaRPr>
          </a:p>
          <a:p>
            <a:r>
              <a:rPr lang="en-US" sz="1400" dirty="0">
                <a:latin typeface="Courier" pitchFamily="18" charset="0"/>
              </a:rPr>
              <a:t> </a:t>
            </a:r>
            <a:r>
              <a:rPr lang="en-US" sz="1400" dirty="0" smtClean="0">
                <a:latin typeface="Courier" pitchFamily="18" charset="0"/>
              </a:rPr>
              <a:t>           except </a:t>
            </a:r>
            <a:r>
              <a:rPr lang="en-US" sz="1400" dirty="0">
                <a:latin typeface="Courier" pitchFamily="18" charset="0"/>
              </a:rPr>
              <a:t>ValueError:</a:t>
            </a:r>
          </a:p>
          <a:p>
            <a:r>
              <a:rPr lang="en-US" sz="1400" dirty="0">
                <a:latin typeface="Courier" pitchFamily="18" charset="0"/>
              </a:rPr>
              <a:t>                start = input("Input must be a number.  </a:t>
            </a:r>
            <a:r>
              <a:rPr lang="en-US" sz="1400" dirty="0" smtClean="0">
                <a:latin typeface="Courier" pitchFamily="18" charset="0"/>
              </a:rPr>
              <a:t>Try again:  “)</a:t>
            </a:r>
          </a:p>
          <a:p>
            <a:r>
              <a:rPr lang="en-US" sz="1400" dirty="0">
                <a:latin typeface="Courier" pitchFamily="18" charset="0"/>
              </a:rPr>
              <a:t>	</a:t>
            </a:r>
            <a:r>
              <a:rPr lang="en-US" sz="1400" dirty="0" smtClean="0">
                <a:latin typeface="Courier" pitchFamily="18" charset="0"/>
              </a:rPr>
              <a:t>       </a:t>
            </a:r>
            <a:r>
              <a:rPr lang="en-US" sz="1400" dirty="0">
                <a:latin typeface="Courier" pitchFamily="18" charset="0"/>
              </a:rPr>
              <a:t>continue</a:t>
            </a:r>
          </a:p>
          <a:p>
            <a:r>
              <a:rPr lang="en-US" sz="1400" dirty="0">
                <a:latin typeface="Courier" pitchFamily="18" charset="0"/>
              </a:rPr>
              <a:t>            if len(start) &gt; 15:</a:t>
            </a:r>
          </a:p>
          <a:p>
            <a:r>
              <a:rPr lang="en-US" sz="1400" dirty="0">
                <a:latin typeface="Courier" pitchFamily="18" charset="0"/>
              </a:rPr>
              <a:t>                start = input("\nInput is too large.  Try a </a:t>
            </a:r>
            <a:r>
              <a:rPr lang="en-US" sz="1400" dirty="0" smtClean="0">
                <a:latin typeface="Courier" pitchFamily="18" charset="0"/>
              </a:rPr>
              <a:t>	shorter </a:t>
            </a:r>
            <a:r>
              <a:rPr lang="en-US" sz="1400" dirty="0">
                <a:latin typeface="Courier" pitchFamily="18" charset="0"/>
              </a:rPr>
              <a:t>one: ")</a:t>
            </a:r>
          </a:p>
          <a:p>
            <a:r>
              <a:rPr lang="en-US" sz="1400" dirty="0">
                <a:latin typeface="Courier" pitchFamily="18" charset="0"/>
              </a:rPr>
              <a:t>            elif value &lt; 1:</a:t>
            </a:r>
          </a:p>
          <a:p>
            <a:r>
              <a:rPr lang="en-US" sz="1400" dirty="0">
                <a:latin typeface="Courier" pitchFamily="18" charset="0"/>
              </a:rPr>
              <a:t>                start = input("\nInput must be </a:t>
            </a:r>
            <a:r>
              <a:rPr lang="en-US" sz="1400" dirty="0" smtClean="0">
                <a:latin typeface="Courier" pitchFamily="18" charset="0"/>
              </a:rPr>
              <a:t>a positive integer.Try </a:t>
            </a:r>
            <a:r>
              <a:rPr lang="en-US" sz="1400" dirty="0">
                <a:latin typeface="Courier" pitchFamily="18" charset="0"/>
              </a:rPr>
              <a:t>again: ")</a:t>
            </a:r>
          </a:p>
          <a:p>
            <a:r>
              <a:rPr lang="en-US" sz="1400" dirty="0">
                <a:latin typeface="Courier" pitchFamily="18" charset="0"/>
              </a:rPr>
              <a:t>            elif float(value) != float(start):</a:t>
            </a:r>
          </a:p>
          <a:p>
            <a:r>
              <a:rPr lang="en-US" sz="1400" dirty="0">
                <a:latin typeface="Courier" pitchFamily="18" charset="0"/>
              </a:rPr>
              <a:t>                start = input("\nInput must be a </a:t>
            </a:r>
            <a:r>
              <a:rPr lang="en-US" sz="1400" dirty="0" smtClean="0">
                <a:latin typeface="Courier" pitchFamily="18" charset="0"/>
              </a:rPr>
              <a:t>positive INTEGER.Try </a:t>
            </a:r>
            <a:r>
              <a:rPr lang="en-US" sz="1400" dirty="0">
                <a:latin typeface="Courier" pitchFamily="18" charset="0"/>
              </a:rPr>
              <a:t>again: ")</a:t>
            </a:r>
          </a:p>
          <a:p>
            <a:r>
              <a:rPr lang="en-US" sz="1400" dirty="0">
                <a:latin typeface="Courier" pitchFamily="18" charset="0"/>
              </a:rPr>
              <a:t>            else:</a:t>
            </a:r>
          </a:p>
          <a:p>
            <a:r>
              <a:rPr lang="en-US" sz="1400" dirty="0">
                <a:latin typeface="Courier" pitchFamily="18" charset="0"/>
              </a:rPr>
              <a:t>                needinput = 0            </a:t>
            </a:r>
            <a:r>
              <a:rPr lang="en-US" sz="1400" dirty="0" smtClean="0">
                <a:latin typeface="Courier" pitchFamily="18" charset="0"/>
              </a:rPr>
              <a:t>        </a:t>
            </a:r>
            <a:endParaRPr lang="en-US" sz="1400" dirty="0">
              <a:latin typeface="Courier" pitchFamily="18" charset="0"/>
            </a:endParaRPr>
          </a:p>
          <a:p>
            <a:r>
              <a:rPr lang="en-US" sz="1400" dirty="0">
                <a:latin typeface="Courier" pitchFamily="18" charset="0"/>
              </a:rPr>
              <a:t>        while value != 1:</a:t>
            </a:r>
          </a:p>
          <a:p>
            <a:r>
              <a:rPr lang="en-US" sz="1400" dirty="0">
                <a:latin typeface="Courier" pitchFamily="18" charset="0"/>
              </a:rPr>
              <a:t>            if value % 2 == 0:</a:t>
            </a:r>
          </a:p>
          <a:p>
            <a:r>
              <a:rPr lang="en-US" sz="1400" dirty="0">
                <a:latin typeface="Courier" pitchFamily="18" charset="0"/>
              </a:rPr>
              <a:t>                value = value//2</a:t>
            </a:r>
          </a:p>
          <a:p>
            <a:r>
              <a:rPr lang="en-US" sz="1400" dirty="0">
                <a:latin typeface="Courier" pitchFamily="18" charset="0"/>
              </a:rPr>
              <a:t>            else:</a:t>
            </a:r>
          </a:p>
          <a:p>
            <a:r>
              <a:rPr lang="en-US" sz="1400" dirty="0">
                <a:latin typeface="Courier" pitchFamily="18" charset="0"/>
              </a:rPr>
              <a:t>                value = 3 * value + 1</a:t>
            </a:r>
          </a:p>
          <a:p>
            <a:r>
              <a:rPr lang="en-US" sz="1400" dirty="0">
                <a:latin typeface="Courier" pitchFamily="18" charset="0"/>
              </a:rPr>
              <a:t>            print(value)</a:t>
            </a:r>
          </a:p>
          <a:p>
            <a:r>
              <a:rPr lang="en-US" sz="1400" dirty="0">
                <a:latin typeface="Courier" pitchFamily="18" charset="0"/>
              </a:rPr>
              <a:t>        start = input("\nEnter 0 to quit or a positive integer </a:t>
            </a:r>
            <a:r>
              <a:rPr lang="en-US" sz="1400" dirty="0" smtClean="0">
                <a:latin typeface="Courier" pitchFamily="18" charset="0"/>
              </a:rPr>
              <a:t>: ")</a:t>
            </a:r>
            <a:endParaRPr lang="en-US" sz="1400" dirty="0">
              <a:latin typeface="Courier" pitchFamily="18" charset="0"/>
            </a:endParaRPr>
          </a:p>
        </p:txBody>
      </p:sp>
    </p:spTree>
    <p:extLst>
      <p:ext uri="{BB962C8B-B14F-4D97-AF65-F5344CB8AC3E}">
        <p14:creationId xmlns:p14="http://schemas.microsoft.com/office/powerpoint/2010/main" val="1312528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Riding the Line</a:t>
            </a:r>
            <a:endParaRPr lang="en-US" sz="3600" b="1" dirty="0"/>
          </a:p>
        </p:txBody>
      </p:sp>
      <p:cxnSp>
        <p:nvCxnSpPr>
          <p:cNvPr id="5" name="Straight Connector 4"/>
          <p:cNvCxnSpPr/>
          <p:nvPr/>
        </p:nvCxnSpPr>
        <p:spPr>
          <a:xfrm>
            <a:off x="4191000" y="1219200"/>
            <a:ext cx="0" cy="464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9200" y="3543300"/>
            <a:ext cx="6400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057400" y="1676400"/>
            <a:ext cx="4876800" cy="4038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38600" y="3358634"/>
            <a:ext cx="304800" cy="369332"/>
          </a:xfrm>
          <a:prstGeom prst="rect">
            <a:avLst/>
          </a:prstGeom>
          <a:noFill/>
        </p:spPr>
        <p:txBody>
          <a:bodyPr wrap="square" rtlCol="0">
            <a:spAutoFit/>
          </a:bodyPr>
          <a:lstStyle/>
          <a:p>
            <a:r>
              <a:rPr lang="en-US" dirty="0" smtClean="0">
                <a:sym typeface="Symbol"/>
              </a:rPr>
              <a:t></a:t>
            </a:r>
            <a:endParaRPr lang="en-US" dirty="0"/>
          </a:p>
        </p:txBody>
      </p:sp>
      <p:sp>
        <p:nvSpPr>
          <p:cNvPr id="16" name="TextBox 15"/>
          <p:cNvSpPr txBox="1"/>
          <p:nvPr/>
        </p:nvSpPr>
        <p:spPr>
          <a:xfrm>
            <a:off x="533400" y="4267200"/>
            <a:ext cx="2133600" cy="369332"/>
          </a:xfrm>
          <a:prstGeom prst="rect">
            <a:avLst/>
          </a:prstGeom>
          <a:noFill/>
        </p:spPr>
        <p:txBody>
          <a:bodyPr wrap="square" rtlCol="0">
            <a:spAutoFit/>
          </a:bodyPr>
          <a:lstStyle/>
          <a:p>
            <a:r>
              <a:rPr lang="en-US" i="1" dirty="0">
                <a:solidFill>
                  <a:srgbClr val="FF0000"/>
                </a:solidFill>
              </a:rPr>
              <a:t>f</a:t>
            </a:r>
            <a:r>
              <a:rPr lang="en-US" dirty="0" smtClean="0">
                <a:solidFill>
                  <a:srgbClr val="FF0000"/>
                </a:solidFill>
              </a:rPr>
              <a:t>(</a:t>
            </a:r>
            <a:r>
              <a:rPr lang="en-US" i="1" dirty="0" smtClean="0">
                <a:solidFill>
                  <a:srgbClr val="FF0000"/>
                </a:solidFill>
              </a:rPr>
              <a:t>x</a:t>
            </a:r>
            <a:r>
              <a:rPr lang="en-US" dirty="0" smtClean="0">
                <a:solidFill>
                  <a:srgbClr val="FF0000"/>
                </a:solidFill>
              </a:rPr>
              <a:t>) </a:t>
            </a:r>
            <a:r>
              <a:rPr lang="en-US" dirty="0" smtClean="0"/>
              <a:t>= </a:t>
            </a:r>
            <a:r>
              <a:rPr lang="en-US" i="1" dirty="0" smtClean="0"/>
              <a:t>x </a:t>
            </a:r>
            <a:r>
              <a:rPr lang="en-US" dirty="0" smtClean="0"/>
              <a:t>- 1</a:t>
            </a:r>
            <a:endParaRPr lang="en-US" dirty="0"/>
          </a:p>
        </p:txBody>
      </p:sp>
      <p:sp>
        <p:nvSpPr>
          <p:cNvPr id="17" name="TextBox 16"/>
          <p:cNvSpPr txBox="1"/>
          <p:nvPr/>
        </p:nvSpPr>
        <p:spPr>
          <a:xfrm>
            <a:off x="4038600" y="3741740"/>
            <a:ext cx="304800" cy="369332"/>
          </a:xfrm>
          <a:prstGeom prst="rect">
            <a:avLst/>
          </a:prstGeom>
          <a:noFill/>
        </p:spPr>
        <p:txBody>
          <a:bodyPr wrap="square" rtlCol="0">
            <a:spAutoFit/>
          </a:bodyPr>
          <a:lstStyle/>
          <a:p>
            <a:r>
              <a:rPr lang="en-US" dirty="0" smtClean="0">
                <a:solidFill>
                  <a:srgbClr val="FF0000"/>
                </a:solidFill>
                <a:sym typeface="Symbol"/>
              </a:rPr>
              <a:t></a:t>
            </a:r>
            <a:endParaRPr lang="en-US" dirty="0">
              <a:solidFill>
                <a:srgbClr val="FF0000"/>
              </a:solidFill>
            </a:endParaRPr>
          </a:p>
        </p:txBody>
      </p:sp>
      <p:sp>
        <p:nvSpPr>
          <p:cNvPr id="11" name="TextBox 10"/>
          <p:cNvSpPr txBox="1"/>
          <p:nvPr/>
        </p:nvSpPr>
        <p:spPr>
          <a:xfrm>
            <a:off x="4558352" y="3358634"/>
            <a:ext cx="304800" cy="369332"/>
          </a:xfrm>
          <a:prstGeom prst="rect">
            <a:avLst/>
          </a:prstGeom>
          <a:noFill/>
        </p:spPr>
        <p:txBody>
          <a:bodyPr wrap="square" rtlCol="0">
            <a:spAutoFit/>
          </a:bodyPr>
          <a:lstStyle/>
          <a:p>
            <a:r>
              <a:rPr lang="en-US" dirty="0" smtClean="0">
                <a:solidFill>
                  <a:srgbClr val="FF0000"/>
                </a:solidFill>
                <a:sym typeface="Symbol"/>
              </a:rPr>
              <a:t></a:t>
            </a:r>
            <a:endParaRPr lang="en-US" dirty="0">
              <a:solidFill>
                <a:srgbClr val="FF0000"/>
              </a:solidFill>
            </a:endParaRPr>
          </a:p>
        </p:txBody>
      </p:sp>
      <p:cxnSp>
        <p:nvCxnSpPr>
          <p:cNvPr id="4" name="Straight Arrow Connector 3"/>
          <p:cNvCxnSpPr/>
          <p:nvPr/>
        </p:nvCxnSpPr>
        <p:spPr>
          <a:xfrm flipV="1">
            <a:off x="4343400" y="3695700"/>
            <a:ext cx="519752" cy="4153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170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Square Root</a:t>
            </a:r>
            <a:endParaRPr lang="en-US" sz="3600" b="1" dirty="0"/>
          </a:p>
        </p:txBody>
      </p:sp>
      <p:sp>
        <p:nvSpPr>
          <p:cNvPr id="3" name="TextBox 2"/>
          <p:cNvSpPr txBox="1"/>
          <p:nvPr/>
        </p:nvSpPr>
        <p:spPr>
          <a:xfrm>
            <a:off x="508000" y="4953000"/>
            <a:ext cx="8470900" cy="1569660"/>
          </a:xfrm>
          <a:prstGeom prst="rect">
            <a:avLst/>
          </a:prstGeom>
          <a:noFill/>
        </p:spPr>
        <p:txBody>
          <a:bodyPr wrap="square" rtlCol="0">
            <a:spAutoFit/>
          </a:bodyPr>
          <a:lstStyle/>
          <a:p>
            <a:r>
              <a:rPr lang="en-US" sz="2400" dirty="0" smtClean="0"/>
              <a:t>Make a first guess, let’s say:  1.  We want to ride the curve up to where it crosses the x-axis.  But we don’t know how to.</a:t>
            </a:r>
          </a:p>
          <a:p>
            <a:endParaRPr lang="en-US" sz="2400" dirty="0"/>
          </a:p>
          <a:p>
            <a:r>
              <a:rPr lang="en-US" sz="2400" dirty="0" smtClean="0"/>
              <a:t>So pretend it were a straight line and ride it up. </a:t>
            </a:r>
            <a:endParaRPr lang="en-US" sz="2400" dirty="0"/>
          </a:p>
        </p:txBody>
      </p:sp>
      <p:pic>
        <p:nvPicPr>
          <p:cNvPr id="3074" name="Picture 2" descr="C:\Users\Elaine\AppData\Local\Microsoft\Windows\Temporary Internet Files\Content.Outlook\JYZRPKW4\untitle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57828"/>
            <a:ext cx="5029200" cy="3771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0700" y="1600200"/>
            <a:ext cx="2755900" cy="830997"/>
          </a:xfrm>
          <a:prstGeom prst="rect">
            <a:avLst/>
          </a:prstGeom>
          <a:noFill/>
        </p:spPr>
        <p:txBody>
          <a:bodyPr wrap="square" rtlCol="0">
            <a:spAutoFit/>
          </a:bodyPr>
          <a:lstStyle/>
          <a:p>
            <a:r>
              <a:rPr lang="en-US" sz="2400" dirty="0" smtClean="0"/>
              <a:t>Example:</a:t>
            </a:r>
          </a:p>
          <a:p>
            <a:r>
              <a:rPr lang="en-US" sz="2400" dirty="0"/>
              <a:t> </a:t>
            </a:r>
            <a:r>
              <a:rPr lang="en-US" sz="2400" dirty="0" smtClean="0"/>
              <a:t>    f(x) = x</a:t>
            </a:r>
            <a:r>
              <a:rPr lang="en-US" sz="2400" baseline="30000" dirty="0" smtClean="0"/>
              <a:t>2</a:t>
            </a:r>
            <a:r>
              <a:rPr lang="en-US" sz="2400" dirty="0" smtClean="0"/>
              <a:t> - 90</a:t>
            </a:r>
            <a:endParaRPr lang="en-US" sz="2400" dirty="0"/>
          </a:p>
        </p:txBody>
      </p:sp>
      <p:sp>
        <p:nvSpPr>
          <p:cNvPr id="5" name="TextBox 4"/>
          <p:cNvSpPr txBox="1"/>
          <p:nvPr/>
        </p:nvSpPr>
        <p:spPr>
          <a:xfrm>
            <a:off x="5384800" y="3987800"/>
            <a:ext cx="304800" cy="369332"/>
          </a:xfrm>
          <a:prstGeom prst="rect">
            <a:avLst/>
          </a:prstGeom>
          <a:noFill/>
        </p:spPr>
        <p:txBody>
          <a:bodyPr wrap="square" rtlCol="0">
            <a:spAutoFit/>
          </a:bodyPr>
          <a:lstStyle/>
          <a:p>
            <a:r>
              <a:rPr lang="en-US" dirty="0" smtClean="0">
                <a:sym typeface="Symbol"/>
              </a:rPr>
              <a:t></a:t>
            </a:r>
            <a:endParaRPr lang="en-US" dirty="0"/>
          </a:p>
        </p:txBody>
      </p:sp>
      <p:cxnSp>
        <p:nvCxnSpPr>
          <p:cNvPr id="7" name="Straight Connector 6"/>
          <p:cNvCxnSpPr/>
          <p:nvPr/>
        </p:nvCxnSpPr>
        <p:spPr>
          <a:xfrm flipV="1">
            <a:off x="4191000" y="3200400"/>
            <a:ext cx="5130800" cy="130072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78900" y="3049390"/>
            <a:ext cx="304800" cy="369332"/>
          </a:xfrm>
          <a:prstGeom prst="rect">
            <a:avLst/>
          </a:prstGeom>
          <a:noFill/>
        </p:spPr>
        <p:txBody>
          <a:bodyPr wrap="square" rtlCol="0">
            <a:spAutoFit/>
          </a:bodyPr>
          <a:lstStyle/>
          <a:p>
            <a:r>
              <a:rPr lang="en-US" dirty="0" smtClean="0">
                <a:sym typeface="Symbol"/>
              </a:rPr>
              <a:t></a:t>
            </a:r>
            <a:endParaRPr lang="en-US" dirty="0"/>
          </a:p>
        </p:txBody>
      </p:sp>
    </p:spTree>
    <p:extLst>
      <p:ext uri="{BB962C8B-B14F-4D97-AF65-F5344CB8AC3E}">
        <p14:creationId xmlns:p14="http://schemas.microsoft.com/office/powerpoint/2010/main" val="2985034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Square Root</a:t>
            </a:r>
            <a:endParaRPr lang="en-US" sz="3600" b="1" dirty="0"/>
          </a:p>
        </p:txBody>
      </p:sp>
      <p:sp>
        <p:nvSpPr>
          <p:cNvPr id="3" name="TextBox 2"/>
          <p:cNvSpPr txBox="1"/>
          <p:nvPr/>
        </p:nvSpPr>
        <p:spPr>
          <a:xfrm>
            <a:off x="508000" y="4953000"/>
            <a:ext cx="8470900" cy="1200329"/>
          </a:xfrm>
          <a:prstGeom prst="rect">
            <a:avLst/>
          </a:prstGeom>
          <a:noFill/>
        </p:spPr>
        <p:txBody>
          <a:bodyPr wrap="square" rtlCol="0">
            <a:spAutoFit/>
          </a:bodyPr>
          <a:lstStyle/>
          <a:p>
            <a:r>
              <a:rPr lang="en-US" sz="2400" dirty="0" smtClean="0"/>
              <a:t>Start at 5.  </a:t>
            </a:r>
          </a:p>
          <a:p>
            <a:endParaRPr lang="en-US" sz="2400" dirty="0"/>
          </a:p>
          <a:p>
            <a:r>
              <a:rPr lang="en-US" sz="2400" dirty="0" smtClean="0"/>
              <a:t>Pretend the curve were a straight line and ride it up to 12. </a:t>
            </a:r>
            <a:endParaRPr lang="en-US" sz="2400" dirty="0"/>
          </a:p>
        </p:txBody>
      </p:sp>
      <p:pic>
        <p:nvPicPr>
          <p:cNvPr id="3074" name="Picture 2" descr="C:\Users\Elaine\AppData\Local\Microsoft\Windows\Temporary Internet Files\Content.Outlook\JYZRPKW4\untitle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57828"/>
            <a:ext cx="5029200" cy="3771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0700" y="1600200"/>
            <a:ext cx="2755900" cy="830997"/>
          </a:xfrm>
          <a:prstGeom prst="rect">
            <a:avLst/>
          </a:prstGeom>
          <a:noFill/>
        </p:spPr>
        <p:txBody>
          <a:bodyPr wrap="square" rtlCol="0">
            <a:spAutoFit/>
          </a:bodyPr>
          <a:lstStyle/>
          <a:p>
            <a:r>
              <a:rPr lang="en-US" sz="2400" dirty="0" smtClean="0"/>
              <a:t>Example:</a:t>
            </a:r>
          </a:p>
          <a:p>
            <a:r>
              <a:rPr lang="en-US" sz="2400" dirty="0"/>
              <a:t> </a:t>
            </a:r>
            <a:r>
              <a:rPr lang="en-US" sz="2400" dirty="0" smtClean="0"/>
              <a:t>    f(x) = x</a:t>
            </a:r>
            <a:r>
              <a:rPr lang="en-US" sz="2400" baseline="30000" dirty="0" smtClean="0"/>
              <a:t>2</a:t>
            </a:r>
            <a:r>
              <a:rPr lang="en-US" sz="2400" dirty="0" smtClean="0"/>
              <a:t> - 90</a:t>
            </a:r>
            <a:endParaRPr lang="en-US" sz="2400" dirty="0"/>
          </a:p>
        </p:txBody>
      </p:sp>
      <p:sp>
        <p:nvSpPr>
          <p:cNvPr id="5" name="TextBox 4"/>
          <p:cNvSpPr txBox="1"/>
          <p:nvPr/>
        </p:nvSpPr>
        <p:spPr>
          <a:xfrm>
            <a:off x="5676900" y="3746584"/>
            <a:ext cx="304800" cy="369332"/>
          </a:xfrm>
          <a:prstGeom prst="rect">
            <a:avLst/>
          </a:prstGeom>
          <a:noFill/>
        </p:spPr>
        <p:txBody>
          <a:bodyPr wrap="square" rtlCol="0">
            <a:spAutoFit/>
          </a:bodyPr>
          <a:lstStyle/>
          <a:p>
            <a:r>
              <a:rPr lang="en-US" dirty="0" smtClean="0">
                <a:sym typeface="Symbol"/>
              </a:rPr>
              <a:t></a:t>
            </a:r>
            <a:endParaRPr lang="en-US" dirty="0"/>
          </a:p>
        </p:txBody>
      </p:sp>
      <p:sp>
        <p:nvSpPr>
          <p:cNvPr id="10" name="TextBox 9"/>
          <p:cNvSpPr txBox="1"/>
          <p:nvPr/>
        </p:nvSpPr>
        <p:spPr>
          <a:xfrm>
            <a:off x="6324600" y="3119230"/>
            <a:ext cx="304800" cy="369332"/>
          </a:xfrm>
          <a:prstGeom prst="rect">
            <a:avLst/>
          </a:prstGeom>
          <a:noFill/>
        </p:spPr>
        <p:txBody>
          <a:bodyPr wrap="square" rtlCol="0">
            <a:spAutoFit/>
          </a:bodyPr>
          <a:lstStyle/>
          <a:p>
            <a:r>
              <a:rPr lang="en-US" dirty="0" smtClean="0">
                <a:sym typeface="Symbol"/>
              </a:rPr>
              <a:t></a:t>
            </a:r>
            <a:endParaRPr lang="en-US" dirty="0"/>
          </a:p>
        </p:txBody>
      </p:sp>
      <p:cxnSp>
        <p:nvCxnSpPr>
          <p:cNvPr id="16" name="Straight Connector 15"/>
          <p:cNvCxnSpPr/>
          <p:nvPr/>
        </p:nvCxnSpPr>
        <p:spPr>
          <a:xfrm flipV="1">
            <a:off x="4695825" y="2788250"/>
            <a:ext cx="2266950" cy="22860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76900" y="4099278"/>
            <a:ext cx="304800" cy="369332"/>
          </a:xfrm>
          <a:prstGeom prst="rect">
            <a:avLst/>
          </a:prstGeom>
          <a:noFill/>
        </p:spPr>
        <p:txBody>
          <a:bodyPr wrap="square" rtlCol="0">
            <a:spAutoFit/>
          </a:bodyPr>
          <a:lstStyle/>
          <a:p>
            <a:r>
              <a:rPr lang="en-US" dirty="0" smtClean="0">
                <a:sym typeface="Symbol"/>
              </a:rPr>
              <a:t></a:t>
            </a:r>
            <a:endParaRPr lang="en-US" dirty="0"/>
          </a:p>
        </p:txBody>
      </p:sp>
    </p:spTree>
    <p:extLst>
      <p:ext uri="{BB962C8B-B14F-4D97-AF65-F5344CB8AC3E}">
        <p14:creationId xmlns:p14="http://schemas.microsoft.com/office/powerpoint/2010/main" val="874917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Square Root</a:t>
            </a:r>
            <a:endParaRPr lang="en-US" sz="3600" b="1" dirty="0"/>
          </a:p>
        </p:txBody>
      </p:sp>
      <p:sp>
        <p:nvSpPr>
          <p:cNvPr id="3" name="TextBox 2"/>
          <p:cNvSpPr txBox="1"/>
          <p:nvPr/>
        </p:nvSpPr>
        <p:spPr>
          <a:xfrm>
            <a:off x="508000" y="4953000"/>
            <a:ext cx="8470900" cy="1200329"/>
          </a:xfrm>
          <a:prstGeom prst="rect">
            <a:avLst/>
          </a:prstGeom>
          <a:noFill/>
        </p:spPr>
        <p:txBody>
          <a:bodyPr wrap="square" rtlCol="0">
            <a:spAutoFit/>
          </a:bodyPr>
          <a:lstStyle/>
          <a:p>
            <a:r>
              <a:rPr lang="en-US" sz="2400" dirty="0" smtClean="0"/>
              <a:t>Start at 12.  </a:t>
            </a:r>
          </a:p>
          <a:p>
            <a:endParaRPr lang="en-US" sz="2400" dirty="0"/>
          </a:p>
          <a:p>
            <a:r>
              <a:rPr lang="en-US" sz="2400" dirty="0" smtClean="0"/>
              <a:t>Pretend the curve were a straight line and ride it down to 9. </a:t>
            </a:r>
            <a:endParaRPr lang="en-US" sz="2400" dirty="0"/>
          </a:p>
        </p:txBody>
      </p:sp>
      <p:pic>
        <p:nvPicPr>
          <p:cNvPr id="3074" name="Picture 2" descr="C:\Users\Elaine\AppData\Local\Microsoft\Windows\Temporary Internet Files\Content.Outlook\JYZRPKW4\untitle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57828"/>
            <a:ext cx="5029200" cy="3771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0700" y="1600200"/>
            <a:ext cx="2755900" cy="830997"/>
          </a:xfrm>
          <a:prstGeom prst="rect">
            <a:avLst/>
          </a:prstGeom>
          <a:noFill/>
        </p:spPr>
        <p:txBody>
          <a:bodyPr wrap="square" rtlCol="0">
            <a:spAutoFit/>
          </a:bodyPr>
          <a:lstStyle/>
          <a:p>
            <a:r>
              <a:rPr lang="en-US" sz="2400" dirty="0" smtClean="0"/>
              <a:t>Example:</a:t>
            </a:r>
          </a:p>
          <a:p>
            <a:r>
              <a:rPr lang="en-US" sz="2400" dirty="0"/>
              <a:t> </a:t>
            </a:r>
            <a:r>
              <a:rPr lang="en-US" sz="2400" dirty="0" smtClean="0"/>
              <a:t>    f(x) = x</a:t>
            </a:r>
            <a:r>
              <a:rPr lang="en-US" sz="2400" baseline="30000" dirty="0" smtClean="0"/>
              <a:t>2</a:t>
            </a:r>
            <a:r>
              <a:rPr lang="en-US" sz="2400" dirty="0" smtClean="0"/>
              <a:t> - 90</a:t>
            </a:r>
            <a:endParaRPr lang="en-US" sz="2400" dirty="0"/>
          </a:p>
        </p:txBody>
      </p:sp>
      <p:sp>
        <p:nvSpPr>
          <p:cNvPr id="5" name="TextBox 4"/>
          <p:cNvSpPr txBox="1"/>
          <p:nvPr/>
        </p:nvSpPr>
        <p:spPr>
          <a:xfrm>
            <a:off x="6324600" y="2659112"/>
            <a:ext cx="304800" cy="369332"/>
          </a:xfrm>
          <a:prstGeom prst="rect">
            <a:avLst/>
          </a:prstGeom>
          <a:noFill/>
        </p:spPr>
        <p:txBody>
          <a:bodyPr wrap="square" rtlCol="0">
            <a:spAutoFit/>
          </a:bodyPr>
          <a:lstStyle/>
          <a:p>
            <a:r>
              <a:rPr lang="en-US" dirty="0" smtClean="0">
                <a:sym typeface="Symbol"/>
              </a:rPr>
              <a:t></a:t>
            </a:r>
            <a:endParaRPr lang="en-US" dirty="0"/>
          </a:p>
        </p:txBody>
      </p:sp>
      <p:sp>
        <p:nvSpPr>
          <p:cNvPr id="10" name="TextBox 9"/>
          <p:cNvSpPr txBox="1"/>
          <p:nvPr/>
        </p:nvSpPr>
        <p:spPr>
          <a:xfrm>
            <a:off x="6108700" y="3119230"/>
            <a:ext cx="304800" cy="369332"/>
          </a:xfrm>
          <a:prstGeom prst="rect">
            <a:avLst/>
          </a:prstGeom>
          <a:noFill/>
        </p:spPr>
        <p:txBody>
          <a:bodyPr wrap="square" rtlCol="0">
            <a:spAutoFit/>
          </a:bodyPr>
          <a:lstStyle/>
          <a:p>
            <a:r>
              <a:rPr lang="en-US" dirty="0" smtClean="0">
                <a:sym typeface="Symbol"/>
              </a:rPr>
              <a:t></a:t>
            </a:r>
            <a:endParaRPr lang="en-US" dirty="0"/>
          </a:p>
        </p:txBody>
      </p:sp>
      <p:cxnSp>
        <p:nvCxnSpPr>
          <p:cNvPr id="16" name="Straight Connector 15"/>
          <p:cNvCxnSpPr/>
          <p:nvPr/>
        </p:nvCxnSpPr>
        <p:spPr>
          <a:xfrm flipV="1">
            <a:off x="5486400" y="2056399"/>
            <a:ext cx="1400175" cy="26788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20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86250" cy="715962"/>
          </a:xfrm>
        </p:spPr>
        <p:txBody>
          <a:bodyPr>
            <a:normAutofit/>
          </a:bodyPr>
          <a:lstStyle/>
          <a:p>
            <a:r>
              <a:rPr lang="en-US" sz="3600" b="1" dirty="0" smtClean="0"/>
              <a:t>Square Root</a:t>
            </a:r>
            <a:endParaRPr lang="en-US" sz="3600" b="1" dirty="0"/>
          </a:p>
        </p:txBody>
      </p:sp>
      <p:sp>
        <p:nvSpPr>
          <p:cNvPr id="3" name="TextBox 2"/>
          <p:cNvSpPr txBox="1"/>
          <p:nvPr/>
        </p:nvSpPr>
        <p:spPr>
          <a:xfrm>
            <a:off x="482600" y="4105094"/>
            <a:ext cx="8470900" cy="1200329"/>
          </a:xfrm>
          <a:prstGeom prst="rect">
            <a:avLst/>
          </a:prstGeom>
          <a:noFill/>
        </p:spPr>
        <p:txBody>
          <a:bodyPr wrap="square" rtlCol="0">
            <a:spAutoFit/>
          </a:bodyPr>
          <a:lstStyle/>
          <a:p>
            <a:r>
              <a:rPr lang="en-US" sz="2400" dirty="0" smtClean="0"/>
              <a:t>The line we have drawn:       y	=   f(x</a:t>
            </a:r>
            <a:r>
              <a:rPr lang="en-US" sz="2400" baseline="-25000" dirty="0" smtClean="0"/>
              <a:t>i</a:t>
            </a:r>
            <a:r>
              <a:rPr lang="en-US" sz="2400" dirty="0" smtClean="0"/>
              <a:t>)  +  (x</a:t>
            </a:r>
            <a:r>
              <a:rPr lang="en-US" sz="2400" baseline="-25000" dirty="0" smtClean="0"/>
              <a:t>i+1</a:t>
            </a:r>
            <a:r>
              <a:rPr lang="en-US" sz="2400" dirty="0" smtClean="0"/>
              <a:t> – x</a:t>
            </a:r>
            <a:r>
              <a:rPr lang="en-US" sz="2400" baseline="-25000" dirty="0" smtClean="0"/>
              <a:t>i</a:t>
            </a:r>
            <a:r>
              <a:rPr lang="en-US" sz="2400" dirty="0" smtClean="0"/>
              <a:t>)*2x</a:t>
            </a:r>
            <a:r>
              <a:rPr lang="en-US" sz="2400" baseline="-25000" dirty="0" smtClean="0"/>
              <a:t>i</a:t>
            </a:r>
            <a:r>
              <a:rPr lang="en-US" sz="2400" dirty="0"/>
              <a:t>	</a:t>
            </a:r>
            <a:endParaRPr lang="en-US" sz="2400" dirty="0" smtClean="0"/>
          </a:p>
          <a:p>
            <a:r>
              <a:rPr lang="en-US" sz="2400" dirty="0" smtClean="0"/>
              <a:t>To find where it crosses:      0	=   f(x</a:t>
            </a:r>
            <a:r>
              <a:rPr lang="en-US" sz="2400" baseline="-25000" dirty="0" smtClean="0"/>
              <a:t>i</a:t>
            </a:r>
            <a:r>
              <a:rPr lang="en-US" sz="2400" dirty="0"/>
              <a:t>) </a:t>
            </a:r>
            <a:r>
              <a:rPr lang="en-US" sz="2400" dirty="0" smtClean="0"/>
              <a:t> +  </a:t>
            </a:r>
            <a:r>
              <a:rPr lang="en-US" sz="2400" dirty="0"/>
              <a:t>(x</a:t>
            </a:r>
            <a:r>
              <a:rPr lang="en-US" sz="2400" baseline="-25000" dirty="0"/>
              <a:t>i+1</a:t>
            </a:r>
            <a:r>
              <a:rPr lang="en-US" sz="2400" dirty="0"/>
              <a:t> – x</a:t>
            </a:r>
            <a:r>
              <a:rPr lang="en-US" sz="2400" baseline="-25000" dirty="0"/>
              <a:t>i</a:t>
            </a:r>
            <a:r>
              <a:rPr lang="en-US" sz="2400" dirty="0"/>
              <a:t>)*2x</a:t>
            </a:r>
            <a:r>
              <a:rPr lang="en-US" sz="2400" baseline="-25000" dirty="0"/>
              <a:t>i</a:t>
            </a:r>
            <a:r>
              <a:rPr lang="en-US" sz="2400" dirty="0"/>
              <a:t>	</a:t>
            </a:r>
          </a:p>
          <a:p>
            <a:r>
              <a:rPr lang="en-US" sz="2400" dirty="0" smtClean="0"/>
              <a:t>				</a:t>
            </a:r>
            <a:endParaRPr lang="en-US" sz="2400" dirty="0"/>
          </a:p>
        </p:txBody>
      </p:sp>
      <p:pic>
        <p:nvPicPr>
          <p:cNvPr id="3074" name="Picture 2" descr="C:\Users\Elaine\AppData\Local\Microsoft\Windows\Temporary Internet Files\Content.Outlook\JYZRPKW4\untitle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696710"/>
            <a:ext cx="4095750" cy="30718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7850" y="2232616"/>
            <a:ext cx="2755900" cy="830997"/>
          </a:xfrm>
          <a:prstGeom prst="rect">
            <a:avLst/>
          </a:prstGeom>
          <a:noFill/>
        </p:spPr>
        <p:txBody>
          <a:bodyPr wrap="square" rtlCol="0">
            <a:spAutoFit/>
          </a:bodyPr>
          <a:lstStyle/>
          <a:p>
            <a:r>
              <a:rPr lang="en-US" sz="2400" dirty="0" smtClean="0"/>
              <a:t>     f(x) = x</a:t>
            </a:r>
            <a:r>
              <a:rPr lang="en-US" sz="2400" baseline="30000" dirty="0" smtClean="0"/>
              <a:t>2</a:t>
            </a:r>
            <a:r>
              <a:rPr lang="en-US" sz="2400" dirty="0" smtClean="0"/>
              <a:t> – n</a:t>
            </a:r>
            <a:endParaRPr lang="en-US" sz="2400" dirty="0"/>
          </a:p>
          <a:p>
            <a:r>
              <a:rPr lang="en-US" sz="2400" dirty="0" smtClean="0"/>
              <a:t>     f</a:t>
            </a:r>
            <a:r>
              <a:rPr lang="en-US" sz="2400" dirty="0" smtClean="0">
                <a:sym typeface="Symbol"/>
              </a:rPr>
              <a:t>(x)= 2x</a:t>
            </a:r>
            <a:endParaRPr lang="en-US" sz="2400" dirty="0"/>
          </a:p>
        </p:txBody>
      </p:sp>
      <p:sp>
        <p:nvSpPr>
          <p:cNvPr id="5" name="TextBox 4"/>
          <p:cNvSpPr txBox="1"/>
          <p:nvPr/>
        </p:nvSpPr>
        <p:spPr>
          <a:xfrm>
            <a:off x="7086600" y="2949394"/>
            <a:ext cx="304800" cy="369332"/>
          </a:xfrm>
          <a:prstGeom prst="rect">
            <a:avLst/>
          </a:prstGeom>
          <a:noFill/>
        </p:spPr>
        <p:txBody>
          <a:bodyPr wrap="square" rtlCol="0">
            <a:spAutoFit/>
          </a:bodyPr>
          <a:lstStyle/>
          <a:p>
            <a:r>
              <a:rPr lang="en-US" dirty="0" smtClean="0">
                <a:sym typeface="Symbol"/>
              </a:rPr>
              <a:t></a:t>
            </a:r>
            <a:endParaRPr lang="en-US" dirty="0"/>
          </a:p>
        </p:txBody>
      </p:sp>
      <p:sp>
        <p:nvSpPr>
          <p:cNvPr id="10" name="TextBox 9"/>
          <p:cNvSpPr txBox="1"/>
          <p:nvPr/>
        </p:nvSpPr>
        <p:spPr>
          <a:xfrm>
            <a:off x="7645400" y="2431197"/>
            <a:ext cx="304800" cy="369332"/>
          </a:xfrm>
          <a:prstGeom prst="rect">
            <a:avLst/>
          </a:prstGeom>
          <a:noFill/>
        </p:spPr>
        <p:txBody>
          <a:bodyPr wrap="square" rtlCol="0">
            <a:spAutoFit/>
          </a:bodyPr>
          <a:lstStyle/>
          <a:p>
            <a:r>
              <a:rPr lang="en-US" dirty="0" smtClean="0">
                <a:sym typeface="Symbol"/>
              </a:rPr>
              <a:t></a:t>
            </a:r>
            <a:endParaRPr lang="en-US" dirty="0"/>
          </a:p>
        </p:txBody>
      </p:sp>
      <p:cxnSp>
        <p:nvCxnSpPr>
          <p:cNvPr id="16" name="Straight Connector 15"/>
          <p:cNvCxnSpPr/>
          <p:nvPr/>
        </p:nvCxnSpPr>
        <p:spPr>
          <a:xfrm flipV="1">
            <a:off x="6324600" y="1806394"/>
            <a:ext cx="2266950" cy="22860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86600" y="3298296"/>
            <a:ext cx="304800" cy="369332"/>
          </a:xfrm>
          <a:prstGeom prst="rect">
            <a:avLst/>
          </a:prstGeom>
          <a:noFill/>
        </p:spPr>
        <p:txBody>
          <a:bodyPr wrap="square" rtlCol="0">
            <a:spAutoFit/>
          </a:bodyPr>
          <a:lstStyle/>
          <a:p>
            <a:r>
              <a:rPr lang="en-US" dirty="0" smtClean="0">
                <a:sym typeface="Symbol"/>
              </a:rPr>
              <a:t></a:t>
            </a:r>
            <a:endParaRPr lang="en-US" dirty="0"/>
          </a:p>
        </p:txBody>
      </p:sp>
      <p:sp>
        <p:nvSpPr>
          <p:cNvPr id="6" name="TextBox 5"/>
          <p:cNvSpPr txBox="1"/>
          <p:nvPr/>
        </p:nvSpPr>
        <p:spPr>
          <a:xfrm>
            <a:off x="7086600" y="3482962"/>
            <a:ext cx="558800" cy="369332"/>
          </a:xfrm>
          <a:prstGeom prst="rect">
            <a:avLst/>
          </a:prstGeom>
          <a:noFill/>
        </p:spPr>
        <p:txBody>
          <a:bodyPr wrap="square" rtlCol="0">
            <a:spAutoFit/>
          </a:bodyPr>
          <a:lstStyle/>
          <a:p>
            <a:r>
              <a:rPr lang="en-US" dirty="0" smtClean="0"/>
              <a:t>x</a:t>
            </a:r>
            <a:r>
              <a:rPr lang="en-US" baseline="-25000" dirty="0" smtClean="0"/>
              <a:t>i</a:t>
            </a:r>
            <a:endParaRPr lang="en-US" baseline="-25000" dirty="0"/>
          </a:p>
        </p:txBody>
      </p:sp>
      <p:sp>
        <p:nvSpPr>
          <p:cNvPr id="7" name="TextBox 6"/>
          <p:cNvSpPr txBox="1"/>
          <p:nvPr/>
        </p:nvSpPr>
        <p:spPr>
          <a:xfrm>
            <a:off x="558800" y="1184701"/>
            <a:ext cx="3975100" cy="830997"/>
          </a:xfrm>
          <a:prstGeom prst="rect">
            <a:avLst/>
          </a:prstGeom>
          <a:noFill/>
        </p:spPr>
        <p:txBody>
          <a:bodyPr wrap="square" rtlCol="0">
            <a:spAutoFit/>
          </a:bodyPr>
          <a:lstStyle/>
          <a:p>
            <a:r>
              <a:rPr lang="en-US" sz="2400" dirty="0" smtClean="0"/>
              <a:t>Doing this more generally to find sqrt(n):</a:t>
            </a:r>
            <a:endParaRPr lang="en-US" sz="2400" dirty="0"/>
          </a:p>
        </p:txBody>
      </p:sp>
    </p:spTree>
    <p:extLst>
      <p:ext uri="{BB962C8B-B14F-4D97-AF65-F5344CB8AC3E}">
        <p14:creationId xmlns:p14="http://schemas.microsoft.com/office/powerpoint/2010/main" val="428504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a:normAutofit/>
          </a:bodyPr>
          <a:lstStyle/>
          <a:p>
            <a:r>
              <a:rPr lang="en-US" sz="3600" b="1" dirty="0" smtClean="0"/>
              <a:t>Square Root</a:t>
            </a:r>
            <a:endParaRPr lang="en-US" sz="3600" b="1" dirty="0"/>
          </a:p>
        </p:txBody>
      </p:sp>
      <p:sp>
        <p:nvSpPr>
          <p:cNvPr id="3" name="TextBox 2"/>
          <p:cNvSpPr txBox="1"/>
          <p:nvPr/>
        </p:nvSpPr>
        <p:spPr>
          <a:xfrm>
            <a:off x="482600" y="1295400"/>
            <a:ext cx="8470900" cy="4524315"/>
          </a:xfrm>
          <a:prstGeom prst="rect">
            <a:avLst/>
          </a:prstGeom>
          <a:noFill/>
        </p:spPr>
        <p:txBody>
          <a:bodyPr wrap="square" rtlCol="0">
            <a:spAutoFit/>
          </a:bodyPr>
          <a:lstStyle/>
          <a:p>
            <a:r>
              <a:rPr lang="en-US" sz="2400" dirty="0" smtClean="0"/>
              <a:t>The line we have drawn:       y	=    f(x</a:t>
            </a:r>
            <a:r>
              <a:rPr lang="en-US" sz="2400" baseline="-25000" dirty="0" smtClean="0"/>
              <a:t>i</a:t>
            </a:r>
            <a:r>
              <a:rPr lang="en-US" sz="2400" dirty="0" smtClean="0"/>
              <a:t>)  + (x</a:t>
            </a:r>
            <a:r>
              <a:rPr lang="en-US" sz="2400" baseline="-25000" dirty="0" smtClean="0"/>
              <a:t>i+1</a:t>
            </a:r>
            <a:r>
              <a:rPr lang="en-US" sz="2400" dirty="0" smtClean="0"/>
              <a:t> – x</a:t>
            </a:r>
            <a:r>
              <a:rPr lang="en-US" sz="2400" baseline="-25000" dirty="0" smtClean="0"/>
              <a:t>i</a:t>
            </a:r>
            <a:r>
              <a:rPr lang="en-US" sz="2400" dirty="0" smtClean="0"/>
              <a:t>)*2x</a:t>
            </a:r>
            <a:r>
              <a:rPr lang="en-US" sz="2400" baseline="-25000" dirty="0" smtClean="0"/>
              <a:t>i</a:t>
            </a:r>
            <a:r>
              <a:rPr lang="en-US" sz="2400" dirty="0"/>
              <a:t>	</a:t>
            </a:r>
            <a:endParaRPr lang="en-US" sz="2400" dirty="0" smtClean="0"/>
          </a:p>
          <a:p>
            <a:r>
              <a:rPr lang="en-US" sz="2400" dirty="0" smtClean="0"/>
              <a:t>To find where it crosses:       0	=    f(x</a:t>
            </a:r>
            <a:r>
              <a:rPr lang="en-US" sz="2400" baseline="-25000" dirty="0" smtClean="0"/>
              <a:t>i</a:t>
            </a:r>
            <a:r>
              <a:rPr lang="en-US" sz="2400" dirty="0"/>
              <a:t>) </a:t>
            </a:r>
            <a:r>
              <a:rPr lang="en-US" sz="2400" dirty="0" smtClean="0"/>
              <a:t> + </a:t>
            </a:r>
            <a:r>
              <a:rPr lang="en-US" sz="2400" dirty="0"/>
              <a:t>(x</a:t>
            </a:r>
            <a:r>
              <a:rPr lang="en-US" sz="2400" baseline="-25000" dirty="0"/>
              <a:t>i+1</a:t>
            </a:r>
            <a:r>
              <a:rPr lang="en-US" sz="2400" dirty="0"/>
              <a:t> – x</a:t>
            </a:r>
            <a:r>
              <a:rPr lang="en-US" sz="2400" baseline="-25000" dirty="0"/>
              <a:t>i</a:t>
            </a:r>
            <a:r>
              <a:rPr lang="en-US" sz="2400" dirty="0"/>
              <a:t>)*2x</a:t>
            </a:r>
            <a:r>
              <a:rPr lang="en-US" sz="2400" baseline="-25000" dirty="0"/>
              <a:t>i</a:t>
            </a:r>
            <a:r>
              <a:rPr lang="en-US" sz="2400" dirty="0"/>
              <a:t>	</a:t>
            </a:r>
          </a:p>
          <a:p>
            <a:r>
              <a:rPr lang="en-US" sz="2400" dirty="0" smtClean="0"/>
              <a:t>			          0	= x</a:t>
            </a:r>
            <a:r>
              <a:rPr lang="en-US" sz="2400" baseline="-25000" dirty="0" smtClean="0"/>
              <a:t>i</a:t>
            </a:r>
            <a:r>
              <a:rPr lang="en-US" sz="2400" baseline="30000" dirty="0" smtClean="0"/>
              <a:t>2</a:t>
            </a:r>
            <a:r>
              <a:rPr lang="en-US" sz="2400" dirty="0" smtClean="0"/>
              <a:t> </a:t>
            </a:r>
            <a:r>
              <a:rPr lang="en-US" sz="2400" dirty="0"/>
              <a:t>– n + (x</a:t>
            </a:r>
            <a:r>
              <a:rPr lang="en-US" sz="2400" baseline="-25000" dirty="0"/>
              <a:t>i+1</a:t>
            </a:r>
            <a:r>
              <a:rPr lang="en-US" sz="2400" dirty="0"/>
              <a:t> – x</a:t>
            </a:r>
            <a:r>
              <a:rPr lang="en-US" sz="2400" baseline="-25000" dirty="0"/>
              <a:t>i</a:t>
            </a:r>
            <a:r>
              <a:rPr lang="en-US" sz="2400" dirty="0"/>
              <a:t>)*</a:t>
            </a:r>
            <a:r>
              <a:rPr lang="en-US" sz="2400" dirty="0" smtClean="0"/>
              <a:t>2x</a:t>
            </a:r>
            <a:r>
              <a:rPr lang="en-US" sz="2400" baseline="-25000" dirty="0" smtClean="0"/>
              <a:t>i</a:t>
            </a:r>
          </a:p>
          <a:p>
            <a:r>
              <a:rPr lang="en-US" sz="2400" baseline="-25000" dirty="0"/>
              <a:t>	</a:t>
            </a:r>
            <a:r>
              <a:rPr lang="en-US" sz="2400" baseline="-25000" dirty="0" smtClean="0"/>
              <a:t>		               </a:t>
            </a:r>
            <a:r>
              <a:rPr lang="en-US" sz="2400" dirty="0" smtClean="0"/>
              <a:t>0</a:t>
            </a:r>
            <a:r>
              <a:rPr lang="en-US" sz="2400" baseline="-25000" dirty="0" smtClean="0"/>
              <a:t>	</a:t>
            </a:r>
            <a:r>
              <a:rPr lang="en-US" sz="2400" dirty="0"/>
              <a:t>= x</a:t>
            </a:r>
            <a:r>
              <a:rPr lang="en-US" sz="2400" baseline="-25000" dirty="0"/>
              <a:t>i</a:t>
            </a:r>
            <a:r>
              <a:rPr lang="en-US" sz="2400" baseline="30000" dirty="0"/>
              <a:t>2</a:t>
            </a:r>
            <a:r>
              <a:rPr lang="en-US" sz="2400" dirty="0"/>
              <a:t> – n + </a:t>
            </a:r>
            <a:r>
              <a:rPr lang="en-US" sz="2400" dirty="0" smtClean="0"/>
              <a:t>2x</a:t>
            </a:r>
            <a:r>
              <a:rPr lang="en-US" sz="2400" baseline="-25000" dirty="0" smtClean="0"/>
              <a:t>i+1</a:t>
            </a:r>
            <a:r>
              <a:rPr lang="en-US" sz="2400" dirty="0" smtClean="0"/>
              <a:t>x</a:t>
            </a:r>
            <a:r>
              <a:rPr lang="en-US" sz="2400" baseline="-25000" dirty="0" smtClean="0"/>
              <a:t>i</a:t>
            </a:r>
            <a:r>
              <a:rPr lang="en-US" sz="2400" dirty="0" smtClean="0"/>
              <a:t> </a:t>
            </a:r>
            <a:r>
              <a:rPr lang="en-US" sz="2400" dirty="0"/>
              <a:t>– </a:t>
            </a:r>
            <a:r>
              <a:rPr lang="en-US" sz="2400" dirty="0" smtClean="0"/>
              <a:t>2x</a:t>
            </a:r>
            <a:r>
              <a:rPr lang="en-US" sz="2400" baseline="-25000" dirty="0" smtClean="0"/>
              <a:t>i</a:t>
            </a:r>
            <a:r>
              <a:rPr lang="en-US" sz="2400" baseline="30000" dirty="0" smtClean="0"/>
              <a:t>2</a:t>
            </a:r>
          </a:p>
          <a:p>
            <a:r>
              <a:rPr lang="en-US" sz="2400" dirty="0"/>
              <a:t>	</a:t>
            </a:r>
            <a:r>
              <a:rPr lang="en-US" sz="2400" dirty="0" smtClean="0"/>
              <a:t>		</a:t>
            </a:r>
            <a:r>
              <a:rPr lang="en-US" sz="2400" dirty="0"/>
              <a:t> x</a:t>
            </a:r>
            <a:r>
              <a:rPr lang="en-US" sz="2400" baseline="-25000" dirty="0"/>
              <a:t>i</a:t>
            </a:r>
            <a:r>
              <a:rPr lang="en-US" sz="2400" baseline="30000" dirty="0"/>
              <a:t>2</a:t>
            </a:r>
            <a:r>
              <a:rPr lang="en-US" sz="2400" dirty="0"/>
              <a:t> + n </a:t>
            </a:r>
            <a:r>
              <a:rPr lang="en-US" sz="2400" dirty="0" smtClean="0"/>
              <a:t>	= 2x</a:t>
            </a:r>
            <a:r>
              <a:rPr lang="en-US" sz="2400" baseline="-25000" dirty="0" smtClean="0"/>
              <a:t>i+1</a:t>
            </a:r>
            <a:r>
              <a:rPr lang="en-US" sz="2400" dirty="0" smtClean="0"/>
              <a:t>x</a:t>
            </a:r>
            <a:r>
              <a:rPr lang="en-US" sz="2400" baseline="-25000" dirty="0" smtClean="0"/>
              <a:t>i</a:t>
            </a:r>
            <a:endParaRPr lang="en-US" sz="2400" dirty="0" smtClean="0"/>
          </a:p>
          <a:p>
            <a:r>
              <a:rPr lang="en-US" sz="2400" dirty="0"/>
              <a:t>	</a:t>
            </a:r>
            <a:r>
              <a:rPr lang="en-US" sz="2400" dirty="0" smtClean="0"/>
              <a:t>		 </a:t>
            </a:r>
            <a:r>
              <a:rPr lang="en-US" sz="2400" dirty="0"/>
              <a:t>x</a:t>
            </a:r>
            <a:r>
              <a:rPr lang="en-US" sz="2400" baseline="-25000" dirty="0"/>
              <a:t>i</a:t>
            </a:r>
            <a:r>
              <a:rPr lang="en-US" sz="2400" baseline="30000" dirty="0"/>
              <a:t>2</a:t>
            </a:r>
            <a:r>
              <a:rPr lang="en-US" sz="2400" dirty="0"/>
              <a:t> + n </a:t>
            </a:r>
            <a:r>
              <a:rPr lang="en-US" sz="2400" dirty="0" smtClean="0"/>
              <a:t>	</a:t>
            </a:r>
            <a:r>
              <a:rPr lang="en-US" sz="2400" dirty="0"/>
              <a:t>= x</a:t>
            </a:r>
            <a:r>
              <a:rPr lang="en-US" sz="2400" baseline="-25000" dirty="0"/>
              <a:t>i+1</a:t>
            </a:r>
            <a:endParaRPr lang="en-US" sz="2400" dirty="0" smtClean="0"/>
          </a:p>
          <a:p>
            <a:r>
              <a:rPr lang="en-US" sz="2400" dirty="0"/>
              <a:t>	</a:t>
            </a:r>
            <a:r>
              <a:rPr lang="en-US" sz="2400" dirty="0" smtClean="0"/>
              <a:t>		  2x</a:t>
            </a:r>
            <a:r>
              <a:rPr lang="en-US" sz="2400" baseline="-25000" dirty="0" smtClean="0"/>
              <a:t>i</a:t>
            </a:r>
            <a:r>
              <a:rPr lang="en-US" sz="2400" dirty="0" smtClean="0"/>
              <a:t> </a:t>
            </a:r>
          </a:p>
          <a:p>
            <a:r>
              <a:rPr lang="en-US" sz="2400" dirty="0"/>
              <a:t>	</a:t>
            </a:r>
            <a:r>
              <a:rPr lang="en-US" sz="2400" dirty="0" smtClean="0"/>
              <a:t>			</a:t>
            </a:r>
          </a:p>
          <a:p>
            <a:r>
              <a:rPr lang="en-US" sz="2400" dirty="0"/>
              <a:t>	</a:t>
            </a:r>
            <a:r>
              <a:rPr lang="en-US" sz="2400" dirty="0" smtClean="0"/>
              <a:t>		x</a:t>
            </a:r>
            <a:r>
              <a:rPr lang="en-US" sz="2400" baseline="-25000" dirty="0" smtClean="0"/>
              <a:t>i</a:t>
            </a:r>
            <a:r>
              <a:rPr lang="en-US" sz="2400" dirty="0" smtClean="0"/>
              <a:t> + n</a:t>
            </a:r>
          </a:p>
          <a:p>
            <a:r>
              <a:rPr lang="en-US" sz="2400" dirty="0"/>
              <a:t> </a:t>
            </a:r>
            <a:r>
              <a:rPr lang="en-US" sz="2400" dirty="0" smtClean="0"/>
              <a:t>   			       x</a:t>
            </a:r>
            <a:r>
              <a:rPr lang="en-US" sz="2400" baseline="-25000" dirty="0" smtClean="0"/>
              <a:t>i</a:t>
            </a:r>
            <a:r>
              <a:rPr lang="en-US" sz="2400" dirty="0" smtClean="0"/>
              <a:t>	= x</a:t>
            </a:r>
            <a:r>
              <a:rPr lang="en-US" sz="2400" baseline="-25000" dirty="0" smtClean="0"/>
              <a:t>i+1</a:t>
            </a:r>
            <a:endParaRPr lang="en-US" sz="2400" dirty="0" smtClean="0"/>
          </a:p>
          <a:p>
            <a:r>
              <a:rPr lang="en-US" sz="2400" dirty="0"/>
              <a:t>	</a:t>
            </a:r>
            <a:r>
              <a:rPr lang="en-US" sz="2400" dirty="0" smtClean="0"/>
              <a:t>		      2</a:t>
            </a:r>
            <a:endParaRPr lang="en-US" sz="2400" dirty="0"/>
          </a:p>
          <a:p>
            <a:endParaRPr lang="en-US" sz="2400" dirty="0"/>
          </a:p>
        </p:txBody>
      </p:sp>
      <p:cxnSp>
        <p:nvCxnSpPr>
          <p:cNvPr id="9" name="Straight Connector 8"/>
          <p:cNvCxnSpPr/>
          <p:nvPr/>
        </p:nvCxnSpPr>
        <p:spPr>
          <a:xfrm>
            <a:off x="3352800" y="35814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33800" y="46482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00400" y="5029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2514600"/>
            <a:ext cx="2755900" cy="830997"/>
          </a:xfrm>
          <a:prstGeom prst="rect">
            <a:avLst/>
          </a:prstGeom>
          <a:noFill/>
        </p:spPr>
        <p:txBody>
          <a:bodyPr wrap="square" rtlCol="0">
            <a:spAutoFit/>
          </a:bodyPr>
          <a:lstStyle/>
          <a:p>
            <a:r>
              <a:rPr lang="en-US" sz="2400" dirty="0" smtClean="0"/>
              <a:t>     f(x) = x</a:t>
            </a:r>
            <a:r>
              <a:rPr lang="en-US" sz="2400" baseline="30000" dirty="0" smtClean="0"/>
              <a:t>2</a:t>
            </a:r>
            <a:r>
              <a:rPr lang="en-US" sz="2400" dirty="0" smtClean="0"/>
              <a:t> – n</a:t>
            </a:r>
            <a:endParaRPr lang="en-US" sz="2400" dirty="0"/>
          </a:p>
          <a:p>
            <a:r>
              <a:rPr lang="en-US" sz="2400" dirty="0" smtClean="0"/>
              <a:t>     </a:t>
            </a:r>
            <a:endParaRPr lang="en-US" sz="2400" dirty="0"/>
          </a:p>
        </p:txBody>
      </p:sp>
    </p:spTree>
    <p:extLst>
      <p:ext uri="{BB962C8B-B14F-4D97-AF65-F5344CB8AC3E}">
        <p14:creationId xmlns:p14="http://schemas.microsoft.com/office/powerpoint/2010/main" val="2460040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Square Root</a:t>
            </a:r>
            <a:endParaRPr lang="en-US" sz="3600" b="1" dirty="0"/>
          </a:p>
        </p:txBody>
      </p:sp>
      <p:sp>
        <p:nvSpPr>
          <p:cNvPr id="3" name="TextBox 2"/>
          <p:cNvSpPr txBox="1"/>
          <p:nvPr/>
        </p:nvSpPr>
        <p:spPr>
          <a:xfrm>
            <a:off x="447675" y="3983978"/>
            <a:ext cx="7010400" cy="2308324"/>
          </a:xfrm>
          <a:prstGeom prst="rect">
            <a:avLst/>
          </a:prstGeom>
          <a:noFill/>
        </p:spPr>
        <p:txBody>
          <a:bodyPr wrap="square" rtlCol="0">
            <a:spAutoFit/>
          </a:bodyPr>
          <a:lstStyle/>
          <a:p>
            <a:r>
              <a:rPr lang="en-US" sz="2400" dirty="0">
                <a:latin typeface="Courier" pitchFamily="18" charset="0"/>
              </a:rPr>
              <a:t>def newton(n):</a:t>
            </a:r>
          </a:p>
          <a:p>
            <a:r>
              <a:rPr lang="en-US" sz="2400" dirty="0">
                <a:latin typeface="Courier" pitchFamily="18" charset="0"/>
              </a:rPr>
              <a:t>    guess = 1</a:t>
            </a:r>
          </a:p>
          <a:p>
            <a:r>
              <a:rPr lang="en-US" sz="2400" dirty="0">
                <a:latin typeface="Courier" pitchFamily="18" charset="0"/>
              </a:rPr>
              <a:t>    while </a:t>
            </a:r>
            <a:r>
              <a:rPr lang="en-US" sz="2400" i="1" dirty="0" smtClean="0"/>
              <a:t>guess not good enough</a:t>
            </a:r>
            <a:r>
              <a:rPr lang="en-US" sz="2400" dirty="0" smtClean="0">
                <a:latin typeface="Courier" pitchFamily="18" charset="0"/>
              </a:rPr>
              <a:t>:</a:t>
            </a:r>
            <a:endParaRPr lang="en-US" sz="2400" dirty="0">
              <a:latin typeface="Courier" pitchFamily="18" charset="0"/>
            </a:endParaRPr>
          </a:p>
          <a:p>
            <a:r>
              <a:rPr lang="en-US" sz="2400" dirty="0">
                <a:latin typeface="Courier" pitchFamily="18" charset="0"/>
              </a:rPr>
              <a:t>        </a:t>
            </a:r>
            <a:r>
              <a:rPr lang="en-US" sz="2400" dirty="0" smtClean="0">
                <a:latin typeface="Courier" pitchFamily="18" charset="0"/>
              </a:rPr>
              <a:t>guess </a:t>
            </a:r>
            <a:r>
              <a:rPr lang="en-US" sz="2400" dirty="0">
                <a:latin typeface="Courier" pitchFamily="18" charset="0"/>
              </a:rPr>
              <a:t>= (guess + n/guess)/2</a:t>
            </a:r>
          </a:p>
          <a:p>
            <a:r>
              <a:rPr lang="en-US" sz="2400" dirty="0">
                <a:latin typeface="Courier" pitchFamily="18" charset="0"/>
              </a:rPr>
              <a:t>    return(guess)</a:t>
            </a:r>
          </a:p>
          <a:p>
            <a:endParaRPr lang="en-US" sz="2400" dirty="0"/>
          </a:p>
        </p:txBody>
      </p:sp>
      <p:pic>
        <p:nvPicPr>
          <p:cNvPr id="13" name="Picture 2" descr="C:\Users\Elaine\AppData\Local\Microsoft\Windows\Temporary Internet Files\Content.Outlook\JYZRPKW4\untitle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1020581"/>
            <a:ext cx="4095750" cy="30718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086600" y="3273265"/>
            <a:ext cx="304800" cy="369332"/>
          </a:xfrm>
          <a:prstGeom prst="rect">
            <a:avLst/>
          </a:prstGeom>
          <a:noFill/>
        </p:spPr>
        <p:txBody>
          <a:bodyPr wrap="square" rtlCol="0">
            <a:spAutoFit/>
          </a:bodyPr>
          <a:lstStyle/>
          <a:p>
            <a:r>
              <a:rPr lang="en-US" dirty="0" smtClean="0">
                <a:sym typeface="Symbol"/>
              </a:rPr>
              <a:t></a:t>
            </a:r>
            <a:endParaRPr lang="en-US" dirty="0"/>
          </a:p>
        </p:txBody>
      </p:sp>
      <p:sp>
        <p:nvSpPr>
          <p:cNvPr id="15" name="TextBox 14"/>
          <p:cNvSpPr txBox="1"/>
          <p:nvPr/>
        </p:nvSpPr>
        <p:spPr>
          <a:xfrm>
            <a:off x="7645400" y="2755068"/>
            <a:ext cx="304800" cy="369332"/>
          </a:xfrm>
          <a:prstGeom prst="rect">
            <a:avLst/>
          </a:prstGeom>
          <a:noFill/>
        </p:spPr>
        <p:txBody>
          <a:bodyPr wrap="square" rtlCol="0">
            <a:spAutoFit/>
          </a:bodyPr>
          <a:lstStyle/>
          <a:p>
            <a:r>
              <a:rPr lang="en-US" dirty="0" smtClean="0">
                <a:sym typeface="Symbol"/>
              </a:rPr>
              <a:t></a:t>
            </a:r>
            <a:endParaRPr lang="en-US" dirty="0"/>
          </a:p>
        </p:txBody>
      </p:sp>
      <p:cxnSp>
        <p:nvCxnSpPr>
          <p:cNvPr id="16" name="Straight Connector 15"/>
          <p:cNvCxnSpPr/>
          <p:nvPr/>
        </p:nvCxnSpPr>
        <p:spPr>
          <a:xfrm flipV="1">
            <a:off x="6324600" y="2130265"/>
            <a:ext cx="2266950" cy="2286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86600" y="3622167"/>
            <a:ext cx="304800" cy="369332"/>
          </a:xfrm>
          <a:prstGeom prst="rect">
            <a:avLst/>
          </a:prstGeom>
          <a:noFill/>
        </p:spPr>
        <p:txBody>
          <a:bodyPr wrap="square" rtlCol="0">
            <a:spAutoFit/>
          </a:bodyPr>
          <a:lstStyle/>
          <a:p>
            <a:r>
              <a:rPr lang="en-US" dirty="0" smtClean="0">
                <a:sym typeface="Symbol"/>
              </a:rPr>
              <a:t></a:t>
            </a:r>
            <a:endParaRPr lang="en-US" dirty="0"/>
          </a:p>
        </p:txBody>
      </p:sp>
      <p:sp>
        <p:nvSpPr>
          <p:cNvPr id="18" name="TextBox 17"/>
          <p:cNvSpPr txBox="1"/>
          <p:nvPr/>
        </p:nvSpPr>
        <p:spPr>
          <a:xfrm>
            <a:off x="7086600" y="3806833"/>
            <a:ext cx="558800" cy="369332"/>
          </a:xfrm>
          <a:prstGeom prst="rect">
            <a:avLst/>
          </a:prstGeom>
          <a:noFill/>
        </p:spPr>
        <p:txBody>
          <a:bodyPr wrap="square" rtlCol="0">
            <a:spAutoFit/>
          </a:bodyPr>
          <a:lstStyle/>
          <a:p>
            <a:r>
              <a:rPr lang="en-US" dirty="0" smtClean="0"/>
              <a:t>x</a:t>
            </a:r>
            <a:r>
              <a:rPr lang="en-US" baseline="-25000" dirty="0" smtClean="0"/>
              <a:t>i</a:t>
            </a:r>
            <a:endParaRPr lang="en-US" baseline="-25000" dirty="0"/>
          </a:p>
        </p:txBody>
      </p:sp>
    </p:spTree>
    <p:extLst>
      <p:ext uri="{BB962C8B-B14F-4D97-AF65-F5344CB8AC3E}">
        <p14:creationId xmlns:p14="http://schemas.microsoft.com/office/powerpoint/2010/main" val="148107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Square Root</a:t>
            </a:r>
            <a:endParaRPr lang="en-US" sz="3600" b="1" dirty="0"/>
          </a:p>
        </p:txBody>
      </p:sp>
      <p:sp>
        <p:nvSpPr>
          <p:cNvPr id="4" name="TextBox 3"/>
          <p:cNvSpPr txBox="1"/>
          <p:nvPr/>
        </p:nvSpPr>
        <p:spPr>
          <a:xfrm>
            <a:off x="381000" y="6324600"/>
            <a:ext cx="7696200" cy="369332"/>
          </a:xfrm>
          <a:prstGeom prst="rect">
            <a:avLst/>
          </a:prstGeom>
          <a:noFill/>
        </p:spPr>
        <p:txBody>
          <a:bodyPr wrap="square" rtlCol="0">
            <a:spAutoFit/>
          </a:bodyPr>
          <a:lstStyle/>
          <a:p>
            <a:r>
              <a:rPr lang="en-US" dirty="0">
                <a:hlinkClick r:id="rId3"/>
              </a:rPr>
              <a:t>http://</a:t>
            </a:r>
            <a:r>
              <a:rPr lang="en-US" dirty="0" smtClean="0">
                <a:hlinkClick r:id="rId3"/>
              </a:rPr>
              <a:t>balance3e.com/Ch8/Newton.html</a:t>
            </a:r>
            <a:r>
              <a:rPr lang="en-US" dirty="0" smtClean="0"/>
              <a:t> </a:t>
            </a:r>
            <a:endParaRPr lang="en-US" dirty="0"/>
          </a:p>
        </p:txBody>
      </p:sp>
      <p:sp>
        <p:nvSpPr>
          <p:cNvPr id="3" name="TextBox 2"/>
          <p:cNvSpPr txBox="1"/>
          <p:nvPr/>
        </p:nvSpPr>
        <p:spPr>
          <a:xfrm>
            <a:off x="457200" y="4016276"/>
            <a:ext cx="8134350" cy="2308324"/>
          </a:xfrm>
          <a:prstGeom prst="rect">
            <a:avLst/>
          </a:prstGeom>
          <a:noFill/>
        </p:spPr>
        <p:txBody>
          <a:bodyPr wrap="square" rtlCol="0">
            <a:spAutoFit/>
          </a:bodyPr>
          <a:lstStyle/>
          <a:p>
            <a:r>
              <a:rPr lang="en-US" sz="2400" dirty="0">
                <a:latin typeface="Courier" pitchFamily="18" charset="0"/>
              </a:rPr>
              <a:t>def newton(n):</a:t>
            </a:r>
          </a:p>
          <a:p>
            <a:r>
              <a:rPr lang="en-US" sz="2400" dirty="0">
                <a:latin typeface="Courier" pitchFamily="18" charset="0"/>
              </a:rPr>
              <a:t>    guess = 1</a:t>
            </a:r>
          </a:p>
          <a:p>
            <a:r>
              <a:rPr lang="en-US" sz="2400" dirty="0">
                <a:latin typeface="Courier" pitchFamily="18" charset="0"/>
              </a:rPr>
              <a:t>    while abs(guess**2 - n) &gt; .</a:t>
            </a:r>
            <a:r>
              <a:rPr lang="en-US" sz="2400" dirty="0" smtClean="0">
                <a:latin typeface="Courier" pitchFamily="18" charset="0"/>
              </a:rPr>
              <a:t>00000001*n:</a:t>
            </a:r>
            <a:endParaRPr lang="en-US" sz="2400" dirty="0">
              <a:latin typeface="Courier" pitchFamily="18" charset="0"/>
            </a:endParaRPr>
          </a:p>
          <a:p>
            <a:r>
              <a:rPr lang="en-US" sz="2400" dirty="0">
                <a:latin typeface="Courier" pitchFamily="18" charset="0"/>
              </a:rPr>
              <a:t>        </a:t>
            </a:r>
            <a:r>
              <a:rPr lang="en-US" sz="2400" dirty="0" smtClean="0">
                <a:latin typeface="Courier" pitchFamily="18" charset="0"/>
              </a:rPr>
              <a:t>guess </a:t>
            </a:r>
            <a:r>
              <a:rPr lang="en-US" sz="2400" dirty="0">
                <a:latin typeface="Courier" pitchFamily="18" charset="0"/>
              </a:rPr>
              <a:t>= (guess + n/guess)/2</a:t>
            </a:r>
          </a:p>
          <a:p>
            <a:r>
              <a:rPr lang="en-US" sz="2400" dirty="0">
                <a:latin typeface="Courier" pitchFamily="18" charset="0"/>
              </a:rPr>
              <a:t>    return(guess)</a:t>
            </a:r>
          </a:p>
          <a:p>
            <a:endParaRPr lang="en-US" sz="2400" dirty="0"/>
          </a:p>
        </p:txBody>
      </p:sp>
      <p:pic>
        <p:nvPicPr>
          <p:cNvPr id="6" name="Picture 2" descr="C:\Users\Elaine\AppData\Local\Microsoft\Windows\Temporary Internet Files\Content.Outlook\JYZRPKW4\untitled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1019625"/>
            <a:ext cx="4095750" cy="30718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86600" y="3332640"/>
            <a:ext cx="304800" cy="369332"/>
          </a:xfrm>
          <a:prstGeom prst="rect">
            <a:avLst/>
          </a:prstGeom>
          <a:noFill/>
        </p:spPr>
        <p:txBody>
          <a:bodyPr wrap="square" rtlCol="0">
            <a:spAutoFit/>
          </a:bodyPr>
          <a:lstStyle/>
          <a:p>
            <a:r>
              <a:rPr lang="en-US" dirty="0" smtClean="0">
                <a:sym typeface="Symbol"/>
              </a:rPr>
              <a:t></a:t>
            </a:r>
            <a:endParaRPr lang="en-US" dirty="0"/>
          </a:p>
        </p:txBody>
      </p:sp>
      <p:sp>
        <p:nvSpPr>
          <p:cNvPr id="8" name="TextBox 7"/>
          <p:cNvSpPr txBox="1"/>
          <p:nvPr/>
        </p:nvSpPr>
        <p:spPr>
          <a:xfrm>
            <a:off x="7645400" y="2814443"/>
            <a:ext cx="304800" cy="369332"/>
          </a:xfrm>
          <a:prstGeom prst="rect">
            <a:avLst/>
          </a:prstGeom>
          <a:noFill/>
        </p:spPr>
        <p:txBody>
          <a:bodyPr wrap="square" rtlCol="0">
            <a:spAutoFit/>
          </a:bodyPr>
          <a:lstStyle/>
          <a:p>
            <a:r>
              <a:rPr lang="en-US" dirty="0" smtClean="0">
                <a:sym typeface="Symbol"/>
              </a:rPr>
              <a:t></a:t>
            </a:r>
            <a:endParaRPr lang="en-US" dirty="0"/>
          </a:p>
        </p:txBody>
      </p:sp>
      <p:cxnSp>
        <p:nvCxnSpPr>
          <p:cNvPr id="9" name="Straight Connector 8"/>
          <p:cNvCxnSpPr/>
          <p:nvPr/>
        </p:nvCxnSpPr>
        <p:spPr>
          <a:xfrm flipV="1">
            <a:off x="6705600" y="2189640"/>
            <a:ext cx="1885950" cy="190179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86600" y="3681542"/>
            <a:ext cx="304800" cy="369332"/>
          </a:xfrm>
          <a:prstGeom prst="rect">
            <a:avLst/>
          </a:prstGeom>
          <a:noFill/>
        </p:spPr>
        <p:txBody>
          <a:bodyPr wrap="square" rtlCol="0">
            <a:spAutoFit/>
          </a:bodyPr>
          <a:lstStyle/>
          <a:p>
            <a:r>
              <a:rPr lang="en-US" dirty="0" smtClean="0">
                <a:sym typeface="Symbol"/>
              </a:rPr>
              <a:t></a:t>
            </a:r>
            <a:endParaRPr lang="en-US" dirty="0"/>
          </a:p>
        </p:txBody>
      </p:sp>
      <p:sp>
        <p:nvSpPr>
          <p:cNvPr id="11" name="TextBox 10"/>
          <p:cNvSpPr txBox="1"/>
          <p:nvPr/>
        </p:nvSpPr>
        <p:spPr>
          <a:xfrm>
            <a:off x="7086600" y="3866208"/>
            <a:ext cx="558800" cy="369332"/>
          </a:xfrm>
          <a:prstGeom prst="rect">
            <a:avLst/>
          </a:prstGeom>
          <a:noFill/>
        </p:spPr>
        <p:txBody>
          <a:bodyPr wrap="square" rtlCol="0">
            <a:spAutoFit/>
          </a:bodyPr>
          <a:lstStyle/>
          <a:p>
            <a:r>
              <a:rPr lang="en-US" dirty="0" smtClean="0"/>
              <a:t>x</a:t>
            </a:r>
            <a:r>
              <a:rPr lang="en-US" baseline="-25000" dirty="0" smtClean="0"/>
              <a:t>i</a:t>
            </a:r>
            <a:endParaRPr lang="en-US" baseline="-25000" dirty="0"/>
          </a:p>
        </p:txBody>
      </p:sp>
    </p:spTree>
    <p:extLst>
      <p:ext uri="{BB962C8B-B14F-4D97-AF65-F5344CB8AC3E}">
        <p14:creationId xmlns:p14="http://schemas.microsoft.com/office/powerpoint/2010/main" val="454233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Correctness</a:t>
            </a:r>
            <a:endParaRPr lang="en-US" sz="3600" b="1" dirty="0"/>
          </a:p>
        </p:txBody>
      </p:sp>
      <p:sp>
        <p:nvSpPr>
          <p:cNvPr id="4" name="TextBox 3"/>
          <p:cNvSpPr txBox="1"/>
          <p:nvPr/>
        </p:nvSpPr>
        <p:spPr>
          <a:xfrm>
            <a:off x="609600" y="1371600"/>
            <a:ext cx="8077200" cy="461665"/>
          </a:xfrm>
          <a:prstGeom prst="rect">
            <a:avLst/>
          </a:prstGeom>
          <a:noFill/>
        </p:spPr>
        <p:txBody>
          <a:bodyPr wrap="square" rtlCol="0">
            <a:spAutoFit/>
          </a:bodyPr>
          <a:lstStyle/>
          <a:p>
            <a:r>
              <a:rPr lang="en-US" sz="2400" dirty="0" smtClean="0"/>
              <a:t>How do we know that our loops will halt?</a:t>
            </a:r>
            <a:endParaRPr lang="en-US" sz="2400" dirty="0"/>
          </a:p>
        </p:txBody>
      </p:sp>
      <p:sp>
        <p:nvSpPr>
          <p:cNvPr id="5" name="TextBox 4"/>
          <p:cNvSpPr txBox="1"/>
          <p:nvPr/>
        </p:nvSpPr>
        <p:spPr>
          <a:xfrm>
            <a:off x="431800" y="4892426"/>
            <a:ext cx="8077200" cy="830997"/>
          </a:xfrm>
          <a:prstGeom prst="rect">
            <a:avLst/>
          </a:prstGeom>
          <a:noFill/>
        </p:spPr>
        <p:txBody>
          <a:bodyPr wrap="square" rtlCol="0">
            <a:spAutoFit/>
          </a:bodyPr>
          <a:lstStyle/>
          <a:p>
            <a:r>
              <a:rPr lang="en-US" sz="2400" dirty="0" smtClean="0"/>
              <a:t>Harder here.  It is possible to prove that it will converge and in fact that it will do so very quickly.</a:t>
            </a:r>
          </a:p>
        </p:txBody>
      </p:sp>
      <p:sp>
        <p:nvSpPr>
          <p:cNvPr id="7" name="TextBox 6"/>
          <p:cNvSpPr txBox="1"/>
          <p:nvPr/>
        </p:nvSpPr>
        <p:spPr>
          <a:xfrm>
            <a:off x="965200" y="2209800"/>
            <a:ext cx="8026400" cy="2308324"/>
          </a:xfrm>
          <a:prstGeom prst="rect">
            <a:avLst/>
          </a:prstGeom>
          <a:noFill/>
        </p:spPr>
        <p:txBody>
          <a:bodyPr wrap="square" rtlCol="0">
            <a:spAutoFit/>
          </a:bodyPr>
          <a:lstStyle/>
          <a:p>
            <a:r>
              <a:rPr lang="en-US" sz="2400" dirty="0">
                <a:latin typeface="Courier" pitchFamily="18" charset="0"/>
              </a:rPr>
              <a:t>def newton(n):</a:t>
            </a:r>
          </a:p>
          <a:p>
            <a:r>
              <a:rPr lang="en-US" sz="2400" dirty="0">
                <a:latin typeface="Courier" pitchFamily="18" charset="0"/>
              </a:rPr>
              <a:t>    guess = 1</a:t>
            </a:r>
          </a:p>
          <a:p>
            <a:r>
              <a:rPr lang="en-US" sz="2400" dirty="0">
                <a:latin typeface="Courier" pitchFamily="18" charset="0"/>
              </a:rPr>
              <a:t>    while abs(guess**2 - n) &gt; .</a:t>
            </a:r>
            <a:r>
              <a:rPr lang="en-US" sz="2400" dirty="0" smtClean="0">
                <a:latin typeface="Courier" pitchFamily="18" charset="0"/>
              </a:rPr>
              <a:t>00000001*n:</a:t>
            </a:r>
            <a:endParaRPr lang="en-US" sz="2400" dirty="0">
              <a:latin typeface="Courier" pitchFamily="18" charset="0"/>
            </a:endParaRPr>
          </a:p>
          <a:p>
            <a:r>
              <a:rPr lang="en-US" sz="2400" dirty="0">
                <a:latin typeface="Courier" pitchFamily="18" charset="0"/>
              </a:rPr>
              <a:t>        </a:t>
            </a:r>
            <a:r>
              <a:rPr lang="en-US" sz="2400" dirty="0" smtClean="0">
                <a:latin typeface="Courier" pitchFamily="18" charset="0"/>
              </a:rPr>
              <a:t>guess </a:t>
            </a:r>
            <a:r>
              <a:rPr lang="en-US" sz="2400" dirty="0">
                <a:latin typeface="Courier" pitchFamily="18" charset="0"/>
              </a:rPr>
              <a:t>= (guess + n/guess)/2</a:t>
            </a:r>
          </a:p>
          <a:p>
            <a:r>
              <a:rPr lang="en-US" sz="2400" dirty="0">
                <a:latin typeface="Courier" pitchFamily="18" charset="0"/>
              </a:rPr>
              <a:t>    return(guess)</a:t>
            </a:r>
          </a:p>
          <a:p>
            <a:endParaRPr lang="en-US" sz="2400" dirty="0"/>
          </a:p>
        </p:txBody>
      </p:sp>
    </p:spTree>
    <p:extLst>
      <p:ext uri="{BB962C8B-B14F-4D97-AF65-F5344CB8AC3E}">
        <p14:creationId xmlns:p14="http://schemas.microsoft.com/office/powerpoint/2010/main" val="411137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t>What If There Isn’t an “Obvious” Way</a:t>
            </a:r>
            <a:endParaRPr lang="en-US" sz="3600" b="1" dirty="0"/>
          </a:p>
        </p:txBody>
      </p:sp>
    </p:spTree>
    <p:extLst>
      <p:ext uri="{BB962C8B-B14F-4D97-AF65-F5344CB8AC3E}">
        <p14:creationId xmlns:p14="http://schemas.microsoft.com/office/powerpoint/2010/main" val="384755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The Beauty of an Algorithm</a:t>
            </a:r>
            <a:endParaRPr lang="en-US" sz="3600" b="1" dirty="0"/>
          </a:p>
        </p:txBody>
      </p:sp>
      <p:sp>
        <p:nvSpPr>
          <p:cNvPr id="5" name="TextBox 4"/>
          <p:cNvSpPr txBox="1"/>
          <p:nvPr/>
        </p:nvSpPr>
        <p:spPr>
          <a:xfrm>
            <a:off x="990600" y="3962400"/>
            <a:ext cx="6858000" cy="2308324"/>
          </a:xfrm>
          <a:prstGeom prst="rect">
            <a:avLst/>
          </a:prstGeom>
          <a:noFill/>
        </p:spPr>
        <p:txBody>
          <a:bodyPr wrap="square" rtlCol="0">
            <a:spAutoFit/>
          </a:bodyPr>
          <a:lstStyle/>
          <a:p>
            <a:r>
              <a:rPr lang="en-US" sz="2400" dirty="0" smtClean="0"/>
              <a:t>It’s not necessary to undertstand why it is correct in order to execute it.  You can execute it without understanding.  So can a computer.</a:t>
            </a:r>
          </a:p>
          <a:p>
            <a:endParaRPr lang="en-US" sz="2400" dirty="0"/>
          </a:p>
          <a:p>
            <a:r>
              <a:rPr lang="en-US" sz="2400" dirty="0" smtClean="0"/>
              <a:t>Of course, someone has to prove once that it is correct or we wouldn’t trust our key systems to it.</a:t>
            </a:r>
            <a:endParaRPr lang="en-US" sz="2400" dirty="0"/>
          </a:p>
        </p:txBody>
      </p:sp>
      <p:sp>
        <p:nvSpPr>
          <p:cNvPr id="7" name="TextBox 6"/>
          <p:cNvSpPr txBox="1"/>
          <p:nvPr/>
        </p:nvSpPr>
        <p:spPr>
          <a:xfrm>
            <a:off x="965200" y="1447800"/>
            <a:ext cx="8026400" cy="2308324"/>
          </a:xfrm>
          <a:prstGeom prst="rect">
            <a:avLst/>
          </a:prstGeom>
          <a:noFill/>
        </p:spPr>
        <p:txBody>
          <a:bodyPr wrap="square" rtlCol="0">
            <a:spAutoFit/>
          </a:bodyPr>
          <a:lstStyle/>
          <a:p>
            <a:r>
              <a:rPr lang="en-US" sz="2400" dirty="0">
                <a:latin typeface="Courier" pitchFamily="18" charset="0"/>
              </a:rPr>
              <a:t>def newton(n):</a:t>
            </a:r>
          </a:p>
          <a:p>
            <a:r>
              <a:rPr lang="en-US" sz="2400" dirty="0">
                <a:latin typeface="Courier" pitchFamily="18" charset="0"/>
              </a:rPr>
              <a:t>    guess = 1</a:t>
            </a:r>
          </a:p>
          <a:p>
            <a:r>
              <a:rPr lang="en-US" sz="2400" dirty="0">
                <a:latin typeface="Courier" pitchFamily="18" charset="0"/>
              </a:rPr>
              <a:t>    while abs(guess**2 - n) &gt; .</a:t>
            </a:r>
            <a:r>
              <a:rPr lang="en-US" sz="2400" dirty="0" smtClean="0">
                <a:latin typeface="Courier" pitchFamily="18" charset="0"/>
              </a:rPr>
              <a:t>00000001*n:</a:t>
            </a:r>
            <a:endParaRPr lang="en-US" sz="2400" dirty="0">
              <a:latin typeface="Courier" pitchFamily="18" charset="0"/>
            </a:endParaRPr>
          </a:p>
          <a:p>
            <a:r>
              <a:rPr lang="en-US" sz="2400" dirty="0">
                <a:latin typeface="Courier" pitchFamily="18" charset="0"/>
              </a:rPr>
              <a:t>        </a:t>
            </a:r>
            <a:r>
              <a:rPr lang="en-US" sz="2400" dirty="0" smtClean="0">
                <a:latin typeface="Courier" pitchFamily="18" charset="0"/>
              </a:rPr>
              <a:t>guess </a:t>
            </a:r>
            <a:r>
              <a:rPr lang="en-US" sz="2400" dirty="0">
                <a:latin typeface="Courier" pitchFamily="18" charset="0"/>
              </a:rPr>
              <a:t>= (guess + n/guess)/2</a:t>
            </a:r>
          </a:p>
          <a:p>
            <a:r>
              <a:rPr lang="en-US" sz="2400" dirty="0">
                <a:latin typeface="Courier" pitchFamily="18" charset="0"/>
              </a:rPr>
              <a:t>    return(guess)</a:t>
            </a:r>
          </a:p>
          <a:p>
            <a:endParaRPr lang="en-US" sz="2400" dirty="0"/>
          </a:p>
        </p:txBody>
      </p:sp>
    </p:spTree>
    <p:extLst>
      <p:ext uri="{BB962C8B-B14F-4D97-AF65-F5344CB8AC3E}">
        <p14:creationId xmlns:p14="http://schemas.microsoft.com/office/powerpoint/2010/main" val="85372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Invariants</a:t>
            </a:r>
            <a:endParaRPr lang="en-US" sz="3600" b="1" dirty="0"/>
          </a:p>
        </p:txBody>
      </p:sp>
      <p:cxnSp>
        <p:nvCxnSpPr>
          <p:cNvPr id="9" name="Straight Connector 8"/>
          <p:cNvCxnSpPr/>
          <p:nvPr/>
        </p:nvCxnSpPr>
        <p:spPr>
          <a:xfrm flipV="1">
            <a:off x="2524125" y="17526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524124" y="1676400"/>
            <a:ext cx="4476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122" name="Picture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4" y="1524000"/>
            <a:ext cx="4000500" cy="441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3"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2838663"/>
            <a:ext cx="914400" cy="48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575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Invariants</a:t>
            </a:r>
            <a:endParaRPr lang="en-US" sz="3600" b="1" dirty="0"/>
          </a:p>
        </p:txBody>
      </p:sp>
      <p:pic>
        <p:nvPicPr>
          <p:cNvPr id="2120"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78646"/>
            <a:ext cx="6858000" cy="597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3734684"/>
            <a:ext cx="928687" cy="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314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Invariants</a:t>
            </a:r>
            <a:endParaRPr lang="en-US" sz="3600" b="1" dirty="0"/>
          </a:p>
        </p:txBody>
      </p:sp>
      <p:sp>
        <p:nvSpPr>
          <p:cNvPr id="4" name="TextBox 3"/>
          <p:cNvSpPr txBox="1"/>
          <p:nvPr/>
        </p:nvSpPr>
        <p:spPr>
          <a:xfrm>
            <a:off x="520700" y="1066800"/>
            <a:ext cx="7467600" cy="2308324"/>
          </a:xfrm>
          <a:prstGeom prst="rect">
            <a:avLst/>
          </a:prstGeom>
          <a:noFill/>
        </p:spPr>
        <p:txBody>
          <a:bodyPr wrap="square" rtlCol="0">
            <a:spAutoFit/>
          </a:bodyPr>
          <a:lstStyle/>
          <a:p>
            <a:r>
              <a:rPr lang="en-US" sz="2400" dirty="0" smtClean="0"/>
              <a:t>Until no further beans can be removed:</a:t>
            </a:r>
          </a:p>
          <a:p>
            <a:r>
              <a:rPr lang="en-US" sz="2400" dirty="0"/>
              <a:t> </a:t>
            </a:r>
            <a:r>
              <a:rPr lang="en-US" sz="2400" dirty="0" smtClean="0"/>
              <a:t>   Randomly choose two beans.</a:t>
            </a:r>
          </a:p>
          <a:p>
            <a:r>
              <a:rPr lang="en-US" sz="2400" dirty="0" smtClean="0"/>
              <a:t>    If the two beans are the same color:</a:t>
            </a:r>
          </a:p>
          <a:p>
            <a:r>
              <a:rPr lang="en-US" sz="2400" dirty="0"/>
              <a:t> </a:t>
            </a:r>
            <a:r>
              <a:rPr lang="en-US" sz="2400" dirty="0" smtClean="0"/>
              <a:t>       Throw both away and add a new black bean.</a:t>
            </a:r>
          </a:p>
          <a:p>
            <a:r>
              <a:rPr lang="en-US" sz="2400" dirty="0"/>
              <a:t> </a:t>
            </a:r>
            <a:r>
              <a:rPr lang="en-US" sz="2400" dirty="0" smtClean="0"/>
              <a:t>   If the two beans are different colors:</a:t>
            </a:r>
          </a:p>
          <a:p>
            <a:r>
              <a:rPr lang="en-US" sz="2400" dirty="0"/>
              <a:t> </a:t>
            </a:r>
            <a:r>
              <a:rPr lang="en-US" sz="2400" dirty="0" smtClean="0"/>
              <a:t>       Throw away the black one and return the white one.</a:t>
            </a:r>
            <a:endParaRPr lang="en-US" sz="2400" dirty="0"/>
          </a:p>
        </p:txBody>
      </p:sp>
      <p:sp>
        <p:nvSpPr>
          <p:cNvPr id="5" name="TextBox 4"/>
          <p:cNvSpPr txBox="1"/>
          <p:nvPr/>
        </p:nvSpPr>
        <p:spPr>
          <a:xfrm>
            <a:off x="533400" y="4191000"/>
            <a:ext cx="7543800" cy="461665"/>
          </a:xfrm>
          <a:prstGeom prst="rect">
            <a:avLst/>
          </a:prstGeom>
          <a:noFill/>
        </p:spPr>
        <p:txBody>
          <a:bodyPr wrap="square" rtlCol="0">
            <a:spAutoFit/>
          </a:bodyPr>
          <a:lstStyle/>
          <a:p>
            <a:r>
              <a:rPr lang="en-US" sz="2400" dirty="0" smtClean="0"/>
              <a:t>What color will the remaining bean be?</a:t>
            </a:r>
            <a:endParaRPr lang="en-US" sz="2400" dirty="0"/>
          </a:p>
        </p:txBody>
      </p:sp>
      <p:sp>
        <p:nvSpPr>
          <p:cNvPr id="6" name="TextBox 5"/>
          <p:cNvSpPr txBox="1"/>
          <p:nvPr/>
        </p:nvSpPr>
        <p:spPr>
          <a:xfrm>
            <a:off x="304800" y="5791200"/>
            <a:ext cx="6553200" cy="523220"/>
          </a:xfrm>
          <a:prstGeom prst="rect">
            <a:avLst/>
          </a:prstGeom>
          <a:noFill/>
        </p:spPr>
        <p:txBody>
          <a:bodyPr wrap="square" rtlCol="0">
            <a:spAutoFit/>
          </a:bodyPr>
          <a:lstStyle/>
          <a:p>
            <a:r>
              <a:rPr lang="en-US" sz="2800" b="1" dirty="0" smtClean="0"/>
              <a:t>The Coffee Can Problem</a:t>
            </a:r>
            <a:endParaRPr lang="en-US" sz="2800" b="1"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450" y="3810000"/>
            <a:ext cx="23050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97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Invariants</a:t>
            </a:r>
            <a:endParaRPr lang="en-US" sz="3600" b="1" dirty="0"/>
          </a:p>
        </p:txBody>
      </p:sp>
      <p:sp>
        <p:nvSpPr>
          <p:cNvPr id="4" name="TextBox 3"/>
          <p:cNvSpPr txBox="1"/>
          <p:nvPr/>
        </p:nvSpPr>
        <p:spPr>
          <a:xfrm>
            <a:off x="495300" y="1371600"/>
            <a:ext cx="8318500" cy="1938992"/>
          </a:xfrm>
          <a:prstGeom prst="rect">
            <a:avLst/>
          </a:prstGeom>
          <a:noFill/>
        </p:spPr>
        <p:txBody>
          <a:bodyPr wrap="square" rtlCol="0">
            <a:spAutoFit/>
          </a:bodyPr>
          <a:lstStyle/>
          <a:p>
            <a:r>
              <a:rPr lang="en-US" sz="2400" dirty="0" smtClean="0"/>
              <a:t>We have run a distributed (parallel) Monte Carlo simulation.  </a:t>
            </a:r>
          </a:p>
          <a:p>
            <a:endParaRPr lang="en-US" sz="2400" dirty="0" smtClean="0"/>
          </a:p>
          <a:p>
            <a:endParaRPr lang="en-US" sz="2400" dirty="0"/>
          </a:p>
          <a:p>
            <a:endParaRPr lang="en-US" sz="2400" dirty="0"/>
          </a:p>
          <a:p>
            <a:r>
              <a:rPr lang="en-US" sz="2400" dirty="0" smtClean="0"/>
              <a:t>What did we observe?</a:t>
            </a:r>
            <a:endParaRPr lang="en-US" sz="2400" dirty="0"/>
          </a:p>
        </p:txBody>
      </p:sp>
      <p:sp>
        <p:nvSpPr>
          <p:cNvPr id="6" name="TextBox 5"/>
          <p:cNvSpPr txBox="1"/>
          <p:nvPr/>
        </p:nvSpPr>
        <p:spPr>
          <a:xfrm>
            <a:off x="304800" y="5791200"/>
            <a:ext cx="6553200" cy="523220"/>
          </a:xfrm>
          <a:prstGeom prst="rect">
            <a:avLst/>
          </a:prstGeom>
          <a:noFill/>
        </p:spPr>
        <p:txBody>
          <a:bodyPr wrap="square" rtlCol="0">
            <a:spAutoFit/>
          </a:bodyPr>
          <a:lstStyle/>
          <a:p>
            <a:r>
              <a:rPr lang="en-US" sz="2800" b="1" dirty="0" smtClean="0"/>
              <a:t>The Coffee Can Problem</a:t>
            </a:r>
            <a:endParaRPr lang="en-US" sz="2800" b="1"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450" y="3810000"/>
            <a:ext cx="23050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3638034"/>
            <a:ext cx="4038600" cy="461665"/>
          </a:xfrm>
          <a:prstGeom prst="rect">
            <a:avLst/>
          </a:prstGeom>
          <a:noFill/>
        </p:spPr>
        <p:txBody>
          <a:bodyPr wrap="square" rtlCol="0">
            <a:spAutoFit/>
          </a:bodyPr>
          <a:lstStyle/>
          <a:p>
            <a:r>
              <a:rPr lang="en-US" sz="2400" i="1" dirty="0" smtClean="0"/>
              <a:t>Preserve parity of whites.  So:</a:t>
            </a:r>
            <a:endParaRPr lang="en-US" sz="2400" i="1" dirty="0"/>
          </a:p>
        </p:txBody>
      </p:sp>
      <p:sp>
        <p:nvSpPr>
          <p:cNvPr id="5" name="TextBox 4"/>
          <p:cNvSpPr txBox="1"/>
          <p:nvPr/>
        </p:nvSpPr>
        <p:spPr>
          <a:xfrm>
            <a:off x="1435100" y="4074299"/>
            <a:ext cx="3581400" cy="830997"/>
          </a:xfrm>
          <a:prstGeom prst="rect">
            <a:avLst/>
          </a:prstGeom>
          <a:noFill/>
        </p:spPr>
        <p:txBody>
          <a:bodyPr wrap="square" rtlCol="0">
            <a:spAutoFit/>
          </a:bodyPr>
          <a:lstStyle/>
          <a:p>
            <a:pPr marL="285750" indent="-285750">
              <a:buFont typeface="Arial" pitchFamily="34" charset="0"/>
              <a:buChar char="•"/>
            </a:pPr>
            <a:r>
              <a:rPr lang="en-US" sz="2400" i="1" dirty="0" smtClean="0"/>
              <a:t>Odd whites: white</a:t>
            </a:r>
          </a:p>
          <a:p>
            <a:pPr marL="285750" indent="-285750">
              <a:buFont typeface="Arial" pitchFamily="34" charset="0"/>
              <a:buChar char="•"/>
            </a:pPr>
            <a:r>
              <a:rPr lang="en-US" sz="2400" i="1" dirty="0" smtClean="0"/>
              <a:t>Even whites: black</a:t>
            </a:r>
            <a:endParaRPr lang="en-US" sz="2400" i="1" dirty="0"/>
          </a:p>
        </p:txBody>
      </p:sp>
    </p:spTree>
    <p:extLst>
      <p:ext uri="{BB962C8B-B14F-4D97-AF65-F5344CB8AC3E}">
        <p14:creationId xmlns:p14="http://schemas.microsoft.com/office/powerpoint/2010/main" val="2495021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t>The Trivia Challenge Project</a:t>
            </a:r>
            <a:endParaRPr lang="en-US" sz="3600" b="1" dirty="0"/>
          </a:p>
        </p:txBody>
      </p:sp>
      <p:sp>
        <p:nvSpPr>
          <p:cNvPr id="4" name="TextBox 3"/>
          <p:cNvSpPr txBox="1"/>
          <p:nvPr/>
        </p:nvSpPr>
        <p:spPr>
          <a:xfrm>
            <a:off x="457200" y="5943600"/>
            <a:ext cx="7696200" cy="369332"/>
          </a:xfrm>
          <a:prstGeom prst="rect">
            <a:avLst/>
          </a:prstGeom>
          <a:noFill/>
        </p:spPr>
        <p:txBody>
          <a:bodyPr wrap="square" rtlCol="0">
            <a:spAutoFit/>
          </a:bodyPr>
          <a:lstStyle/>
          <a:p>
            <a:r>
              <a:rPr lang="en-US" dirty="0">
                <a:hlinkClick r:id="rId2"/>
              </a:rPr>
              <a:t>http://www.cs.utexas.edu/~</a:t>
            </a:r>
            <a:r>
              <a:rPr lang="en-US" dirty="0" smtClean="0">
                <a:hlinkClick r:id="rId2"/>
              </a:rPr>
              <a:t>ear/cs302/Homeworks/Trivia.html</a:t>
            </a:r>
            <a:r>
              <a:rPr lang="en-US" dirty="0" smtClean="0"/>
              <a:t> </a:t>
            </a:r>
            <a:endParaRPr lang="en-US" dirty="0"/>
          </a:p>
        </p:txBody>
      </p:sp>
      <p:sp>
        <p:nvSpPr>
          <p:cNvPr id="5" name="TextBox 4"/>
          <p:cNvSpPr txBox="1"/>
          <p:nvPr/>
        </p:nvSpPr>
        <p:spPr>
          <a:xfrm>
            <a:off x="533400" y="1524000"/>
            <a:ext cx="7010400" cy="369332"/>
          </a:xfrm>
          <a:prstGeom prst="rect">
            <a:avLst/>
          </a:prstGeom>
          <a:noFill/>
        </p:spPr>
        <p:txBody>
          <a:bodyPr wrap="square" rtlCol="0">
            <a:spAutoFit/>
          </a:bodyPr>
          <a:lstStyle/>
          <a:p>
            <a:r>
              <a:rPr lang="en-US" dirty="0" smtClean="0">
                <a:hlinkClick r:id="rId3"/>
              </a:rPr>
              <a:t>http://www.cs.utexas.edu/~ear/cs302/trivia.txt</a:t>
            </a:r>
            <a:r>
              <a:rPr lang="en-US" dirty="0" smtClean="0"/>
              <a:t> </a:t>
            </a:r>
            <a:endParaRPr lang="en-US" dirty="0"/>
          </a:p>
        </p:txBody>
      </p:sp>
      <p:sp>
        <p:nvSpPr>
          <p:cNvPr id="6" name="TextBox 5"/>
          <p:cNvSpPr txBox="1"/>
          <p:nvPr/>
        </p:nvSpPr>
        <p:spPr>
          <a:xfrm>
            <a:off x="2057400" y="2590800"/>
            <a:ext cx="5638800" cy="3139321"/>
          </a:xfrm>
          <a:prstGeom prst="rect">
            <a:avLst/>
          </a:prstGeom>
          <a:noFill/>
        </p:spPr>
        <p:txBody>
          <a:bodyPr wrap="square" rtlCol="0">
            <a:spAutoFit/>
          </a:bodyPr>
          <a:lstStyle/>
          <a:p>
            <a:r>
              <a:rPr lang="en-US" dirty="0"/>
              <a:t>An Episode You Can't Refuse</a:t>
            </a:r>
          </a:p>
          <a:p>
            <a:r>
              <a:rPr lang="en-US" dirty="0"/>
              <a:t>On the Run With a Mammal</a:t>
            </a:r>
          </a:p>
          <a:p>
            <a:r>
              <a:rPr lang="en-US" dirty="0"/>
              <a:t>Let's say you turn state's evidence and need to "get on the lamb." If you wait /too long, what will happen?</a:t>
            </a:r>
          </a:p>
          <a:p>
            <a:r>
              <a:rPr lang="en-US" dirty="0"/>
              <a:t>You'll end up on the sheep</a:t>
            </a:r>
          </a:p>
          <a:p>
            <a:r>
              <a:rPr lang="en-US" dirty="0"/>
              <a:t>You'll end up on the cow</a:t>
            </a:r>
          </a:p>
          <a:p>
            <a:r>
              <a:rPr lang="en-US" dirty="0"/>
              <a:t>You'll end up on the goat</a:t>
            </a:r>
          </a:p>
          <a:p>
            <a:r>
              <a:rPr lang="en-US" dirty="0"/>
              <a:t>You'll end up on the emu</a:t>
            </a:r>
          </a:p>
          <a:p>
            <a:r>
              <a:rPr lang="en-US" dirty="0" smtClean="0"/>
              <a:t>1</a:t>
            </a:r>
          </a:p>
          <a:p>
            <a:r>
              <a:rPr lang="en-US" dirty="0" smtClean="0"/>
              <a:t>Lambs are </a:t>
            </a:r>
            <a:r>
              <a:rPr lang="en-US" smtClean="0"/>
              <a:t>baby sheep.</a:t>
            </a:r>
          </a:p>
          <a:p>
            <a:endParaRPr lang="en-US" dirty="0"/>
          </a:p>
        </p:txBody>
      </p:sp>
    </p:spTree>
    <p:extLst>
      <p:ext uri="{BB962C8B-B14F-4D97-AF65-F5344CB8AC3E}">
        <p14:creationId xmlns:p14="http://schemas.microsoft.com/office/powerpoint/2010/main" val="322335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Key Ideas</a:t>
            </a:r>
            <a:endParaRPr lang="en-US" sz="3600" b="1" dirty="0"/>
          </a:p>
        </p:txBody>
      </p:sp>
      <p:sp>
        <p:nvSpPr>
          <p:cNvPr id="3" name="Content Placeholder 2"/>
          <p:cNvSpPr>
            <a:spLocks noGrp="1"/>
          </p:cNvSpPr>
          <p:nvPr>
            <p:ph idx="1"/>
          </p:nvPr>
        </p:nvSpPr>
        <p:spPr/>
        <p:txBody>
          <a:bodyPr/>
          <a:lstStyle/>
          <a:p>
            <a:r>
              <a:rPr lang="en-US" dirty="0" smtClean="0"/>
              <a:t>Divide and conquer</a:t>
            </a:r>
          </a:p>
          <a:p>
            <a:endParaRPr lang="en-US" dirty="0"/>
          </a:p>
          <a:p>
            <a:r>
              <a:rPr lang="en-US" dirty="0" smtClean="0"/>
              <a:t>Read input from a file</a:t>
            </a:r>
          </a:p>
          <a:p>
            <a:endParaRPr lang="en-US" dirty="0"/>
          </a:p>
          <a:p>
            <a:r>
              <a:rPr lang="en-US" dirty="0" smtClean="0"/>
              <a:t>Handling exceptions</a:t>
            </a:r>
            <a:endParaRPr lang="en-US" dirty="0"/>
          </a:p>
        </p:txBody>
      </p:sp>
    </p:spTree>
    <p:extLst>
      <p:ext uri="{BB962C8B-B14F-4D97-AF65-F5344CB8AC3E}">
        <p14:creationId xmlns:p14="http://schemas.microsoft.com/office/powerpoint/2010/main" val="2996739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Key Ideas</a:t>
            </a:r>
            <a:endParaRPr lang="en-US" sz="3600" b="1" dirty="0"/>
          </a:p>
        </p:txBody>
      </p:sp>
      <p:sp>
        <p:nvSpPr>
          <p:cNvPr id="3" name="Content Placeholder 2"/>
          <p:cNvSpPr>
            <a:spLocks noGrp="1"/>
          </p:cNvSpPr>
          <p:nvPr>
            <p:ph idx="1"/>
          </p:nvPr>
        </p:nvSpPr>
        <p:spPr/>
        <p:txBody>
          <a:bodyPr/>
          <a:lstStyle/>
          <a:p>
            <a:r>
              <a:rPr lang="en-US" dirty="0" smtClean="0"/>
              <a:t>Divide and conquer</a:t>
            </a:r>
          </a:p>
          <a:p>
            <a:endParaRPr lang="en-US" dirty="0"/>
          </a:p>
        </p:txBody>
      </p:sp>
    </p:spTree>
    <p:extLst>
      <p:ext uri="{BB962C8B-B14F-4D97-AF65-F5344CB8AC3E}">
        <p14:creationId xmlns:p14="http://schemas.microsoft.com/office/powerpoint/2010/main" val="745451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Divide and Conquer</a:t>
            </a:r>
            <a:endParaRPr lang="en-US" sz="3600" b="1" dirty="0"/>
          </a:p>
        </p:txBody>
      </p:sp>
      <p:sp>
        <p:nvSpPr>
          <p:cNvPr id="3" name="Text Box 6"/>
          <p:cNvSpPr txBox="1">
            <a:spLocks noChangeArrowheads="1"/>
          </p:cNvSpPr>
          <p:nvPr/>
        </p:nvSpPr>
        <p:spPr bwMode="auto">
          <a:xfrm>
            <a:off x="228600" y="2159673"/>
            <a:ext cx="8153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latin typeface="Courier New" pitchFamily="49" charset="0"/>
              </a:rPr>
              <a:t>def </a:t>
            </a:r>
            <a:r>
              <a:rPr lang="en-US" dirty="0" smtClean="0">
                <a:latin typeface="Courier New" pitchFamily="49" charset="0"/>
              </a:rPr>
              <a:t>chess(board):</a:t>
            </a:r>
            <a:endParaRPr lang="en-US" dirty="0">
              <a:latin typeface="Courier New" pitchFamily="49" charset="0"/>
            </a:endParaRPr>
          </a:p>
          <a:p>
            <a:r>
              <a:rPr lang="en-US" dirty="0" smtClean="0">
                <a:latin typeface="Courier New" pitchFamily="49" charset="0"/>
              </a:rPr>
              <a:t>    while game_on:</a:t>
            </a:r>
          </a:p>
          <a:p>
            <a:r>
              <a:rPr lang="en-US" dirty="0">
                <a:latin typeface="Courier New" pitchFamily="49" charset="0"/>
              </a:rPr>
              <a:t> </a:t>
            </a:r>
            <a:r>
              <a:rPr lang="en-US" dirty="0" smtClean="0">
                <a:latin typeface="Courier New" pitchFamily="49" charset="0"/>
              </a:rPr>
              <a:t>       internal_board = scan(board) </a:t>
            </a:r>
            <a:endParaRPr lang="en-US" dirty="0">
              <a:latin typeface="Courier New" pitchFamily="49" charset="0"/>
            </a:endParaRPr>
          </a:p>
          <a:p>
            <a:r>
              <a:rPr lang="en-US" dirty="0">
                <a:latin typeface="Courier New" pitchFamily="49" charset="0"/>
              </a:rPr>
              <a:t>        </a:t>
            </a:r>
            <a:r>
              <a:rPr lang="en-US" dirty="0" smtClean="0">
                <a:latin typeface="Courier New" pitchFamily="49" charset="0"/>
              </a:rPr>
              <a:t>move = choose(internal_board)</a:t>
            </a:r>
          </a:p>
          <a:p>
            <a:r>
              <a:rPr lang="en-US" dirty="0">
                <a:latin typeface="Courier New" pitchFamily="49" charset="0"/>
              </a:rPr>
              <a:t> </a:t>
            </a:r>
            <a:r>
              <a:rPr lang="en-US" dirty="0" smtClean="0">
                <a:latin typeface="Courier New" pitchFamily="49" charset="0"/>
              </a:rPr>
              <a:t>       play(move, board)</a:t>
            </a:r>
            <a:endParaRPr lang="en-US" dirty="0">
              <a:latin typeface="Courier New" pitchFamily="49" charset="0"/>
            </a:endParaRPr>
          </a:p>
          <a:p>
            <a:endParaRPr lang="en-US" dirty="0">
              <a:latin typeface="Courier New" pitchFamily="49" charset="0"/>
            </a:endParaRPr>
          </a:p>
          <a:p>
            <a:r>
              <a:rPr lang="en-US" dirty="0">
                <a:latin typeface="Courier New" pitchFamily="49" charset="0"/>
              </a:rPr>
              <a:t>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1447800"/>
            <a:ext cx="307450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4953000"/>
            <a:ext cx="4572000" cy="830997"/>
          </a:xfrm>
          <a:prstGeom prst="rect">
            <a:avLst/>
          </a:prstGeom>
          <a:noFill/>
        </p:spPr>
        <p:txBody>
          <a:bodyPr wrap="square" rtlCol="0">
            <a:spAutoFit/>
          </a:bodyPr>
          <a:lstStyle/>
          <a:p>
            <a:r>
              <a:rPr lang="en-US" sz="2400" dirty="0" smtClean="0"/>
              <a:t>Recall the idea:  decompose into pieces that make sense.</a:t>
            </a:r>
            <a:endParaRPr lang="en-US" sz="2400" dirty="0"/>
          </a:p>
        </p:txBody>
      </p:sp>
    </p:spTree>
    <p:extLst>
      <p:ext uri="{BB962C8B-B14F-4D97-AF65-F5344CB8AC3E}">
        <p14:creationId xmlns:p14="http://schemas.microsoft.com/office/powerpoint/2010/main" val="907616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Divide and Conquer</a:t>
            </a:r>
            <a:endParaRPr lang="en-US" sz="3600" b="1" dirty="0"/>
          </a:p>
        </p:txBody>
      </p:sp>
      <p:sp>
        <p:nvSpPr>
          <p:cNvPr id="6" name="TextBox 5"/>
          <p:cNvSpPr txBox="1"/>
          <p:nvPr/>
        </p:nvSpPr>
        <p:spPr>
          <a:xfrm>
            <a:off x="914400" y="1447800"/>
            <a:ext cx="2590800" cy="4093428"/>
          </a:xfrm>
          <a:prstGeom prst="rect">
            <a:avLst/>
          </a:prstGeom>
          <a:noFill/>
        </p:spPr>
        <p:txBody>
          <a:bodyPr wrap="square" rtlCol="0">
            <a:spAutoFit/>
          </a:bodyPr>
          <a:lstStyle/>
          <a:p>
            <a:pPr algn="ctr">
              <a:spcAft>
                <a:spcPts val="1200"/>
              </a:spcAft>
            </a:pPr>
            <a:r>
              <a:rPr lang="en-US" sz="2000" dirty="0" smtClean="0">
                <a:solidFill>
                  <a:srgbClr val="7030A0"/>
                </a:solidFill>
              </a:rPr>
              <a:t>Guacamole</a:t>
            </a:r>
          </a:p>
          <a:p>
            <a:pPr algn="ctr">
              <a:spcAft>
                <a:spcPts val="1200"/>
              </a:spcAft>
            </a:pPr>
            <a:r>
              <a:rPr lang="en-US" sz="2000" dirty="0" smtClean="0">
                <a:solidFill>
                  <a:srgbClr val="7030A0"/>
                </a:solidFill>
              </a:rPr>
              <a:t>Salsa </a:t>
            </a:r>
          </a:p>
          <a:p>
            <a:pPr algn="ctr">
              <a:spcAft>
                <a:spcPts val="1200"/>
              </a:spcAft>
            </a:pPr>
            <a:r>
              <a:rPr lang="en-US" sz="2000" dirty="0" smtClean="0">
                <a:solidFill>
                  <a:srgbClr val="7030A0"/>
                </a:solidFill>
              </a:rPr>
              <a:t>Chips</a:t>
            </a:r>
          </a:p>
          <a:p>
            <a:pPr algn="ctr">
              <a:spcAft>
                <a:spcPts val="1200"/>
              </a:spcAft>
            </a:pPr>
            <a:r>
              <a:rPr lang="en-US" sz="2000" dirty="0" smtClean="0">
                <a:solidFill>
                  <a:srgbClr val="7030A0"/>
                </a:solidFill>
              </a:rPr>
              <a:t>Smoked brisket</a:t>
            </a:r>
          </a:p>
          <a:p>
            <a:pPr algn="ctr">
              <a:spcAft>
                <a:spcPts val="1200"/>
              </a:spcAft>
            </a:pPr>
            <a:r>
              <a:rPr lang="en-US" sz="2000" dirty="0" smtClean="0">
                <a:solidFill>
                  <a:srgbClr val="7030A0"/>
                </a:solidFill>
              </a:rPr>
              <a:t>Cole slaw</a:t>
            </a:r>
          </a:p>
          <a:p>
            <a:pPr algn="ctr">
              <a:spcAft>
                <a:spcPts val="1200"/>
              </a:spcAft>
            </a:pPr>
            <a:r>
              <a:rPr lang="en-US" sz="2000" dirty="0" smtClean="0">
                <a:solidFill>
                  <a:srgbClr val="7030A0"/>
                </a:solidFill>
              </a:rPr>
              <a:t>Potato salad</a:t>
            </a:r>
          </a:p>
          <a:p>
            <a:pPr algn="ctr">
              <a:spcAft>
                <a:spcPts val="1200"/>
              </a:spcAft>
            </a:pPr>
            <a:r>
              <a:rPr lang="en-US" sz="2000" dirty="0" smtClean="0">
                <a:solidFill>
                  <a:srgbClr val="7030A0"/>
                </a:solidFill>
              </a:rPr>
              <a:t>Chocolate cake</a:t>
            </a:r>
          </a:p>
          <a:p>
            <a:pPr algn="ctr">
              <a:spcAft>
                <a:spcPts val="1200"/>
              </a:spcAft>
            </a:pPr>
            <a:r>
              <a:rPr lang="en-US" sz="2000" dirty="0" smtClean="0">
                <a:solidFill>
                  <a:srgbClr val="7030A0"/>
                </a:solidFill>
              </a:rPr>
              <a:t>Apple pie</a:t>
            </a:r>
          </a:p>
          <a:p>
            <a:pPr algn="ctr"/>
            <a:r>
              <a:rPr lang="en-US" sz="2000" dirty="0" smtClean="0">
                <a:solidFill>
                  <a:srgbClr val="7030A0"/>
                </a:solidFill>
              </a:rPr>
              <a:t>Moolenium crunch</a:t>
            </a:r>
            <a:endParaRPr lang="en-US" sz="2000" dirty="0">
              <a:solidFill>
                <a:srgbClr val="7030A0"/>
              </a:solidFill>
            </a:endParaRPr>
          </a:p>
        </p:txBody>
      </p:sp>
      <p:sp>
        <p:nvSpPr>
          <p:cNvPr id="7" name="Rectangle 6"/>
          <p:cNvSpPr/>
          <p:nvPr/>
        </p:nvSpPr>
        <p:spPr>
          <a:xfrm>
            <a:off x="914400" y="1371600"/>
            <a:ext cx="2590800" cy="4267200"/>
          </a:xfrm>
          <a:prstGeom prst="rect">
            <a:avLst/>
          </a:prstGeom>
          <a:noFill/>
          <a:ln w="28575"/>
          <a:effectLst>
            <a:glow rad="139700">
              <a:schemeClr val="accent4">
                <a:satMod val="175000"/>
                <a:alpha val="40000"/>
              </a:schemeClr>
            </a:glow>
            <a:innerShdw blurRad="114300">
              <a:prstClr val="black"/>
            </a:inn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64544" y="1971645"/>
            <a:ext cx="529312" cy="400110"/>
          </a:xfrm>
          <a:prstGeom prst="rect">
            <a:avLst/>
          </a:prstGeom>
          <a:noFill/>
        </p:spPr>
        <p:txBody>
          <a:bodyPr wrap="none" rtlCol="0">
            <a:spAutoFit/>
          </a:bodyPr>
          <a:lstStyle/>
          <a:p>
            <a:r>
              <a:rPr lang="en-US" sz="2000" dirty="0" smtClean="0"/>
              <a:t>Joe</a:t>
            </a:r>
            <a:endParaRPr lang="en-US" sz="2000" dirty="0"/>
          </a:p>
        </p:txBody>
      </p:sp>
      <p:sp>
        <p:nvSpPr>
          <p:cNvPr id="9" name="Explosion 1 8"/>
          <p:cNvSpPr/>
          <p:nvPr/>
        </p:nvSpPr>
        <p:spPr>
          <a:xfrm>
            <a:off x="4495800" y="1828800"/>
            <a:ext cx="1066800" cy="6858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p:cNvSpPr/>
          <p:nvPr/>
        </p:nvSpPr>
        <p:spPr>
          <a:xfrm>
            <a:off x="3733800" y="1447800"/>
            <a:ext cx="228600"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a:off x="3733800" y="3048000"/>
            <a:ext cx="18288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63778" y="2863334"/>
            <a:ext cx="468398" cy="369332"/>
          </a:xfrm>
          <a:prstGeom prst="rect">
            <a:avLst/>
          </a:prstGeom>
          <a:noFill/>
        </p:spPr>
        <p:txBody>
          <a:bodyPr wrap="none" rtlCol="0">
            <a:spAutoFit/>
          </a:bodyPr>
          <a:lstStyle/>
          <a:p>
            <a:r>
              <a:rPr lang="en-US" dirty="0" smtClean="0"/>
              <a:t>Bill</a:t>
            </a:r>
            <a:endParaRPr lang="en-US" dirty="0"/>
          </a:p>
        </p:txBody>
      </p:sp>
      <p:sp>
        <p:nvSpPr>
          <p:cNvPr id="14" name="Explosion 1 13"/>
          <p:cNvSpPr/>
          <p:nvPr/>
        </p:nvSpPr>
        <p:spPr>
          <a:xfrm>
            <a:off x="5664577" y="2705100"/>
            <a:ext cx="1066800" cy="6858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Brace 14"/>
          <p:cNvSpPr/>
          <p:nvPr/>
        </p:nvSpPr>
        <p:spPr>
          <a:xfrm>
            <a:off x="3830171" y="3379694"/>
            <a:ext cx="228600" cy="8113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546223" y="3535686"/>
            <a:ext cx="1016377" cy="369332"/>
          </a:xfrm>
          <a:prstGeom prst="rect">
            <a:avLst/>
          </a:prstGeom>
          <a:noFill/>
        </p:spPr>
        <p:txBody>
          <a:bodyPr wrap="square" rtlCol="0">
            <a:spAutoFit/>
          </a:bodyPr>
          <a:lstStyle/>
          <a:p>
            <a:r>
              <a:rPr lang="en-US" dirty="0" smtClean="0"/>
              <a:t>Sarah</a:t>
            </a:r>
            <a:endParaRPr lang="en-US" dirty="0"/>
          </a:p>
        </p:txBody>
      </p:sp>
      <p:sp>
        <p:nvSpPr>
          <p:cNvPr id="17" name="Explosion 1 16"/>
          <p:cNvSpPr/>
          <p:nvPr/>
        </p:nvSpPr>
        <p:spPr>
          <a:xfrm>
            <a:off x="4343400" y="3406588"/>
            <a:ext cx="1066800" cy="6858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64576" y="4173071"/>
            <a:ext cx="888623" cy="369332"/>
          </a:xfrm>
          <a:prstGeom prst="rect">
            <a:avLst/>
          </a:prstGeom>
          <a:noFill/>
        </p:spPr>
        <p:txBody>
          <a:bodyPr wrap="square" rtlCol="0">
            <a:spAutoFit/>
          </a:bodyPr>
          <a:lstStyle/>
          <a:p>
            <a:r>
              <a:rPr lang="en-US" dirty="0" smtClean="0"/>
              <a:t>Jim</a:t>
            </a:r>
            <a:endParaRPr lang="en-US" dirty="0"/>
          </a:p>
        </p:txBody>
      </p:sp>
      <p:sp>
        <p:nvSpPr>
          <p:cNvPr id="19" name="TextBox 18"/>
          <p:cNvSpPr txBox="1"/>
          <p:nvPr/>
        </p:nvSpPr>
        <p:spPr>
          <a:xfrm>
            <a:off x="4495800" y="4700637"/>
            <a:ext cx="762000" cy="369332"/>
          </a:xfrm>
          <a:prstGeom prst="rect">
            <a:avLst/>
          </a:prstGeom>
          <a:noFill/>
        </p:spPr>
        <p:txBody>
          <a:bodyPr wrap="square" rtlCol="0">
            <a:spAutoFit/>
          </a:bodyPr>
          <a:lstStyle/>
          <a:p>
            <a:r>
              <a:rPr lang="en-US" dirty="0" smtClean="0"/>
              <a:t>Casey</a:t>
            </a:r>
            <a:endParaRPr lang="en-US" dirty="0"/>
          </a:p>
        </p:txBody>
      </p:sp>
      <p:sp>
        <p:nvSpPr>
          <p:cNvPr id="20" name="TextBox 19"/>
          <p:cNvSpPr txBox="1"/>
          <p:nvPr/>
        </p:nvSpPr>
        <p:spPr>
          <a:xfrm>
            <a:off x="4191000" y="5541228"/>
            <a:ext cx="1600200" cy="369332"/>
          </a:xfrm>
          <a:prstGeom prst="rect">
            <a:avLst/>
          </a:prstGeom>
          <a:noFill/>
        </p:spPr>
        <p:txBody>
          <a:bodyPr wrap="square" rtlCol="0">
            <a:spAutoFit/>
          </a:bodyPr>
          <a:lstStyle/>
          <a:p>
            <a:r>
              <a:rPr lang="en-US" dirty="0" smtClean="0"/>
              <a:t>Allison</a:t>
            </a:r>
            <a:endParaRPr lang="en-US" dirty="0"/>
          </a:p>
        </p:txBody>
      </p:sp>
      <p:sp>
        <p:nvSpPr>
          <p:cNvPr id="21" name="Explosion 1 20"/>
          <p:cNvSpPr/>
          <p:nvPr/>
        </p:nvSpPr>
        <p:spPr>
          <a:xfrm>
            <a:off x="4343400" y="4542403"/>
            <a:ext cx="1066800" cy="6858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xplosion 1 21"/>
          <p:cNvSpPr/>
          <p:nvPr/>
        </p:nvSpPr>
        <p:spPr>
          <a:xfrm>
            <a:off x="5450540" y="4014837"/>
            <a:ext cx="1066800" cy="6858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xplosion 1 22"/>
          <p:cNvSpPr/>
          <p:nvPr/>
        </p:nvSpPr>
        <p:spPr>
          <a:xfrm>
            <a:off x="4094630" y="5382994"/>
            <a:ext cx="1066800" cy="6858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3695701" y="4815929"/>
            <a:ext cx="495299" cy="500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00183" y="4357737"/>
            <a:ext cx="159367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733800" y="5378512"/>
            <a:ext cx="304800" cy="1627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676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Square Root</a:t>
            </a:r>
            <a:endParaRPr lang="en-US" sz="3600" b="1" dirty="0"/>
          </a:p>
        </p:txBody>
      </p:sp>
      <mc:AlternateContent xmlns:mc="http://schemas.openxmlformats.org/markup-compatibility/2006" xmlns:a14="http://schemas.microsoft.com/office/drawing/2010/main">
        <mc:Choice Requires="a14">
          <p:sp>
            <p:nvSpPr>
              <p:cNvPr id="3" name="TextBox 2"/>
              <p:cNvSpPr txBox="1"/>
              <p:nvPr/>
            </p:nvSpPr>
            <p:spPr>
              <a:xfrm>
                <a:off x="838200" y="1447800"/>
                <a:ext cx="7543800" cy="3530647"/>
              </a:xfrm>
              <a:prstGeom prst="rect">
                <a:avLst/>
              </a:prstGeom>
              <a:noFill/>
            </p:spPr>
            <p:txBody>
              <a:bodyPr wrap="square" rtlCol="0">
                <a:spAutoFit/>
              </a:bodyPr>
              <a:lstStyle/>
              <a:p>
                <a14:m>
                  <m:oMath xmlns:m="http://schemas.openxmlformats.org/officeDocument/2006/math">
                    <m:rad>
                      <m:radPr>
                        <m:degHide m:val="on"/>
                        <m:ctrlPr>
                          <a:rPr lang="en-US" sz="2400" i="1" smtClean="0">
                            <a:latin typeface="Cambria Math"/>
                          </a:rPr>
                        </m:ctrlPr>
                      </m:radPr>
                      <m:deg/>
                      <m:e>
                        <m:r>
                          <a:rPr lang="en-US" sz="2400" b="0" i="0" smtClean="0">
                            <a:latin typeface="Cambria Math"/>
                          </a:rPr>
                          <m:t>9</m:t>
                        </m:r>
                      </m:e>
                    </m:rad>
                  </m:oMath>
                </a14:m>
                <a:r>
                  <a:rPr lang="en-US" sz="2400" dirty="0" smtClean="0"/>
                  <a:t>      	= </a:t>
                </a:r>
              </a:p>
              <a:p>
                <a:endParaRPr lang="en-US" sz="2400" dirty="0" smtClean="0"/>
              </a:p>
              <a:p>
                <a:endParaRPr lang="en-US" sz="2400" dirty="0"/>
              </a:p>
              <a:p>
                <a:endParaRPr lang="en-US" sz="2400" dirty="0" smtClean="0"/>
              </a:p>
              <a:p>
                <a:endParaRPr lang="en-US" sz="2400" dirty="0" smtClean="0"/>
              </a:p>
              <a:p>
                <a:endParaRPr lang="en-US" sz="2400" dirty="0"/>
              </a:p>
              <a:p>
                <a14:m>
                  <m:oMath xmlns:m="http://schemas.openxmlformats.org/officeDocument/2006/math">
                    <m:rad>
                      <m:radPr>
                        <m:degHide m:val="on"/>
                        <m:ctrlPr>
                          <a:rPr lang="en-US" sz="2400" i="1">
                            <a:latin typeface="Cambria Math"/>
                          </a:rPr>
                        </m:ctrlPr>
                      </m:radPr>
                      <m:deg/>
                      <m:e>
                        <m:r>
                          <a:rPr lang="en-US" sz="2400" b="0" i="1" smtClean="0">
                            <a:latin typeface="Cambria Math"/>
                          </a:rPr>
                          <m:t>16</m:t>
                        </m:r>
                      </m:e>
                    </m:rad>
                  </m:oMath>
                </a14:m>
                <a:r>
                  <a:rPr lang="en-US" sz="2400" dirty="0" smtClean="0"/>
                  <a:t>  	=</a:t>
                </a:r>
              </a:p>
              <a:p>
                <a:endParaRPr lang="en-US" sz="2400" dirty="0"/>
              </a:p>
              <a:p>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838200" y="1447800"/>
                <a:ext cx="7543800" cy="3530647"/>
              </a:xfrm>
              <a:prstGeom prst="rect">
                <a:avLst/>
              </a:prstGeom>
              <a:blipFill rotWithShape="1">
                <a:blip r:embed="rId3"/>
                <a:stretch>
                  <a:fillRect t="-345"/>
                </a:stretch>
              </a:blipFill>
            </p:spPr>
            <p:txBody>
              <a:bodyPr/>
              <a:lstStyle/>
              <a:p>
                <a:r>
                  <a:rPr lang="en-US">
                    <a:noFill/>
                  </a:rPr>
                  <a:t> </a:t>
                </a:r>
              </a:p>
            </p:txBody>
          </p:sp>
        </mc:Fallback>
      </mc:AlternateContent>
    </p:spTree>
    <p:extLst>
      <p:ext uri="{BB962C8B-B14F-4D97-AF65-F5344CB8AC3E}">
        <p14:creationId xmlns:p14="http://schemas.microsoft.com/office/powerpoint/2010/main" val="1953484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Key Ideas</a:t>
            </a:r>
            <a:endParaRPr lang="en-US" sz="3600" b="1" dirty="0"/>
          </a:p>
        </p:txBody>
      </p:sp>
      <p:sp>
        <p:nvSpPr>
          <p:cNvPr id="3" name="Content Placeholder 2"/>
          <p:cNvSpPr>
            <a:spLocks noGrp="1"/>
          </p:cNvSpPr>
          <p:nvPr>
            <p:ph idx="1"/>
          </p:nvPr>
        </p:nvSpPr>
        <p:spPr/>
        <p:txBody>
          <a:bodyPr/>
          <a:lstStyle/>
          <a:p>
            <a:r>
              <a:rPr lang="en-US" dirty="0" smtClean="0"/>
              <a:t>Divide and conquer</a:t>
            </a:r>
          </a:p>
          <a:p>
            <a:endParaRPr lang="en-US" dirty="0"/>
          </a:p>
          <a:p>
            <a:r>
              <a:rPr lang="en-US" dirty="0" smtClean="0"/>
              <a:t>Read input from a file</a:t>
            </a:r>
          </a:p>
          <a:p>
            <a:endParaRPr lang="en-US" dirty="0"/>
          </a:p>
          <a:p>
            <a:r>
              <a:rPr lang="en-US" dirty="0" smtClean="0"/>
              <a:t>Handling exceptions</a:t>
            </a:r>
            <a:endParaRPr lang="en-US" dirty="0"/>
          </a:p>
        </p:txBody>
      </p:sp>
    </p:spTree>
    <p:extLst>
      <p:ext uri="{BB962C8B-B14F-4D97-AF65-F5344CB8AC3E}">
        <p14:creationId xmlns:p14="http://schemas.microsoft.com/office/powerpoint/2010/main" val="745451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Let’s Look at the Code</a:t>
            </a:r>
            <a:endParaRPr lang="en-US" sz="3600" b="1" dirty="0"/>
          </a:p>
        </p:txBody>
      </p:sp>
      <p:sp>
        <p:nvSpPr>
          <p:cNvPr id="4" name="TextBox 3"/>
          <p:cNvSpPr txBox="1"/>
          <p:nvPr/>
        </p:nvSpPr>
        <p:spPr>
          <a:xfrm>
            <a:off x="762000" y="1484868"/>
            <a:ext cx="7162800" cy="369332"/>
          </a:xfrm>
          <a:prstGeom prst="rect">
            <a:avLst/>
          </a:prstGeom>
          <a:noFill/>
        </p:spPr>
        <p:txBody>
          <a:bodyPr wrap="square" rtlCol="0">
            <a:spAutoFit/>
          </a:bodyPr>
          <a:lstStyle/>
          <a:p>
            <a:r>
              <a:rPr lang="en-US" dirty="0" smtClean="0">
                <a:hlinkClick r:id="rId2"/>
              </a:rPr>
              <a:t>http://www.cs.utexas.edu/~ear/cs302/triviagameprogram.txt</a:t>
            </a:r>
            <a:r>
              <a:rPr lang="en-US" dirty="0" smtClean="0"/>
              <a:t> </a:t>
            </a:r>
            <a:endParaRPr lang="en-US" dirty="0"/>
          </a:p>
        </p:txBody>
      </p:sp>
    </p:spTree>
    <p:extLst>
      <p:ext uri="{BB962C8B-B14F-4D97-AF65-F5344CB8AC3E}">
        <p14:creationId xmlns:p14="http://schemas.microsoft.com/office/powerpoint/2010/main" val="4249378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Searching</a:t>
            </a:r>
            <a:endParaRPr lang="en-US" sz="3600" b="1" dirty="0"/>
          </a:p>
        </p:txBody>
      </p:sp>
      <p:graphicFrame>
        <p:nvGraphicFramePr>
          <p:cNvPr id="4" name="Table 3"/>
          <p:cNvGraphicFramePr>
            <a:graphicFrameLocks noGrp="1"/>
          </p:cNvGraphicFramePr>
          <p:nvPr>
            <p:extLst>
              <p:ext uri="{D42A27DB-BD31-4B8C-83A1-F6EECF244321}">
                <p14:modId xmlns:p14="http://schemas.microsoft.com/office/powerpoint/2010/main" val="1211125884"/>
              </p:ext>
            </p:extLst>
          </p:nvPr>
        </p:nvGraphicFramePr>
        <p:xfrm>
          <a:off x="457200" y="1447800"/>
          <a:ext cx="8458200" cy="370840"/>
        </p:xfrm>
        <a:graphic>
          <a:graphicData uri="http://schemas.openxmlformats.org/drawingml/2006/table">
            <a:tbl>
              <a:tblPr bandRow="1">
                <a:tableStyleId>{5C22544A-7EE6-4342-B048-85BDC9FD1C3A}</a:tableStyleId>
              </a:tblPr>
              <a:tblGrid>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tblGrid>
              <a:tr h="370840">
                <a:tc>
                  <a:txBody>
                    <a:bodyPr/>
                    <a:lstStyle/>
                    <a:p>
                      <a:r>
                        <a:rPr lang="en-US" dirty="0" smtClean="0"/>
                        <a:t>8</a:t>
                      </a:r>
                      <a:endParaRPr lang="en-US" dirty="0"/>
                    </a:p>
                  </a:txBody>
                  <a:tcPr/>
                </a:tc>
                <a:tc>
                  <a:txBody>
                    <a:bodyPr/>
                    <a:lstStyle/>
                    <a:p>
                      <a:r>
                        <a:rPr lang="en-US" dirty="0" smtClean="0"/>
                        <a:t>76</a:t>
                      </a:r>
                      <a:endParaRPr lang="en-US" dirty="0"/>
                    </a:p>
                  </a:txBody>
                  <a:tcPr/>
                </a:tc>
                <a:tc>
                  <a:txBody>
                    <a:bodyPr/>
                    <a:lstStyle/>
                    <a:p>
                      <a:r>
                        <a:rPr lang="en-US" dirty="0" smtClean="0"/>
                        <a:t>45</a:t>
                      </a:r>
                      <a:endParaRPr lang="en-US" dirty="0"/>
                    </a:p>
                  </a:txBody>
                  <a:tcPr/>
                </a:tc>
                <a:tc>
                  <a:txBody>
                    <a:bodyPr/>
                    <a:lstStyle/>
                    <a:p>
                      <a:r>
                        <a:rPr lang="en-US" dirty="0" smtClean="0"/>
                        <a:t>3</a:t>
                      </a:r>
                      <a:endParaRPr lang="en-US" dirty="0"/>
                    </a:p>
                  </a:txBody>
                  <a:tcPr/>
                </a:tc>
                <a:tc>
                  <a:txBody>
                    <a:bodyPr/>
                    <a:lstStyle/>
                    <a:p>
                      <a:r>
                        <a:rPr lang="en-US" dirty="0" smtClean="0"/>
                        <a:t>12</a:t>
                      </a:r>
                      <a:endParaRPr lang="en-US" dirty="0"/>
                    </a:p>
                  </a:txBody>
                  <a:tcPr/>
                </a:tc>
                <a:tc>
                  <a:txBody>
                    <a:bodyPr/>
                    <a:lstStyle/>
                    <a:p>
                      <a:r>
                        <a:rPr lang="en-US" dirty="0" smtClean="0"/>
                        <a:t>98</a:t>
                      </a:r>
                      <a:endParaRPr lang="en-US" dirty="0"/>
                    </a:p>
                  </a:txBody>
                  <a:tcPr/>
                </a:tc>
                <a:tc>
                  <a:txBody>
                    <a:bodyPr/>
                    <a:lstStyle/>
                    <a:p>
                      <a:r>
                        <a:rPr lang="en-US" dirty="0" smtClean="0"/>
                        <a:t>52</a:t>
                      </a:r>
                      <a:endParaRPr lang="en-US" dirty="0"/>
                    </a:p>
                  </a:txBody>
                  <a:tcPr/>
                </a:tc>
                <a:tc>
                  <a:txBody>
                    <a:bodyPr/>
                    <a:lstStyle/>
                    <a:p>
                      <a:r>
                        <a:rPr lang="en-US" dirty="0" smtClean="0"/>
                        <a:t>87</a:t>
                      </a:r>
                      <a:endParaRPr lang="en-US" dirty="0"/>
                    </a:p>
                  </a:txBody>
                  <a:tcPr/>
                </a:tc>
                <a:tc>
                  <a:txBody>
                    <a:bodyPr/>
                    <a:lstStyle/>
                    <a:p>
                      <a:r>
                        <a:rPr lang="en-US" dirty="0" smtClean="0"/>
                        <a:t>66</a:t>
                      </a:r>
                      <a:endParaRPr lang="en-US" dirty="0"/>
                    </a:p>
                  </a:txBody>
                  <a:tcPr/>
                </a:tc>
                <a:tc>
                  <a:txBody>
                    <a:bodyPr/>
                    <a:lstStyle/>
                    <a:p>
                      <a:r>
                        <a:rPr lang="en-US" dirty="0" smtClean="0"/>
                        <a:t>4</a:t>
                      </a:r>
                      <a:endParaRPr lang="en-US" dirty="0"/>
                    </a:p>
                  </a:txBody>
                  <a:tcPr/>
                </a:tc>
                <a:tc>
                  <a:txBody>
                    <a:bodyPr/>
                    <a:lstStyle/>
                    <a:p>
                      <a:r>
                        <a:rPr lang="en-US" dirty="0" smtClean="0"/>
                        <a:t>9</a:t>
                      </a:r>
                      <a:endParaRPr lang="en-US" dirty="0"/>
                    </a:p>
                  </a:txBody>
                  <a:tcPr/>
                </a:tc>
                <a:tc>
                  <a:txBody>
                    <a:bodyPr/>
                    <a:lstStyle/>
                    <a:p>
                      <a:r>
                        <a:rPr lang="en-US" dirty="0" smtClean="0"/>
                        <a:t>55</a:t>
                      </a:r>
                      <a:endParaRPr lang="en-US" dirty="0"/>
                    </a:p>
                  </a:txBody>
                  <a:tcPr/>
                </a:tc>
                <a:tc>
                  <a:txBody>
                    <a:bodyPr/>
                    <a:lstStyle/>
                    <a:p>
                      <a:r>
                        <a:rPr lang="en-US" dirty="0" smtClean="0"/>
                        <a:t>21</a:t>
                      </a:r>
                      <a:endParaRPr lang="en-US" dirty="0"/>
                    </a:p>
                  </a:txBody>
                  <a:tcPr/>
                </a:tc>
                <a:tc>
                  <a:txBody>
                    <a:bodyPr/>
                    <a:lstStyle/>
                    <a:p>
                      <a:r>
                        <a:rPr lang="en-US" dirty="0" smtClean="0"/>
                        <a:t>34</a:t>
                      </a:r>
                      <a:endParaRPr lang="en-US" dirty="0"/>
                    </a:p>
                  </a:txBody>
                  <a:tcPr/>
                </a:tc>
                <a:tc>
                  <a:txBody>
                    <a:bodyPr/>
                    <a:lstStyle/>
                    <a:p>
                      <a:r>
                        <a:rPr lang="en-US" dirty="0" smtClean="0"/>
                        <a:t>63</a:t>
                      </a:r>
                      <a:endParaRPr lang="en-US" dirty="0"/>
                    </a:p>
                  </a:txBody>
                  <a:tcPr/>
                </a:tc>
                <a:tc>
                  <a:txBody>
                    <a:bodyPr/>
                    <a:lstStyle/>
                    <a:p>
                      <a:r>
                        <a:rPr lang="en-US" dirty="0" smtClean="0"/>
                        <a:t>93</a:t>
                      </a:r>
                      <a:endParaRPr lang="en-US" dirty="0"/>
                    </a:p>
                  </a:txBody>
                  <a:tcPr/>
                </a:tc>
                <a:tc>
                  <a:txBody>
                    <a:bodyPr/>
                    <a:lstStyle/>
                    <a:p>
                      <a:r>
                        <a:rPr lang="en-US" dirty="0" smtClean="0"/>
                        <a:t>96</a:t>
                      </a:r>
                      <a:endParaRPr lang="en-US" dirty="0"/>
                    </a:p>
                  </a:txBody>
                  <a:tcPr/>
                </a:tc>
                <a:tc>
                  <a:txBody>
                    <a:bodyPr/>
                    <a:lstStyle/>
                    <a:p>
                      <a:r>
                        <a:rPr lang="en-US" dirty="0" smtClean="0"/>
                        <a:t>55</a:t>
                      </a:r>
                      <a:endParaRPr lang="en-US" dirty="0"/>
                    </a:p>
                  </a:txBody>
                  <a:tcPr/>
                </a:tc>
                <a:tc>
                  <a:txBody>
                    <a:bodyPr/>
                    <a:lstStyle/>
                    <a:p>
                      <a:r>
                        <a:rPr lang="en-US" dirty="0" smtClean="0"/>
                        <a:t>1</a:t>
                      </a:r>
                      <a:endParaRPr lang="en-US" dirty="0"/>
                    </a:p>
                  </a:txBody>
                  <a:tcPr/>
                </a:tc>
                <a:tc>
                  <a:txBody>
                    <a:bodyPr/>
                    <a:lstStyle/>
                    <a:p>
                      <a:r>
                        <a:rPr lang="en-US" dirty="0" smtClean="0"/>
                        <a:t>88</a:t>
                      </a:r>
                      <a:endParaRPr lang="en-US" dirty="0"/>
                    </a:p>
                  </a:txBody>
                  <a:tcPr/>
                </a:tc>
              </a:tr>
            </a:tbl>
          </a:graphicData>
        </a:graphic>
      </p:graphicFrame>
      <p:sp>
        <p:nvSpPr>
          <p:cNvPr id="5" name="TextBox 4"/>
          <p:cNvSpPr txBox="1"/>
          <p:nvPr/>
        </p:nvSpPr>
        <p:spPr>
          <a:xfrm>
            <a:off x="990600" y="2590800"/>
            <a:ext cx="7086600" cy="1200329"/>
          </a:xfrm>
          <a:prstGeom prst="rect">
            <a:avLst/>
          </a:prstGeom>
          <a:noFill/>
        </p:spPr>
        <p:txBody>
          <a:bodyPr wrap="square" rtlCol="0">
            <a:spAutoFit/>
          </a:bodyPr>
          <a:lstStyle/>
          <a:p>
            <a:pPr marL="285750" indent="-285750">
              <a:buFont typeface="Arial" pitchFamily="34" charset="0"/>
              <a:buChar char="•"/>
            </a:pPr>
            <a:r>
              <a:rPr lang="en-US" sz="2400" dirty="0" smtClean="0"/>
              <a:t>How many steps to look for 55?</a:t>
            </a:r>
          </a:p>
          <a:p>
            <a:pPr marL="285750" indent="-285750">
              <a:buFont typeface="Arial" pitchFamily="34" charset="0"/>
              <a:buChar char="•"/>
            </a:pPr>
            <a:r>
              <a:rPr lang="en-US" sz="2400" dirty="0" smtClean="0"/>
              <a:t>How many steps to look for 88?</a:t>
            </a:r>
          </a:p>
          <a:p>
            <a:pPr marL="285750" indent="-285750">
              <a:buFont typeface="Arial" pitchFamily="34" charset="0"/>
              <a:buChar char="•"/>
            </a:pPr>
            <a:r>
              <a:rPr lang="en-US" sz="2400" dirty="0" smtClean="0"/>
              <a:t>How many steps to look for 77?</a:t>
            </a:r>
            <a:endParaRPr lang="en-US" sz="2400" dirty="0"/>
          </a:p>
        </p:txBody>
      </p:sp>
      <p:sp>
        <p:nvSpPr>
          <p:cNvPr id="6" name="TextBox 5"/>
          <p:cNvSpPr txBox="1"/>
          <p:nvPr/>
        </p:nvSpPr>
        <p:spPr>
          <a:xfrm>
            <a:off x="914400" y="4800600"/>
            <a:ext cx="7315200" cy="461665"/>
          </a:xfrm>
          <a:prstGeom prst="rect">
            <a:avLst/>
          </a:prstGeom>
          <a:noFill/>
        </p:spPr>
        <p:txBody>
          <a:bodyPr wrap="square" rtlCol="0">
            <a:spAutoFit/>
          </a:bodyPr>
          <a:lstStyle/>
          <a:p>
            <a:r>
              <a:rPr lang="en-US" sz="2400" dirty="0" smtClean="0"/>
              <a:t>How many steps on average for a list of length n?</a:t>
            </a:r>
            <a:endParaRPr lang="en-US" sz="2400" dirty="0"/>
          </a:p>
        </p:txBody>
      </p:sp>
    </p:spTree>
    <p:extLst>
      <p:ext uri="{BB962C8B-B14F-4D97-AF65-F5344CB8AC3E}">
        <p14:creationId xmlns:p14="http://schemas.microsoft.com/office/powerpoint/2010/main" val="2993866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Searching</a:t>
            </a:r>
            <a:endParaRPr lang="en-US" sz="3600" b="1" dirty="0"/>
          </a:p>
        </p:txBody>
      </p:sp>
      <p:graphicFrame>
        <p:nvGraphicFramePr>
          <p:cNvPr id="4" name="Table 3"/>
          <p:cNvGraphicFramePr>
            <a:graphicFrameLocks noGrp="1"/>
          </p:cNvGraphicFramePr>
          <p:nvPr>
            <p:extLst>
              <p:ext uri="{D42A27DB-BD31-4B8C-83A1-F6EECF244321}">
                <p14:modId xmlns:p14="http://schemas.microsoft.com/office/powerpoint/2010/main" val="851743464"/>
              </p:ext>
            </p:extLst>
          </p:nvPr>
        </p:nvGraphicFramePr>
        <p:xfrm>
          <a:off x="457200" y="1447800"/>
          <a:ext cx="8458200" cy="370840"/>
        </p:xfrm>
        <a:graphic>
          <a:graphicData uri="http://schemas.openxmlformats.org/drawingml/2006/table">
            <a:tbl>
              <a:tblPr bandRow="1">
                <a:tableStyleId>{5C22544A-7EE6-4342-B048-85BDC9FD1C3A}</a:tableStyleId>
              </a:tblPr>
              <a:tblGrid>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tblGrid>
              <a:tr h="370840">
                <a:tc>
                  <a:txBody>
                    <a:bodyPr/>
                    <a:lstStyle/>
                    <a:p>
                      <a:r>
                        <a:rPr lang="en-US" dirty="0" smtClean="0"/>
                        <a:t>8</a:t>
                      </a:r>
                      <a:endParaRPr lang="en-US" dirty="0"/>
                    </a:p>
                  </a:txBody>
                  <a:tcPr/>
                </a:tc>
                <a:tc>
                  <a:txBody>
                    <a:bodyPr/>
                    <a:lstStyle/>
                    <a:p>
                      <a:r>
                        <a:rPr lang="en-US" dirty="0" smtClean="0"/>
                        <a:t>76</a:t>
                      </a:r>
                      <a:endParaRPr lang="en-US" dirty="0"/>
                    </a:p>
                  </a:txBody>
                  <a:tcPr/>
                </a:tc>
                <a:tc>
                  <a:txBody>
                    <a:bodyPr/>
                    <a:lstStyle/>
                    <a:p>
                      <a:r>
                        <a:rPr lang="en-US" dirty="0" smtClean="0"/>
                        <a:t>45</a:t>
                      </a:r>
                      <a:endParaRPr lang="en-US" dirty="0"/>
                    </a:p>
                  </a:txBody>
                  <a:tcPr/>
                </a:tc>
                <a:tc>
                  <a:txBody>
                    <a:bodyPr/>
                    <a:lstStyle/>
                    <a:p>
                      <a:r>
                        <a:rPr lang="en-US" dirty="0" smtClean="0"/>
                        <a:t>3</a:t>
                      </a:r>
                      <a:endParaRPr lang="en-US" dirty="0"/>
                    </a:p>
                  </a:txBody>
                  <a:tcPr/>
                </a:tc>
                <a:tc>
                  <a:txBody>
                    <a:bodyPr/>
                    <a:lstStyle/>
                    <a:p>
                      <a:r>
                        <a:rPr lang="en-US" dirty="0" smtClean="0"/>
                        <a:t>12</a:t>
                      </a:r>
                      <a:endParaRPr lang="en-US" dirty="0"/>
                    </a:p>
                  </a:txBody>
                  <a:tcPr/>
                </a:tc>
                <a:tc>
                  <a:txBody>
                    <a:bodyPr/>
                    <a:lstStyle/>
                    <a:p>
                      <a:r>
                        <a:rPr lang="en-US" dirty="0" smtClean="0"/>
                        <a:t>98</a:t>
                      </a:r>
                      <a:endParaRPr lang="en-US" dirty="0"/>
                    </a:p>
                  </a:txBody>
                  <a:tcPr/>
                </a:tc>
                <a:tc>
                  <a:txBody>
                    <a:bodyPr/>
                    <a:lstStyle/>
                    <a:p>
                      <a:r>
                        <a:rPr lang="en-US" dirty="0" smtClean="0"/>
                        <a:t>52</a:t>
                      </a:r>
                      <a:endParaRPr lang="en-US" dirty="0"/>
                    </a:p>
                  </a:txBody>
                  <a:tcPr/>
                </a:tc>
                <a:tc>
                  <a:txBody>
                    <a:bodyPr/>
                    <a:lstStyle/>
                    <a:p>
                      <a:r>
                        <a:rPr lang="en-US" dirty="0" smtClean="0"/>
                        <a:t>87</a:t>
                      </a:r>
                      <a:endParaRPr lang="en-US" dirty="0"/>
                    </a:p>
                  </a:txBody>
                  <a:tcPr/>
                </a:tc>
                <a:tc>
                  <a:txBody>
                    <a:bodyPr/>
                    <a:lstStyle/>
                    <a:p>
                      <a:r>
                        <a:rPr lang="en-US" dirty="0" smtClean="0"/>
                        <a:t>66</a:t>
                      </a:r>
                      <a:endParaRPr lang="en-US" dirty="0"/>
                    </a:p>
                  </a:txBody>
                  <a:tcPr/>
                </a:tc>
                <a:tc>
                  <a:txBody>
                    <a:bodyPr/>
                    <a:lstStyle/>
                    <a:p>
                      <a:r>
                        <a:rPr lang="en-US" dirty="0" smtClean="0"/>
                        <a:t>4</a:t>
                      </a:r>
                      <a:endParaRPr lang="en-US" dirty="0"/>
                    </a:p>
                  </a:txBody>
                  <a:tcPr/>
                </a:tc>
                <a:tc>
                  <a:txBody>
                    <a:bodyPr/>
                    <a:lstStyle/>
                    <a:p>
                      <a:r>
                        <a:rPr lang="en-US" dirty="0" smtClean="0"/>
                        <a:t>9</a:t>
                      </a:r>
                      <a:endParaRPr lang="en-US" dirty="0"/>
                    </a:p>
                  </a:txBody>
                  <a:tcPr/>
                </a:tc>
                <a:tc>
                  <a:txBody>
                    <a:bodyPr/>
                    <a:lstStyle/>
                    <a:p>
                      <a:r>
                        <a:rPr lang="en-US" dirty="0" smtClean="0"/>
                        <a:t>55</a:t>
                      </a:r>
                      <a:endParaRPr lang="en-US" dirty="0"/>
                    </a:p>
                  </a:txBody>
                  <a:tcPr/>
                </a:tc>
                <a:tc>
                  <a:txBody>
                    <a:bodyPr/>
                    <a:lstStyle/>
                    <a:p>
                      <a:r>
                        <a:rPr lang="en-US" dirty="0" smtClean="0"/>
                        <a:t>21</a:t>
                      </a:r>
                      <a:endParaRPr lang="en-US" dirty="0"/>
                    </a:p>
                  </a:txBody>
                  <a:tcPr/>
                </a:tc>
                <a:tc>
                  <a:txBody>
                    <a:bodyPr/>
                    <a:lstStyle/>
                    <a:p>
                      <a:r>
                        <a:rPr lang="en-US" dirty="0" smtClean="0"/>
                        <a:t>34</a:t>
                      </a:r>
                      <a:endParaRPr lang="en-US" dirty="0"/>
                    </a:p>
                  </a:txBody>
                  <a:tcPr/>
                </a:tc>
                <a:tc>
                  <a:txBody>
                    <a:bodyPr/>
                    <a:lstStyle/>
                    <a:p>
                      <a:r>
                        <a:rPr lang="en-US" dirty="0" smtClean="0"/>
                        <a:t>63</a:t>
                      </a:r>
                      <a:endParaRPr lang="en-US" dirty="0"/>
                    </a:p>
                  </a:txBody>
                  <a:tcPr/>
                </a:tc>
                <a:tc>
                  <a:txBody>
                    <a:bodyPr/>
                    <a:lstStyle/>
                    <a:p>
                      <a:r>
                        <a:rPr lang="en-US" dirty="0" smtClean="0"/>
                        <a:t>93</a:t>
                      </a:r>
                      <a:endParaRPr lang="en-US" dirty="0"/>
                    </a:p>
                  </a:txBody>
                  <a:tcPr/>
                </a:tc>
                <a:tc>
                  <a:txBody>
                    <a:bodyPr/>
                    <a:lstStyle/>
                    <a:p>
                      <a:r>
                        <a:rPr lang="en-US" dirty="0" smtClean="0"/>
                        <a:t>96</a:t>
                      </a:r>
                      <a:endParaRPr lang="en-US" dirty="0"/>
                    </a:p>
                  </a:txBody>
                  <a:tcPr/>
                </a:tc>
                <a:tc>
                  <a:txBody>
                    <a:bodyPr/>
                    <a:lstStyle/>
                    <a:p>
                      <a:r>
                        <a:rPr lang="en-US" dirty="0" smtClean="0"/>
                        <a:t>55</a:t>
                      </a:r>
                      <a:endParaRPr lang="en-US" dirty="0"/>
                    </a:p>
                  </a:txBody>
                  <a:tcPr/>
                </a:tc>
                <a:tc>
                  <a:txBody>
                    <a:bodyPr/>
                    <a:lstStyle/>
                    <a:p>
                      <a:r>
                        <a:rPr lang="en-US" dirty="0" smtClean="0"/>
                        <a:t>1</a:t>
                      </a:r>
                      <a:endParaRPr lang="en-US" dirty="0"/>
                    </a:p>
                  </a:txBody>
                  <a:tcPr/>
                </a:tc>
                <a:tc>
                  <a:txBody>
                    <a:bodyPr/>
                    <a:lstStyle/>
                    <a:p>
                      <a:r>
                        <a:rPr lang="en-US" dirty="0" smtClean="0"/>
                        <a:t>88</a:t>
                      </a:r>
                      <a:endParaRPr lang="en-US" dirty="0"/>
                    </a:p>
                  </a:txBody>
                  <a:tcPr/>
                </a:tc>
              </a:tr>
            </a:tbl>
          </a:graphicData>
        </a:graphic>
      </p:graphicFrame>
      <p:sp>
        <p:nvSpPr>
          <p:cNvPr id="5" name="TextBox 4"/>
          <p:cNvSpPr txBox="1"/>
          <p:nvPr/>
        </p:nvSpPr>
        <p:spPr>
          <a:xfrm>
            <a:off x="990600" y="2590800"/>
            <a:ext cx="7086600" cy="1200329"/>
          </a:xfrm>
          <a:prstGeom prst="rect">
            <a:avLst/>
          </a:prstGeom>
          <a:noFill/>
        </p:spPr>
        <p:txBody>
          <a:bodyPr wrap="square" rtlCol="0">
            <a:spAutoFit/>
          </a:bodyPr>
          <a:lstStyle/>
          <a:p>
            <a:pPr marL="285750" indent="-285750">
              <a:buFont typeface="Arial" pitchFamily="34" charset="0"/>
              <a:buChar char="•"/>
            </a:pPr>
            <a:r>
              <a:rPr lang="en-US" sz="2400" dirty="0" smtClean="0"/>
              <a:t>How many steps to look for 55?</a:t>
            </a:r>
          </a:p>
          <a:p>
            <a:pPr marL="285750" indent="-285750">
              <a:buFont typeface="Arial" pitchFamily="34" charset="0"/>
              <a:buChar char="•"/>
            </a:pPr>
            <a:r>
              <a:rPr lang="en-US" sz="2400" dirty="0" smtClean="0"/>
              <a:t>How many steps to look for 88?</a:t>
            </a:r>
          </a:p>
          <a:p>
            <a:pPr marL="285750" indent="-285750">
              <a:buFont typeface="Arial" pitchFamily="34" charset="0"/>
              <a:buChar char="•"/>
            </a:pPr>
            <a:r>
              <a:rPr lang="en-US" sz="2400" dirty="0" smtClean="0"/>
              <a:t>How many steps to look for 77?</a:t>
            </a:r>
            <a:endParaRPr lang="en-US" sz="2400" dirty="0"/>
          </a:p>
        </p:txBody>
      </p:sp>
      <p:sp>
        <p:nvSpPr>
          <p:cNvPr id="6" name="TextBox 5"/>
          <p:cNvSpPr txBox="1"/>
          <p:nvPr/>
        </p:nvSpPr>
        <p:spPr>
          <a:xfrm>
            <a:off x="914400" y="4800600"/>
            <a:ext cx="7315200" cy="461665"/>
          </a:xfrm>
          <a:prstGeom prst="rect">
            <a:avLst/>
          </a:prstGeom>
          <a:noFill/>
        </p:spPr>
        <p:txBody>
          <a:bodyPr wrap="square" rtlCol="0">
            <a:spAutoFit/>
          </a:bodyPr>
          <a:lstStyle/>
          <a:p>
            <a:r>
              <a:rPr lang="en-US" sz="2400" dirty="0" smtClean="0"/>
              <a:t>How many steps on average for a list of length n?</a:t>
            </a:r>
            <a:endParaRPr lang="en-US" sz="2400" dirty="0"/>
          </a:p>
        </p:txBody>
      </p:sp>
      <p:sp>
        <p:nvSpPr>
          <p:cNvPr id="3" name="TextBox 2"/>
          <p:cNvSpPr txBox="1"/>
          <p:nvPr/>
        </p:nvSpPr>
        <p:spPr>
          <a:xfrm>
            <a:off x="2895600" y="5562600"/>
            <a:ext cx="3505200" cy="461665"/>
          </a:xfrm>
          <a:prstGeom prst="rect">
            <a:avLst/>
          </a:prstGeom>
          <a:noFill/>
        </p:spPr>
        <p:txBody>
          <a:bodyPr wrap="square" rtlCol="0">
            <a:spAutoFit/>
          </a:bodyPr>
          <a:lstStyle/>
          <a:p>
            <a:r>
              <a:rPr lang="en-US" sz="2400" dirty="0" smtClean="0"/>
              <a:t>O(n/2)  or just O(n)</a:t>
            </a:r>
            <a:endParaRPr lang="en-US" sz="2400" dirty="0"/>
          </a:p>
        </p:txBody>
      </p:sp>
    </p:spTree>
    <p:extLst>
      <p:ext uri="{BB962C8B-B14F-4D97-AF65-F5344CB8AC3E}">
        <p14:creationId xmlns:p14="http://schemas.microsoft.com/office/powerpoint/2010/main" val="125426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Searching a Sorted List</a:t>
            </a:r>
            <a:endParaRPr lang="en-US"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475" y="1752600"/>
            <a:ext cx="42862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86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Binary Search</a:t>
            </a:r>
            <a:endParaRPr lang="en-US" sz="3600" b="1" dirty="0"/>
          </a:p>
        </p:txBody>
      </p:sp>
      <p:sp>
        <p:nvSpPr>
          <p:cNvPr id="4" name="TextBox 3"/>
          <p:cNvSpPr txBox="1"/>
          <p:nvPr/>
        </p:nvSpPr>
        <p:spPr>
          <a:xfrm>
            <a:off x="381000" y="5943600"/>
            <a:ext cx="6172200" cy="461665"/>
          </a:xfrm>
          <a:prstGeom prst="rect">
            <a:avLst/>
          </a:prstGeom>
          <a:noFill/>
        </p:spPr>
        <p:txBody>
          <a:bodyPr wrap="square" rtlCol="0">
            <a:spAutoFit/>
          </a:bodyPr>
          <a:lstStyle/>
          <a:p>
            <a:r>
              <a:rPr lang="en-US" sz="2400" dirty="0" smtClean="0"/>
              <a:t>Look for 93.</a:t>
            </a:r>
            <a:endParaRPr lang="en-US" sz="2400" dirty="0"/>
          </a:p>
        </p:txBody>
      </p:sp>
      <p:cxnSp>
        <p:nvCxnSpPr>
          <p:cNvPr id="6" name="Straight Arrow Connector 5"/>
          <p:cNvCxnSpPr/>
          <p:nvPr/>
        </p:nvCxnSpPr>
        <p:spPr>
          <a:xfrm flipV="1">
            <a:off x="4419600" y="19050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2514600"/>
            <a:ext cx="800100" cy="369332"/>
          </a:xfrm>
          <a:prstGeom prst="rect">
            <a:avLst/>
          </a:prstGeom>
          <a:noFill/>
        </p:spPr>
        <p:txBody>
          <a:bodyPr wrap="square" rtlCol="0">
            <a:spAutoFit/>
          </a:bodyPr>
          <a:lstStyle/>
          <a:p>
            <a:pPr algn="ctr"/>
            <a:r>
              <a:rPr lang="en-US" dirty="0" smtClean="0"/>
              <a:t>mid</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787796065"/>
              </p:ext>
            </p:extLst>
          </p:nvPr>
        </p:nvGraphicFramePr>
        <p:xfrm>
          <a:off x="457200" y="1447800"/>
          <a:ext cx="8458200" cy="370840"/>
        </p:xfrm>
        <a:graphic>
          <a:graphicData uri="http://schemas.openxmlformats.org/drawingml/2006/table">
            <a:tbl>
              <a:tblPr bandRow="1">
                <a:tableStyleId>{5C22544A-7EE6-4342-B048-85BDC9FD1C3A}</a:tableStyleId>
              </a:tblPr>
              <a:tblGrid>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tblGrid>
              <a:tr h="370840">
                <a:tc>
                  <a:txBody>
                    <a:bodyPr/>
                    <a:lstStyle/>
                    <a:p>
                      <a:r>
                        <a:rPr lang="en-US" dirty="0" smtClean="0"/>
                        <a:t>2</a:t>
                      </a:r>
                      <a:endParaRPr lang="en-US" dirty="0"/>
                    </a:p>
                  </a:txBody>
                  <a:tcPr/>
                </a:tc>
                <a:tc>
                  <a:txBody>
                    <a:bodyPr/>
                    <a:lstStyle/>
                    <a:p>
                      <a:r>
                        <a:rPr lang="en-US" dirty="0" smtClean="0"/>
                        <a:t>9</a:t>
                      </a:r>
                      <a:endParaRPr lang="en-US" dirty="0"/>
                    </a:p>
                  </a:txBody>
                  <a:tcPr/>
                </a:tc>
                <a:tc>
                  <a:txBody>
                    <a:bodyPr/>
                    <a:lstStyle/>
                    <a:p>
                      <a:r>
                        <a:rPr lang="en-US" dirty="0" smtClean="0"/>
                        <a:t>13</a:t>
                      </a:r>
                      <a:endParaRPr lang="en-US" dirty="0"/>
                    </a:p>
                  </a:txBody>
                  <a:tcPr/>
                </a:tc>
                <a:tc>
                  <a:txBody>
                    <a:bodyPr/>
                    <a:lstStyle/>
                    <a:p>
                      <a:r>
                        <a:rPr lang="en-US" dirty="0" smtClean="0"/>
                        <a:t>17</a:t>
                      </a:r>
                      <a:endParaRPr lang="en-US" dirty="0"/>
                    </a:p>
                  </a:txBody>
                  <a:tcPr/>
                </a:tc>
                <a:tc>
                  <a:txBody>
                    <a:bodyPr/>
                    <a:lstStyle/>
                    <a:p>
                      <a:r>
                        <a:rPr lang="en-US" dirty="0" smtClean="0"/>
                        <a:t>19</a:t>
                      </a:r>
                      <a:endParaRPr lang="en-US" dirty="0"/>
                    </a:p>
                  </a:txBody>
                  <a:tcPr/>
                </a:tc>
                <a:tc>
                  <a:txBody>
                    <a:bodyPr/>
                    <a:lstStyle/>
                    <a:p>
                      <a:r>
                        <a:rPr lang="en-US" dirty="0" smtClean="0"/>
                        <a:t>22</a:t>
                      </a:r>
                      <a:endParaRPr lang="en-US" dirty="0"/>
                    </a:p>
                  </a:txBody>
                  <a:tcPr/>
                </a:tc>
                <a:tc>
                  <a:txBody>
                    <a:bodyPr/>
                    <a:lstStyle/>
                    <a:p>
                      <a:r>
                        <a:rPr lang="en-US" dirty="0" smtClean="0"/>
                        <a:t>28</a:t>
                      </a:r>
                      <a:endParaRPr lang="en-US" dirty="0"/>
                    </a:p>
                  </a:txBody>
                  <a:tcPr/>
                </a:tc>
                <a:tc>
                  <a:txBody>
                    <a:bodyPr/>
                    <a:lstStyle/>
                    <a:p>
                      <a:r>
                        <a:rPr lang="en-US" dirty="0" smtClean="0"/>
                        <a:t>30</a:t>
                      </a:r>
                      <a:endParaRPr lang="en-US" dirty="0"/>
                    </a:p>
                  </a:txBody>
                  <a:tcPr/>
                </a:tc>
                <a:tc>
                  <a:txBody>
                    <a:bodyPr/>
                    <a:lstStyle/>
                    <a:p>
                      <a:r>
                        <a:rPr lang="en-US" dirty="0" smtClean="0"/>
                        <a:t>35</a:t>
                      </a:r>
                      <a:endParaRPr lang="en-US" dirty="0"/>
                    </a:p>
                  </a:txBody>
                  <a:tcPr/>
                </a:tc>
                <a:tc>
                  <a:txBody>
                    <a:bodyPr/>
                    <a:lstStyle/>
                    <a:p>
                      <a:r>
                        <a:rPr lang="en-US" dirty="0" smtClean="0"/>
                        <a:t>40</a:t>
                      </a:r>
                      <a:endParaRPr lang="en-US" dirty="0"/>
                    </a:p>
                  </a:txBody>
                  <a:tcPr/>
                </a:tc>
                <a:tc>
                  <a:txBody>
                    <a:bodyPr/>
                    <a:lstStyle/>
                    <a:p>
                      <a:r>
                        <a:rPr lang="en-US" dirty="0" smtClean="0"/>
                        <a:t>43</a:t>
                      </a:r>
                      <a:endParaRPr lang="en-US" dirty="0"/>
                    </a:p>
                  </a:txBody>
                  <a:tcPr/>
                </a:tc>
                <a:tc>
                  <a:txBody>
                    <a:bodyPr/>
                    <a:lstStyle/>
                    <a:p>
                      <a:r>
                        <a:rPr lang="en-US" dirty="0" smtClean="0"/>
                        <a:t>55</a:t>
                      </a:r>
                      <a:endParaRPr lang="en-US" dirty="0"/>
                    </a:p>
                  </a:txBody>
                  <a:tcPr/>
                </a:tc>
                <a:tc>
                  <a:txBody>
                    <a:bodyPr/>
                    <a:lstStyle/>
                    <a:p>
                      <a:r>
                        <a:rPr lang="en-US" dirty="0" smtClean="0"/>
                        <a:t>61</a:t>
                      </a:r>
                      <a:endParaRPr lang="en-US" dirty="0"/>
                    </a:p>
                  </a:txBody>
                  <a:tcPr/>
                </a:tc>
                <a:tc>
                  <a:txBody>
                    <a:bodyPr/>
                    <a:lstStyle/>
                    <a:p>
                      <a:r>
                        <a:rPr lang="en-US" dirty="0" smtClean="0"/>
                        <a:t>69</a:t>
                      </a:r>
                      <a:endParaRPr lang="en-US" dirty="0"/>
                    </a:p>
                  </a:txBody>
                  <a:tcPr/>
                </a:tc>
                <a:tc>
                  <a:txBody>
                    <a:bodyPr/>
                    <a:lstStyle/>
                    <a:p>
                      <a:r>
                        <a:rPr lang="en-US" dirty="0" smtClean="0"/>
                        <a:t>73</a:t>
                      </a:r>
                      <a:endParaRPr lang="en-US" dirty="0"/>
                    </a:p>
                  </a:txBody>
                  <a:tcPr/>
                </a:tc>
                <a:tc>
                  <a:txBody>
                    <a:bodyPr/>
                    <a:lstStyle/>
                    <a:p>
                      <a:r>
                        <a:rPr lang="en-US" dirty="0" smtClean="0"/>
                        <a:t>83</a:t>
                      </a:r>
                      <a:endParaRPr lang="en-US" dirty="0"/>
                    </a:p>
                  </a:txBody>
                  <a:tcPr/>
                </a:tc>
                <a:tc>
                  <a:txBody>
                    <a:bodyPr/>
                    <a:lstStyle/>
                    <a:p>
                      <a:r>
                        <a:rPr lang="en-US" dirty="0" smtClean="0"/>
                        <a:t>86</a:t>
                      </a:r>
                      <a:endParaRPr lang="en-US" dirty="0"/>
                    </a:p>
                  </a:txBody>
                  <a:tcPr/>
                </a:tc>
                <a:tc>
                  <a:txBody>
                    <a:bodyPr/>
                    <a:lstStyle/>
                    <a:p>
                      <a:r>
                        <a:rPr lang="en-US" dirty="0" smtClean="0"/>
                        <a:t>91</a:t>
                      </a:r>
                      <a:endParaRPr lang="en-US" dirty="0"/>
                    </a:p>
                  </a:txBody>
                  <a:tcPr/>
                </a:tc>
                <a:tc>
                  <a:txBody>
                    <a:bodyPr/>
                    <a:lstStyle/>
                    <a:p>
                      <a:r>
                        <a:rPr lang="en-US" dirty="0" smtClean="0"/>
                        <a:t>93</a:t>
                      </a:r>
                      <a:endParaRPr lang="en-US" dirty="0"/>
                    </a:p>
                  </a:txBody>
                  <a:tcPr/>
                </a:tc>
                <a:tc>
                  <a:txBody>
                    <a:bodyPr/>
                    <a:lstStyle/>
                    <a:p>
                      <a:r>
                        <a:rPr lang="en-US" dirty="0" smtClean="0"/>
                        <a:t>99</a:t>
                      </a:r>
                      <a:endParaRPr lang="en-US" dirty="0"/>
                    </a:p>
                  </a:txBody>
                  <a:tcPr/>
                </a:tc>
              </a:tr>
            </a:tbl>
          </a:graphicData>
        </a:graphic>
      </p:graphicFrame>
      <p:cxnSp>
        <p:nvCxnSpPr>
          <p:cNvPr id="16" name="Straight Connector 15"/>
          <p:cNvCxnSpPr/>
          <p:nvPr/>
        </p:nvCxnSpPr>
        <p:spPr>
          <a:xfrm>
            <a:off x="457200" y="11938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15400" y="11430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0" y="4267200"/>
            <a:ext cx="2514600" cy="461665"/>
          </a:xfrm>
          <a:prstGeom prst="rect">
            <a:avLst/>
          </a:prstGeom>
          <a:noFill/>
        </p:spPr>
        <p:txBody>
          <a:bodyPr wrap="square" rtlCol="0">
            <a:spAutoFit/>
          </a:bodyPr>
          <a:lstStyle/>
          <a:p>
            <a:r>
              <a:rPr lang="en-US" sz="2400" dirty="0" smtClean="0"/>
              <a:t>1</a:t>
            </a:r>
            <a:r>
              <a:rPr lang="en-US" sz="2400" baseline="30000" dirty="0" smtClean="0"/>
              <a:t>st</a:t>
            </a:r>
            <a:r>
              <a:rPr lang="en-US" sz="2400" dirty="0" smtClean="0"/>
              <a:t> compare</a:t>
            </a:r>
            <a:endParaRPr lang="en-US" sz="2400" dirty="0"/>
          </a:p>
        </p:txBody>
      </p:sp>
    </p:spTree>
    <p:extLst>
      <p:ext uri="{BB962C8B-B14F-4D97-AF65-F5344CB8AC3E}">
        <p14:creationId xmlns:p14="http://schemas.microsoft.com/office/powerpoint/2010/main" val="442730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Binary Search</a:t>
            </a:r>
            <a:endParaRPr lang="en-US" sz="3600" b="1" dirty="0"/>
          </a:p>
        </p:txBody>
      </p:sp>
      <p:sp>
        <p:nvSpPr>
          <p:cNvPr id="4" name="TextBox 3"/>
          <p:cNvSpPr txBox="1"/>
          <p:nvPr/>
        </p:nvSpPr>
        <p:spPr>
          <a:xfrm>
            <a:off x="381000" y="5943600"/>
            <a:ext cx="6172200" cy="461665"/>
          </a:xfrm>
          <a:prstGeom prst="rect">
            <a:avLst/>
          </a:prstGeom>
          <a:noFill/>
        </p:spPr>
        <p:txBody>
          <a:bodyPr wrap="square" rtlCol="0">
            <a:spAutoFit/>
          </a:bodyPr>
          <a:lstStyle/>
          <a:p>
            <a:r>
              <a:rPr lang="en-US" sz="2400" dirty="0" smtClean="0"/>
              <a:t>Look for 93.</a:t>
            </a:r>
            <a:endParaRPr lang="en-US" sz="2400" dirty="0"/>
          </a:p>
        </p:txBody>
      </p:sp>
      <p:cxnSp>
        <p:nvCxnSpPr>
          <p:cNvPr id="6" name="Straight Arrow Connector 5"/>
          <p:cNvCxnSpPr/>
          <p:nvPr/>
        </p:nvCxnSpPr>
        <p:spPr>
          <a:xfrm flipV="1">
            <a:off x="4419600" y="19050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91250" y="2501900"/>
            <a:ext cx="800100" cy="369332"/>
          </a:xfrm>
          <a:prstGeom prst="rect">
            <a:avLst/>
          </a:prstGeom>
          <a:noFill/>
        </p:spPr>
        <p:txBody>
          <a:bodyPr wrap="square" rtlCol="0">
            <a:spAutoFit/>
          </a:bodyPr>
          <a:lstStyle/>
          <a:p>
            <a:pPr algn="ctr"/>
            <a:r>
              <a:rPr lang="en-US" dirty="0" smtClean="0"/>
              <a:t>mid</a:t>
            </a:r>
            <a:endParaRPr lang="en-US" dirty="0"/>
          </a:p>
        </p:txBody>
      </p:sp>
      <p:cxnSp>
        <p:nvCxnSpPr>
          <p:cNvPr id="9" name="Straight Arrow Connector 8"/>
          <p:cNvCxnSpPr/>
          <p:nvPr/>
        </p:nvCxnSpPr>
        <p:spPr>
          <a:xfrm flipV="1">
            <a:off x="6591300" y="19050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3688270280"/>
              </p:ext>
            </p:extLst>
          </p:nvPr>
        </p:nvGraphicFramePr>
        <p:xfrm>
          <a:off x="457200" y="1447800"/>
          <a:ext cx="8458200" cy="370840"/>
        </p:xfrm>
        <a:graphic>
          <a:graphicData uri="http://schemas.openxmlformats.org/drawingml/2006/table">
            <a:tbl>
              <a:tblPr bandRow="1">
                <a:tableStyleId>{5C22544A-7EE6-4342-B048-85BDC9FD1C3A}</a:tableStyleId>
              </a:tblPr>
              <a:tblGrid>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tblGrid>
              <a:tr h="370840">
                <a:tc>
                  <a:txBody>
                    <a:bodyPr/>
                    <a:lstStyle/>
                    <a:p>
                      <a:r>
                        <a:rPr lang="en-US" dirty="0" smtClean="0"/>
                        <a:t>2</a:t>
                      </a:r>
                      <a:endParaRPr lang="en-US" dirty="0"/>
                    </a:p>
                  </a:txBody>
                  <a:tcPr/>
                </a:tc>
                <a:tc>
                  <a:txBody>
                    <a:bodyPr/>
                    <a:lstStyle/>
                    <a:p>
                      <a:r>
                        <a:rPr lang="en-US" dirty="0" smtClean="0"/>
                        <a:t>9</a:t>
                      </a:r>
                      <a:endParaRPr lang="en-US" dirty="0"/>
                    </a:p>
                  </a:txBody>
                  <a:tcPr/>
                </a:tc>
                <a:tc>
                  <a:txBody>
                    <a:bodyPr/>
                    <a:lstStyle/>
                    <a:p>
                      <a:r>
                        <a:rPr lang="en-US" dirty="0" smtClean="0"/>
                        <a:t>13</a:t>
                      </a:r>
                      <a:endParaRPr lang="en-US" dirty="0"/>
                    </a:p>
                  </a:txBody>
                  <a:tcPr/>
                </a:tc>
                <a:tc>
                  <a:txBody>
                    <a:bodyPr/>
                    <a:lstStyle/>
                    <a:p>
                      <a:r>
                        <a:rPr lang="en-US" dirty="0" smtClean="0"/>
                        <a:t>17</a:t>
                      </a:r>
                      <a:endParaRPr lang="en-US" dirty="0"/>
                    </a:p>
                  </a:txBody>
                  <a:tcPr/>
                </a:tc>
                <a:tc>
                  <a:txBody>
                    <a:bodyPr/>
                    <a:lstStyle/>
                    <a:p>
                      <a:r>
                        <a:rPr lang="en-US" dirty="0" smtClean="0"/>
                        <a:t>19</a:t>
                      </a:r>
                      <a:endParaRPr lang="en-US" dirty="0"/>
                    </a:p>
                  </a:txBody>
                  <a:tcPr/>
                </a:tc>
                <a:tc>
                  <a:txBody>
                    <a:bodyPr/>
                    <a:lstStyle/>
                    <a:p>
                      <a:r>
                        <a:rPr lang="en-US" dirty="0" smtClean="0"/>
                        <a:t>22</a:t>
                      </a:r>
                      <a:endParaRPr lang="en-US" dirty="0"/>
                    </a:p>
                  </a:txBody>
                  <a:tcPr/>
                </a:tc>
                <a:tc>
                  <a:txBody>
                    <a:bodyPr/>
                    <a:lstStyle/>
                    <a:p>
                      <a:r>
                        <a:rPr lang="en-US" dirty="0" smtClean="0"/>
                        <a:t>28</a:t>
                      </a:r>
                      <a:endParaRPr lang="en-US" dirty="0"/>
                    </a:p>
                  </a:txBody>
                  <a:tcPr/>
                </a:tc>
                <a:tc>
                  <a:txBody>
                    <a:bodyPr/>
                    <a:lstStyle/>
                    <a:p>
                      <a:r>
                        <a:rPr lang="en-US" dirty="0" smtClean="0"/>
                        <a:t>30</a:t>
                      </a:r>
                      <a:endParaRPr lang="en-US" dirty="0"/>
                    </a:p>
                  </a:txBody>
                  <a:tcPr/>
                </a:tc>
                <a:tc>
                  <a:txBody>
                    <a:bodyPr/>
                    <a:lstStyle/>
                    <a:p>
                      <a:r>
                        <a:rPr lang="en-US" dirty="0" smtClean="0"/>
                        <a:t>35</a:t>
                      </a:r>
                      <a:endParaRPr lang="en-US" dirty="0"/>
                    </a:p>
                  </a:txBody>
                  <a:tcPr/>
                </a:tc>
                <a:tc>
                  <a:txBody>
                    <a:bodyPr/>
                    <a:lstStyle/>
                    <a:p>
                      <a:r>
                        <a:rPr lang="en-US" dirty="0" smtClean="0"/>
                        <a:t>40</a:t>
                      </a:r>
                      <a:endParaRPr lang="en-US" dirty="0"/>
                    </a:p>
                  </a:txBody>
                  <a:tcPr/>
                </a:tc>
                <a:tc>
                  <a:txBody>
                    <a:bodyPr/>
                    <a:lstStyle/>
                    <a:p>
                      <a:r>
                        <a:rPr lang="en-US" dirty="0" smtClean="0"/>
                        <a:t>43</a:t>
                      </a:r>
                      <a:endParaRPr lang="en-US" dirty="0"/>
                    </a:p>
                  </a:txBody>
                  <a:tcPr/>
                </a:tc>
                <a:tc>
                  <a:txBody>
                    <a:bodyPr/>
                    <a:lstStyle/>
                    <a:p>
                      <a:r>
                        <a:rPr lang="en-US" dirty="0" smtClean="0"/>
                        <a:t>55</a:t>
                      </a:r>
                      <a:endParaRPr lang="en-US" dirty="0"/>
                    </a:p>
                  </a:txBody>
                  <a:tcPr/>
                </a:tc>
                <a:tc>
                  <a:txBody>
                    <a:bodyPr/>
                    <a:lstStyle/>
                    <a:p>
                      <a:r>
                        <a:rPr lang="en-US" dirty="0" smtClean="0"/>
                        <a:t>61</a:t>
                      </a:r>
                      <a:endParaRPr lang="en-US" dirty="0"/>
                    </a:p>
                  </a:txBody>
                  <a:tcPr/>
                </a:tc>
                <a:tc>
                  <a:txBody>
                    <a:bodyPr/>
                    <a:lstStyle/>
                    <a:p>
                      <a:r>
                        <a:rPr lang="en-US" dirty="0" smtClean="0"/>
                        <a:t>69</a:t>
                      </a:r>
                      <a:endParaRPr lang="en-US" dirty="0"/>
                    </a:p>
                  </a:txBody>
                  <a:tcPr/>
                </a:tc>
                <a:tc>
                  <a:txBody>
                    <a:bodyPr/>
                    <a:lstStyle/>
                    <a:p>
                      <a:r>
                        <a:rPr lang="en-US" dirty="0" smtClean="0"/>
                        <a:t>73</a:t>
                      </a:r>
                      <a:endParaRPr lang="en-US" dirty="0"/>
                    </a:p>
                  </a:txBody>
                  <a:tcPr/>
                </a:tc>
                <a:tc>
                  <a:txBody>
                    <a:bodyPr/>
                    <a:lstStyle/>
                    <a:p>
                      <a:r>
                        <a:rPr lang="en-US" dirty="0" smtClean="0"/>
                        <a:t>83</a:t>
                      </a:r>
                      <a:endParaRPr lang="en-US" dirty="0"/>
                    </a:p>
                  </a:txBody>
                  <a:tcPr/>
                </a:tc>
                <a:tc>
                  <a:txBody>
                    <a:bodyPr/>
                    <a:lstStyle/>
                    <a:p>
                      <a:r>
                        <a:rPr lang="en-US" dirty="0" smtClean="0"/>
                        <a:t>86</a:t>
                      </a:r>
                      <a:endParaRPr lang="en-US" dirty="0"/>
                    </a:p>
                  </a:txBody>
                  <a:tcPr/>
                </a:tc>
                <a:tc>
                  <a:txBody>
                    <a:bodyPr/>
                    <a:lstStyle/>
                    <a:p>
                      <a:r>
                        <a:rPr lang="en-US" dirty="0" smtClean="0"/>
                        <a:t>91</a:t>
                      </a:r>
                      <a:endParaRPr lang="en-US" dirty="0"/>
                    </a:p>
                  </a:txBody>
                  <a:tcPr/>
                </a:tc>
                <a:tc>
                  <a:txBody>
                    <a:bodyPr/>
                    <a:lstStyle/>
                    <a:p>
                      <a:r>
                        <a:rPr lang="en-US" dirty="0" smtClean="0"/>
                        <a:t>93</a:t>
                      </a:r>
                      <a:endParaRPr lang="en-US" dirty="0"/>
                    </a:p>
                  </a:txBody>
                  <a:tcPr/>
                </a:tc>
                <a:tc>
                  <a:txBody>
                    <a:bodyPr/>
                    <a:lstStyle/>
                    <a:p>
                      <a:r>
                        <a:rPr lang="en-US" dirty="0" smtClean="0"/>
                        <a:t>99</a:t>
                      </a:r>
                      <a:endParaRPr lang="en-US" dirty="0"/>
                    </a:p>
                  </a:txBody>
                  <a:tcPr/>
                </a:tc>
              </a:tr>
            </a:tbl>
          </a:graphicData>
        </a:graphic>
      </p:graphicFrame>
      <p:cxnSp>
        <p:nvCxnSpPr>
          <p:cNvPr id="11" name="Straight Connector 10"/>
          <p:cNvCxnSpPr/>
          <p:nvPr/>
        </p:nvCxnSpPr>
        <p:spPr>
          <a:xfrm>
            <a:off x="4648200" y="11430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15400" y="11430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96000" y="4267200"/>
            <a:ext cx="2514600" cy="461665"/>
          </a:xfrm>
          <a:prstGeom prst="rect">
            <a:avLst/>
          </a:prstGeom>
          <a:noFill/>
        </p:spPr>
        <p:txBody>
          <a:bodyPr wrap="square" rtlCol="0">
            <a:spAutoFit/>
          </a:bodyPr>
          <a:lstStyle/>
          <a:p>
            <a:r>
              <a:rPr lang="en-US" sz="2400" dirty="0" smtClean="0"/>
              <a:t>2</a:t>
            </a:r>
            <a:r>
              <a:rPr lang="en-US" sz="2400" baseline="30000" dirty="0" smtClean="0"/>
              <a:t>nd</a:t>
            </a:r>
            <a:r>
              <a:rPr lang="en-US" sz="2400" dirty="0" smtClean="0"/>
              <a:t> compare</a:t>
            </a:r>
            <a:endParaRPr lang="en-US" sz="2400" dirty="0"/>
          </a:p>
        </p:txBody>
      </p:sp>
    </p:spTree>
    <p:extLst>
      <p:ext uri="{BB962C8B-B14F-4D97-AF65-F5344CB8AC3E}">
        <p14:creationId xmlns:p14="http://schemas.microsoft.com/office/powerpoint/2010/main" val="189325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Binary Search</a:t>
            </a:r>
            <a:endParaRPr lang="en-US" sz="3600" b="1" dirty="0"/>
          </a:p>
        </p:txBody>
      </p:sp>
      <p:sp>
        <p:nvSpPr>
          <p:cNvPr id="4" name="TextBox 3"/>
          <p:cNvSpPr txBox="1"/>
          <p:nvPr/>
        </p:nvSpPr>
        <p:spPr>
          <a:xfrm>
            <a:off x="381000" y="5943600"/>
            <a:ext cx="6172200" cy="461665"/>
          </a:xfrm>
          <a:prstGeom prst="rect">
            <a:avLst/>
          </a:prstGeom>
          <a:noFill/>
        </p:spPr>
        <p:txBody>
          <a:bodyPr wrap="square" rtlCol="0">
            <a:spAutoFit/>
          </a:bodyPr>
          <a:lstStyle/>
          <a:p>
            <a:r>
              <a:rPr lang="en-US" sz="2400" dirty="0" smtClean="0"/>
              <a:t>Look for 93.</a:t>
            </a:r>
            <a:endParaRPr lang="en-US" sz="2400" dirty="0"/>
          </a:p>
        </p:txBody>
      </p:sp>
      <p:cxnSp>
        <p:nvCxnSpPr>
          <p:cNvPr id="6" name="Straight Arrow Connector 5"/>
          <p:cNvCxnSpPr/>
          <p:nvPr/>
        </p:nvCxnSpPr>
        <p:spPr>
          <a:xfrm flipV="1">
            <a:off x="7848600" y="19050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48550" y="2501900"/>
            <a:ext cx="800100" cy="369332"/>
          </a:xfrm>
          <a:prstGeom prst="rect">
            <a:avLst/>
          </a:prstGeom>
          <a:noFill/>
        </p:spPr>
        <p:txBody>
          <a:bodyPr wrap="square" rtlCol="0">
            <a:spAutoFit/>
          </a:bodyPr>
          <a:lstStyle/>
          <a:p>
            <a:pPr algn="ctr"/>
            <a:r>
              <a:rPr lang="en-US" dirty="0" smtClean="0"/>
              <a:t>mid</a:t>
            </a:r>
            <a:endParaRPr lang="en-US" dirty="0"/>
          </a:p>
        </p:txBody>
      </p:sp>
      <p:cxnSp>
        <p:nvCxnSpPr>
          <p:cNvPr id="9" name="Straight Arrow Connector 8"/>
          <p:cNvCxnSpPr/>
          <p:nvPr/>
        </p:nvCxnSpPr>
        <p:spPr>
          <a:xfrm flipV="1">
            <a:off x="6591300" y="19050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3688270280"/>
              </p:ext>
            </p:extLst>
          </p:nvPr>
        </p:nvGraphicFramePr>
        <p:xfrm>
          <a:off x="457200" y="1447800"/>
          <a:ext cx="8458200" cy="370840"/>
        </p:xfrm>
        <a:graphic>
          <a:graphicData uri="http://schemas.openxmlformats.org/drawingml/2006/table">
            <a:tbl>
              <a:tblPr bandRow="1">
                <a:tableStyleId>{5C22544A-7EE6-4342-B048-85BDC9FD1C3A}</a:tableStyleId>
              </a:tblPr>
              <a:tblGrid>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tblGrid>
              <a:tr h="370840">
                <a:tc>
                  <a:txBody>
                    <a:bodyPr/>
                    <a:lstStyle/>
                    <a:p>
                      <a:r>
                        <a:rPr lang="en-US" dirty="0" smtClean="0"/>
                        <a:t>2</a:t>
                      </a:r>
                      <a:endParaRPr lang="en-US" dirty="0"/>
                    </a:p>
                  </a:txBody>
                  <a:tcPr/>
                </a:tc>
                <a:tc>
                  <a:txBody>
                    <a:bodyPr/>
                    <a:lstStyle/>
                    <a:p>
                      <a:r>
                        <a:rPr lang="en-US" dirty="0" smtClean="0"/>
                        <a:t>9</a:t>
                      </a:r>
                      <a:endParaRPr lang="en-US" dirty="0"/>
                    </a:p>
                  </a:txBody>
                  <a:tcPr/>
                </a:tc>
                <a:tc>
                  <a:txBody>
                    <a:bodyPr/>
                    <a:lstStyle/>
                    <a:p>
                      <a:r>
                        <a:rPr lang="en-US" dirty="0" smtClean="0"/>
                        <a:t>13</a:t>
                      </a:r>
                      <a:endParaRPr lang="en-US" dirty="0"/>
                    </a:p>
                  </a:txBody>
                  <a:tcPr/>
                </a:tc>
                <a:tc>
                  <a:txBody>
                    <a:bodyPr/>
                    <a:lstStyle/>
                    <a:p>
                      <a:r>
                        <a:rPr lang="en-US" dirty="0" smtClean="0"/>
                        <a:t>17</a:t>
                      </a:r>
                      <a:endParaRPr lang="en-US" dirty="0"/>
                    </a:p>
                  </a:txBody>
                  <a:tcPr/>
                </a:tc>
                <a:tc>
                  <a:txBody>
                    <a:bodyPr/>
                    <a:lstStyle/>
                    <a:p>
                      <a:r>
                        <a:rPr lang="en-US" dirty="0" smtClean="0"/>
                        <a:t>19</a:t>
                      </a:r>
                      <a:endParaRPr lang="en-US" dirty="0"/>
                    </a:p>
                  </a:txBody>
                  <a:tcPr/>
                </a:tc>
                <a:tc>
                  <a:txBody>
                    <a:bodyPr/>
                    <a:lstStyle/>
                    <a:p>
                      <a:r>
                        <a:rPr lang="en-US" dirty="0" smtClean="0"/>
                        <a:t>22</a:t>
                      </a:r>
                      <a:endParaRPr lang="en-US" dirty="0"/>
                    </a:p>
                  </a:txBody>
                  <a:tcPr/>
                </a:tc>
                <a:tc>
                  <a:txBody>
                    <a:bodyPr/>
                    <a:lstStyle/>
                    <a:p>
                      <a:r>
                        <a:rPr lang="en-US" dirty="0" smtClean="0"/>
                        <a:t>28</a:t>
                      </a:r>
                      <a:endParaRPr lang="en-US" dirty="0"/>
                    </a:p>
                  </a:txBody>
                  <a:tcPr/>
                </a:tc>
                <a:tc>
                  <a:txBody>
                    <a:bodyPr/>
                    <a:lstStyle/>
                    <a:p>
                      <a:r>
                        <a:rPr lang="en-US" dirty="0" smtClean="0"/>
                        <a:t>30</a:t>
                      </a:r>
                      <a:endParaRPr lang="en-US" dirty="0"/>
                    </a:p>
                  </a:txBody>
                  <a:tcPr/>
                </a:tc>
                <a:tc>
                  <a:txBody>
                    <a:bodyPr/>
                    <a:lstStyle/>
                    <a:p>
                      <a:r>
                        <a:rPr lang="en-US" dirty="0" smtClean="0"/>
                        <a:t>35</a:t>
                      </a:r>
                      <a:endParaRPr lang="en-US" dirty="0"/>
                    </a:p>
                  </a:txBody>
                  <a:tcPr/>
                </a:tc>
                <a:tc>
                  <a:txBody>
                    <a:bodyPr/>
                    <a:lstStyle/>
                    <a:p>
                      <a:r>
                        <a:rPr lang="en-US" dirty="0" smtClean="0"/>
                        <a:t>40</a:t>
                      </a:r>
                      <a:endParaRPr lang="en-US" dirty="0"/>
                    </a:p>
                  </a:txBody>
                  <a:tcPr/>
                </a:tc>
                <a:tc>
                  <a:txBody>
                    <a:bodyPr/>
                    <a:lstStyle/>
                    <a:p>
                      <a:r>
                        <a:rPr lang="en-US" dirty="0" smtClean="0"/>
                        <a:t>43</a:t>
                      </a:r>
                      <a:endParaRPr lang="en-US" dirty="0"/>
                    </a:p>
                  </a:txBody>
                  <a:tcPr/>
                </a:tc>
                <a:tc>
                  <a:txBody>
                    <a:bodyPr/>
                    <a:lstStyle/>
                    <a:p>
                      <a:r>
                        <a:rPr lang="en-US" dirty="0" smtClean="0"/>
                        <a:t>55</a:t>
                      </a:r>
                      <a:endParaRPr lang="en-US" dirty="0"/>
                    </a:p>
                  </a:txBody>
                  <a:tcPr/>
                </a:tc>
                <a:tc>
                  <a:txBody>
                    <a:bodyPr/>
                    <a:lstStyle/>
                    <a:p>
                      <a:r>
                        <a:rPr lang="en-US" dirty="0" smtClean="0"/>
                        <a:t>61</a:t>
                      </a:r>
                      <a:endParaRPr lang="en-US" dirty="0"/>
                    </a:p>
                  </a:txBody>
                  <a:tcPr/>
                </a:tc>
                <a:tc>
                  <a:txBody>
                    <a:bodyPr/>
                    <a:lstStyle/>
                    <a:p>
                      <a:r>
                        <a:rPr lang="en-US" dirty="0" smtClean="0"/>
                        <a:t>69</a:t>
                      </a:r>
                      <a:endParaRPr lang="en-US" dirty="0"/>
                    </a:p>
                  </a:txBody>
                  <a:tcPr/>
                </a:tc>
                <a:tc>
                  <a:txBody>
                    <a:bodyPr/>
                    <a:lstStyle/>
                    <a:p>
                      <a:r>
                        <a:rPr lang="en-US" dirty="0" smtClean="0"/>
                        <a:t>73</a:t>
                      </a:r>
                      <a:endParaRPr lang="en-US" dirty="0"/>
                    </a:p>
                  </a:txBody>
                  <a:tcPr/>
                </a:tc>
                <a:tc>
                  <a:txBody>
                    <a:bodyPr/>
                    <a:lstStyle/>
                    <a:p>
                      <a:r>
                        <a:rPr lang="en-US" dirty="0" smtClean="0"/>
                        <a:t>83</a:t>
                      </a:r>
                      <a:endParaRPr lang="en-US" dirty="0"/>
                    </a:p>
                  </a:txBody>
                  <a:tcPr/>
                </a:tc>
                <a:tc>
                  <a:txBody>
                    <a:bodyPr/>
                    <a:lstStyle/>
                    <a:p>
                      <a:r>
                        <a:rPr lang="en-US" dirty="0" smtClean="0"/>
                        <a:t>86</a:t>
                      </a:r>
                      <a:endParaRPr lang="en-US" dirty="0"/>
                    </a:p>
                  </a:txBody>
                  <a:tcPr/>
                </a:tc>
                <a:tc>
                  <a:txBody>
                    <a:bodyPr/>
                    <a:lstStyle/>
                    <a:p>
                      <a:r>
                        <a:rPr lang="en-US" dirty="0" smtClean="0"/>
                        <a:t>91</a:t>
                      </a:r>
                      <a:endParaRPr lang="en-US" dirty="0"/>
                    </a:p>
                  </a:txBody>
                  <a:tcPr/>
                </a:tc>
                <a:tc>
                  <a:txBody>
                    <a:bodyPr/>
                    <a:lstStyle/>
                    <a:p>
                      <a:r>
                        <a:rPr lang="en-US" dirty="0" smtClean="0"/>
                        <a:t>93</a:t>
                      </a:r>
                      <a:endParaRPr lang="en-US" dirty="0"/>
                    </a:p>
                  </a:txBody>
                  <a:tcPr/>
                </a:tc>
                <a:tc>
                  <a:txBody>
                    <a:bodyPr/>
                    <a:lstStyle/>
                    <a:p>
                      <a:r>
                        <a:rPr lang="en-US" dirty="0" smtClean="0"/>
                        <a:t>99</a:t>
                      </a:r>
                      <a:endParaRPr lang="en-US" dirty="0"/>
                    </a:p>
                  </a:txBody>
                  <a:tcPr/>
                </a:tc>
              </a:tr>
            </a:tbl>
          </a:graphicData>
        </a:graphic>
      </p:graphicFrame>
      <p:cxnSp>
        <p:nvCxnSpPr>
          <p:cNvPr id="11" name="Straight Connector 10"/>
          <p:cNvCxnSpPr/>
          <p:nvPr/>
        </p:nvCxnSpPr>
        <p:spPr>
          <a:xfrm>
            <a:off x="6781800" y="11430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15400" y="11430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96000" y="4267200"/>
            <a:ext cx="2514600" cy="461665"/>
          </a:xfrm>
          <a:prstGeom prst="rect">
            <a:avLst/>
          </a:prstGeom>
          <a:noFill/>
        </p:spPr>
        <p:txBody>
          <a:bodyPr wrap="square" rtlCol="0">
            <a:spAutoFit/>
          </a:bodyPr>
          <a:lstStyle/>
          <a:p>
            <a:r>
              <a:rPr lang="en-US" sz="2400" dirty="0" smtClean="0"/>
              <a:t>3</a:t>
            </a:r>
            <a:r>
              <a:rPr lang="en-US" sz="2400" baseline="30000" dirty="0" smtClean="0"/>
              <a:t>rd</a:t>
            </a:r>
            <a:r>
              <a:rPr lang="en-US" sz="2400" dirty="0" smtClean="0"/>
              <a:t> compare</a:t>
            </a:r>
            <a:endParaRPr lang="en-US" sz="2400" dirty="0"/>
          </a:p>
        </p:txBody>
      </p:sp>
    </p:spTree>
    <p:extLst>
      <p:ext uri="{BB962C8B-B14F-4D97-AF65-F5344CB8AC3E}">
        <p14:creationId xmlns:p14="http://schemas.microsoft.com/office/powerpoint/2010/main" val="3718082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Binary Search</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3634715899"/>
              </p:ext>
            </p:extLst>
          </p:nvPr>
        </p:nvGraphicFramePr>
        <p:xfrm>
          <a:off x="457200" y="1447800"/>
          <a:ext cx="8458200" cy="370840"/>
        </p:xfrm>
        <a:graphic>
          <a:graphicData uri="http://schemas.openxmlformats.org/drawingml/2006/table">
            <a:tbl>
              <a:tblPr bandRow="1">
                <a:tableStyleId>{5C22544A-7EE6-4342-B048-85BDC9FD1C3A}</a:tableStyleId>
              </a:tblPr>
              <a:tblGrid>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tblGrid>
              <a:tr h="370840">
                <a:tc>
                  <a:txBody>
                    <a:bodyPr/>
                    <a:lstStyle/>
                    <a:p>
                      <a:r>
                        <a:rPr lang="en-US" dirty="0" smtClean="0"/>
                        <a:t>2</a:t>
                      </a:r>
                      <a:endParaRPr lang="en-US" dirty="0"/>
                    </a:p>
                  </a:txBody>
                  <a:tcPr/>
                </a:tc>
                <a:tc>
                  <a:txBody>
                    <a:bodyPr/>
                    <a:lstStyle/>
                    <a:p>
                      <a:r>
                        <a:rPr lang="en-US" dirty="0" smtClean="0"/>
                        <a:t>9</a:t>
                      </a:r>
                      <a:endParaRPr lang="en-US" dirty="0"/>
                    </a:p>
                  </a:txBody>
                  <a:tcPr/>
                </a:tc>
                <a:tc>
                  <a:txBody>
                    <a:bodyPr/>
                    <a:lstStyle/>
                    <a:p>
                      <a:r>
                        <a:rPr lang="en-US" dirty="0" smtClean="0"/>
                        <a:t>13</a:t>
                      </a:r>
                      <a:endParaRPr lang="en-US" dirty="0"/>
                    </a:p>
                  </a:txBody>
                  <a:tcPr/>
                </a:tc>
                <a:tc>
                  <a:txBody>
                    <a:bodyPr/>
                    <a:lstStyle/>
                    <a:p>
                      <a:r>
                        <a:rPr lang="en-US" dirty="0" smtClean="0"/>
                        <a:t>17</a:t>
                      </a:r>
                      <a:endParaRPr lang="en-US" dirty="0"/>
                    </a:p>
                  </a:txBody>
                  <a:tcPr/>
                </a:tc>
                <a:tc>
                  <a:txBody>
                    <a:bodyPr/>
                    <a:lstStyle/>
                    <a:p>
                      <a:r>
                        <a:rPr lang="en-US" dirty="0" smtClean="0"/>
                        <a:t>19</a:t>
                      </a:r>
                      <a:endParaRPr lang="en-US" dirty="0"/>
                    </a:p>
                  </a:txBody>
                  <a:tcPr/>
                </a:tc>
                <a:tc>
                  <a:txBody>
                    <a:bodyPr/>
                    <a:lstStyle/>
                    <a:p>
                      <a:r>
                        <a:rPr lang="en-US" dirty="0" smtClean="0"/>
                        <a:t>22</a:t>
                      </a:r>
                      <a:endParaRPr lang="en-US" dirty="0"/>
                    </a:p>
                  </a:txBody>
                  <a:tcPr/>
                </a:tc>
                <a:tc>
                  <a:txBody>
                    <a:bodyPr/>
                    <a:lstStyle/>
                    <a:p>
                      <a:r>
                        <a:rPr lang="en-US" dirty="0" smtClean="0"/>
                        <a:t>28</a:t>
                      </a:r>
                      <a:endParaRPr lang="en-US" dirty="0"/>
                    </a:p>
                  </a:txBody>
                  <a:tcPr/>
                </a:tc>
                <a:tc>
                  <a:txBody>
                    <a:bodyPr/>
                    <a:lstStyle/>
                    <a:p>
                      <a:r>
                        <a:rPr lang="en-US" dirty="0" smtClean="0"/>
                        <a:t>30</a:t>
                      </a:r>
                      <a:endParaRPr lang="en-US" dirty="0"/>
                    </a:p>
                  </a:txBody>
                  <a:tcPr/>
                </a:tc>
                <a:tc>
                  <a:txBody>
                    <a:bodyPr/>
                    <a:lstStyle/>
                    <a:p>
                      <a:r>
                        <a:rPr lang="en-US" dirty="0" smtClean="0"/>
                        <a:t>35</a:t>
                      </a:r>
                      <a:endParaRPr lang="en-US" dirty="0"/>
                    </a:p>
                  </a:txBody>
                  <a:tcPr/>
                </a:tc>
                <a:tc>
                  <a:txBody>
                    <a:bodyPr/>
                    <a:lstStyle/>
                    <a:p>
                      <a:r>
                        <a:rPr lang="en-US" dirty="0" smtClean="0"/>
                        <a:t>40</a:t>
                      </a:r>
                      <a:endParaRPr lang="en-US" dirty="0"/>
                    </a:p>
                  </a:txBody>
                  <a:tcPr/>
                </a:tc>
                <a:tc>
                  <a:txBody>
                    <a:bodyPr/>
                    <a:lstStyle/>
                    <a:p>
                      <a:r>
                        <a:rPr lang="en-US" dirty="0" smtClean="0"/>
                        <a:t>43</a:t>
                      </a:r>
                      <a:endParaRPr lang="en-US" dirty="0"/>
                    </a:p>
                  </a:txBody>
                  <a:tcPr/>
                </a:tc>
                <a:tc>
                  <a:txBody>
                    <a:bodyPr/>
                    <a:lstStyle/>
                    <a:p>
                      <a:r>
                        <a:rPr lang="en-US" dirty="0" smtClean="0"/>
                        <a:t>55</a:t>
                      </a:r>
                      <a:endParaRPr lang="en-US" dirty="0"/>
                    </a:p>
                  </a:txBody>
                  <a:tcPr/>
                </a:tc>
                <a:tc>
                  <a:txBody>
                    <a:bodyPr/>
                    <a:lstStyle/>
                    <a:p>
                      <a:r>
                        <a:rPr lang="en-US" dirty="0" smtClean="0"/>
                        <a:t>61</a:t>
                      </a:r>
                      <a:endParaRPr lang="en-US" dirty="0"/>
                    </a:p>
                  </a:txBody>
                  <a:tcPr/>
                </a:tc>
                <a:tc>
                  <a:txBody>
                    <a:bodyPr/>
                    <a:lstStyle/>
                    <a:p>
                      <a:r>
                        <a:rPr lang="en-US" dirty="0" smtClean="0"/>
                        <a:t>69</a:t>
                      </a:r>
                      <a:endParaRPr lang="en-US" dirty="0"/>
                    </a:p>
                  </a:txBody>
                  <a:tcPr/>
                </a:tc>
                <a:tc>
                  <a:txBody>
                    <a:bodyPr/>
                    <a:lstStyle/>
                    <a:p>
                      <a:r>
                        <a:rPr lang="en-US" dirty="0" smtClean="0"/>
                        <a:t>73</a:t>
                      </a:r>
                      <a:endParaRPr lang="en-US" dirty="0"/>
                    </a:p>
                  </a:txBody>
                  <a:tcPr/>
                </a:tc>
                <a:tc>
                  <a:txBody>
                    <a:bodyPr/>
                    <a:lstStyle/>
                    <a:p>
                      <a:r>
                        <a:rPr lang="en-US" dirty="0" smtClean="0"/>
                        <a:t>83</a:t>
                      </a:r>
                      <a:endParaRPr lang="en-US" dirty="0"/>
                    </a:p>
                  </a:txBody>
                  <a:tcPr/>
                </a:tc>
                <a:tc>
                  <a:txBody>
                    <a:bodyPr/>
                    <a:lstStyle/>
                    <a:p>
                      <a:r>
                        <a:rPr lang="en-US" dirty="0" smtClean="0"/>
                        <a:t>86</a:t>
                      </a:r>
                      <a:endParaRPr lang="en-US" dirty="0"/>
                    </a:p>
                  </a:txBody>
                  <a:tcPr/>
                </a:tc>
                <a:tc>
                  <a:txBody>
                    <a:bodyPr/>
                    <a:lstStyle/>
                    <a:p>
                      <a:r>
                        <a:rPr lang="en-US" dirty="0" smtClean="0"/>
                        <a:t>91</a:t>
                      </a:r>
                      <a:endParaRPr lang="en-US" dirty="0"/>
                    </a:p>
                  </a:txBody>
                  <a:tcPr/>
                </a:tc>
                <a:tc>
                  <a:txBody>
                    <a:bodyPr/>
                    <a:lstStyle/>
                    <a:p>
                      <a:r>
                        <a:rPr lang="en-US" dirty="0" smtClean="0"/>
                        <a:t>93</a:t>
                      </a:r>
                      <a:endParaRPr lang="en-US" dirty="0"/>
                    </a:p>
                  </a:txBody>
                  <a:tcPr/>
                </a:tc>
                <a:tc>
                  <a:txBody>
                    <a:bodyPr/>
                    <a:lstStyle/>
                    <a:p>
                      <a:r>
                        <a:rPr lang="en-US" dirty="0" smtClean="0"/>
                        <a:t>99</a:t>
                      </a:r>
                      <a:endParaRPr lang="en-US" dirty="0"/>
                    </a:p>
                  </a:txBody>
                  <a:tcPr/>
                </a:tc>
              </a:tr>
            </a:tbl>
          </a:graphicData>
        </a:graphic>
      </p:graphicFrame>
      <p:sp>
        <p:nvSpPr>
          <p:cNvPr id="4" name="TextBox 3"/>
          <p:cNvSpPr txBox="1"/>
          <p:nvPr/>
        </p:nvSpPr>
        <p:spPr>
          <a:xfrm>
            <a:off x="381000" y="5943600"/>
            <a:ext cx="6172200" cy="461665"/>
          </a:xfrm>
          <a:prstGeom prst="rect">
            <a:avLst/>
          </a:prstGeom>
          <a:noFill/>
        </p:spPr>
        <p:txBody>
          <a:bodyPr wrap="square" rtlCol="0">
            <a:spAutoFit/>
          </a:bodyPr>
          <a:lstStyle/>
          <a:p>
            <a:r>
              <a:rPr lang="en-US" sz="2400" dirty="0" smtClean="0"/>
              <a:t>Look for 93.</a:t>
            </a:r>
            <a:endParaRPr lang="en-US" sz="2400" dirty="0"/>
          </a:p>
        </p:txBody>
      </p:sp>
      <p:cxnSp>
        <p:nvCxnSpPr>
          <p:cNvPr id="6" name="Straight Arrow Connector 5"/>
          <p:cNvCxnSpPr/>
          <p:nvPr/>
        </p:nvCxnSpPr>
        <p:spPr>
          <a:xfrm flipV="1">
            <a:off x="7848600" y="19050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61300" y="2501900"/>
            <a:ext cx="800100" cy="369332"/>
          </a:xfrm>
          <a:prstGeom prst="rect">
            <a:avLst/>
          </a:prstGeom>
          <a:noFill/>
        </p:spPr>
        <p:txBody>
          <a:bodyPr wrap="square" rtlCol="0">
            <a:spAutoFit/>
          </a:bodyPr>
          <a:lstStyle/>
          <a:p>
            <a:pPr algn="ctr"/>
            <a:r>
              <a:rPr lang="en-US" dirty="0" smtClean="0"/>
              <a:t>mid</a:t>
            </a:r>
            <a:endParaRPr lang="en-US" dirty="0"/>
          </a:p>
        </p:txBody>
      </p:sp>
      <p:cxnSp>
        <p:nvCxnSpPr>
          <p:cNvPr id="12" name="Straight Connector 11"/>
          <p:cNvCxnSpPr/>
          <p:nvPr/>
        </p:nvCxnSpPr>
        <p:spPr>
          <a:xfrm>
            <a:off x="8077200" y="11430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15400" y="11430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248650" y="19050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0" y="4267200"/>
            <a:ext cx="2514600" cy="461665"/>
          </a:xfrm>
          <a:prstGeom prst="rect">
            <a:avLst/>
          </a:prstGeom>
          <a:noFill/>
        </p:spPr>
        <p:txBody>
          <a:bodyPr wrap="square" rtlCol="0">
            <a:spAutoFit/>
          </a:bodyPr>
          <a:lstStyle/>
          <a:p>
            <a:r>
              <a:rPr lang="en-US" sz="2400" dirty="0" smtClean="0"/>
              <a:t>4</a:t>
            </a:r>
            <a:r>
              <a:rPr lang="en-US" sz="2400" baseline="30000" dirty="0" smtClean="0"/>
              <a:t>th</a:t>
            </a:r>
            <a:r>
              <a:rPr lang="en-US" sz="2400" dirty="0" smtClean="0"/>
              <a:t> compare</a:t>
            </a:r>
            <a:endParaRPr lang="en-US" sz="2400" dirty="0"/>
          </a:p>
        </p:txBody>
      </p:sp>
    </p:spTree>
    <p:extLst>
      <p:ext uri="{BB962C8B-B14F-4D97-AF65-F5344CB8AC3E}">
        <p14:creationId xmlns:p14="http://schemas.microsoft.com/office/powerpoint/2010/main" val="1969476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Binary Search</a:t>
            </a:r>
            <a:endParaRPr lang="en-US" sz="3600" b="1" dirty="0"/>
          </a:p>
        </p:txBody>
      </p:sp>
      <p:sp>
        <p:nvSpPr>
          <p:cNvPr id="3" name="TextBox 2"/>
          <p:cNvSpPr txBox="1"/>
          <p:nvPr/>
        </p:nvSpPr>
        <p:spPr>
          <a:xfrm>
            <a:off x="609600" y="1143000"/>
            <a:ext cx="7924800" cy="5078313"/>
          </a:xfrm>
          <a:prstGeom prst="rect">
            <a:avLst/>
          </a:prstGeom>
          <a:noFill/>
        </p:spPr>
        <p:txBody>
          <a:bodyPr wrap="square" rtlCol="0">
            <a:spAutoFit/>
          </a:bodyPr>
          <a:lstStyle/>
          <a:p>
            <a:r>
              <a:rPr lang="en-US" dirty="0">
                <a:latin typeface="Courier" pitchFamily="18" charset="0"/>
              </a:rPr>
              <a:t>def binary_search(list,object):</a:t>
            </a:r>
          </a:p>
          <a:p>
            <a:r>
              <a:rPr lang="en-US" dirty="0" smtClean="0">
                <a:latin typeface="Courier" pitchFamily="18" charset="0"/>
              </a:rPr>
              <a:t>    </a:t>
            </a:r>
            <a:r>
              <a:rPr lang="en-US" dirty="0">
                <a:latin typeface="Courier" pitchFamily="18" charset="0"/>
              </a:rPr>
              <a:t>first = 0</a:t>
            </a:r>
          </a:p>
          <a:p>
            <a:r>
              <a:rPr lang="en-US" dirty="0">
                <a:latin typeface="Courier" pitchFamily="18" charset="0"/>
              </a:rPr>
              <a:t>    last = len(list) - 1        # </a:t>
            </a:r>
            <a:r>
              <a:rPr lang="en-US" dirty="0" smtClean="0">
                <a:latin typeface="Courier" pitchFamily="18" charset="0"/>
              </a:rPr>
              <a:t> </a:t>
            </a:r>
            <a:r>
              <a:rPr lang="en-US" dirty="0">
                <a:latin typeface="Courier" pitchFamily="18" charset="0"/>
              </a:rPr>
              <a:t>one is numbered 0.</a:t>
            </a:r>
          </a:p>
          <a:p>
            <a:r>
              <a:rPr lang="en-US" dirty="0">
                <a:latin typeface="Courier" pitchFamily="18" charset="0"/>
              </a:rPr>
              <a:t>    mid = first + (last - first)//2</a:t>
            </a:r>
          </a:p>
          <a:p>
            <a:r>
              <a:rPr lang="en-US" dirty="0">
                <a:latin typeface="Courier" pitchFamily="18" charset="0"/>
              </a:rPr>
              <a:t>    found = False</a:t>
            </a:r>
          </a:p>
          <a:p>
            <a:r>
              <a:rPr lang="en-US" dirty="0">
                <a:latin typeface="Courier" pitchFamily="18" charset="0"/>
              </a:rPr>
              <a:t>    while(mid &gt;= first and mid &lt;= last):</a:t>
            </a:r>
          </a:p>
          <a:p>
            <a:r>
              <a:rPr lang="en-US" dirty="0" smtClean="0">
                <a:latin typeface="Courier" pitchFamily="18" charset="0"/>
              </a:rPr>
              <a:t>        if </a:t>
            </a:r>
            <a:r>
              <a:rPr lang="en-US" dirty="0">
                <a:latin typeface="Courier" pitchFamily="18" charset="0"/>
              </a:rPr>
              <a:t>object == list[mid]:</a:t>
            </a:r>
          </a:p>
          <a:p>
            <a:r>
              <a:rPr lang="en-US" dirty="0">
                <a:latin typeface="Courier" pitchFamily="18" charset="0"/>
              </a:rPr>
              <a:t>            print("Found at position ", mid + 1)</a:t>
            </a:r>
          </a:p>
          <a:p>
            <a:r>
              <a:rPr lang="en-US" dirty="0">
                <a:latin typeface="Courier" pitchFamily="18" charset="0"/>
              </a:rPr>
              <a:t>            found = True</a:t>
            </a:r>
          </a:p>
          <a:p>
            <a:r>
              <a:rPr lang="en-US" dirty="0">
                <a:latin typeface="Courier" pitchFamily="18" charset="0"/>
              </a:rPr>
              <a:t>            break</a:t>
            </a:r>
          </a:p>
          <a:p>
            <a:r>
              <a:rPr lang="en-US" dirty="0">
                <a:latin typeface="Courier" pitchFamily="18" charset="0"/>
              </a:rPr>
              <a:t>        elif object &gt; list[mid]:</a:t>
            </a:r>
          </a:p>
          <a:p>
            <a:r>
              <a:rPr lang="en-US" dirty="0">
                <a:latin typeface="Courier" pitchFamily="18" charset="0"/>
              </a:rPr>
              <a:t>            first = mid + 1</a:t>
            </a:r>
          </a:p>
          <a:p>
            <a:r>
              <a:rPr lang="en-US" dirty="0">
                <a:latin typeface="Courier" pitchFamily="18" charset="0"/>
              </a:rPr>
              <a:t>        else:</a:t>
            </a:r>
          </a:p>
          <a:p>
            <a:r>
              <a:rPr lang="en-US" dirty="0">
                <a:latin typeface="Courier" pitchFamily="18" charset="0"/>
              </a:rPr>
              <a:t>            last = mid - 1</a:t>
            </a:r>
          </a:p>
          <a:p>
            <a:r>
              <a:rPr lang="en-US" dirty="0">
                <a:latin typeface="Courier" pitchFamily="18" charset="0"/>
              </a:rPr>
              <a:t>        mid = first + (last - first)//2</a:t>
            </a:r>
          </a:p>
          <a:p>
            <a:r>
              <a:rPr lang="en-US" dirty="0">
                <a:latin typeface="Courier" pitchFamily="18" charset="0"/>
              </a:rPr>
              <a:t>    </a:t>
            </a:r>
          </a:p>
          <a:p>
            <a:r>
              <a:rPr lang="en-US" dirty="0">
                <a:latin typeface="Courier" pitchFamily="18" charset="0"/>
              </a:rPr>
              <a:t>    if not found:</a:t>
            </a:r>
          </a:p>
          <a:p>
            <a:r>
              <a:rPr lang="en-US" dirty="0">
                <a:latin typeface="Courier" pitchFamily="18" charset="0"/>
              </a:rPr>
              <a:t>        print("Not found")</a:t>
            </a:r>
          </a:p>
        </p:txBody>
      </p:sp>
      <p:sp>
        <p:nvSpPr>
          <p:cNvPr id="4" name="TextBox 3"/>
          <p:cNvSpPr txBox="1"/>
          <p:nvPr/>
        </p:nvSpPr>
        <p:spPr>
          <a:xfrm>
            <a:off x="5562600" y="4191000"/>
            <a:ext cx="3505200" cy="830997"/>
          </a:xfrm>
          <a:prstGeom prst="rect">
            <a:avLst/>
          </a:prstGeom>
          <a:noFill/>
        </p:spPr>
        <p:txBody>
          <a:bodyPr wrap="square" rtlCol="0">
            <a:spAutoFit/>
          </a:bodyPr>
          <a:lstStyle/>
          <a:p>
            <a:r>
              <a:rPr lang="en-US" sz="2400" dirty="0" smtClean="0"/>
              <a:t>How many steps on average does it take?</a:t>
            </a:r>
            <a:endParaRPr lang="en-US" sz="2400" dirty="0"/>
          </a:p>
        </p:txBody>
      </p:sp>
    </p:spTree>
    <p:extLst>
      <p:ext uri="{BB962C8B-B14F-4D97-AF65-F5344CB8AC3E}">
        <p14:creationId xmlns:p14="http://schemas.microsoft.com/office/powerpoint/2010/main" val="149482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Square Root</a:t>
            </a:r>
            <a:endParaRPr lang="en-US" sz="3600" b="1" dirty="0"/>
          </a:p>
        </p:txBody>
      </p:sp>
      <mc:AlternateContent xmlns:mc="http://schemas.openxmlformats.org/markup-compatibility/2006" xmlns:a14="http://schemas.microsoft.com/office/drawing/2010/main">
        <mc:Choice Requires="a14">
          <p:sp>
            <p:nvSpPr>
              <p:cNvPr id="3" name="TextBox 2"/>
              <p:cNvSpPr txBox="1"/>
              <p:nvPr/>
            </p:nvSpPr>
            <p:spPr>
              <a:xfrm>
                <a:off x="838200" y="1447800"/>
                <a:ext cx="7543800" cy="3530647"/>
              </a:xfrm>
              <a:prstGeom prst="rect">
                <a:avLst/>
              </a:prstGeom>
              <a:noFill/>
            </p:spPr>
            <p:txBody>
              <a:bodyPr wrap="square" rtlCol="0">
                <a:spAutoFit/>
              </a:bodyPr>
              <a:lstStyle/>
              <a:p>
                <a14:m>
                  <m:oMath xmlns:m="http://schemas.openxmlformats.org/officeDocument/2006/math">
                    <m:rad>
                      <m:radPr>
                        <m:degHide m:val="on"/>
                        <m:ctrlPr>
                          <a:rPr lang="en-US" sz="2400" i="1" smtClean="0">
                            <a:latin typeface="Cambria Math"/>
                          </a:rPr>
                        </m:ctrlPr>
                      </m:radPr>
                      <m:deg/>
                      <m:e>
                        <m:r>
                          <a:rPr lang="en-US" sz="2400" b="0" i="0" smtClean="0">
                            <a:latin typeface="Cambria Math"/>
                          </a:rPr>
                          <m:t>9</m:t>
                        </m:r>
                      </m:e>
                    </m:rad>
                  </m:oMath>
                </a14:m>
                <a:r>
                  <a:rPr lang="en-US" sz="2400" dirty="0" smtClean="0"/>
                  <a:t>      	= </a:t>
                </a:r>
              </a:p>
              <a:p>
                <a:endParaRPr lang="en-US" sz="2400" dirty="0" smtClean="0"/>
              </a:p>
              <a:p>
                <a:endParaRPr lang="en-US" sz="2400" dirty="0"/>
              </a:p>
              <a:p>
                <a14:m>
                  <m:oMath xmlns:m="http://schemas.openxmlformats.org/officeDocument/2006/math">
                    <m:rad>
                      <m:radPr>
                        <m:degHide m:val="on"/>
                        <m:ctrlPr>
                          <a:rPr lang="en-US" sz="2400" i="1">
                            <a:latin typeface="Cambria Math"/>
                          </a:rPr>
                        </m:ctrlPr>
                      </m:radPr>
                      <m:deg/>
                      <m:e>
                        <m:r>
                          <a:rPr lang="en-US" sz="2400" b="0" i="1" smtClean="0">
                            <a:latin typeface="Cambria Math"/>
                          </a:rPr>
                          <m:t>12</m:t>
                        </m:r>
                      </m:e>
                    </m:rad>
                  </m:oMath>
                </a14:m>
                <a:r>
                  <a:rPr lang="en-US" sz="2400" dirty="0"/>
                  <a:t> </a:t>
                </a:r>
                <a:r>
                  <a:rPr lang="en-US" sz="2400" dirty="0" smtClean="0"/>
                  <a:t>   	=</a:t>
                </a:r>
              </a:p>
              <a:p>
                <a:endParaRPr lang="en-US" sz="2400" dirty="0" smtClean="0"/>
              </a:p>
              <a:p>
                <a:endParaRPr lang="en-US" sz="2400" dirty="0"/>
              </a:p>
              <a:p>
                <a14:m>
                  <m:oMath xmlns:m="http://schemas.openxmlformats.org/officeDocument/2006/math">
                    <m:rad>
                      <m:radPr>
                        <m:degHide m:val="on"/>
                        <m:ctrlPr>
                          <a:rPr lang="en-US" sz="2400" i="1">
                            <a:latin typeface="Cambria Math"/>
                          </a:rPr>
                        </m:ctrlPr>
                      </m:radPr>
                      <m:deg/>
                      <m:e>
                        <m:r>
                          <a:rPr lang="en-US" sz="2400" b="0" i="1" smtClean="0">
                            <a:latin typeface="Cambria Math"/>
                          </a:rPr>
                          <m:t>16</m:t>
                        </m:r>
                      </m:e>
                    </m:rad>
                  </m:oMath>
                </a14:m>
                <a:r>
                  <a:rPr lang="en-US" sz="2400" dirty="0" smtClean="0"/>
                  <a:t>  	=</a:t>
                </a:r>
              </a:p>
              <a:p>
                <a:endParaRPr lang="en-US" sz="2400" dirty="0"/>
              </a:p>
              <a:p>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838200" y="1447800"/>
                <a:ext cx="7543800" cy="3530647"/>
              </a:xfrm>
              <a:prstGeom prst="rect">
                <a:avLst/>
              </a:prstGeom>
              <a:blipFill rotWithShape="1">
                <a:blip r:embed="rId3"/>
                <a:stretch>
                  <a:fillRect t="-345"/>
                </a:stretch>
              </a:blipFill>
            </p:spPr>
            <p:txBody>
              <a:bodyPr/>
              <a:lstStyle/>
              <a:p>
                <a:r>
                  <a:rPr lang="en-US">
                    <a:noFill/>
                  </a:rPr>
                  <a:t> </a:t>
                </a:r>
              </a:p>
            </p:txBody>
          </p:sp>
        </mc:Fallback>
      </mc:AlternateContent>
    </p:spTree>
    <p:extLst>
      <p:ext uri="{BB962C8B-B14F-4D97-AF65-F5344CB8AC3E}">
        <p14:creationId xmlns:p14="http://schemas.microsoft.com/office/powerpoint/2010/main" val="2849114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Binary Search</a:t>
            </a:r>
            <a:endParaRPr lang="en-US" sz="3600" b="1" dirty="0"/>
          </a:p>
        </p:txBody>
      </p:sp>
      <p:sp>
        <p:nvSpPr>
          <p:cNvPr id="3" name="TextBox 2"/>
          <p:cNvSpPr txBox="1"/>
          <p:nvPr/>
        </p:nvSpPr>
        <p:spPr>
          <a:xfrm>
            <a:off x="609600" y="1143000"/>
            <a:ext cx="7924800" cy="5078313"/>
          </a:xfrm>
          <a:prstGeom prst="rect">
            <a:avLst/>
          </a:prstGeom>
          <a:noFill/>
        </p:spPr>
        <p:txBody>
          <a:bodyPr wrap="square" rtlCol="0">
            <a:spAutoFit/>
          </a:bodyPr>
          <a:lstStyle/>
          <a:p>
            <a:r>
              <a:rPr lang="en-US" dirty="0">
                <a:latin typeface="Courier" pitchFamily="18" charset="0"/>
              </a:rPr>
              <a:t>def binary_search(list,object):</a:t>
            </a:r>
          </a:p>
          <a:p>
            <a:r>
              <a:rPr lang="en-US" dirty="0" smtClean="0">
                <a:latin typeface="Courier" pitchFamily="18" charset="0"/>
              </a:rPr>
              <a:t>    </a:t>
            </a:r>
            <a:r>
              <a:rPr lang="en-US" dirty="0">
                <a:latin typeface="Courier" pitchFamily="18" charset="0"/>
              </a:rPr>
              <a:t>first = 0</a:t>
            </a:r>
          </a:p>
          <a:p>
            <a:r>
              <a:rPr lang="en-US" dirty="0">
                <a:latin typeface="Courier" pitchFamily="18" charset="0"/>
              </a:rPr>
              <a:t>    last = len(list) - 1        # </a:t>
            </a:r>
            <a:r>
              <a:rPr lang="en-US" dirty="0" smtClean="0">
                <a:latin typeface="Courier" pitchFamily="18" charset="0"/>
              </a:rPr>
              <a:t> </a:t>
            </a:r>
            <a:r>
              <a:rPr lang="en-US" dirty="0">
                <a:latin typeface="Courier" pitchFamily="18" charset="0"/>
              </a:rPr>
              <a:t>one is numbered 0.</a:t>
            </a:r>
          </a:p>
          <a:p>
            <a:r>
              <a:rPr lang="en-US" dirty="0">
                <a:latin typeface="Courier" pitchFamily="18" charset="0"/>
              </a:rPr>
              <a:t>    mid = first + (last - first)//2</a:t>
            </a:r>
          </a:p>
          <a:p>
            <a:r>
              <a:rPr lang="en-US" dirty="0">
                <a:latin typeface="Courier" pitchFamily="18" charset="0"/>
              </a:rPr>
              <a:t>    found = False</a:t>
            </a:r>
          </a:p>
          <a:p>
            <a:r>
              <a:rPr lang="en-US" dirty="0">
                <a:latin typeface="Courier" pitchFamily="18" charset="0"/>
              </a:rPr>
              <a:t>    while(mid &gt;= first and mid &lt;= last):</a:t>
            </a:r>
          </a:p>
          <a:p>
            <a:r>
              <a:rPr lang="en-US" dirty="0" smtClean="0">
                <a:latin typeface="Courier" pitchFamily="18" charset="0"/>
              </a:rPr>
              <a:t>        if </a:t>
            </a:r>
            <a:r>
              <a:rPr lang="en-US" dirty="0">
                <a:latin typeface="Courier" pitchFamily="18" charset="0"/>
              </a:rPr>
              <a:t>object == list[mid]:</a:t>
            </a:r>
          </a:p>
          <a:p>
            <a:r>
              <a:rPr lang="en-US" dirty="0">
                <a:latin typeface="Courier" pitchFamily="18" charset="0"/>
              </a:rPr>
              <a:t>            print("Found at position ", mid + 1)</a:t>
            </a:r>
          </a:p>
          <a:p>
            <a:r>
              <a:rPr lang="en-US" dirty="0">
                <a:latin typeface="Courier" pitchFamily="18" charset="0"/>
              </a:rPr>
              <a:t>            found = True</a:t>
            </a:r>
          </a:p>
          <a:p>
            <a:r>
              <a:rPr lang="en-US" dirty="0">
                <a:latin typeface="Courier" pitchFamily="18" charset="0"/>
              </a:rPr>
              <a:t>            break</a:t>
            </a:r>
          </a:p>
          <a:p>
            <a:r>
              <a:rPr lang="en-US" dirty="0">
                <a:latin typeface="Courier" pitchFamily="18" charset="0"/>
              </a:rPr>
              <a:t>        elif object &gt; list[mid]:</a:t>
            </a:r>
          </a:p>
          <a:p>
            <a:r>
              <a:rPr lang="en-US" dirty="0">
                <a:latin typeface="Courier" pitchFamily="18" charset="0"/>
              </a:rPr>
              <a:t>            first = mid + 1</a:t>
            </a:r>
          </a:p>
          <a:p>
            <a:r>
              <a:rPr lang="en-US" dirty="0">
                <a:latin typeface="Courier" pitchFamily="18" charset="0"/>
              </a:rPr>
              <a:t>        else:</a:t>
            </a:r>
          </a:p>
          <a:p>
            <a:r>
              <a:rPr lang="en-US" dirty="0">
                <a:latin typeface="Courier" pitchFamily="18" charset="0"/>
              </a:rPr>
              <a:t>            last = mid - 1</a:t>
            </a:r>
          </a:p>
          <a:p>
            <a:r>
              <a:rPr lang="en-US" dirty="0">
                <a:latin typeface="Courier" pitchFamily="18" charset="0"/>
              </a:rPr>
              <a:t>        mid = first + (last - first)//2</a:t>
            </a:r>
          </a:p>
          <a:p>
            <a:r>
              <a:rPr lang="en-US" dirty="0">
                <a:latin typeface="Courier" pitchFamily="18" charset="0"/>
              </a:rPr>
              <a:t>    </a:t>
            </a:r>
          </a:p>
          <a:p>
            <a:r>
              <a:rPr lang="en-US" dirty="0">
                <a:latin typeface="Courier" pitchFamily="18" charset="0"/>
              </a:rPr>
              <a:t>    if not found:</a:t>
            </a:r>
          </a:p>
          <a:p>
            <a:r>
              <a:rPr lang="en-US" dirty="0">
                <a:latin typeface="Courier" pitchFamily="18" charset="0"/>
              </a:rPr>
              <a:t>        print("Not found")</a:t>
            </a:r>
          </a:p>
        </p:txBody>
      </p:sp>
      <p:sp>
        <p:nvSpPr>
          <p:cNvPr id="4" name="TextBox 3"/>
          <p:cNvSpPr txBox="1"/>
          <p:nvPr/>
        </p:nvSpPr>
        <p:spPr>
          <a:xfrm>
            <a:off x="5562600" y="4191000"/>
            <a:ext cx="3505200" cy="830997"/>
          </a:xfrm>
          <a:prstGeom prst="rect">
            <a:avLst/>
          </a:prstGeom>
          <a:noFill/>
        </p:spPr>
        <p:txBody>
          <a:bodyPr wrap="square" rtlCol="0">
            <a:spAutoFit/>
          </a:bodyPr>
          <a:lstStyle/>
          <a:p>
            <a:r>
              <a:rPr lang="en-US" sz="2400" dirty="0" smtClean="0"/>
              <a:t>How many steps on average does it take?</a:t>
            </a:r>
            <a:endParaRPr lang="en-US" sz="2400" dirty="0"/>
          </a:p>
        </p:txBody>
      </p:sp>
      <p:sp>
        <p:nvSpPr>
          <p:cNvPr id="5" name="TextBox 4"/>
          <p:cNvSpPr txBox="1"/>
          <p:nvPr/>
        </p:nvSpPr>
        <p:spPr>
          <a:xfrm>
            <a:off x="6781800" y="5595610"/>
            <a:ext cx="1981200" cy="523220"/>
          </a:xfrm>
          <a:prstGeom prst="rect">
            <a:avLst/>
          </a:prstGeom>
          <a:noFill/>
        </p:spPr>
        <p:txBody>
          <a:bodyPr wrap="square" rtlCol="0">
            <a:spAutoFit/>
          </a:bodyPr>
          <a:lstStyle/>
          <a:p>
            <a:r>
              <a:rPr lang="en-US" sz="2800" dirty="0"/>
              <a:t>O(log</a:t>
            </a:r>
            <a:r>
              <a:rPr lang="en-US" sz="2800" baseline="-25000" dirty="0"/>
              <a:t>2</a:t>
            </a:r>
            <a:r>
              <a:rPr lang="en-US" sz="2800" dirty="0"/>
              <a:t> n</a:t>
            </a:r>
            <a:r>
              <a:rPr lang="en-US" sz="2800" dirty="0" smtClean="0"/>
              <a:t>)</a:t>
            </a:r>
            <a:endParaRPr lang="en-US" sz="2800" dirty="0"/>
          </a:p>
        </p:txBody>
      </p:sp>
    </p:spTree>
    <p:extLst>
      <p:ext uri="{BB962C8B-B14F-4D97-AF65-F5344CB8AC3E}">
        <p14:creationId xmlns:p14="http://schemas.microsoft.com/office/powerpoint/2010/main" val="1097672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715962"/>
          </a:xfrm>
        </p:spPr>
        <p:txBody>
          <a:bodyPr>
            <a:normAutofit fontScale="90000"/>
          </a:bodyPr>
          <a:lstStyle/>
          <a:p>
            <a:r>
              <a:rPr lang="en-US" sz="3600" b="1" dirty="0" smtClean="0"/>
              <a:t>Searching Huge Files</a:t>
            </a:r>
            <a:endParaRPr lang="en-US" sz="3600" b="1" dirty="0"/>
          </a:p>
        </p:txBody>
      </p:sp>
      <p:graphicFrame>
        <p:nvGraphicFramePr>
          <p:cNvPr id="4" name="Table 3"/>
          <p:cNvGraphicFramePr>
            <a:graphicFrameLocks noGrp="1"/>
          </p:cNvGraphicFramePr>
          <p:nvPr>
            <p:extLst>
              <p:ext uri="{D42A27DB-BD31-4B8C-83A1-F6EECF244321}">
                <p14:modId xmlns:p14="http://schemas.microsoft.com/office/powerpoint/2010/main" val="1864052691"/>
              </p:ext>
            </p:extLst>
          </p:nvPr>
        </p:nvGraphicFramePr>
        <p:xfrm>
          <a:off x="5867400" y="381005"/>
          <a:ext cx="2895600" cy="6222995"/>
        </p:xfrm>
        <a:graphic>
          <a:graphicData uri="http://schemas.openxmlformats.org/drawingml/2006/table">
            <a:tbl>
              <a:tblPr>
                <a:tableStyleId>{5C22544A-7EE6-4342-B048-85BDC9FD1C3A}</a:tableStyleId>
              </a:tblPr>
              <a:tblGrid>
                <a:gridCol w="1489166"/>
                <a:gridCol w="1406434"/>
              </a:tblGrid>
              <a:tr h="270565">
                <a:tc>
                  <a:txBody>
                    <a:bodyPr/>
                    <a:lstStyle/>
                    <a:p>
                      <a:pPr algn="r" fontAlgn="b"/>
                      <a:r>
                        <a:rPr lang="en-US" sz="1600" u="none" strike="noStrike" dirty="0">
                          <a:effectLst/>
                        </a:rPr>
                        <a:t>1000</a:t>
                      </a:r>
                      <a:endParaRPr lang="en-US" sz="1600" b="0" i="0" u="none" strike="noStrike" dirty="0">
                        <a:solidFill>
                          <a:srgbClr val="000000"/>
                        </a:solidFill>
                        <a:effectLst/>
                        <a:latin typeface="Arial"/>
                      </a:endParaRPr>
                    </a:p>
                  </a:txBody>
                  <a:tcPr marL="9525" marR="9525" marT="9525" marB="0" anchor="b"/>
                </a:tc>
                <a:tc>
                  <a:txBody>
                    <a:bodyPr/>
                    <a:lstStyle/>
                    <a:p>
                      <a:pPr algn="r" fontAlgn="b"/>
                      <a:r>
                        <a:rPr lang="en-US" sz="1600" u="none" strike="noStrike">
                          <a:effectLst/>
                        </a:rPr>
                        <a:t>9.965784</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dirty="0">
                          <a:effectLst/>
                        </a:rPr>
                        <a:t>2000</a:t>
                      </a:r>
                      <a:endParaRPr lang="en-US" sz="1600" b="0" i="0" u="none" strike="noStrike" dirty="0">
                        <a:solidFill>
                          <a:srgbClr val="000000"/>
                        </a:solidFill>
                        <a:effectLst/>
                        <a:latin typeface="Arial"/>
                      </a:endParaRPr>
                    </a:p>
                  </a:txBody>
                  <a:tcPr marL="9525" marR="9525" marT="9525" marB="0" anchor="b"/>
                </a:tc>
                <a:tc>
                  <a:txBody>
                    <a:bodyPr/>
                    <a:lstStyle/>
                    <a:p>
                      <a:pPr algn="r" fontAlgn="b"/>
                      <a:r>
                        <a:rPr lang="en-US" sz="1600" u="none" strike="noStrike">
                          <a:effectLst/>
                        </a:rPr>
                        <a:t>10.96578</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dirty="0">
                          <a:effectLst/>
                        </a:rPr>
                        <a:t>3000</a:t>
                      </a:r>
                      <a:endParaRPr lang="en-US" sz="1600" b="0" i="0" u="none" strike="noStrike" dirty="0">
                        <a:solidFill>
                          <a:srgbClr val="000000"/>
                        </a:solidFill>
                        <a:effectLst/>
                        <a:latin typeface="Arial"/>
                      </a:endParaRPr>
                    </a:p>
                  </a:txBody>
                  <a:tcPr marL="9525" marR="9525" marT="9525" marB="0" anchor="b"/>
                </a:tc>
                <a:tc>
                  <a:txBody>
                    <a:bodyPr/>
                    <a:lstStyle/>
                    <a:p>
                      <a:pPr algn="r" fontAlgn="b"/>
                      <a:r>
                        <a:rPr lang="en-US" sz="1600" u="none" strike="noStrike">
                          <a:effectLst/>
                        </a:rPr>
                        <a:t>11.55075</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dirty="0">
                          <a:effectLst/>
                        </a:rPr>
                        <a:t>4000</a:t>
                      </a:r>
                      <a:endParaRPr lang="en-US" sz="1600" b="0" i="0" u="none" strike="noStrike" dirty="0">
                        <a:solidFill>
                          <a:srgbClr val="000000"/>
                        </a:solidFill>
                        <a:effectLst/>
                        <a:latin typeface="Arial"/>
                      </a:endParaRPr>
                    </a:p>
                  </a:txBody>
                  <a:tcPr marL="9525" marR="9525" marT="9525" marB="0" anchor="b"/>
                </a:tc>
                <a:tc>
                  <a:txBody>
                    <a:bodyPr/>
                    <a:lstStyle/>
                    <a:p>
                      <a:pPr algn="r" fontAlgn="b"/>
                      <a:r>
                        <a:rPr lang="en-US" sz="1600" u="none" strike="noStrike">
                          <a:effectLst/>
                        </a:rPr>
                        <a:t>11.96578</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a:effectLst/>
                        </a:rPr>
                        <a:t>5000</a:t>
                      </a:r>
                      <a:endParaRPr lang="en-US" sz="1600" b="0" i="0" u="none" strike="noStrike">
                        <a:solidFill>
                          <a:srgbClr val="000000"/>
                        </a:solidFill>
                        <a:effectLst/>
                        <a:latin typeface="Arial"/>
                      </a:endParaRPr>
                    </a:p>
                  </a:txBody>
                  <a:tcPr marL="9525" marR="9525" marT="9525" marB="0" anchor="b"/>
                </a:tc>
                <a:tc>
                  <a:txBody>
                    <a:bodyPr/>
                    <a:lstStyle/>
                    <a:p>
                      <a:pPr algn="r" fontAlgn="b"/>
                      <a:r>
                        <a:rPr lang="en-US" sz="1600" u="none" strike="noStrike">
                          <a:effectLst/>
                        </a:rPr>
                        <a:t>12.28771</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dirty="0">
                          <a:effectLst/>
                        </a:rPr>
                        <a:t>6000</a:t>
                      </a:r>
                      <a:endParaRPr lang="en-US" sz="1600" b="0" i="0" u="none" strike="noStrike" dirty="0">
                        <a:solidFill>
                          <a:srgbClr val="000000"/>
                        </a:solidFill>
                        <a:effectLst/>
                        <a:latin typeface="Arial"/>
                      </a:endParaRPr>
                    </a:p>
                  </a:txBody>
                  <a:tcPr marL="9525" marR="9525" marT="9525" marB="0" anchor="b"/>
                </a:tc>
                <a:tc>
                  <a:txBody>
                    <a:bodyPr/>
                    <a:lstStyle/>
                    <a:p>
                      <a:pPr algn="r" fontAlgn="b"/>
                      <a:r>
                        <a:rPr lang="en-US" sz="1600" u="none" strike="noStrike">
                          <a:effectLst/>
                        </a:rPr>
                        <a:t>12.55075</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dirty="0">
                          <a:effectLst/>
                        </a:rPr>
                        <a:t>7000</a:t>
                      </a:r>
                      <a:endParaRPr lang="en-US" sz="1600" b="0" i="0" u="none" strike="noStrike" dirty="0">
                        <a:solidFill>
                          <a:srgbClr val="000000"/>
                        </a:solidFill>
                        <a:effectLst/>
                        <a:latin typeface="Arial"/>
                      </a:endParaRPr>
                    </a:p>
                  </a:txBody>
                  <a:tcPr marL="9525" marR="9525" marT="9525" marB="0" anchor="b"/>
                </a:tc>
                <a:tc>
                  <a:txBody>
                    <a:bodyPr/>
                    <a:lstStyle/>
                    <a:p>
                      <a:pPr algn="r" fontAlgn="b"/>
                      <a:r>
                        <a:rPr lang="en-US" sz="1600" u="none" strike="noStrike">
                          <a:effectLst/>
                        </a:rPr>
                        <a:t>12.77314</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dirty="0">
                          <a:effectLst/>
                        </a:rPr>
                        <a:t>8000</a:t>
                      </a:r>
                      <a:endParaRPr lang="en-US" sz="1600" b="0" i="0" u="none" strike="noStrike" dirty="0">
                        <a:solidFill>
                          <a:srgbClr val="000000"/>
                        </a:solidFill>
                        <a:effectLst/>
                        <a:latin typeface="Arial"/>
                      </a:endParaRPr>
                    </a:p>
                  </a:txBody>
                  <a:tcPr marL="9525" marR="9525" marT="9525" marB="0" anchor="b"/>
                </a:tc>
                <a:tc>
                  <a:txBody>
                    <a:bodyPr/>
                    <a:lstStyle/>
                    <a:p>
                      <a:pPr algn="r" fontAlgn="b"/>
                      <a:r>
                        <a:rPr lang="en-US" sz="1600" u="none" strike="noStrike">
                          <a:effectLst/>
                        </a:rPr>
                        <a:t>12.96578</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dirty="0">
                          <a:effectLst/>
                        </a:rPr>
                        <a:t>9000</a:t>
                      </a:r>
                      <a:endParaRPr lang="en-US" sz="1600" b="0" i="0" u="none" strike="noStrike" dirty="0">
                        <a:solidFill>
                          <a:srgbClr val="000000"/>
                        </a:solidFill>
                        <a:effectLst/>
                        <a:latin typeface="Arial"/>
                      </a:endParaRPr>
                    </a:p>
                  </a:txBody>
                  <a:tcPr marL="9525" marR="9525" marT="9525" marB="0" anchor="b"/>
                </a:tc>
                <a:tc>
                  <a:txBody>
                    <a:bodyPr/>
                    <a:lstStyle/>
                    <a:p>
                      <a:pPr algn="r" fontAlgn="b"/>
                      <a:r>
                        <a:rPr lang="en-US" sz="1600" u="none" strike="noStrike" dirty="0">
                          <a:effectLst/>
                        </a:rPr>
                        <a:t>13.13571</a:t>
                      </a:r>
                      <a:endParaRPr lang="en-US" sz="1600" b="0" i="0" u="none" strike="noStrike" dirty="0">
                        <a:solidFill>
                          <a:srgbClr val="000000"/>
                        </a:solidFill>
                        <a:effectLst/>
                        <a:latin typeface="Arial"/>
                      </a:endParaRPr>
                    </a:p>
                  </a:txBody>
                  <a:tcPr marL="9525" marR="9525" marT="9525" marB="0" anchor="b"/>
                </a:tc>
              </a:tr>
              <a:tr h="270565">
                <a:tc>
                  <a:txBody>
                    <a:bodyPr/>
                    <a:lstStyle/>
                    <a:p>
                      <a:pPr algn="r" fontAlgn="b"/>
                      <a:r>
                        <a:rPr lang="en-US" sz="1600" u="none" strike="noStrike">
                          <a:effectLst/>
                        </a:rPr>
                        <a:t>10000</a:t>
                      </a:r>
                      <a:endParaRPr lang="en-US" sz="1600" b="0" i="0" u="none" strike="noStrike">
                        <a:solidFill>
                          <a:srgbClr val="000000"/>
                        </a:solidFill>
                        <a:effectLst/>
                        <a:latin typeface="Arial"/>
                      </a:endParaRPr>
                    </a:p>
                  </a:txBody>
                  <a:tcPr marL="9525" marR="9525" marT="9525" marB="0" anchor="b"/>
                </a:tc>
                <a:tc>
                  <a:txBody>
                    <a:bodyPr/>
                    <a:lstStyle/>
                    <a:p>
                      <a:pPr algn="r" fontAlgn="b"/>
                      <a:r>
                        <a:rPr lang="en-US" sz="1600" u="none" strike="noStrike">
                          <a:effectLst/>
                        </a:rPr>
                        <a:t>13.28771</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dirty="0">
                          <a:effectLst/>
                        </a:rPr>
                        <a:t>11000</a:t>
                      </a:r>
                      <a:endParaRPr lang="en-US" sz="1600" b="0" i="0" u="none" strike="noStrike" dirty="0">
                        <a:solidFill>
                          <a:srgbClr val="000000"/>
                        </a:solidFill>
                        <a:effectLst/>
                        <a:latin typeface="Arial"/>
                      </a:endParaRPr>
                    </a:p>
                  </a:txBody>
                  <a:tcPr marL="9525" marR="9525" marT="9525" marB="0" anchor="b"/>
                </a:tc>
                <a:tc>
                  <a:txBody>
                    <a:bodyPr/>
                    <a:lstStyle/>
                    <a:p>
                      <a:pPr algn="r" fontAlgn="b"/>
                      <a:r>
                        <a:rPr lang="en-US" sz="1600" u="none" strike="noStrike">
                          <a:effectLst/>
                        </a:rPr>
                        <a:t>13.42522</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a:effectLst/>
                        </a:rPr>
                        <a:t>12000</a:t>
                      </a:r>
                      <a:endParaRPr lang="en-US" sz="1600" b="0" i="0" u="none" strike="noStrike">
                        <a:solidFill>
                          <a:srgbClr val="000000"/>
                        </a:solidFill>
                        <a:effectLst/>
                        <a:latin typeface="Arial"/>
                      </a:endParaRPr>
                    </a:p>
                  </a:txBody>
                  <a:tcPr marL="9525" marR="9525" marT="9525" marB="0" anchor="b"/>
                </a:tc>
                <a:tc>
                  <a:txBody>
                    <a:bodyPr/>
                    <a:lstStyle/>
                    <a:p>
                      <a:pPr algn="r" fontAlgn="b"/>
                      <a:r>
                        <a:rPr lang="en-US" sz="1600" u="none" strike="noStrike">
                          <a:effectLst/>
                        </a:rPr>
                        <a:t>13.55075</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dirty="0">
                          <a:effectLst/>
                        </a:rPr>
                        <a:t>13000</a:t>
                      </a:r>
                      <a:endParaRPr lang="en-US" sz="1600" b="0" i="0" u="none" strike="noStrike" dirty="0">
                        <a:solidFill>
                          <a:srgbClr val="000000"/>
                        </a:solidFill>
                        <a:effectLst/>
                        <a:latin typeface="Arial"/>
                      </a:endParaRPr>
                    </a:p>
                  </a:txBody>
                  <a:tcPr marL="9525" marR="9525" marT="9525" marB="0" anchor="b"/>
                </a:tc>
                <a:tc>
                  <a:txBody>
                    <a:bodyPr/>
                    <a:lstStyle/>
                    <a:p>
                      <a:pPr algn="r" fontAlgn="b"/>
                      <a:r>
                        <a:rPr lang="en-US" sz="1600" u="none" strike="noStrike">
                          <a:effectLst/>
                        </a:rPr>
                        <a:t>13.66622</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a:effectLst/>
                        </a:rPr>
                        <a:t>14000</a:t>
                      </a:r>
                      <a:endParaRPr lang="en-US" sz="1600" b="0" i="0" u="none" strike="noStrike">
                        <a:solidFill>
                          <a:srgbClr val="000000"/>
                        </a:solidFill>
                        <a:effectLst/>
                        <a:latin typeface="Arial"/>
                      </a:endParaRPr>
                    </a:p>
                  </a:txBody>
                  <a:tcPr marL="9525" marR="9525" marT="9525" marB="0" anchor="b"/>
                </a:tc>
                <a:tc>
                  <a:txBody>
                    <a:bodyPr/>
                    <a:lstStyle/>
                    <a:p>
                      <a:pPr algn="r" fontAlgn="b"/>
                      <a:r>
                        <a:rPr lang="en-US" sz="1600" u="none" strike="noStrike" dirty="0">
                          <a:effectLst/>
                        </a:rPr>
                        <a:t>13.77314</a:t>
                      </a:r>
                      <a:endParaRPr lang="en-US" sz="1600" b="0" i="0" u="none" strike="noStrike" dirty="0">
                        <a:solidFill>
                          <a:srgbClr val="000000"/>
                        </a:solidFill>
                        <a:effectLst/>
                        <a:latin typeface="Arial"/>
                      </a:endParaRPr>
                    </a:p>
                  </a:txBody>
                  <a:tcPr marL="9525" marR="9525" marT="9525" marB="0" anchor="b"/>
                </a:tc>
              </a:tr>
              <a:tr h="270565">
                <a:tc>
                  <a:txBody>
                    <a:bodyPr/>
                    <a:lstStyle/>
                    <a:p>
                      <a:pPr algn="r" fontAlgn="b"/>
                      <a:r>
                        <a:rPr lang="en-US" sz="1600" u="none" strike="noStrike">
                          <a:effectLst/>
                        </a:rPr>
                        <a:t>15000</a:t>
                      </a:r>
                      <a:endParaRPr lang="en-US" sz="1600" b="0" i="0" u="none" strike="noStrike">
                        <a:solidFill>
                          <a:srgbClr val="000000"/>
                        </a:solidFill>
                        <a:effectLst/>
                        <a:latin typeface="Arial"/>
                      </a:endParaRPr>
                    </a:p>
                  </a:txBody>
                  <a:tcPr marL="9525" marR="9525" marT="9525" marB="0" anchor="b"/>
                </a:tc>
                <a:tc>
                  <a:txBody>
                    <a:bodyPr/>
                    <a:lstStyle/>
                    <a:p>
                      <a:pPr algn="r" fontAlgn="b"/>
                      <a:r>
                        <a:rPr lang="en-US" sz="1600" u="none" strike="noStrike" dirty="0">
                          <a:effectLst/>
                        </a:rPr>
                        <a:t>13.87267</a:t>
                      </a:r>
                      <a:endParaRPr lang="en-US" sz="1600" b="0" i="0" u="none" strike="noStrike" dirty="0">
                        <a:solidFill>
                          <a:srgbClr val="000000"/>
                        </a:solidFill>
                        <a:effectLst/>
                        <a:latin typeface="Arial"/>
                      </a:endParaRPr>
                    </a:p>
                  </a:txBody>
                  <a:tcPr marL="9525" marR="9525" marT="9525" marB="0" anchor="b"/>
                </a:tc>
              </a:tr>
              <a:tr h="270565">
                <a:tc>
                  <a:txBody>
                    <a:bodyPr/>
                    <a:lstStyle/>
                    <a:p>
                      <a:pPr algn="r" fontAlgn="b"/>
                      <a:r>
                        <a:rPr lang="en-US" sz="1600" u="none" strike="noStrike">
                          <a:effectLst/>
                        </a:rPr>
                        <a:t>16000</a:t>
                      </a:r>
                      <a:endParaRPr lang="en-US" sz="1600" b="0" i="0" u="none" strike="noStrike">
                        <a:solidFill>
                          <a:srgbClr val="000000"/>
                        </a:solidFill>
                        <a:effectLst/>
                        <a:latin typeface="Arial"/>
                      </a:endParaRPr>
                    </a:p>
                  </a:txBody>
                  <a:tcPr marL="9525" marR="9525" marT="9525" marB="0" anchor="b"/>
                </a:tc>
                <a:tc>
                  <a:txBody>
                    <a:bodyPr/>
                    <a:lstStyle/>
                    <a:p>
                      <a:pPr algn="r" fontAlgn="b"/>
                      <a:r>
                        <a:rPr lang="en-US" sz="1600" u="none" strike="noStrike" dirty="0">
                          <a:effectLst/>
                        </a:rPr>
                        <a:t>13.96578</a:t>
                      </a:r>
                      <a:endParaRPr lang="en-US" sz="1600" b="0" i="0" u="none" strike="noStrike" dirty="0">
                        <a:solidFill>
                          <a:srgbClr val="000000"/>
                        </a:solidFill>
                        <a:effectLst/>
                        <a:latin typeface="Arial"/>
                      </a:endParaRPr>
                    </a:p>
                  </a:txBody>
                  <a:tcPr marL="9525" marR="9525" marT="9525" marB="0" anchor="b"/>
                </a:tc>
              </a:tr>
              <a:tr h="270565">
                <a:tc>
                  <a:txBody>
                    <a:bodyPr/>
                    <a:lstStyle/>
                    <a:p>
                      <a:pPr algn="r" fontAlgn="b"/>
                      <a:r>
                        <a:rPr lang="en-US" sz="1600" u="none" strike="noStrike">
                          <a:effectLst/>
                        </a:rPr>
                        <a:t>17000</a:t>
                      </a:r>
                      <a:endParaRPr lang="en-US" sz="1600" b="0" i="0" u="none" strike="noStrike">
                        <a:solidFill>
                          <a:srgbClr val="000000"/>
                        </a:solidFill>
                        <a:effectLst/>
                        <a:latin typeface="Arial"/>
                      </a:endParaRPr>
                    </a:p>
                  </a:txBody>
                  <a:tcPr marL="9525" marR="9525" marT="9525" marB="0" anchor="b"/>
                </a:tc>
                <a:tc>
                  <a:txBody>
                    <a:bodyPr/>
                    <a:lstStyle/>
                    <a:p>
                      <a:pPr algn="r" fontAlgn="b"/>
                      <a:r>
                        <a:rPr lang="en-US" sz="1600" u="none" strike="noStrike">
                          <a:effectLst/>
                        </a:rPr>
                        <a:t>14.05325</a:t>
                      </a:r>
                      <a:endParaRPr lang="en-US" sz="1600" b="0" i="0" u="none" strike="noStrike">
                        <a:solidFill>
                          <a:srgbClr val="000000"/>
                        </a:solidFill>
                        <a:effectLst/>
                        <a:latin typeface="Arial"/>
                      </a:endParaRPr>
                    </a:p>
                  </a:txBody>
                  <a:tcPr marL="9525" marR="9525" marT="9525" marB="0" anchor="b"/>
                </a:tc>
              </a:tr>
              <a:tr h="270565">
                <a:tc>
                  <a:txBody>
                    <a:bodyPr/>
                    <a:lstStyle/>
                    <a:p>
                      <a:pPr algn="r" fontAlgn="b"/>
                      <a:r>
                        <a:rPr lang="en-US" sz="1600" u="none" strike="noStrike">
                          <a:effectLst/>
                        </a:rPr>
                        <a:t>18000</a:t>
                      </a:r>
                      <a:endParaRPr lang="en-US" sz="1600" b="0" i="0" u="none" strike="noStrike">
                        <a:solidFill>
                          <a:srgbClr val="000000"/>
                        </a:solidFill>
                        <a:effectLst/>
                        <a:latin typeface="Arial"/>
                      </a:endParaRPr>
                    </a:p>
                  </a:txBody>
                  <a:tcPr marL="9525" marR="9525" marT="9525" marB="0" anchor="b"/>
                </a:tc>
                <a:tc>
                  <a:txBody>
                    <a:bodyPr/>
                    <a:lstStyle/>
                    <a:p>
                      <a:pPr algn="r" fontAlgn="b"/>
                      <a:r>
                        <a:rPr lang="en-US" sz="1600" u="none" strike="noStrike" dirty="0">
                          <a:effectLst/>
                        </a:rPr>
                        <a:t>14.13571</a:t>
                      </a:r>
                      <a:endParaRPr lang="en-US" sz="1600" b="0" i="0" u="none" strike="noStrike" dirty="0">
                        <a:solidFill>
                          <a:srgbClr val="000000"/>
                        </a:solidFill>
                        <a:effectLst/>
                        <a:latin typeface="Arial"/>
                      </a:endParaRPr>
                    </a:p>
                  </a:txBody>
                  <a:tcPr marL="9525" marR="9525" marT="9525" marB="0" anchor="b"/>
                </a:tc>
              </a:tr>
              <a:tr h="270565">
                <a:tc>
                  <a:txBody>
                    <a:bodyPr/>
                    <a:lstStyle/>
                    <a:p>
                      <a:pPr algn="r" fontAlgn="b"/>
                      <a:r>
                        <a:rPr lang="en-US" sz="1600" u="none" strike="noStrike">
                          <a:effectLst/>
                        </a:rPr>
                        <a:t>19000</a:t>
                      </a:r>
                      <a:endParaRPr lang="en-US" sz="1600" b="0" i="0" u="none" strike="noStrike">
                        <a:solidFill>
                          <a:srgbClr val="000000"/>
                        </a:solidFill>
                        <a:effectLst/>
                        <a:latin typeface="Arial"/>
                      </a:endParaRPr>
                    </a:p>
                  </a:txBody>
                  <a:tcPr marL="9525" marR="9525" marT="9525" marB="0" anchor="b"/>
                </a:tc>
                <a:tc>
                  <a:txBody>
                    <a:bodyPr/>
                    <a:lstStyle/>
                    <a:p>
                      <a:pPr algn="r" fontAlgn="b"/>
                      <a:r>
                        <a:rPr lang="en-US" sz="1600" u="none" strike="noStrike" dirty="0">
                          <a:effectLst/>
                        </a:rPr>
                        <a:t>14.21371</a:t>
                      </a:r>
                      <a:endParaRPr lang="en-US" sz="1600" b="0" i="0" u="none" strike="noStrike" dirty="0">
                        <a:solidFill>
                          <a:srgbClr val="000000"/>
                        </a:solidFill>
                        <a:effectLst/>
                        <a:latin typeface="Arial"/>
                      </a:endParaRPr>
                    </a:p>
                  </a:txBody>
                  <a:tcPr marL="9525" marR="9525" marT="9525" marB="0" anchor="b"/>
                </a:tc>
              </a:tr>
              <a:tr h="270565">
                <a:tc>
                  <a:txBody>
                    <a:bodyPr/>
                    <a:lstStyle/>
                    <a:p>
                      <a:pPr algn="l" fontAlgn="b"/>
                      <a:endParaRPr lang="en-US" sz="1600" b="0" i="0" u="none" strike="noStrike">
                        <a:solidFill>
                          <a:srgbClr val="000000"/>
                        </a:solidFill>
                        <a:effectLst/>
                        <a:latin typeface="Arial"/>
                      </a:endParaRPr>
                    </a:p>
                  </a:txBody>
                  <a:tcPr marL="9525" marR="9525" marT="9525" marB="0" anchor="b"/>
                </a:tc>
                <a:tc>
                  <a:txBody>
                    <a:bodyPr/>
                    <a:lstStyle/>
                    <a:p>
                      <a:pPr algn="l" fontAlgn="b"/>
                      <a:endParaRPr lang="en-US" sz="1600" b="0" i="0" u="none" strike="noStrike" dirty="0">
                        <a:solidFill>
                          <a:srgbClr val="000000"/>
                        </a:solidFill>
                        <a:effectLst/>
                        <a:latin typeface="Arial"/>
                      </a:endParaRPr>
                    </a:p>
                  </a:txBody>
                  <a:tcPr marL="9525" marR="9525" marT="9525" marB="0" anchor="b"/>
                </a:tc>
              </a:tr>
              <a:tr h="270565">
                <a:tc>
                  <a:txBody>
                    <a:bodyPr/>
                    <a:lstStyle/>
                    <a:p>
                      <a:pPr algn="r" fontAlgn="b"/>
                      <a:r>
                        <a:rPr lang="en-US" sz="1600" u="none" strike="noStrike" dirty="0" smtClean="0">
                          <a:effectLst/>
                        </a:rPr>
                        <a:t>100,000</a:t>
                      </a:r>
                      <a:endParaRPr lang="en-US" sz="1600" b="0" i="0" u="none" strike="noStrike" dirty="0">
                        <a:solidFill>
                          <a:srgbClr val="000000"/>
                        </a:solidFill>
                        <a:effectLst/>
                        <a:latin typeface="Arial"/>
                      </a:endParaRPr>
                    </a:p>
                  </a:txBody>
                  <a:tcPr marL="9525" marR="9525" marT="9525" marB="0" anchor="b"/>
                </a:tc>
                <a:tc>
                  <a:txBody>
                    <a:bodyPr/>
                    <a:lstStyle/>
                    <a:p>
                      <a:pPr algn="r" fontAlgn="b"/>
                      <a:r>
                        <a:rPr lang="en-US" sz="1600" u="none" strike="noStrike" dirty="0">
                          <a:effectLst/>
                        </a:rPr>
                        <a:t>16.60964</a:t>
                      </a:r>
                      <a:endParaRPr lang="en-US" sz="1600" b="0" i="0" u="none" strike="noStrike" dirty="0">
                        <a:solidFill>
                          <a:srgbClr val="000000"/>
                        </a:solidFill>
                        <a:effectLst/>
                        <a:latin typeface="Arial"/>
                      </a:endParaRPr>
                    </a:p>
                  </a:txBody>
                  <a:tcPr marL="9525" marR="9525" marT="9525" marB="0" anchor="b"/>
                </a:tc>
              </a:tr>
              <a:tr h="270565">
                <a:tc>
                  <a:txBody>
                    <a:bodyPr/>
                    <a:lstStyle/>
                    <a:p>
                      <a:pPr algn="l" fontAlgn="b"/>
                      <a:endParaRPr lang="en-US" sz="1600" b="0" i="0" u="none" strike="noStrike">
                        <a:solidFill>
                          <a:srgbClr val="000000"/>
                        </a:solidFill>
                        <a:effectLst/>
                        <a:latin typeface="Arial"/>
                      </a:endParaRPr>
                    </a:p>
                  </a:txBody>
                  <a:tcPr marL="9525" marR="9525" marT="9525" marB="0" anchor="b"/>
                </a:tc>
                <a:tc>
                  <a:txBody>
                    <a:bodyPr/>
                    <a:lstStyle/>
                    <a:p>
                      <a:pPr algn="l" fontAlgn="b"/>
                      <a:endParaRPr lang="en-US" sz="1600" b="0" i="0" u="none" strike="noStrike" dirty="0">
                        <a:solidFill>
                          <a:srgbClr val="000000"/>
                        </a:solidFill>
                        <a:effectLst/>
                        <a:latin typeface="Arial"/>
                      </a:endParaRPr>
                    </a:p>
                  </a:txBody>
                  <a:tcPr marL="9525" marR="9525" marT="9525" marB="0" anchor="b"/>
                </a:tc>
              </a:tr>
              <a:tr h="270565">
                <a:tc>
                  <a:txBody>
                    <a:bodyPr/>
                    <a:lstStyle/>
                    <a:p>
                      <a:pPr algn="r" fontAlgn="b"/>
                      <a:r>
                        <a:rPr lang="en-US" sz="1600" u="none" strike="noStrike" dirty="0" smtClean="0">
                          <a:effectLst/>
                        </a:rPr>
                        <a:t>1,000,000</a:t>
                      </a:r>
                      <a:endParaRPr lang="en-US" sz="1600" b="0" i="0" u="none" strike="noStrike" dirty="0">
                        <a:solidFill>
                          <a:srgbClr val="000000"/>
                        </a:solidFill>
                        <a:effectLst/>
                        <a:latin typeface="Arial"/>
                      </a:endParaRPr>
                    </a:p>
                  </a:txBody>
                  <a:tcPr marL="9525" marR="9525" marT="9525" marB="0" anchor="b"/>
                </a:tc>
                <a:tc>
                  <a:txBody>
                    <a:bodyPr/>
                    <a:lstStyle/>
                    <a:p>
                      <a:pPr algn="r" fontAlgn="b"/>
                      <a:r>
                        <a:rPr lang="en-US" sz="1600" u="none" strike="noStrike" dirty="0">
                          <a:effectLst/>
                        </a:rPr>
                        <a:t>19.93157</a:t>
                      </a:r>
                      <a:endParaRPr lang="en-US" sz="1600" b="0" i="0" u="none" strike="noStrike" dirty="0">
                        <a:solidFill>
                          <a:srgbClr val="000000"/>
                        </a:solidFill>
                        <a:effectLst/>
                        <a:latin typeface="Arial"/>
                      </a:endParaRPr>
                    </a:p>
                  </a:txBody>
                  <a:tcPr marL="9525" marR="9525" marT="9525" marB="0" anchor="b"/>
                </a:tc>
              </a:tr>
            </a:tbl>
          </a:graphicData>
        </a:graphic>
      </p:graphicFrame>
      <p:sp>
        <p:nvSpPr>
          <p:cNvPr id="5" name="TextBox 4"/>
          <p:cNvSpPr txBox="1"/>
          <p:nvPr/>
        </p:nvSpPr>
        <p:spPr>
          <a:xfrm>
            <a:off x="609600" y="1676400"/>
            <a:ext cx="4876800" cy="1200329"/>
          </a:xfrm>
          <a:prstGeom prst="rect">
            <a:avLst/>
          </a:prstGeom>
          <a:noFill/>
        </p:spPr>
        <p:txBody>
          <a:bodyPr wrap="square" rtlCol="0">
            <a:spAutoFit/>
          </a:bodyPr>
          <a:lstStyle/>
          <a:p>
            <a:r>
              <a:rPr lang="en-US" sz="2400" dirty="0" smtClean="0"/>
              <a:t>Comparing:</a:t>
            </a:r>
          </a:p>
          <a:p>
            <a:endParaRPr lang="en-US" sz="2400" dirty="0"/>
          </a:p>
          <a:p>
            <a:r>
              <a:rPr lang="en-US" sz="2400" dirty="0" smtClean="0"/>
              <a:t>O(n)  	  to 	O(log</a:t>
            </a:r>
            <a:r>
              <a:rPr lang="en-US" sz="2400" baseline="-25000" dirty="0" smtClean="0"/>
              <a:t>2</a:t>
            </a:r>
            <a:r>
              <a:rPr lang="en-US" sz="2400" dirty="0" smtClean="0"/>
              <a:t> n)</a:t>
            </a:r>
            <a:endParaRPr lang="en-US" sz="2400" dirty="0"/>
          </a:p>
        </p:txBody>
      </p:sp>
    </p:spTree>
    <p:extLst>
      <p:ext uri="{BB962C8B-B14F-4D97-AF65-F5344CB8AC3E}">
        <p14:creationId xmlns:p14="http://schemas.microsoft.com/office/powerpoint/2010/main" val="1910660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But Is It Correct?</a:t>
            </a:r>
            <a:endParaRPr lang="en-US" sz="3600" b="1" dirty="0"/>
          </a:p>
        </p:txBody>
      </p:sp>
      <p:cxnSp>
        <p:nvCxnSpPr>
          <p:cNvPr id="4" name="Straight Arrow Connector 3"/>
          <p:cNvCxnSpPr/>
          <p:nvPr/>
        </p:nvCxnSpPr>
        <p:spPr>
          <a:xfrm flipV="1">
            <a:off x="4419600" y="19050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304860714"/>
              </p:ext>
            </p:extLst>
          </p:nvPr>
        </p:nvGraphicFramePr>
        <p:xfrm>
          <a:off x="457200" y="1447800"/>
          <a:ext cx="8458200" cy="370840"/>
        </p:xfrm>
        <a:graphic>
          <a:graphicData uri="http://schemas.openxmlformats.org/drawingml/2006/table">
            <a:tbl>
              <a:tblPr bandRow="1">
                <a:tableStyleId>{5C22544A-7EE6-4342-B048-85BDC9FD1C3A}</a:tableStyleId>
              </a:tblPr>
              <a:tblGrid>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tblGrid>
              <a:tr h="370840">
                <a:tc>
                  <a:txBody>
                    <a:bodyPr/>
                    <a:lstStyle/>
                    <a:p>
                      <a:r>
                        <a:rPr lang="en-US" dirty="0" smtClean="0"/>
                        <a:t>2</a:t>
                      </a:r>
                      <a:endParaRPr lang="en-US" dirty="0"/>
                    </a:p>
                  </a:txBody>
                  <a:tcPr/>
                </a:tc>
                <a:tc>
                  <a:txBody>
                    <a:bodyPr/>
                    <a:lstStyle/>
                    <a:p>
                      <a:r>
                        <a:rPr lang="en-US" dirty="0" smtClean="0"/>
                        <a:t>9</a:t>
                      </a:r>
                      <a:endParaRPr lang="en-US" dirty="0"/>
                    </a:p>
                  </a:txBody>
                  <a:tcPr/>
                </a:tc>
                <a:tc>
                  <a:txBody>
                    <a:bodyPr/>
                    <a:lstStyle/>
                    <a:p>
                      <a:r>
                        <a:rPr lang="en-US" dirty="0" smtClean="0"/>
                        <a:t>13</a:t>
                      </a:r>
                      <a:endParaRPr lang="en-US" dirty="0"/>
                    </a:p>
                  </a:txBody>
                  <a:tcPr/>
                </a:tc>
                <a:tc>
                  <a:txBody>
                    <a:bodyPr/>
                    <a:lstStyle/>
                    <a:p>
                      <a:r>
                        <a:rPr lang="en-US" dirty="0" smtClean="0"/>
                        <a:t>17</a:t>
                      </a:r>
                      <a:endParaRPr lang="en-US" dirty="0"/>
                    </a:p>
                  </a:txBody>
                  <a:tcPr/>
                </a:tc>
                <a:tc>
                  <a:txBody>
                    <a:bodyPr/>
                    <a:lstStyle/>
                    <a:p>
                      <a:r>
                        <a:rPr lang="en-US" dirty="0" smtClean="0"/>
                        <a:t>19</a:t>
                      </a:r>
                      <a:endParaRPr lang="en-US" dirty="0"/>
                    </a:p>
                  </a:txBody>
                  <a:tcPr/>
                </a:tc>
                <a:tc>
                  <a:txBody>
                    <a:bodyPr/>
                    <a:lstStyle/>
                    <a:p>
                      <a:r>
                        <a:rPr lang="en-US" dirty="0" smtClean="0"/>
                        <a:t>22</a:t>
                      </a:r>
                      <a:endParaRPr lang="en-US" dirty="0"/>
                    </a:p>
                  </a:txBody>
                  <a:tcPr/>
                </a:tc>
                <a:tc>
                  <a:txBody>
                    <a:bodyPr/>
                    <a:lstStyle/>
                    <a:p>
                      <a:r>
                        <a:rPr lang="en-US" dirty="0" smtClean="0"/>
                        <a:t>28</a:t>
                      </a:r>
                      <a:endParaRPr lang="en-US" dirty="0"/>
                    </a:p>
                  </a:txBody>
                  <a:tcPr/>
                </a:tc>
                <a:tc>
                  <a:txBody>
                    <a:bodyPr/>
                    <a:lstStyle/>
                    <a:p>
                      <a:r>
                        <a:rPr lang="en-US" dirty="0" smtClean="0"/>
                        <a:t>30</a:t>
                      </a:r>
                      <a:endParaRPr lang="en-US" dirty="0"/>
                    </a:p>
                  </a:txBody>
                  <a:tcPr/>
                </a:tc>
                <a:tc>
                  <a:txBody>
                    <a:bodyPr/>
                    <a:lstStyle/>
                    <a:p>
                      <a:r>
                        <a:rPr lang="en-US" dirty="0" smtClean="0"/>
                        <a:t>35</a:t>
                      </a:r>
                      <a:endParaRPr lang="en-US" dirty="0"/>
                    </a:p>
                  </a:txBody>
                  <a:tcPr/>
                </a:tc>
                <a:tc>
                  <a:txBody>
                    <a:bodyPr/>
                    <a:lstStyle/>
                    <a:p>
                      <a:r>
                        <a:rPr lang="en-US" dirty="0" smtClean="0"/>
                        <a:t>40</a:t>
                      </a:r>
                      <a:endParaRPr lang="en-US" dirty="0"/>
                    </a:p>
                  </a:txBody>
                  <a:tcPr/>
                </a:tc>
                <a:tc>
                  <a:txBody>
                    <a:bodyPr/>
                    <a:lstStyle/>
                    <a:p>
                      <a:r>
                        <a:rPr lang="en-US" dirty="0" smtClean="0"/>
                        <a:t>43</a:t>
                      </a:r>
                      <a:endParaRPr lang="en-US" dirty="0"/>
                    </a:p>
                  </a:txBody>
                  <a:tcPr/>
                </a:tc>
                <a:tc>
                  <a:txBody>
                    <a:bodyPr/>
                    <a:lstStyle/>
                    <a:p>
                      <a:r>
                        <a:rPr lang="en-US" dirty="0" smtClean="0"/>
                        <a:t>55</a:t>
                      </a:r>
                      <a:endParaRPr lang="en-US" dirty="0"/>
                    </a:p>
                  </a:txBody>
                  <a:tcPr/>
                </a:tc>
                <a:tc>
                  <a:txBody>
                    <a:bodyPr/>
                    <a:lstStyle/>
                    <a:p>
                      <a:r>
                        <a:rPr lang="en-US" dirty="0" smtClean="0"/>
                        <a:t>61</a:t>
                      </a:r>
                      <a:endParaRPr lang="en-US" dirty="0"/>
                    </a:p>
                  </a:txBody>
                  <a:tcPr/>
                </a:tc>
                <a:tc>
                  <a:txBody>
                    <a:bodyPr/>
                    <a:lstStyle/>
                    <a:p>
                      <a:r>
                        <a:rPr lang="en-US" dirty="0" smtClean="0"/>
                        <a:t>69</a:t>
                      </a:r>
                      <a:endParaRPr lang="en-US" dirty="0"/>
                    </a:p>
                  </a:txBody>
                  <a:tcPr/>
                </a:tc>
                <a:tc>
                  <a:txBody>
                    <a:bodyPr/>
                    <a:lstStyle/>
                    <a:p>
                      <a:r>
                        <a:rPr lang="en-US" dirty="0" smtClean="0"/>
                        <a:t>73</a:t>
                      </a:r>
                      <a:endParaRPr lang="en-US" dirty="0"/>
                    </a:p>
                  </a:txBody>
                  <a:tcPr/>
                </a:tc>
                <a:tc>
                  <a:txBody>
                    <a:bodyPr/>
                    <a:lstStyle/>
                    <a:p>
                      <a:r>
                        <a:rPr lang="en-US" dirty="0" smtClean="0"/>
                        <a:t>83</a:t>
                      </a:r>
                      <a:endParaRPr lang="en-US" dirty="0"/>
                    </a:p>
                  </a:txBody>
                  <a:tcPr/>
                </a:tc>
                <a:tc>
                  <a:txBody>
                    <a:bodyPr/>
                    <a:lstStyle/>
                    <a:p>
                      <a:r>
                        <a:rPr lang="en-US" dirty="0" smtClean="0"/>
                        <a:t>86</a:t>
                      </a:r>
                      <a:endParaRPr lang="en-US" dirty="0"/>
                    </a:p>
                  </a:txBody>
                  <a:tcPr/>
                </a:tc>
                <a:tc>
                  <a:txBody>
                    <a:bodyPr/>
                    <a:lstStyle/>
                    <a:p>
                      <a:r>
                        <a:rPr lang="en-US" dirty="0" smtClean="0"/>
                        <a:t>91</a:t>
                      </a:r>
                      <a:endParaRPr lang="en-US" dirty="0"/>
                    </a:p>
                  </a:txBody>
                  <a:tcPr/>
                </a:tc>
                <a:tc>
                  <a:txBody>
                    <a:bodyPr/>
                    <a:lstStyle/>
                    <a:p>
                      <a:r>
                        <a:rPr lang="en-US" dirty="0" smtClean="0"/>
                        <a:t>93</a:t>
                      </a:r>
                      <a:endParaRPr lang="en-US" dirty="0"/>
                    </a:p>
                  </a:txBody>
                  <a:tcPr/>
                </a:tc>
                <a:tc>
                  <a:txBody>
                    <a:bodyPr/>
                    <a:lstStyle/>
                    <a:p>
                      <a:r>
                        <a:rPr lang="en-US" dirty="0" smtClean="0"/>
                        <a:t>99</a:t>
                      </a:r>
                      <a:endParaRPr lang="en-US" dirty="0"/>
                    </a:p>
                  </a:txBody>
                  <a:tcPr/>
                </a:tc>
              </a:tr>
            </a:tbl>
          </a:graphicData>
        </a:graphic>
      </p:graphicFrame>
      <p:cxnSp>
        <p:nvCxnSpPr>
          <p:cNvPr id="7" name="Straight Connector 6"/>
          <p:cNvCxnSpPr/>
          <p:nvPr/>
        </p:nvCxnSpPr>
        <p:spPr>
          <a:xfrm>
            <a:off x="457200" y="11938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915400" y="11430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591300" y="29337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325549711"/>
              </p:ext>
            </p:extLst>
          </p:nvPr>
        </p:nvGraphicFramePr>
        <p:xfrm>
          <a:off x="457200" y="2476500"/>
          <a:ext cx="8458200" cy="370840"/>
        </p:xfrm>
        <a:graphic>
          <a:graphicData uri="http://schemas.openxmlformats.org/drawingml/2006/table">
            <a:tbl>
              <a:tblPr bandRow="1">
                <a:tableStyleId>{5C22544A-7EE6-4342-B048-85BDC9FD1C3A}</a:tableStyleId>
              </a:tblPr>
              <a:tblGrid>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tblGrid>
              <a:tr h="370840">
                <a:tc>
                  <a:txBody>
                    <a:bodyPr/>
                    <a:lstStyle/>
                    <a:p>
                      <a:r>
                        <a:rPr lang="en-US" dirty="0" smtClean="0"/>
                        <a:t>2</a:t>
                      </a:r>
                      <a:endParaRPr lang="en-US" dirty="0"/>
                    </a:p>
                  </a:txBody>
                  <a:tcPr/>
                </a:tc>
                <a:tc>
                  <a:txBody>
                    <a:bodyPr/>
                    <a:lstStyle/>
                    <a:p>
                      <a:r>
                        <a:rPr lang="en-US" dirty="0" smtClean="0"/>
                        <a:t>9</a:t>
                      </a:r>
                      <a:endParaRPr lang="en-US" dirty="0"/>
                    </a:p>
                  </a:txBody>
                  <a:tcPr/>
                </a:tc>
                <a:tc>
                  <a:txBody>
                    <a:bodyPr/>
                    <a:lstStyle/>
                    <a:p>
                      <a:r>
                        <a:rPr lang="en-US" dirty="0" smtClean="0"/>
                        <a:t>13</a:t>
                      </a:r>
                      <a:endParaRPr lang="en-US" dirty="0"/>
                    </a:p>
                  </a:txBody>
                  <a:tcPr/>
                </a:tc>
                <a:tc>
                  <a:txBody>
                    <a:bodyPr/>
                    <a:lstStyle/>
                    <a:p>
                      <a:r>
                        <a:rPr lang="en-US" dirty="0" smtClean="0"/>
                        <a:t>17</a:t>
                      </a:r>
                      <a:endParaRPr lang="en-US" dirty="0"/>
                    </a:p>
                  </a:txBody>
                  <a:tcPr/>
                </a:tc>
                <a:tc>
                  <a:txBody>
                    <a:bodyPr/>
                    <a:lstStyle/>
                    <a:p>
                      <a:r>
                        <a:rPr lang="en-US" dirty="0" smtClean="0"/>
                        <a:t>19</a:t>
                      </a:r>
                      <a:endParaRPr lang="en-US" dirty="0"/>
                    </a:p>
                  </a:txBody>
                  <a:tcPr/>
                </a:tc>
                <a:tc>
                  <a:txBody>
                    <a:bodyPr/>
                    <a:lstStyle/>
                    <a:p>
                      <a:r>
                        <a:rPr lang="en-US" dirty="0" smtClean="0"/>
                        <a:t>22</a:t>
                      </a:r>
                      <a:endParaRPr lang="en-US" dirty="0"/>
                    </a:p>
                  </a:txBody>
                  <a:tcPr/>
                </a:tc>
                <a:tc>
                  <a:txBody>
                    <a:bodyPr/>
                    <a:lstStyle/>
                    <a:p>
                      <a:r>
                        <a:rPr lang="en-US" dirty="0" smtClean="0"/>
                        <a:t>28</a:t>
                      </a:r>
                      <a:endParaRPr lang="en-US" dirty="0"/>
                    </a:p>
                  </a:txBody>
                  <a:tcPr/>
                </a:tc>
                <a:tc>
                  <a:txBody>
                    <a:bodyPr/>
                    <a:lstStyle/>
                    <a:p>
                      <a:r>
                        <a:rPr lang="en-US" dirty="0" smtClean="0"/>
                        <a:t>30</a:t>
                      </a:r>
                      <a:endParaRPr lang="en-US" dirty="0"/>
                    </a:p>
                  </a:txBody>
                  <a:tcPr/>
                </a:tc>
                <a:tc>
                  <a:txBody>
                    <a:bodyPr/>
                    <a:lstStyle/>
                    <a:p>
                      <a:r>
                        <a:rPr lang="en-US" dirty="0" smtClean="0"/>
                        <a:t>35</a:t>
                      </a:r>
                      <a:endParaRPr lang="en-US" dirty="0"/>
                    </a:p>
                  </a:txBody>
                  <a:tcPr/>
                </a:tc>
                <a:tc>
                  <a:txBody>
                    <a:bodyPr/>
                    <a:lstStyle/>
                    <a:p>
                      <a:r>
                        <a:rPr lang="en-US" dirty="0" smtClean="0"/>
                        <a:t>40</a:t>
                      </a:r>
                      <a:endParaRPr lang="en-US" dirty="0"/>
                    </a:p>
                  </a:txBody>
                  <a:tcPr/>
                </a:tc>
                <a:tc>
                  <a:txBody>
                    <a:bodyPr/>
                    <a:lstStyle/>
                    <a:p>
                      <a:r>
                        <a:rPr lang="en-US" dirty="0" smtClean="0"/>
                        <a:t>43</a:t>
                      </a:r>
                      <a:endParaRPr lang="en-US" dirty="0"/>
                    </a:p>
                  </a:txBody>
                  <a:tcPr/>
                </a:tc>
                <a:tc>
                  <a:txBody>
                    <a:bodyPr/>
                    <a:lstStyle/>
                    <a:p>
                      <a:r>
                        <a:rPr lang="en-US" dirty="0" smtClean="0"/>
                        <a:t>55</a:t>
                      </a:r>
                      <a:endParaRPr lang="en-US" dirty="0"/>
                    </a:p>
                  </a:txBody>
                  <a:tcPr/>
                </a:tc>
                <a:tc>
                  <a:txBody>
                    <a:bodyPr/>
                    <a:lstStyle/>
                    <a:p>
                      <a:r>
                        <a:rPr lang="en-US" dirty="0" smtClean="0"/>
                        <a:t>61</a:t>
                      </a:r>
                      <a:endParaRPr lang="en-US" dirty="0"/>
                    </a:p>
                  </a:txBody>
                  <a:tcPr/>
                </a:tc>
                <a:tc>
                  <a:txBody>
                    <a:bodyPr/>
                    <a:lstStyle/>
                    <a:p>
                      <a:r>
                        <a:rPr lang="en-US" dirty="0" smtClean="0"/>
                        <a:t>69</a:t>
                      </a:r>
                      <a:endParaRPr lang="en-US" dirty="0"/>
                    </a:p>
                  </a:txBody>
                  <a:tcPr/>
                </a:tc>
                <a:tc>
                  <a:txBody>
                    <a:bodyPr/>
                    <a:lstStyle/>
                    <a:p>
                      <a:r>
                        <a:rPr lang="en-US" dirty="0" smtClean="0"/>
                        <a:t>73</a:t>
                      </a:r>
                      <a:endParaRPr lang="en-US" dirty="0"/>
                    </a:p>
                  </a:txBody>
                  <a:tcPr/>
                </a:tc>
                <a:tc>
                  <a:txBody>
                    <a:bodyPr/>
                    <a:lstStyle/>
                    <a:p>
                      <a:r>
                        <a:rPr lang="en-US" dirty="0" smtClean="0"/>
                        <a:t>83</a:t>
                      </a:r>
                      <a:endParaRPr lang="en-US" dirty="0"/>
                    </a:p>
                  </a:txBody>
                  <a:tcPr/>
                </a:tc>
                <a:tc>
                  <a:txBody>
                    <a:bodyPr/>
                    <a:lstStyle/>
                    <a:p>
                      <a:r>
                        <a:rPr lang="en-US" dirty="0" smtClean="0"/>
                        <a:t>86</a:t>
                      </a:r>
                      <a:endParaRPr lang="en-US" dirty="0"/>
                    </a:p>
                  </a:txBody>
                  <a:tcPr/>
                </a:tc>
                <a:tc>
                  <a:txBody>
                    <a:bodyPr/>
                    <a:lstStyle/>
                    <a:p>
                      <a:r>
                        <a:rPr lang="en-US" dirty="0" smtClean="0"/>
                        <a:t>91</a:t>
                      </a:r>
                      <a:endParaRPr lang="en-US" dirty="0"/>
                    </a:p>
                  </a:txBody>
                  <a:tcPr/>
                </a:tc>
                <a:tc>
                  <a:txBody>
                    <a:bodyPr/>
                    <a:lstStyle/>
                    <a:p>
                      <a:r>
                        <a:rPr lang="en-US" dirty="0" smtClean="0"/>
                        <a:t>93</a:t>
                      </a:r>
                      <a:endParaRPr lang="en-US" dirty="0"/>
                    </a:p>
                  </a:txBody>
                  <a:tcPr/>
                </a:tc>
                <a:tc>
                  <a:txBody>
                    <a:bodyPr/>
                    <a:lstStyle/>
                    <a:p>
                      <a:r>
                        <a:rPr lang="en-US" dirty="0" smtClean="0"/>
                        <a:t>99</a:t>
                      </a:r>
                      <a:endParaRPr lang="en-US" dirty="0"/>
                    </a:p>
                  </a:txBody>
                  <a:tcPr/>
                </a:tc>
              </a:tr>
            </a:tbl>
          </a:graphicData>
        </a:graphic>
      </p:graphicFrame>
      <p:cxnSp>
        <p:nvCxnSpPr>
          <p:cNvPr id="13" name="Straight Connector 12"/>
          <p:cNvCxnSpPr/>
          <p:nvPr/>
        </p:nvCxnSpPr>
        <p:spPr>
          <a:xfrm>
            <a:off x="4648200" y="21717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15400" y="21717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848600" y="4078764"/>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195737096"/>
              </p:ext>
            </p:extLst>
          </p:nvPr>
        </p:nvGraphicFramePr>
        <p:xfrm>
          <a:off x="457200" y="3621564"/>
          <a:ext cx="8458200" cy="370840"/>
        </p:xfrm>
        <a:graphic>
          <a:graphicData uri="http://schemas.openxmlformats.org/drawingml/2006/table">
            <a:tbl>
              <a:tblPr bandRow="1">
                <a:tableStyleId>{5C22544A-7EE6-4342-B048-85BDC9FD1C3A}</a:tableStyleId>
              </a:tblPr>
              <a:tblGrid>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tblGrid>
              <a:tr h="370840">
                <a:tc>
                  <a:txBody>
                    <a:bodyPr/>
                    <a:lstStyle/>
                    <a:p>
                      <a:r>
                        <a:rPr lang="en-US" dirty="0" smtClean="0"/>
                        <a:t>2</a:t>
                      </a:r>
                      <a:endParaRPr lang="en-US" dirty="0"/>
                    </a:p>
                  </a:txBody>
                  <a:tcPr/>
                </a:tc>
                <a:tc>
                  <a:txBody>
                    <a:bodyPr/>
                    <a:lstStyle/>
                    <a:p>
                      <a:r>
                        <a:rPr lang="en-US" dirty="0" smtClean="0"/>
                        <a:t>9</a:t>
                      </a:r>
                      <a:endParaRPr lang="en-US" dirty="0"/>
                    </a:p>
                  </a:txBody>
                  <a:tcPr/>
                </a:tc>
                <a:tc>
                  <a:txBody>
                    <a:bodyPr/>
                    <a:lstStyle/>
                    <a:p>
                      <a:r>
                        <a:rPr lang="en-US" dirty="0" smtClean="0"/>
                        <a:t>13</a:t>
                      </a:r>
                      <a:endParaRPr lang="en-US" dirty="0"/>
                    </a:p>
                  </a:txBody>
                  <a:tcPr/>
                </a:tc>
                <a:tc>
                  <a:txBody>
                    <a:bodyPr/>
                    <a:lstStyle/>
                    <a:p>
                      <a:r>
                        <a:rPr lang="en-US" dirty="0" smtClean="0"/>
                        <a:t>17</a:t>
                      </a:r>
                      <a:endParaRPr lang="en-US" dirty="0"/>
                    </a:p>
                  </a:txBody>
                  <a:tcPr/>
                </a:tc>
                <a:tc>
                  <a:txBody>
                    <a:bodyPr/>
                    <a:lstStyle/>
                    <a:p>
                      <a:r>
                        <a:rPr lang="en-US" dirty="0" smtClean="0"/>
                        <a:t>19</a:t>
                      </a:r>
                      <a:endParaRPr lang="en-US" dirty="0"/>
                    </a:p>
                  </a:txBody>
                  <a:tcPr/>
                </a:tc>
                <a:tc>
                  <a:txBody>
                    <a:bodyPr/>
                    <a:lstStyle/>
                    <a:p>
                      <a:r>
                        <a:rPr lang="en-US" dirty="0" smtClean="0"/>
                        <a:t>22</a:t>
                      </a:r>
                      <a:endParaRPr lang="en-US" dirty="0"/>
                    </a:p>
                  </a:txBody>
                  <a:tcPr/>
                </a:tc>
                <a:tc>
                  <a:txBody>
                    <a:bodyPr/>
                    <a:lstStyle/>
                    <a:p>
                      <a:r>
                        <a:rPr lang="en-US" dirty="0" smtClean="0"/>
                        <a:t>28</a:t>
                      </a:r>
                      <a:endParaRPr lang="en-US" dirty="0"/>
                    </a:p>
                  </a:txBody>
                  <a:tcPr/>
                </a:tc>
                <a:tc>
                  <a:txBody>
                    <a:bodyPr/>
                    <a:lstStyle/>
                    <a:p>
                      <a:r>
                        <a:rPr lang="en-US" dirty="0" smtClean="0"/>
                        <a:t>30</a:t>
                      </a:r>
                      <a:endParaRPr lang="en-US" dirty="0"/>
                    </a:p>
                  </a:txBody>
                  <a:tcPr/>
                </a:tc>
                <a:tc>
                  <a:txBody>
                    <a:bodyPr/>
                    <a:lstStyle/>
                    <a:p>
                      <a:r>
                        <a:rPr lang="en-US" dirty="0" smtClean="0"/>
                        <a:t>35</a:t>
                      </a:r>
                      <a:endParaRPr lang="en-US" dirty="0"/>
                    </a:p>
                  </a:txBody>
                  <a:tcPr/>
                </a:tc>
                <a:tc>
                  <a:txBody>
                    <a:bodyPr/>
                    <a:lstStyle/>
                    <a:p>
                      <a:r>
                        <a:rPr lang="en-US" dirty="0" smtClean="0"/>
                        <a:t>40</a:t>
                      </a:r>
                      <a:endParaRPr lang="en-US" dirty="0"/>
                    </a:p>
                  </a:txBody>
                  <a:tcPr/>
                </a:tc>
                <a:tc>
                  <a:txBody>
                    <a:bodyPr/>
                    <a:lstStyle/>
                    <a:p>
                      <a:r>
                        <a:rPr lang="en-US" dirty="0" smtClean="0"/>
                        <a:t>43</a:t>
                      </a:r>
                      <a:endParaRPr lang="en-US" dirty="0"/>
                    </a:p>
                  </a:txBody>
                  <a:tcPr/>
                </a:tc>
                <a:tc>
                  <a:txBody>
                    <a:bodyPr/>
                    <a:lstStyle/>
                    <a:p>
                      <a:r>
                        <a:rPr lang="en-US" dirty="0" smtClean="0"/>
                        <a:t>55</a:t>
                      </a:r>
                      <a:endParaRPr lang="en-US" dirty="0"/>
                    </a:p>
                  </a:txBody>
                  <a:tcPr/>
                </a:tc>
                <a:tc>
                  <a:txBody>
                    <a:bodyPr/>
                    <a:lstStyle/>
                    <a:p>
                      <a:r>
                        <a:rPr lang="en-US" dirty="0" smtClean="0"/>
                        <a:t>61</a:t>
                      </a:r>
                      <a:endParaRPr lang="en-US" dirty="0"/>
                    </a:p>
                  </a:txBody>
                  <a:tcPr/>
                </a:tc>
                <a:tc>
                  <a:txBody>
                    <a:bodyPr/>
                    <a:lstStyle/>
                    <a:p>
                      <a:r>
                        <a:rPr lang="en-US" dirty="0" smtClean="0"/>
                        <a:t>69</a:t>
                      </a:r>
                      <a:endParaRPr lang="en-US" dirty="0"/>
                    </a:p>
                  </a:txBody>
                  <a:tcPr/>
                </a:tc>
                <a:tc>
                  <a:txBody>
                    <a:bodyPr/>
                    <a:lstStyle/>
                    <a:p>
                      <a:r>
                        <a:rPr lang="en-US" dirty="0" smtClean="0"/>
                        <a:t>73</a:t>
                      </a:r>
                      <a:endParaRPr lang="en-US" dirty="0"/>
                    </a:p>
                  </a:txBody>
                  <a:tcPr/>
                </a:tc>
                <a:tc>
                  <a:txBody>
                    <a:bodyPr/>
                    <a:lstStyle/>
                    <a:p>
                      <a:r>
                        <a:rPr lang="en-US" dirty="0" smtClean="0"/>
                        <a:t>83</a:t>
                      </a:r>
                      <a:endParaRPr lang="en-US" dirty="0"/>
                    </a:p>
                  </a:txBody>
                  <a:tcPr/>
                </a:tc>
                <a:tc>
                  <a:txBody>
                    <a:bodyPr/>
                    <a:lstStyle/>
                    <a:p>
                      <a:r>
                        <a:rPr lang="en-US" dirty="0" smtClean="0"/>
                        <a:t>86</a:t>
                      </a:r>
                      <a:endParaRPr lang="en-US" dirty="0"/>
                    </a:p>
                  </a:txBody>
                  <a:tcPr/>
                </a:tc>
                <a:tc>
                  <a:txBody>
                    <a:bodyPr/>
                    <a:lstStyle/>
                    <a:p>
                      <a:r>
                        <a:rPr lang="en-US" dirty="0" smtClean="0"/>
                        <a:t>91</a:t>
                      </a:r>
                      <a:endParaRPr lang="en-US" dirty="0"/>
                    </a:p>
                  </a:txBody>
                  <a:tcPr/>
                </a:tc>
                <a:tc>
                  <a:txBody>
                    <a:bodyPr/>
                    <a:lstStyle/>
                    <a:p>
                      <a:r>
                        <a:rPr lang="en-US" dirty="0" smtClean="0"/>
                        <a:t>93</a:t>
                      </a:r>
                      <a:endParaRPr lang="en-US" dirty="0"/>
                    </a:p>
                  </a:txBody>
                  <a:tcPr/>
                </a:tc>
                <a:tc>
                  <a:txBody>
                    <a:bodyPr/>
                    <a:lstStyle/>
                    <a:p>
                      <a:r>
                        <a:rPr lang="en-US" dirty="0" smtClean="0"/>
                        <a:t>99</a:t>
                      </a:r>
                      <a:endParaRPr lang="en-US" dirty="0"/>
                    </a:p>
                  </a:txBody>
                  <a:tcPr/>
                </a:tc>
              </a:tr>
            </a:tbl>
          </a:graphicData>
        </a:graphic>
      </p:graphicFrame>
      <p:cxnSp>
        <p:nvCxnSpPr>
          <p:cNvPr id="19" name="Straight Connector 18"/>
          <p:cNvCxnSpPr/>
          <p:nvPr/>
        </p:nvCxnSpPr>
        <p:spPr>
          <a:xfrm>
            <a:off x="6781800" y="3316764"/>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915400" y="3316764"/>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2099702659"/>
              </p:ext>
            </p:extLst>
          </p:nvPr>
        </p:nvGraphicFramePr>
        <p:xfrm>
          <a:off x="457200" y="4737100"/>
          <a:ext cx="8458200" cy="370840"/>
        </p:xfrm>
        <a:graphic>
          <a:graphicData uri="http://schemas.openxmlformats.org/drawingml/2006/table">
            <a:tbl>
              <a:tblPr bandRow="1">
                <a:tableStyleId>{5C22544A-7EE6-4342-B048-85BDC9FD1C3A}</a:tableStyleId>
              </a:tblPr>
              <a:tblGrid>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gridCol w="422910"/>
              </a:tblGrid>
              <a:tr h="370840">
                <a:tc>
                  <a:txBody>
                    <a:bodyPr/>
                    <a:lstStyle/>
                    <a:p>
                      <a:r>
                        <a:rPr lang="en-US" dirty="0" smtClean="0"/>
                        <a:t>2</a:t>
                      </a:r>
                      <a:endParaRPr lang="en-US" dirty="0"/>
                    </a:p>
                  </a:txBody>
                  <a:tcPr/>
                </a:tc>
                <a:tc>
                  <a:txBody>
                    <a:bodyPr/>
                    <a:lstStyle/>
                    <a:p>
                      <a:r>
                        <a:rPr lang="en-US" dirty="0" smtClean="0"/>
                        <a:t>9</a:t>
                      </a:r>
                      <a:endParaRPr lang="en-US" dirty="0"/>
                    </a:p>
                  </a:txBody>
                  <a:tcPr/>
                </a:tc>
                <a:tc>
                  <a:txBody>
                    <a:bodyPr/>
                    <a:lstStyle/>
                    <a:p>
                      <a:r>
                        <a:rPr lang="en-US" dirty="0" smtClean="0"/>
                        <a:t>13</a:t>
                      </a:r>
                      <a:endParaRPr lang="en-US" dirty="0"/>
                    </a:p>
                  </a:txBody>
                  <a:tcPr/>
                </a:tc>
                <a:tc>
                  <a:txBody>
                    <a:bodyPr/>
                    <a:lstStyle/>
                    <a:p>
                      <a:r>
                        <a:rPr lang="en-US" dirty="0" smtClean="0"/>
                        <a:t>17</a:t>
                      </a:r>
                      <a:endParaRPr lang="en-US" dirty="0"/>
                    </a:p>
                  </a:txBody>
                  <a:tcPr/>
                </a:tc>
                <a:tc>
                  <a:txBody>
                    <a:bodyPr/>
                    <a:lstStyle/>
                    <a:p>
                      <a:r>
                        <a:rPr lang="en-US" dirty="0" smtClean="0"/>
                        <a:t>19</a:t>
                      </a:r>
                      <a:endParaRPr lang="en-US" dirty="0"/>
                    </a:p>
                  </a:txBody>
                  <a:tcPr/>
                </a:tc>
                <a:tc>
                  <a:txBody>
                    <a:bodyPr/>
                    <a:lstStyle/>
                    <a:p>
                      <a:r>
                        <a:rPr lang="en-US" dirty="0" smtClean="0"/>
                        <a:t>22</a:t>
                      </a:r>
                      <a:endParaRPr lang="en-US" dirty="0"/>
                    </a:p>
                  </a:txBody>
                  <a:tcPr/>
                </a:tc>
                <a:tc>
                  <a:txBody>
                    <a:bodyPr/>
                    <a:lstStyle/>
                    <a:p>
                      <a:r>
                        <a:rPr lang="en-US" dirty="0" smtClean="0"/>
                        <a:t>28</a:t>
                      </a:r>
                      <a:endParaRPr lang="en-US" dirty="0"/>
                    </a:p>
                  </a:txBody>
                  <a:tcPr/>
                </a:tc>
                <a:tc>
                  <a:txBody>
                    <a:bodyPr/>
                    <a:lstStyle/>
                    <a:p>
                      <a:r>
                        <a:rPr lang="en-US" dirty="0" smtClean="0"/>
                        <a:t>30</a:t>
                      </a:r>
                      <a:endParaRPr lang="en-US" dirty="0"/>
                    </a:p>
                  </a:txBody>
                  <a:tcPr/>
                </a:tc>
                <a:tc>
                  <a:txBody>
                    <a:bodyPr/>
                    <a:lstStyle/>
                    <a:p>
                      <a:r>
                        <a:rPr lang="en-US" dirty="0" smtClean="0"/>
                        <a:t>35</a:t>
                      </a:r>
                      <a:endParaRPr lang="en-US" dirty="0"/>
                    </a:p>
                  </a:txBody>
                  <a:tcPr/>
                </a:tc>
                <a:tc>
                  <a:txBody>
                    <a:bodyPr/>
                    <a:lstStyle/>
                    <a:p>
                      <a:r>
                        <a:rPr lang="en-US" dirty="0" smtClean="0"/>
                        <a:t>40</a:t>
                      </a:r>
                      <a:endParaRPr lang="en-US" dirty="0"/>
                    </a:p>
                  </a:txBody>
                  <a:tcPr/>
                </a:tc>
                <a:tc>
                  <a:txBody>
                    <a:bodyPr/>
                    <a:lstStyle/>
                    <a:p>
                      <a:r>
                        <a:rPr lang="en-US" dirty="0" smtClean="0"/>
                        <a:t>43</a:t>
                      </a:r>
                      <a:endParaRPr lang="en-US" dirty="0"/>
                    </a:p>
                  </a:txBody>
                  <a:tcPr/>
                </a:tc>
                <a:tc>
                  <a:txBody>
                    <a:bodyPr/>
                    <a:lstStyle/>
                    <a:p>
                      <a:r>
                        <a:rPr lang="en-US" dirty="0" smtClean="0"/>
                        <a:t>55</a:t>
                      </a:r>
                      <a:endParaRPr lang="en-US" dirty="0"/>
                    </a:p>
                  </a:txBody>
                  <a:tcPr/>
                </a:tc>
                <a:tc>
                  <a:txBody>
                    <a:bodyPr/>
                    <a:lstStyle/>
                    <a:p>
                      <a:r>
                        <a:rPr lang="en-US" dirty="0" smtClean="0"/>
                        <a:t>61</a:t>
                      </a:r>
                      <a:endParaRPr lang="en-US" dirty="0"/>
                    </a:p>
                  </a:txBody>
                  <a:tcPr/>
                </a:tc>
                <a:tc>
                  <a:txBody>
                    <a:bodyPr/>
                    <a:lstStyle/>
                    <a:p>
                      <a:r>
                        <a:rPr lang="en-US" dirty="0" smtClean="0"/>
                        <a:t>69</a:t>
                      </a:r>
                      <a:endParaRPr lang="en-US" dirty="0"/>
                    </a:p>
                  </a:txBody>
                  <a:tcPr/>
                </a:tc>
                <a:tc>
                  <a:txBody>
                    <a:bodyPr/>
                    <a:lstStyle/>
                    <a:p>
                      <a:r>
                        <a:rPr lang="en-US" dirty="0" smtClean="0"/>
                        <a:t>73</a:t>
                      </a:r>
                      <a:endParaRPr lang="en-US" dirty="0"/>
                    </a:p>
                  </a:txBody>
                  <a:tcPr/>
                </a:tc>
                <a:tc>
                  <a:txBody>
                    <a:bodyPr/>
                    <a:lstStyle/>
                    <a:p>
                      <a:r>
                        <a:rPr lang="en-US" dirty="0" smtClean="0"/>
                        <a:t>83</a:t>
                      </a:r>
                      <a:endParaRPr lang="en-US" dirty="0"/>
                    </a:p>
                  </a:txBody>
                  <a:tcPr/>
                </a:tc>
                <a:tc>
                  <a:txBody>
                    <a:bodyPr/>
                    <a:lstStyle/>
                    <a:p>
                      <a:r>
                        <a:rPr lang="en-US" dirty="0" smtClean="0"/>
                        <a:t>86</a:t>
                      </a:r>
                      <a:endParaRPr lang="en-US" dirty="0"/>
                    </a:p>
                  </a:txBody>
                  <a:tcPr/>
                </a:tc>
                <a:tc>
                  <a:txBody>
                    <a:bodyPr/>
                    <a:lstStyle/>
                    <a:p>
                      <a:r>
                        <a:rPr lang="en-US" dirty="0" smtClean="0"/>
                        <a:t>91</a:t>
                      </a:r>
                      <a:endParaRPr lang="en-US" dirty="0"/>
                    </a:p>
                  </a:txBody>
                  <a:tcPr/>
                </a:tc>
                <a:tc>
                  <a:txBody>
                    <a:bodyPr/>
                    <a:lstStyle/>
                    <a:p>
                      <a:r>
                        <a:rPr lang="en-US" dirty="0" smtClean="0"/>
                        <a:t>93</a:t>
                      </a:r>
                      <a:endParaRPr lang="en-US" dirty="0"/>
                    </a:p>
                  </a:txBody>
                  <a:tcPr/>
                </a:tc>
                <a:tc>
                  <a:txBody>
                    <a:bodyPr/>
                    <a:lstStyle/>
                    <a:p>
                      <a:r>
                        <a:rPr lang="en-US" dirty="0" smtClean="0"/>
                        <a:t>99</a:t>
                      </a:r>
                      <a:endParaRPr lang="en-US" dirty="0"/>
                    </a:p>
                  </a:txBody>
                  <a:tcPr/>
                </a:tc>
              </a:tr>
            </a:tbl>
          </a:graphicData>
        </a:graphic>
      </p:graphicFrame>
      <p:cxnSp>
        <p:nvCxnSpPr>
          <p:cNvPr id="30" name="Straight Connector 29"/>
          <p:cNvCxnSpPr/>
          <p:nvPr/>
        </p:nvCxnSpPr>
        <p:spPr>
          <a:xfrm>
            <a:off x="8077200" y="44323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915400" y="443230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8248650" y="51943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7200" y="5867400"/>
            <a:ext cx="3200400" cy="461665"/>
          </a:xfrm>
          <a:prstGeom prst="rect">
            <a:avLst/>
          </a:prstGeom>
          <a:noFill/>
        </p:spPr>
        <p:txBody>
          <a:bodyPr wrap="square" rtlCol="0">
            <a:spAutoFit/>
          </a:bodyPr>
          <a:lstStyle/>
          <a:p>
            <a:r>
              <a:rPr lang="en-US" sz="2400" dirty="0" smtClean="0"/>
              <a:t>Search for 93. </a:t>
            </a:r>
            <a:endParaRPr lang="en-US" sz="2400" dirty="0"/>
          </a:p>
        </p:txBody>
      </p:sp>
      <p:sp>
        <p:nvSpPr>
          <p:cNvPr id="3" name="TextBox 2"/>
          <p:cNvSpPr txBox="1"/>
          <p:nvPr/>
        </p:nvSpPr>
        <p:spPr>
          <a:xfrm>
            <a:off x="3657600" y="5867400"/>
            <a:ext cx="4191000" cy="461665"/>
          </a:xfrm>
          <a:prstGeom prst="rect">
            <a:avLst/>
          </a:prstGeom>
          <a:noFill/>
        </p:spPr>
        <p:txBody>
          <a:bodyPr wrap="square" rtlCol="0">
            <a:spAutoFit/>
          </a:bodyPr>
          <a:lstStyle/>
          <a:p>
            <a:r>
              <a:rPr lang="en-US" sz="2400" dirty="0" smtClean="0"/>
              <a:t>Invariant:  </a:t>
            </a:r>
            <a:endParaRPr lang="en-US" sz="2400" dirty="0"/>
          </a:p>
        </p:txBody>
      </p:sp>
    </p:spTree>
    <p:extLst>
      <p:ext uri="{BB962C8B-B14F-4D97-AF65-F5344CB8AC3E}">
        <p14:creationId xmlns:p14="http://schemas.microsoft.com/office/powerpoint/2010/main" val="3870293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Binary Search Trees</a:t>
            </a:r>
            <a:endParaRPr lang="en-US"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471248"/>
            <a:ext cx="4203546" cy="431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787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Binary Search Trees</a:t>
            </a:r>
            <a:endParaRPr lang="en-US" sz="3600" b="1"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11867"/>
            <a:ext cx="5276850" cy="293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954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Binary Search Trees</a:t>
            </a:r>
            <a:endParaRPr lang="en-US"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407275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124200"/>
            <a:ext cx="281280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775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Binary Search Trees</a:t>
            </a:r>
            <a:endParaRPr lang="en-US"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407275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029199"/>
            <a:ext cx="7086600" cy="461665"/>
          </a:xfrm>
          <a:prstGeom prst="rect">
            <a:avLst/>
          </a:prstGeom>
          <a:noFill/>
        </p:spPr>
        <p:txBody>
          <a:bodyPr wrap="square" rtlCol="0">
            <a:spAutoFit/>
          </a:bodyPr>
          <a:lstStyle/>
          <a:p>
            <a:r>
              <a:rPr lang="en-US" sz="2400" dirty="0" smtClean="0"/>
              <a:t>How many leaves of the tree with 20 questions?</a:t>
            </a:r>
            <a:endParaRPr lang="en-US" sz="24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124200"/>
            <a:ext cx="281280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622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Binary Search Trees</a:t>
            </a:r>
            <a:endParaRPr lang="en-US"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407275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029199"/>
            <a:ext cx="7086600" cy="461665"/>
          </a:xfrm>
          <a:prstGeom prst="rect">
            <a:avLst/>
          </a:prstGeom>
          <a:noFill/>
        </p:spPr>
        <p:txBody>
          <a:bodyPr wrap="square" rtlCol="0">
            <a:spAutoFit/>
          </a:bodyPr>
          <a:lstStyle/>
          <a:p>
            <a:r>
              <a:rPr lang="en-US" sz="2400" dirty="0" smtClean="0"/>
              <a:t>How many leaves of the tree with 20 questions?</a:t>
            </a:r>
            <a:endParaRPr lang="en-US" sz="2400" dirty="0"/>
          </a:p>
        </p:txBody>
      </p:sp>
      <p:sp>
        <p:nvSpPr>
          <p:cNvPr id="4" name="TextBox 3"/>
          <p:cNvSpPr txBox="1"/>
          <p:nvPr/>
        </p:nvSpPr>
        <p:spPr>
          <a:xfrm>
            <a:off x="2286000" y="5638800"/>
            <a:ext cx="4038600" cy="461665"/>
          </a:xfrm>
          <a:prstGeom prst="rect">
            <a:avLst/>
          </a:prstGeom>
          <a:noFill/>
        </p:spPr>
        <p:txBody>
          <a:bodyPr wrap="square" rtlCol="0">
            <a:spAutoFit/>
          </a:bodyPr>
          <a:lstStyle/>
          <a:p>
            <a:r>
              <a:rPr lang="en-US" sz="2400" dirty="0" smtClean="0"/>
              <a:t>2</a:t>
            </a:r>
            <a:r>
              <a:rPr lang="en-US" sz="2400" baseline="30000" dirty="0" smtClean="0"/>
              <a:t>20</a:t>
            </a:r>
            <a:r>
              <a:rPr lang="en-US" sz="2400" dirty="0" smtClean="0"/>
              <a:t> = 1,048,576  </a:t>
            </a:r>
            <a:endParaRPr lang="en-US" sz="24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124200"/>
            <a:ext cx="281280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127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25562"/>
          </a:xfrm>
        </p:spPr>
        <p:txBody>
          <a:bodyPr>
            <a:normAutofit/>
          </a:bodyPr>
          <a:lstStyle/>
          <a:p>
            <a:r>
              <a:rPr lang="en-US" sz="3600" b="1" dirty="0" smtClean="0"/>
              <a:t>Information Theory – or</a:t>
            </a:r>
            <a:br>
              <a:rPr lang="en-US" sz="3600" b="1" dirty="0" smtClean="0"/>
            </a:br>
            <a:r>
              <a:rPr lang="en-US" sz="3600" b="1" dirty="0" smtClean="0"/>
              <a:t>Making Every Bit Count</a:t>
            </a:r>
            <a:endParaRPr lang="en-US" sz="3600" b="1" dirty="0"/>
          </a:p>
        </p:txBody>
      </p:sp>
      <p:sp>
        <p:nvSpPr>
          <p:cNvPr id="3" name="Rectangle 2"/>
          <p:cNvSpPr/>
          <p:nvPr/>
        </p:nvSpPr>
        <p:spPr>
          <a:xfrm>
            <a:off x="1143000" y="2971800"/>
            <a:ext cx="7162800" cy="1569660"/>
          </a:xfrm>
          <a:prstGeom prst="rect">
            <a:avLst/>
          </a:prstGeom>
        </p:spPr>
        <p:txBody>
          <a:bodyPr wrap="square">
            <a:spAutoFit/>
          </a:bodyPr>
          <a:lstStyle/>
          <a:p>
            <a:r>
              <a:rPr lang="en-US" sz="2400" dirty="0"/>
              <a:t>F**r sc*r* *nd s*v*n ***rs *g* **r f*th*rs br**ght f*rth *n th*s c*nt*n*nt, </a:t>
            </a:r>
            <a:r>
              <a:rPr lang="en-US" sz="2400" dirty="0" smtClean="0"/>
              <a:t>* </a:t>
            </a:r>
            <a:r>
              <a:rPr lang="en-US" sz="2400" dirty="0"/>
              <a:t>n*w n*t**n, c*nc**v*d *n L*b*rt*, *nd d*d*c*t*d t* th* pr*p*s*t**n th*t *ll m*n *r* cr**t*d *q**l.</a:t>
            </a:r>
          </a:p>
        </p:txBody>
      </p:sp>
      <p:sp>
        <p:nvSpPr>
          <p:cNvPr id="4" name="TextBox 3"/>
          <p:cNvSpPr txBox="1"/>
          <p:nvPr/>
        </p:nvSpPr>
        <p:spPr>
          <a:xfrm>
            <a:off x="838200" y="1861066"/>
            <a:ext cx="3810000" cy="461665"/>
          </a:xfrm>
          <a:prstGeom prst="rect">
            <a:avLst/>
          </a:prstGeom>
          <a:noFill/>
        </p:spPr>
        <p:txBody>
          <a:bodyPr wrap="square" rtlCol="0">
            <a:spAutoFit/>
          </a:bodyPr>
          <a:lstStyle/>
          <a:p>
            <a:r>
              <a:rPr lang="en-US" sz="2400" dirty="0" smtClean="0"/>
              <a:t>In English, they don’t:</a:t>
            </a:r>
            <a:endParaRPr lang="en-US" sz="2400" dirty="0"/>
          </a:p>
        </p:txBody>
      </p:sp>
    </p:spTree>
    <p:extLst>
      <p:ext uri="{BB962C8B-B14F-4D97-AF65-F5344CB8AC3E}">
        <p14:creationId xmlns:p14="http://schemas.microsoft.com/office/powerpoint/2010/main" val="1487455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Making Every Bit Count</a:t>
            </a:r>
            <a:endParaRPr lang="en-US" sz="3600" b="1" dirty="0"/>
          </a:p>
        </p:txBody>
      </p:sp>
      <p:pic>
        <p:nvPicPr>
          <p:cNvPr id="1026" name="Picture 2" descr="http://what-if.xkcd.com/imgs/a/34/twitter_volcan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1371600"/>
            <a:ext cx="3409950" cy="2200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4114800"/>
            <a:ext cx="6934200" cy="2031325"/>
          </a:xfrm>
          <a:prstGeom prst="rect">
            <a:avLst/>
          </a:prstGeom>
          <a:noFill/>
        </p:spPr>
        <p:txBody>
          <a:bodyPr wrap="square" rtlCol="0">
            <a:spAutoFit/>
          </a:bodyPr>
          <a:lstStyle/>
          <a:p>
            <a:r>
              <a:rPr lang="en-US" dirty="0"/>
              <a:t>Based on the rates of correct guesses—and </a:t>
            </a:r>
            <a:r>
              <a:rPr lang="en-US" dirty="0">
                <a:hlinkClick r:id="rId4"/>
              </a:rPr>
              <a:t>rigorous mathematical analysis</a:t>
            </a:r>
            <a:r>
              <a:rPr lang="en-US" dirty="0"/>
              <a:t>—Shannon determined that the information content of typical written English was around 1.0 to 1.2 bits per letter. This means that a good compression algorithm should be able to compress ASCII English text—which is eight bits per letter—to about 1/8th of its original size. Indeed, if you use a good file compressor on a .txt </a:t>
            </a:r>
            <a:r>
              <a:rPr lang="en-US" dirty="0" err="1"/>
              <a:t>ebook</a:t>
            </a:r>
            <a:r>
              <a:rPr lang="en-US" dirty="0"/>
              <a:t>, that’s about what you’ll find</a:t>
            </a:r>
            <a:r>
              <a:rPr lang="en-US" dirty="0" smtClean="0"/>
              <a:t>. </a:t>
            </a:r>
            <a:endParaRPr lang="en-US" dirty="0"/>
          </a:p>
        </p:txBody>
      </p:sp>
    </p:spTree>
    <p:extLst>
      <p:ext uri="{BB962C8B-B14F-4D97-AF65-F5344CB8AC3E}">
        <p14:creationId xmlns:p14="http://schemas.microsoft.com/office/powerpoint/2010/main" val="174470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Square Root</a:t>
            </a:r>
            <a:endParaRPr lang="en-US" sz="3600" b="1" dirty="0"/>
          </a:p>
        </p:txBody>
      </p:sp>
      <p:graphicFrame>
        <p:nvGraphicFramePr>
          <p:cNvPr id="5" name="Chart 4"/>
          <p:cNvGraphicFramePr>
            <a:graphicFrameLocks/>
          </p:cNvGraphicFramePr>
          <p:nvPr>
            <p:extLst>
              <p:ext uri="{D42A27DB-BD31-4B8C-83A1-F6EECF244321}">
                <p14:modId xmlns:p14="http://schemas.microsoft.com/office/powerpoint/2010/main" val="3620605141"/>
              </p:ext>
            </p:extLst>
          </p:nvPr>
        </p:nvGraphicFramePr>
        <p:xfrm>
          <a:off x="1219200" y="1524000"/>
          <a:ext cx="63246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6807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25562"/>
          </a:xfrm>
        </p:spPr>
        <p:txBody>
          <a:bodyPr>
            <a:normAutofit/>
          </a:bodyPr>
          <a:lstStyle/>
          <a:p>
            <a:r>
              <a:rPr lang="en-US" sz="3600" b="1" dirty="0" smtClean="0"/>
              <a:t>Information Theory – or</a:t>
            </a:r>
            <a:br>
              <a:rPr lang="en-US" sz="3600" b="1" dirty="0" smtClean="0"/>
            </a:br>
            <a:r>
              <a:rPr lang="en-US" sz="3600" b="1" dirty="0" smtClean="0"/>
              <a:t>Making Every Bit Count</a:t>
            </a:r>
            <a:endParaRPr lang="en-US" sz="3600" b="1" dirty="0"/>
          </a:p>
        </p:txBody>
      </p:sp>
      <p:sp>
        <p:nvSpPr>
          <p:cNvPr id="4" name="TextBox 3"/>
          <p:cNvSpPr txBox="1"/>
          <p:nvPr/>
        </p:nvSpPr>
        <p:spPr>
          <a:xfrm>
            <a:off x="609600" y="1861066"/>
            <a:ext cx="7848600" cy="461665"/>
          </a:xfrm>
          <a:prstGeom prst="rect">
            <a:avLst/>
          </a:prstGeom>
          <a:noFill/>
        </p:spPr>
        <p:txBody>
          <a:bodyPr wrap="square" rtlCol="0">
            <a:spAutoFit/>
          </a:bodyPr>
          <a:lstStyle/>
          <a:p>
            <a:r>
              <a:rPr lang="en-US" sz="2400" dirty="0" smtClean="0"/>
              <a:t>Machine to machine communication that is hidden from you:</a:t>
            </a:r>
            <a:endParaRPr lang="en-US" sz="2400" dirty="0"/>
          </a:p>
        </p:txBody>
      </p:sp>
      <p:sp>
        <p:nvSpPr>
          <p:cNvPr id="5" name="TextBox 4"/>
          <p:cNvSpPr txBox="1"/>
          <p:nvPr/>
        </p:nvSpPr>
        <p:spPr>
          <a:xfrm>
            <a:off x="1752600" y="2590800"/>
            <a:ext cx="5943600" cy="1200329"/>
          </a:xfrm>
          <a:prstGeom prst="rect">
            <a:avLst/>
          </a:prstGeom>
          <a:noFill/>
        </p:spPr>
        <p:txBody>
          <a:bodyPr wrap="square" rtlCol="0">
            <a:spAutoFit/>
          </a:bodyPr>
          <a:lstStyle/>
          <a:p>
            <a:pPr marL="342900" indent="-342900">
              <a:buFont typeface="Arial" pitchFamily="34" charset="0"/>
              <a:buChar char="•"/>
            </a:pPr>
            <a:r>
              <a:rPr lang="en-US" sz="2400" dirty="0" smtClean="0"/>
              <a:t>Compressing text, images and video</a:t>
            </a:r>
          </a:p>
          <a:p>
            <a:pPr marL="342900" indent="-342900">
              <a:buFont typeface="Arial" pitchFamily="34" charset="0"/>
              <a:buChar char="•"/>
            </a:pPr>
            <a:r>
              <a:rPr lang="en-US" sz="2400" dirty="0" smtClean="0"/>
              <a:t>Sending messages along cables</a:t>
            </a:r>
          </a:p>
          <a:p>
            <a:pPr marL="342900" indent="-342900">
              <a:buFont typeface="Arial" pitchFamily="34" charset="0"/>
              <a:buChar char="•"/>
            </a:pPr>
            <a:r>
              <a:rPr lang="en-US" sz="2400" dirty="0" smtClean="0"/>
              <a:t>Cryptography</a:t>
            </a:r>
            <a:endParaRPr lang="en-US" sz="2400" dirty="0"/>
          </a:p>
        </p:txBody>
      </p:sp>
    </p:spTree>
    <p:extLst>
      <p:ext uri="{BB962C8B-B14F-4D97-AF65-F5344CB8AC3E}">
        <p14:creationId xmlns:p14="http://schemas.microsoft.com/office/powerpoint/2010/main" val="2289107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25562"/>
          </a:xfrm>
        </p:spPr>
        <p:txBody>
          <a:bodyPr>
            <a:normAutofit/>
          </a:bodyPr>
          <a:lstStyle/>
          <a:p>
            <a:r>
              <a:rPr lang="en-US" sz="3600" b="1" dirty="0" smtClean="0"/>
              <a:t>Information Theory – or</a:t>
            </a:r>
            <a:br>
              <a:rPr lang="en-US" sz="3600" b="1" dirty="0" smtClean="0"/>
            </a:br>
            <a:r>
              <a:rPr lang="en-US" sz="3600" b="1" dirty="0" smtClean="0"/>
              <a:t>Making Every Bit Count</a:t>
            </a:r>
            <a:endParaRPr lang="en-US" sz="3600" b="1" dirty="0"/>
          </a:p>
        </p:txBody>
      </p:sp>
      <p:sp>
        <p:nvSpPr>
          <p:cNvPr id="4" name="TextBox 3"/>
          <p:cNvSpPr txBox="1"/>
          <p:nvPr/>
        </p:nvSpPr>
        <p:spPr>
          <a:xfrm>
            <a:off x="609600" y="1861066"/>
            <a:ext cx="7848600" cy="461665"/>
          </a:xfrm>
          <a:prstGeom prst="rect">
            <a:avLst/>
          </a:prstGeom>
          <a:noFill/>
        </p:spPr>
        <p:txBody>
          <a:bodyPr wrap="square" rtlCol="0">
            <a:spAutoFit/>
          </a:bodyPr>
          <a:lstStyle/>
          <a:p>
            <a:r>
              <a:rPr lang="en-US" sz="2400" dirty="0" smtClean="0"/>
              <a:t>Machine to machine communication that is hidden from you:</a:t>
            </a:r>
            <a:endParaRPr lang="en-US" sz="2400" dirty="0"/>
          </a:p>
        </p:txBody>
      </p:sp>
      <p:sp>
        <p:nvSpPr>
          <p:cNvPr id="5" name="TextBox 4"/>
          <p:cNvSpPr txBox="1"/>
          <p:nvPr/>
        </p:nvSpPr>
        <p:spPr>
          <a:xfrm>
            <a:off x="1752600" y="2590800"/>
            <a:ext cx="5943600" cy="1200329"/>
          </a:xfrm>
          <a:prstGeom prst="rect">
            <a:avLst/>
          </a:prstGeom>
          <a:noFill/>
        </p:spPr>
        <p:txBody>
          <a:bodyPr wrap="square" rtlCol="0">
            <a:spAutoFit/>
          </a:bodyPr>
          <a:lstStyle/>
          <a:p>
            <a:pPr marL="342900" indent="-342900">
              <a:buFont typeface="Arial" pitchFamily="34" charset="0"/>
              <a:buChar char="•"/>
            </a:pPr>
            <a:r>
              <a:rPr lang="en-US" sz="2400" dirty="0" smtClean="0"/>
              <a:t>Compressing text, images and video</a:t>
            </a:r>
          </a:p>
          <a:p>
            <a:pPr marL="342900" indent="-342900">
              <a:buFont typeface="Arial" pitchFamily="34" charset="0"/>
              <a:buChar char="•"/>
            </a:pPr>
            <a:r>
              <a:rPr lang="en-US" sz="2400" dirty="0" smtClean="0"/>
              <a:t>Sending messages along cables</a:t>
            </a:r>
          </a:p>
          <a:p>
            <a:pPr marL="342900" indent="-342900">
              <a:buFont typeface="Arial" pitchFamily="34" charset="0"/>
              <a:buChar char="•"/>
            </a:pPr>
            <a:r>
              <a:rPr lang="en-US" sz="2400" dirty="0" smtClean="0"/>
              <a:t>Cryptography</a:t>
            </a:r>
            <a:endParaRPr lang="en-US" sz="2400" dirty="0"/>
          </a:p>
        </p:txBody>
      </p:sp>
      <p:sp>
        <p:nvSpPr>
          <p:cNvPr id="6" name="TextBox 5"/>
          <p:cNvSpPr txBox="1"/>
          <p:nvPr/>
        </p:nvSpPr>
        <p:spPr>
          <a:xfrm>
            <a:off x="723900" y="4190998"/>
            <a:ext cx="7620000" cy="461665"/>
          </a:xfrm>
          <a:prstGeom prst="rect">
            <a:avLst/>
          </a:prstGeom>
          <a:noFill/>
        </p:spPr>
        <p:txBody>
          <a:bodyPr wrap="square" rtlCol="0">
            <a:spAutoFit/>
          </a:bodyPr>
          <a:lstStyle/>
          <a:p>
            <a:r>
              <a:rPr lang="en-US" sz="2400" dirty="0" smtClean="0"/>
              <a:t>But when people are involved, we have to think about it:</a:t>
            </a:r>
            <a:endParaRPr lang="en-US" sz="2400" dirty="0"/>
          </a:p>
        </p:txBody>
      </p:sp>
    </p:spTree>
    <p:extLst>
      <p:ext uri="{BB962C8B-B14F-4D97-AF65-F5344CB8AC3E}">
        <p14:creationId xmlns:p14="http://schemas.microsoft.com/office/powerpoint/2010/main" val="1893577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25562"/>
          </a:xfrm>
        </p:spPr>
        <p:txBody>
          <a:bodyPr>
            <a:normAutofit/>
          </a:bodyPr>
          <a:lstStyle/>
          <a:p>
            <a:r>
              <a:rPr lang="en-US" sz="3600" b="1" dirty="0" smtClean="0"/>
              <a:t>Information Theory – or</a:t>
            </a:r>
            <a:br>
              <a:rPr lang="en-US" sz="3600" b="1" dirty="0" smtClean="0"/>
            </a:br>
            <a:r>
              <a:rPr lang="en-US" sz="3600" b="1" dirty="0" smtClean="0"/>
              <a:t>Making Every Bit Count</a:t>
            </a:r>
            <a:endParaRPr lang="en-US" sz="3600" b="1" dirty="0"/>
          </a:p>
        </p:txBody>
      </p:sp>
      <p:sp>
        <p:nvSpPr>
          <p:cNvPr id="4" name="TextBox 3"/>
          <p:cNvSpPr txBox="1"/>
          <p:nvPr/>
        </p:nvSpPr>
        <p:spPr>
          <a:xfrm>
            <a:off x="609600" y="1861066"/>
            <a:ext cx="7848600" cy="461665"/>
          </a:xfrm>
          <a:prstGeom prst="rect">
            <a:avLst/>
          </a:prstGeom>
          <a:noFill/>
        </p:spPr>
        <p:txBody>
          <a:bodyPr wrap="square" rtlCol="0">
            <a:spAutoFit/>
          </a:bodyPr>
          <a:lstStyle/>
          <a:p>
            <a:r>
              <a:rPr lang="en-US" sz="2400" dirty="0" smtClean="0"/>
              <a:t>Machine to machine communication that is hidden from you:</a:t>
            </a:r>
            <a:endParaRPr lang="en-US" sz="2400" dirty="0"/>
          </a:p>
        </p:txBody>
      </p:sp>
      <p:sp>
        <p:nvSpPr>
          <p:cNvPr id="5" name="TextBox 4"/>
          <p:cNvSpPr txBox="1"/>
          <p:nvPr/>
        </p:nvSpPr>
        <p:spPr>
          <a:xfrm>
            <a:off x="1752600" y="2590800"/>
            <a:ext cx="5943600" cy="1200329"/>
          </a:xfrm>
          <a:prstGeom prst="rect">
            <a:avLst/>
          </a:prstGeom>
          <a:noFill/>
        </p:spPr>
        <p:txBody>
          <a:bodyPr wrap="square" rtlCol="0">
            <a:spAutoFit/>
          </a:bodyPr>
          <a:lstStyle/>
          <a:p>
            <a:pPr marL="342900" indent="-342900">
              <a:buFont typeface="Arial" pitchFamily="34" charset="0"/>
              <a:buChar char="•"/>
            </a:pPr>
            <a:r>
              <a:rPr lang="en-US" sz="2400" dirty="0" smtClean="0"/>
              <a:t>Compressing images and video</a:t>
            </a:r>
          </a:p>
          <a:p>
            <a:pPr marL="342900" indent="-342900">
              <a:buFont typeface="Arial" pitchFamily="34" charset="0"/>
              <a:buChar char="•"/>
            </a:pPr>
            <a:r>
              <a:rPr lang="en-US" sz="2400" dirty="0" smtClean="0"/>
              <a:t>Sending messages along cables</a:t>
            </a:r>
          </a:p>
          <a:p>
            <a:pPr marL="342900" indent="-342900">
              <a:buFont typeface="Arial" pitchFamily="34" charset="0"/>
              <a:buChar char="•"/>
            </a:pPr>
            <a:r>
              <a:rPr lang="en-US" sz="2400" dirty="0" smtClean="0"/>
              <a:t>Cryptography</a:t>
            </a:r>
            <a:endParaRPr lang="en-US" sz="2400" dirty="0"/>
          </a:p>
        </p:txBody>
      </p:sp>
      <p:sp>
        <p:nvSpPr>
          <p:cNvPr id="6" name="TextBox 5"/>
          <p:cNvSpPr txBox="1"/>
          <p:nvPr/>
        </p:nvSpPr>
        <p:spPr>
          <a:xfrm>
            <a:off x="723900" y="4190998"/>
            <a:ext cx="7620000" cy="461665"/>
          </a:xfrm>
          <a:prstGeom prst="rect">
            <a:avLst/>
          </a:prstGeom>
          <a:noFill/>
        </p:spPr>
        <p:txBody>
          <a:bodyPr wrap="square" rtlCol="0">
            <a:spAutoFit/>
          </a:bodyPr>
          <a:lstStyle/>
          <a:p>
            <a:r>
              <a:rPr lang="en-US" sz="2400" dirty="0" smtClean="0"/>
              <a:t>But when people are involved, we have to think about it:</a:t>
            </a:r>
            <a:endParaRPr lang="en-US" sz="2400" dirty="0"/>
          </a:p>
        </p:txBody>
      </p:sp>
      <p:sp>
        <p:nvSpPr>
          <p:cNvPr id="7" name="TextBox 6"/>
          <p:cNvSpPr txBox="1"/>
          <p:nvPr/>
        </p:nvSpPr>
        <p:spPr>
          <a:xfrm>
            <a:off x="1778000" y="4889500"/>
            <a:ext cx="5943600" cy="830997"/>
          </a:xfrm>
          <a:prstGeom prst="rect">
            <a:avLst/>
          </a:prstGeom>
          <a:noFill/>
        </p:spPr>
        <p:txBody>
          <a:bodyPr wrap="square" rtlCol="0">
            <a:spAutoFit/>
          </a:bodyPr>
          <a:lstStyle/>
          <a:p>
            <a:pPr marL="342900" indent="-342900">
              <a:buFont typeface="Arial" pitchFamily="34" charset="0"/>
              <a:buChar char="•"/>
            </a:pPr>
            <a:r>
              <a:rPr lang="en-US" sz="2400" dirty="0" smtClean="0"/>
              <a:t>Doctor asking patient about symptoms</a:t>
            </a:r>
          </a:p>
          <a:p>
            <a:pPr marL="342900" indent="-342900">
              <a:buFont typeface="Arial" pitchFamily="34" charset="0"/>
              <a:buChar char="•"/>
            </a:pPr>
            <a:r>
              <a:rPr lang="en-US" sz="2400" dirty="0" smtClean="0"/>
              <a:t>Telephone help desk</a:t>
            </a:r>
          </a:p>
        </p:txBody>
      </p:sp>
    </p:spTree>
    <p:extLst>
      <p:ext uri="{BB962C8B-B14F-4D97-AF65-F5344CB8AC3E}">
        <p14:creationId xmlns:p14="http://schemas.microsoft.com/office/powerpoint/2010/main" val="3098186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Ternary Search Trees</a:t>
            </a:r>
            <a:endParaRPr lang="en-US" sz="36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62100"/>
            <a:ext cx="3733800" cy="376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43400" y="5929755"/>
            <a:ext cx="3048000" cy="369332"/>
          </a:xfrm>
          <a:prstGeom prst="rect">
            <a:avLst/>
          </a:prstGeom>
          <a:noFill/>
        </p:spPr>
        <p:txBody>
          <a:bodyPr wrap="square" rtlCol="0">
            <a:spAutoFit/>
          </a:bodyPr>
          <a:lstStyle/>
          <a:p>
            <a:r>
              <a:rPr lang="en-US" dirty="0">
                <a:hlinkClick r:id="rId4"/>
              </a:rPr>
              <a:t>http://www.20q.net</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3214637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Sorting</a:t>
            </a:r>
            <a:endParaRPr lang="en-US" sz="36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38299"/>
            <a:ext cx="1752600" cy="25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597817"/>
            <a:ext cx="2043911"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3581400" y="2819400"/>
            <a:ext cx="1066800" cy="528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41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Bubble Sort</a:t>
            </a:r>
            <a:endParaRPr lang="en-US" sz="3600" b="1"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143000"/>
            <a:ext cx="6629400" cy="433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5791200"/>
            <a:ext cx="7772400" cy="369332"/>
          </a:xfrm>
          <a:prstGeom prst="rect">
            <a:avLst/>
          </a:prstGeom>
          <a:noFill/>
        </p:spPr>
        <p:txBody>
          <a:bodyPr wrap="square" rtlCol="0">
            <a:spAutoFit/>
          </a:bodyPr>
          <a:lstStyle/>
          <a:p>
            <a:r>
              <a:rPr lang="en-US" dirty="0" smtClean="0">
                <a:hlinkClick r:id="rId4"/>
              </a:rPr>
              <a:t>http</a:t>
            </a:r>
            <a:r>
              <a:rPr lang="en-US" dirty="0">
                <a:hlinkClick r:id="rId4"/>
              </a:rPr>
              <a:t>://</a:t>
            </a:r>
            <a:r>
              <a:rPr lang="en-US" dirty="0" smtClean="0">
                <a:hlinkClick r:id="rId4"/>
              </a:rPr>
              <a:t>math.hws.edu/TMCM/java/labs/xSortLabLab.html</a:t>
            </a:r>
            <a:r>
              <a:rPr lang="en-US" dirty="0" smtClean="0"/>
              <a:t>  </a:t>
            </a:r>
            <a:endParaRPr lang="en-US" dirty="0"/>
          </a:p>
        </p:txBody>
      </p:sp>
    </p:spTree>
    <p:extLst>
      <p:ext uri="{BB962C8B-B14F-4D97-AF65-F5344CB8AC3E}">
        <p14:creationId xmlns:p14="http://schemas.microsoft.com/office/powerpoint/2010/main" val="337513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Bubble Sort</a:t>
            </a:r>
            <a:endParaRPr lang="en-US"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295400"/>
            <a:ext cx="65532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rot="5400000">
            <a:off x="3171825" y="1546225"/>
            <a:ext cx="438150" cy="3581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600200" y="3733800"/>
            <a:ext cx="3581400" cy="461665"/>
          </a:xfrm>
          <a:prstGeom prst="rect">
            <a:avLst/>
          </a:prstGeom>
          <a:noFill/>
        </p:spPr>
        <p:txBody>
          <a:bodyPr wrap="square" rtlCol="0">
            <a:spAutoFit/>
          </a:bodyPr>
          <a:lstStyle/>
          <a:p>
            <a:pPr algn="ctr"/>
            <a:r>
              <a:rPr lang="en-US" sz="2400" dirty="0" smtClean="0"/>
              <a:t>Bubbling Bob                            </a:t>
            </a:r>
            <a:endParaRPr lang="en-US" sz="2400" dirty="0"/>
          </a:p>
        </p:txBody>
      </p:sp>
      <p:sp>
        <p:nvSpPr>
          <p:cNvPr id="7" name="Right Brace 6"/>
          <p:cNvSpPr/>
          <p:nvPr/>
        </p:nvSpPr>
        <p:spPr>
          <a:xfrm rot="5400000">
            <a:off x="6632575" y="2209802"/>
            <a:ext cx="438150" cy="2273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537200" y="3750965"/>
            <a:ext cx="2819400" cy="461665"/>
          </a:xfrm>
          <a:prstGeom prst="rect">
            <a:avLst/>
          </a:prstGeom>
          <a:noFill/>
        </p:spPr>
        <p:txBody>
          <a:bodyPr wrap="square" rtlCol="0">
            <a:spAutoFit/>
          </a:bodyPr>
          <a:lstStyle/>
          <a:p>
            <a:pPr algn="ctr"/>
            <a:r>
              <a:rPr lang="en-US" sz="2400" dirty="0" smtClean="0"/>
              <a:t>Bubbling Al                            </a:t>
            </a:r>
            <a:endParaRPr lang="en-US" sz="2400" dirty="0"/>
          </a:p>
        </p:txBody>
      </p:sp>
    </p:spTree>
    <p:extLst>
      <p:ext uri="{BB962C8B-B14F-4D97-AF65-F5344CB8AC3E}">
        <p14:creationId xmlns:p14="http://schemas.microsoft.com/office/powerpoint/2010/main" val="224616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Bubble Sort</a:t>
            </a:r>
            <a:endParaRPr lang="en-US" sz="3600" b="1" dirty="0"/>
          </a:p>
        </p:txBody>
      </p:sp>
      <p:sp>
        <p:nvSpPr>
          <p:cNvPr id="6" name="TextBox 5"/>
          <p:cNvSpPr txBox="1"/>
          <p:nvPr/>
        </p:nvSpPr>
        <p:spPr>
          <a:xfrm>
            <a:off x="609600" y="2286000"/>
            <a:ext cx="8382000" cy="2031325"/>
          </a:xfrm>
          <a:prstGeom prst="rect">
            <a:avLst/>
          </a:prstGeom>
          <a:noFill/>
        </p:spPr>
        <p:txBody>
          <a:bodyPr wrap="square" rtlCol="0">
            <a:spAutoFit/>
          </a:bodyPr>
          <a:lstStyle/>
          <a:p>
            <a:r>
              <a:rPr lang="en-US" dirty="0" smtClean="0">
                <a:latin typeface="Courier" pitchFamily="18" charset="0"/>
              </a:rPr>
              <a:t> </a:t>
            </a:r>
          </a:p>
          <a:p>
            <a:r>
              <a:rPr lang="en-US" dirty="0" smtClean="0">
                <a:latin typeface="Courier" pitchFamily="18" charset="0"/>
              </a:rPr>
              <a:t>  for value</a:t>
            </a:r>
            <a:r>
              <a:rPr lang="en-US" baseline="-25000" dirty="0" smtClean="0">
                <a:latin typeface="Courier" pitchFamily="18" charset="0"/>
              </a:rPr>
              <a:t>1</a:t>
            </a:r>
            <a:r>
              <a:rPr lang="en-US" dirty="0" smtClean="0">
                <a:latin typeface="Courier" pitchFamily="18" charset="0"/>
              </a:rPr>
              <a:t> in sequence (from the bottom):</a:t>
            </a:r>
          </a:p>
          <a:p>
            <a:r>
              <a:rPr lang="en-US" dirty="0">
                <a:latin typeface="Courier" pitchFamily="18" charset="0"/>
              </a:rPr>
              <a:t> </a:t>
            </a:r>
            <a:r>
              <a:rPr lang="en-US" dirty="0" smtClean="0">
                <a:latin typeface="Courier" pitchFamily="18" charset="0"/>
              </a:rPr>
              <a:t>   for value</a:t>
            </a:r>
            <a:r>
              <a:rPr lang="en-US" baseline="-25000" dirty="0" smtClean="0">
                <a:latin typeface="Courier" pitchFamily="18" charset="0"/>
              </a:rPr>
              <a:t>2</a:t>
            </a:r>
            <a:r>
              <a:rPr lang="en-US" dirty="0" smtClean="0">
                <a:latin typeface="Courier" pitchFamily="18" charset="0"/>
              </a:rPr>
              <a:t> in sequence above value</a:t>
            </a:r>
            <a:r>
              <a:rPr lang="en-US" baseline="-25000" dirty="0" smtClean="0">
                <a:latin typeface="Courier" pitchFamily="18" charset="0"/>
              </a:rPr>
              <a:t>1</a:t>
            </a:r>
            <a:r>
              <a:rPr lang="en-US" dirty="0" smtClean="0">
                <a:latin typeface="Courier" pitchFamily="18" charset="0"/>
              </a:rPr>
              <a:t> :</a:t>
            </a:r>
          </a:p>
          <a:p>
            <a:r>
              <a:rPr lang="en-US" dirty="0">
                <a:latin typeface="Courier" pitchFamily="18" charset="0"/>
              </a:rPr>
              <a:t> </a:t>
            </a:r>
            <a:r>
              <a:rPr lang="en-US" dirty="0" smtClean="0">
                <a:latin typeface="Courier" pitchFamily="18" charset="0"/>
              </a:rPr>
              <a:t>     if value</a:t>
            </a:r>
            <a:r>
              <a:rPr lang="en-US" baseline="-25000" dirty="0" smtClean="0">
                <a:latin typeface="Courier" pitchFamily="18" charset="0"/>
              </a:rPr>
              <a:t>1</a:t>
            </a:r>
            <a:r>
              <a:rPr lang="en-US" dirty="0" smtClean="0">
                <a:latin typeface="Courier" pitchFamily="18" charset="0"/>
              </a:rPr>
              <a:t> &lt; value</a:t>
            </a:r>
            <a:r>
              <a:rPr lang="en-US" baseline="-25000" dirty="0" smtClean="0">
                <a:latin typeface="Courier" pitchFamily="18" charset="0"/>
              </a:rPr>
              <a:t>2</a:t>
            </a:r>
            <a:r>
              <a:rPr lang="en-US" dirty="0" smtClean="0">
                <a:latin typeface="Courier" pitchFamily="18" charset="0"/>
              </a:rPr>
              <a:t>:</a:t>
            </a:r>
          </a:p>
          <a:p>
            <a:r>
              <a:rPr lang="en-US" dirty="0">
                <a:latin typeface="Courier" pitchFamily="18" charset="0"/>
              </a:rPr>
              <a:t> </a:t>
            </a:r>
            <a:r>
              <a:rPr lang="en-US" dirty="0" smtClean="0">
                <a:latin typeface="Courier" pitchFamily="18" charset="0"/>
              </a:rPr>
              <a:t>       swap positions of value</a:t>
            </a:r>
            <a:r>
              <a:rPr lang="en-US" baseline="-25000" dirty="0" smtClean="0">
                <a:latin typeface="Courier" pitchFamily="18" charset="0"/>
              </a:rPr>
              <a:t>1</a:t>
            </a:r>
            <a:r>
              <a:rPr lang="en-US" dirty="0" smtClean="0">
                <a:latin typeface="Courier" pitchFamily="18" charset="0"/>
              </a:rPr>
              <a:t> and value</a:t>
            </a:r>
            <a:r>
              <a:rPr lang="en-US" baseline="-25000" dirty="0" smtClean="0">
                <a:latin typeface="Courier" pitchFamily="18" charset="0"/>
              </a:rPr>
              <a:t>2</a:t>
            </a:r>
          </a:p>
          <a:p>
            <a:r>
              <a:rPr lang="en-US" dirty="0" smtClean="0">
                <a:latin typeface="Courier" pitchFamily="18" charset="0"/>
              </a:rPr>
              <a:t>      else:</a:t>
            </a:r>
          </a:p>
          <a:p>
            <a:r>
              <a:rPr lang="en-US" dirty="0">
                <a:latin typeface="Courier" pitchFamily="18" charset="0"/>
              </a:rPr>
              <a:t> </a:t>
            </a:r>
            <a:r>
              <a:rPr lang="en-US" dirty="0" smtClean="0">
                <a:latin typeface="Courier" pitchFamily="18" charset="0"/>
              </a:rPr>
              <a:t>       value</a:t>
            </a:r>
            <a:r>
              <a:rPr lang="en-US" baseline="-25000" dirty="0" smtClean="0">
                <a:latin typeface="Courier" pitchFamily="18" charset="0"/>
              </a:rPr>
              <a:t>1</a:t>
            </a:r>
            <a:r>
              <a:rPr lang="en-US" dirty="0" smtClean="0">
                <a:latin typeface="Courier" pitchFamily="18" charset="0"/>
              </a:rPr>
              <a:t> = </a:t>
            </a:r>
            <a:r>
              <a:rPr lang="en-US" dirty="0">
                <a:latin typeface="Courier" pitchFamily="18" charset="0"/>
              </a:rPr>
              <a:t>value</a:t>
            </a:r>
            <a:r>
              <a:rPr lang="en-US" baseline="-25000" dirty="0">
                <a:latin typeface="Courier" pitchFamily="18" charset="0"/>
              </a:rPr>
              <a:t>2</a:t>
            </a:r>
            <a:r>
              <a:rPr lang="en-US" dirty="0" smtClean="0">
                <a:latin typeface="Courier" pitchFamily="18" charset="0"/>
              </a:rPr>
              <a:t>      # Switch; push the smaller one.</a:t>
            </a:r>
            <a:endParaRPr lang="en-US" dirty="0">
              <a:latin typeface="Courier" pitchFamily="18" charset="0"/>
            </a:endParaRPr>
          </a:p>
        </p:txBody>
      </p:sp>
      <p:sp>
        <p:nvSpPr>
          <p:cNvPr id="3" name="TextBox 2"/>
          <p:cNvSpPr txBox="1"/>
          <p:nvPr/>
        </p:nvSpPr>
        <p:spPr>
          <a:xfrm>
            <a:off x="381000" y="1308100"/>
            <a:ext cx="8001000" cy="461665"/>
          </a:xfrm>
          <a:prstGeom prst="rect">
            <a:avLst/>
          </a:prstGeom>
          <a:noFill/>
        </p:spPr>
        <p:txBody>
          <a:bodyPr wrap="square" rtlCol="0">
            <a:spAutoFit/>
          </a:bodyPr>
          <a:lstStyle/>
          <a:p>
            <a:r>
              <a:rPr lang="en-US" sz="2400" dirty="0" smtClean="0"/>
              <a:t>Here’s how we bubble the smallest element to the top:</a:t>
            </a:r>
            <a:endParaRPr lang="en-US" sz="2400" dirty="0"/>
          </a:p>
        </p:txBody>
      </p:sp>
    </p:spTree>
    <p:extLst>
      <p:ext uri="{BB962C8B-B14F-4D97-AF65-F5344CB8AC3E}">
        <p14:creationId xmlns:p14="http://schemas.microsoft.com/office/powerpoint/2010/main" val="2280755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Bubble Sort</a:t>
            </a:r>
            <a:endParaRPr lang="en-US" sz="3600" b="1" dirty="0"/>
          </a:p>
        </p:txBody>
      </p:sp>
      <p:sp>
        <p:nvSpPr>
          <p:cNvPr id="6" name="TextBox 5"/>
          <p:cNvSpPr txBox="1"/>
          <p:nvPr/>
        </p:nvSpPr>
        <p:spPr>
          <a:xfrm>
            <a:off x="609600" y="2286000"/>
            <a:ext cx="8382000" cy="2031325"/>
          </a:xfrm>
          <a:prstGeom prst="rect">
            <a:avLst/>
          </a:prstGeom>
          <a:noFill/>
        </p:spPr>
        <p:txBody>
          <a:bodyPr wrap="square" rtlCol="0">
            <a:spAutoFit/>
          </a:bodyPr>
          <a:lstStyle/>
          <a:p>
            <a:r>
              <a:rPr lang="en-US" dirty="0" smtClean="0">
                <a:latin typeface="Courier" pitchFamily="18" charset="0"/>
              </a:rPr>
              <a:t>for i in range(len(sequence)): </a:t>
            </a:r>
          </a:p>
          <a:p>
            <a:r>
              <a:rPr lang="en-US" dirty="0" smtClean="0">
                <a:latin typeface="Courier" pitchFamily="18" charset="0"/>
              </a:rPr>
              <a:t>  for value</a:t>
            </a:r>
            <a:r>
              <a:rPr lang="en-US" baseline="-25000" dirty="0" smtClean="0">
                <a:latin typeface="Courier" pitchFamily="18" charset="0"/>
              </a:rPr>
              <a:t>1</a:t>
            </a:r>
            <a:r>
              <a:rPr lang="en-US" dirty="0" smtClean="0">
                <a:latin typeface="Courier" pitchFamily="18" charset="0"/>
              </a:rPr>
              <a:t> in sequence (from the bottom):</a:t>
            </a:r>
          </a:p>
          <a:p>
            <a:r>
              <a:rPr lang="en-US" dirty="0">
                <a:latin typeface="Courier" pitchFamily="18" charset="0"/>
              </a:rPr>
              <a:t> </a:t>
            </a:r>
            <a:r>
              <a:rPr lang="en-US" dirty="0" smtClean="0">
                <a:latin typeface="Courier" pitchFamily="18" charset="0"/>
              </a:rPr>
              <a:t>   for value</a:t>
            </a:r>
            <a:r>
              <a:rPr lang="en-US" baseline="-25000" dirty="0" smtClean="0">
                <a:latin typeface="Courier" pitchFamily="18" charset="0"/>
              </a:rPr>
              <a:t>2</a:t>
            </a:r>
            <a:r>
              <a:rPr lang="en-US" dirty="0" smtClean="0">
                <a:latin typeface="Courier" pitchFamily="18" charset="0"/>
              </a:rPr>
              <a:t> in sequence above value</a:t>
            </a:r>
            <a:r>
              <a:rPr lang="en-US" baseline="-25000" dirty="0" smtClean="0">
                <a:latin typeface="Courier" pitchFamily="18" charset="0"/>
              </a:rPr>
              <a:t>1</a:t>
            </a:r>
            <a:r>
              <a:rPr lang="en-US" dirty="0" smtClean="0">
                <a:latin typeface="Courier" pitchFamily="18" charset="0"/>
              </a:rPr>
              <a:t> ignoring top i ones:</a:t>
            </a:r>
          </a:p>
          <a:p>
            <a:r>
              <a:rPr lang="en-US" dirty="0">
                <a:latin typeface="Courier" pitchFamily="18" charset="0"/>
              </a:rPr>
              <a:t> </a:t>
            </a:r>
            <a:r>
              <a:rPr lang="en-US" dirty="0" smtClean="0">
                <a:latin typeface="Courier" pitchFamily="18" charset="0"/>
              </a:rPr>
              <a:t>     if value</a:t>
            </a:r>
            <a:r>
              <a:rPr lang="en-US" baseline="-25000" dirty="0" smtClean="0">
                <a:latin typeface="Courier" pitchFamily="18" charset="0"/>
              </a:rPr>
              <a:t>1</a:t>
            </a:r>
            <a:r>
              <a:rPr lang="en-US" dirty="0" smtClean="0">
                <a:latin typeface="Courier" pitchFamily="18" charset="0"/>
              </a:rPr>
              <a:t> &lt; value</a:t>
            </a:r>
            <a:r>
              <a:rPr lang="en-US" baseline="-25000" dirty="0" smtClean="0">
                <a:latin typeface="Courier" pitchFamily="18" charset="0"/>
              </a:rPr>
              <a:t>2</a:t>
            </a:r>
            <a:r>
              <a:rPr lang="en-US" dirty="0" smtClean="0">
                <a:latin typeface="Courier" pitchFamily="18" charset="0"/>
              </a:rPr>
              <a:t>:</a:t>
            </a:r>
          </a:p>
          <a:p>
            <a:r>
              <a:rPr lang="en-US" dirty="0">
                <a:latin typeface="Courier" pitchFamily="18" charset="0"/>
              </a:rPr>
              <a:t> </a:t>
            </a:r>
            <a:r>
              <a:rPr lang="en-US" dirty="0" smtClean="0">
                <a:latin typeface="Courier" pitchFamily="18" charset="0"/>
              </a:rPr>
              <a:t>       swap positions of value</a:t>
            </a:r>
            <a:r>
              <a:rPr lang="en-US" baseline="-25000" dirty="0" smtClean="0">
                <a:latin typeface="Courier" pitchFamily="18" charset="0"/>
              </a:rPr>
              <a:t>1</a:t>
            </a:r>
            <a:r>
              <a:rPr lang="en-US" dirty="0" smtClean="0">
                <a:latin typeface="Courier" pitchFamily="18" charset="0"/>
              </a:rPr>
              <a:t> and value</a:t>
            </a:r>
            <a:r>
              <a:rPr lang="en-US" baseline="-25000" dirty="0" smtClean="0">
                <a:latin typeface="Courier" pitchFamily="18" charset="0"/>
              </a:rPr>
              <a:t>2</a:t>
            </a:r>
          </a:p>
          <a:p>
            <a:r>
              <a:rPr lang="en-US" dirty="0" smtClean="0">
                <a:latin typeface="Courier" pitchFamily="18" charset="0"/>
              </a:rPr>
              <a:t>      else:</a:t>
            </a:r>
          </a:p>
          <a:p>
            <a:r>
              <a:rPr lang="en-US" dirty="0">
                <a:latin typeface="Courier" pitchFamily="18" charset="0"/>
              </a:rPr>
              <a:t> </a:t>
            </a:r>
            <a:r>
              <a:rPr lang="en-US" dirty="0" smtClean="0">
                <a:latin typeface="Courier" pitchFamily="18" charset="0"/>
              </a:rPr>
              <a:t>       value</a:t>
            </a:r>
            <a:r>
              <a:rPr lang="en-US" baseline="-25000" dirty="0" smtClean="0">
                <a:latin typeface="Courier" pitchFamily="18" charset="0"/>
              </a:rPr>
              <a:t>1</a:t>
            </a:r>
            <a:r>
              <a:rPr lang="en-US" dirty="0" smtClean="0">
                <a:latin typeface="Courier" pitchFamily="18" charset="0"/>
              </a:rPr>
              <a:t> = </a:t>
            </a:r>
            <a:r>
              <a:rPr lang="en-US" dirty="0">
                <a:latin typeface="Courier" pitchFamily="18" charset="0"/>
              </a:rPr>
              <a:t>value</a:t>
            </a:r>
            <a:r>
              <a:rPr lang="en-US" baseline="-25000" dirty="0">
                <a:latin typeface="Courier" pitchFamily="18" charset="0"/>
              </a:rPr>
              <a:t>2</a:t>
            </a:r>
            <a:r>
              <a:rPr lang="en-US" dirty="0" smtClean="0">
                <a:latin typeface="Courier" pitchFamily="18" charset="0"/>
              </a:rPr>
              <a:t>      # Switch; push the smaller one.</a:t>
            </a:r>
            <a:endParaRPr lang="en-US" dirty="0">
              <a:latin typeface="Courier" pitchFamily="18" charset="0"/>
            </a:endParaRPr>
          </a:p>
        </p:txBody>
      </p:sp>
      <p:sp>
        <p:nvSpPr>
          <p:cNvPr id="3" name="TextBox 2"/>
          <p:cNvSpPr txBox="1"/>
          <p:nvPr/>
        </p:nvSpPr>
        <p:spPr>
          <a:xfrm>
            <a:off x="381000" y="1308100"/>
            <a:ext cx="8001000" cy="461665"/>
          </a:xfrm>
          <a:prstGeom prst="rect">
            <a:avLst/>
          </a:prstGeom>
          <a:noFill/>
        </p:spPr>
        <p:txBody>
          <a:bodyPr wrap="square" rtlCol="0">
            <a:spAutoFit/>
          </a:bodyPr>
          <a:lstStyle/>
          <a:p>
            <a:r>
              <a:rPr lang="en-US" sz="2400" dirty="0" smtClean="0"/>
              <a:t>Here’s how we bubble the whole sequence:</a:t>
            </a:r>
            <a:endParaRPr lang="en-US" sz="2400" dirty="0"/>
          </a:p>
        </p:txBody>
      </p:sp>
      <p:sp>
        <p:nvSpPr>
          <p:cNvPr id="7" name="TextBox 6"/>
          <p:cNvSpPr txBox="1"/>
          <p:nvPr/>
        </p:nvSpPr>
        <p:spPr>
          <a:xfrm>
            <a:off x="406400" y="4923830"/>
            <a:ext cx="4953000" cy="461665"/>
          </a:xfrm>
          <a:prstGeom prst="rect">
            <a:avLst/>
          </a:prstGeom>
          <a:noFill/>
        </p:spPr>
        <p:txBody>
          <a:bodyPr wrap="square" rtlCol="0">
            <a:spAutoFit/>
          </a:bodyPr>
          <a:lstStyle/>
          <a:p>
            <a:r>
              <a:rPr lang="en-US" sz="2400" dirty="0" smtClean="0"/>
              <a:t>How many operations (swaps)?</a:t>
            </a:r>
            <a:endParaRPr lang="en-US" sz="2400" dirty="0"/>
          </a:p>
        </p:txBody>
      </p:sp>
    </p:spTree>
    <p:extLst>
      <p:ext uri="{BB962C8B-B14F-4D97-AF65-F5344CB8AC3E}">
        <p14:creationId xmlns:p14="http://schemas.microsoft.com/office/powerpoint/2010/main" val="361496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Bubble Sort</a:t>
            </a:r>
            <a:endParaRPr lang="en-US" sz="3600" b="1" dirty="0"/>
          </a:p>
        </p:txBody>
      </p:sp>
      <p:sp>
        <p:nvSpPr>
          <p:cNvPr id="6" name="TextBox 5"/>
          <p:cNvSpPr txBox="1"/>
          <p:nvPr/>
        </p:nvSpPr>
        <p:spPr>
          <a:xfrm>
            <a:off x="609600" y="2286000"/>
            <a:ext cx="8382000" cy="2031325"/>
          </a:xfrm>
          <a:prstGeom prst="rect">
            <a:avLst/>
          </a:prstGeom>
          <a:noFill/>
        </p:spPr>
        <p:txBody>
          <a:bodyPr wrap="square" rtlCol="0">
            <a:spAutoFit/>
          </a:bodyPr>
          <a:lstStyle/>
          <a:p>
            <a:r>
              <a:rPr lang="en-US" dirty="0" smtClean="0">
                <a:latin typeface="Courier" pitchFamily="18" charset="0"/>
              </a:rPr>
              <a:t>for i in range(len(sequence)): </a:t>
            </a:r>
          </a:p>
          <a:p>
            <a:r>
              <a:rPr lang="en-US" dirty="0" smtClean="0">
                <a:latin typeface="Courier" pitchFamily="18" charset="0"/>
              </a:rPr>
              <a:t>  for value</a:t>
            </a:r>
            <a:r>
              <a:rPr lang="en-US" baseline="-25000" dirty="0" smtClean="0">
                <a:latin typeface="Courier" pitchFamily="18" charset="0"/>
              </a:rPr>
              <a:t>1</a:t>
            </a:r>
            <a:r>
              <a:rPr lang="en-US" dirty="0" smtClean="0">
                <a:latin typeface="Courier" pitchFamily="18" charset="0"/>
              </a:rPr>
              <a:t> in sequence (from the bottom):</a:t>
            </a:r>
          </a:p>
          <a:p>
            <a:r>
              <a:rPr lang="en-US" dirty="0">
                <a:latin typeface="Courier" pitchFamily="18" charset="0"/>
              </a:rPr>
              <a:t> </a:t>
            </a:r>
            <a:r>
              <a:rPr lang="en-US" dirty="0" smtClean="0">
                <a:latin typeface="Courier" pitchFamily="18" charset="0"/>
              </a:rPr>
              <a:t>   for value</a:t>
            </a:r>
            <a:r>
              <a:rPr lang="en-US" baseline="-25000" dirty="0" smtClean="0">
                <a:latin typeface="Courier" pitchFamily="18" charset="0"/>
              </a:rPr>
              <a:t>2</a:t>
            </a:r>
            <a:r>
              <a:rPr lang="en-US" dirty="0" smtClean="0">
                <a:latin typeface="Courier" pitchFamily="18" charset="0"/>
              </a:rPr>
              <a:t> in sequence above value</a:t>
            </a:r>
            <a:r>
              <a:rPr lang="en-US" baseline="-25000" dirty="0" smtClean="0">
                <a:latin typeface="Courier" pitchFamily="18" charset="0"/>
              </a:rPr>
              <a:t>1</a:t>
            </a:r>
            <a:r>
              <a:rPr lang="en-US" dirty="0" smtClean="0">
                <a:latin typeface="Courier" pitchFamily="18" charset="0"/>
              </a:rPr>
              <a:t> ignoring top i ones:</a:t>
            </a:r>
          </a:p>
          <a:p>
            <a:r>
              <a:rPr lang="en-US" dirty="0">
                <a:latin typeface="Courier" pitchFamily="18" charset="0"/>
              </a:rPr>
              <a:t> </a:t>
            </a:r>
            <a:r>
              <a:rPr lang="en-US" dirty="0" smtClean="0">
                <a:latin typeface="Courier" pitchFamily="18" charset="0"/>
              </a:rPr>
              <a:t>     if value</a:t>
            </a:r>
            <a:r>
              <a:rPr lang="en-US" baseline="-25000" dirty="0" smtClean="0">
                <a:latin typeface="Courier" pitchFamily="18" charset="0"/>
              </a:rPr>
              <a:t>1</a:t>
            </a:r>
            <a:r>
              <a:rPr lang="en-US" dirty="0" smtClean="0">
                <a:latin typeface="Courier" pitchFamily="18" charset="0"/>
              </a:rPr>
              <a:t> &lt; value</a:t>
            </a:r>
            <a:r>
              <a:rPr lang="en-US" baseline="-25000" dirty="0" smtClean="0">
                <a:latin typeface="Courier" pitchFamily="18" charset="0"/>
              </a:rPr>
              <a:t>2</a:t>
            </a:r>
            <a:r>
              <a:rPr lang="en-US" dirty="0" smtClean="0">
                <a:latin typeface="Courier" pitchFamily="18" charset="0"/>
              </a:rPr>
              <a:t>:</a:t>
            </a:r>
          </a:p>
          <a:p>
            <a:r>
              <a:rPr lang="en-US" dirty="0">
                <a:latin typeface="Courier" pitchFamily="18" charset="0"/>
              </a:rPr>
              <a:t> </a:t>
            </a:r>
            <a:r>
              <a:rPr lang="en-US" dirty="0" smtClean="0">
                <a:latin typeface="Courier" pitchFamily="18" charset="0"/>
              </a:rPr>
              <a:t>       swap positions of value</a:t>
            </a:r>
            <a:r>
              <a:rPr lang="en-US" baseline="-25000" dirty="0" smtClean="0">
                <a:latin typeface="Courier" pitchFamily="18" charset="0"/>
              </a:rPr>
              <a:t>1</a:t>
            </a:r>
            <a:r>
              <a:rPr lang="en-US" dirty="0" smtClean="0">
                <a:latin typeface="Courier" pitchFamily="18" charset="0"/>
              </a:rPr>
              <a:t> and value</a:t>
            </a:r>
            <a:r>
              <a:rPr lang="en-US" baseline="-25000" dirty="0" smtClean="0">
                <a:latin typeface="Courier" pitchFamily="18" charset="0"/>
              </a:rPr>
              <a:t>2</a:t>
            </a:r>
          </a:p>
          <a:p>
            <a:r>
              <a:rPr lang="en-US" dirty="0" smtClean="0">
                <a:latin typeface="Courier" pitchFamily="18" charset="0"/>
              </a:rPr>
              <a:t>      else:</a:t>
            </a:r>
          </a:p>
          <a:p>
            <a:r>
              <a:rPr lang="en-US" dirty="0">
                <a:latin typeface="Courier" pitchFamily="18" charset="0"/>
              </a:rPr>
              <a:t> </a:t>
            </a:r>
            <a:r>
              <a:rPr lang="en-US" dirty="0" smtClean="0">
                <a:latin typeface="Courier" pitchFamily="18" charset="0"/>
              </a:rPr>
              <a:t>       value</a:t>
            </a:r>
            <a:r>
              <a:rPr lang="en-US" baseline="-25000" dirty="0" smtClean="0">
                <a:latin typeface="Courier" pitchFamily="18" charset="0"/>
              </a:rPr>
              <a:t>1</a:t>
            </a:r>
            <a:r>
              <a:rPr lang="en-US" dirty="0" smtClean="0">
                <a:latin typeface="Courier" pitchFamily="18" charset="0"/>
              </a:rPr>
              <a:t> = </a:t>
            </a:r>
            <a:r>
              <a:rPr lang="en-US" dirty="0">
                <a:latin typeface="Courier" pitchFamily="18" charset="0"/>
              </a:rPr>
              <a:t>value</a:t>
            </a:r>
            <a:r>
              <a:rPr lang="en-US" baseline="-25000" dirty="0">
                <a:latin typeface="Courier" pitchFamily="18" charset="0"/>
              </a:rPr>
              <a:t>2</a:t>
            </a:r>
            <a:r>
              <a:rPr lang="en-US" dirty="0" smtClean="0">
                <a:latin typeface="Courier" pitchFamily="18" charset="0"/>
              </a:rPr>
              <a:t>      # Switch; push the smaller one.</a:t>
            </a:r>
            <a:endParaRPr lang="en-US" dirty="0">
              <a:latin typeface="Courier" pitchFamily="18" charset="0"/>
            </a:endParaRPr>
          </a:p>
        </p:txBody>
      </p:sp>
      <p:sp>
        <p:nvSpPr>
          <p:cNvPr id="3" name="TextBox 2"/>
          <p:cNvSpPr txBox="1"/>
          <p:nvPr/>
        </p:nvSpPr>
        <p:spPr>
          <a:xfrm>
            <a:off x="381000" y="1308100"/>
            <a:ext cx="8001000" cy="461665"/>
          </a:xfrm>
          <a:prstGeom prst="rect">
            <a:avLst/>
          </a:prstGeom>
          <a:noFill/>
        </p:spPr>
        <p:txBody>
          <a:bodyPr wrap="square" rtlCol="0">
            <a:spAutoFit/>
          </a:bodyPr>
          <a:lstStyle/>
          <a:p>
            <a:r>
              <a:rPr lang="en-US" sz="2400" dirty="0" smtClean="0"/>
              <a:t>Here’s how we bubble the whole sequence:</a:t>
            </a:r>
            <a:endParaRPr lang="en-US" sz="2400" dirty="0"/>
          </a:p>
        </p:txBody>
      </p:sp>
      <p:sp>
        <p:nvSpPr>
          <p:cNvPr id="7" name="TextBox 6"/>
          <p:cNvSpPr txBox="1"/>
          <p:nvPr/>
        </p:nvSpPr>
        <p:spPr>
          <a:xfrm>
            <a:off x="406400" y="4923830"/>
            <a:ext cx="4953000" cy="461665"/>
          </a:xfrm>
          <a:prstGeom prst="rect">
            <a:avLst/>
          </a:prstGeom>
          <a:noFill/>
        </p:spPr>
        <p:txBody>
          <a:bodyPr wrap="square" rtlCol="0">
            <a:spAutoFit/>
          </a:bodyPr>
          <a:lstStyle/>
          <a:p>
            <a:r>
              <a:rPr lang="en-US" sz="2400" dirty="0" smtClean="0"/>
              <a:t>How many operations (swaps)?</a:t>
            </a:r>
            <a:endParaRPr lang="en-US" sz="2400" dirty="0"/>
          </a:p>
        </p:txBody>
      </p:sp>
      <p:sp>
        <p:nvSpPr>
          <p:cNvPr id="8" name="TextBox 7"/>
          <p:cNvSpPr txBox="1"/>
          <p:nvPr/>
        </p:nvSpPr>
        <p:spPr>
          <a:xfrm>
            <a:off x="6705600" y="4883905"/>
            <a:ext cx="1676400" cy="523220"/>
          </a:xfrm>
          <a:prstGeom prst="rect">
            <a:avLst/>
          </a:prstGeom>
          <a:noFill/>
        </p:spPr>
        <p:txBody>
          <a:bodyPr wrap="square" rtlCol="0">
            <a:spAutoFit/>
          </a:bodyPr>
          <a:lstStyle/>
          <a:p>
            <a:r>
              <a:rPr lang="en-US" sz="2800" dirty="0" smtClean="0"/>
              <a:t>O(n</a:t>
            </a:r>
            <a:r>
              <a:rPr lang="en-US" sz="2800" baseline="30000" dirty="0" smtClean="0"/>
              <a:t>2</a:t>
            </a:r>
            <a:r>
              <a:rPr lang="en-US" sz="2800" dirty="0" smtClean="0"/>
              <a:t>)</a:t>
            </a:r>
            <a:endParaRPr lang="en-US" sz="2800" dirty="0"/>
          </a:p>
        </p:txBody>
      </p:sp>
    </p:spTree>
    <p:extLst>
      <p:ext uri="{BB962C8B-B14F-4D97-AF65-F5344CB8AC3E}">
        <p14:creationId xmlns:p14="http://schemas.microsoft.com/office/powerpoint/2010/main" val="285810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Hot Water</a:t>
            </a:r>
            <a:endParaRPr lang="en-US" sz="3600" b="1" dirty="0"/>
          </a:p>
        </p:txBody>
      </p:sp>
      <p:sp>
        <p:nvSpPr>
          <p:cNvPr id="4" name="TextBox 3"/>
          <p:cNvSpPr txBox="1"/>
          <p:nvPr/>
        </p:nvSpPr>
        <p:spPr>
          <a:xfrm>
            <a:off x="5867400" y="1205924"/>
            <a:ext cx="2971800" cy="584775"/>
          </a:xfrm>
          <a:prstGeom prst="rect">
            <a:avLst/>
          </a:prstGeom>
          <a:noFill/>
        </p:spPr>
        <p:txBody>
          <a:bodyPr wrap="square" rtlCol="0">
            <a:spAutoFit/>
          </a:bodyPr>
          <a:lstStyle/>
          <a:p>
            <a:r>
              <a:rPr lang="en-US" sz="3200" b="1" dirty="0" smtClean="0">
                <a:solidFill>
                  <a:srgbClr val="FF0000"/>
                </a:solidFill>
              </a:rPr>
              <a:t>Iteration</a:t>
            </a:r>
            <a:endParaRPr lang="en-US" sz="32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71725"/>
            <a:ext cx="42418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296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Sorting Faster</a:t>
            </a:r>
            <a:endParaRPr lang="en-US" sz="3600"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22400"/>
            <a:ext cx="2401404" cy="34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1981200"/>
            <a:ext cx="5029200" cy="461665"/>
          </a:xfrm>
          <a:prstGeom prst="rect">
            <a:avLst/>
          </a:prstGeom>
          <a:noFill/>
        </p:spPr>
        <p:txBody>
          <a:bodyPr wrap="square" rtlCol="0">
            <a:spAutoFit/>
          </a:bodyPr>
          <a:lstStyle/>
          <a:p>
            <a:r>
              <a:rPr lang="en-US" sz="2400" dirty="0" smtClean="0"/>
              <a:t>Remember the lesson from this guy:</a:t>
            </a:r>
            <a:endParaRPr lang="en-US" sz="2400" dirty="0"/>
          </a:p>
        </p:txBody>
      </p:sp>
      <p:sp>
        <p:nvSpPr>
          <p:cNvPr id="6" name="Text Box 6"/>
          <p:cNvSpPr txBox="1">
            <a:spLocks noChangeArrowheads="1"/>
          </p:cNvSpPr>
          <p:nvPr/>
        </p:nvSpPr>
        <p:spPr bwMode="auto">
          <a:xfrm>
            <a:off x="228600" y="4190999"/>
            <a:ext cx="8153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latin typeface="Courier New" pitchFamily="49" charset="0"/>
              </a:rPr>
              <a:t>def </a:t>
            </a:r>
            <a:r>
              <a:rPr lang="en-US" dirty="0" smtClean="0">
                <a:latin typeface="Courier New" pitchFamily="49" charset="0"/>
              </a:rPr>
              <a:t>chess(board):</a:t>
            </a:r>
            <a:endParaRPr lang="en-US" dirty="0">
              <a:latin typeface="Courier New" pitchFamily="49" charset="0"/>
            </a:endParaRPr>
          </a:p>
          <a:p>
            <a:r>
              <a:rPr lang="en-US" dirty="0" smtClean="0">
                <a:latin typeface="Courier New" pitchFamily="49" charset="0"/>
              </a:rPr>
              <a:t>    while game_on:</a:t>
            </a:r>
          </a:p>
          <a:p>
            <a:r>
              <a:rPr lang="en-US" dirty="0">
                <a:latin typeface="Courier New" pitchFamily="49" charset="0"/>
              </a:rPr>
              <a:t> </a:t>
            </a:r>
            <a:r>
              <a:rPr lang="en-US" dirty="0" smtClean="0">
                <a:latin typeface="Courier New" pitchFamily="49" charset="0"/>
              </a:rPr>
              <a:t>       internal_board = scan(board) </a:t>
            </a:r>
            <a:endParaRPr lang="en-US" dirty="0">
              <a:latin typeface="Courier New" pitchFamily="49" charset="0"/>
            </a:endParaRPr>
          </a:p>
          <a:p>
            <a:r>
              <a:rPr lang="en-US" dirty="0">
                <a:latin typeface="Courier New" pitchFamily="49" charset="0"/>
              </a:rPr>
              <a:t>        </a:t>
            </a:r>
            <a:r>
              <a:rPr lang="en-US" dirty="0" smtClean="0">
                <a:latin typeface="Courier New" pitchFamily="49" charset="0"/>
              </a:rPr>
              <a:t>move = choose(internal_board)</a:t>
            </a:r>
          </a:p>
          <a:p>
            <a:r>
              <a:rPr lang="en-US" dirty="0">
                <a:latin typeface="Courier New" pitchFamily="49" charset="0"/>
              </a:rPr>
              <a:t> </a:t>
            </a:r>
            <a:r>
              <a:rPr lang="en-US" dirty="0" smtClean="0">
                <a:latin typeface="Courier New" pitchFamily="49" charset="0"/>
              </a:rPr>
              <a:t>       play(move, board)</a:t>
            </a:r>
            <a:endParaRPr lang="en-US" dirty="0">
              <a:latin typeface="Courier New" pitchFamily="49" charset="0"/>
            </a:endParaRPr>
          </a:p>
          <a:p>
            <a:endParaRPr lang="en-US" dirty="0">
              <a:latin typeface="Courier New" pitchFamily="49" charset="0"/>
            </a:endParaRPr>
          </a:p>
          <a:p>
            <a:r>
              <a:rPr lang="en-US" dirty="0">
                <a:latin typeface="Courier New" pitchFamily="49" charset="0"/>
              </a:rPr>
              <a:t>    </a:t>
            </a:r>
          </a:p>
        </p:txBody>
      </p:sp>
    </p:spTree>
    <p:extLst>
      <p:ext uri="{BB962C8B-B14F-4D97-AF65-F5344CB8AC3E}">
        <p14:creationId xmlns:p14="http://schemas.microsoft.com/office/powerpoint/2010/main" val="323660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Sorting Faster</a:t>
            </a:r>
            <a:endParaRPr lang="en-US" sz="3600"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22400"/>
            <a:ext cx="2401404" cy="34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1981200"/>
            <a:ext cx="5029200" cy="461665"/>
          </a:xfrm>
          <a:prstGeom prst="rect">
            <a:avLst/>
          </a:prstGeom>
          <a:noFill/>
        </p:spPr>
        <p:txBody>
          <a:bodyPr wrap="square" rtlCol="0">
            <a:spAutoFit/>
          </a:bodyPr>
          <a:lstStyle/>
          <a:p>
            <a:r>
              <a:rPr lang="en-US" sz="2400" dirty="0" smtClean="0"/>
              <a:t>Remember the lesson from this guy:</a:t>
            </a:r>
            <a:endParaRPr lang="en-US"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937" y="3161109"/>
            <a:ext cx="40481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90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Quicksort</a:t>
            </a:r>
            <a:endParaRPr lang="en-US" sz="3600" b="1" dirty="0"/>
          </a:p>
        </p:txBody>
      </p:sp>
      <p:pic>
        <p:nvPicPr>
          <p:cNvPr id="4" name="Picture 3" descr="c09f1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840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Quicksort</a:t>
            </a:r>
            <a:endParaRPr lang="en-US" sz="3600" b="1" dirty="0"/>
          </a:p>
        </p:txBody>
      </p:sp>
      <p:pic>
        <p:nvPicPr>
          <p:cNvPr id="5" name="Picture 3" descr="c09p292b"/>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315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09p293b"/>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95600"/>
            <a:ext cx="73152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09p293c"/>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648200"/>
            <a:ext cx="73152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53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Quicksort</a:t>
            </a:r>
            <a:endParaRPr lang="en-US" sz="3600" b="1" dirty="0"/>
          </a:p>
        </p:txBody>
      </p:sp>
      <p:sp>
        <p:nvSpPr>
          <p:cNvPr id="5" name="Rectangle 6"/>
          <p:cNvSpPr>
            <a:spLocks noChangeArrowheads="1"/>
          </p:cNvSpPr>
          <p:nvPr/>
        </p:nvSpPr>
        <p:spPr bwMode="auto">
          <a:xfrm>
            <a:off x="914400" y="1447800"/>
            <a:ext cx="7772400" cy="4191000"/>
          </a:xfrm>
          <a:prstGeom prst="rect">
            <a:avLst/>
          </a:prstGeom>
          <a:noFill/>
          <a:ln>
            <a:noFill/>
          </a:ln>
        </p:spPr>
        <p:txBody>
          <a:bodyPr wrap="none"/>
          <a:lstStyle/>
          <a:p>
            <a:pPr>
              <a:lnSpc>
                <a:spcPct val="120000"/>
              </a:lnSpc>
              <a:tabLst>
                <a:tab pos="342900" algn="l"/>
                <a:tab pos="800100" algn="l"/>
                <a:tab pos="1320800" algn="l"/>
              </a:tabLst>
            </a:pPr>
            <a:r>
              <a:rPr lang="en-US" sz="2000" dirty="0" smtClean="0"/>
              <a:t>def quicksort(first</a:t>
            </a:r>
            <a:r>
              <a:rPr lang="en-US" sz="2000" dirty="0"/>
              <a:t>, last</a:t>
            </a:r>
            <a:r>
              <a:rPr lang="en-US" sz="2000" dirty="0" smtClean="0"/>
              <a:t>):</a:t>
            </a:r>
            <a:endParaRPr lang="en-US" sz="2000" dirty="0"/>
          </a:p>
          <a:p>
            <a:pPr>
              <a:lnSpc>
                <a:spcPct val="120000"/>
              </a:lnSpc>
              <a:tabLst>
                <a:tab pos="342900" algn="l"/>
                <a:tab pos="800100" algn="l"/>
                <a:tab pos="1320800" algn="l"/>
              </a:tabLst>
            </a:pPr>
            <a:r>
              <a:rPr lang="en-US" sz="2000" dirty="0" smtClean="0"/>
              <a:t>   if first </a:t>
            </a:r>
            <a:r>
              <a:rPr lang="en-US" sz="2000" dirty="0"/>
              <a:t>&lt; </a:t>
            </a:r>
            <a:r>
              <a:rPr lang="en-US" sz="2000" dirty="0" smtClean="0"/>
              <a:t>last:</a:t>
            </a:r>
            <a:r>
              <a:rPr lang="en-US" sz="2000" dirty="0"/>
              <a:t>	</a:t>
            </a:r>
            <a:r>
              <a:rPr lang="en-US" sz="2000" dirty="0" smtClean="0"/>
              <a:t>		</a:t>
            </a:r>
            <a:r>
              <a:rPr lang="en-US" sz="2000" dirty="0" smtClean="0">
                <a:solidFill>
                  <a:srgbClr val="3366FF"/>
                </a:solidFill>
              </a:rPr>
              <a:t># There </a:t>
            </a:r>
            <a:r>
              <a:rPr lang="en-US" sz="2000" dirty="0">
                <a:solidFill>
                  <a:srgbClr val="3366FF"/>
                </a:solidFill>
              </a:rPr>
              <a:t>is more than one item</a:t>
            </a:r>
          </a:p>
          <a:p>
            <a:pPr>
              <a:lnSpc>
                <a:spcPct val="120000"/>
              </a:lnSpc>
              <a:tabLst>
                <a:tab pos="342900" algn="l"/>
                <a:tab pos="800100" algn="l"/>
                <a:tab pos="1320800" algn="l"/>
              </a:tabLst>
            </a:pPr>
            <a:r>
              <a:rPr lang="en-US" sz="2000" dirty="0">
                <a:solidFill>
                  <a:srgbClr val="FF0000"/>
                </a:solidFill>
              </a:rPr>
              <a:t>	</a:t>
            </a:r>
            <a:r>
              <a:rPr lang="en-US" sz="2000" dirty="0" smtClean="0">
                <a:solidFill>
                  <a:srgbClr val="FF0000"/>
                </a:solidFill>
              </a:rPr>
              <a:t>select </a:t>
            </a:r>
            <a:r>
              <a:rPr lang="en-US" sz="2000" dirty="0">
                <a:solidFill>
                  <a:srgbClr val="FF0000"/>
                </a:solidFill>
              </a:rPr>
              <a:t>splitVal</a:t>
            </a:r>
          </a:p>
          <a:p>
            <a:pPr>
              <a:lnSpc>
                <a:spcPct val="120000"/>
              </a:lnSpc>
              <a:tabLst>
                <a:tab pos="342900" algn="l"/>
                <a:tab pos="800100" algn="l"/>
                <a:tab pos="1320800" algn="l"/>
              </a:tabLst>
            </a:pPr>
            <a:r>
              <a:rPr lang="en-US" sz="2000" dirty="0">
                <a:solidFill>
                  <a:srgbClr val="FF0000"/>
                </a:solidFill>
              </a:rPr>
              <a:t>	</a:t>
            </a:r>
            <a:r>
              <a:rPr lang="en-US" sz="2000" dirty="0" smtClean="0">
                <a:solidFill>
                  <a:srgbClr val="FF0000"/>
                </a:solidFill>
              </a:rPr>
              <a:t>split </a:t>
            </a:r>
            <a:r>
              <a:rPr lang="en-US" sz="2000" dirty="0">
                <a:solidFill>
                  <a:srgbClr val="FF0000"/>
                </a:solidFill>
              </a:rPr>
              <a:t>(splitVal)</a:t>
            </a:r>
            <a:r>
              <a:rPr lang="en-US" sz="2000" dirty="0">
                <a:solidFill>
                  <a:srgbClr val="FFFF00"/>
                </a:solidFill>
              </a:rPr>
              <a:t>	</a:t>
            </a:r>
            <a:r>
              <a:rPr lang="en-US" sz="2000" dirty="0" smtClean="0">
                <a:solidFill>
                  <a:srgbClr val="FFFF00"/>
                </a:solidFill>
              </a:rPr>
              <a:t>		</a:t>
            </a:r>
            <a:r>
              <a:rPr lang="en-US" sz="2000" dirty="0" smtClean="0">
                <a:solidFill>
                  <a:srgbClr val="3366FF"/>
                </a:solidFill>
              </a:rPr>
              <a:t># Array </a:t>
            </a:r>
            <a:r>
              <a:rPr lang="en-US" sz="2000" dirty="0">
                <a:solidFill>
                  <a:srgbClr val="3366FF"/>
                </a:solidFill>
              </a:rPr>
              <a:t>between first and </a:t>
            </a:r>
          </a:p>
          <a:p>
            <a:pPr>
              <a:lnSpc>
                <a:spcPct val="120000"/>
              </a:lnSpc>
              <a:tabLst>
                <a:tab pos="342900" algn="l"/>
                <a:tab pos="800100" algn="l"/>
                <a:tab pos="1320800" algn="l"/>
              </a:tabLst>
            </a:pPr>
            <a:r>
              <a:rPr lang="en-US" sz="2000" dirty="0">
                <a:solidFill>
                  <a:srgbClr val="3366FF"/>
                </a:solidFill>
              </a:rPr>
              <a:t>					</a:t>
            </a:r>
            <a:r>
              <a:rPr lang="en-US" sz="2000" dirty="0" smtClean="0">
                <a:solidFill>
                  <a:srgbClr val="3366FF"/>
                </a:solidFill>
              </a:rPr>
              <a:t>	# splitPoint–1 </a:t>
            </a:r>
            <a:r>
              <a:rPr lang="en-US" sz="2000" dirty="0">
                <a:solidFill>
                  <a:srgbClr val="3366FF"/>
                </a:solidFill>
              </a:rPr>
              <a:t>&lt;= splitVal</a:t>
            </a:r>
          </a:p>
          <a:p>
            <a:pPr>
              <a:lnSpc>
                <a:spcPct val="120000"/>
              </a:lnSpc>
              <a:tabLst>
                <a:tab pos="342900" algn="l"/>
                <a:tab pos="800100" algn="l"/>
                <a:tab pos="1320800" algn="l"/>
              </a:tabLst>
            </a:pPr>
            <a:r>
              <a:rPr lang="en-US" sz="2000" dirty="0">
                <a:solidFill>
                  <a:srgbClr val="3366FF"/>
                </a:solidFill>
              </a:rPr>
              <a:t>    					</a:t>
            </a:r>
            <a:r>
              <a:rPr lang="en-US" sz="2000" dirty="0" smtClean="0">
                <a:solidFill>
                  <a:srgbClr val="3366FF"/>
                </a:solidFill>
              </a:rPr>
              <a:t>	# data[splitPoint</a:t>
            </a:r>
            <a:r>
              <a:rPr lang="en-US" sz="2000" dirty="0">
                <a:solidFill>
                  <a:srgbClr val="3366FF"/>
                </a:solidFill>
              </a:rPr>
              <a:t>] = splitVal</a:t>
            </a:r>
          </a:p>
          <a:p>
            <a:pPr>
              <a:lnSpc>
                <a:spcPct val="120000"/>
              </a:lnSpc>
              <a:tabLst>
                <a:tab pos="342900" algn="l"/>
                <a:tab pos="800100" algn="l"/>
                <a:tab pos="1320800" algn="l"/>
              </a:tabLst>
            </a:pPr>
            <a:r>
              <a:rPr lang="en-US" sz="2000" dirty="0">
                <a:solidFill>
                  <a:srgbClr val="3366FF"/>
                </a:solidFill>
              </a:rPr>
              <a:t>					</a:t>
            </a:r>
            <a:r>
              <a:rPr lang="en-US" sz="2000" dirty="0" smtClean="0">
                <a:solidFill>
                  <a:srgbClr val="3366FF"/>
                </a:solidFill>
              </a:rPr>
              <a:t>	# Array </a:t>
            </a:r>
            <a:r>
              <a:rPr lang="en-US" sz="2000" dirty="0">
                <a:solidFill>
                  <a:srgbClr val="3366FF"/>
                </a:solidFill>
              </a:rPr>
              <a:t>between splitPoint + 1 </a:t>
            </a:r>
          </a:p>
          <a:p>
            <a:pPr>
              <a:lnSpc>
                <a:spcPct val="120000"/>
              </a:lnSpc>
              <a:tabLst>
                <a:tab pos="342900" algn="l"/>
                <a:tab pos="800100" algn="l"/>
                <a:tab pos="1320800" algn="l"/>
              </a:tabLst>
            </a:pPr>
            <a:r>
              <a:rPr lang="en-US" sz="2000" dirty="0">
                <a:solidFill>
                  <a:srgbClr val="3366FF"/>
                </a:solidFill>
              </a:rPr>
              <a:t>                                   	</a:t>
            </a:r>
            <a:r>
              <a:rPr lang="en-US" sz="2000" dirty="0" smtClean="0">
                <a:solidFill>
                  <a:srgbClr val="3366FF"/>
                </a:solidFill>
              </a:rPr>
              <a:t>	# and </a:t>
            </a:r>
            <a:r>
              <a:rPr lang="en-US" sz="2000" dirty="0">
                <a:solidFill>
                  <a:srgbClr val="3366FF"/>
                </a:solidFill>
              </a:rPr>
              <a:t>last &gt; splitVal</a:t>
            </a:r>
          </a:p>
          <a:p>
            <a:pPr>
              <a:lnSpc>
                <a:spcPct val="120000"/>
              </a:lnSpc>
              <a:tabLst>
                <a:tab pos="342900" algn="l"/>
                <a:tab pos="800100" algn="l"/>
                <a:tab pos="1320800" algn="l"/>
              </a:tabLst>
            </a:pPr>
            <a:r>
              <a:rPr lang="en-US" sz="2000" dirty="0"/>
              <a:t>	</a:t>
            </a:r>
            <a:r>
              <a:rPr lang="en-US" sz="2000" dirty="0" smtClean="0"/>
              <a:t>quicksort </a:t>
            </a:r>
            <a:r>
              <a:rPr lang="en-US" sz="2000" dirty="0"/>
              <a:t>(first, splitPoint - 1)</a:t>
            </a:r>
          </a:p>
          <a:p>
            <a:pPr>
              <a:lnSpc>
                <a:spcPct val="120000"/>
              </a:lnSpc>
              <a:tabLst>
                <a:tab pos="342900" algn="l"/>
                <a:tab pos="800100" algn="l"/>
                <a:tab pos="1320800" algn="l"/>
              </a:tabLst>
            </a:pPr>
            <a:r>
              <a:rPr lang="en-US" sz="2000" dirty="0"/>
              <a:t>	</a:t>
            </a:r>
            <a:r>
              <a:rPr lang="en-US" sz="2000" dirty="0" smtClean="0"/>
              <a:t>quicksort </a:t>
            </a:r>
            <a:r>
              <a:rPr lang="en-US" sz="2000" dirty="0"/>
              <a:t>(splitPoint + 1, last)</a:t>
            </a:r>
            <a:endParaRPr lang="en-US" dirty="0">
              <a:latin typeface="Bradley Hand ITC TT-Bold" pitchFamily="-32" charset="0"/>
            </a:endParaRPr>
          </a:p>
        </p:txBody>
      </p:sp>
      <p:sp>
        <p:nvSpPr>
          <p:cNvPr id="6" name="TextBox 5"/>
          <p:cNvSpPr txBox="1"/>
          <p:nvPr/>
        </p:nvSpPr>
        <p:spPr>
          <a:xfrm>
            <a:off x="609600" y="5791200"/>
            <a:ext cx="7772400" cy="369332"/>
          </a:xfrm>
          <a:prstGeom prst="rect">
            <a:avLst/>
          </a:prstGeom>
          <a:noFill/>
        </p:spPr>
        <p:txBody>
          <a:bodyPr wrap="square" rtlCol="0">
            <a:spAutoFit/>
          </a:bodyPr>
          <a:lstStyle/>
          <a:p>
            <a:r>
              <a:rPr lang="en-US" dirty="0" smtClean="0">
                <a:hlinkClick r:id="rId3"/>
              </a:rPr>
              <a:t>http</a:t>
            </a:r>
            <a:r>
              <a:rPr lang="en-US" dirty="0">
                <a:hlinkClick r:id="rId3"/>
              </a:rPr>
              <a:t>://</a:t>
            </a:r>
            <a:r>
              <a:rPr lang="en-US" dirty="0" smtClean="0">
                <a:hlinkClick r:id="rId3"/>
              </a:rPr>
              <a:t>math.hws.edu/TMCM/java/labs/xSortLabLab.html</a:t>
            </a:r>
            <a:r>
              <a:rPr lang="en-US" dirty="0" smtClean="0"/>
              <a:t>  </a:t>
            </a:r>
            <a:endParaRPr lang="en-US" dirty="0"/>
          </a:p>
        </p:txBody>
      </p:sp>
    </p:spTree>
    <p:extLst>
      <p:ext uri="{BB962C8B-B14F-4D97-AF65-F5344CB8AC3E}">
        <p14:creationId xmlns:p14="http://schemas.microsoft.com/office/powerpoint/2010/main" val="66298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Quicksort</a:t>
            </a:r>
            <a:endParaRPr lang="en-US" sz="3600" b="1" dirty="0"/>
          </a:p>
        </p:txBody>
      </p:sp>
      <p:pic>
        <p:nvPicPr>
          <p:cNvPr id="4" name="Picture 3" descr="c09f1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9600" y="5334000"/>
            <a:ext cx="4953000" cy="461665"/>
          </a:xfrm>
          <a:prstGeom prst="rect">
            <a:avLst/>
          </a:prstGeom>
          <a:noFill/>
        </p:spPr>
        <p:txBody>
          <a:bodyPr wrap="square" rtlCol="0">
            <a:spAutoFit/>
          </a:bodyPr>
          <a:lstStyle/>
          <a:p>
            <a:r>
              <a:rPr lang="en-US" sz="2400" dirty="0" smtClean="0"/>
              <a:t>How many operations (swaps)?</a:t>
            </a:r>
            <a:endParaRPr lang="en-US" sz="2400" dirty="0"/>
          </a:p>
        </p:txBody>
      </p:sp>
      <p:sp>
        <p:nvSpPr>
          <p:cNvPr id="6" name="TextBox 5"/>
          <p:cNvSpPr txBox="1"/>
          <p:nvPr/>
        </p:nvSpPr>
        <p:spPr>
          <a:xfrm>
            <a:off x="6553200" y="5272445"/>
            <a:ext cx="1676400" cy="523220"/>
          </a:xfrm>
          <a:prstGeom prst="rect">
            <a:avLst/>
          </a:prstGeom>
          <a:noFill/>
        </p:spPr>
        <p:txBody>
          <a:bodyPr wrap="square" rtlCol="0">
            <a:spAutoFit/>
          </a:bodyPr>
          <a:lstStyle/>
          <a:p>
            <a:r>
              <a:rPr lang="en-US" sz="2800" dirty="0" smtClean="0"/>
              <a:t>O(n log n)</a:t>
            </a:r>
            <a:endParaRPr lang="en-US" sz="2800" dirty="0"/>
          </a:p>
        </p:txBody>
      </p:sp>
    </p:spTree>
    <p:extLst>
      <p:ext uri="{BB962C8B-B14F-4D97-AF65-F5344CB8AC3E}">
        <p14:creationId xmlns:p14="http://schemas.microsoft.com/office/powerpoint/2010/main" val="212430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Quicksort</a:t>
            </a:r>
            <a:endParaRPr lang="en-US" sz="3600" b="1" dirty="0"/>
          </a:p>
        </p:txBody>
      </p:sp>
      <p:sp>
        <p:nvSpPr>
          <p:cNvPr id="5" name="TextBox 4"/>
          <p:cNvSpPr txBox="1"/>
          <p:nvPr/>
        </p:nvSpPr>
        <p:spPr>
          <a:xfrm>
            <a:off x="609600" y="5334000"/>
            <a:ext cx="8001000" cy="338554"/>
          </a:xfrm>
          <a:prstGeom prst="rect">
            <a:avLst/>
          </a:prstGeom>
          <a:noFill/>
        </p:spPr>
        <p:txBody>
          <a:bodyPr wrap="square" rtlCol="0">
            <a:spAutoFit/>
          </a:bodyPr>
          <a:lstStyle/>
          <a:p>
            <a:r>
              <a:rPr lang="en-US" sz="1600" dirty="0" smtClean="0">
                <a:hlinkClick r:id="rId3"/>
              </a:rPr>
              <a:t>www.youtube.com/watch?v=ywWBy6J5gz8&amp;feature=player_embedded#</a:t>
            </a:r>
            <a:r>
              <a:rPr lang="en-US" sz="1600" dirty="0" smtClean="0"/>
              <a:t>!    </a:t>
            </a:r>
            <a:endParaRPr lang="en-US" sz="1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4495800" cy="372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38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Comparing Sorting Algorithms</a:t>
            </a:r>
            <a:endParaRPr lang="en-US"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597536" cy="387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5867400"/>
            <a:ext cx="7239000" cy="381000"/>
          </a:xfrm>
          <a:prstGeom prst="rect">
            <a:avLst/>
          </a:prstGeom>
          <a:noFill/>
        </p:spPr>
        <p:txBody>
          <a:bodyPr wrap="square" rtlCol="0">
            <a:spAutoFit/>
          </a:bodyPr>
          <a:lstStyle/>
          <a:p>
            <a:r>
              <a:rPr lang="en-US" dirty="0">
                <a:hlinkClick r:id="rId3"/>
              </a:rPr>
              <a:t>http://</a:t>
            </a:r>
            <a:r>
              <a:rPr lang="en-US" dirty="0" smtClean="0">
                <a:hlinkClick r:id="rId3"/>
              </a:rPr>
              <a:t>www.youtube.com/watch?v=t8g-iYGHpEA&amp;feature=related</a:t>
            </a:r>
            <a:r>
              <a:rPr lang="en-US" dirty="0" smtClean="0"/>
              <a:t> </a:t>
            </a:r>
            <a:endParaRPr lang="en-US" dirty="0"/>
          </a:p>
        </p:txBody>
      </p:sp>
    </p:spTree>
    <p:extLst>
      <p:ext uri="{BB962C8B-B14F-4D97-AF65-F5344CB8AC3E}">
        <p14:creationId xmlns:p14="http://schemas.microsoft.com/office/powerpoint/2010/main" val="66748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Comparing Sorting Algorithms</a:t>
            </a:r>
            <a:endParaRPr lang="en-US" sz="3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640994"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000" y="6019800"/>
            <a:ext cx="7391400" cy="369332"/>
          </a:xfrm>
          <a:prstGeom prst="rect">
            <a:avLst/>
          </a:prstGeom>
          <a:noFill/>
        </p:spPr>
        <p:txBody>
          <a:bodyPr wrap="square" rtlCol="0">
            <a:spAutoFit/>
          </a:bodyPr>
          <a:lstStyle/>
          <a:p>
            <a:r>
              <a:rPr lang="en-US" dirty="0">
                <a:hlinkClick r:id="rId3"/>
              </a:rPr>
              <a:t>http://</a:t>
            </a:r>
            <a:r>
              <a:rPr lang="en-US" dirty="0" smtClean="0">
                <a:hlinkClick r:id="rId3"/>
              </a:rPr>
              <a:t>www.youtube.com/watch?v=F-7kk4lY_mQ&amp;NR=1&amp;feature=fvwp</a:t>
            </a:r>
            <a:r>
              <a:rPr lang="en-US" dirty="0" smtClean="0"/>
              <a:t> </a:t>
            </a:r>
            <a:endParaRPr lang="en-US" dirty="0"/>
          </a:p>
        </p:txBody>
      </p:sp>
    </p:spTree>
    <p:extLst>
      <p:ext uri="{BB962C8B-B14F-4D97-AF65-F5344CB8AC3E}">
        <p14:creationId xmlns:p14="http://schemas.microsoft.com/office/powerpoint/2010/main" val="425828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Heuristic Search</a:t>
            </a:r>
            <a:endParaRPr lang="en-US" sz="3600" b="1"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1219200"/>
            <a:ext cx="3655372" cy="495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01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Guacamole</a:t>
            </a:r>
            <a:endParaRPr lang="en-US" sz="3600" b="1" dirty="0"/>
          </a:p>
        </p:txBody>
      </p:sp>
      <p:sp>
        <p:nvSpPr>
          <p:cNvPr id="4" name="TextBox 3"/>
          <p:cNvSpPr txBox="1"/>
          <p:nvPr/>
        </p:nvSpPr>
        <p:spPr>
          <a:xfrm>
            <a:off x="5638800" y="1155412"/>
            <a:ext cx="2971800" cy="584775"/>
          </a:xfrm>
          <a:prstGeom prst="rect">
            <a:avLst/>
          </a:prstGeom>
          <a:noFill/>
        </p:spPr>
        <p:txBody>
          <a:bodyPr wrap="square" rtlCol="0">
            <a:spAutoFit/>
          </a:bodyPr>
          <a:lstStyle/>
          <a:p>
            <a:r>
              <a:rPr lang="en-US" sz="3200" b="1" dirty="0" smtClean="0">
                <a:solidFill>
                  <a:srgbClr val="FF0000"/>
                </a:solidFill>
              </a:rPr>
              <a:t>Iteration</a:t>
            </a:r>
            <a:endParaRPr lang="en-US" sz="3200" b="1"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40187"/>
            <a:ext cx="3657600" cy="284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047306"/>
            <a:ext cx="2667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3388" y="4574319"/>
            <a:ext cx="1116224"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199" y="2590800"/>
            <a:ext cx="8286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9969" y="5207001"/>
            <a:ext cx="1414462"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8838" y="4440111"/>
            <a:ext cx="2114550" cy="216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127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276600" cy="1447800"/>
          </a:xfrm>
        </p:spPr>
        <p:txBody>
          <a:bodyPr>
            <a:normAutofit/>
          </a:bodyPr>
          <a:lstStyle/>
          <a:p>
            <a:r>
              <a:rPr lang="en-US" sz="3600" b="1" dirty="0" smtClean="0"/>
              <a:t>What is a Heuristic?</a:t>
            </a:r>
            <a:endParaRPr lang="en-US"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09600"/>
            <a:ext cx="4762500"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6592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276600" cy="1447800"/>
          </a:xfrm>
        </p:spPr>
        <p:txBody>
          <a:bodyPr>
            <a:normAutofit/>
          </a:bodyPr>
          <a:lstStyle/>
          <a:p>
            <a:r>
              <a:rPr lang="en-US" sz="3600" b="1" dirty="0" smtClean="0"/>
              <a:t>What is a Heuristic?</a:t>
            </a:r>
            <a:endParaRPr lang="en-US" sz="36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03362"/>
            <a:ext cx="4511593"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0700" y="1905000"/>
            <a:ext cx="3657600" cy="4401205"/>
          </a:xfrm>
          <a:prstGeom prst="rect">
            <a:avLst/>
          </a:prstGeom>
          <a:noFill/>
        </p:spPr>
        <p:txBody>
          <a:bodyPr wrap="square" rtlCol="0">
            <a:spAutoFit/>
          </a:bodyPr>
          <a:lstStyle/>
          <a:p>
            <a:r>
              <a:rPr lang="en-US" sz="2000" dirty="0">
                <a:latin typeface="Times New Roman" pitchFamily="18" charset="0"/>
              </a:rPr>
              <a:t>The word </a:t>
            </a:r>
            <a:r>
              <a:rPr lang="en-US" sz="2000" i="1" dirty="0">
                <a:latin typeface="Times New Roman" pitchFamily="18" charset="0"/>
              </a:rPr>
              <a:t>heuristic </a:t>
            </a:r>
            <a:r>
              <a:rPr lang="en-US" sz="2000" dirty="0">
                <a:latin typeface="Times New Roman" pitchFamily="18" charset="0"/>
              </a:rPr>
              <a:t>comes from the Greek word </a:t>
            </a:r>
            <a:r>
              <a:rPr lang="en-US" sz="2000" i="1" dirty="0">
                <a:latin typeface="Times New Roman" pitchFamily="18" charset="0"/>
                <a:sym typeface="Symbol" pitchFamily="18" charset="2"/>
              </a:rPr>
              <a:t></a:t>
            </a:r>
            <a:r>
              <a:rPr lang="en-US" sz="2000" dirty="0">
                <a:latin typeface="Times New Roman" pitchFamily="18" charset="0"/>
                <a:sym typeface="Symbol" pitchFamily="18" charset="2"/>
              </a:rPr>
              <a:t> (</a:t>
            </a:r>
            <a:r>
              <a:rPr lang="en-US" sz="2000" i="1" dirty="0">
                <a:latin typeface="Times New Roman" pitchFamily="18" charset="0"/>
              </a:rPr>
              <a:t>heuriskein)</a:t>
            </a:r>
            <a:r>
              <a:rPr lang="en-US" sz="2000" dirty="0">
                <a:latin typeface="Times New Roman" pitchFamily="18" charset="0"/>
              </a:rPr>
              <a:t>, meaning “to discover”, which is also the origin of </a:t>
            </a:r>
            <a:r>
              <a:rPr lang="en-US" sz="2000" i="1" dirty="0">
                <a:latin typeface="Times New Roman" pitchFamily="18" charset="0"/>
              </a:rPr>
              <a:t>eureka</a:t>
            </a:r>
            <a:r>
              <a:rPr lang="en-US" sz="2000" dirty="0">
                <a:latin typeface="Times New Roman" pitchFamily="18" charset="0"/>
              </a:rPr>
              <a:t>, derived from Archimedes’ reputed exclamation,</a:t>
            </a:r>
            <a:r>
              <a:rPr lang="en-US" sz="2000" i="1" dirty="0">
                <a:latin typeface="Times New Roman" pitchFamily="18" charset="0"/>
              </a:rPr>
              <a:t> heurika</a:t>
            </a:r>
            <a:r>
              <a:rPr lang="en-US" sz="2000" dirty="0">
                <a:latin typeface="Times New Roman" pitchFamily="18" charset="0"/>
              </a:rPr>
              <a:t> (“I have found”), uttered when he had discovered that the volume of water displaced in the bath equals the volume of whatever (him) got put in the water.  This could be used as a method for determining the purity of gold</a:t>
            </a:r>
            <a:r>
              <a:rPr lang="en-US" sz="2000" dirty="0" smtClean="0">
                <a:latin typeface="Times New Roman" pitchFamily="18" charset="0"/>
              </a:rPr>
              <a:t>.</a:t>
            </a:r>
            <a:endParaRPr lang="en-US" sz="2000" dirty="0"/>
          </a:p>
        </p:txBody>
      </p:sp>
    </p:spTree>
    <p:extLst>
      <p:ext uri="{BB962C8B-B14F-4D97-AF65-F5344CB8AC3E}">
        <p14:creationId xmlns:p14="http://schemas.microsoft.com/office/powerpoint/2010/main" val="1039211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276600" cy="1447800"/>
          </a:xfrm>
        </p:spPr>
        <p:txBody>
          <a:bodyPr>
            <a:normAutofit/>
          </a:bodyPr>
          <a:lstStyle/>
          <a:p>
            <a:r>
              <a:rPr lang="en-US" sz="3600" b="1" dirty="0" smtClean="0"/>
              <a:t>What is a Heuristic?</a:t>
            </a:r>
            <a:endParaRPr lang="en-US" sz="36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03362"/>
            <a:ext cx="4511593"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0700" y="1905000"/>
            <a:ext cx="3657600" cy="4401205"/>
          </a:xfrm>
          <a:prstGeom prst="rect">
            <a:avLst/>
          </a:prstGeom>
          <a:noFill/>
        </p:spPr>
        <p:txBody>
          <a:bodyPr wrap="square" rtlCol="0">
            <a:spAutoFit/>
          </a:bodyPr>
          <a:lstStyle/>
          <a:p>
            <a:r>
              <a:rPr lang="en-US" sz="2000" dirty="0">
                <a:latin typeface="Times New Roman" pitchFamily="18" charset="0"/>
              </a:rPr>
              <a:t>The word </a:t>
            </a:r>
            <a:r>
              <a:rPr lang="en-US" sz="2000" i="1" dirty="0">
                <a:latin typeface="Times New Roman" pitchFamily="18" charset="0"/>
              </a:rPr>
              <a:t>heuristic </a:t>
            </a:r>
            <a:r>
              <a:rPr lang="en-US" sz="2000" dirty="0">
                <a:latin typeface="Times New Roman" pitchFamily="18" charset="0"/>
              </a:rPr>
              <a:t>comes from the Greek word </a:t>
            </a:r>
            <a:r>
              <a:rPr lang="en-US" sz="2000" i="1" dirty="0">
                <a:latin typeface="Times New Roman" pitchFamily="18" charset="0"/>
                <a:sym typeface="Symbol" pitchFamily="18" charset="2"/>
              </a:rPr>
              <a:t></a:t>
            </a:r>
            <a:r>
              <a:rPr lang="en-US" sz="2000" dirty="0">
                <a:latin typeface="Times New Roman" pitchFamily="18" charset="0"/>
                <a:sym typeface="Symbol" pitchFamily="18" charset="2"/>
              </a:rPr>
              <a:t> (</a:t>
            </a:r>
            <a:r>
              <a:rPr lang="en-US" sz="2000" i="1" dirty="0">
                <a:latin typeface="Times New Roman" pitchFamily="18" charset="0"/>
              </a:rPr>
              <a:t>heuriskein)</a:t>
            </a:r>
            <a:r>
              <a:rPr lang="en-US" sz="2000" dirty="0">
                <a:latin typeface="Times New Roman" pitchFamily="18" charset="0"/>
              </a:rPr>
              <a:t>, meaning “to discover”, which is also the origin of </a:t>
            </a:r>
            <a:r>
              <a:rPr lang="en-US" sz="2000" i="1" dirty="0">
                <a:latin typeface="Times New Roman" pitchFamily="18" charset="0"/>
              </a:rPr>
              <a:t>eureka</a:t>
            </a:r>
            <a:r>
              <a:rPr lang="en-US" sz="2000" dirty="0">
                <a:latin typeface="Times New Roman" pitchFamily="18" charset="0"/>
              </a:rPr>
              <a:t>, derived from Archimedes’ reputed exclamation,</a:t>
            </a:r>
            <a:r>
              <a:rPr lang="en-US" sz="2000" i="1" dirty="0">
                <a:latin typeface="Times New Roman" pitchFamily="18" charset="0"/>
              </a:rPr>
              <a:t> heurika</a:t>
            </a:r>
            <a:r>
              <a:rPr lang="en-US" sz="2000" dirty="0">
                <a:latin typeface="Times New Roman" pitchFamily="18" charset="0"/>
              </a:rPr>
              <a:t> (“I have found”), uttered when he had discovered that the volume of water displaced in the bath equals the volume of whatever (him) got put in the water.  This could be used as a method for determining the purity of gold</a:t>
            </a:r>
            <a:r>
              <a:rPr lang="en-US" sz="2000" dirty="0" smtClean="0">
                <a:latin typeface="Times New Roman" pitchFamily="18" charset="0"/>
              </a:rPr>
              <a:t>.</a:t>
            </a:r>
            <a:endParaRPr lang="en-US" sz="2000" dirty="0"/>
          </a:p>
        </p:txBody>
      </p:sp>
      <p:sp>
        <p:nvSpPr>
          <p:cNvPr id="4" name="TextBox 3"/>
          <p:cNvSpPr txBox="1"/>
          <p:nvPr/>
        </p:nvSpPr>
        <p:spPr>
          <a:xfrm>
            <a:off x="4876800" y="5334000"/>
            <a:ext cx="3978193" cy="830997"/>
          </a:xfrm>
          <a:prstGeom prst="rect">
            <a:avLst/>
          </a:prstGeom>
          <a:noFill/>
        </p:spPr>
        <p:txBody>
          <a:bodyPr wrap="square" rtlCol="0">
            <a:spAutoFit/>
          </a:bodyPr>
          <a:lstStyle/>
          <a:p>
            <a:r>
              <a:rPr lang="en-US" sz="2400" dirty="0" smtClean="0"/>
              <a:t>A heuristic is a rule that helps us find something.</a:t>
            </a:r>
            <a:endParaRPr lang="en-US" sz="2400" dirty="0"/>
          </a:p>
        </p:txBody>
      </p:sp>
    </p:spTree>
    <p:extLst>
      <p:ext uri="{BB962C8B-B14F-4D97-AF65-F5344CB8AC3E}">
        <p14:creationId xmlns:p14="http://schemas.microsoft.com/office/powerpoint/2010/main" val="32477522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Heuristic Search on the Web</a:t>
            </a:r>
            <a:endParaRPr lang="en-US" sz="3600" b="1" dirty="0"/>
          </a:p>
        </p:txBody>
      </p:sp>
      <p:sp>
        <p:nvSpPr>
          <p:cNvPr id="4" name="TextBox 3"/>
          <p:cNvSpPr txBox="1"/>
          <p:nvPr/>
        </p:nvSpPr>
        <p:spPr>
          <a:xfrm>
            <a:off x="457200" y="1373832"/>
            <a:ext cx="8229600" cy="461665"/>
          </a:xfrm>
          <a:prstGeom prst="rect">
            <a:avLst/>
          </a:prstGeom>
          <a:noFill/>
        </p:spPr>
        <p:txBody>
          <a:bodyPr wrap="square" rtlCol="0">
            <a:spAutoFit/>
          </a:bodyPr>
          <a:lstStyle/>
          <a:p>
            <a:r>
              <a:rPr lang="en-US" sz="2400" dirty="0" smtClean="0"/>
              <a:t>Searches you use everyday:</a:t>
            </a:r>
            <a:endParaRPr lang="en-US" sz="2400" dirty="0"/>
          </a:p>
        </p:txBody>
      </p:sp>
    </p:spTree>
    <p:extLst>
      <p:ext uri="{BB962C8B-B14F-4D97-AF65-F5344CB8AC3E}">
        <p14:creationId xmlns:p14="http://schemas.microsoft.com/office/powerpoint/2010/main" val="23410291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The 15-Puzzle</a:t>
            </a:r>
            <a:endParaRPr lang="en-US"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95400"/>
            <a:ext cx="4419600" cy="443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6096000"/>
            <a:ext cx="6019800" cy="369332"/>
          </a:xfrm>
          <a:prstGeom prst="rect">
            <a:avLst/>
          </a:prstGeom>
          <a:noFill/>
        </p:spPr>
        <p:txBody>
          <a:bodyPr wrap="square" rtlCol="0">
            <a:spAutoFit/>
          </a:bodyPr>
          <a:lstStyle/>
          <a:p>
            <a:r>
              <a:rPr lang="en-US" dirty="0">
                <a:hlinkClick r:id="rId4"/>
              </a:rPr>
              <a:t>http://www.javaonthebrain.com/java/puzz15</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2693735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274638"/>
            <a:ext cx="8229600" cy="715962"/>
          </a:xfrm>
        </p:spPr>
        <p:txBody>
          <a:bodyPr>
            <a:normAutofit/>
          </a:bodyPr>
          <a:lstStyle/>
          <a:p>
            <a:r>
              <a:rPr lang="en-US" sz="3600" b="1" dirty="0"/>
              <a:t>Hill Climbing</a:t>
            </a:r>
          </a:p>
        </p:txBody>
      </p:sp>
      <p:sp>
        <p:nvSpPr>
          <p:cNvPr id="164868" name="Text Box 4"/>
          <p:cNvSpPr txBox="1">
            <a:spLocks noChangeArrowheads="1"/>
          </p:cNvSpPr>
          <p:nvPr/>
        </p:nvSpPr>
        <p:spPr bwMode="auto">
          <a:xfrm>
            <a:off x="609600" y="1066800"/>
            <a:ext cx="800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Problem:  You have just arrived in Washington, D.C.  You’re in your car, trying to get downtown to the Washington Monument.</a:t>
            </a:r>
          </a:p>
        </p:txBody>
      </p:sp>
      <p:pic>
        <p:nvPicPr>
          <p:cNvPr id="164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62213"/>
            <a:ext cx="7477125" cy="387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3703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Objective (Heuristic) Functions</a:t>
            </a:r>
            <a:endParaRPr lang="en-US" sz="3600" b="1" dirty="0"/>
          </a:p>
        </p:txBody>
      </p:sp>
      <p:sp>
        <p:nvSpPr>
          <p:cNvPr id="3" name="TextBox 2"/>
          <p:cNvSpPr txBox="1"/>
          <p:nvPr/>
        </p:nvSpPr>
        <p:spPr>
          <a:xfrm>
            <a:off x="444500" y="1371600"/>
            <a:ext cx="8229600" cy="830997"/>
          </a:xfrm>
          <a:prstGeom prst="rect">
            <a:avLst/>
          </a:prstGeom>
          <a:noFill/>
        </p:spPr>
        <p:txBody>
          <a:bodyPr wrap="square" rtlCol="0">
            <a:spAutoFit/>
          </a:bodyPr>
          <a:lstStyle/>
          <a:p>
            <a:r>
              <a:rPr lang="en-US" sz="2400" dirty="0" smtClean="0"/>
              <a:t>To guide our search, we need something to measure.  Then we can seek to maximize (or minimize).</a:t>
            </a:r>
            <a:endParaRPr lang="en-US" sz="2400" dirty="0"/>
          </a:p>
        </p:txBody>
      </p:sp>
    </p:spTree>
    <p:extLst>
      <p:ext uri="{BB962C8B-B14F-4D97-AF65-F5344CB8AC3E}">
        <p14:creationId xmlns:p14="http://schemas.microsoft.com/office/powerpoint/2010/main" val="28237517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39170"/>
          </a:xfrm>
        </p:spPr>
        <p:txBody>
          <a:bodyPr>
            <a:normAutofit/>
          </a:bodyPr>
          <a:lstStyle/>
          <a:p>
            <a:r>
              <a:rPr lang="en-US" sz="3600" b="1" dirty="0" smtClean="0"/>
              <a:t>An Objective (Heuristic) Function for Chess</a:t>
            </a:r>
            <a:endParaRPr lang="en-US" sz="3600" b="1" dirty="0"/>
          </a:p>
        </p:txBody>
      </p:sp>
      <p:sp>
        <p:nvSpPr>
          <p:cNvPr id="4" name="Rectangle 1"/>
          <p:cNvSpPr>
            <a:spLocks noChangeArrowheads="1"/>
          </p:cNvSpPr>
          <p:nvPr/>
        </p:nvSpPr>
        <p:spPr bwMode="auto">
          <a:xfrm>
            <a:off x="533400" y="891570"/>
            <a:ext cx="7543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Unicode MS" pitchFamily="34" charset="-128"/>
                <a:cs typeface="Arial" pitchFamily="34" charset="0"/>
              </a:rPr>
              <a:t>c</a:t>
            </a:r>
            <a:r>
              <a:rPr kumimoji="0" lang="en-US" sz="2400" b="0" i="0" u="none" strike="noStrike" cap="none" normalizeH="0" baseline="-30000" dirty="0" smtClean="0">
                <a:ln>
                  <a:noFill/>
                </a:ln>
                <a:solidFill>
                  <a:schemeClr val="tx1"/>
                </a:solidFill>
                <a:effectLst/>
                <a:latin typeface="Arial Unicode MS" pitchFamily="34" charset="-128"/>
                <a:cs typeface="Arial" pitchFamily="34" charset="0"/>
              </a:rPr>
              <a:t>1</a:t>
            </a:r>
            <a:r>
              <a:rPr kumimoji="0" lang="en-US" sz="2400" b="0" i="0" u="none" strike="noStrike" cap="none" normalizeH="0" baseline="0" dirty="0" smtClean="0">
                <a:ln>
                  <a:noFill/>
                </a:ln>
                <a:solidFill>
                  <a:schemeClr val="tx1"/>
                </a:solidFill>
                <a:effectLst/>
                <a:latin typeface="Arial Unicode MS" pitchFamily="34" charset="-128"/>
                <a:cs typeface="Arial" pitchFamily="34" charset="0"/>
              </a:rPr>
              <a:t> * material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Unicode MS" pitchFamily="34" charset="-128"/>
                <a:cs typeface="Arial" pitchFamily="34" charset="0"/>
              </a:rPr>
              <a:t>c</a:t>
            </a:r>
            <a:r>
              <a:rPr kumimoji="0" lang="en-US" sz="2400" b="0" i="0" u="none" strike="noStrike" cap="none" normalizeH="0" baseline="-30000" dirty="0" smtClean="0">
                <a:ln>
                  <a:noFill/>
                </a:ln>
                <a:solidFill>
                  <a:schemeClr val="tx1"/>
                </a:solidFill>
                <a:effectLst/>
                <a:latin typeface="Arial Unicode MS" pitchFamily="34" charset="-128"/>
                <a:cs typeface="Arial" pitchFamily="34" charset="0"/>
              </a:rPr>
              <a:t>2</a:t>
            </a:r>
            <a:r>
              <a:rPr kumimoji="0" lang="en-US" sz="2400" b="0" i="0" u="none" strike="noStrike" cap="none" normalizeH="0" baseline="0" dirty="0" smtClean="0">
                <a:ln>
                  <a:noFill/>
                </a:ln>
                <a:solidFill>
                  <a:schemeClr val="tx1"/>
                </a:solidFill>
                <a:effectLst/>
                <a:latin typeface="Arial Unicode MS" pitchFamily="34" charset="-128"/>
                <a:cs typeface="Arial" pitchFamily="34" charset="0"/>
              </a:rPr>
              <a:t> * mobility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Unicode MS" pitchFamily="34" charset="-128"/>
                <a:cs typeface="Arial" pitchFamily="34" charset="0"/>
              </a:rPr>
              <a:t>c</a:t>
            </a:r>
            <a:r>
              <a:rPr kumimoji="0" lang="en-US" sz="2400" b="0" i="0" u="none" strike="noStrike" cap="none" normalizeH="0" baseline="-30000" dirty="0" smtClean="0">
                <a:ln>
                  <a:noFill/>
                </a:ln>
                <a:solidFill>
                  <a:schemeClr val="tx1"/>
                </a:solidFill>
                <a:effectLst/>
                <a:latin typeface="Arial Unicode MS" pitchFamily="34" charset="-128"/>
                <a:cs typeface="Arial" pitchFamily="34" charset="0"/>
              </a:rPr>
              <a:t>3</a:t>
            </a:r>
            <a:r>
              <a:rPr kumimoji="0" lang="en-US" sz="2400" b="0" i="0" u="none" strike="noStrike" cap="none" normalizeH="0" baseline="0" dirty="0" smtClean="0">
                <a:ln>
                  <a:noFill/>
                </a:ln>
                <a:solidFill>
                  <a:schemeClr val="tx1"/>
                </a:solidFill>
                <a:effectLst/>
                <a:latin typeface="Arial Unicode MS" pitchFamily="34" charset="-128"/>
                <a:cs typeface="Arial" pitchFamily="34" charset="0"/>
              </a:rPr>
              <a:t> * king safety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Unicode MS" pitchFamily="34" charset="-128"/>
                <a:cs typeface="Arial" pitchFamily="34" charset="0"/>
              </a:rPr>
              <a:t>c</a:t>
            </a:r>
            <a:r>
              <a:rPr kumimoji="0" lang="en-US" sz="2400" b="0" i="0" u="none" strike="noStrike" cap="none" normalizeH="0" baseline="-30000" dirty="0" smtClean="0">
                <a:ln>
                  <a:noFill/>
                </a:ln>
                <a:solidFill>
                  <a:schemeClr val="tx1"/>
                </a:solidFill>
                <a:effectLst/>
                <a:latin typeface="Arial Unicode MS" pitchFamily="34" charset="-128"/>
                <a:cs typeface="Arial" pitchFamily="34" charset="0"/>
              </a:rPr>
              <a:t>4</a:t>
            </a:r>
            <a:r>
              <a:rPr kumimoji="0" lang="en-US" sz="2400" b="0" i="0" u="none" strike="noStrike" cap="none" normalizeH="0" baseline="0" dirty="0" smtClean="0">
                <a:ln>
                  <a:noFill/>
                </a:ln>
                <a:solidFill>
                  <a:schemeClr val="tx1"/>
                </a:solidFill>
                <a:effectLst/>
                <a:latin typeface="Arial Unicode MS" pitchFamily="34" charset="-128"/>
                <a:cs typeface="Arial" pitchFamily="34" charset="0"/>
              </a:rPr>
              <a:t> * center control +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286000" y="3045767"/>
            <a:ext cx="5791200" cy="461665"/>
          </a:xfrm>
          <a:prstGeom prst="rect">
            <a:avLst/>
          </a:prstGeom>
          <a:noFill/>
        </p:spPr>
        <p:txBody>
          <a:bodyPr wrap="square" rtlCol="0">
            <a:spAutoFit/>
          </a:bodyPr>
          <a:lstStyle/>
          <a:p>
            <a:r>
              <a:rPr lang="en-US" sz="2400" dirty="0" smtClean="0"/>
              <a:t>Computing material:</a:t>
            </a:r>
            <a:endParaRPr lang="en-US" sz="2400" dirty="0"/>
          </a:p>
        </p:txBody>
      </p:sp>
      <p:sp>
        <p:nvSpPr>
          <p:cNvPr id="6" name="TextBox 5"/>
          <p:cNvSpPr txBox="1"/>
          <p:nvPr/>
        </p:nvSpPr>
        <p:spPr>
          <a:xfrm>
            <a:off x="3276600" y="3733800"/>
            <a:ext cx="4495800" cy="2308324"/>
          </a:xfrm>
          <a:prstGeom prst="rect">
            <a:avLst/>
          </a:prstGeom>
          <a:noFill/>
        </p:spPr>
        <p:txBody>
          <a:bodyPr wrap="square" rtlCol="0">
            <a:spAutoFit/>
          </a:bodyPr>
          <a:lstStyle/>
          <a:p>
            <a:r>
              <a:rPr lang="en-US" sz="2400" dirty="0" smtClean="0"/>
              <a:t>    Pawn</a:t>
            </a:r>
            <a:r>
              <a:rPr lang="en-US" sz="2400" dirty="0"/>
              <a:t>     </a:t>
            </a:r>
            <a:r>
              <a:rPr lang="en-US" sz="2400" dirty="0" smtClean="0"/>
              <a:t>	    100</a:t>
            </a:r>
            <a:r>
              <a:rPr lang="en-US" sz="2400" dirty="0"/>
              <a:t/>
            </a:r>
            <a:br>
              <a:rPr lang="en-US" sz="2400" dirty="0"/>
            </a:br>
            <a:r>
              <a:rPr lang="en-US" sz="2400" dirty="0"/>
              <a:t>    Knight   </a:t>
            </a:r>
            <a:r>
              <a:rPr lang="en-US" sz="2400" dirty="0" smtClean="0"/>
              <a:t>	    320</a:t>
            </a:r>
            <a:r>
              <a:rPr lang="en-US" sz="2400" dirty="0"/>
              <a:t/>
            </a:r>
            <a:br>
              <a:rPr lang="en-US" sz="2400" dirty="0"/>
            </a:br>
            <a:r>
              <a:rPr lang="en-US" sz="2400" dirty="0"/>
              <a:t>    Bishop   </a:t>
            </a:r>
            <a:r>
              <a:rPr lang="en-US" sz="2400" dirty="0" smtClean="0"/>
              <a:t>	    325</a:t>
            </a:r>
            <a:r>
              <a:rPr lang="en-US" sz="2400" dirty="0"/>
              <a:t/>
            </a:r>
            <a:br>
              <a:rPr lang="en-US" sz="2400" dirty="0"/>
            </a:br>
            <a:r>
              <a:rPr lang="en-US" sz="2400" dirty="0"/>
              <a:t>    Rook     </a:t>
            </a:r>
            <a:r>
              <a:rPr lang="en-US" sz="2400" dirty="0" smtClean="0"/>
              <a:t>	    500</a:t>
            </a:r>
            <a:r>
              <a:rPr lang="en-US" sz="2400" dirty="0"/>
              <a:t/>
            </a:r>
            <a:br>
              <a:rPr lang="en-US" sz="2400" dirty="0"/>
            </a:br>
            <a:r>
              <a:rPr lang="en-US" sz="2400" dirty="0"/>
              <a:t>    Queen    </a:t>
            </a:r>
            <a:r>
              <a:rPr lang="en-US" sz="2400" dirty="0" smtClean="0"/>
              <a:t>	    975</a:t>
            </a:r>
            <a:r>
              <a:rPr lang="en-US" sz="2400" dirty="0"/>
              <a:t/>
            </a:r>
            <a:br>
              <a:rPr lang="en-US" sz="2400" dirty="0"/>
            </a:br>
            <a:r>
              <a:rPr lang="en-US" sz="2400" dirty="0"/>
              <a:t>    King     </a:t>
            </a:r>
            <a:r>
              <a:rPr lang="en-US" sz="2400" dirty="0" smtClean="0"/>
              <a:t>    	32767</a:t>
            </a:r>
            <a:endParaRPr lang="en-US" sz="2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1145232"/>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142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274638"/>
            <a:ext cx="9144000" cy="715962"/>
          </a:xfrm>
        </p:spPr>
        <p:txBody>
          <a:bodyPr>
            <a:normAutofit/>
          </a:bodyPr>
          <a:lstStyle/>
          <a:p>
            <a:r>
              <a:rPr lang="en-US" sz="3600" b="1" dirty="0" smtClean="0"/>
              <a:t>An Objective (Heuristic )Function for Driving</a:t>
            </a:r>
            <a:endParaRPr lang="en-US" sz="3600" b="1" dirty="0"/>
          </a:p>
        </p:txBody>
      </p:sp>
      <p:pic>
        <p:nvPicPr>
          <p:cNvPr id="164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62213"/>
            <a:ext cx="7477125" cy="387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8125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401762"/>
          </a:xfrm>
        </p:spPr>
        <p:txBody>
          <a:bodyPr>
            <a:normAutofit/>
          </a:bodyPr>
          <a:lstStyle/>
          <a:p>
            <a:r>
              <a:rPr lang="en-US" sz="3600" b="1" dirty="0" smtClean="0"/>
              <a:t>An Objective (Heuristic) Function </a:t>
            </a:r>
            <a:br>
              <a:rPr lang="en-US" sz="3600" b="1" dirty="0" smtClean="0"/>
            </a:br>
            <a:r>
              <a:rPr lang="en-US" sz="3600" b="1" dirty="0" smtClean="0"/>
              <a:t>for the 15-Puzzle</a:t>
            </a:r>
            <a:endParaRPr lang="en-US"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05000"/>
            <a:ext cx="4419600" cy="443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89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Iteration</a:t>
            </a:r>
            <a:endParaRPr lang="en-US" sz="3600" b="1" dirty="0"/>
          </a:p>
        </p:txBody>
      </p:sp>
      <p:sp>
        <p:nvSpPr>
          <p:cNvPr id="10" name="TextBox 9"/>
          <p:cNvSpPr txBox="1"/>
          <p:nvPr/>
        </p:nvSpPr>
        <p:spPr>
          <a:xfrm>
            <a:off x="457200" y="1447800"/>
            <a:ext cx="8229600" cy="2954655"/>
          </a:xfrm>
          <a:prstGeom prst="rect">
            <a:avLst/>
          </a:prstGeom>
          <a:noFill/>
        </p:spPr>
        <p:txBody>
          <a:bodyPr wrap="square" rtlCol="0">
            <a:spAutoFit/>
          </a:bodyPr>
          <a:lstStyle/>
          <a:p>
            <a:r>
              <a:rPr lang="en-US" sz="2400" dirty="0" smtClean="0"/>
              <a:t>The key idea:</a:t>
            </a:r>
          </a:p>
          <a:p>
            <a:endParaRPr lang="en-US" sz="2400" dirty="0"/>
          </a:p>
          <a:p>
            <a:pPr marL="342900" indent="-342900">
              <a:buFont typeface="+mj-lt"/>
              <a:buAutoNum type="arabicPeriod"/>
            </a:pPr>
            <a:r>
              <a:rPr lang="en-US" sz="2400" dirty="0" smtClean="0"/>
              <a:t>Make a first guess.</a:t>
            </a:r>
          </a:p>
          <a:p>
            <a:pPr marL="342900" indent="-342900">
              <a:buFont typeface="+mj-lt"/>
              <a:buAutoNum type="arabicPeriod"/>
            </a:pPr>
            <a:r>
              <a:rPr lang="en-US" sz="2400" dirty="0" smtClean="0"/>
              <a:t>Until answer is good enough:</a:t>
            </a:r>
          </a:p>
          <a:p>
            <a:pPr marL="800100" lvl="1" indent="-342900">
              <a:buFont typeface="+mj-lt"/>
              <a:buAutoNum type="arabicPeriod"/>
            </a:pPr>
            <a:r>
              <a:rPr lang="en-US" sz="2400" dirty="0" smtClean="0"/>
              <a:t>See how close guess is to being right.  </a:t>
            </a:r>
          </a:p>
          <a:p>
            <a:pPr marL="800100" lvl="1" indent="-342900">
              <a:buFont typeface="+mj-lt"/>
              <a:buAutoNum type="arabicPeriod"/>
            </a:pPr>
            <a:r>
              <a:rPr lang="en-US" sz="2400" dirty="0" smtClean="0"/>
              <a:t>If not good enough, see how to move and choose a next guess.</a:t>
            </a:r>
          </a:p>
          <a:p>
            <a:endParaRPr lang="en-US" dirty="0"/>
          </a:p>
        </p:txBody>
      </p:sp>
    </p:spTree>
    <p:extLst>
      <p:ext uri="{BB962C8B-B14F-4D97-AF65-F5344CB8AC3E}">
        <p14:creationId xmlns:p14="http://schemas.microsoft.com/office/powerpoint/2010/main" val="18698053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74638"/>
            <a:ext cx="8229600" cy="609600"/>
          </a:xfrm>
        </p:spPr>
        <p:txBody>
          <a:bodyPr>
            <a:noAutofit/>
          </a:bodyPr>
          <a:lstStyle/>
          <a:p>
            <a:r>
              <a:rPr lang="en-US" sz="3600" b="1" dirty="0"/>
              <a:t>Hill Climbing – Some Problems</a:t>
            </a:r>
          </a:p>
        </p:txBody>
      </p:sp>
      <p:pic>
        <p:nvPicPr>
          <p:cNvPr id="155651" name="Picture 3" descr="hill-climbing-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6203950" cy="347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3656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533400"/>
          </a:xfrm>
        </p:spPr>
        <p:txBody>
          <a:bodyPr>
            <a:normAutofit fontScale="90000"/>
          </a:bodyPr>
          <a:lstStyle/>
          <a:p>
            <a:pPr eaLnBrk="1" hangingPunct="1"/>
            <a:r>
              <a:rPr lang="en-US" altLang="en-US" sz="3200" b="1" dirty="0" smtClean="0"/>
              <a:t>Let’s Try This One</a:t>
            </a:r>
            <a:endParaRPr lang="en-US" altLang="en-US" sz="3200" b="1" dirty="0" smtClean="0"/>
          </a:p>
        </p:txBody>
      </p:sp>
      <p:pic>
        <p:nvPicPr>
          <p:cNvPr id="24579" name="Picture 3" descr="HillClimbingBlocksExamp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3352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HillClimbingBlocksExamp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14400"/>
            <a:ext cx="47244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p:cNvSpPr txBox="1">
            <a:spLocks noChangeArrowheads="1"/>
          </p:cNvSpPr>
          <p:nvPr/>
        </p:nvSpPr>
        <p:spPr bwMode="auto">
          <a:xfrm>
            <a:off x="457200" y="3810000"/>
            <a:ext cx="8382000" cy="2100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Times New Roman" pitchFamily="18" charset="0"/>
              </a:rPr>
              <a:t>From the initial state, move A to the table.  Three choices for what to do next.</a:t>
            </a:r>
          </a:p>
          <a:p>
            <a:pPr eaLnBrk="1" hangingPunct="1">
              <a:spcBef>
                <a:spcPct val="50000"/>
              </a:spcBef>
            </a:pPr>
            <a:r>
              <a:rPr lang="en-US" altLang="en-US" sz="2400">
                <a:latin typeface="Times New Roman" pitchFamily="18" charset="0"/>
              </a:rPr>
              <a:t>A </a:t>
            </a:r>
            <a:r>
              <a:rPr lang="en-US" altLang="en-US" sz="2400" i="1">
                <a:latin typeface="Times New Roman" pitchFamily="18" charset="0"/>
              </a:rPr>
              <a:t>local</a:t>
            </a:r>
            <a:r>
              <a:rPr lang="en-US" altLang="en-US" sz="2400">
                <a:latin typeface="Times New Roman" pitchFamily="18" charset="0"/>
              </a:rPr>
              <a:t> heuristic function: Add one point for every block that is resting on the thing it is supposed to be resting on.  Subtract one point for every block that is sitting on the wrong thing.</a:t>
            </a:r>
          </a:p>
        </p:txBody>
      </p:sp>
    </p:spTree>
    <p:extLst>
      <p:ext uri="{BB962C8B-B14F-4D97-AF65-F5344CB8AC3E}">
        <p14:creationId xmlns:p14="http://schemas.microsoft.com/office/powerpoint/2010/main" val="29084396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“Randomness”</a:t>
            </a:r>
            <a:endParaRPr lang="en-US" sz="3600" b="1" dirty="0"/>
          </a:p>
        </p:txBody>
      </p:sp>
      <p:sp>
        <p:nvSpPr>
          <p:cNvPr id="3" name="Content Placeholder 2"/>
          <p:cNvSpPr>
            <a:spLocks noGrp="1"/>
          </p:cNvSpPr>
          <p:nvPr>
            <p:ph idx="1"/>
          </p:nvPr>
        </p:nvSpPr>
        <p:spPr/>
        <p:txBody>
          <a:bodyPr>
            <a:normAutofit/>
          </a:bodyPr>
          <a:lstStyle/>
          <a:p>
            <a:r>
              <a:rPr lang="en-US" sz="2400" dirty="0" smtClean="0"/>
              <a:t>Computers behave in a predicatble way.</a:t>
            </a:r>
          </a:p>
          <a:p>
            <a:endParaRPr lang="en-US" sz="2400" dirty="0"/>
          </a:p>
          <a:p>
            <a:endParaRPr lang="en-US" sz="2400" dirty="0" smtClean="0"/>
          </a:p>
          <a:p>
            <a:r>
              <a:rPr lang="en-US" sz="2400" dirty="0" smtClean="0"/>
              <a:t>But some processes are naturally random.</a:t>
            </a:r>
            <a:endParaRPr lang="en-US" sz="2400" dirty="0"/>
          </a:p>
        </p:txBody>
      </p:sp>
    </p:spTree>
    <p:extLst>
      <p:ext uri="{BB962C8B-B14F-4D97-AF65-F5344CB8AC3E}">
        <p14:creationId xmlns:p14="http://schemas.microsoft.com/office/powerpoint/2010/main" val="36245056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715962"/>
          </a:xfrm>
        </p:spPr>
        <p:txBody>
          <a:bodyPr>
            <a:normAutofit/>
          </a:bodyPr>
          <a:lstStyle/>
          <a:p>
            <a:r>
              <a:rPr lang="en-US" sz="3600" b="1" dirty="0"/>
              <a:t>Musikalisches W</a:t>
            </a:r>
            <a:r>
              <a:rPr lang="en-US" sz="3600" b="1" dirty="0">
                <a:cs typeface="Arial" charset="0"/>
              </a:rPr>
              <a:t>ürfelspiel</a:t>
            </a:r>
          </a:p>
        </p:txBody>
      </p:sp>
      <p:sp>
        <p:nvSpPr>
          <p:cNvPr id="58371" name="Text Box 3"/>
          <p:cNvSpPr txBox="1">
            <a:spLocks noChangeArrowheads="1"/>
          </p:cNvSpPr>
          <p:nvPr/>
        </p:nvSpPr>
        <p:spPr bwMode="auto">
          <a:xfrm>
            <a:off x="838200" y="1219200"/>
            <a:ext cx="3200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hlinkClick r:id="rId3"/>
              </a:rPr>
              <a:t>A musical dice game</a:t>
            </a:r>
            <a:endParaRPr lang="en-US" sz="2400" dirty="0"/>
          </a:p>
          <a:p>
            <a:pPr>
              <a:spcBef>
                <a:spcPct val="50000"/>
              </a:spcBef>
            </a:pPr>
            <a:endParaRPr lang="en-US" sz="2400" dirty="0"/>
          </a:p>
        </p:txBody>
      </p:sp>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90194"/>
            <a:ext cx="2743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484563"/>
            <a:ext cx="5429250"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8385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715962"/>
          </a:xfrm>
        </p:spPr>
        <p:txBody>
          <a:bodyPr>
            <a:normAutofit/>
          </a:bodyPr>
          <a:lstStyle/>
          <a:p>
            <a:r>
              <a:rPr lang="en-US" sz="3600" b="1" dirty="0"/>
              <a:t>Musikalisches W</a:t>
            </a:r>
            <a:r>
              <a:rPr lang="en-US" sz="3600" b="1" dirty="0">
                <a:cs typeface="Arial" charset="0"/>
              </a:rPr>
              <a:t>ürfelspiel</a:t>
            </a:r>
          </a:p>
        </p:txBody>
      </p:sp>
      <p:sp>
        <p:nvSpPr>
          <p:cNvPr id="58371" name="Text Box 3"/>
          <p:cNvSpPr txBox="1">
            <a:spLocks noChangeArrowheads="1"/>
          </p:cNvSpPr>
          <p:nvPr/>
        </p:nvSpPr>
        <p:spPr bwMode="auto">
          <a:xfrm>
            <a:off x="838200" y="1219200"/>
            <a:ext cx="3200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hlinkClick r:id="rId3"/>
              </a:rPr>
              <a:t>A musical dice game</a:t>
            </a:r>
            <a:endParaRPr lang="en-US" sz="2400" dirty="0"/>
          </a:p>
          <a:p>
            <a:pPr>
              <a:spcBef>
                <a:spcPct val="50000"/>
              </a:spcBef>
            </a:pPr>
            <a:endParaRPr lang="en-US" sz="2400" dirty="0"/>
          </a:p>
        </p:txBody>
      </p:sp>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90194"/>
            <a:ext cx="2743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lettermodel.org/wordpress/wp-content/uploads/Wuerfelspiel_table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743200"/>
            <a:ext cx="6217922" cy="345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86925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715962"/>
          </a:xfrm>
        </p:spPr>
        <p:txBody>
          <a:bodyPr>
            <a:normAutofit/>
          </a:bodyPr>
          <a:lstStyle/>
          <a:p>
            <a:r>
              <a:rPr lang="en-US" sz="3600" b="1" dirty="0"/>
              <a:t>Musikalisches W</a:t>
            </a:r>
            <a:r>
              <a:rPr lang="en-US" sz="3600" b="1" dirty="0">
                <a:cs typeface="Arial" charset="0"/>
              </a:rPr>
              <a:t>ürfelspiel</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0"/>
            <a:ext cx="2743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0" y="1447800"/>
            <a:ext cx="6375400" cy="1938992"/>
          </a:xfrm>
          <a:prstGeom prst="rect">
            <a:avLst/>
          </a:prstGeom>
          <a:noFill/>
        </p:spPr>
        <p:txBody>
          <a:bodyPr wrap="square" rtlCol="0">
            <a:spAutoFit/>
          </a:bodyPr>
          <a:lstStyle/>
          <a:p>
            <a:r>
              <a:rPr lang="en-US" sz="2400" dirty="0" smtClean="0"/>
              <a:t>An algorithm to generate a piece of music:</a:t>
            </a:r>
          </a:p>
          <a:p>
            <a:endParaRPr lang="en-US" sz="2400" dirty="0" smtClean="0"/>
          </a:p>
          <a:p>
            <a:r>
              <a:rPr lang="en-US" sz="2400" dirty="0">
                <a:latin typeface="Courier" pitchFamily="18" charset="0"/>
              </a:rPr>
              <a:t>def musical_dice(table):</a:t>
            </a:r>
          </a:p>
          <a:p>
            <a:r>
              <a:rPr lang="en-US" sz="2400" dirty="0">
                <a:latin typeface="Courier" pitchFamily="18" charset="0"/>
              </a:rPr>
              <a:t>    for i in range(len(table)):</a:t>
            </a:r>
          </a:p>
          <a:p>
            <a:r>
              <a:rPr lang="en-US" sz="2400" dirty="0">
                <a:latin typeface="Courier" pitchFamily="18" charset="0"/>
              </a:rPr>
              <a:t>        table[i] = roll_dice()</a:t>
            </a:r>
          </a:p>
        </p:txBody>
      </p:sp>
    </p:spTree>
    <p:extLst>
      <p:ext uri="{BB962C8B-B14F-4D97-AF65-F5344CB8AC3E}">
        <p14:creationId xmlns:p14="http://schemas.microsoft.com/office/powerpoint/2010/main" val="35342666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715962"/>
          </a:xfrm>
        </p:spPr>
        <p:txBody>
          <a:bodyPr>
            <a:normAutofit/>
          </a:bodyPr>
          <a:lstStyle/>
          <a:p>
            <a:r>
              <a:rPr lang="en-US" sz="3600" b="1" dirty="0"/>
              <a:t>Musikalisches W</a:t>
            </a:r>
            <a:r>
              <a:rPr lang="en-US" sz="3600" b="1" dirty="0">
                <a:cs typeface="Arial" charset="0"/>
              </a:rPr>
              <a:t>ürfelspiel</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0"/>
            <a:ext cx="2743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4600" y="1295400"/>
            <a:ext cx="6146800" cy="4678204"/>
          </a:xfrm>
          <a:prstGeom prst="rect">
            <a:avLst/>
          </a:prstGeom>
          <a:noFill/>
        </p:spPr>
        <p:txBody>
          <a:bodyPr wrap="square" rtlCol="0">
            <a:spAutoFit/>
          </a:bodyPr>
          <a:lstStyle/>
          <a:p>
            <a:r>
              <a:rPr lang="en-US" sz="2400" dirty="0" smtClean="0"/>
              <a:t>An algorithm to generate a piece of music:</a:t>
            </a:r>
          </a:p>
          <a:p>
            <a:pPr>
              <a:spcBef>
                <a:spcPts val="1200"/>
              </a:spcBef>
            </a:pPr>
            <a:r>
              <a:rPr lang="en-US" sz="2400" dirty="0">
                <a:latin typeface="Courier" pitchFamily="18" charset="0"/>
              </a:rPr>
              <a:t>import random</a:t>
            </a:r>
          </a:p>
          <a:p>
            <a:endParaRPr lang="en-US" sz="2400" dirty="0">
              <a:latin typeface="Courier" pitchFamily="18" charset="0"/>
            </a:endParaRPr>
          </a:p>
          <a:p>
            <a:r>
              <a:rPr lang="en-US" sz="2400" dirty="0">
                <a:latin typeface="Courier" pitchFamily="18" charset="0"/>
              </a:rPr>
              <a:t>def musical_dice(table):</a:t>
            </a:r>
          </a:p>
          <a:p>
            <a:r>
              <a:rPr lang="en-US" sz="2400" dirty="0">
                <a:latin typeface="Courier" pitchFamily="18" charset="0"/>
              </a:rPr>
              <a:t>    for i in range(len(table)):</a:t>
            </a:r>
          </a:p>
          <a:p>
            <a:r>
              <a:rPr lang="en-US" sz="2400" dirty="0">
                <a:latin typeface="Courier" pitchFamily="18" charset="0"/>
              </a:rPr>
              <a:t>        table[i] = roll_dice()</a:t>
            </a:r>
          </a:p>
          <a:p>
            <a:endParaRPr lang="en-US" sz="2400" dirty="0">
              <a:latin typeface="Courier" pitchFamily="18" charset="0"/>
            </a:endParaRPr>
          </a:p>
          <a:p>
            <a:endParaRPr lang="en-US" sz="2400" dirty="0">
              <a:latin typeface="Courier" pitchFamily="18" charset="0"/>
            </a:endParaRPr>
          </a:p>
          <a:p>
            <a:r>
              <a:rPr lang="en-US" sz="2400" dirty="0">
                <a:latin typeface="Courier" pitchFamily="18" charset="0"/>
              </a:rPr>
              <a:t>def roll_dice():</a:t>
            </a:r>
          </a:p>
          <a:p>
            <a:r>
              <a:rPr lang="en-US" sz="2400" dirty="0">
                <a:latin typeface="Courier" pitchFamily="18" charset="0"/>
              </a:rPr>
              <a:t>    x = </a:t>
            </a:r>
            <a:r>
              <a:rPr lang="en-US" sz="2400" dirty="0" smtClean="0">
                <a:latin typeface="Courier" pitchFamily="18" charset="0"/>
              </a:rPr>
              <a:t>random.randint(1,6</a:t>
            </a:r>
            <a:r>
              <a:rPr lang="en-US" sz="2400" dirty="0">
                <a:latin typeface="Courier" pitchFamily="18" charset="0"/>
              </a:rPr>
              <a:t>)</a:t>
            </a:r>
          </a:p>
          <a:p>
            <a:r>
              <a:rPr lang="en-US" sz="2400" dirty="0">
                <a:latin typeface="Courier" pitchFamily="18" charset="0"/>
              </a:rPr>
              <a:t>    y = </a:t>
            </a:r>
            <a:r>
              <a:rPr lang="en-US" sz="2400" dirty="0" smtClean="0">
                <a:latin typeface="Courier" pitchFamily="18" charset="0"/>
              </a:rPr>
              <a:t>random.randint(1,6</a:t>
            </a:r>
            <a:r>
              <a:rPr lang="en-US" sz="2400" dirty="0">
                <a:latin typeface="Courier" pitchFamily="18" charset="0"/>
              </a:rPr>
              <a:t>)</a:t>
            </a:r>
          </a:p>
          <a:p>
            <a:r>
              <a:rPr lang="en-US" sz="2400" dirty="0">
                <a:latin typeface="Courier" pitchFamily="18" charset="0"/>
              </a:rPr>
              <a:t>    return(x + y</a:t>
            </a:r>
            <a:r>
              <a:rPr lang="en-US" sz="2400" dirty="0" smtClean="0">
                <a:latin typeface="Courier" pitchFamily="18" charset="0"/>
              </a:rPr>
              <a:t>)</a:t>
            </a:r>
            <a:endParaRPr lang="en-US" sz="2400" dirty="0" smtClean="0"/>
          </a:p>
        </p:txBody>
      </p:sp>
    </p:spTree>
    <p:extLst>
      <p:ext uri="{BB962C8B-B14F-4D97-AF65-F5344CB8AC3E}">
        <p14:creationId xmlns:p14="http://schemas.microsoft.com/office/powerpoint/2010/main" val="413152819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Recall Monte Carlo Methods</a:t>
            </a:r>
            <a:endParaRPr lang="en-US"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28575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895600"/>
            <a:ext cx="35718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7830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t>Applications of Monte Carlo Methods</a:t>
            </a:r>
            <a:endParaRPr lang="en-US" sz="3600" b="1" dirty="0"/>
          </a:p>
        </p:txBody>
      </p:sp>
      <p:sp>
        <p:nvSpPr>
          <p:cNvPr id="3" name="Content Placeholder 2"/>
          <p:cNvSpPr>
            <a:spLocks noGrp="1"/>
          </p:cNvSpPr>
          <p:nvPr>
            <p:ph idx="1"/>
          </p:nvPr>
        </p:nvSpPr>
        <p:spPr>
          <a:xfrm>
            <a:off x="990600" y="2590800"/>
            <a:ext cx="7696200" cy="3763963"/>
          </a:xfrm>
        </p:spPr>
        <p:txBody>
          <a:bodyPr>
            <a:normAutofit/>
          </a:bodyPr>
          <a:lstStyle/>
          <a:p>
            <a:r>
              <a:rPr lang="en-US" sz="2400" dirty="0" smtClean="0"/>
              <a:t>Weather</a:t>
            </a:r>
          </a:p>
          <a:p>
            <a:r>
              <a:rPr lang="en-US" sz="2400" dirty="0" smtClean="0"/>
              <a:t>Oil exploration</a:t>
            </a:r>
          </a:p>
          <a:p>
            <a:r>
              <a:rPr lang="en-US" sz="2400" dirty="0" smtClean="0"/>
              <a:t>Engineering design, e.g., a new network</a:t>
            </a:r>
          </a:p>
          <a:p>
            <a:r>
              <a:rPr lang="en-US" sz="2400" dirty="0" smtClean="0"/>
              <a:t>Financial systems</a:t>
            </a:r>
            <a:endParaRPr lang="en-US" sz="2400" dirty="0"/>
          </a:p>
        </p:txBody>
      </p:sp>
      <p:sp>
        <p:nvSpPr>
          <p:cNvPr id="4" name="TextBox 3"/>
          <p:cNvSpPr txBox="1"/>
          <p:nvPr/>
        </p:nvSpPr>
        <p:spPr>
          <a:xfrm>
            <a:off x="457200" y="1219200"/>
            <a:ext cx="8229600" cy="954107"/>
          </a:xfrm>
          <a:prstGeom prst="rect">
            <a:avLst/>
          </a:prstGeom>
          <a:noFill/>
        </p:spPr>
        <p:txBody>
          <a:bodyPr wrap="square" rtlCol="0">
            <a:spAutoFit/>
          </a:bodyPr>
          <a:lstStyle/>
          <a:p>
            <a:r>
              <a:rPr lang="en-US" sz="2800" dirty="0" smtClean="0"/>
              <a:t>Very useful for complex problems that we don’t know how to model exactly:</a:t>
            </a:r>
            <a:endParaRPr lang="en-US" sz="2800" dirty="0"/>
          </a:p>
        </p:txBody>
      </p:sp>
    </p:spTree>
    <p:extLst>
      <p:ext uri="{BB962C8B-B14F-4D97-AF65-F5344CB8AC3E}">
        <p14:creationId xmlns:p14="http://schemas.microsoft.com/office/powerpoint/2010/main" val="9214138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SIMD Parallelism</a:t>
            </a:r>
            <a:endParaRPr lang="en-US" sz="3600" b="1" dirty="0"/>
          </a:p>
        </p:txBody>
      </p:sp>
      <p:sp>
        <p:nvSpPr>
          <p:cNvPr id="4" name="Content Placeholder 2"/>
          <p:cNvSpPr>
            <a:spLocks noGrp="1"/>
          </p:cNvSpPr>
          <p:nvPr>
            <p:ph idx="1"/>
          </p:nvPr>
        </p:nvSpPr>
        <p:spPr>
          <a:xfrm>
            <a:off x="990600" y="2590800"/>
            <a:ext cx="7696200" cy="3763963"/>
          </a:xfrm>
        </p:spPr>
        <p:txBody>
          <a:bodyPr>
            <a:normAutofit/>
          </a:bodyPr>
          <a:lstStyle/>
          <a:p>
            <a:r>
              <a:rPr lang="en-US" sz="2400" dirty="0" smtClean="0"/>
              <a:t>Weather</a:t>
            </a:r>
          </a:p>
          <a:p>
            <a:r>
              <a:rPr lang="en-US" sz="2400" dirty="0" smtClean="0"/>
              <a:t>Oil exploration</a:t>
            </a:r>
          </a:p>
          <a:p>
            <a:r>
              <a:rPr lang="en-US" sz="2400" dirty="0" smtClean="0"/>
              <a:t>Engineering design, e.g., a new network</a:t>
            </a:r>
          </a:p>
          <a:p>
            <a:r>
              <a:rPr lang="en-US" sz="2400" dirty="0" smtClean="0"/>
              <a:t>Financial systems</a:t>
            </a:r>
            <a:endParaRPr lang="en-US" sz="2400"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4091"/>
            <a:ext cx="1670187" cy="149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074" y="2286000"/>
            <a:ext cx="1670187" cy="149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343400"/>
            <a:ext cx="1670187" cy="149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953000"/>
            <a:ext cx="1670187" cy="149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92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Square Root</a:t>
            </a:r>
            <a:endParaRPr lang="en-US" sz="3600" b="1" dirty="0"/>
          </a:p>
        </p:txBody>
      </p:sp>
      <p:sp>
        <p:nvSpPr>
          <p:cNvPr id="3" name="TextBox 2"/>
          <p:cNvSpPr txBox="1"/>
          <p:nvPr/>
        </p:nvSpPr>
        <p:spPr>
          <a:xfrm>
            <a:off x="520700" y="4876800"/>
            <a:ext cx="7010400" cy="1200329"/>
          </a:xfrm>
          <a:prstGeom prst="rect">
            <a:avLst/>
          </a:prstGeom>
          <a:noFill/>
        </p:spPr>
        <p:txBody>
          <a:bodyPr wrap="square" rtlCol="0">
            <a:spAutoFit/>
          </a:bodyPr>
          <a:lstStyle/>
          <a:p>
            <a:r>
              <a:rPr lang="en-US" sz="2400" dirty="0" smtClean="0"/>
              <a:t>Idea here:  Newton’s Method:</a:t>
            </a:r>
          </a:p>
          <a:p>
            <a:endParaRPr lang="en-US" sz="2400" dirty="0"/>
          </a:p>
          <a:p>
            <a:r>
              <a:rPr lang="en-US" sz="2400" dirty="0" smtClean="0"/>
              <a:t>		Approximate with straight lines.</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85837"/>
            <a:ext cx="2514600" cy="306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Elaine\AppData\Local\Microsoft\Windows\Temporary Internet Files\Content.Outlook\JYZRPKW4\untitled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957828"/>
            <a:ext cx="5029200" cy="3771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4075346"/>
            <a:ext cx="2527300" cy="430887"/>
          </a:xfrm>
          <a:prstGeom prst="rect">
            <a:avLst/>
          </a:prstGeom>
          <a:noFill/>
        </p:spPr>
        <p:txBody>
          <a:bodyPr wrap="square" rtlCol="0">
            <a:spAutoFit/>
          </a:bodyPr>
          <a:lstStyle/>
          <a:p>
            <a:pPr algn="ctr"/>
            <a:r>
              <a:rPr lang="en-US" sz="2200" dirty="0"/>
              <a:t>1643 </a:t>
            </a:r>
            <a:r>
              <a:rPr lang="en-US" sz="2200" dirty="0" smtClean="0"/>
              <a:t>– 1727</a:t>
            </a:r>
            <a:endParaRPr lang="en-US" sz="2200" dirty="0"/>
          </a:p>
        </p:txBody>
      </p:sp>
    </p:spTree>
    <p:extLst>
      <p:ext uri="{BB962C8B-B14F-4D97-AF65-F5344CB8AC3E}">
        <p14:creationId xmlns:p14="http://schemas.microsoft.com/office/powerpoint/2010/main" val="10995863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A Monte Carlo Example</a:t>
            </a:r>
            <a:endParaRPr lang="en-US"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04816" cy="472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6096000"/>
            <a:ext cx="8382000" cy="369332"/>
          </a:xfrm>
          <a:prstGeom prst="rect">
            <a:avLst/>
          </a:prstGeom>
          <a:noFill/>
        </p:spPr>
        <p:txBody>
          <a:bodyPr wrap="square" rtlCol="0">
            <a:spAutoFit/>
          </a:bodyPr>
          <a:lstStyle/>
          <a:p>
            <a:r>
              <a:rPr lang="en-US" dirty="0">
                <a:hlinkClick r:id="rId3"/>
              </a:rPr>
              <a:t>http://www.youtube.com/watch?v=-</a:t>
            </a:r>
            <a:r>
              <a:rPr lang="en-US" dirty="0" smtClean="0">
                <a:hlinkClick r:id="rId3"/>
              </a:rPr>
              <a:t>fCVxTTAtFQ</a:t>
            </a:r>
            <a:r>
              <a:rPr lang="en-US" dirty="0" smtClean="0"/>
              <a:t>  Intro, then skip to 6:36</a:t>
            </a:r>
            <a:endParaRPr lang="en-US" dirty="0"/>
          </a:p>
        </p:txBody>
      </p:sp>
    </p:spTree>
    <p:extLst>
      <p:ext uri="{BB962C8B-B14F-4D97-AF65-F5344CB8AC3E}">
        <p14:creationId xmlns:p14="http://schemas.microsoft.com/office/powerpoint/2010/main" val="5207839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Real Programs</a:t>
            </a:r>
            <a:endParaRPr lang="en-US" sz="3600" b="1" dirty="0"/>
          </a:p>
        </p:txBody>
      </p:sp>
      <p:graphicFrame>
        <p:nvGraphicFramePr>
          <p:cNvPr id="4" name="Group 84"/>
          <p:cNvGraphicFramePr>
            <a:graphicFrameLocks noGrp="1"/>
          </p:cNvGraphicFramePr>
          <p:nvPr>
            <p:ph sz="half" idx="4294967295"/>
            <p:extLst>
              <p:ext uri="{D42A27DB-BD31-4B8C-83A1-F6EECF244321}">
                <p14:modId xmlns:p14="http://schemas.microsoft.com/office/powerpoint/2010/main" val="3121471849"/>
              </p:ext>
            </p:extLst>
          </p:nvPr>
        </p:nvGraphicFramePr>
        <p:xfrm>
          <a:off x="381000" y="1524000"/>
          <a:ext cx="8229600" cy="4267200"/>
        </p:xfrm>
        <a:graphic>
          <a:graphicData uri="http://schemas.openxmlformats.org/drawingml/2006/table">
            <a:tbl>
              <a:tblPr/>
              <a:tblGrid>
                <a:gridCol w="2971800"/>
                <a:gridCol w="3048000"/>
                <a:gridCol w="22098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Lines of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Developers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OpenOffice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 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Android 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hlinkClick r:id="rId3"/>
                        </a:rPr>
                        <a:t>http://www.gubatron.com/blog/2010/05/23/how-many-lines-of-code-does-it-take-to-create-the-android-os/</a:t>
                      </a:r>
                      <a:r>
                        <a:rPr kumimoji="0" lang="en-US" sz="900" b="0" i="0" u="none" strike="noStrike" cap="none" normalizeH="0" baseline="0" smtClean="0">
                          <a:ln>
                            <a:noFill/>
                          </a:ln>
                          <a:solidFill>
                            <a:schemeClr val="tx1"/>
                          </a:solidFill>
                          <a:effectLst/>
                          <a:latin typeface="Arial" charset="0"/>
                        </a:rPr>
                        <a:t> </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GNU/Linux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30 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Windows Vista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50 million </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Mac OS X 10.4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86 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Lucent 5ESS Switch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100 million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849328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Divide and Conquer</a:t>
            </a:r>
            <a:endParaRPr lang="en-US" sz="3600" b="1" dirty="0"/>
          </a:p>
        </p:txBody>
      </p:sp>
      <p:sp>
        <p:nvSpPr>
          <p:cNvPr id="3" name="Text Box 6"/>
          <p:cNvSpPr txBox="1">
            <a:spLocks noChangeArrowheads="1"/>
          </p:cNvSpPr>
          <p:nvPr/>
        </p:nvSpPr>
        <p:spPr bwMode="auto">
          <a:xfrm>
            <a:off x="228600" y="2159673"/>
            <a:ext cx="8153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latin typeface="Courier New" pitchFamily="49" charset="0"/>
              </a:rPr>
              <a:t>def </a:t>
            </a:r>
            <a:r>
              <a:rPr lang="en-US" dirty="0" smtClean="0">
                <a:latin typeface="Courier New" pitchFamily="49" charset="0"/>
              </a:rPr>
              <a:t>chess(board):</a:t>
            </a:r>
            <a:endParaRPr lang="en-US" dirty="0">
              <a:latin typeface="Courier New" pitchFamily="49" charset="0"/>
            </a:endParaRPr>
          </a:p>
          <a:p>
            <a:r>
              <a:rPr lang="en-US" dirty="0" smtClean="0">
                <a:latin typeface="Courier New" pitchFamily="49" charset="0"/>
              </a:rPr>
              <a:t>    while game_on:</a:t>
            </a:r>
          </a:p>
          <a:p>
            <a:r>
              <a:rPr lang="en-US" dirty="0">
                <a:latin typeface="Courier New" pitchFamily="49" charset="0"/>
              </a:rPr>
              <a:t> </a:t>
            </a:r>
            <a:r>
              <a:rPr lang="en-US" dirty="0" smtClean="0">
                <a:latin typeface="Courier New" pitchFamily="49" charset="0"/>
              </a:rPr>
              <a:t>       internal_board = scan(board) </a:t>
            </a:r>
            <a:endParaRPr lang="en-US" dirty="0">
              <a:latin typeface="Courier New" pitchFamily="49" charset="0"/>
            </a:endParaRPr>
          </a:p>
          <a:p>
            <a:r>
              <a:rPr lang="en-US" dirty="0">
                <a:latin typeface="Courier New" pitchFamily="49" charset="0"/>
              </a:rPr>
              <a:t>        </a:t>
            </a:r>
            <a:r>
              <a:rPr lang="en-US" dirty="0" smtClean="0">
                <a:latin typeface="Courier New" pitchFamily="49" charset="0"/>
              </a:rPr>
              <a:t>move = choose(internal_board)</a:t>
            </a:r>
          </a:p>
          <a:p>
            <a:r>
              <a:rPr lang="en-US" dirty="0">
                <a:latin typeface="Courier New" pitchFamily="49" charset="0"/>
              </a:rPr>
              <a:t> </a:t>
            </a:r>
            <a:r>
              <a:rPr lang="en-US" dirty="0" smtClean="0">
                <a:latin typeface="Courier New" pitchFamily="49" charset="0"/>
              </a:rPr>
              <a:t>       play(move, board)</a:t>
            </a:r>
            <a:endParaRPr lang="en-US" dirty="0">
              <a:latin typeface="Courier New" pitchFamily="49" charset="0"/>
            </a:endParaRPr>
          </a:p>
          <a:p>
            <a:endParaRPr lang="en-US" dirty="0">
              <a:latin typeface="Courier New" pitchFamily="49" charset="0"/>
            </a:endParaRPr>
          </a:p>
          <a:p>
            <a:r>
              <a:rPr lang="en-US" dirty="0">
                <a:latin typeface="Courier New" pitchFamily="49" charset="0"/>
              </a:rPr>
              <a:t>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1447800"/>
            <a:ext cx="307450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034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Coding and Debugging</a:t>
            </a:r>
            <a:endParaRPr lang="en-US" sz="3600" b="1" dirty="0"/>
          </a:p>
        </p:txBody>
      </p:sp>
      <p:sp>
        <p:nvSpPr>
          <p:cNvPr id="4" name="TextBox 3"/>
          <p:cNvSpPr txBox="1"/>
          <p:nvPr/>
        </p:nvSpPr>
        <p:spPr>
          <a:xfrm>
            <a:off x="609600" y="1371600"/>
            <a:ext cx="7924800" cy="1200329"/>
          </a:xfrm>
          <a:prstGeom prst="rect">
            <a:avLst/>
          </a:prstGeom>
          <a:noFill/>
        </p:spPr>
        <p:txBody>
          <a:bodyPr wrap="square" rtlCol="0">
            <a:spAutoFit/>
          </a:bodyPr>
          <a:lstStyle/>
          <a:p>
            <a:r>
              <a:rPr lang="en-US" sz="2400" dirty="0" smtClean="0"/>
              <a:t>“Debugging is twice as hard as writing the code in the first place.  Therefore, if you write the code as cleverly as possible, you are, by definition, not smart enough to debug it.”</a:t>
            </a:r>
            <a:endParaRPr lang="en-US" sz="2400" dirty="0"/>
          </a:p>
        </p:txBody>
      </p:sp>
      <p:sp>
        <p:nvSpPr>
          <p:cNvPr id="5" name="TextBox 4"/>
          <p:cNvSpPr txBox="1"/>
          <p:nvPr/>
        </p:nvSpPr>
        <p:spPr>
          <a:xfrm>
            <a:off x="5410200" y="3810000"/>
            <a:ext cx="3200400" cy="369332"/>
          </a:xfrm>
          <a:prstGeom prst="rect">
            <a:avLst/>
          </a:prstGeom>
          <a:noFill/>
        </p:spPr>
        <p:txBody>
          <a:bodyPr wrap="square" rtlCol="0">
            <a:spAutoFit/>
          </a:bodyPr>
          <a:lstStyle/>
          <a:p>
            <a:r>
              <a:rPr lang="en-US" dirty="0" smtClean="0"/>
              <a:t>Brian Kernighan</a:t>
            </a:r>
            <a:endParaRPr lang="en-US" dirty="0"/>
          </a:p>
        </p:txBody>
      </p:sp>
    </p:spTree>
    <p:extLst>
      <p:ext uri="{BB962C8B-B14F-4D97-AF65-F5344CB8AC3E}">
        <p14:creationId xmlns:p14="http://schemas.microsoft.com/office/powerpoint/2010/main" val="29425412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600" b="1" dirty="0" smtClean="0"/>
              <a:t>20 Famous Software Disasters</a:t>
            </a:r>
            <a:endParaRPr lang="en-US" sz="3600" b="1" dirty="0"/>
          </a:p>
        </p:txBody>
      </p:sp>
      <p:sp>
        <p:nvSpPr>
          <p:cNvPr id="5" name="TextBox 4"/>
          <p:cNvSpPr txBox="1"/>
          <p:nvPr/>
        </p:nvSpPr>
        <p:spPr>
          <a:xfrm>
            <a:off x="457200" y="5943600"/>
            <a:ext cx="8001000" cy="369332"/>
          </a:xfrm>
          <a:prstGeom prst="rect">
            <a:avLst/>
          </a:prstGeom>
          <a:noFill/>
        </p:spPr>
        <p:txBody>
          <a:bodyPr wrap="square" rtlCol="0">
            <a:spAutoFit/>
          </a:bodyPr>
          <a:lstStyle/>
          <a:p>
            <a:r>
              <a:rPr lang="en-US" dirty="0" smtClean="0">
                <a:hlinkClick r:id="rId2"/>
              </a:rPr>
              <a:t>http://www.devtopics.com/20-famous-software-disasters/</a:t>
            </a:r>
            <a:r>
              <a:rPr lang="en-US" dirty="0" smtClean="0"/>
              <a:t> </a:t>
            </a:r>
            <a:endParaRPr lang="en-US" dirty="0"/>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52" y="1436914"/>
            <a:ext cx="7355896" cy="371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3104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Robustness</a:t>
            </a:r>
            <a:endParaRPr lang="en-US" sz="3600" b="1" dirty="0"/>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t>Does  your program work no matter what?</a:t>
            </a:r>
          </a:p>
          <a:p>
            <a:endParaRPr lang="en-US" sz="2400" dirty="0" smtClean="0"/>
          </a:p>
          <a:p>
            <a:endParaRPr lang="en-US" sz="2400" dirty="0"/>
          </a:p>
          <a:p>
            <a:r>
              <a:rPr lang="en-US" sz="2400" dirty="0" smtClean="0"/>
              <a:t>Alternatively:  What preconditions must hold in order for your program to work?</a:t>
            </a:r>
            <a:endParaRPr lang="en-US" sz="2400" dirty="0"/>
          </a:p>
        </p:txBody>
      </p:sp>
    </p:spTree>
    <p:extLst>
      <p:ext uri="{BB962C8B-B14F-4D97-AF65-F5344CB8AC3E}">
        <p14:creationId xmlns:p14="http://schemas.microsoft.com/office/powerpoint/2010/main" val="4075771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A Simple Program - Average</a:t>
            </a:r>
            <a:endParaRPr lang="en-US" sz="3600" b="1" dirty="0"/>
          </a:p>
        </p:txBody>
      </p:sp>
      <p:sp>
        <p:nvSpPr>
          <p:cNvPr id="4" name="TextBox 3"/>
          <p:cNvSpPr txBox="1"/>
          <p:nvPr/>
        </p:nvSpPr>
        <p:spPr>
          <a:xfrm>
            <a:off x="990600" y="1524000"/>
            <a:ext cx="3810000" cy="2308324"/>
          </a:xfrm>
          <a:prstGeom prst="rect">
            <a:avLst/>
          </a:prstGeom>
          <a:noFill/>
        </p:spPr>
        <p:txBody>
          <a:bodyPr wrap="square" rtlCol="0">
            <a:spAutoFit/>
          </a:bodyPr>
          <a:lstStyle/>
          <a:p>
            <a:r>
              <a:rPr lang="en-US" dirty="0">
                <a:latin typeface="Courier" pitchFamily="18" charset="0"/>
              </a:rPr>
              <a:t>def average(numbers):</a:t>
            </a:r>
          </a:p>
          <a:p>
            <a:r>
              <a:rPr lang="en-US" dirty="0">
                <a:latin typeface="Courier" pitchFamily="18" charset="0"/>
              </a:rPr>
              <a:t>    sum = 0</a:t>
            </a:r>
          </a:p>
          <a:p>
            <a:r>
              <a:rPr lang="en-US" dirty="0">
                <a:latin typeface="Courier" pitchFamily="18" charset="0"/>
              </a:rPr>
              <a:t>    for num in numbers:</a:t>
            </a:r>
          </a:p>
          <a:p>
            <a:r>
              <a:rPr lang="en-US" dirty="0">
                <a:latin typeface="Courier" pitchFamily="18" charset="0"/>
              </a:rPr>
              <a:t>        sum = sum + num</a:t>
            </a:r>
          </a:p>
          <a:p>
            <a:endParaRPr lang="en-US" dirty="0">
              <a:latin typeface="Courier" pitchFamily="18" charset="0"/>
            </a:endParaRPr>
          </a:p>
          <a:p>
            <a:r>
              <a:rPr lang="en-US" dirty="0">
                <a:latin typeface="Courier" pitchFamily="18" charset="0"/>
              </a:rPr>
              <a:t>    return(sum/len(numbers))</a:t>
            </a:r>
          </a:p>
          <a:p>
            <a:endParaRPr lang="en-US" dirty="0">
              <a:latin typeface="Courier" pitchFamily="18" charset="0"/>
            </a:endParaRPr>
          </a:p>
        </p:txBody>
      </p:sp>
    </p:spTree>
    <p:extLst>
      <p:ext uri="{BB962C8B-B14F-4D97-AF65-F5344CB8AC3E}">
        <p14:creationId xmlns:p14="http://schemas.microsoft.com/office/powerpoint/2010/main" val="27032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A Simple Program - Average</a:t>
            </a:r>
            <a:endParaRPr lang="en-US" sz="3600" b="1" dirty="0"/>
          </a:p>
        </p:txBody>
      </p:sp>
      <p:sp>
        <p:nvSpPr>
          <p:cNvPr id="3" name="TextBox 2"/>
          <p:cNvSpPr txBox="1"/>
          <p:nvPr/>
        </p:nvSpPr>
        <p:spPr>
          <a:xfrm>
            <a:off x="1003300" y="1524000"/>
            <a:ext cx="7620000" cy="2862322"/>
          </a:xfrm>
          <a:prstGeom prst="rect">
            <a:avLst/>
          </a:prstGeom>
          <a:noFill/>
        </p:spPr>
        <p:txBody>
          <a:bodyPr wrap="square" rtlCol="0">
            <a:spAutoFit/>
          </a:bodyPr>
          <a:lstStyle/>
          <a:p>
            <a:r>
              <a:rPr lang="en-US" dirty="0">
                <a:latin typeface="Courier" pitchFamily="18" charset="0"/>
              </a:rPr>
              <a:t>def </a:t>
            </a:r>
            <a:r>
              <a:rPr lang="en-US" dirty="0" smtClean="0">
                <a:latin typeface="Courier" pitchFamily="18" charset="0"/>
              </a:rPr>
              <a:t>average_better(numbers</a:t>
            </a:r>
            <a:r>
              <a:rPr lang="en-US" dirty="0">
                <a:latin typeface="Courier" pitchFamily="18" charset="0"/>
              </a:rPr>
              <a:t>):</a:t>
            </a:r>
          </a:p>
          <a:p>
            <a:r>
              <a:rPr lang="en-US" dirty="0">
                <a:latin typeface="Courier" pitchFamily="18" charset="0"/>
              </a:rPr>
              <a:t>    try:</a:t>
            </a:r>
          </a:p>
          <a:p>
            <a:r>
              <a:rPr lang="en-US" dirty="0">
                <a:latin typeface="Courier" pitchFamily="18" charset="0"/>
              </a:rPr>
              <a:t>        sum = 0</a:t>
            </a:r>
          </a:p>
          <a:p>
            <a:r>
              <a:rPr lang="en-US" dirty="0">
                <a:latin typeface="Courier" pitchFamily="18" charset="0"/>
              </a:rPr>
              <a:t>        for num in numbers:</a:t>
            </a:r>
          </a:p>
          <a:p>
            <a:r>
              <a:rPr lang="en-US" dirty="0">
                <a:latin typeface="Courier" pitchFamily="18" charset="0"/>
              </a:rPr>
              <a:t>            sum = sum + num</a:t>
            </a:r>
          </a:p>
          <a:p>
            <a:r>
              <a:rPr lang="en-US" dirty="0">
                <a:latin typeface="Courier" pitchFamily="18" charset="0"/>
              </a:rPr>
              <a:t>        return(sum/len(numbers))</a:t>
            </a:r>
          </a:p>
          <a:p>
            <a:r>
              <a:rPr lang="en-US" dirty="0">
                <a:latin typeface="Courier" pitchFamily="18" charset="0"/>
              </a:rPr>
              <a:t>    except:</a:t>
            </a:r>
          </a:p>
          <a:p>
            <a:r>
              <a:rPr lang="en-US" dirty="0">
                <a:latin typeface="Courier" pitchFamily="18" charset="0"/>
              </a:rPr>
              <a:t>        print("Only defined for list of numbers")</a:t>
            </a:r>
          </a:p>
          <a:p>
            <a:r>
              <a:rPr lang="en-US" dirty="0">
                <a:latin typeface="Courier" pitchFamily="18" charset="0"/>
              </a:rPr>
              <a:t>        return(0)</a:t>
            </a:r>
          </a:p>
          <a:p>
            <a:endParaRPr lang="en-US" dirty="0"/>
          </a:p>
        </p:txBody>
      </p:sp>
    </p:spTree>
    <p:extLst>
      <p:ext uri="{BB962C8B-B14F-4D97-AF65-F5344CB8AC3E}">
        <p14:creationId xmlns:p14="http://schemas.microsoft.com/office/powerpoint/2010/main" val="67137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3n + 1</a:t>
            </a:r>
            <a:endParaRPr lang="en-US" sz="3600" b="1" dirty="0"/>
          </a:p>
        </p:txBody>
      </p:sp>
      <p:sp>
        <p:nvSpPr>
          <p:cNvPr id="3" name="TextBox 2"/>
          <p:cNvSpPr txBox="1"/>
          <p:nvPr/>
        </p:nvSpPr>
        <p:spPr>
          <a:xfrm>
            <a:off x="457200" y="1066800"/>
            <a:ext cx="8153400" cy="1200329"/>
          </a:xfrm>
          <a:prstGeom prst="rect">
            <a:avLst/>
          </a:prstGeom>
          <a:noFill/>
        </p:spPr>
        <p:txBody>
          <a:bodyPr wrap="square" rtlCol="0">
            <a:spAutoFit/>
          </a:bodyPr>
          <a:lstStyle/>
          <a:p>
            <a:r>
              <a:rPr lang="en-US" sz="2400" dirty="0" smtClean="0"/>
              <a:t>until n is 1:</a:t>
            </a:r>
          </a:p>
          <a:p>
            <a:r>
              <a:rPr lang="en-US" sz="2400" dirty="0"/>
              <a:t> </a:t>
            </a:r>
            <a:r>
              <a:rPr lang="en-US" sz="2400" dirty="0" smtClean="0"/>
              <a:t>   if n is even:  n = n/2</a:t>
            </a:r>
          </a:p>
          <a:p>
            <a:r>
              <a:rPr lang="en-US" sz="2400" dirty="0"/>
              <a:t> </a:t>
            </a:r>
            <a:r>
              <a:rPr lang="en-US" sz="2400" dirty="0" smtClean="0"/>
              <a:t>   if n is odd:   	n = 3n+1</a:t>
            </a:r>
            <a:endParaRPr lang="en-US" sz="2400" dirty="0"/>
          </a:p>
        </p:txBody>
      </p:sp>
      <p:sp>
        <p:nvSpPr>
          <p:cNvPr id="5" name="TextBox 4"/>
          <p:cNvSpPr txBox="1"/>
          <p:nvPr/>
        </p:nvSpPr>
        <p:spPr>
          <a:xfrm>
            <a:off x="457200" y="4876800"/>
            <a:ext cx="7543800" cy="1015663"/>
          </a:xfrm>
          <a:prstGeom prst="rect">
            <a:avLst/>
          </a:prstGeom>
          <a:noFill/>
        </p:spPr>
        <p:txBody>
          <a:bodyPr wrap="square" rtlCol="0">
            <a:spAutoFit/>
          </a:bodyPr>
          <a:lstStyle/>
          <a:p>
            <a:r>
              <a:rPr lang="en-US" sz="2400" dirty="0" smtClean="0"/>
              <a:t>What happens on:    		n = 7 </a:t>
            </a:r>
          </a:p>
          <a:p>
            <a:endParaRPr lang="en-US" dirty="0">
              <a:latin typeface="Courier" pitchFamily="18" charset="0"/>
            </a:endParaRPr>
          </a:p>
          <a:p>
            <a:r>
              <a:rPr lang="en-US" dirty="0" smtClean="0">
                <a:latin typeface="Courier" pitchFamily="18" charset="0"/>
              </a:rPr>
              <a:t>	</a:t>
            </a:r>
            <a:endParaRPr lang="en-US" dirty="0"/>
          </a:p>
        </p:txBody>
      </p:sp>
    </p:spTree>
    <p:extLst>
      <p:ext uri="{BB962C8B-B14F-4D97-AF65-F5344CB8AC3E}">
        <p14:creationId xmlns:p14="http://schemas.microsoft.com/office/powerpoint/2010/main" val="3754178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3n + 1</a:t>
            </a:r>
            <a:endParaRPr lang="en-US" sz="3600" b="1" dirty="0"/>
          </a:p>
        </p:txBody>
      </p:sp>
      <p:sp>
        <p:nvSpPr>
          <p:cNvPr id="3" name="TextBox 2"/>
          <p:cNvSpPr txBox="1"/>
          <p:nvPr/>
        </p:nvSpPr>
        <p:spPr>
          <a:xfrm>
            <a:off x="457200" y="1066800"/>
            <a:ext cx="8153400" cy="1200329"/>
          </a:xfrm>
          <a:prstGeom prst="rect">
            <a:avLst/>
          </a:prstGeom>
          <a:noFill/>
        </p:spPr>
        <p:txBody>
          <a:bodyPr wrap="square" rtlCol="0">
            <a:spAutoFit/>
          </a:bodyPr>
          <a:lstStyle/>
          <a:p>
            <a:r>
              <a:rPr lang="en-US" sz="2400" dirty="0" smtClean="0"/>
              <a:t>until n is 1:</a:t>
            </a:r>
          </a:p>
          <a:p>
            <a:r>
              <a:rPr lang="en-US" sz="2400" dirty="0"/>
              <a:t> </a:t>
            </a:r>
            <a:r>
              <a:rPr lang="en-US" sz="2400" dirty="0" smtClean="0"/>
              <a:t>   if n is even:  n = n/2</a:t>
            </a:r>
          </a:p>
          <a:p>
            <a:r>
              <a:rPr lang="en-US" sz="2400" dirty="0"/>
              <a:t> </a:t>
            </a:r>
            <a:r>
              <a:rPr lang="en-US" sz="2400" dirty="0" smtClean="0"/>
              <a:t>   if n is odd:   	n = 3n+1</a:t>
            </a:r>
            <a:endParaRPr lang="en-US" sz="2400" dirty="0"/>
          </a:p>
        </p:txBody>
      </p:sp>
      <p:sp>
        <p:nvSpPr>
          <p:cNvPr id="4" name="TextBox 3"/>
          <p:cNvSpPr txBox="1"/>
          <p:nvPr/>
        </p:nvSpPr>
        <p:spPr>
          <a:xfrm>
            <a:off x="1752600" y="2438400"/>
            <a:ext cx="6324600" cy="2308324"/>
          </a:xfrm>
          <a:prstGeom prst="rect">
            <a:avLst/>
          </a:prstGeom>
          <a:noFill/>
        </p:spPr>
        <p:txBody>
          <a:bodyPr wrap="square" rtlCol="0">
            <a:spAutoFit/>
          </a:bodyPr>
          <a:lstStyle/>
          <a:p>
            <a:r>
              <a:rPr lang="en-US" dirty="0">
                <a:latin typeface="Courier" pitchFamily="18" charset="0"/>
              </a:rPr>
              <a:t>def threen(value</a:t>
            </a:r>
            <a:r>
              <a:rPr lang="en-US" dirty="0" smtClean="0">
                <a:latin typeface="Courier" pitchFamily="18" charset="0"/>
              </a:rPr>
              <a:t>):</a:t>
            </a:r>
          </a:p>
          <a:p>
            <a:r>
              <a:rPr lang="en-US" dirty="0">
                <a:latin typeface="Courier" pitchFamily="18" charset="0"/>
              </a:rPr>
              <a:t> </a:t>
            </a:r>
            <a:r>
              <a:rPr lang="en-US" dirty="0" smtClean="0">
                <a:latin typeface="Courier" pitchFamily="18" charset="0"/>
              </a:rPr>
              <a:t>   # compute 3n+1</a:t>
            </a:r>
            <a:endParaRPr lang="en-US" dirty="0">
              <a:latin typeface="Courier" pitchFamily="18" charset="0"/>
            </a:endParaRPr>
          </a:p>
          <a:p>
            <a:r>
              <a:rPr lang="en-US" dirty="0" smtClean="0">
                <a:latin typeface="Courier" pitchFamily="18" charset="0"/>
              </a:rPr>
              <a:t>    while </a:t>
            </a:r>
            <a:r>
              <a:rPr lang="en-US" dirty="0">
                <a:latin typeface="Courier" pitchFamily="18" charset="0"/>
              </a:rPr>
              <a:t>value != 1:</a:t>
            </a:r>
          </a:p>
          <a:p>
            <a:r>
              <a:rPr lang="en-US" dirty="0">
                <a:latin typeface="Courier" pitchFamily="18" charset="0"/>
              </a:rPr>
              <a:t>        if value % 2 == 0:</a:t>
            </a:r>
          </a:p>
          <a:p>
            <a:r>
              <a:rPr lang="en-US" dirty="0">
                <a:latin typeface="Courier" pitchFamily="18" charset="0"/>
              </a:rPr>
              <a:t>            value = value//2</a:t>
            </a:r>
          </a:p>
          <a:p>
            <a:r>
              <a:rPr lang="en-US" dirty="0">
                <a:latin typeface="Courier" pitchFamily="18" charset="0"/>
              </a:rPr>
              <a:t>        else:</a:t>
            </a:r>
          </a:p>
          <a:p>
            <a:r>
              <a:rPr lang="en-US" dirty="0">
                <a:latin typeface="Courier" pitchFamily="18" charset="0"/>
              </a:rPr>
              <a:t>            value = 3 * value + 1</a:t>
            </a:r>
          </a:p>
          <a:p>
            <a:r>
              <a:rPr lang="en-US" dirty="0">
                <a:latin typeface="Courier" pitchFamily="18" charset="0"/>
              </a:rPr>
              <a:t>        print(int(value))</a:t>
            </a:r>
          </a:p>
        </p:txBody>
      </p:sp>
      <p:sp>
        <p:nvSpPr>
          <p:cNvPr id="5" name="TextBox 4"/>
          <p:cNvSpPr txBox="1"/>
          <p:nvPr/>
        </p:nvSpPr>
        <p:spPr>
          <a:xfrm>
            <a:off x="457200" y="5562600"/>
            <a:ext cx="7620000" cy="369332"/>
          </a:xfrm>
          <a:prstGeom prst="rect">
            <a:avLst/>
          </a:prstGeom>
          <a:noFill/>
        </p:spPr>
        <p:txBody>
          <a:bodyPr wrap="square" rtlCol="0">
            <a:spAutoFit/>
          </a:bodyPr>
          <a:lstStyle/>
          <a:p>
            <a:r>
              <a:rPr lang="en-US" dirty="0">
                <a:hlinkClick r:id="rId3"/>
              </a:rPr>
              <a:t>http://math.carleton.ca/%7Eamingare/mathzone/3n+1.html</a:t>
            </a:r>
            <a:r>
              <a:rPr lang="en-US" dirty="0"/>
              <a:t> </a:t>
            </a:r>
            <a:r>
              <a:rPr lang="en-US" dirty="0" smtClean="0"/>
              <a:t> </a:t>
            </a:r>
            <a:endParaRPr lang="en-US" dirty="0"/>
          </a:p>
        </p:txBody>
      </p:sp>
    </p:spTree>
    <p:extLst>
      <p:ext uri="{BB962C8B-B14F-4D97-AF65-F5344CB8AC3E}">
        <p14:creationId xmlns:p14="http://schemas.microsoft.com/office/powerpoint/2010/main" val="1474775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4330</TotalTime>
  <Words>5317</Words>
  <Application>Microsoft Office PowerPoint</Application>
  <PresentationFormat>On-screen Show (4:3)</PresentationFormat>
  <Paragraphs>1101</Paragraphs>
  <Slides>106</Slides>
  <Notes>83</Notes>
  <HiddenSlides>24</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Algorithms and Software</vt:lpstr>
      <vt:lpstr>What If There Isn’t an “Obvious” Way</vt:lpstr>
      <vt:lpstr>Square Root</vt:lpstr>
      <vt:lpstr>Square Root</vt:lpstr>
      <vt:lpstr>Square Root</vt:lpstr>
      <vt:lpstr>Hot Water</vt:lpstr>
      <vt:lpstr>Guacamole</vt:lpstr>
      <vt:lpstr>Iteration</vt:lpstr>
      <vt:lpstr>Square Root</vt:lpstr>
      <vt:lpstr>Riding the Line</vt:lpstr>
      <vt:lpstr>Riding the Line</vt:lpstr>
      <vt:lpstr>Square Root</vt:lpstr>
      <vt:lpstr>Square Root</vt:lpstr>
      <vt:lpstr>Square Root</vt:lpstr>
      <vt:lpstr>Square Root</vt:lpstr>
      <vt:lpstr>Square Root</vt:lpstr>
      <vt:lpstr>Square Root</vt:lpstr>
      <vt:lpstr>Square Root</vt:lpstr>
      <vt:lpstr>Correctness</vt:lpstr>
      <vt:lpstr>The Beauty of an Algorithm</vt:lpstr>
      <vt:lpstr>Invariants</vt:lpstr>
      <vt:lpstr>Invariants</vt:lpstr>
      <vt:lpstr>Invariants</vt:lpstr>
      <vt:lpstr>Invariants</vt:lpstr>
      <vt:lpstr>The Trivia Challenge Project</vt:lpstr>
      <vt:lpstr>Key Ideas</vt:lpstr>
      <vt:lpstr>Key Ideas</vt:lpstr>
      <vt:lpstr>Divide and Conquer</vt:lpstr>
      <vt:lpstr>Divide and Conquer</vt:lpstr>
      <vt:lpstr>Key Ideas</vt:lpstr>
      <vt:lpstr>Let’s Look at the Code</vt:lpstr>
      <vt:lpstr>Searching</vt:lpstr>
      <vt:lpstr>Searching</vt:lpstr>
      <vt:lpstr>Searching a Sorted List</vt:lpstr>
      <vt:lpstr>Binary Search</vt:lpstr>
      <vt:lpstr>Binary Search</vt:lpstr>
      <vt:lpstr>Binary Search</vt:lpstr>
      <vt:lpstr>Binary Search</vt:lpstr>
      <vt:lpstr>Binary Search</vt:lpstr>
      <vt:lpstr>Binary Search</vt:lpstr>
      <vt:lpstr>Searching Huge Files</vt:lpstr>
      <vt:lpstr>But Is It Correct?</vt:lpstr>
      <vt:lpstr>Binary Search Trees</vt:lpstr>
      <vt:lpstr>Binary Search Trees</vt:lpstr>
      <vt:lpstr>Binary Search Trees</vt:lpstr>
      <vt:lpstr>Binary Search Trees</vt:lpstr>
      <vt:lpstr>Binary Search Trees</vt:lpstr>
      <vt:lpstr>Information Theory – or Making Every Bit Count</vt:lpstr>
      <vt:lpstr>Making Every Bit Count</vt:lpstr>
      <vt:lpstr>Information Theory – or Making Every Bit Count</vt:lpstr>
      <vt:lpstr>Information Theory – or Making Every Bit Count</vt:lpstr>
      <vt:lpstr>Information Theory – or Making Every Bit Count</vt:lpstr>
      <vt:lpstr>Ternary Search Trees</vt:lpstr>
      <vt:lpstr>Sorting</vt:lpstr>
      <vt:lpstr>Bubble Sort</vt:lpstr>
      <vt:lpstr>Bubble Sort</vt:lpstr>
      <vt:lpstr>Bubble Sort</vt:lpstr>
      <vt:lpstr>Bubble Sort</vt:lpstr>
      <vt:lpstr>Bubble Sort</vt:lpstr>
      <vt:lpstr>Sorting Faster</vt:lpstr>
      <vt:lpstr>Sorting Faster</vt:lpstr>
      <vt:lpstr>Quicksort</vt:lpstr>
      <vt:lpstr>Quicksort</vt:lpstr>
      <vt:lpstr>Quicksort</vt:lpstr>
      <vt:lpstr>Quicksort</vt:lpstr>
      <vt:lpstr>Quicksort</vt:lpstr>
      <vt:lpstr>Comparing Sorting Algorithms</vt:lpstr>
      <vt:lpstr>Comparing Sorting Algorithms</vt:lpstr>
      <vt:lpstr>Heuristic Search</vt:lpstr>
      <vt:lpstr>What is a Heuristic?</vt:lpstr>
      <vt:lpstr>What is a Heuristic?</vt:lpstr>
      <vt:lpstr>What is a Heuristic?</vt:lpstr>
      <vt:lpstr>Heuristic Search on the Web</vt:lpstr>
      <vt:lpstr>The 15-Puzzle</vt:lpstr>
      <vt:lpstr>Hill Climbing</vt:lpstr>
      <vt:lpstr>Objective (Heuristic) Functions</vt:lpstr>
      <vt:lpstr>An Objective (Heuristic) Function for Chess</vt:lpstr>
      <vt:lpstr>An Objective (Heuristic )Function for Driving</vt:lpstr>
      <vt:lpstr>An Objective (Heuristic) Function  for the 15-Puzzle</vt:lpstr>
      <vt:lpstr>Hill Climbing – Some Problems</vt:lpstr>
      <vt:lpstr>Let’s Try This One</vt:lpstr>
      <vt:lpstr>“Randomness”</vt:lpstr>
      <vt:lpstr>Musikalisches Würfelspiel</vt:lpstr>
      <vt:lpstr>Musikalisches Würfelspiel</vt:lpstr>
      <vt:lpstr>Musikalisches Würfelspiel</vt:lpstr>
      <vt:lpstr>Musikalisches Würfelspiel</vt:lpstr>
      <vt:lpstr>Recall Monte Carlo Methods</vt:lpstr>
      <vt:lpstr>Applications of Monte Carlo Methods</vt:lpstr>
      <vt:lpstr>SIMD Parallelism</vt:lpstr>
      <vt:lpstr>A Monte Carlo Example</vt:lpstr>
      <vt:lpstr>Real Programs</vt:lpstr>
      <vt:lpstr>Divide and Conquer</vt:lpstr>
      <vt:lpstr>Coding and Debugging</vt:lpstr>
      <vt:lpstr>20 Famous Software Disasters</vt:lpstr>
      <vt:lpstr>Robustness</vt:lpstr>
      <vt:lpstr>A Simple Program - Average</vt:lpstr>
      <vt:lpstr>A Simple Program - Average</vt:lpstr>
      <vt:lpstr>3n + 1</vt:lpstr>
      <vt:lpstr>3n + 1</vt:lpstr>
      <vt:lpstr>3n + 1</vt:lpstr>
      <vt:lpstr>3n + 1</vt:lpstr>
      <vt:lpstr>Robustness</vt:lpstr>
      <vt:lpstr>Robustness</vt:lpstr>
      <vt:lpstr>Robustness</vt:lpstr>
      <vt:lpstr>A More Robust Version</vt:lpstr>
      <vt:lpstr>An Even More Robust Version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Rich</dc:creator>
  <cp:lastModifiedBy>ear</cp:lastModifiedBy>
  <cp:revision>255</cp:revision>
  <dcterms:created xsi:type="dcterms:W3CDTF">2010-11-30T22:24:05Z</dcterms:created>
  <dcterms:modified xsi:type="dcterms:W3CDTF">2014-04-06T19:21:33Z</dcterms:modified>
</cp:coreProperties>
</file>