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9" r:id="rId3"/>
    <p:sldId id="278" r:id="rId4"/>
    <p:sldId id="335" r:id="rId5"/>
    <p:sldId id="321" r:id="rId6"/>
    <p:sldId id="279" r:id="rId7"/>
    <p:sldId id="283" r:id="rId8"/>
    <p:sldId id="284" r:id="rId9"/>
    <p:sldId id="329" r:id="rId10"/>
    <p:sldId id="330" r:id="rId11"/>
    <p:sldId id="336" r:id="rId12"/>
    <p:sldId id="331" r:id="rId13"/>
    <p:sldId id="332" r:id="rId14"/>
    <p:sldId id="281" r:id="rId15"/>
    <p:sldId id="314" r:id="rId16"/>
    <p:sldId id="313" r:id="rId17"/>
    <p:sldId id="316" r:id="rId18"/>
    <p:sldId id="315" r:id="rId19"/>
    <p:sldId id="309" r:id="rId20"/>
    <p:sldId id="310" r:id="rId21"/>
    <p:sldId id="311" r:id="rId22"/>
    <p:sldId id="312" r:id="rId23"/>
    <p:sldId id="282" r:id="rId24"/>
    <p:sldId id="324" r:id="rId25"/>
    <p:sldId id="277" r:id="rId26"/>
    <p:sldId id="325" r:id="rId27"/>
    <p:sldId id="262" r:id="rId28"/>
    <p:sldId id="273" r:id="rId29"/>
    <p:sldId id="267" r:id="rId30"/>
    <p:sldId id="268" r:id="rId31"/>
    <p:sldId id="269" r:id="rId32"/>
    <p:sldId id="270" r:id="rId33"/>
    <p:sldId id="271" r:id="rId34"/>
    <p:sldId id="272" r:id="rId35"/>
    <p:sldId id="327" r:id="rId36"/>
    <p:sldId id="263" r:id="rId37"/>
    <p:sldId id="275" r:id="rId38"/>
    <p:sldId id="285" r:id="rId39"/>
    <p:sldId id="317" r:id="rId40"/>
    <p:sldId id="318" r:id="rId41"/>
    <p:sldId id="286" r:id="rId42"/>
    <p:sldId id="289" r:id="rId43"/>
    <p:sldId id="290" r:id="rId44"/>
    <p:sldId id="292" r:id="rId45"/>
    <p:sldId id="293" r:id="rId46"/>
    <p:sldId id="294" r:id="rId47"/>
    <p:sldId id="295" r:id="rId48"/>
    <p:sldId id="322" r:id="rId49"/>
    <p:sldId id="334" r:id="rId50"/>
    <p:sldId id="296" r:id="rId51"/>
    <p:sldId id="319" r:id="rId52"/>
    <p:sldId id="258" r:id="rId53"/>
    <p:sldId id="320" r:id="rId54"/>
    <p:sldId id="276" r:id="rId55"/>
    <p:sldId id="323" r:id="rId56"/>
    <p:sldId id="261" r:id="rId57"/>
    <p:sldId id="333" r:id="rId58"/>
    <p:sldId id="274" r:id="rId59"/>
    <p:sldId id="298" r:id="rId60"/>
    <p:sldId id="299" r:id="rId61"/>
    <p:sldId id="300" r:id="rId62"/>
    <p:sldId id="301" r:id="rId63"/>
    <p:sldId id="302" r:id="rId64"/>
    <p:sldId id="303" r:id="rId65"/>
    <p:sldId id="304" r:id="rId66"/>
    <p:sldId id="305" r:id="rId67"/>
    <p:sldId id="306" r:id="rId68"/>
    <p:sldId id="307" r:id="rId69"/>
    <p:sldId id="308" r:id="rId70"/>
    <p:sldId id="326" r:id="rId71"/>
    <p:sldId id="328"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0AE1CD-6C2E-4349-9E37-4C5E8A4ED6C6}" type="datetimeFigureOut">
              <a:rPr lang="en-US" smtClean="0"/>
              <a:t>4/9/2014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25FAF1-92C7-418B-8123-0B0D26A9098D}" type="slidenum">
              <a:rPr lang="en-US" smtClean="0"/>
              <a:t>‹#›</a:t>
            </a:fld>
            <a:endParaRPr lang="en-US"/>
          </a:p>
        </p:txBody>
      </p:sp>
    </p:spTree>
    <p:extLst>
      <p:ext uri="{BB962C8B-B14F-4D97-AF65-F5344CB8AC3E}">
        <p14:creationId xmlns:p14="http://schemas.microsoft.com/office/powerpoint/2010/main" val="375274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http://pacificcomputersolutions.com/ManagedServices.aspx</a:t>
            </a:r>
          </a:p>
          <a:p>
            <a:r>
              <a:rPr lang="en-US" dirty="0" smtClean="0"/>
              <a:t>Notice hierarchical structure.</a:t>
            </a:r>
          </a:p>
          <a:p>
            <a:r>
              <a:rPr lang="en-US" dirty="0" smtClean="0"/>
              <a:t>First we’ll talk about linking computers together.  Then we’ll talk</a:t>
            </a:r>
            <a:r>
              <a:rPr lang="en-US" baseline="0" dirty="0" smtClean="0"/>
              <a:t> about hypertext.  Then we can discuss the World Wide Web.</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2</a:t>
            </a:fld>
            <a:endParaRPr lang="en-US"/>
          </a:p>
        </p:txBody>
      </p:sp>
    </p:spTree>
    <p:extLst>
      <p:ext uri="{BB962C8B-B14F-4D97-AF65-F5344CB8AC3E}">
        <p14:creationId xmlns:p14="http://schemas.microsoft.com/office/powerpoint/2010/main" val="405799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30EF942-FAA0-4509-8911-5E6618A8B500}" type="slidenum">
              <a:rPr lang="en-US" smtClean="0"/>
              <a:pPr eaLnBrk="1" hangingPunct="1"/>
              <a:t>12</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smtClean="0"/>
              <a:t>http://www.internetworldstats.com/stats7.htm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32777ED-2915-43A1-8469-7ED65C2FCA5F}" type="slidenum">
              <a:rPr lang="en-US" smtClean="0"/>
              <a:pPr eaLnBrk="1" hangingPunct="1"/>
              <a:t>13</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smtClean="0"/>
              <a:t>http://www.internetworldstats.com/stats7.htm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 on the faucet.  Dedicated path.  Of course, the big difference is</a:t>
            </a:r>
            <a:r>
              <a:rPr lang="en-US" baseline="0" dirty="0" smtClean="0"/>
              <a:t> that the grass cannot send water back up.</a:t>
            </a:r>
          </a:p>
          <a:p>
            <a:r>
              <a:rPr lang="en-US" dirty="0" smtClean="0"/>
              <a:t>http://www.cityofpflugerville.com/index.aspx?NID=1066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14</a:t>
            </a:fld>
            <a:endParaRPr lang="en-US"/>
          </a:p>
        </p:txBody>
      </p:sp>
    </p:spTree>
    <p:extLst>
      <p:ext uri="{BB962C8B-B14F-4D97-AF65-F5344CB8AC3E}">
        <p14:creationId xmlns:p14="http://schemas.microsoft.com/office/powerpoint/2010/main" val="62430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Phone: http://dandelionmama.wordpress.com/2008/10/24/ten-things-that-drive-me-batty/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Operators: http://www.thepomoblog.com/papers/pomo92.htm  </a:t>
            </a:r>
          </a:p>
          <a:p>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15</a:t>
            </a:fld>
            <a:endParaRPr lang="en-US"/>
          </a:p>
        </p:txBody>
      </p:sp>
    </p:spTree>
    <p:extLst>
      <p:ext uri="{BB962C8B-B14F-4D97-AF65-F5344CB8AC3E}">
        <p14:creationId xmlns:p14="http://schemas.microsoft.com/office/powerpoint/2010/main" val="624308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Ransom note: http://www.fbi.gov/news/stories/2008/march/lindbergh_030308</a:t>
            </a:r>
          </a:p>
          <a:p>
            <a:r>
              <a:rPr lang="en-US" dirty="0" smtClean="0"/>
              <a:t>Classroom: http://classroomchoreography.wordpress.com/  </a:t>
            </a:r>
          </a:p>
        </p:txBody>
      </p:sp>
      <p:sp>
        <p:nvSpPr>
          <p:cNvPr id="4" name="Slide Number Placeholder 3"/>
          <p:cNvSpPr>
            <a:spLocks noGrp="1"/>
          </p:cNvSpPr>
          <p:nvPr>
            <p:ph type="sldNum" sz="quarter" idx="10"/>
          </p:nvPr>
        </p:nvSpPr>
        <p:spPr/>
        <p:txBody>
          <a:bodyPr/>
          <a:lstStyle/>
          <a:p>
            <a:fld id="{C925FAF1-92C7-418B-8123-0B0D26A9098D}" type="slidenum">
              <a:rPr lang="en-US" smtClean="0"/>
              <a:t>16</a:t>
            </a:fld>
            <a:endParaRPr lang="en-US"/>
          </a:p>
        </p:txBody>
      </p:sp>
    </p:spTree>
    <p:extLst>
      <p:ext uri="{BB962C8B-B14F-4D97-AF65-F5344CB8AC3E}">
        <p14:creationId xmlns:p14="http://schemas.microsoft.com/office/powerpoint/2010/main" val="62430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http://www.countryliving.com/antiques/the-good-old-days-1110</a:t>
            </a:r>
          </a:p>
        </p:txBody>
      </p:sp>
      <p:sp>
        <p:nvSpPr>
          <p:cNvPr id="4" name="Slide Number Placeholder 3"/>
          <p:cNvSpPr>
            <a:spLocks noGrp="1"/>
          </p:cNvSpPr>
          <p:nvPr>
            <p:ph type="sldNum" sz="quarter" idx="10"/>
          </p:nvPr>
        </p:nvSpPr>
        <p:spPr/>
        <p:txBody>
          <a:bodyPr/>
          <a:lstStyle/>
          <a:p>
            <a:fld id="{C925FAF1-92C7-418B-8123-0B0D26A9098D}" type="slidenum">
              <a:rPr lang="en-US" smtClean="0"/>
              <a:t>17</a:t>
            </a:fld>
            <a:endParaRPr lang="en-US"/>
          </a:p>
        </p:txBody>
      </p:sp>
    </p:spTree>
    <p:extLst>
      <p:ext uri="{BB962C8B-B14F-4D97-AF65-F5344CB8AC3E}">
        <p14:creationId xmlns:p14="http://schemas.microsoft.com/office/powerpoint/2010/main" val="62430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mail box: http://djorbit.blogspot.com/2010_01_01_archive.html</a:t>
            </a:r>
          </a:p>
          <a:p>
            <a:r>
              <a:rPr lang="en-US" dirty="0" smtClean="0"/>
              <a:t>Trucks: http://www.southboroughnews.com/Archivedpage55southboronews.htm </a:t>
            </a:r>
          </a:p>
          <a:p>
            <a:r>
              <a:rPr lang="en-US" dirty="0" smtClean="0"/>
              <a:t>Post office: http://www.gyan.com/trip_progress.htm</a:t>
            </a:r>
          </a:p>
          <a:p>
            <a:r>
              <a:rPr lang="en-US" dirty="0" smtClean="0"/>
              <a:t>Conveyor: http://www.corbisimages.com/Enlargement/69298.html</a:t>
            </a:r>
          </a:p>
          <a:p>
            <a:r>
              <a:rPr lang="en-US" dirty="0" smtClean="0"/>
              <a:t>Post</a:t>
            </a:r>
            <a:r>
              <a:rPr lang="en-US" baseline="0" dirty="0" smtClean="0"/>
              <a:t> office: http://thetravelingwheelchair.com/us-post-office-at-prudential-center/</a:t>
            </a:r>
          </a:p>
          <a:p>
            <a:r>
              <a:rPr lang="en-US" baseline="0" dirty="0" smtClean="0"/>
              <a:t>More trucks: http://racetalkblog.com/2008/07/23/can-green-save-the-us-postal-service-probably-not/</a:t>
            </a:r>
          </a:p>
          <a:p>
            <a:r>
              <a:rPr lang="en-US" baseline="0" dirty="0" smtClean="0"/>
              <a:t>Mail slot: http://bayandgablevictorian.wordpress.com/2008/12/04/findings-and-refinishing-antique-hardware/dsc01791/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18</a:t>
            </a:fld>
            <a:endParaRPr lang="en-US"/>
          </a:p>
        </p:txBody>
      </p:sp>
    </p:spTree>
    <p:extLst>
      <p:ext uri="{BB962C8B-B14F-4D97-AF65-F5344CB8AC3E}">
        <p14:creationId xmlns:p14="http://schemas.microsoft.com/office/powerpoint/2010/main" val="62430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 = Local Area Network</a:t>
            </a:r>
          </a:p>
          <a:p>
            <a:r>
              <a:rPr lang="en-US" dirty="0" smtClean="0"/>
              <a:t>Problems:  No redundancy.  Bottlenecks.</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19</a:t>
            </a:fld>
            <a:endParaRPr lang="en-US"/>
          </a:p>
        </p:txBody>
      </p:sp>
    </p:spTree>
    <p:extLst>
      <p:ext uri="{BB962C8B-B14F-4D97-AF65-F5344CB8AC3E}">
        <p14:creationId xmlns:p14="http://schemas.microsoft.com/office/powerpoint/2010/main" val="1547453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Problems:  No redundancy.  </a:t>
            </a:r>
            <a:r>
              <a:rPr lang="en-US" smtClean="0"/>
              <a:t>Bottlenecks.</a:t>
            </a:r>
            <a:endParaRPr lang="en-US"/>
          </a:p>
        </p:txBody>
      </p:sp>
      <p:sp>
        <p:nvSpPr>
          <p:cNvPr id="4" name="Slide Number Placeholder 3"/>
          <p:cNvSpPr>
            <a:spLocks noGrp="1"/>
          </p:cNvSpPr>
          <p:nvPr>
            <p:ph type="sldNum" sz="quarter" idx="10"/>
          </p:nvPr>
        </p:nvSpPr>
        <p:spPr/>
        <p:txBody>
          <a:bodyPr/>
          <a:lstStyle/>
          <a:p>
            <a:fld id="{C925FAF1-92C7-418B-8123-0B0D26A9098D}" type="slidenum">
              <a:rPr lang="en-US" smtClean="0"/>
              <a:t>20</a:t>
            </a:fld>
            <a:endParaRPr lang="en-US"/>
          </a:p>
        </p:txBody>
      </p:sp>
    </p:spTree>
    <p:extLst>
      <p:ext uri="{BB962C8B-B14F-4D97-AF65-F5344CB8AC3E}">
        <p14:creationId xmlns:p14="http://schemas.microsoft.com/office/powerpoint/2010/main" val="1547453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Problems:  No redundancy.  </a:t>
            </a:r>
            <a:r>
              <a:rPr lang="en-US" smtClean="0"/>
              <a:t>Bottlenecks.</a:t>
            </a:r>
            <a:endParaRPr lang="en-US"/>
          </a:p>
        </p:txBody>
      </p:sp>
      <p:sp>
        <p:nvSpPr>
          <p:cNvPr id="4" name="Slide Number Placeholder 3"/>
          <p:cNvSpPr>
            <a:spLocks noGrp="1"/>
          </p:cNvSpPr>
          <p:nvPr>
            <p:ph type="sldNum" sz="quarter" idx="10"/>
          </p:nvPr>
        </p:nvSpPr>
        <p:spPr/>
        <p:txBody>
          <a:bodyPr/>
          <a:lstStyle/>
          <a:p>
            <a:fld id="{C925FAF1-92C7-418B-8123-0B0D26A9098D}" type="slidenum">
              <a:rPr lang="en-US" smtClean="0"/>
              <a:t>21</a:t>
            </a:fld>
            <a:endParaRPr lang="en-US"/>
          </a:p>
        </p:txBody>
      </p:sp>
    </p:spTree>
    <p:extLst>
      <p:ext uri="{BB962C8B-B14F-4D97-AF65-F5344CB8AC3E}">
        <p14:creationId xmlns:p14="http://schemas.microsoft.com/office/powerpoint/2010/main" val="154745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http://en.wikipedia.org/wiki/File:Arpanet_logical_map,_march_1977.png</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3</a:t>
            </a:fld>
            <a:endParaRPr lang="en-US"/>
          </a:p>
        </p:txBody>
      </p:sp>
    </p:spTree>
    <p:extLst>
      <p:ext uri="{BB962C8B-B14F-4D97-AF65-F5344CB8AC3E}">
        <p14:creationId xmlns:p14="http://schemas.microsoft.com/office/powerpoint/2010/main" val="1027023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http://kristin-itgs.wikispaces.com/LAN+and+WAN</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22</a:t>
            </a:fld>
            <a:endParaRPr lang="en-US"/>
          </a:p>
        </p:txBody>
      </p:sp>
    </p:spTree>
    <p:extLst>
      <p:ext uri="{BB962C8B-B14F-4D97-AF65-F5344CB8AC3E}">
        <p14:creationId xmlns:p14="http://schemas.microsoft.com/office/powerpoint/2010/main" val="3463410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Particularly bad because of the way</a:t>
            </a:r>
            <a:r>
              <a:rPr lang="en-US" baseline="0" dirty="0" smtClean="0"/>
              <a:t> compression works.</a:t>
            </a:r>
          </a:p>
          <a:p>
            <a:r>
              <a:rPr lang="en-US" dirty="0" smtClean="0"/>
              <a:t>http://www.tmworld.com/article/325225-IPTV_Video_s_latest_test_frontier.php</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23</a:t>
            </a:fld>
            <a:endParaRPr lang="en-US"/>
          </a:p>
        </p:txBody>
      </p:sp>
    </p:spTree>
    <p:extLst>
      <p:ext uri="{BB962C8B-B14F-4D97-AF65-F5344CB8AC3E}">
        <p14:creationId xmlns:p14="http://schemas.microsoft.com/office/powerpoint/2010/main" val="283433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shows results</a:t>
            </a:r>
            <a:r>
              <a:rPr lang="en-US" baseline="0" dirty="0" smtClean="0"/>
              <a:t> compared to maxima.</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26</a:t>
            </a:fld>
            <a:endParaRPr lang="en-US"/>
          </a:p>
        </p:txBody>
      </p:sp>
    </p:spTree>
    <p:extLst>
      <p:ext uri="{BB962C8B-B14F-4D97-AF65-F5344CB8AC3E}">
        <p14:creationId xmlns:p14="http://schemas.microsoft.com/office/powerpoint/2010/main" val="3506987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there were</a:t>
            </a:r>
            <a:r>
              <a:rPr lang="en-US" baseline="0" dirty="0" smtClean="0"/>
              <a:t> protocols that Columbus had to follow.</a:t>
            </a:r>
          </a:p>
          <a:p>
            <a:r>
              <a:rPr lang="en-US" dirty="0" smtClean="0"/>
              <a:t>Columbus at Barcelona: http://www.corbisimages.com/Enlargement/42-21545800.html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27</a:t>
            </a:fld>
            <a:endParaRPr lang="en-US"/>
          </a:p>
        </p:txBody>
      </p:sp>
    </p:spTree>
    <p:extLst>
      <p:ext uri="{BB962C8B-B14F-4D97-AF65-F5344CB8AC3E}">
        <p14:creationId xmlns:p14="http://schemas.microsoft.com/office/powerpoint/2010/main" val="1458577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this is simplified.  It doesn’t specify what to do if something goes wrong.  For example, any of the waiting steps could TIME OUT.  Note that this is conventional.  It could work some other way (like pay first).  We’ve just all AGREED to do it this way. </a:t>
            </a:r>
          </a:p>
          <a:p>
            <a:endParaRPr lang="en-US" baseline="0" dirty="0" smtClean="0"/>
          </a:p>
          <a:p>
            <a:r>
              <a:rPr lang="en-US" baseline="0" dirty="0" smtClean="0"/>
              <a:t>Also note that there is an opening act (enter the restaurant) and a closing act (leave).  Everything else must happen between two events.  Network communication protocols share this property.</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28</a:t>
            </a:fld>
            <a:endParaRPr lang="en-US"/>
          </a:p>
        </p:txBody>
      </p:sp>
    </p:spTree>
    <p:extLst>
      <p:ext uri="{BB962C8B-B14F-4D97-AF65-F5344CB8AC3E}">
        <p14:creationId xmlns:p14="http://schemas.microsoft.com/office/powerpoint/2010/main" val="969259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 it takes substantial extra knowledge to know what these statements mean.</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29</a:t>
            </a:fld>
            <a:endParaRPr lang="en-US"/>
          </a:p>
        </p:txBody>
      </p:sp>
    </p:spTree>
    <p:extLst>
      <p:ext uri="{BB962C8B-B14F-4D97-AF65-F5344CB8AC3E}">
        <p14:creationId xmlns:p14="http://schemas.microsoft.com/office/powerpoint/2010/main" val="654922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FB8B9DA-C091-43D4-9362-951EFCB28148}" type="slidenum">
              <a:rPr lang="en-US" sz="1200" smtClean="0"/>
              <a:pPr eaLnBrk="1" hangingPunct="1"/>
              <a:t>30</a:t>
            </a:fld>
            <a:endParaRPr lang="en-US" sz="1200" smtClean="0"/>
          </a:p>
        </p:txBody>
      </p:sp>
      <p:sp>
        <p:nvSpPr>
          <p:cNvPr id="119811" name="Rectangle 2"/>
          <p:cNvSpPr>
            <a:spLocks noGrp="1" noRot="1" noChangeAspect="1" noChangeArrowheads="1" noTextEdit="1"/>
          </p:cNvSpPr>
          <p:nvPr>
            <p:ph type="sldImg"/>
          </p:nvPr>
        </p:nvSpPr>
        <p:spPr>
          <a:xfrm>
            <a:off x="1143000" y="685800"/>
            <a:ext cx="4572000" cy="3429000"/>
          </a:xfrm>
          <a:ln/>
        </p:spPr>
      </p:sp>
      <p:sp>
        <p:nvSpPr>
          <p:cNvPr id="119812" name="Rectangle 3"/>
          <p:cNvSpPr>
            <a:spLocks noGrp="1" noChangeArrowheads="1"/>
          </p:cNvSpPr>
          <p:nvPr>
            <p:ph type="body" idx="1"/>
          </p:nvPr>
        </p:nvSpPr>
        <p:spPr>
          <a:noFill/>
        </p:spPr>
        <p:txBody>
          <a:bodyPr/>
          <a:lstStyle/>
          <a:p>
            <a:pPr eaLnBrk="1" hangingPunct="1"/>
            <a:r>
              <a:rPr lang="en-US" smtClean="0"/>
              <a:t>http://dessertcomesfirst.com/?p=434 (potatoes)</a:t>
            </a:r>
          </a:p>
          <a:p>
            <a:pPr eaLnBrk="1" hangingPunct="1"/>
            <a:r>
              <a:rPr lang="en-US" smtClean="0"/>
              <a:t>http://www.taunton.com/finecooking/Recipes/Side-dishes/Black-beans/50044-52494.aspx?channel=1 (rice and beans)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7EABDA-542D-451E-8743-B65D14DB8F0C}" type="slidenum">
              <a:rPr lang="en-US" sz="1200" smtClean="0"/>
              <a:pPr eaLnBrk="1" hangingPunct="1"/>
              <a:t>31</a:t>
            </a:fld>
            <a:endParaRPr lang="en-US" sz="1200" smtClean="0"/>
          </a:p>
        </p:txBody>
      </p:sp>
      <p:sp>
        <p:nvSpPr>
          <p:cNvPr id="120835" name="Rectangle 2"/>
          <p:cNvSpPr>
            <a:spLocks noGrp="1" noRot="1" noChangeAspect="1" noChangeArrowheads="1" noTextEdit="1"/>
          </p:cNvSpPr>
          <p:nvPr>
            <p:ph type="sldImg"/>
          </p:nvPr>
        </p:nvSpPr>
        <p:spPr>
          <a:xfrm>
            <a:off x="1143000" y="685800"/>
            <a:ext cx="4572000" cy="3429000"/>
          </a:xfrm>
          <a:ln/>
        </p:spPr>
      </p:sp>
      <p:sp>
        <p:nvSpPr>
          <p:cNvPr id="120836" name="Rectangle 3"/>
          <p:cNvSpPr>
            <a:spLocks noGrp="1" noChangeArrowheads="1"/>
          </p:cNvSpPr>
          <p:nvPr>
            <p:ph type="body" idx="1"/>
          </p:nvPr>
        </p:nvSpPr>
        <p:spPr>
          <a:noFill/>
        </p:spPr>
        <p:txBody>
          <a:bodyPr/>
          <a:lstStyle/>
          <a:p>
            <a:pPr eaLnBrk="1" hangingPunct="1"/>
            <a:r>
              <a:rPr lang="en-US" smtClean="0"/>
              <a:t>http://dessertcomesfirst.com/?p=434 (potatoes) </a:t>
            </a:r>
          </a:p>
          <a:p>
            <a:pPr eaLnBrk="1" hangingPunct="1"/>
            <a:r>
              <a:rPr lang="en-US" smtClean="0"/>
              <a:t>http://readingwritingliving.wordpress.com/2007/11/16/rice-for-words/   (rice)</a:t>
            </a:r>
          </a:p>
          <a:p>
            <a:pPr eaLnBrk="1" hangingPunct="1"/>
            <a:r>
              <a:rPr lang="en-US" smtClean="0"/>
              <a:t>http://www.vitalita.com/foodpicts.html (beans)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7BC951C-DFB7-4182-AC56-93B985C0FC71}" type="slidenum">
              <a:rPr lang="en-US" sz="1200" smtClean="0"/>
              <a:pPr eaLnBrk="1" hangingPunct="1"/>
              <a:t>32</a:t>
            </a:fld>
            <a:endParaRPr lang="en-US" sz="1200" smtClean="0"/>
          </a:p>
        </p:txBody>
      </p:sp>
      <p:sp>
        <p:nvSpPr>
          <p:cNvPr id="121859" name="Rectangle 2"/>
          <p:cNvSpPr>
            <a:spLocks noGrp="1" noRot="1" noChangeAspect="1" noChangeArrowheads="1" noTextEdit="1"/>
          </p:cNvSpPr>
          <p:nvPr>
            <p:ph type="sldImg"/>
          </p:nvPr>
        </p:nvSpPr>
        <p:spPr>
          <a:xfrm>
            <a:off x="1143000" y="685800"/>
            <a:ext cx="4572000" cy="3429000"/>
          </a:xfrm>
          <a:ln/>
        </p:spPr>
      </p:sp>
      <p:sp>
        <p:nvSpPr>
          <p:cNvPr id="121860" name="Rectangle 3"/>
          <p:cNvSpPr>
            <a:spLocks noGrp="1" noChangeArrowheads="1"/>
          </p:cNvSpPr>
          <p:nvPr>
            <p:ph type="body" idx="1"/>
          </p:nvPr>
        </p:nvSpPr>
        <p:spPr>
          <a:noFill/>
        </p:spPr>
        <p:txBody>
          <a:bodyPr/>
          <a:lstStyle/>
          <a:p>
            <a:pPr eaLnBrk="1" hangingPunct="1"/>
            <a:r>
              <a:rPr lang="en-US" smtClean="0"/>
              <a:t>http://dessertcomesfirst.com/?p=434 (potatoes) </a:t>
            </a:r>
          </a:p>
          <a:p>
            <a:pPr eaLnBrk="1" hangingPunct="1"/>
            <a:r>
              <a:rPr lang="en-US" smtClean="0"/>
              <a:t>http://readingwritingliving.wordpress.com/2007/11/16/rice-for-words/   (rice)</a:t>
            </a:r>
          </a:p>
          <a:p>
            <a:pPr eaLnBrk="1" hangingPunct="1"/>
            <a:r>
              <a:rPr lang="en-US" smtClean="0"/>
              <a:t>http://www.cksinfo.com/clipart/food/salads/side-salad.png (salad)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people aren’t picky.  But computers are.</a:t>
            </a:r>
          </a:p>
          <a:p>
            <a:r>
              <a:rPr lang="en-US" dirty="0" smtClean="0"/>
              <a:t>http://stoeptalk.wordpress.com/2009/05/02/japlish-and-chinglese-irresistible/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33</a:t>
            </a:fld>
            <a:endParaRPr lang="en-US"/>
          </a:p>
        </p:txBody>
      </p:sp>
    </p:spTree>
    <p:extLst>
      <p:ext uri="{BB962C8B-B14F-4D97-AF65-F5344CB8AC3E}">
        <p14:creationId xmlns:p14="http://schemas.microsoft.com/office/powerpoint/2010/main" val="322023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from</a:t>
            </a:r>
            <a:r>
              <a:rPr lang="en-US" baseline="0" dirty="0" smtClean="0"/>
              <a:t> David Reed  A Balanced Introduction to Computer Science.  P. </a:t>
            </a:r>
            <a:r>
              <a:rPr lang="en-US" baseline="0" smtClean="0"/>
              <a:t>43.</a:t>
            </a:r>
            <a:endParaRPr lang="en-US"/>
          </a:p>
        </p:txBody>
      </p:sp>
      <p:sp>
        <p:nvSpPr>
          <p:cNvPr id="4" name="Slide Number Placeholder 3"/>
          <p:cNvSpPr>
            <a:spLocks noGrp="1"/>
          </p:cNvSpPr>
          <p:nvPr>
            <p:ph type="sldNum" sz="quarter" idx="10"/>
          </p:nvPr>
        </p:nvSpPr>
        <p:spPr/>
        <p:txBody>
          <a:bodyPr/>
          <a:lstStyle/>
          <a:p>
            <a:fld id="{C925FAF1-92C7-418B-8123-0B0D26A9098D}" type="slidenum">
              <a:rPr lang="en-US" smtClean="0"/>
              <a:t>5</a:t>
            </a:fld>
            <a:endParaRPr lang="en-US"/>
          </a:p>
        </p:txBody>
      </p:sp>
    </p:spTree>
    <p:extLst>
      <p:ext uri="{BB962C8B-B14F-4D97-AF65-F5344CB8AC3E}">
        <p14:creationId xmlns:p14="http://schemas.microsoft.com/office/powerpoint/2010/main" val="904863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http://www.engrish.com/2007/11/araha-park-instructions/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34</a:t>
            </a:fld>
            <a:endParaRPr lang="en-US"/>
          </a:p>
        </p:txBody>
      </p:sp>
    </p:spTree>
    <p:extLst>
      <p:ext uri="{BB962C8B-B14F-4D97-AF65-F5344CB8AC3E}">
        <p14:creationId xmlns:p14="http://schemas.microsoft.com/office/powerpoint/2010/main" val="1586554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Computers aren’t so flexible, so we need to specify precise protocols.</a:t>
            </a:r>
          </a:p>
          <a:p>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36</a:t>
            </a:fld>
            <a:endParaRPr lang="en-US"/>
          </a:p>
        </p:txBody>
      </p:sp>
    </p:spTree>
    <p:extLst>
      <p:ext uri="{BB962C8B-B14F-4D97-AF65-F5344CB8AC3E}">
        <p14:creationId xmlns:p14="http://schemas.microsoft.com/office/powerpoint/2010/main" val="533235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http://upload.wikimedia.org/wikipedia/commons/e/e3/Computer_Memory_Hierarchy.svg </a:t>
            </a:r>
            <a:endParaRPr lang="en-US" dirty="0" smtClean="0"/>
          </a:p>
          <a:p>
            <a:r>
              <a:rPr lang="en-US" dirty="0" smtClean="0"/>
              <a:t>I added the TLS/SSL layer since its vulnerability has been in the news this week.</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37</a:t>
            </a:fld>
            <a:endParaRPr lang="en-US"/>
          </a:p>
        </p:txBody>
      </p:sp>
    </p:spTree>
    <p:extLst>
      <p:ext uri="{BB962C8B-B14F-4D97-AF65-F5344CB8AC3E}">
        <p14:creationId xmlns:p14="http://schemas.microsoft.com/office/powerpoint/2010/main" val="1751097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http://en.wikipedia.org/wiki/IP_address </a:t>
            </a:r>
          </a:p>
          <a:p>
            <a:r>
              <a:rPr lang="en-US" dirty="0" smtClean="0"/>
              <a:t>Are we running out?</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38</a:t>
            </a:fld>
            <a:endParaRPr lang="en-US"/>
          </a:p>
        </p:txBody>
      </p:sp>
    </p:spTree>
    <p:extLst>
      <p:ext uri="{BB962C8B-B14F-4D97-AF65-F5344CB8AC3E}">
        <p14:creationId xmlns:p14="http://schemas.microsoft.com/office/powerpoint/2010/main" val="3658202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http://upload.wikimedia.org/wikipedia/commons/thumb/b/b1/Domain_name_space.svg/1000px-Domain_name_space.svg.png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39</a:t>
            </a:fld>
            <a:endParaRPr lang="en-US"/>
          </a:p>
        </p:txBody>
      </p:sp>
    </p:spTree>
    <p:extLst>
      <p:ext uri="{BB962C8B-B14F-4D97-AF65-F5344CB8AC3E}">
        <p14:creationId xmlns:p14="http://schemas.microsoft.com/office/powerpoint/2010/main" val="2194468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David Reed, A Balanced Introduction to Computer Science</a:t>
            </a:r>
            <a:endParaRPr lang="en-US"/>
          </a:p>
        </p:txBody>
      </p:sp>
      <p:sp>
        <p:nvSpPr>
          <p:cNvPr id="4" name="Slide Number Placeholder 3"/>
          <p:cNvSpPr>
            <a:spLocks noGrp="1"/>
          </p:cNvSpPr>
          <p:nvPr>
            <p:ph type="sldNum" sz="quarter" idx="10"/>
          </p:nvPr>
        </p:nvSpPr>
        <p:spPr/>
        <p:txBody>
          <a:bodyPr/>
          <a:lstStyle/>
          <a:p>
            <a:fld id="{C925FAF1-92C7-418B-8123-0B0D26A9098D}" type="slidenum">
              <a:rPr lang="en-US" smtClean="0"/>
              <a:t>40</a:t>
            </a:fld>
            <a:endParaRPr lang="en-US"/>
          </a:p>
        </p:txBody>
      </p:sp>
    </p:spTree>
    <p:extLst>
      <p:ext uri="{BB962C8B-B14F-4D97-AF65-F5344CB8AC3E}">
        <p14:creationId xmlns:p14="http://schemas.microsoft.com/office/powerpoint/2010/main" val="1260757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 if a packet gets</a:t>
            </a:r>
            <a:r>
              <a:rPr lang="en-US" baseline="0" dirty="0" smtClean="0"/>
              <a:t> lost?  Or if the sender is sending faster than the receiver can receive?</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41</a:t>
            </a:fld>
            <a:endParaRPr lang="en-US"/>
          </a:p>
        </p:txBody>
      </p:sp>
    </p:spTree>
    <p:extLst>
      <p:ext uri="{BB962C8B-B14F-4D97-AF65-F5344CB8AC3E}">
        <p14:creationId xmlns:p14="http://schemas.microsoft.com/office/powerpoint/2010/main" val="3640902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Transmission Control Protocol</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47</a:t>
            </a:fld>
            <a:endParaRPr lang="en-US"/>
          </a:p>
        </p:txBody>
      </p:sp>
    </p:spTree>
    <p:extLst>
      <p:ext uri="{BB962C8B-B14F-4D97-AF65-F5344CB8AC3E}">
        <p14:creationId xmlns:p14="http://schemas.microsoft.com/office/powerpoint/2010/main" val="3410992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Reed  A Balanced Introduction to Computer Science p. 51</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48</a:t>
            </a:fld>
            <a:endParaRPr lang="en-US"/>
          </a:p>
        </p:txBody>
      </p:sp>
    </p:spTree>
    <p:extLst>
      <p:ext uri="{BB962C8B-B14F-4D97-AF65-F5344CB8AC3E}">
        <p14:creationId xmlns:p14="http://schemas.microsoft.com/office/powerpoint/2010/main" val="1380120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talking about the physical network.  Now let’s talk about useful layers on top of it.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51</a:t>
            </a:fld>
            <a:endParaRPr lang="en-US"/>
          </a:p>
        </p:txBody>
      </p:sp>
    </p:spTree>
    <p:extLst>
      <p:ext uri="{BB962C8B-B14F-4D97-AF65-F5344CB8AC3E}">
        <p14:creationId xmlns:p14="http://schemas.microsoft.com/office/powerpoint/2010/main" val="116005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http://entropychaos.wordpress.com/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6</a:t>
            </a:fld>
            <a:endParaRPr lang="en-US"/>
          </a:p>
        </p:txBody>
      </p:sp>
    </p:spTree>
    <p:extLst>
      <p:ext uri="{BB962C8B-B14F-4D97-AF65-F5344CB8AC3E}">
        <p14:creationId xmlns:p14="http://schemas.microsoft.com/office/powerpoint/2010/main" val="4210728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68BD59-3982-49CF-B892-323F0B72576C}" type="slidenum">
              <a:rPr lang="en-US"/>
              <a:pPr/>
              <a:t>52</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a:t>http://www.hirank.com/semantic-indexing-project/presentations/etcon/slide0002.htm </a:t>
            </a:r>
            <a:endParaRPr lang="en-US" dirty="0" smtClean="0"/>
          </a:p>
          <a:p>
            <a:r>
              <a:rPr lang="en-US" dirty="0" smtClean="0"/>
              <a:t>Brewster Kayle quoted in Lauckner and Linter, 2</a:t>
            </a:r>
            <a:r>
              <a:rPr lang="en-US" baseline="30000" dirty="0" smtClean="0"/>
              <a:t>nd</a:t>
            </a:r>
            <a:r>
              <a:rPr lang="en-US" dirty="0" smtClean="0"/>
              <a:t> edition p. 241.</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68BD59-3982-49CF-B892-323F0B72576C}" type="slidenum">
              <a:rPr lang="en-US"/>
              <a:pPr/>
              <a:t>53</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a:t>http://www.hirank.com/semantic-indexing-project/presentations/etcon/slide0002.htm </a:t>
            </a:r>
            <a:endParaRPr lang="en-US" dirty="0" smtClean="0"/>
          </a:p>
          <a:p>
            <a:r>
              <a:rPr lang="en-US" dirty="0" smtClean="0"/>
              <a:t>Brewster Kayle quoted in Lauckner and Linter, 2</a:t>
            </a:r>
            <a:r>
              <a:rPr lang="en-US" baseline="30000" dirty="0" smtClean="0"/>
              <a:t>nd</a:t>
            </a:r>
            <a:r>
              <a:rPr lang="en-US" dirty="0" smtClean="0"/>
              <a:t> edition p. </a:t>
            </a:r>
            <a:r>
              <a:rPr lang="en-US" smtClean="0"/>
              <a:t>241.</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structure and links, not about display.  Go to the site.  Click around to see structure.  Then</a:t>
            </a:r>
            <a:r>
              <a:rPr lang="en-US" baseline="0" dirty="0" smtClean="0"/>
              <a:t> make the window smaller to see how the physical display changes.  We need a way to describe functional units independent of exact display structure.  Unlike a page layout program.</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54</a:t>
            </a:fld>
            <a:endParaRPr lang="en-US"/>
          </a:p>
        </p:txBody>
      </p:sp>
    </p:spTree>
    <p:extLst>
      <p:ext uri="{BB962C8B-B14F-4D97-AF65-F5344CB8AC3E}">
        <p14:creationId xmlns:p14="http://schemas.microsoft.com/office/powerpoint/2010/main" val="1137342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Talk about client/server model.</a:t>
            </a:r>
          </a:p>
          <a:p>
            <a:r>
              <a:rPr lang="en-US" dirty="0" smtClean="0"/>
              <a:t>David Reed A Balanced Introduction to Computer Science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55</a:t>
            </a:fld>
            <a:endParaRPr lang="en-US"/>
          </a:p>
        </p:txBody>
      </p:sp>
    </p:spTree>
    <p:extLst>
      <p:ext uri="{BB962C8B-B14F-4D97-AF65-F5344CB8AC3E}">
        <p14:creationId xmlns:p14="http://schemas.microsoft.com/office/powerpoint/2010/main" val="2703348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Talk about client/server model.</a:t>
            </a:r>
          </a:p>
          <a:p>
            <a:r>
              <a:rPr lang="en-US" dirty="0" smtClean="0"/>
              <a:t>David Reed A Balanced Introduction to Computer Science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57</a:t>
            </a:fld>
            <a:endParaRPr lang="en-US"/>
          </a:p>
        </p:txBody>
      </p:sp>
    </p:spTree>
    <p:extLst>
      <p:ext uri="{BB962C8B-B14F-4D97-AF65-F5344CB8AC3E}">
        <p14:creationId xmlns:p14="http://schemas.microsoft.com/office/powerpoint/2010/main" val="2703348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 at the end matters.</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58</a:t>
            </a:fld>
            <a:endParaRPr lang="en-US"/>
          </a:p>
        </p:txBody>
      </p:sp>
    </p:spTree>
    <p:extLst>
      <p:ext uri="{BB962C8B-B14F-4D97-AF65-F5344CB8AC3E}">
        <p14:creationId xmlns:p14="http://schemas.microsoft.com/office/powerpoint/2010/main" val="256334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C8EB48-5D00-47C8-B1AE-4DB856794D72}" type="slidenum">
              <a:rPr lang="en-US"/>
              <a:pPr/>
              <a:t>59</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dirty="0" err="1"/>
              <a:t>Usb</a:t>
            </a:r>
            <a:r>
              <a:rPr lang="en-US" dirty="0"/>
              <a:t> cookies: http://technabob.com/blog/2007/11/27/fortune-cookie-usb-drives-save-memories-in-bed/</a:t>
            </a:r>
          </a:p>
          <a:p>
            <a:r>
              <a:rPr lang="en-US" dirty="0"/>
              <a:t>http://www.forums.editingarchive.com/images/archiveitems/4fortune-big.jpg </a:t>
            </a:r>
          </a:p>
          <a:p>
            <a:r>
              <a:rPr lang="en-US" dirty="0"/>
              <a:t>http://www.sodahead.com/united-states/so-do-you-think-obamas-presidentcy-is-doomed-regardlesss-is-health-care-passes-or-fails/question-827417/?link=ibaf&amp;imgurl=http://a.abcnews.com/images/GMA/fortune_cookie_080808_mn.jpg&amp;q=fortune%2Bcookie</a:t>
            </a:r>
          </a:p>
          <a:p>
            <a:r>
              <a:rPr lang="en-US" dirty="0"/>
              <a:t>Zippered one: http://www.puppiesandflowers.com/blogimages/09/02/fortuneCookieCoinPurse2.jpg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282D46-8440-4E94-9DD0-0C21DAD86866}" type="slidenum">
              <a:rPr lang="en-US"/>
              <a:pPr/>
              <a:t>60</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a:t>Example from: http://en.wikipedia.org/wiki/HTTP_cookie</a:t>
            </a:r>
          </a:p>
          <a:p>
            <a:r>
              <a:rPr lang="en-US"/>
              <a:t>Images same as later slide on preferences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F54FD-7CEB-4B10-A973-E7D9D542C0C1}" type="slidenum">
              <a:rPr lang="en-US"/>
              <a:pPr/>
              <a:t>61</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t>Shopping cart: http://sellfiles.org/wp-content/uploads/2010/09/shopping-cart.jpg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D71E9-8768-4206-A3D7-98E22D4C5C83}" type="slidenum">
              <a:rPr lang="en-US"/>
              <a:pPr/>
              <a:t>63</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http://www.forbes.com/sites/quora/2013/01/07/how-many-things-are-currently-connected-to-the-internet-of-things-iot/</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7</a:t>
            </a:fld>
            <a:endParaRPr lang="en-US"/>
          </a:p>
        </p:txBody>
      </p:sp>
    </p:spTree>
    <p:extLst>
      <p:ext uri="{BB962C8B-B14F-4D97-AF65-F5344CB8AC3E}">
        <p14:creationId xmlns:p14="http://schemas.microsoft.com/office/powerpoint/2010/main" val="268436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7A736-19BA-4182-8925-6BD55372FDD0}" type="slidenum">
              <a:rPr lang="en-US"/>
              <a:pPr/>
              <a:t>64</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a:t>Stick figure: http://www.megansteidl.com/images/stick_figure.gif </a:t>
            </a:r>
          </a:p>
          <a:p>
            <a:r>
              <a:rPr lang="en-US"/>
              <a:t>Laptop: http://chaselaw.nku.edu/images/admissions/laptop.jpg</a:t>
            </a:r>
          </a:p>
          <a:p>
            <a:r>
              <a:rPr lang="en-US"/>
              <a:t>Server: http://www.uni-muenster.de/ZIV/inforum/jubilaeum-2004/a23.html </a:t>
            </a:r>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D250BB-E55E-4C81-82E4-ABC2BD8A759A}" type="slidenum">
              <a:rPr lang="en-US"/>
              <a:pPr/>
              <a:t>65</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r>
              <a:rPr lang="en-US" dirty="0"/>
              <a:t>Stick figure: http://www.megansteidl.com/images/stick_figure.gif </a:t>
            </a:r>
          </a:p>
          <a:p>
            <a:r>
              <a:rPr lang="en-US" dirty="0"/>
              <a:t>Laptop: http://chaselaw.nku.edu/images/admissions/laptop.jpg</a:t>
            </a:r>
          </a:p>
          <a:p>
            <a:r>
              <a:rPr lang="en-US" dirty="0"/>
              <a:t>Server: http://www.uni-muenster.de/ZIV/inforum/jubilaeum-2004/a23.html </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87C2B4-D807-473C-9731-44637438820F}" type="slidenum">
              <a:rPr lang="en-US"/>
              <a:pPr/>
              <a:t>66</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dirty="0" err="1" smtClean="0"/>
              <a:t>SoMegaAd</a:t>
            </a:r>
            <a:r>
              <a:rPr lang="en-US" dirty="0" smtClean="0"/>
              <a:t> </a:t>
            </a:r>
            <a:r>
              <a:rPr lang="en-US" dirty="0"/>
              <a:t>Corp now knows that the same person who visited site1 (and maybe looked for a particular thing) also visited site 2.</a:t>
            </a:r>
          </a:p>
          <a:p>
            <a:r>
              <a:rPr lang="en-US" dirty="0"/>
              <a:t>Dollar sign building: http://www.corbisimages.com/images/67/D3D6B439-D962-44F7-A76D-4FE87D1002FD/42-19826901.jpg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B4671-7598-420F-A275-AB6F4EA1BB58}" type="slidenum">
              <a:rPr lang="en-US"/>
              <a:pPr/>
              <a:t>67</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dirty="0"/>
              <a:t>Continues example from http://en.wikipedia.org/wiki/HTTP_cookie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9ADACE-C90F-4258-BCDC-5FA2381859CA}" type="slidenum">
              <a:rPr lang="en-US"/>
              <a:pPr/>
              <a:t>69</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a:t>Lawsuits now.  Most users don’t know about this and what they can do about it.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http://computer.howstuffworks.com/cloud-computing.htm </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70</a:t>
            </a:fld>
            <a:endParaRPr lang="en-US"/>
          </a:p>
        </p:txBody>
      </p:sp>
    </p:spTree>
    <p:extLst>
      <p:ext uri="{BB962C8B-B14F-4D97-AF65-F5344CB8AC3E}">
        <p14:creationId xmlns:p14="http://schemas.microsoft.com/office/powerpoint/2010/main" val="1340382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http://oakleafblog.blogspot.com/2009/03/windows-azure-and-cloud-computing-posts_25.html</a:t>
            </a:r>
            <a:endParaRPr lang="en-US"/>
          </a:p>
        </p:txBody>
      </p:sp>
      <p:sp>
        <p:nvSpPr>
          <p:cNvPr id="4" name="Slide Number Placeholder 3"/>
          <p:cNvSpPr>
            <a:spLocks noGrp="1"/>
          </p:cNvSpPr>
          <p:nvPr>
            <p:ph type="sldNum" sz="quarter" idx="10"/>
          </p:nvPr>
        </p:nvSpPr>
        <p:spPr/>
        <p:txBody>
          <a:bodyPr/>
          <a:lstStyle/>
          <a:p>
            <a:fld id="{C925FAF1-92C7-418B-8123-0B0D26A9098D}" type="slidenum">
              <a:rPr lang="en-US" smtClean="0"/>
              <a:t>71</a:t>
            </a:fld>
            <a:endParaRPr lang="en-US"/>
          </a:p>
        </p:txBody>
      </p:sp>
    </p:spTree>
    <p:extLst>
      <p:ext uri="{BB962C8B-B14F-4D97-AF65-F5344CB8AC3E}">
        <p14:creationId xmlns:p14="http://schemas.microsoft.com/office/powerpoint/2010/main" val="134038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that to number of people.</a:t>
            </a:r>
          </a:p>
          <a:p>
            <a:r>
              <a:rPr lang="en-US" dirty="0" smtClean="0"/>
              <a:t>http://en.wikipedia.org/wiki/List_of_countries_by_population</a:t>
            </a:r>
            <a:endParaRPr lang="en-US" dirty="0"/>
          </a:p>
        </p:txBody>
      </p:sp>
      <p:sp>
        <p:nvSpPr>
          <p:cNvPr id="4" name="Slide Number Placeholder 3"/>
          <p:cNvSpPr>
            <a:spLocks noGrp="1"/>
          </p:cNvSpPr>
          <p:nvPr>
            <p:ph type="sldNum" sz="quarter" idx="10"/>
          </p:nvPr>
        </p:nvSpPr>
        <p:spPr/>
        <p:txBody>
          <a:bodyPr/>
          <a:lstStyle/>
          <a:p>
            <a:fld id="{C925FAF1-92C7-418B-8123-0B0D26A9098D}" type="slidenum">
              <a:rPr lang="en-US" smtClean="0"/>
              <a:t>8</a:t>
            </a:fld>
            <a:endParaRPr lang="en-US"/>
          </a:p>
        </p:txBody>
      </p:sp>
    </p:spTree>
    <p:extLst>
      <p:ext uri="{BB962C8B-B14F-4D97-AF65-F5344CB8AC3E}">
        <p14:creationId xmlns:p14="http://schemas.microsoft.com/office/powerpoint/2010/main" val="26843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144EBCF-9619-4C9B-92BE-3D12D06A54C3}" type="slidenum">
              <a:rPr lang="en-US" smtClean="0"/>
              <a:pPr eaLnBrk="1" hangingPunct="1"/>
              <a:t>9</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smtClean="0"/>
              <a:t>Guess order with respect to internet penetration rate?</a:t>
            </a:r>
          </a:p>
          <a:p>
            <a:pPr eaLnBrk="1" hangingPunct="1"/>
            <a:r>
              <a:rPr lang="en-US" smtClean="0"/>
              <a:t>http://www.internetworldstats.com/stats.htm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3372EBB-6FCD-445C-8615-B74CEE03CC85}" type="slidenum">
              <a:rPr lang="en-US" smtClean="0"/>
              <a:pPr eaLnBrk="1" hangingPunct="1"/>
              <a:t>10</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en-US" smtClean="0"/>
              <a:t>http://www.internetworldstats.com/stats.htm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D57A9D8-DB44-4CE0-82B3-8724225F87A9}" type="slidenum">
              <a:rPr lang="en-US" altLang="en-US" smtClean="0"/>
              <a:pPr eaLnBrk="1" hangingPunct="1">
                <a:spcBef>
                  <a:spcPct val="0"/>
                </a:spcBef>
              </a:pPr>
              <a:t>11</a:t>
            </a:fld>
            <a:endParaRPr lang="en-US" altLang="en-US"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US" altLang="en-US" smtClean="0"/>
              <a:t>http://www.internetworldstats.com/stats.htm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455284-421D-40DE-80ED-F4601E9A5FF4}" type="datetimeFigureOut">
              <a:rPr lang="en-US" smtClean="0"/>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9359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55284-421D-40DE-80ED-F4601E9A5FF4}" type="datetimeFigureOut">
              <a:rPr lang="en-US" smtClean="0"/>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2211491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55284-421D-40DE-80ED-F4601E9A5FF4}" type="datetimeFigureOut">
              <a:rPr lang="en-US" smtClean="0"/>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135950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55284-421D-40DE-80ED-F4601E9A5FF4}" type="datetimeFigureOut">
              <a:rPr lang="en-US" smtClean="0"/>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1847151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455284-421D-40DE-80ED-F4601E9A5FF4}" type="datetimeFigureOut">
              <a:rPr lang="en-US" smtClean="0"/>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102970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455284-421D-40DE-80ED-F4601E9A5FF4}" type="datetimeFigureOut">
              <a:rPr lang="en-US" smtClean="0"/>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328910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455284-421D-40DE-80ED-F4601E9A5FF4}" type="datetimeFigureOut">
              <a:rPr lang="en-US" smtClean="0"/>
              <a:t>4/9/2014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204644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455284-421D-40DE-80ED-F4601E9A5FF4}" type="datetimeFigureOut">
              <a:rPr lang="en-US" smtClean="0"/>
              <a:t>4/9/2014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329423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55284-421D-40DE-80ED-F4601E9A5FF4}" type="datetimeFigureOut">
              <a:rPr lang="en-US" smtClean="0"/>
              <a:t>4/9/2014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367487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55284-421D-40DE-80ED-F4601E9A5FF4}" type="datetimeFigureOut">
              <a:rPr lang="en-US" smtClean="0"/>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3258763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55284-421D-40DE-80ED-F4601E9A5FF4}" type="datetimeFigureOut">
              <a:rPr lang="en-US" smtClean="0"/>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4A2BC-8500-481A-9D93-DFBBDB0E6D6A}" type="slidenum">
              <a:rPr lang="en-US" smtClean="0"/>
              <a:t>‹#›</a:t>
            </a:fld>
            <a:endParaRPr lang="en-US"/>
          </a:p>
        </p:txBody>
      </p:sp>
    </p:spTree>
    <p:extLst>
      <p:ext uri="{BB962C8B-B14F-4D97-AF65-F5344CB8AC3E}">
        <p14:creationId xmlns:p14="http://schemas.microsoft.com/office/powerpoint/2010/main" val="1622039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55284-421D-40DE-80ED-F4601E9A5FF4}" type="datetimeFigureOut">
              <a:rPr lang="en-US" smtClean="0"/>
              <a:t>4/9/2014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4A2BC-8500-481A-9D93-DFBBDB0E6D6A}" type="slidenum">
              <a:rPr lang="en-US" smtClean="0"/>
              <a:t>‹#›</a:t>
            </a:fld>
            <a:endParaRPr lang="en-US"/>
          </a:p>
        </p:txBody>
      </p:sp>
    </p:spTree>
    <p:extLst>
      <p:ext uri="{BB962C8B-B14F-4D97-AF65-F5344CB8AC3E}">
        <p14:creationId xmlns:p14="http://schemas.microsoft.com/office/powerpoint/2010/main" val="2882618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internetworldstats.com/top25.ht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speedtest.net/"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internetfrog.com/mypc/speedtes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feature=player_embedded&amp;v=5WCTn4FljUQ"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wimp.com/internetworks/"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en.wikipedia.org/wiki/Vannevar_Bush"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en.wikipedia.org/wiki/Vannevar_Bush"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www.cs.utexas.edu/~ear/"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cs.utexas.edu/~ear/cs302/Homeworks/WebpageProject.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statesman.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bankofamerica.com/"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6.jpe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upport.mozilla.com/en-US/kb/Enabling+and+disabling+cookies?s=cookies&amp;as=s" TargetMode="External"/><Relationship Id="rId2" Type="http://schemas.openxmlformats.org/officeDocument/2006/relationships/hyperlink" Target="http://www.washingtonpost.com/"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oleObject" Target="../embeddings/oleObject1.bin"/><Relationship Id="rId4" Type="http://schemas.openxmlformats.org/officeDocument/2006/relationships/hyperlink" Target="http://www.macromedia.com/support/documentation/en/flashplayer/help/settings_manager07.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Networks</a:t>
            </a:r>
            <a:endParaRPr lang="en-US" b="1" dirty="0"/>
          </a:p>
        </p:txBody>
      </p:sp>
      <p:sp>
        <p:nvSpPr>
          <p:cNvPr id="3" name="Subtitle 2"/>
          <p:cNvSpPr>
            <a:spLocks noGrp="1"/>
          </p:cNvSpPr>
          <p:nvPr>
            <p:ph type="subTitle" idx="1"/>
          </p:nvPr>
        </p:nvSpPr>
        <p:spPr/>
        <p:txBody>
          <a:bodyPr/>
          <a:lstStyle/>
          <a:p>
            <a:r>
              <a:rPr lang="en-US" smtClean="0"/>
              <a:t>Chapters 15 and 16</a:t>
            </a:r>
            <a:endParaRPr lang="en-US" dirty="0"/>
          </a:p>
        </p:txBody>
      </p:sp>
    </p:spTree>
    <p:extLst>
      <p:ext uri="{BB962C8B-B14F-4D97-AF65-F5344CB8AC3E}">
        <p14:creationId xmlns:p14="http://schemas.microsoft.com/office/powerpoint/2010/main" val="1369858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15962"/>
          </a:xfrm>
        </p:spPr>
        <p:txBody>
          <a:bodyPr/>
          <a:lstStyle/>
          <a:p>
            <a:pPr eaLnBrk="1" hangingPunct="1"/>
            <a:r>
              <a:rPr lang="en-US" sz="3200" b="1" smtClean="0"/>
              <a:t>Internet All Over the World</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5867400" cy="526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949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715962"/>
          </a:xfrm>
        </p:spPr>
        <p:txBody>
          <a:bodyPr/>
          <a:lstStyle/>
          <a:p>
            <a:pPr eaLnBrk="1" hangingPunct="1"/>
            <a:r>
              <a:rPr lang="en-US" altLang="en-US" sz="3200" b="1" smtClean="0"/>
              <a:t>Internet All Over the World</a:t>
            </a:r>
          </a:p>
        </p:txBody>
      </p:sp>
      <p:sp>
        <p:nvSpPr>
          <p:cNvPr id="13315" name="AutoShape 2" descr="http://www.internetworldstats.com/images/world2011pr.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57912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Box 1"/>
          <p:cNvSpPr txBox="1">
            <a:spLocks noChangeArrowheads="1"/>
          </p:cNvSpPr>
          <p:nvPr/>
        </p:nvSpPr>
        <p:spPr bwMode="auto">
          <a:xfrm>
            <a:off x="460375" y="6477000"/>
            <a:ext cx="830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1800"/>
              <a:t>By country: </a:t>
            </a:r>
            <a:r>
              <a:rPr lang="en-US" altLang="en-US" sz="1800">
                <a:hlinkClick r:id="rId4"/>
              </a:rPr>
              <a:t>http://www.internetworldstats.com/top25.htm</a:t>
            </a:r>
            <a:r>
              <a:rPr lang="en-US" altLang="en-US" sz="1800"/>
              <a:t>  </a:t>
            </a:r>
          </a:p>
        </p:txBody>
      </p:sp>
    </p:spTree>
    <p:extLst>
      <p:ext uri="{BB962C8B-B14F-4D97-AF65-F5344CB8AC3E}">
        <p14:creationId xmlns:p14="http://schemas.microsoft.com/office/powerpoint/2010/main" val="2006909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639762"/>
          </a:xfrm>
        </p:spPr>
        <p:txBody>
          <a:bodyPr/>
          <a:lstStyle/>
          <a:p>
            <a:pPr eaLnBrk="1" hangingPunct="1"/>
            <a:r>
              <a:rPr lang="en-US" sz="3200" b="1" smtClean="0"/>
              <a:t>Languages of the Internet</a:t>
            </a:r>
          </a:p>
        </p:txBody>
      </p:sp>
      <p:sp>
        <p:nvSpPr>
          <p:cNvPr id="8195" name="Text Box 5"/>
          <p:cNvSpPr txBox="1">
            <a:spLocks noChangeArrowheads="1"/>
          </p:cNvSpPr>
          <p:nvPr/>
        </p:nvSpPr>
        <p:spPr bwMode="auto">
          <a:xfrm>
            <a:off x="685800" y="990600"/>
            <a:ext cx="7696200" cy="545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2200"/>
              <a:t> Arabic</a:t>
            </a:r>
          </a:p>
          <a:p>
            <a:pPr eaLnBrk="1" hangingPunct="1">
              <a:spcBef>
                <a:spcPct val="50000"/>
              </a:spcBef>
              <a:buFontTx/>
              <a:buChar char="•"/>
            </a:pPr>
            <a:r>
              <a:rPr lang="en-US" sz="2200"/>
              <a:t> Chinese</a:t>
            </a:r>
          </a:p>
          <a:p>
            <a:pPr eaLnBrk="1" hangingPunct="1">
              <a:spcBef>
                <a:spcPct val="50000"/>
              </a:spcBef>
              <a:buFontTx/>
              <a:buChar char="•"/>
            </a:pPr>
            <a:r>
              <a:rPr lang="en-US" sz="2200"/>
              <a:t> English</a:t>
            </a:r>
          </a:p>
          <a:p>
            <a:pPr eaLnBrk="1" hangingPunct="1">
              <a:spcBef>
                <a:spcPct val="50000"/>
              </a:spcBef>
              <a:buFontTx/>
              <a:buChar char="•"/>
            </a:pPr>
            <a:r>
              <a:rPr lang="en-US" sz="2200"/>
              <a:t> French</a:t>
            </a:r>
          </a:p>
          <a:p>
            <a:pPr eaLnBrk="1" hangingPunct="1">
              <a:spcBef>
                <a:spcPct val="50000"/>
              </a:spcBef>
              <a:buFontTx/>
              <a:buChar char="•"/>
            </a:pPr>
            <a:r>
              <a:rPr lang="en-US" sz="2200"/>
              <a:t> German</a:t>
            </a:r>
          </a:p>
          <a:p>
            <a:pPr eaLnBrk="1" hangingPunct="1">
              <a:spcBef>
                <a:spcPct val="50000"/>
              </a:spcBef>
              <a:buFontTx/>
              <a:buChar char="•"/>
            </a:pPr>
            <a:r>
              <a:rPr lang="en-US" sz="2200"/>
              <a:t> Japanese</a:t>
            </a:r>
          </a:p>
          <a:p>
            <a:pPr eaLnBrk="1" hangingPunct="1">
              <a:spcBef>
                <a:spcPct val="50000"/>
              </a:spcBef>
              <a:buFontTx/>
              <a:buChar char="•"/>
            </a:pPr>
            <a:r>
              <a:rPr lang="en-US" sz="2200"/>
              <a:t> Korean</a:t>
            </a:r>
          </a:p>
          <a:p>
            <a:pPr eaLnBrk="1" hangingPunct="1">
              <a:spcBef>
                <a:spcPct val="50000"/>
              </a:spcBef>
              <a:buFontTx/>
              <a:buChar char="•"/>
            </a:pPr>
            <a:r>
              <a:rPr lang="en-US" sz="2200"/>
              <a:t> Portugese</a:t>
            </a:r>
          </a:p>
          <a:p>
            <a:pPr eaLnBrk="1" hangingPunct="1">
              <a:spcBef>
                <a:spcPct val="50000"/>
              </a:spcBef>
              <a:buFontTx/>
              <a:buChar char="•"/>
            </a:pPr>
            <a:r>
              <a:rPr lang="en-US" sz="2200"/>
              <a:t> Russian</a:t>
            </a:r>
          </a:p>
          <a:p>
            <a:pPr eaLnBrk="1" hangingPunct="1">
              <a:spcBef>
                <a:spcPct val="50000"/>
              </a:spcBef>
              <a:buFontTx/>
              <a:buChar char="•"/>
            </a:pPr>
            <a:r>
              <a:rPr lang="en-US" sz="2200"/>
              <a:t> Spanish</a:t>
            </a:r>
          </a:p>
          <a:p>
            <a:pPr eaLnBrk="1" hangingPunct="1">
              <a:spcBef>
                <a:spcPct val="50000"/>
              </a:spcBef>
              <a:buFontTx/>
              <a:buChar char="•"/>
            </a:pPr>
            <a:r>
              <a:rPr lang="en-US" sz="2200"/>
              <a:t> Everything else</a:t>
            </a:r>
          </a:p>
        </p:txBody>
      </p:sp>
    </p:spTree>
    <p:extLst>
      <p:ext uri="{BB962C8B-B14F-4D97-AF65-F5344CB8AC3E}">
        <p14:creationId xmlns:p14="http://schemas.microsoft.com/office/powerpoint/2010/main" val="100459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639762"/>
          </a:xfrm>
        </p:spPr>
        <p:txBody>
          <a:bodyPr/>
          <a:lstStyle/>
          <a:p>
            <a:pPr eaLnBrk="1" hangingPunct="1"/>
            <a:r>
              <a:rPr lang="en-US" sz="3200" b="1" smtClean="0"/>
              <a:t>Languages of the Internet</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66800"/>
            <a:ext cx="47625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90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Basic Connectivity</a:t>
            </a:r>
            <a:endParaRPr lang="en-US" sz="3600" b="1" dirty="0"/>
          </a:p>
        </p:txBody>
      </p:sp>
      <p:sp>
        <p:nvSpPr>
          <p:cNvPr id="3" name="TextBox 2"/>
          <p:cNvSpPr txBox="1"/>
          <p:nvPr/>
        </p:nvSpPr>
        <p:spPr>
          <a:xfrm>
            <a:off x="457200" y="1524000"/>
            <a:ext cx="3200400" cy="2000548"/>
          </a:xfrm>
          <a:prstGeom prst="rect">
            <a:avLst/>
          </a:prstGeom>
          <a:noFill/>
        </p:spPr>
        <p:txBody>
          <a:bodyPr wrap="square" rtlCol="0">
            <a:spAutoFit/>
          </a:bodyPr>
          <a:lstStyle/>
          <a:p>
            <a:pPr marL="342900" indent="-342900">
              <a:buFont typeface="Arial" pitchFamily="34" charset="0"/>
              <a:buChar char="•"/>
            </a:pPr>
            <a:r>
              <a:rPr lang="en-US" sz="2800" dirty="0" smtClean="0"/>
              <a:t>Circuit switching</a:t>
            </a:r>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96092"/>
            <a:ext cx="4119626"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397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Basic Connectivity</a:t>
            </a:r>
            <a:endParaRPr lang="en-US" sz="3600" b="1" dirty="0"/>
          </a:p>
        </p:txBody>
      </p:sp>
      <p:sp>
        <p:nvSpPr>
          <p:cNvPr id="3" name="TextBox 2"/>
          <p:cNvSpPr txBox="1"/>
          <p:nvPr/>
        </p:nvSpPr>
        <p:spPr>
          <a:xfrm>
            <a:off x="457200" y="1524000"/>
            <a:ext cx="3200400" cy="2000548"/>
          </a:xfrm>
          <a:prstGeom prst="rect">
            <a:avLst/>
          </a:prstGeom>
          <a:noFill/>
        </p:spPr>
        <p:txBody>
          <a:bodyPr wrap="square" rtlCol="0">
            <a:spAutoFit/>
          </a:bodyPr>
          <a:lstStyle/>
          <a:p>
            <a:pPr marL="342900" indent="-342900">
              <a:buFont typeface="Arial" pitchFamily="34" charset="0"/>
              <a:buChar char="•"/>
            </a:pPr>
            <a:r>
              <a:rPr lang="en-US" sz="2800" dirty="0" smtClean="0"/>
              <a:t>Circuit switching</a:t>
            </a:r>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77" y="4023896"/>
            <a:ext cx="3045823" cy="224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752600"/>
            <a:ext cx="376177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9783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Basic Connectivity</a:t>
            </a:r>
            <a:endParaRPr lang="en-US" sz="3600" b="1" dirty="0"/>
          </a:p>
        </p:txBody>
      </p:sp>
      <p:sp>
        <p:nvSpPr>
          <p:cNvPr id="3" name="TextBox 2"/>
          <p:cNvSpPr txBox="1"/>
          <p:nvPr/>
        </p:nvSpPr>
        <p:spPr>
          <a:xfrm>
            <a:off x="457200" y="1524000"/>
            <a:ext cx="3200400" cy="523220"/>
          </a:xfrm>
          <a:prstGeom prst="rect">
            <a:avLst/>
          </a:prstGeom>
          <a:noFill/>
        </p:spPr>
        <p:txBody>
          <a:bodyPr wrap="square" rtlCol="0">
            <a:spAutoFit/>
          </a:bodyPr>
          <a:lstStyle/>
          <a:p>
            <a:pPr marL="342900" indent="-342900">
              <a:buFont typeface="Arial" pitchFamily="34" charset="0"/>
              <a:buChar char="•"/>
            </a:pPr>
            <a:r>
              <a:rPr lang="en-US" sz="2800" dirty="0" smtClean="0"/>
              <a:t>Packet switching</a:t>
            </a:r>
            <a:endParaRPr lang="en-US" sz="24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0"/>
            <a:ext cx="3203677" cy="362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95600"/>
            <a:ext cx="4673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759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Basic Connectivity</a:t>
            </a:r>
            <a:endParaRPr lang="en-US" sz="3600" b="1" dirty="0"/>
          </a:p>
        </p:txBody>
      </p:sp>
      <p:sp>
        <p:nvSpPr>
          <p:cNvPr id="3" name="TextBox 2"/>
          <p:cNvSpPr txBox="1"/>
          <p:nvPr/>
        </p:nvSpPr>
        <p:spPr>
          <a:xfrm>
            <a:off x="457200" y="1524000"/>
            <a:ext cx="3200400" cy="523220"/>
          </a:xfrm>
          <a:prstGeom prst="rect">
            <a:avLst/>
          </a:prstGeom>
          <a:noFill/>
        </p:spPr>
        <p:txBody>
          <a:bodyPr wrap="square" rtlCol="0">
            <a:spAutoFit/>
          </a:bodyPr>
          <a:lstStyle/>
          <a:p>
            <a:pPr marL="342900" indent="-342900">
              <a:buFont typeface="Arial" pitchFamily="34" charset="0"/>
              <a:buChar char="•"/>
            </a:pPr>
            <a:r>
              <a:rPr lang="en-US" sz="2800" dirty="0" smtClean="0"/>
              <a:t>Packet switching</a:t>
            </a:r>
            <a:endParaRPr lang="en-US" sz="24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85610"/>
            <a:ext cx="4978708" cy="389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416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Basic Connectivity</a:t>
            </a:r>
            <a:endParaRPr lang="en-US" sz="3600" b="1" dirty="0"/>
          </a:p>
        </p:txBody>
      </p:sp>
      <p:sp>
        <p:nvSpPr>
          <p:cNvPr id="3" name="TextBox 2"/>
          <p:cNvSpPr txBox="1"/>
          <p:nvPr/>
        </p:nvSpPr>
        <p:spPr>
          <a:xfrm>
            <a:off x="457200" y="1524000"/>
            <a:ext cx="3200400" cy="523220"/>
          </a:xfrm>
          <a:prstGeom prst="rect">
            <a:avLst/>
          </a:prstGeom>
          <a:noFill/>
        </p:spPr>
        <p:txBody>
          <a:bodyPr wrap="square" rtlCol="0">
            <a:spAutoFit/>
          </a:bodyPr>
          <a:lstStyle/>
          <a:p>
            <a:pPr marL="342900" indent="-342900">
              <a:buFont typeface="Arial" pitchFamily="34" charset="0"/>
              <a:buChar char="•"/>
            </a:pPr>
            <a:r>
              <a:rPr lang="en-US" sz="2800" dirty="0" smtClean="0"/>
              <a:t>Packet switching</a:t>
            </a:r>
            <a:endParaRPr lang="en-US" sz="24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068" y="2709857"/>
            <a:ext cx="1828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4100" y="2709857"/>
            <a:ext cx="1864659"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3875" y="2709857"/>
            <a:ext cx="1574221" cy="117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3068" y="2135171"/>
            <a:ext cx="117570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9069" y="4170357"/>
            <a:ext cx="1752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6469" y="4181350"/>
            <a:ext cx="1947862" cy="129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0985" y="4170357"/>
            <a:ext cx="1721562" cy="129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08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LAN Topologies</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79500"/>
            <a:ext cx="4295775" cy="516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710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r>
              <a:rPr lang="en-US" sz="3600" b="1" dirty="0" smtClean="0"/>
              <a:t>Physical Networks</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5861956" cy="38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440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LAN Topologies</a:t>
            </a:r>
            <a:endParaRPr lang="en-US" sz="3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1066800"/>
            <a:ext cx="3605213" cy="514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614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LAN Topologies</a:t>
            </a:r>
            <a:endParaRPr lang="en-US" sz="36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398" y="1447800"/>
            <a:ext cx="3548063" cy="471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62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6600" cy="715962"/>
          </a:xfrm>
        </p:spPr>
        <p:txBody>
          <a:bodyPr>
            <a:normAutofit/>
          </a:bodyPr>
          <a:lstStyle/>
          <a:p>
            <a:r>
              <a:rPr lang="en-US" sz="3600" b="1" dirty="0" smtClean="0"/>
              <a:t>WANs</a:t>
            </a:r>
            <a:endParaRPr lang="en-US" sz="36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8600"/>
            <a:ext cx="4600575" cy="620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909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When Do You Notice Packets?</a:t>
            </a:r>
            <a:endParaRPr lang="en-US" sz="36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687120" cy="38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5334000"/>
            <a:ext cx="7924800" cy="646331"/>
          </a:xfrm>
          <a:prstGeom prst="rect">
            <a:avLst/>
          </a:prstGeom>
          <a:noFill/>
        </p:spPr>
        <p:txBody>
          <a:bodyPr wrap="square" rtlCol="0">
            <a:spAutoFit/>
          </a:bodyPr>
          <a:lstStyle/>
          <a:p>
            <a:r>
              <a:rPr lang="en-US" dirty="0" smtClean="0"/>
              <a:t>When transmitting MPEGs, if the reference frame packet is lost, it isn’t possible to resolve the relative descriptions.</a:t>
            </a:r>
            <a:endParaRPr lang="en-US" dirty="0"/>
          </a:p>
        </p:txBody>
      </p:sp>
    </p:spTree>
    <p:extLst>
      <p:ext uri="{BB962C8B-B14F-4D97-AF65-F5344CB8AC3E}">
        <p14:creationId xmlns:p14="http://schemas.microsoft.com/office/powerpoint/2010/main" val="409335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Bandwidth</a:t>
            </a:r>
            <a:endParaRPr lang="en-US" sz="3600" b="1" dirty="0"/>
          </a:p>
        </p:txBody>
      </p:sp>
      <p:sp>
        <p:nvSpPr>
          <p:cNvPr id="3" name="Content Placeholder 2"/>
          <p:cNvSpPr>
            <a:spLocks noGrp="1"/>
          </p:cNvSpPr>
          <p:nvPr>
            <p:ph idx="1"/>
          </p:nvPr>
        </p:nvSpPr>
        <p:spPr/>
        <p:txBody>
          <a:bodyPr>
            <a:normAutofit/>
          </a:bodyPr>
          <a:lstStyle/>
          <a:p>
            <a:r>
              <a:rPr lang="en-US" sz="2400" dirty="0" smtClean="0"/>
              <a:t>Rate at which data are transmitted across a network.</a:t>
            </a:r>
          </a:p>
          <a:p>
            <a:endParaRPr lang="en-US" sz="2400" dirty="0" smtClean="0"/>
          </a:p>
          <a:p>
            <a:r>
              <a:rPr lang="en-US" sz="2400" dirty="0" smtClean="0"/>
              <a:t>Usually measured in bits/sec.</a:t>
            </a:r>
          </a:p>
          <a:p>
            <a:endParaRPr lang="en-US" sz="2400" dirty="0" smtClean="0"/>
          </a:p>
          <a:p>
            <a:r>
              <a:rPr lang="en-US" sz="2400" dirty="0" smtClean="0"/>
              <a:t>“Goodput” will be less than physical throughput.</a:t>
            </a:r>
          </a:p>
          <a:p>
            <a:endParaRPr lang="en-US" sz="2400" dirty="0" smtClean="0"/>
          </a:p>
          <a:p>
            <a:r>
              <a:rPr lang="en-US" sz="2400" dirty="0" smtClean="0"/>
              <a:t>Is limited by the weakest link in the chain.</a:t>
            </a:r>
          </a:p>
          <a:p>
            <a:endParaRPr lang="en-US" sz="2400" dirty="0"/>
          </a:p>
        </p:txBody>
      </p:sp>
    </p:spTree>
    <p:extLst>
      <p:ext uri="{BB962C8B-B14F-4D97-AF65-F5344CB8AC3E}">
        <p14:creationId xmlns:p14="http://schemas.microsoft.com/office/powerpoint/2010/main" val="321722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Bandwidth</a:t>
            </a:r>
            <a:endParaRPr lang="en-US"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190625"/>
            <a:ext cx="65722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5943600"/>
            <a:ext cx="7620000" cy="369332"/>
          </a:xfrm>
          <a:prstGeom prst="rect">
            <a:avLst/>
          </a:prstGeom>
          <a:noFill/>
        </p:spPr>
        <p:txBody>
          <a:bodyPr wrap="square" rtlCol="0">
            <a:spAutoFit/>
          </a:bodyPr>
          <a:lstStyle/>
          <a:p>
            <a:r>
              <a:rPr lang="en-US" dirty="0">
                <a:hlinkClick r:id="rId3"/>
              </a:rPr>
              <a:t>http://www.speedtest.net</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575937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Bandwidth</a:t>
            </a:r>
            <a:endParaRPr lang="en-US" sz="3600" b="1" dirty="0"/>
          </a:p>
        </p:txBody>
      </p:sp>
      <p:sp>
        <p:nvSpPr>
          <p:cNvPr id="4" name="TextBox 3"/>
          <p:cNvSpPr txBox="1"/>
          <p:nvPr/>
        </p:nvSpPr>
        <p:spPr>
          <a:xfrm>
            <a:off x="762000" y="5943600"/>
            <a:ext cx="7620000" cy="369332"/>
          </a:xfrm>
          <a:prstGeom prst="rect">
            <a:avLst/>
          </a:prstGeom>
          <a:noFill/>
        </p:spPr>
        <p:txBody>
          <a:bodyPr wrap="square" rtlCol="0">
            <a:spAutoFit/>
          </a:bodyPr>
          <a:lstStyle/>
          <a:p>
            <a:r>
              <a:rPr lang="en-US" dirty="0">
                <a:hlinkClick r:id="rId3"/>
              </a:rPr>
              <a:t>http://www.internetfrog.com/mypc/speedtest</a:t>
            </a:r>
            <a:r>
              <a:rPr lang="en-US" dirty="0" smtClean="0">
                <a:hlinkClick r:id="rId3"/>
              </a:rPr>
              <a:t>/</a:t>
            </a:r>
            <a:r>
              <a:rPr lang="en-US" dirty="0" smtClean="0"/>
              <a:t> </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793" y="1085145"/>
            <a:ext cx="6577013" cy="482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635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Protocols</a:t>
            </a:r>
            <a:endParaRPr lang="en-US"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433133"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018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The Restaurant Protocol</a:t>
            </a:r>
            <a:endParaRPr lang="en-US" sz="3600" b="1" dirty="0"/>
          </a:p>
        </p:txBody>
      </p:sp>
      <p:sp>
        <p:nvSpPr>
          <p:cNvPr id="3" name="Content Placeholder 2"/>
          <p:cNvSpPr>
            <a:spLocks noGrp="1"/>
          </p:cNvSpPr>
          <p:nvPr>
            <p:ph idx="1"/>
          </p:nvPr>
        </p:nvSpPr>
        <p:spPr/>
        <p:txBody>
          <a:bodyPr>
            <a:normAutofit/>
          </a:bodyPr>
          <a:lstStyle/>
          <a:p>
            <a:r>
              <a:rPr lang="en-US" sz="2400" dirty="0" smtClean="0"/>
              <a:t>Enter the restaurant.  </a:t>
            </a:r>
            <a:endParaRPr lang="en-US" sz="2400" dirty="0"/>
          </a:p>
          <a:p>
            <a:r>
              <a:rPr lang="en-US" sz="2400" dirty="0" smtClean="0"/>
              <a:t>Wait until greeted and taken to table.</a:t>
            </a:r>
          </a:p>
          <a:p>
            <a:r>
              <a:rPr lang="en-US" sz="2400" dirty="0" smtClean="0"/>
              <a:t>Sit.  Wait for menus.</a:t>
            </a:r>
          </a:p>
          <a:p>
            <a:r>
              <a:rPr lang="en-US" sz="2400" dirty="0" smtClean="0"/>
              <a:t>Order drinks.</a:t>
            </a:r>
          </a:p>
          <a:p>
            <a:r>
              <a:rPr lang="en-US" sz="2400" dirty="0" smtClean="0"/>
              <a:t>Order food.</a:t>
            </a:r>
          </a:p>
          <a:p>
            <a:r>
              <a:rPr lang="en-US" sz="2400" dirty="0" smtClean="0"/>
              <a:t>Wait for food to come, then eat.</a:t>
            </a:r>
          </a:p>
          <a:p>
            <a:r>
              <a:rPr lang="en-US" sz="2400" dirty="0" smtClean="0"/>
              <a:t>Ask for bill.</a:t>
            </a:r>
          </a:p>
          <a:p>
            <a:r>
              <a:rPr lang="en-US" sz="2400" dirty="0" smtClean="0"/>
              <a:t>Pay bill.</a:t>
            </a:r>
          </a:p>
          <a:p>
            <a:r>
              <a:rPr lang="en-US" sz="2400" dirty="0" smtClean="0"/>
              <a:t>Leave</a:t>
            </a:r>
            <a:endParaRPr lang="en-US" sz="2400" dirty="0"/>
          </a:p>
        </p:txBody>
      </p:sp>
    </p:spTree>
    <p:extLst>
      <p:ext uri="{BB962C8B-B14F-4D97-AF65-F5344CB8AC3E}">
        <p14:creationId xmlns:p14="http://schemas.microsoft.com/office/powerpoint/2010/main" val="2527700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English Is a Communication Protocol</a:t>
            </a:r>
            <a:endParaRPr lang="en-US" sz="3600" b="1" dirty="0"/>
          </a:p>
        </p:txBody>
      </p:sp>
      <p:sp>
        <p:nvSpPr>
          <p:cNvPr id="3" name="Content Placeholder 2"/>
          <p:cNvSpPr>
            <a:spLocks noGrp="1"/>
          </p:cNvSpPr>
          <p:nvPr>
            <p:ph idx="1"/>
          </p:nvPr>
        </p:nvSpPr>
        <p:spPr/>
        <p:txBody>
          <a:bodyPr>
            <a:normAutofit/>
          </a:bodyPr>
          <a:lstStyle/>
          <a:p>
            <a:r>
              <a:rPr lang="en-US" sz="2400" i="1" dirty="0" smtClean="0"/>
              <a:t>Put the children’s cereal on the bottom shelves.</a:t>
            </a:r>
            <a:endParaRPr lang="en-US" sz="2400" i="1" dirty="0"/>
          </a:p>
        </p:txBody>
      </p:sp>
    </p:spTree>
    <p:extLst>
      <p:ext uri="{BB962C8B-B14F-4D97-AF65-F5344CB8AC3E}">
        <p14:creationId xmlns:p14="http://schemas.microsoft.com/office/powerpoint/2010/main" val="1335350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7499"/>
            <a:ext cx="8763000" cy="627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288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228600"/>
            <a:ext cx="7772400" cy="609600"/>
          </a:xfrm>
        </p:spPr>
        <p:txBody>
          <a:bodyPr>
            <a:noAutofit/>
          </a:bodyPr>
          <a:lstStyle/>
          <a:p>
            <a:pPr eaLnBrk="1" hangingPunct="1"/>
            <a:r>
              <a:rPr lang="en-US" sz="3600" b="1" dirty="0" smtClean="0"/>
              <a:t>Ambiguity</a:t>
            </a:r>
          </a:p>
        </p:txBody>
      </p:sp>
      <p:sp>
        <p:nvSpPr>
          <p:cNvPr id="32771" name="Text Box 3"/>
          <p:cNvSpPr txBox="1">
            <a:spLocks noChangeArrowheads="1"/>
          </p:cNvSpPr>
          <p:nvPr/>
        </p:nvSpPr>
        <p:spPr bwMode="auto">
          <a:xfrm>
            <a:off x="990600" y="1176337"/>
            <a:ext cx="6694488" cy="53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630" tIns="43315" rIns="86630" bIns="43315">
            <a:spAutoFit/>
          </a:bodyPr>
          <a:lstStyle>
            <a:lvl1pPr defTabSz="866775" eaLnBrk="0" hangingPunct="0">
              <a:defRPr sz="2400">
                <a:solidFill>
                  <a:schemeClr val="tx1"/>
                </a:solidFill>
                <a:latin typeface="Times New Roman" pitchFamily="18" charset="0"/>
              </a:defRPr>
            </a:lvl1pPr>
            <a:lvl2pPr marL="742950" indent="-285750" defTabSz="866775" eaLnBrk="0" hangingPunct="0">
              <a:defRPr sz="2400">
                <a:solidFill>
                  <a:schemeClr val="tx1"/>
                </a:solidFill>
                <a:latin typeface="Times New Roman" pitchFamily="18" charset="0"/>
              </a:defRPr>
            </a:lvl2pPr>
            <a:lvl3pPr marL="1143000" indent="-228600" defTabSz="866775" eaLnBrk="0" hangingPunct="0">
              <a:defRPr sz="2400">
                <a:solidFill>
                  <a:schemeClr val="tx1"/>
                </a:solidFill>
                <a:latin typeface="Times New Roman" pitchFamily="18" charset="0"/>
              </a:defRPr>
            </a:lvl3pPr>
            <a:lvl4pPr marL="1600200" indent="-228600" defTabSz="866775" eaLnBrk="0" hangingPunct="0">
              <a:defRPr sz="2400">
                <a:solidFill>
                  <a:schemeClr val="tx1"/>
                </a:solidFill>
                <a:latin typeface="Times New Roman" pitchFamily="18" charset="0"/>
              </a:defRPr>
            </a:lvl4pPr>
            <a:lvl5pPr marL="2057400" indent="-228600" defTabSz="866775" eaLnBrk="0" hangingPunct="0">
              <a:defRPr sz="2400">
                <a:solidFill>
                  <a:schemeClr val="tx1"/>
                </a:solidFill>
                <a:latin typeface="Times New Roman" pitchFamily="18" charset="0"/>
              </a:defRPr>
            </a:lvl5pPr>
            <a:lvl6pPr marL="2514600" indent="-228600" defTabSz="866775" eaLnBrk="0" fontAlgn="base" hangingPunct="0">
              <a:spcBef>
                <a:spcPct val="0"/>
              </a:spcBef>
              <a:spcAft>
                <a:spcPct val="0"/>
              </a:spcAft>
              <a:defRPr sz="2400">
                <a:solidFill>
                  <a:schemeClr val="tx1"/>
                </a:solidFill>
                <a:latin typeface="Times New Roman" pitchFamily="18" charset="0"/>
              </a:defRPr>
            </a:lvl6pPr>
            <a:lvl7pPr marL="2971800" indent="-228600" defTabSz="866775" eaLnBrk="0" fontAlgn="base" hangingPunct="0">
              <a:spcBef>
                <a:spcPct val="0"/>
              </a:spcBef>
              <a:spcAft>
                <a:spcPct val="0"/>
              </a:spcAft>
              <a:defRPr sz="2400">
                <a:solidFill>
                  <a:schemeClr val="tx1"/>
                </a:solidFill>
                <a:latin typeface="Times New Roman" pitchFamily="18" charset="0"/>
              </a:defRPr>
            </a:lvl7pPr>
            <a:lvl8pPr marL="3429000" indent="-228600" defTabSz="866775" eaLnBrk="0" fontAlgn="base" hangingPunct="0">
              <a:spcBef>
                <a:spcPct val="0"/>
              </a:spcBef>
              <a:spcAft>
                <a:spcPct val="0"/>
              </a:spcAft>
              <a:defRPr sz="2400">
                <a:solidFill>
                  <a:schemeClr val="tx1"/>
                </a:solidFill>
                <a:latin typeface="Times New Roman" pitchFamily="18" charset="0"/>
              </a:defRPr>
            </a:lvl8pPr>
            <a:lvl9pPr marL="3886200" indent="-228600" defTabSz="866775"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20000"/>
              </a:lnSpc>
              <a:buFontTx/>
              <a:buChar char="•"/>
            </a:pPr>
            <a:r>
              <a:rPr lang="en-US" i="1" dirty="0">
                <a:latin typeface="Arial" charset="0"/>
              </a:rPr>
              <a:t> </a:t>
            </a:r>
            <a:r>
              <a:rPr lang="en-US" i="1" dirty="0">
                <a:latin typeface="+mn-lt"/>
              </a:rPr>
              <a:t>You can have potatoes or rice and beans</a:t>
            </a:r>
            <a:r>
              <a:rPr lang="en-US" i="1" dirty="0">
                <a:latin typeface="Arial" charset="0"/>
              </a:rPr>
              <a:t>.</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14600"/>
            <a:ext cx="3657600" cy="274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 Box 5"/>
          <p:cNvSpPr txBox="1">
            <a:spLocks noChangeArrowheads="1"/>
          </p:cNvSpPr>
          <p:nvPr/>
        </p:nvSpPr>
        <p:spPr bwMode="auto">
          <a:xfrm>
            <a:off x="4572000" y="3429000"/>
            <a:ext cx="9144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or</a:t>
            </a:r>
          </a:p>
        </p:txBody>
      </p:sp>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438400"/>
            <a:ext cx="2895600" cy="2841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575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228600"/>
            <a:ext cx="7772400" cy="609600"/>
          </a:xfrm>
        </p:spPr>
        <p:txBody>
          <a:bodyPr>
            <a:noAutofit/>
          </a:bodyPr>
          <a:lstStyle/>
          <a:p>
            <a:pPr eaLnBrk="1" hangingPunct="1"/>
            <a:r>
              <a:rPr lang="en-US" sz="3600" b="1" dirty="0" smtClean="0"/>
              <a:t>Ambiguity</a:t>
            </a:r>
          </a:p>
        </p:txBody>
      </p:sp>
      <p:sp>
        <p:nvSpPr>
          <p:cNvPr id="33795" name="Text Box 3"/>
          <p:cNvSpPr txBox="1">
            <a:spLocks noChangeArrowheads="1"/>
          </p:cNvSpPr>
          <p:nvPr/>
        </p:nvSpPr>
        <p:spPr bwMode="auto">
          <a:xfrm>
            <a:off x="1003300" y="1066800"/>
            <a:ext cx="6694488" cy="53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630" tIns="43315" rIns="86630" bIns="43315">
            <a:spAutoFit/>
          </a:bodyPr>
          <a:lstStyle>
            <a:lvl1pPr defTabSz="866775" eaLnBrk="0" hangingPunct="0">
              <a:defRPr sz="2400">
                <a:solidFill>
                  <a:schemeClr val="tx1"/>
                </a:solidFill>
                <a:latin typeface="Times New Roman" pitchFamily="18" charset="0"/>
              </a:defRPr>
            </a:lvl1pPr>
            <a:lvl2pPr marL="742950" indent="-285750" defTabSz="866775" eaLnBrk="0" hangingPunct="0">
              <a:defRPr sz="2400">
                <a:solidFill>
                  <a:schemeClr val="tx1"/>
                </a:solidFill>
                <a:latin typeface="Times New Roman" pitchFamily="18" charset="0"/>
              </a:defRPr>
            </a:lvl2pPr>
            <a:lvl3pPr marL="1143000" indent="-228600" defTabSz="866775" eaLnBrk="0" hangingPunct="0">
              <a:defRPr sz="2400">
                <a:solidFill>
                  <a:schemeClr val="tx1"/>
                </a:solidFill>
                <a:latin typeface="Times New Roman" pitchFamily="18" charset="0"/>
              </a:defRPr>
            </a:lvl3pPr>
            <a:lvl4pPr marL="1600200" indent="-228600" defTabSz="866775" eaLnBrk="0" hangingPunct="0">
              <a:defRPr sz="2400">
                <a:solidFill>
                  <a:schemeClr val="tx1"/>
                </a:solidFill>
                <a:latin typeface="Times New Roman" pitchFamily="18" charset="0"/>
              </a:defRPr>
            </a:lvl4pPr>
            <a:lvl5pPr marL="2057400" indent="-228600" defTabSz="866775" eaLnBrk="0" hangingPunct="0">
              <a:defRPr sz="2400">
                <a:solidFill>
                  <a:schemeClr val="tx1"/>
                </a:solidFill>
                <a:latin typeface="Times New Roman" pitchFamily="18" charset="0"/>
              </a:defRPr>
            </a:lvl5pPr>
            <a:lvl6pPr marL="2514600" indent="-228600" defTabSz="866775" eaLnBrk="0" fontAlgn="base" hangingPunct="0">
              <a:spcBef>
                <a:spcPct val="0"/>
              </a:spcBef>
              <a:spcAft>
                <a:spcPct val="0"/>
              </a:spcAft>
              <a:defRPr sz="2400">
                <a:solidFill>
                  <a:schemeClr val="tx1"/>
                </a:solidFill>
                <a:latin typeface="Times New Roman" pitchFamily="18" charset="0"/>
              </a:defRPr>
            </a:lvl6pPr>
            <a:lvl7pPr marL="2971800" indent="-228600" defTabSz="866775" eaLnBrk="0" fontAlgn="base" hangingPunct="0">
              <a:spcBef>
                <a:spcPct val="0"/>
              </a:spcBef>
              <a:spcAft>
                <a:spcPct val="0"/>
              </a:spcAft>
              <a:defRPr sz="2400">
                <a:solidFill>
                  <a:schemeClr val="tx1"/>
                </a:solidFill>
                <a:latin typeface="Times New Roman" pitchFamily="18" charset="0"/>
              </a:defRPr>
            </a:lvl7pPr>
            <a:lvl8pPr marL="3429000" indent="-228600" defTabSz="866775" eaLnBrk="0" fontAlgn="base" hangingPunct="0">
              <a:spcBef>
                <a:spcPct val="0"/>
              </a:spcBef>
              <a:spcAft>
                <a:spcPct val="0"/>
              </a:spcAft>
              <a:defRPr sz="2400">
                <a:solidFill>
                  <a:schemeClr val="tx1"/>
                </a:solidFill>
                <a:latin typeface="Times New Roman" pitchFamily="18" charset="0"/>
              </a:defRPr>
            </a:lvl8pPr>
            <a:lvl9pPr marL="3886200" indent="-228600" defTabSz="866775"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20000"/>
              </a:lnSpc>
              <a:buFontTx/>
              <a:buChar char="•"/>
            </a:pPr>
            <a:r>
              <a:rPr lang="en-US" i="1" dirty="0">
                <a:latin typeface="Arial" charset="0"/>
              </a:rPr>
              <a:t> </a:t>
            </a:r>
            <a:r>
              <a:rPr lang="en-US" i="1" dirty="0">
                <a:latin typeface="+mn-lt"/>
              </a:rPr>
              <a:t>You can have potatoes or rice and beans</a:t>
            </a:r>
            <a:r>
              <a:rPr lang="en-US" i="1" dirty="0">
                <a:latin typeface="Arial" charset="0"/>
              </a:rPr>
              <a:t>.</a:t>
            </a:r>
          </a:p>
        </p:txBody>
      </p:sp>
      <p:sp>
        <p:nvSpPr>
          <p:cNvPr id="33796" name="Text Box 5"/>
          <p:cNvSpPr txBox="1">
            <a:spLocks noChangeArrowheads="1"/>
          </p:cNvSpPr>
          <p:nvPr/>
        </p:nvSpPr>
        <p:spPr bwMode="auto">
          <a:xfrm>
            <a:off x="4343400" y="3429000"/>
            <a:ext cx="9144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and</a:t>
            </a:r>
          </a:p>
        </p:txBody>
      </p:sp>
      <p:pic>
        <p:nvPicPr>
          <p:cNvPr id="337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514600"/>
            <a:ext cx="3048000" cy="2286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1885950"/>
            <a:ext cx="2362200" cy="177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9" name="Text Box 9"/>
          <p:cNvSpPr txBox="1">
            <a:spLocks noChangeArrowheads="1"/>
          </p:cNvSpPr>
          <p:nvPr/>
        </p:nvSpPr>
        <p:spPr bwMode="auto">
          <a:xfrm>
            <a:off x="1828800" y="3657600"/>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or</a:t>
            </a:r>
          </a:p>
        </p:txBody>
      </p:sp>
      <p:pic>
        <p:nvPicPr>
          <p:cNvPr id="3380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200" y="4178300"/>
            <a:ext cx="2438400" cy="1824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79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228600"/>
            <a:ext cx="7772400" cy="609600"/>
          </a:xfrm>
        </p:spPr>
        <p:txBody>
          <a:bodyPr>
            <a:noAutofit/>
          </a:bodyPr>
          <a:lstStyle/>
          <a:p>
            <a:pPr eaLnBrk="1" hangingPunct="1"/>
            <a:r>
              <a:rPr lang="en-US" sz="3600" b="1" dirty="0" smtClean="0"/>
              <a:t>Ambiguity</a:t>
            </a:r>
          </a:p>
        </p:txBody>
      </p:sp>
      <p:sp>
        <p:nvSpPr>
          <p:cNvPr id="34819" name="Text Box 3"/>
          <p:cNvSpPr txBox="1">
            <a:spLocks noChangeArrowheads="1"/>
          </p:cNvSpPr>
          <p:nvPr/>
        </p:nvSpPr>
        <p:spPr bwMode="auto">
          <a:xfrm>
            <a:off x="990600" y="914400"/>
            <a:ext cx="6694488" cy="53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630" tIns="43315" rIns="86630" bIns="43315">
            <a:spAutoFit/>
          </a:bodyPr>
          <a:lstStyle>
            <a:lvl1pPr defTabSz="866775" eaLnBrk="0" hangingPunct="0">
              <a:defRPr sz="2400">
                <a:solidFill>
                  <a:schemeClr val="tx1"/>
                </a:solidFill>
                <a:latin typeface="Times New Roman" pitchFamily="18" charset="0"/>
              </a:defRPr>
            </a:lvl1pPr>
            <a:lvl2pPr marL="742950" indent="-285750" defTabSz="866775" eaLnBrk="0" hangingPunct="0">
              <a:defRPr sz="2400">
                <a:solidFill>
                  <a:schemeClr val="tx1"/>
                </a:solidFill>
                <a:latin typeface="Times New Roman" pitchFamily="18" charset="0"/>
              </a:defRPr>
            </a:lvl2pPr>
            <a:lvl3pPr marL="1143000" indent="-228600" defTabSz="866775" eaLnBrk="0" hangingPunct="0">
              <a:defRPr sz="2400">
                <a:solidFill>
                  <a:schemeClr val="tx1"/>
                </a:solidFill>
                <a:latin typeface="Times New Roman" pitchFamily="18" charset="0"/>
              </a:defRPr>
            </a:lvl3pPr>
            <a:lvl4pPr marL="1600200" indent="-228600" defTabSz="866775" eaLnBrk="0" hangingPunct="0">
              <a:defRPr sz="2400">
                <a:solidFill>
                  <a:schemeClr val="tx1"/>
                </a:solidFill>
                <a:latin typeface="Times New Roman" pitchFamily="18" charset="0"/>
              </a:defRPr>
            </a:lvl4pPr>
            <a:lvl5pPr marL="2057400" indent="-228600" defTabSz="866775" eaLnBrk="0" hangingPunct="0">
              <a:defRPr sz="2400">
                <a:solidFill>
                  <a:schemeClr val="tx1"/>
                </a:solidFill>
                <a:latin typeface="Times New Roman" pitchFamily="18" charset="0"/>
              </a:defRPr>
            </a:lvl5pPr>
            <a:lvl6pPr marL="2514600" indent="-228600" defTabSz="866775" eaLnBrk="0" fontAlgn="base" hangingPunct="0">
              <a:spcBef>
                <a:spcPct val="0"/>
              </a:spcBef>
              <a:spcAft>
                <a:spcPct val="0"/>
              </a:spcAft>
              <a:defRPr sz="2400">
                <a:solidFill>
                  <a:schemeClr val="tx1"/>
                </a:solidFill>
                <a:latin typeface="Times New Roman" pitchFamily="18" charset="0"/>
              </a:defRPr>
            </a:lvl6pPr>
            <a:lvl7pPr marL="2971800" indent="-228600" defTabSz="866775" eaLnBrk="0" fontAlgn="base" hangingPunct="0">
              <a:spcBef>
                <a:spcPct val="0"/>
              </a:spcBef>
              <a:spcAft>
                <a:spcPct val="0"/>
              </a:spcAft>
              <a:defRPr sz="2400">
                <a:solidFill>
                  <a:schemeClr val="tx1"/>
                </a:solidFill>
                <a:latin typeface="Times New Roman" pitchFamily="18" charset="0"/>
              </a:defRPr>
            </a:lvl7pPr>
            <a:lvl8pPr marL="3429000" indent="-228600" defTabSz="866775" eaLnBrk="0" fontAlgn="base" hangingPunct="0">
              <a:spcBef>
                <a:spcPct val="0"/>
              </a:spcBef>
              <a:spcAft>
                <a:spcPct val="0"/>
              </a:spcAft>
              <a:defRPr sz="2400">
                <a:solidFill>
                  <a:schemeClr val="tx1"/>
                </a:solidFill>
                <a:latin typeface="Times New Roman" pitchFamily="18" charset="0"/>
              </a:defRPr>
            </a:lvl8pPr>
            <a:lvl9pPr marL="3886200" indent="-228600" defTabSz="866775"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20000"/>
              </a:lnSpc>
              <a:buFontTx/>
              <a:buChar char="•"/>
            </a:pPr>
            <a:r>
              <a:rPr lang="en-US" i="1" dirty="0">
                <a:latin typeface="Arial" charset="0"/>
              </a:rPr>
              <a:t> </a:t>
            </a:r>
            <a:r>
              <a:rPr lang="en-US" i="1" dirty="0">
                <a:latin typeface="+mn-lt"/>
              </a:rPr>
              <a:t>You can have potatoes or rice and salad.</a:t>
            </a:r>
          </a:p>
        </p:txBody>
      </p:sp>
      <p:sp>
        <p:nvSpPr>
          <p:cNvPr id="34820" name="Text Box 4"/>
          <p:cNvSpPr txBox="1">
            <a:spLocks noChangeArrowheads="1"/>
          </p:cNvSpPr>
          <p:nvPr/>
        </p:nvSpPr>
        <p:spPr bwMode="auto">
          <a:xfrm>
            <a:off x="4343400" y="3429000"/>
            <a:ext cx="9144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and</a:t>
            </a:r>
          </a:p>
        </p:txBody>
      </p:sp>
      <p:pic>
        <p:nvPicPr>
          <p:cNvPr id="348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2362200" cy="177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 Box 7"/>
          <p:cNvSpPr txBox="1">
            <a:spLocks noChangeArrowheads="1"/>
          </p:cNvSpPr>
          <p:nvPr/>
        </p:nvSpPr>
        <p:spPr bwMode="auto">
          <a:xfrm>
            <a:off x="1828800" y="3657600"/>
            <a:ext cx="990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or</a:t>
            </a:r>
          </a:p>
        </p:txBody>
      </p:sp>
      <p:pic>
        <p:nvPicPr>
          <p:cNvPr id="348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267200"/>
            <a:ext cx="2438400" cy="1824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286000"/>
            <a:ext cx="3886200" cy="2078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735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Robustness</a:t>
            </a:r>
            <a:endParaRPr lang="en-US" sz="3600" b="1" dirty="0"/>
          </a:p>
        </p:txBody>
      </p:sp>
      <p:sp>
        <p:nvSpPr>
          <p:cNvPr id="4" name="TextBox 3"/>
          <p:cNvSpPr txBox="1"/>
          <p:nvPr/>
        </p:nvSpPr>
        <p:spPr>
          <a:xfrm>
            <a:off x="762000" y="1371600"/>
            <a:ext cx="7315200" cy="1569660"/>
          </a:xfrm>
          <a:prstGeom prst="rect">
            <a:avLst/>
          </a:prstGeom>
          <a:noFill/>
        </p:spPr>
        <p:txBody>
          <a:bodyPr wrap="square" rtlCol="0">
            <a:spAutoFit/>
          </a:bodyPr>
          <a:lstStyle/>
          <a:p>
            <a:r>
              <a:rPr lang="en-US" sz="2400" dirty="0"/>
              <a:t>The audio speaker is so construction that a sound of volume will come out of it when a key is depressed due to the finger. This is due to an electricity of alternate flowing in the coil in it.</a:t>
            </a:r>
          </a:p>
        </p:txBody>
      </p:sp>
    </p:spTree>
    <p:extLst>
      <p:ext uri="{BB962C8B-B14F-4D97-AF65-F5344CB8AC3E}">
        <p14:creationId xmlns:p14="http://schemas.microsoft.com/office/powerpoint/2010/main" val="529448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Robustness</a:t>
            </a:r>
            <a:endParaRPr lang="en-US"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09738"/>
            <a:ext cx="6196658" cy="438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38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Network Protocols</a:t>
            </a:r>
            <a:endParaRPr lang="en-US" sz="3600" b="1" dirty="0"/>
          </a:p>
        </p:txBody>
      </p:sp>
      <p:sp>
        <p:nvSpPr>
          <p:cNvPr id="3" name="Content Placeholder 2"/>
          <p:cNvSpPr>
            <a:spLocks noGrp="1"/>
          </p:cNvSpPr>
          <p:nvPr>
            <p:ph idx="1"/>
          </p:nvPr>
        </p:nvSpPr>
        <p:spPr>
          <a:xfrm>
            <a:off x="762000" y="1981201"/>
            <a:ext cx="6934200" cy="3429000"/>
          </a:xfrm>
        </p:spPr>
        <p:txBody>
          <a:bodyPr>
            <a:normAutofit/>
          </a:bodyPr>
          <a:lstStyle/>
          <a:p>
            <a:r>
              <a:rPr lang="en-US" sz="2800" dirty="0" smtClean="0"/>
              <a:t>Efficient</a:t>
            </a:r>
          </a:p>
          <a:p>
            <a:endParaRPr lang="en-US" sz="2800" dirty="0" smtClean="0"/>
          </a:p>
          <a:p>
            <a:r>
              <a:rPr lang="en-US" sz="2800" dirty="0" smtClean="0"/>
              <a:t>Unambiguous</a:t>
            </a:r>
          </a:p>
          <a:p>
            <a:endParaRPr lang="en-US" sz="2800" dirty="0" smtClean="0"/>
          </a:p>
          <a:p>
            <a:r>
              <a:rPr lang="en-US" sz="2800" dirty="0" smtClean="0"/>
              <a:t>Robust</a:t>
            </a:r>
            <a:endParaRPr lang="en-US" sz="2800" dirty="0"/>
          </a:p>
        </p:txBody>
      </p:sp>
      <p:sp>
        <p:nvSpPr>
          <p:cNvPr id="4" name="TextBox 3"/>
          <p:cNvSpPr txBox="1"/>
          <p:nvPr/>
        </p:nvSpPr>
        <p:spPr>
          <a:xfrm>
            <a:off x="457200" y="1295400"/>
            <a:ext cx="8229600" cy="523220"/>
          </a:xfrm>
          <a:prstGeom prst="rect">
            <a:avLst/>
          </a:prstGeom>
          <a:noFill/>
        </p:spPr>
        <p:txBody>
          <a:bodyPr wrap="square" rtlCol="0">
            <a:spAutoFit/>
          </a:bodyPr>
          <a:lstStyle/>
          <a:p>
            <a:r>
              <a:rPr lang="en-US" sz="2800" dirty="0" smtClean="0"/>
              <a:t>We need a protocol that is:</a:t>
            </a:r>
            <a:endParaRPr lang="en-US" sz="2800" dirty="0"/>
          </a:p>
        </p:txBody>
      </p:sp>
    </p:spTree>
    <p:extLst>
      <p:ext uri="{BB962C8B-B14F-4D97-AF65-F5344CB8AC3E}">
        <p14:creationId xmlns:p14="http://schemas.microsoft.com/office/powerpoint/2010/main" val="3215108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3600" b="1" dirty="0" smtClean="0"/>
              <a:t>Communication Protocols You May Have Heard Of</a:t>
            </a:r>
            <a:endParaRPr lang="en-US" sz="3600" b="1" dirty="0"/>
          </a:p>
        </p:txBody>
      </p:sp>
      <p:sp>
        <p:nvSpPr>
          <p:cNvPr id="3" name="Content Placeholder 2"/>
          <p:cNvSpPr>
            <a:spLocks noGrp="1"/>
          </p:cNvSpPr>
          <p:nvPr>
            <p:ph idx="1"/>
          </p:nvPr>
        </p:nvSpPr>
        <p:spPr/>
        <p:txBody>
          <a:bodyPr/>
          <a:lstStyle/>
          <a:p>
            <a:r>
              <a:rPr lang="en-US" dirty="0" smtClean="0"/>
              <a:t>tcp</a:t>
            </a:r>
          </a:p>
          <a:p>
            <a:r>
              <a:rPr lang="en-US" dirty="0" smtClean="0"/>
              <a:t>ip</a:t>
            </a:r>
          </a:p>
          <a:p>
            <a:r>
              <a:rPr lang="en-US" dirty="0" smtClean="0"/>
              <a:t>http</a:t>
            </a:r>
          </a:p>
          <a:p>
            <a:r>
              <a:rPr lang="en-US" dirty="0" smtClean="0"/>
              <a:t>https</a:t>
            </a:r>
          </a:p>
          <a:p>
            <a:endParaRPr lang="en-US" dirty="0"/>
          </a:p>
        </p:txBody>
      </p:sp>
    </p:spTree>
    <p:extLst>
      <p:ext uri="{BB962C8B-B14F-4D97-AF65-F5344CB8AC3E}">
        <p14:creationId xmlns:p14="http://schemas.microsoft.com/office/powerpoint/2010/main" val="916872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The Internet Protocol Stack</a:t>
            </a:r>
            <a:endParaRPr lang="en-US" sz="3600" b="1" dirty="0"/>
          </a:p>
        </p:txBody>
      </p:sp>
      <p:pic>
        <p:nvPicPr>
          <p:cNvPr id="4" name="Picture 4" descr="Figure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848600" cy="44354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172200" y="2514600"/>
            <a:ext cx="1562100" cy="1524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953000" y="2455277"/>
            <a:ext cx="914400" cy="338554"/>
          </a:xfrm>
          <a:prstGeom prst="rect">
            <a:avLst/>
          </a:prstGeom>
          <a:noFill/>
        </p:spPr>
        <p:txBody>
          <a:bodyPr wrap="square" rtlCol="0">
            <a:spAutoFit/>
          </a:bodyPr>
          <a:lstStyle/>
          <a:p>
            <a:r>
              <a:rPr lang="en-US" sz="1600" b="1" dirty="0" smtClean="0">
                <a:solidFill>
                  <a:srgbClr val="7030A0"/>
                </a:solidFill>
              </a:rPr>
              <a:t>TLS/SSL</a:t>
            </a:r>
            <a:endParaRPr lang="en-US" sz="1600" b="1" dirty="0">
              <a:solidFill>
                <a:srgbClr val="7030A0"/>
              </a:solidFill>
            </a:endParaRPr>
          </a:p>
        </p:txBody>
      </p:sp>
    </p:spTree>
    <p:extLst>
      <p:ext uri="{BB962C8B-B14F-4D97-AF65-F5344CB8AC3E}">
        <p14:creationId xmlns:p14="http://schemas.microsoft.com/office/powerpoint/2010/main" val="868590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IP Addresses</a:t>
            </a:r>
            <a:endParaRPr lang="en-US" sz="3600" b="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977188" cy="435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8400" y="5867400"/>
            <a:ext cx="6096000" cy="461665"/>
          </a:xfrm>
          <a:prstGeom prst="rect">
            <a:avLst/>
          </a:prstGeom>
          <a:noFill/>
        </p:spPr>
        <p:txBody>
          <a:bodyPr wrap="square" rtlCol="0">
            <a:spAutoFit/>
          </a:bodyPr>
          <a:lstStyle/>
          <a:p>
            <a:r>
              <a:rPr lang="en-US" sz="2400" dirty="0" smtClean="0"/>
              <a:t>2</a:t>
            </a:r>
            <a:r>
              <a:rPr lang="en-US" sz="2400" baseline="30000" dirty="0" smtClean="0"/>
              <a:t>32</a:t>
            </a:r>
            <a:r>
              <a:rPr lang="en-US" sz="2400" dirty="0" smtClean="0"/>
              <a:t> = 4,294,967,296 different </a:t>
            </a:r>
            <a:r>
              <a:rPr lang="en-US" sz="2400" dirty="0" err="1" smtClean="0"/>
              <a:t>ip</a:t>
            </a:r>
            <a:r>
              <a:rPr lang="en-US" sz="2400" dirty="0" smtClean="0"/>
              <a:t> addresses</a:t>
            </a:r>
            <a:endParaRPr lang="en-US" sz="2400" dirty="0"/>
          </a:p>
        </p:txBody>
      </p:sp>
    </p:spTree>
    <p:extLst>
      <p:ext uri="{BB962C8B-B14F-4D97-AF65-F5344CB8AC3E}">
        <p14:creationId xmlns:p14="http://schemas.microsoft.com/office/powerpoint/2010/main" val="3199557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Human Friendly Domain Names</a:t>
            </a:r>
            <a:endParaRPr lang="en-US" sz="3600" b="1"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467600" cy="521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25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How Far Fetched?</a:t>
            </a:r>
            <a:endParaRPr lang="en-US"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95400"/>
            <a:ext cx="4496672"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7240" y="6022777"/>
            <a:ext cx="7086600" cy="307777"/>
          </a:xfrm>
          <a:prstGeom prst="rect">
            <a:avLst/>
          </a:prstGeom>
          <a:noFill/>
        </p:spPr>
        <p:txBody>
          <a:bodyPr wrap="square" rtlCol="0">
            <a:spAutoFit/>
          </a:bodyPr>
          <a:lstStyle/>
          <a:p>
            <a:r>
              <a:rPr lang="en-US" sz="1400" dirty="0">
                <a:hlinkClick r:id="rId3"/>
              </a:rPr>
              <a:t>http://</a:t>
            </a:r>
            <a:r>
              <a:rPr lang="en-US" sz="1400" dirty="0" smtClean="0">
                <a:hlinkClick r:id="rId3"/>
              </a:rPr>
              <a:t>www.youtube.com/watch?feature=player_embedded&amp;v=5WCTn4FljUQ</a:t>
            </a:r>
            <a:r>
              <a:rPr lang="en-US" sz="1400" dirty="0" smtClean="0"/>
              <a:t> </a:t>
            </a:r>
            <a:endParaRPr lang="en-US" sz="1400" dirty="0"/>
          </a:p>
        </p:txBody>
      </p:sp>
      <p:sp>
        <p:nvSpPr>
          <p:cNvPr id="4" name="TextBox 3"/>
          <p:cNvSpPr txBox="1"/>
          <p:nvPr/>
        </p:nvSpPr>
        <p:spPr>
          <a:xfrm>
            <a:off x="533400" y="1143000"/>
            <a:ext cx="1676400" cy="646331"/>
          </a:xfrm>
          <a:prstGeom prst="rect">
            <a:avLst/>
          </a:prstGeom>
          <a:noFill/>
        </p:spPr>
        <p:txBody>
          <a:bodyPr wrap="square" rtlCol="0">
            <a:spAutoFit/>
          </a:bodyPr>
          <a:lstStyle/>
          <a:p>
            <a:r>
              <a:rPr lang="en-US" sz="3600" dirty="0" smtClean="0"/>
              <a:t>1981</a:t>
            </a:r>
            <a:endParaRPr lang="en-US" sz="3600" dirty="0"/>
          </a:p>
        </p:txBody>
      </p:sp>
    </p:spTree>
    <p:extLst>
      <p:ext uri="{BB962C8B-B14F-4D97-AF65-F5344CB8AC3E}">
        <p14:creationId xmlns:p14="http://schemas.microsoft.com/office/powerpoint/2010/main" val="4276447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Domain Name Servers</a:t>
            </a:r>
            <a:endParaRPr lang="en-US" sz="3600" b="1"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799"/>
            <a:ext cx="7278688" cy="431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199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274638"/>
            <a:ext cx="8229600" cy="715962"/>
          </a:xfrm>
        </p:spPr>
        <p:txBody>
          <a:bodyPr/>
          <a:lstStyle/>
          <a:p>
            <a:r>
              <a:rPr lang="en-US" sz="3600" b="1" dirty="0"/>
              <a:t>A Very Simple </a:t>
            </a:r>
            <a:r>
              <a:rPr lang="en-US" sz="3600" b="1" dirty="0" smtClean="0"/>
              <a:t>Communication Protocol</a:t>
            </a:r>
            <a:endParaRPr lang="en-US" sz="3600" b="1" dirty="0"/>
          </a:p>
        </p:txBody>
      </p:sp>
      <p:pic>
        <p:nvPicPr>
          <p:cNvPr id="209925" name="Picture 5" descr="Figure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0"/>
            <a:ext cx="7848600"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14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274638"/>
            <a:ext cx="8229600" cy="792162"/>
          </a:xfrm>
        </p:spPr>
        <p:txBody>
          <a:bodyPr/>
          <a:lstStyle/>
          <a:p>
            <a:r>
              <a:rPr lang="en-US" sz="3600" b="1" dirty="0"/>
              <a:t>ARQ Protocols</a:t>
            </a:r>
          </a:p>
        </p:txBody>
      </p:sp>
      <p:sp>
        <p:nvSpPr>
          <p:cNvPr id="216068" name="Text Box 4"/>
          <p:cNvSpPr txBox="1">
            <a:spLocks noChangeArrowheads="1"/>
          </p:cNvSpPr>
          <p:nvPr/>
        </p:nvSpPr>
        <p:spPr bwMode="auto">
          <a:xfrm>
            <a:off x="762000" y="1600200"/>
            <a:ext cx="79248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i="1"/>
              <a:t>Automatic Repeat reQuest</a:t>
            </a:r>
            <a:r>
              <a:rPr lang="en-US" sz="2400"/>
              <a:t> (or </a:t>
            </a:r>
            <a:r>
              <a:rPr lang="en-US" sz="2400" b="1" i="1"/>
              <a:t>ARQ</a:t>
            </a:r>
            <a:r>
              <a:rPr lang="en-US" sz="2400"/>
              <a:t>) protocols: </a:t>
            </a:r>
          </a:p>
          <a:p>
            <a:pPr>
              <a:spcBef>
                <a:spcPct val="50000"/>
              </a:spcBef>
            </a:pPr>
            <a:endParaRPr lang="en-US" sz="2400"/>
          </a:p>
          <a:p>
            <a:pPr lvl="1">
              <a:spcBef>
                <a:spcPct val="50000"/>
              </a:spcBef>
              <a:buFontTx/>
              <a:buChar char="•"/>
            </a:pPr>
            <a:r>
              <a:rPr lang="en-US" sz="2400"/>
              <a:t> Exploit feedback from receiver back to sender.</a:t>
            </a:r>
          </a:p>
          <a:p>
            <a:pPr>
              <a:spcBef>
                <a:spcPct val="50000"/>
              </a:spcBef>
            </a:pPr>
            <a:endParaRPr lang="en-US" sz="2400"/>
          </a:p>
          <a:p>
            <a:pPr>
              <a:spcBef>
                <a:spcPct val="50000"/>
              </a:spcBef>
            </a:pPr>
            <a:endParaRPr lang="en-US" sz="2400"/>
          </a:p>
          <a:p>
            <a:pPr>
              <a:spcBef>
                <a:spcPct val="50000"/>
              </a:spcBef>
            </a:pPr>
            <a:r>
              <a:rPr lang="en-US" sz="2400"/>
              <a:t>A simple subfamily of ARQ protocols is called </a:t>
            </a:r>
            <a:r>
              <a:rPr lang="en-US" sz="2400" b="1" i="1"/>
              <a:t>Stop-and-Wait</a:t>
            </a:r>
            <a:r>
              <a:rPr lang="en-US" sz="2400"/>
              <a:t>.  </a:t>
            </a:r>
          </a:p>
        </p:txBody>
      </p:sp>
    </p:spTree>
    <p:extLst>
      <p:ext uri="{BB962C8B-B14F-4D97-AF65-F5344CB8AC3E}">
        <p14:creationId xmlns:p14="http://schemas.microsoft.com/office/powerpoint/2010/main" val="1227754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274638"/>
            <a:ext cx="8229600" cy="715962"/>
          </a:xfrm>
        </p:spPr>
        <p:txBody>
          <a:bodyPr/>
          <a:lstStyle/>
          <a:p>
            <a:r>
              <a:rPr lang="en-US" sz="3600" b="1"/>
              <a:t>Stop-and-Wait</a:t>
            </a:r>
          </a:p>
        </p:txBody>
      </p:sp>
      <p:pic>
        <p:nvPicPr>
          <p:cNvPr id="217092" name="Picture 4" descr="Figure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8213725" cy="213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15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274638"/>
            <a:ext cx="8229600" cy="715962"/>
          </a:xfrm>
        </p:spPr>
        <p:txBody>
          <a:bodyPr/>
          <a:lstStyle/>
          <a:p>
            <a:r>
              <a:rPr lang="en-US" sz="3600" b="1"/>
              <a:t>Analyzing Stop-and-Wait</a:t>
            </a:r>
          </a:p>
        </p:txBody>
      </p:sp>
      <p:sp>
        <p:nvSpPr>
          <p:cNvPr id="219139" name="Rectangle 3"/>
          <p:cNvSpPr>
            <a:spLocks noGrp="1" noChangeArrowheads="1"/>
          </p:cNvSpPr>
          <p:nvPr>
            <p:ph type="body" idx="1"/>
          </p:nvPr>
        </p:nvSpPr>
        <p:spPr>
          <a:xfrm>
            <a:off x="685800" y="3886200"/>
            <a:ext cx="8001000" cy="2209800"/>
          </a:xfrm>
        </p:spPr>
        <p:txBody>
          <a:bodyPr/>
          <a:lstStyle/>
          <a:p>
            <a:r>
              <a:rPr lang="en-US" sz="2400"/>
              <a:t>if a data message arrives successfully but its corresponding ACK message gets lost?</a:t>
            </a:r>
          </a:p>
          <a:p>
            <a:r>
              <a:rPr lang="en-US" sz="2400"/>
              <a:t>if delay causes confusion, as shown on next slide? </a:t>
            </a:r>
          </a:p>
          <a:p>
            <a:endParaRPr lang="en-US" sz="2400"/>
          </a:p>
        </p:txBody>
      </p:sp>
      <p:sp>
        <p:nvSpPr>
          <p:cNvPr id="219140" name="Text Box 4"/>
          <p:cNvSpPr txBox="1">
            <a:spLocks noChangeArrowheads="1"/>
          </p:cNvSpPr>
          <p:nvPr/>
        </p:nvSpPr>
        <p:spPr bwMode="auto">
          <a:xfrm>
            <a:off x="685800" y="1143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Stop-and-wait solves:</a:t>
            </a:r>
          </a:p>
        </p:txBody>
      </p:sp>
      <p:sp>
        <p:nvSpPr>
          <p:cNvPr id="219141" name="Rectangle 5"/>
          <p:cNvSpPr>
            <a:spLocks noChangeArrowheads="1"/>
          </p:cNvSpPr>
          <p:nvPr/>
        </p:nvSpPr>
        <p:spPr bwMode="auto">
          <a:xfrm>
            <a:off x="685800" y="1752600"/>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2400"/>
              <a:t>the flow control problem.</a:t>
            </a:r>
          </a:p>
          <a:p>
            <a:pPr marL="342900" indent="-342900">
              <a:spcBef>
                <a:spcPct val="20000"/>
              </a:spcBef>
              <a:buFontTx/>
              <a:buChar char="•"/>
            </a:pPr>
            <a:r>
              <a:rPr lang="en-US" sz="2400"/>
              <a:t>one error control problem: a message gets lost. </a:t>
            </a:r>
          </a:p>
        </p:txBody>
      </p:sp>
      <p:sp>
        <p:nvSpPr>
          <p:cNvPr id="219142" name="Text Box 6"/>
          <p:cNvSpPr txBox="1">
            <a:spLocks noChangeArrowheads="1"/>
          </p:cNvSpPr>
          <p:nvPr/>
        </p:nvSpPr>
        <p:spPr bwMode="auto">
          <a:xfrm>
            <a:off x="762000" y="2971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19143" name="Text Box 7"/>
          <p:cNvSpPr txBox="1">
            <a:spLocks noChangeArrowheads="1"/>
          </p:cNvSpPr>
          <p:nvPr/>
        </p:nvSpPr>
        <p:spPr bwMode="auto">
          <a:xfrm>
            <a:off x="685800" y="32004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But what happens:</a:t>
            </a:r>
          </a:p>
        </p:txBody>
      </p:sp>
    </p:spTree>
    <p:extLst>
      <p:ext uri="{BB962C8B-B14F-4D97-AF65-F5344CB8AC3E}">
        <p14:creationId xmlns:p14="http://schemas.microsoft.com/office/powerpoint/2010/main" val="110859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533400" y="274638"/>
            <a:ext cx="8610600" cy="715962"/>
          </a:xfrm>
        </p:spPr>
        <p:txBody>
          <a:bodyPr/>
          <a:lstStyle/>
          <a:p>
            <a:r>
              <a:rPr lang="en-US" sz="3600" b="1"/>
              <a:t>A Delayed Message Finally Appears</a:t>
            </a:r>
          </a:p>
        </p:txBody>
      </p:sp>
      <p:pic>
        <p:nvPicPr>
          <p:cNvPr id="220164" name="Picture 4" descr="Figure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81200"/>
            <a:ext cx="8229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31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274638"/>
            <a:ext cx="8229600" cy="715962"/>
          </a:xfrm>
        </p:spPr>
        <p:txBody>
          <a:bodyPr/>
          <a:lstStyle/>
          <a:p>
            <a:r>
              <a:rPr lang="en-US" sz="3600" b="1"/>
              <a:t>Alternating Bit Protocol</a:t>
            </a:r>
          </a:p>
        </p:txBody>
      </p:sp>
      <p:pic>
        <p:nvPicPr>
          <p:cNvPr id="221188" name="Picture 4" descr="Figure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8077200" cy="486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56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685800" y="457200"/>
            <a:ext cx="2438400" cy="715963"/>
          </a:xfrm>
        </p:spPr>
        <p:txBody>
          <a:bodyPr/>
          <a:lstStyle/>
          <a:p>
            <a:r>
              <a:rPr lang="en-US" sz="3600" b="1"/>
              <a:t>TCP</a:t>
            </a:r>
          </a:p>
        </p:txBody>
      </p:sp>
      <p:pic>
        <p:nvPicPr>
          <p:cNvPr id="225284" name="Picture 4" descr="Figure 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4988" y="228600"/>
            <a:ext cx="5330825" cy="627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970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TCP/IP</a:t>
            </a:r>
            <a:endParaRPr lang="en-US" sz="3600" b="1"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7010400" cy="478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437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Watching It Work</a:t>
            </a:r>
            <a:endParaRPr lang="en-US"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71600"/>
            <a:ext cx="548270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5410200"/>
            <a:ext cx="6934200" cy="369332"/>
          </a:xfrm>
          <a:prstGeom prst="rect">
            <a:avLst/>
          </a:prstGeom>
          <a:noFill/>
        </p:spPr>
        <p:txBody>
          <a:bodyPr wrap="square" rtlCol="0">
            <a:spAutoFit/>
          </a:bodyPr>
          <a:lstStyle/>
          <a:p>
            <a:r>
              <a:rPr lang="en-US" dirty="0">
                <a:hlinkClick r:id="rId3"/>
              </a:rPr>
              <a:t>http://www.wimp.com/internetworks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327149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The Ubiquitous Web</a:t>
            </a:r>
            <a:endParaRPr lang="en-US" sz="3600" b="1" dirty="0"/>
          </a:p>
        </p:txBody>
      </p:sp>
      <p:sp>
        <p:nvSpPr>
          <p:cNvPr id="3" name="TextBox 2"/>
          <p:cNvSpPr txBox="1"/>
          <p:nvPr/>
        </p:nvSpPr>
        <p:spPr>
          <a:xfrm>
            <a:off x="381000" y="1752600"/>
            <a:ext cx="7696200" cy="1200329"/>
          </a:xfrm>
          <a:prstGeom prst="rect">
            <a:avLst/>
          </a:prstGeom>
          <a:noFill/>
        </p:spPr>
        <p:txBody>
          <a:bodyPr wrap="square" rtlCol="0">
            <a:spAutoFit/>
          </a:bodyPr>
          <a:lstStyle/>
          <a:p>
            <a:r>
              <a:rPr lang="en-US" sz="2400" dirty="0" smtClean="0"/>
              <a:t>“When I took office, only high energy physicists had ever heard of what is called the Worldwide Web…. Now even my cat has its own page.”</a:t>
            </a:r>
            <a:endParaRPr lang="en-US" sz="2400" dirty="0"/>
          </a:p>
        </p:txBody>
      </p:sp>
      <p:sp>
        <p:nvSpPr>
          <p:cNvPr id="5" name="TextBox 4"/>
          <p:cNvSpPr txBox="1"/>
          <p:nvPr/>
        </p:nvSpPr>
        <p:spPr>
          <a:xfrm>
            <a:off x="4800600" y="3886200"/>
            <a:ext cx="3429000" cy="369332"/>
          </a:xfrm>
          <a:prstGeom prst="rect">
            <a:avLst/>
          </a:prstGeom>
          <a:noFill/>
        </p:spPr>
        <p:txBody>
          <a:bodyPr wrap="square" rtlCol="0">
            <a:spAutoFit/>
          </a:bodyPr>
          <a:lstStyle/>
          <a:p>
            <a:r>
              <a:rPr lang="en-US" dirty="0" smtClean="0"/>
              <a:t>- President Bill Clinton, 1996</a:t>
            </a:r>
            <a:endParaRPr lang="en-US" dirty="0"/>
          </a:p>
        </p:txBody>
      </p:sp>
    </p:spTree>
    <p:extLst>
      <p:ext uri="{BB962C8B-B14F-4D97-AF65-F5344CB8AC3E}">
        <p14:creationId xmlns:p14="http://schemas.microsoft.com/office/powerpoint/2010/main" val="1179914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The Internet Protocol Stack</a:t>
            </a:r>
            <a:endParaRPr lang="en-US" sz="3600" b="1" dirty="0"/>
          </a:p>
        </p:txBody>
      </p:sp>
      <p:pic>
        <p:nvPicPr>
          <p:cNvPr id="4" name="Picture 4" descr="Figure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848600" cy="44354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324600" y="1828800"/>
            <a:ext cx="1981200" cy="65929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53000" y="2455277"/>
            <a:ext cx="914400" cy="338554"/>
          </a:xfrm>
          <a:prstGeom prst="rect">
            <a:avLst/>
          </a:prstGeom>
          <a:noFill/>
        </p:spPr>
        <p:txBody>
          <a:bodyPr wrap="square" rtlCol="0">
            <a:spAutoFit/>
          </a:bodyPr>
          <a:lstStyle/>
          <a:p>
            <a:r>
              <a:rPr lang="en-US" sz="1600" b="1" dirty="0" smtClean="0">
                <a:solidFill>
                  <a:srgbClr val="7030A0"/>
                </a:solidFill>
              </a:rPr>
              <a:t>TLS/SSL</a:t>
            </a:r>
            <a:endParaRPr lang="en-US" sz="1600" b="1" dirty="0">
              <a:solidFill>
                <a:srgbClr val="7030A0"/>
              </a:solidFill>
            </a:endParaRPr>
          </a:p>
        </p:txBody>
      </p:sp>
    </p:spTree>
    <p:extLst>
      <p:ext uri="{BB962C8B-B14F-4D97-AF65-F5344CB8AC3E}">
        <p14:creationId xmlns:p14="http://schemas.microsoft.com/office/powerpoint/2010/main" val="4040171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World Wide Web</a:t>
            </a:r>
            <a:endParaRPr lang="en-US" sz="36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015999" cy="442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239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4638"/>
            <a:ext cx="8229600" cy="715962"/>
          </a:xfrm>
        </p:spPr>
        <p:txBody>
          <a:bodyPr>
            <a:normAutofit/>
          </a:bodyPr>
          <a:lstStyle/>
          <a:p>
            <a:r>
              <a:rPr lang="en-US" sz="3600" b="1" dirty="0" smtClean="0"/>
              <a:t>Memex</a:t>
            </a:r>
            <a:endParaRPr lang="en-US" sz="3600" b="1" dirty="0"/>
          </a:p>
        </p:txBody>
      </p:sp>
      <p:pic>
        <p:nvPicPr>
          <p:cNvPr id="1024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066800"/>
            <a:ext cx="434340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5" name="Text Box 5"/>
          <p:cNvSpPr txBox="1">
            <a:spLocks noChangeArrowheads="1"/>
          </p:cNvSpPr>
          <p:nvPr/>
        </p:nvSpPr>
        <p:spPr bwMode="auto">
          <a:xfrm>
            <a:off x="457200" y="44196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Vannevar Bush’s Memex machine, described in the essay, “As We May Think” in 1945.</a:t>
            </a:r>
          </a:p>
        </p:txBody>
      </p:sp>
      <p:sp>
        <p:nvSpPr>
          <p:cNvPr id="102406" name="Text Box 6"/>
          <p:cNvSpPr txBox="1">
            <a:spLocks noChangeArrowheads="1"/>
          </p:cNvSpPr>
          <p:nvPr/>
        </p:nvSpPr>
        <p:spPr bwMode="auto">
          <a:xfrm>
            <a:off x="533400" y="63246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hlinkClick r:id="rId4"/>
              </a:rPr>
              <a:t>http://en.wikipedia.org/wiki/Vannevar_Bush</a:t>
            </a:r>
            <a:r>
              <a:rPr lang="en-US"/>
              <a:t> </a:t>
            </a:r>
          </a:p>
        </p:txBody>
      </p:sp>
    </p:spTree>
    <p:extLst>
      <p:ext uri="{BB962C8B-B14F-4D97-AF65-F5344CB8AC3E}">
        <p14:creationId xmlns:p14="http://schemas.microsoft.com/office/powerpoint/2010/main" val="3885197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4638"/>
            <a:ext cx="8229600" cy="715962"/>
          </a:xfrm>
        </p:spPr>
        <p:txBody>
          <a:bodyPr>
            <a:normAutofit/>
          </a:bodyPr>
          <a:lstStyle/>
          <a:p>
            <a:r>
              <a:rPr lang="en-US" sz="3600" b="1" dirty="0" smtClean="0"/>
              <a:t>Memex</a:t>
            </a:r>
            <a:endParaRPr lang="en-US" sz="3600" b="1" dirty="0"/>
          </a:p>
        </p:txBody>
      </p:sp>
      <p:pic>
        <p:nvPicPr>
          <p:cNvPr id="1024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066800"/>
            <a:ext cx="434340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5" name="Text Box 5"/>
          <p:cNvSpPr txBox="1">
            <a:spLocks noChangeArrowheads="1"/>
          </p:cNvSpPr>
          <p:nvPr/>
        </p:nvSpPr>
        <p:spPr bwMode="auto">
          <a:xfrm>
            <a:off x="457200" y="44196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Vannevar Bush’s Memex machine, described in the essay, “As We May Think” in 1945.</a:t>
            </a:r>
          </a:p>
        </p:txBody>
      </p:sp>
      <p:sp>
        <p:nvSpPr>
          <p:cNvPr id="102406" name="Text Box 6"/>
          <p:cNvSpPr txBox="1">
            <a:spLocks noChangeArrowheads="1"/>
          </p:cNvSpPr>
          <p:nvPr/>
        </p:nvSpPr>
        <p:spPr bwMode="auto">
          <a:xfrm>
            <a:off x="533400" y="63246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hlinkClick r:id="rId4"/>
              </a:rPr>
              <a:t>http://en.wikipedia.org/wiki/Vannevar_Bush</a:t>
            </a:r>
            <a:r>
              <a:rPr lang="en-US"/>
              <a:t> </a:t>
            </a:r>
          </a:p>
        </p:txBody>
      </p:sp>
      <p:sp>
        <p:nvSpPr>
          <p:cNvPr id="2" name="TextBox 1"/>
          <p:cNvSpPr txBox="1"/>
          <p:nvPr/>
        </p:nvSpPr>
        <p:spPr>
          <a:xfrm>
            <a:off x="457200" y="5181599"/>
            <a:ext cx="7848600" cy="646331"/>
          </a:xfrm>
          <a:prstGeom prst="rect">
            <a:avLst/>
          </a:prstGeom>
          <a:noFill/>
        </p:spPr>
        <p:txBody>
          <a:bodyPr wrap="square" rtlCol="0">
            <a:spAutoFit/>
          </a:bodyPr>
          <a:lstStyle/>
          <a:p>
            <a:r>
              <a:rPr lang="en-US" dirty="0" smtClean="0"/>
              <a:t>“Bush’s great insight was realizing that there’s more value in the connections between data than in the data itself.”     - Brewster Kayle  (</a:t>
            </a:r>
            <a:r>
              <a:rPr lang="en-US" i="1" dirty="0" smtClean="0"/>
              <a:t>Wired</a:t>
            </a:r>
            <a:r>
              <a:rPr lang="en-US" dirty="0" smtClean="0"/>
              <a:t>)</a:t>
            </a:r>
            <a:endParaRPr lang="en-US" dirty="0"/>
          </a:p>
        </p:txBody>
      </p:sp>
    </p:spTree>
    <p:extLst>
      <p:ext uri="{BB962C8B-B14F-4D97-AF65-F5344CB8AC3E}">
        <p14:creationId xmlns:p14="http://schemas.microsoft.com/office/powerpoint/2010/main" val="2557399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Hypertext</a:t>
            </a:r>
            <a:endParaRPr lang="en-US" sz="36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7467600" cy="522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6400800"/>
            <a:ext cx="7620000" cy="369332"/>
          </a:xfrm>
          <a:prstGeom prst="rect">
            <a:avLst/>
          </a:prstGeom>
          <a:noFill/>
        </p:spPr>
        <p:txBody>
          <a:bodyPr wrap="square" rtlCol="0">
            <a:spAutoFit/>
          </a:bodyPr>
          <a:lstStyle/>
          <a:p>
            <a:r>
              <a:rPr lang="en-US" dirty="0">
                <a:hlinkClick r:id="rId4"/>
              </a:rPr>
              <a:t>http://www.cs.utexas.edu/~ear</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852249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Hypertext Transfer Protocol (HTTP)</a:t>
            </a:r>
            <a:endParaRPr lang="en-US" sz="3600" b="1" dirty="0"/>
          </a:p>
        </p:txBody>
      </p:sp>
      <p:pic>
        <p:nvPicPr>
          <p:cNvPr id="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21105"/>
            <a:ext cx="7169588" cy="346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95400" y="4639270"/>
            <a:ext cx="939800" cy="369332"/>
          </a:xfrm>
          <a:prstGeom prst="rect">
            <a:avLst/>
          </a:prstGeom>
          <a:noFill/>
        </p:spPr>
        <p:txBody>
          <a:bodyPr wrap="square" rtlCol="0">
            <a:spAutoFit/>
          </a:bodyPr>
          <a:lstStyle/>
          <a:p>
            <a:r>
              <a:rPr lang="en-US" dirty="0" smtClean="0">
                <a:solidFill>
                  <a:schemeClr val="tx2">
                    <a:lumMod val="75000"/>
                  </a:schemeClr>
                </a:solidFill>
              </a:rPr>
              <a:t>Client</a:t>
            </a:r>
            <a:endParaRPr lang="en-US" dirty="0">
              <a:solidFill>
                <a:schemeClr val="tx2">
                  <a:lumMod val="75000"/>
                </a:schemeClr>
              </a:solidFill>
            </a:endParaRPr>
          </a:p>
        </p:txBody>
      </p:sp>
      <p:sp>
        <p:nvSpPr>
          <p:cNvPr id="5" name="TextBox 4"/>
          <p:cNvSpPr txBox="1"/>
          <p:nvPr/>
        </p:nvSpPr>
        <p:spPr>
          <a:xfrm>
            <a:off x="6781800" y="4639270"/>
            <a:ext cx="939800" cy="369332"/>
          </a:xfrm>
          <a:prstGeom prst="rect">
            <a:avLst/>
          </a:prstGeom>
          <a:noFill/>
        </p:spPr>
        <p:txBody>
          <a:bodyPr wrap="square" rtlCol="0">
            <a:spAutoFit/>
          </a:bodyPr>
          <a:lstStyle/>
          <a:p>
            <a:r>
              <a:rPr lang="en-US" dirty="0" smtClean="0">
                <a:solidFill>
                  <a:schemeClr val="tx2">
                    <a:lumMod val="75000"/>
                  </a:schemeClr>
                </a:solidFill>
              </a:rPr>
              <a:t>Server</a:t>
            </a:r>
            <a:endParaRPr lang="en-US" dirty="0">
              <a:solidFill>
                <a:schemeClr val="tx2">
                  <a:lumMod val="75000"/>
                </a:schemeClr>
              </a:solidFill>
            </a:endParaRPr>
          </a:p>
        </p:txBody>
      </p:sp>
    </p:spTree>
    <p:extLst>
      <p:ext uri="{BB962C8B-B14F-4D97-AF65-F5344CB8AC3E}">
        <p14:creationId xmlns:p14="http://schemas.microsoft.com/office/powerpoint/2010/main" val="139743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HTML</a:t>
            </a:r>
            <a:endParaRPr lang="en-US" sz="3600" b="1" dirty="0"/>
          </a:p>
        </p:txBody>
      </p:sp>
      <p:sp>
        <p:nvSpPr>
          <p:cNvPr id="3" name="TextBox 2"/>
          <p:cNvSpPr txBox="1"/>
          <p:nvPr/>
        </p:nvSpPr>
        <p:spPr>
          <a:xfrm>
            <a:off x="762000" y="1600200"/>
            <a:ext cx="8077200" cy="1015663"/>
          </a:xfrm>
          <a:prstGeom prst="rect">
            <a:avLst/>
          </a:prstGeom>
          <a:noFill/>
        </p:spPr>
        <p:txBody>
          <a:bodyPr wrap="square" rtlCol="0">
            <a:spAutoFit/>
          </a:bodyPr>
          <a:lstStyle/>
          <a:p>
            <a:r>
              <a:rPr lang="en-US" sz="2400" dirty="0" smtClean="0"/>
              <a:t>Our project:</a:t>
            </a:r>
          </a:p>
          <a:p>
            <a:endParaRPr lang="en-US" dirty="0"/>
          </a:p>
          <a:p>
            <a:r>
              <a:rPr lang="en-US" dirty="0"/>
              <a:t>	</a:t>
            </a:r>
            <a:r>
              <a:rPr lang="en-US" dirty="0">
                <a:hlinkClick r:id="rId2"/>
              </a:rPr>
              <a:t>http://www.cs.utexas.edu/~</a:t>
            </a:r>
            <a:r>
              <a:rPr lang="en-US" dirty="0" smtClean="0">
                <a:hlinkClick r:id="rId2"/>
              </a:rPr>
              <a:t>ear/cs302/Homeworks/WebpageProject.html</a:t>
            </a:r>
            <a:r>
              <a:rPr lang="en-US" dirty="0" smtClean="0"/>
              <a:t> </a:t>
            </a:r>
            <a:endParaRPr lang="en-US" dirty="0"/>
          </a:p>
        </p:txBody>
      </p:sp>
    </p:spTree>
    <p:extLst>
      <p:ext uri="{BB962C8B-B14F-4D97-AF65-F5344CB8AC3E}">
        <p14:creationId xmlns:p14="http://schemas.microsoft.com/office/powerpoint/2010/main" val="1057340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Building and Publishing a Site</a:t>
            </a:r>
            <a:endParaRPr lang="en-US" sz="3600"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1700213"/>
            <a:ext cx="717232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200" y="4495800"/>
            <a:ext cx="1752600" cy="381000"/>
          </a:xfrm>
          <a:prstGeom prst="rect">
            <a:avLst/>
          </a:prstGeom>
          <a:noFill/>
        </p:spPr>
        <p:txBody>
          <a:bodyPr wrap="square" rtlCol="0">
            <a:spAutoFit/>
          </a:bodyPr>
          <a:lstStyle/>
          <a:p>
            <a:r>
              <a:rPr lang="en-US" dirty="0" smtClean="0"/>
              <a:t>Site Builder</a:t>
            </a:r>
            <a:endParaRPr lang="en-US" dirty="0"/>
          </a:p>
        </p:txBody>
      </p:sp>
      <p:sp>
        <p:nvSpPr>
          <p:cNvPr id="7" name="TextBox 6"/>
          <p:cNvSpPr txBox="1"/>
          <p:nvPr/>
        </p:nvSpPr>
        <p:spPr>
          <a:xfrm>
            <a:off x="6400800" y="4495800"/>
            <a:ext cx="1600200" cy="369332"/>
          </a:xfrm>
          <a:prstGeom prst="rect">
            <a:avLst/>
          </a:prstGeom>
          <a:noFill/>
        </p:spPr>
        <p:txBody>
          <a:bodyPr wrap="square" rtlCol="0">
            <a:spAutoFit/>
          </a:bodyPr>
          <a:lstStyle/>
          <a:p>
            <a:r>
              <a:rPr lang="en-US" dirty="0" smtClean="0"/>
              <a:t>Server</a:t>
            </a:r>
            <a:endParaRPr lang="en-US" dirty="0"/>
          </a:p>
        </p:txBody>
      </p:sp>
      <p:sp>
        <p:nvSpPr>
          <p:cNvPr id="9" name="Notched Right Arrow 8"/>
          <p:cNvSpPr/>
          <p:nvPr/>
        </p:nvSpPr>
        <p:spPr>
          <a:xfrm>
            <a:off x="3657600" y="1700213"/>
            <a:ext cx="1371600" cy="661987"/>
          </a:xfrm>
          <a:prstGeom prst="notched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38600" y="1846540"/>
            <a:ext cx="800100" cy="369332"/>
          </a:xfrm>
          <a:prstGeom prst="rect">
            <a:avLst/>
          </a:prstGeom>
          <a:noFill/>
        </p:spPr>
        <p:txBody>
          <a:bodyPr wrap="square" rtlCol="0">
            <a:spAutoFit/>
          </a:bodyPr>
          <a:lstStyle/>
          <a:p>
            <a:r>
              <a:rPr lang="en-US" dirty="0" smtClean="0"/>
              <a:t>FTP</a:t>
            </a:r>
            <a:endParaRPr lang="en-US" dirty="0"/>
          </a:p>
        </p:txBody>
      </p:sp>
    </p:spTree>
    <p:extLst>
      <p:ext uri="{BB962C8B-B14F-4D97-AF65-F5344CB8AC3E}">
        <p14:creationId xmlns:p14="http://schemas.microsoft.com/office/powerpoint/2010/main" val="10456307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Secure Communication</a:t>
            </a:r>
            <a:endParaRPr lang="en-US" sz="3600" b="1" dirty="0"/>
          </a:p>
        </p:txBody>
      </p:sp>
      <p:sp>
        <p:nvSpPr>
          <p:cNvPr id="3" name="Content Placeholder 2"/>
          <p:cNvSpPr>
            <a:spLocks noGrp="1"/>
          </p:cNvSpPr>
          <p:nvPr>
            <p:ph idx="1"/>
          </p:nvPr>
        </p:nvSpPr>
        <p:spPr>
          <a:xfrm>
            <a:off x="457200" y="1828800"/>
            <a:ext cx="8229600" cy="3276600"/>
          </a:xfrm>
        </p:spPr>
        <p:txBody>
          <a:bodyPr>
            <a:normAutofit/>
          </a:bodyPr>
          <a:lstStyle/>
          <a:p>
            <a:r>
              <a:rPr lang="en-US" sz="2400" dirty="0" smtClean="0">
                <a:hlinkClick r:id="rId3"/>
              </a:rPr>
              <a:t>http://www.statesman.com</a:t>
            </a:r>
            <a:r>
              <a:rPr lang="en-US" sz="2400" dirty="0" smtClean="0"/>
              <a:t> </a:t>
            </a:r>
          </a:p>
          <a:p>
            <a:endParaRPr lang="en-US" sz="2400" dirty="0"/>
          </a:p>
          <a:p>
            <a:endParaRPr lang="en-US" sz="2400" dirty="0" smtClean="0"/>
          </a:p>
          <a:p>
            <a:r>
              <a:rPr lang="en-US" sz="2400" dirty="0" smtClean="0">
                <a:hlinkClick r:id="rId4"/>
              </a:rPr>
              <a:t>https://www.bankofamerica.com</a:t>
            </a:r>
            <a:endParaRPr lang="en-US" sz="2400" dirty="0" smtClean="0"/>
          </a:p>
          <a:p>
            <a:endParaRPr lang="en-US" sz="2400" dirty="0"/>
          </a:p>
        </p:txBody>
      </p:sp>
    </p:spTree>
    <p:extLst>
      <p:ext uri="{BB962C8B-B14F-4D97-AF65-F5344CB8AC3E}">
        <p14:creationId xmlns:p14="http://schemas.microsoft.com/office/powerpoint/2010/main" val="1272745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7200" y="274638"/>
            <a:ext cx="8229600" cy="639762"/>
          </a:xfrm>
        </p:spPr>
        <p:txBody>
          <a:bodyPr>
            <a:noAutofit/>
          </a:bodyPr>
          <a:lstStyle/>
          <a:p>
            <a:r>
              <a:rPr lang="en-US" sz="3600" b="1" dirty="0"/>
              <a:t>Cookies</a:t>
            </a:r>
          </a:p>
        </p:txBody>
      </p:sp>
      <p:pic>
        <p:nvPicPr>
          <p:cNvPr id="250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447800"/>
            <a:ext cx="297180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0"/>
            <a:ext cx="28575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295400"/>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5720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1066800"/>
            <a:ext cx="17526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600" y="3429000"/>
            <a:ext cx="1676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245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228600"/>
            <a:ext cx="2120900" cy="1752600"/>
          </a:xfrm>
        </p:spPr>
        <p:txBody>
          <a:bodyPr>
            <a:normAutofit fontScale="90000"/>
          </a:bodyPr>
          <a:lstStyle/>
          <a:p>
            <a:r>
              <a:rPr lang="en-US" sz="3600" b="1" dirty="0" smtClean="0"/>
              <a:t>World Wide Web </a:t>
            </a:r>
            <a:br>
              <a:rPr lang="en-US" sz="3600" b="1" dirty="0" smtClean="0"/>
            </a:br>
            <a:r>
              <a:rPr lang="en-US" sz="3600" b="1" dirty="0" smtClean="0"/>
              <a:t>2005</a:t>
            </a:r>
            <a:endParaRPr lang="en-US" sz="3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
            <a:ext cx="6534150"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5488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2" name="Text Box 4"/>
          <p:cNvSpPr txBox="1">
            <a:spLocks noChangeArrowheads="1"/>
          </p:cNvSpPr>
          <p:nvPr/>
        </p:nvSpPr>
        <p:spPr bwMode="auto">
          <a:xfrm>
            <a:off x="3276600" y="1524000"/>
            <a:ext cx="2590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GET /index.html HTTP/1.1</a:t>
            </a:r>
            <a:br>
              <a:rPr lang="en-US" sz="1400"/>
            </a:br>
            <a:r>
              <a:rPr lang="en-US" sz="1400"/>
              <a:t>Host: www.example.org</a:t>
            </a:r>
          </a:p>
        </p:txBody>
      </p:sp>
      <p:pic>
        <p:nvPicPr>
          <p:cNvPr id="2529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514600"/>
            <a:ext cx="1117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29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3200400"/>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2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438400"/>
            <a:ext cx="25146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6" name="Line 8"/>
          <p:cNvSpPr>
            <a:spLocks noChangeShapeType="1"/>
          </p:cNvSpPr>
          <p:nvPr/>
        </p:nvSpPr>
        <p:spPr bwMode="auto">
          <a:xfrm>
            <a:off x="3276600" y="21336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8" name="Line 10"/>
          <p:cNvSpPr>
            <a:spLocks noChangeShapeType="1"/>
          </p:cNvSpPr>
          <p:nvPr/>
        </p:nvSpPr>
        <p:spPr bwMode="auto">
          <a:xfrm>
            <a:off x="3352800" y="58674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9" name="Line 11"/>
          <p:cNvSpPr>
            <a:spLocks noChangeShapeType="1"/>
          </p:cNvSpPr>
          <p:nvPr/>
        </p:nvSpPr>
        <p:spPr bwMode="auto">
          <a:xfrm flipH="1">
            <a:off x="3276600" y="4191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40" name="Text Box 12"/>
          <p:cNvSpPr txBox="1">
            <a:spLocks noChangeArrowheads="1"/>
          </p:cNvSpPr>
          <p:nvPr/>
        </p:nvSpPr>
        <p:spPr bwMode="auto">
          <a:xfrm>
            <a:off x="3352800" y="4876800"/>
            <a:ext cx="27432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GET /spec.html HTTP/1.1</a:t>
            </a:r>
            <a:br>
              <a:rPr lang="en-US" sz="1400"/>
            </a:br>
            <a:r>
              <a:rPr lang="en-US" sz="1400"/>
              <a:t>Host: www.example.org</a:t>
            </a:r>
            <a:br>
              <a:rPr lang="en-US" sz="1400"/>
            </a:br>
            <a:r>
              <a:rPr lang="en-US" sz="1400"/>
              <a:t>Cookie: name=value</a:t>
            </a:r>
            <a:br>
              <a:rPr lang="en-US" sz="1400"/>
            </a:br>
            <a:r>
              <a:rPr lang="en-US" sz="1400"/>
              <a:t>Accept: */* </a:t>
            </a:r>
          </a:p>
        </p:txBody>
      </p:sp>
      <p:pic>
        <p:nvPicPr>
          <p:cNvPr id="25294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32766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42" name="Text Box 14"/>
          <p:cNvSpPr txBox="1">
            <a:spLocks noChangeArrowheads="1"/>
          </p:cNvSpPr>
          <p:nvPr/>
        </p:nvSpPr>
        <p:spPr bwMode="auto">
          <a:xfrm>
            <a:off x="3276600" y="2819400"/>
            <a:ext cx="26670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HTTP/1.1 200 OK</a:t>
            </a:r>
            <a:br>
              <a:rPr lang="en-US" sz="1400"/>
            </a:br>
            <a:r>
              <a:rPr lang="en-US" sz="1400"/>
              <a:t>Content-type: text/html</a:t>
            </a:r>
            <a:br>
              <a:rPr lang="en-US" sz="1400"/>
            </a:br>
            <a:r>
              <a:rPr lang="en-US" sz="1400"/>
              <a:t>Set-Cookie: name=value</a:t>
            </a:r>
            <a:br>
              <a:rPr lang="en-US" sz="1400"/>
            </a:br>
            <a:r>
              <a:rPr lang="en-US" sz="1400"/>
              <a:t> </a:t>
            </a:r>
            <a:br>
              <a:rPr lang="en-US" sz="1400"/>
            </a:br>
            <a:r>
              <a:rPr lang="en-US" sz="1400"/>
              <a:t>(content of page) </a:t>
            </a:r>
          </a:p>
        </p:txBody>
      </p:sp>
      <p:pic>
        <p:nvPicPr>
          <p:cNvPr id="252943"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51816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p:cNvSpPr txBox="1">
            <a:spLocks noChangeArrowheads="1"/>
          </p:cNvSpPr>
          <p:nvPr/>
        </p:nvSpPr>
        <p:spPr>
          <a:xfrm>
            <a:off x="457200" y="274638"/>
            <a:ext cx="82296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Cookies</a:t>
            </a:r>
            <a:endParaRPr lang="en-US" sz="3600" b="1" dirty="0"/>
          </a:p>
        </p:txBody>
      </p:sp>
    </p:spTree>
    <p:extLst>
      <p:ext uri="{BB962C8B-B14F-4D97-AF65-F5344CB8AC3E}">
        <p14:creationId xmlns:p14="http://schemas.microsoft.com/office/powerpoint/2010/main" val="3091765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57200" y="274638"/>
            <a:ext cx="8229600" cy="639762"/>
          </a:xfrm>
        </p:spPr>
        <p:txBody>
          <a:bodyPr>
            <a:noAutofit/>
          </a:bodyPr>
          <a:lstStyle/>
          <a:p>
            <a:r>
              <a:rPr lang="en-US" sz="3600" b="1" dirty="0"/>
              <a:t>Cookies</a:t>
            </a:r>
          </a:p>
        </p:txBody>
      </p:sp>
      <p:sp>
        <p:nvSpPr>
          <p:cNvPr id="253955" name="Rectangle 3"/>
          <p:cNvSpPr>
            <a:spLocks noGrp="1" noChangeArrowheads="1"/>
          </p:cNvSpPr>
          <p:nvPr>
            <p:ph type="body" idx="1"/>
          </p:nvPr>
        </p:nvSpPr>
        <p:spPr>
          <a:xfrm>
            <a:off x="381000" y="990600"/>
            <a:ext cx="8229600" cy="1066800"/>
          </a:xfrm>
        </p:spPr>
        <p:txBody>
          <a:bodyPr/>
          <a:lstStyle/>
          <a:p>
            <a:r>
              <a:rPr lang="en-US" sz="2400"/>
              <a:t>Check whether this is a new or returning user</a:t>
            </a:r>
          </a:p>
          <a:p>
            <a:r>
              <a:rPr lang="en-US" sz="2400"/>
              <a:t>Shopping cart</a:t>
            </a:r>
          </a:p>
          <a:p>
            <a:endParaRPr lang="en-US" sz="2400"/>
          </a:p>
          <a:p>
            <a:endParaRPr lang="en-US" sz="2400"/>
          </a:p>
        </p:txBody>
      </p:sp>
      <p:sp>
        <p:nvSpPr>
          <p:cNvPr id="253956" name="Text Box 4"/>
          <p:cNvSpPr txBox="1">
            <a:spLocks noChangeArrowheads="1"/>
          </p:cNvSpPr>
          <p:nvPr/>
        </p:nvSpPr>
        <p:spPr bwMode="auto">
          <a:xfrm>
            <a:off x="1143000" y="259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First generation:</a:t>
            </a:r>
          </a:p>
        </p:txBody>
      </p:sp>
      <p:pic>
        <p:nvPicPr>
          <p:cNvPr id="25395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9050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958" name="Text Box 6"/>
          <p:cNvSpPr txBox="1">
            <a:spLocks noChangeArrowheads="1"/>
          </p:cNvSpPr>
          <p:nvPr/>
        </p:nvSpPr>
        <p:spPr bwMode="auto">
          <a:xfrm>
            <a:off x="2057400" y="3429000"/>
            <a:ext cx="4419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Cookie:</a:t>
            </a:r>
          </a:p>
          <a:p>
            <a:pPr>
              <a:spcBef>
                <a:spcPct val="50000"/>
              </a:spcBef>
            </a:pPr>
            <a:endParaRPr lang="en-US"/>
          </a:p>
          <a:p>
            <a:pPr>
              <a:spcBef>
                <a:spcPct val="50000"/>
              </a:spcBef>
            </a:pPr>
            <a:r>
              <a:rPr lang="en-US"/>
              <a:t>	</a:t>
            </a:r>
            <a:r>
              <a:rPr lang="en-US" i="1"/>
              <a:t>Little Red Book</a:t>
            </a:r>
          </a:p>
          <a:p>
            <a:pPr>
              <a:spcBef>
                <a:spcPct val="50000"/>
              </a:spcBef>
            </a:pPr>
            <a:r>
              <a:rPr lang="en-US" i="1"/>
              <a:t>	How to Make a Bomb</a:t>
            </a:r>
          </a:p>
        </p:txBody>
      </p:sp>
      <p:sp>
        <p:nvSpPr>
          <p:cNvPr id="253959" name="Rectangle 7"/>
          <p:cNvSpPr>
            <a:spLocks noChangeArrowheads="1"/>
          </p:cNvSpPr>
          <p:nvPr/>
        </p:nvSpPr>
        <p:spPr bwMode="auto">
          <a:xfrm>
            <a:off x="2819400" y="4191000"/>
            <a:ext cx="2514600" cy="8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20835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304800"/>
            <a:ext cx="8229600" cy="609600"/>
          </a:xfrm>
        </p:spPr>
        <p:txBody>
          <a:bodyPr>
            <a:noAutofit/>
          </a:bodyPr>
          <a:lstStyle/>
          <a:p>
            <a:r>
              <a:rPr lang="en-US" sz="3600" b="1" dirty="0"/>
              <a:t>Cookies</a:t>
            </a:r>
          </a:p>
        </p:txBody>
      </p:sp>
      <p:sp>
        <p:nvSpPr>
          <p:cNvPr id="257027" name="Rectangle 3"/>
          <p:cNvSpPr>
            <a:spLocks noGrp="1" noChangeArrowheads="1"/>
          </p:cNvSpPr>
          <p:nvPr>
            <p:ph type="body" idx="1"/>
          </p:nvPr>
        </p:nvSpPr>
        <p:spPr>
          <a:xfrm>
            <a:off x="381000" y="1066800"/>
            <a:ext cx="8229600" cy="1066800"/>
          </a:xfrm>
        </p:spPr>
        <p:txBody>
          <a:bodyPr/>
          <a:lstStyle/>
          <a:p>
            <a:r>
              <a:rPr lang="en-US" sz="2400"/>
              <a:t>Check whether this is a new or returning user</a:t>
            </a:r>
          </a:p>
          <a:p>
            <a:r>
              <a:rPr lang="en-US" sz="2400"/>
              <a:t>Shopping cart</a:t>
            </a:r>
          </a:p>
          <a:p>
            <a:endParaRPr lang="en-US" sz="2400"/>
          </a:p>
          <a:p>
            <a:endParaRPr lang="en-US" sz="2400"/>
          </a:p>
        </p:txBody>
      </p:sp>
      <p:sp>
        <p:nvSpPr>
          <p:cNvPr id="257028" name="Text Box 4"/>
          <p:cNvSpPr txBox="1">
            <a:spLocks noChangeArrowheads="1"/>
          </p:cNvSpPr>
          <p:nvPr/>
        </p:nvSpPr>
        <p:spPr bwMode="auto">
          <a:xfrm>
            <a:off x="1143000" y="259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Second generation:</a:t>
            </a:r>
          </a:p>
        </p:txBody>
      </p:sp>
      <p:pic>
        <p:nvPicPr>
          <p:cNvPr id="257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9050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030" name="Text Box 6"/>
          <p:cNvSpPr txBox="1">
            <a:spLocks noChangeArrowheads="1"/>
          </p:cNvSpPr>
          <p:nvPr/>
        </p:nvSpPr>
        <p:spPr bwMode="auto">
          <a:xfrm>
            <a:off x="2057400" y="3429000"/>
            <a:ext cx="5257800"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Cookie:</a:t>
            </a:r>
          </a:p>
          <a:p>
            <a:pPr>
              <a:spcBef>
                <a:spcPct val="50000"/>
              </a:spcBef>
            </a:pPr>
            <a:endParaRPr lang="en-US"/>
          </a:p>
          <a:p>
            <a:pPr>
              <a:spcBef>
                <a:spcPct val="50000"/>
              </a:spcBef>
            </a:pPr>
            <a:r>
              <a:rPr lang="en-US"/>
              <a:t>	Session id: 754623598761</a:t>
            </a:r>
          </a:p>
          <a:p>
            <a:pPr>
              <a:spcBef>
                <a:spcPct val="50000"/>
              </a:spcBef>
            </a:pPr>
            <a:endParaRPr lang="en-US"/>
          </a:p>
          <a:p>
            <a:pPr>
              <a:spcBef>
                <a:spcPct val="50000"/>
              </a:spcBef>
            </a:pPr>
            <a:r>
              <a:rPr lang="en-US"/>
              <a:t>Backend DB:  	id = 754623598761</a:t>
            </a:r>
          </a:p>
          <a:p>
            <a:pPr>
              <a:spcBef>
                <a:spcPct val="50000"/>
              </a:spcBef>
            </a:pPr>
            <a:r>
              <a:rPr lang="en-US"/>
              <a:t>		order = </a:t>
            </a:r>
            <a:r>
              <a:rPr lang="en-US" i="1"/>
              <a:t>Little Red Book</a:t>
            </a:r>
          </a:p>
          <a:p>
            <a:pPr>
              <a:spcBef>
                <a:spcPct val="50000"/>
              </a:spcBef>
            </a:pPr>
            <a:r>
              <a:rPr lang="en-US"/>
              <a:t>		             </a:t>
            </a:r>
            <a:r>
              <a:rPr lang="en-US" i="1"/>
              <a:t>How to Make a Bomb</a:t>
            </a:r>
          </a:p>
        </p:txBody>
      </p:sp>
      <p:sp>
        <p:nvSpPr>
          <p:cNvPr id="257031" name="Rectangle 7"/>
          <p:cNvSpPr>
            <a:spLocks noChangeArrowheads="1"/>
          </p:cNvSpPr>
          <p:nvPr/>
        </p:nvSpPr>
        <p:spPr bwMode="auto">
          <a:xfrm>
            <a:off x="2819400" y="4191000"/>
            <a:ext cx="3124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14760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274638"/>
            <a:ext cx="8229600" cy="639762"/>
          </a:xfrm>
        </p:spPr>
        <p:txBody>
          <a:bodyPr>
            <a:noAutofit/>
          </a:bodyPr>
          <a:lstStyle/>
          <a:p>
            <a:r>
              <a:rPr lang="en-US" sz="3600" b="1" dirty="0"/>
              <a:t>Cookies</a:t>
            </a:r>
          </a:p>
        </p:txBody>
      </p:sp>
      <p:sp>
        <p:nvSpPr>
          <p:cNvPr id="254979" name="Rectangle 3"/>
          <p:cNvSpPr>
            <a:spLocks noGrp="1" noChangeArrowheads="1"/>
          </p:cNvSpPr>
          <p:nvPr>
            <p:ph type="body" idx="1"/>
          </p:nvPr>
        </p:nvSpPr>
        <p:spPr>
          <a:xfrm>
            <a:off x="381000" y="990600"/>
            <a:ext cx="8229600" cy="1905000"/>
          </a:xfrm>
        </p:spPr>
        <p:txBody>
          <a:bodyPr/>
          <a:lstStyle/>
          <a:p>
            <a:r>
              <a:rPr lang="en-US" sz="2400"/>
              <a:t>Check whether this is a new or returning user</a:t>
            </a:r>
          </a:p>
          <a:p>
            <a:r>
              <a:rPr lang="en-US" sz="2400"/>
              <a:t>Shopping cart</a:t>
            </a:r>
          </a:p>
          <a:p>
            <a:r>
              <a:rPr lang="en-US" sz="2400"/>
              <a:t>Remember user name/password</a:t>
            </a:r>
          </a:p>
          <a:p>
            <a:endParaRPr lang="en-US" sz="2400"/>
          </a:p>
          <a:p>
            <a:endParaRPr lang="en-US" sz="2400"/>
          </a:p>
        </p:txBody>
      </p:sp>
    </p:spTree>
    <p:extLst>
      <p:ext uri="{BB962C8B-B14F-4D97-AF65-F5344CB8AC3E}">
        <p14:creationId xmlns:p14="http://schemas.microsoft.com/office/powerpoint/2010/main" val="1453549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57200" y="274638"/>
            <a:ext cx="8229600" cy="639762"/>
          </a:xfrm>
        </p:spPr>
        <p:txBody>
          <a:bodyPr>
            <a:noAutofit/>
          </a:bodyPr>
          <a:lstStyle/>
          <a:p>
            <a:r>
              <a:rPr lang="en-US" sz="3600" b="1" dirty="0"/>
              <a:t>Cookies</a:t>
            </a:r>
          </a:p>
        </p:txBody>
      </p:sp>
      <p:sp>
        <p:nvSpPr>
          <p:cNvPr id="260099" name="Rectangle 3"/>
          <p:cNvSpPr>
            <a:spLocks noGrp="1" noChangeArrowheads="1"/>
          </p:cNvSpPr>
          <p:nvPr>
            <p:ph type="body" idx="1"/>
          </p:nvPr>
        </p:nvSpPr>
        <p:spPr>
          <a:xfrm>
            <a:off x="381000" y="990600"/>
            <a:ext cx="8229600" cy="1905000"/>
          </a:xfrm>
        </p:spPr>
        <p:txBody>
          <a:bodyPr/>
          <a:lstStyle/>
          <a:p>
            <a:r>
              <a:rPr lang="en-US" sz="2400"/>
              <a:t>Check whether this is a new or returning user</a:t>
            </a:r>
          </a:p>
          <a:p>
            <a:r>
              <a:rPr lang="en-US" sz="2400"/>
              <a:t>Shopping cart</a:t>
            </a:r>
          </a:p>
          <a:p>
            <a:r>
              <a:rPr lang="en-US" sz="2400"/>
              <a:t>Remember user name/password</a:t>
            </a:r>
          </a:p>
          <a:p>
            <a:r>
              <a:rPr lang="en-US" sz="2400"/>
              <a:t>Preferences</a:t>
            </a:r>
          </a:p>
          <a:p>
            <a:endParaRPr lang="en-US" sz="2400"/>
          </a:p>
        </p:txBody>
      </p:sp>
      <p:pic>
        <p:nvPicPr>
          <p:cNvPr id="260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505200"/>
            <a:ext cx="1117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0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4191000"/>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0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429000"/>
            <a:ext cx="25146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0103" name="Line 7"/>
          <p:cNvSpPr>
            <a:spLocks noChangeShapeType="1"/>
          </p:cNvSpPr>
          <p:nvPr/>
        </p:nvSpPr>
        <p:spPr bwMode="auto">
          <a:xfrm flipH="1">
            <a:off x="3276600" y="3810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04" name="Text Box 8"/>
          <p:cNvSpPr txBox="1">
            <a:spLocks noChangeArrowheads="1"/>
          </p:cNvSpPr>
          <p:nvPr/>
        </p:nvSpPr>
        <p:spPr bwMode="auto">
          <a:xfrm>
            <a:off x="3886200" y="3429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webpage</a:t>
            </a:r>
          </a:p>
        </p:txBody>
      </p:sp>
      <p:sp>
        <p:nvSpPr>
          <p:cNvPr id="260105" name="Line 9"/>
          <p:cNvSpPr>
            <a:spLocks noChangeShapeType="1"/>
          </p:cNvSpPr>
          <p:nvPr/>
        </p:nvSpPr>
        <p:spPr bwMode="auto">
          <a:xfrm>
            <a:off x="3276600" y="4572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06" name="Line 10"/>
          <p:cNvSpPr>
            <a:spLocks noChangeShapeType="1"/>
          </p:cNvSpPr>
          <p:nvPr/>
        </p:nvSpPr>
        <p:spPr bwMode="auto">
          <a:xfrm flipH="1">
            <a:off x="3276600" y="5334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107" name="Text Box 11"/>
          <p:cNvSpPr txBox="1">
            <a:spLocks noChangeArrowheads="1"/>
          </p:cNvSpPr>
          <p:nvPr/>
        </p:nvSpPr>
        <p:spPr bwMode="auto">
          <a:xfrm>
            <a:off x="3962400" y="4191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clicks</a:t>
            </a:r>
          </a:p>
        </p:txBody>
      </p:sp>
      <p:pic>
        <p:nvPicPr>
          <p:cNvPr id="260108"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48768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83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304800"/>
            <a:ext cx="8229600" cy="609600"/>
          </a:xfrm>
        </p:spPr>
        <p:txBody>
          <a:bodyPr>
            <a:noAutofit/>
          </a:bodyPr>
          <a:lstStyle/>
          <a:p>
            <a:r>
              <a:rPr lang="en-US" sz="3600" b="1" dirty="0"/>
              <a:t>Cookies</a:t>
            </a:r>
          </a:p>
        </p:txBody>
      </p:sp>
      <p:sp>
        <p:nvSpPr>
          <p:cNvPr id="264195" name="Rectangle 3"/>
          <p:cNvSpPr>
            <a:spLocks noGrp="1" noChangeArrowheads="1"/>
          </p:cNvSpPr>
          <p:nvPr>
            <p:ph type="body" idx="1"/>
          </p:nvPr>
        </p:nvSpPr>
        <p:spPr>
          <a:xfrm>
            <a:off x="381000" y="990600"/>
            <a:ext cx="8305800" cy="2286000"/>
          </a:xfrm>
        </p:spPr>
        <p:txBody>
          <a:bodyPr/>
          <a:lstStyle/>
          <a:p>
            <a:r>
              <a:rPr lang="en-US" sz="2400" dirty="0"/>
              <a:t>Check whether this is a new or returning user</a:t>
            </a:r>
          </a:p>
          <a:p>
            <a:r>
              <a:rPr lang="en-US" sz="2400" dirty="0"/>
              <a:t>Shopping cart</a:t>
            </a:r>
          </a:p>
          <a:p>
            <a:r>
              <a:rPr lang="en-US" sz="2400" dirty="0"/>
              <a:t>Remember user name/password</a:t>
            </a:r>
          </a:p>
          <a:p>
            <a:r>
              <a:rPr lang="en-US" sz="2400" dirty="0"/>
              <a:t>Preferences</a:t>
            </a:r>
          </a:p>
          <a:p>
            <a:r>
              <a:rPr lang="en-US" sz="2400" dirty="0"/>
              <a:t>Tracking</a:t>
            </a:r>
          </a:p>
          <a:p>
            <a:endParaRPr lang="en-US" sz="2400" dirty="0"/>
          </a:p>
        </p:txBody>
      </p:sp>
      <p:pic>
        <p:nvPicPr>
          <p:cNvPr id="264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505200"/>
            <a:ext cx="1117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4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4191000"/>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4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429000"/>
            <a:ext cx="25146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199" name="Line 7"/>
          <p:cNvSpPr>
            <a:spLocks noChangeShapeType="1"/>
          </p:cNvSpPr>
          <p:nvPr/>
        </p:nvSpPr>
        <p:spPr bwMode="auto">
          <a:xfrm flipH="1">
            <a:off x="3276600" y="35814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0" name="Text Box 8"/>
          <p:cNvSpPr txBox="1">
            <a:spLocks noChangeArrowheads="1"/>
          </p:cNvSpPr>
          <p:nvPr/>
        </p:nvSpPr>
        <p:spPr bwMode="auto">
          <a:xfrm>
            <a:off x="3962400" y="3200399"/>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       id</a:t>
            </a:r>
          </a:p>
        </p:txBody>
      </p:sp>
      <p:sp>
        <p:nvSpPr>
          <p:cNvPr id="264201" name="Line 9"/>
          <p:cNvSpPr>
            <a:spLocks noChangeShapeType="1"/>
          </p:cNvSpPr>
          <p:nvPr/>
        </p:nvSpPr>
        <p:spPr bwMode="auto">
          <a:xfrm>
            <a:off x="3276600" y="4572000"/>
            <a:ext cx="2667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3" name="Text Box 11"/>
          <p:cNvSpPr txBox="1">
            <a:spLocks noChangeArrowheads="1"/>
          </p:cNvSpPr>
          <p:nvPr/>
        </p:nvSpPr>
        <p:spPr bwMode="auto">
          <a:xfrm>
            <a:off x="3962400" y="4191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request, id</a:t>
            </a:r>
          </a:p>
        </p:txBody>
      </p:sp>
      <p:pic>
        <p:nvPicPr>
          <p:cNvPr id="26420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31242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205" name="Text Box 13"/>
          <p:cNvSpPr txBox="1">
            <a:spLocks noChangeArrowheads="1"/>
          </p:cNvSpPr>
          <p:nvPr/>
        </p:nvSpPr>
        <p:spPr bwMode="auto">
          <a:xfrm>
            <a:off x="6400800" y="5486400"/>
            <a:ext cx="25908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id, url, date/time, ???</a:t>
            </a:r>
          </a:p>
          <a:p>
            <a:pPr>
              <a:spcBef>
                <a:spcPct val="50000"/>
              </a:spcBef>
            </a:pPr>
            <a:r>
              <a:rPr lang="en-US"/>
              <a:t>Id, url, date/time, ???</a:t>
            </a:r>
          </a:p>
          <a:p>
            <a:pPr>
              <a:spcBef>
                <a:spcPct val="50000"/>
              </a:spcBef>
            </a:pPr>
            <a:r>
              <a:rPr lang="en-US"/>
              <a:t>     ………</a:t>
            </a:r>
          </a:p>
        </p:txBody>
      </p:sp>
    </p:spTree>
    <p:extLst>
      <p:ext uri="{BB962C8B-B14F-4D97-AF65-F5344CB8AC3E}">
        <p14:creationId xmlns:p14="http://schemas.microsoft.com/office/powerpoint/2010/main" val="3542102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304800"/>
            <a:ext cx="8229600" cy="685800"/>
          </a:xfrm>
        </p:spPr>
        <p:txBody>
          <a:bodyPr>
            <a:normAutofit/>
          </a:bodyPr>
          <a:lstStyle/>
          <a:p>
            <a:r>
              <a:rPr lang="en-US" sz="3600" b="1" dirty="0"/>
              <a:t>Third-Party Cookies</a:t>
            </a:r>
          </a:p>
        </p:txBody>
      </p:sp>
      <p:pic>
        <p:nvPicPr>
          <p:cNvPr id="266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371600"/>
            <a:ext cx="29718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6" name="Text Box 6"/>
          <p:cNvSpPr txBox="1">
            <a:spLocks noChangeArrowheads="1"/>
          </p:cNvSpPr>
          <p:nvPr/>
        </p:nvSpPr>
        <p:spPr bwMode="auto">
          <a:xfrm>
            <a:off x="152400" y="9144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Today:</a:t>
            </a:r>
          </a:p>
        </p:txBody>
      </p:sp>
      <p:sp>
        <p:nvSpPr>
          <p:cNvPr id="266247" name="Text Box 7"/>
          <p:cNvSpPr txBox="1">
            <a:spLocks noChangeArrowheads="1"/>
          </p:cNvSpPr>
          <p:nvPr/>
        </p:nvSpPr>
        <p:spPr bwMode="auto">
          <a:xfrm>
            <a:off x="152400" y="3657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Tomorrow:</a:t>
            </a:r>
          </a:p>
        </p:txBody>
      </p:sp>
      <p:pic>
        <p:nvPicPr>
          <p:cNvPr id="26624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4267200"/>
            <a:ext cx="29718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9" name="Text Box 9"/>
          <p:cNvSpPr txBox="1">
            <a:spLocks noChangeArrowheads="1"/>
          </p:cNvSpPr>
          <p:nvPr/>
        </p:nvSpPr>
        <p:spPr bwMode="auto">
          <a:xfrm>
            <a:off x="1447800" y="3352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www.site1.com</a:t>
            </a:r>
          </a:p>
        </p:txBody>
      </p:sp>
      <p:sp>
        <p:nvSpPr>
          <p:cNvPr id="266250" name="Text Box 10"/>
          <p:cNvSpPr txBox="1">
            <a:spLocks noChangeArrowheads="1"/>
          </p:cNvSpPr>
          <p:nvPr/>
        </p:nvSpPr>
        <p:spPr bwMode="auto">
          <a:xfrm>
            <a:off x="1524000" y="6324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www.site2.com</a:t>
            </a:r>
          </a:p>
        </p:txBody>
      </p:sp>
      <p:pic>
        <p:nvPicPr>
          <p:cNvPr id="266262" name="Picture 22" descr="MegaAdCor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2819400"/>
            <a:ext cx="1962150" cy="1314450"/>
          </a:xfrm>
          <a:prstGeom prst="rect">
            <a:avLst/>
          </a:prstGeom>
          <a:noFill/>
          <a:extLst>
            <a:ext uri="{909E8E84-426E-40DD-AFC4-6F175D3DCCD1}">
              <a14:hiddenFill xmlns:a14="http://schemas.microsoft.com/office/drawing/2010/main">
                <a:solidFill>
                  <a:srgbClr val="FFFFFF"/>
                </a:solidFill>
              </a14:hiddenFill>
            </a:ext>
          </a:extLst>
        </p:spPr>
      </p:pic>
      <p:sp>
        <p:nvSpPr>
          <p:cNvPr id="266264" name="AutoShape 24"/>
          <p:cNvSpPr>
            <a:spLocks noChangeArrowheads="1"/>
          </p:cNvSpPr>
          <p:nvPr/>
        </p:nvSpPr>
        <p:spPr bwMode="auto">
          <a:xfrm flipH="1">
            <a:off x="4038600" y="1524000"/>
            <a:ext cx="1066800" cy="1066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65" name="Text Box 25"/>
          <p:cNvSpPr txBox="1">
            <a:spLocks noChangeArrowheads="1"/>
          </p:cNvSpPr>
          <p:nvPr/>
        </p:nvSpPr>
        <p:spPr bwMode="auto">
          <a:xfrm>
            <a:off x="5181600" y="17526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err="1"/>
              <a:t>MegaId</a:t>
            </a:r>
            <a:r>
              <a:rPr lang="en-US" dirty="0"/>
              <a:t>#, ad</a:t>
            </a:r>
          </a:p>
        </p:txBody>
      </p:sp>
      <p:pic>
        <p:nvPicPr>
          <p:cNvPr id="266266"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676400"/>
            <a:ext cx="6096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7" name="AutoShape 27"/>
          <p:cNvSpPr>
            <a:spLocks noChangeArrowheads="1"/>
          </p:cNvSpPr>
          <p:nvPr/>
        </p:nvSpPr>
        <p:spPr bwMode="auto">
          <a:xfrm flipH="1" flipV="1">
            <a:off x="4038600" y="4343400"/>
            <a:ext cx="1066800" cy="1066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68" name="Text Box 28"/>
          <p:cNvSpPr txBox="1">
            <a:spLocks noChangeArrowheads="1"/>
          </p:cNvSpPr>
          <p:nvPr/>
        </p:nvSpPr>
        <p:spPr bwMode="auto">
          <a:xfrm>
            <a:off x="4876800" y="5029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ad</a:t>
            </a:r>
          </a:p>
        </p:txBody>
      </p:sp>
      <p:sp>
        <p:nvSpPr>
          <p:cNvPr id="266270" name="Freeform 30"/>
          <p:cNvSpPr>
            <a:spLocks/>
          </p:cNvSpPr>
          <p:nvPr/>
        </p:nvSpPr>
        <p:spPr bwMode="auto">
          <a:xfrm>
            <a:off x="4114800" y="4267200"/>
            <a:ext cx="1752600" cy="1638300"/>
          </a:xfrm>
          <a:custGeom>
            <a:avLst/>
            <a:gdLst>
              <a:gd name="T0" fmla="*/ 0 w 1104"/>
              <a:gd name="T1" fmla="*/ 1008 h 1032"/>
              <a:gd name="T2" fmla="*/ 480 w 1104"/>
              <a:gd name="T3" fmla="*/ 1008 h 1032"/>
              <a:gd name="T4" fmla="*/ 816 w 1104"/>
              <a:gd name="T5" fmla="*/ 864 h 1032"/>
              <a:gd name="T6" fmla="*/ 1056 w 1104"/>
              <a:gd name="T7" fmla="*/ 480 h 1032"/>
              <a:gd name="T8" fmla="*/ 1104 w 1104"/>
              <a:gd name="T9" fmla="*/ 0 h 1032"/>
            </a:gdLst>
            <a:ahLst/>
            <a:cxnLst>
              <a:cxn ang="0">
                <a:pos x="T0" y="T1"/>
              </a:cxn>
              <a:cxn ang="0">
                <a:pos x="T2" y="T3"/>
              </a:cxn>
              <a:cxn ang="0">
                <a:pos x="T4" y="T5"/>
              </a:cxn>
              <a:cxn ang="0">
                <a:pos x="T6" y="T7"/>
              </a:cxn>
              <a:cxn ang="0">
                <a:pos x="T8" y="T9"/>
              </a:cxn>
            </a:cxnLst>
            <a:rect l="0" t="0" r="r" b="b"/>
            <a:pathLst>
              <a:path w="1104" h="1032">
                <a:moveTo>
                  <a:pt x="0" y="1008"/>
                </a:moveTo>
                <a:cubicBezTo>
                  <a:pt x="172" y="1020"/>
                  <a:pt x="344" y="1032"/>
                  <a:pt x="480" y="1008"/>
                </a:cubicBezTo>
                <a:cubicBezTo>
                  <a:pt x="616" y="984"/>
                  <a:pt x="720" y="952"/>
                  <a:pt x="816" y="864"/>
                </a:cubicBezTo>
                <a:cubicBezTo>
                  <a:pt x="912" y="776"/>
                  <a:pt x="1008" y="624"/>
                  <a:pt x="1056" y="480"/>
                </a:cubicBezTo>
                <a:cubicBezTo>
                  <a:pt x="1104" y="336"/>
                  <a:pt x="1096" y="80"/>
                  <a:pt x="1104" y="0"/>
                </a:cubicBezTo>
              </a:path>
            </a:pathLst>
          </a:custGeom>
          <a:noFill/>
          <a:ln w="38100" cap="flat" cmpd="sng">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71" name="Line 31"/>
          <p:cNvSpPr>
            <a:spLocks noChangeShapeType="1"/>
          </p:cNvSpPr>
          <p:nvPr/>
        </p:nvSpPr>
        <p:spPr bwMode="auto">
          <a:xfrm flipV="1">
            <a:off x="5867400" y="4267200"/>
            <a:ext cx="0" cy="1524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72" name="Text Box 32"/>
          <p:cNvSpPr txBox="1">
            <a:spLocks noChangeArrowheads="1"/>
          </p:cNvSpPr>
          <p:nvPr/>
        </p:nvSpPr>
        <p:spPr bwMode="auto">
          <a:xfrm>
            <a:off x="5181600" y="5715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MegaId#</a:t>
            </a:r>
          </a:p>
        </p:txBody>
      </p:sp>
      <p:sp>
        <p:nvSpPr>
          <p:cNvPr id="266273" name="Text Box 33"/>
          <p:cNvSpPr txBox="1">
            <a:spLocks noChangeArrowheads="1"/>
          </p:cNvSpPr>
          <p:nvPr/>
        </p:nvSpPr>
        <p:spPr bwMode="auto">
          <a:xfrm>
            <a:off x="7162800" y="4038600"/>
            <a:ext cx="1752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#77654, site1</a:t>
            </a:r>
          </a:p>
          <a:p>
            <a:pPr>
              <a:spcBef>
                <a:spcPct val="50000"/>
              </a:spcBef>
            </a:pPr>
            <a:r>
              <a:rPr lang="en-US"/>
              <a:t>#77654, site2</a:t>
            </a:r>
          </a:p>
        </p:txBody>
      </p:sp>
      <p:pic>
        <p:nvPicPr>
          <p:cNvPr id="266274" name="Picture 3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400" y="2362200"/>
            <a:ext cx="21336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5" name="Rectangle 35"/>
          <p:cNvSpPr>
            <a:spLocks noChangeArrowheads="1"/>
          </p:cNvSpPr>
          <p:nvPr/>
        </p:nvSpPr>
        <p:spPr bwMode="auto">
          <a:xfrm>
            <a:off x="7010400" y="2286000"/>
            <a:ext cx="21336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6" name="AutoShape 36"/>
          <p:cNvSpPr>
            <a:spLocks noChangeArrowheads="1"/>
          </p:cNvSpPr>
          <p:nvPr/>
        </p:nvSpPr>
        <p:spPr bwMode="auto">
          <a:xfrm>
            <a:off x="6553200" y="3352800"/>
            <a:ext cx="381000" cy="304800"/>
          </a:xfrm>
          <a:prstGeom prst="rightArrow">
            <a:avLst>
              <a:gd name="adj1" fmla="val 50000"/>
              <a:gd name="adj2" fmla="val 3125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068510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274638"/>
            <a:ext cx="8229600" cy="639762"/>
          </a:xfrm>
        </p:spPr>
        <p:txBody>
          <a:bodyPr>
            <a:noAutofit/>
          </a:bodyPr>
          <a:lstStyle/>
          <a:p>
            <a:r>
              <a:rPr lang="en-US" sz="3600" b="1" dirty="0"/>
              <a:t>Cookies</a:t>
            </a:r>
          </a:p>
        </p:txBody>
      </p:sp>
      <p:sp>
        <p:nvSpPr>
          <p:cNvPr id="270339" name="Rectangle 3"/>
          <p:cNvSpPr>
            <a:spLocks noGrp="1" noChangeArrowheads="1"/>
          </p:cNvSpPr>
          <p:nvPr>
            <p:ph type="body" idx="1"/>
          </p:nvPr>
        </p:nvSpPr>
        <p:spPr>
          <a:xfrm>
            <a:off x="457200" y="1066800"/>
            <a:ext cx="8229600" cy="4525963"/>
          </a:xfrm>
        </p:spPr>
        <p:txBody>
          <a:bodyPr/>
          <a:lstStyle/>
          <a:p>
            <a:r>
              <a:rPr lang="en-US" sz="2400"/>
              <a:t>Cookies can have other attributes:</a:t>
            </a:r>
          </a:p>
          <a:p>
            <a:endParaRPr lang="en-US" sz="2400"/>
          </a:p>
          <a:p>
            <a:endParaRPr lang="en-US" sz="2400"/>
          </a:p>
          <a:p>
            <a:endParaRPr lang="en-US" sz="2400"/>
          </a:p>
          <a:p>
            <a:endParaRPr lang="en-US" sz="2400"/>
          </a:p>
          <a:p>
            <a:endParaRPr lang="en-US" sz="2400"/>
          </a:p>
          <a:p>
            <a:r>
              <a:rPr lang="en-US" sz="2400"/>
              <a:t>Can cookies infect your computer with viruses?</a:t>
            </a:r>
          </a:p>
        </p:txBody>
      </p:sp>
      <p:sp>
        <p:nvSpPr>
          <p:cNvPr id="270340" name="Text Box 4"/>
          <p:cNvSpPr txBox="1">
            <a:spLocks noChangeArrowheads="1"/>
          </p:cNvSpPr>
          <p:nvPr/>
        </p:nvSpPr>
        <p:spPr bwMode="auto">
          <a:xfrm>
            <a:off x="1143000" y="1981200"/>
            <a:ext cx="7391400"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Courier New" pitchFamily="49" charset="0"/>
              </a:rPr>
              <a:t>Set-Cookie: RMID=732423sdfs73242; </a:t>
            </a:r>
          </a:p>
          <a:p>
            <a:pPr>
              <a:spcBef>
                <a:spcPct val="20000"/>
              </a:spcBef>
            </a:pPr>
            <a:r>
              <a:rPr lang="en-US">
                <a:latin typeface="Courier New" pitchFamily="49" charset="0"/>
              </a:rPr>
              <a:t>            expires=Fri, 31-Dec-2010 23:59:59 GMT; </a:t>
            </a:r>
          </a:p>
          <a:p>
            <a:pPr>
              <a:spcBef>
                <a:spcPct val="20000"/>
              </a:spcBef>
            </a:pPr>
            <a:r>
              <a:rPr lang="en-US">
                <a:latin typeface="Courier New" pitchFamily="49" charset="0"/>
              </a:rPr>
              <a:t>            path=/; domain=.example.net</a:t>
            </a:r>
          </a:p>
        </p:txBody>
      </p:sp>
    </p:spTree>
    <p:extLst>
      <p:ext uri="{BB962C8B-B14F-4D97-AF65-F5344CB8AC3E}">
        <p14:creationId xmlns:p14="http://schemas.microsoft.com/office/powerpoint/2010/main" val="33763430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274638"/>
            <a:ext cx="8229600" cy="715962"/>
          </a:xfrm>
        </p:spPr>
        <p:txBody>
          <a:bodyPr>
            <a:normAutofit/>
          </a:bodyPr>
          <a:lstStyle/>
          <a:p>
            <a:r>
              <a:rPr lang="en-US" sz="3600" b="1" dirty="0"/>
              <a:t>Disabling Cookies</a:t>
            </a:r>
          </a:p>
        </p:txBody>
      </p:sp>
      <p:sp>
        <p:nvSpPr>
          <p:cNvPr id="272388" name="Text Box 4"/>
          <p:cNvSpPr txBox="1">
            <a:spLocks noChangeArrowheads="1"/>
          </p:cNvSpPr>
          <p:nvPr/>
        </p:nvSpPr>
        <p:spPr bwMode="auto">
          <a:xfrm>
            <a:off x="304800" y="5715000"/>
            <a:ext cx="88392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dirty="0"/>
              <a:t>Let’s try it:  </a:t>
            </a:r>
            <a:r>
              <a:rPr lang="en-US" sz="1400" dirty="0">
                <a:hlinkClick r:id="rId2"/>
              </a:rPr>
              <a:t>http://www.washingtonpost.com</a:t>
            </a:r>
            <a:r>
              <a:rPr lang="en-US" sz="1400" dirty="0"/>
              <a:t> </a:t>
            </a:r>
          </a:p>
          <a:p>
            <a:pPr>
              <a:spcBef>
                <a:spcPct val="50000"/>
              </a:spcBef>
            </a:pPr>
            <a:r>
              <a:rPr lang="en-US" sz="1400" dirty="0"/>
              <a:t>Mozilla help:  </a:t>
            </a:r>
            <a:r>
              <a:rPr lang="en-US" sz="1400" dirty="0">
                <a:hlinkClick r:id="rId3"/>
              </a:rPr>
              <a:t>http://support.mozilla.com/en-US/kb/Enabling+and+disabling+cookies?s=cookies&amp;as=s</a:t>
            </a:r>
            <a:r>
              <a:rPr lang="en-US" sz="1400" dirty="0"/>
              <a:t>  </a:t>
            </a:r>
          </a:p>
        </p:txBody>
      </p:sp>
      <p:pic>
        <p:nvPicPr>
          <p:cNvPr id="272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219200"/>
            <a:ext cx="436245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0577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274638"/>
            <a:ext cx="8229600" cy="639762"/>
          </a:xfrm>
        </p:spPr>
        <p:txBody>
          <a:bodyPr>
            <a:noAutofit/>
          </a:bodyPr>
          <a:lstStyle/>
          <a:p>
            <a:r>
              <a:rPr lang="en-US" sz="3600" b="1" dirty="0"/>
              <a:t>Flash Cookies</a:t>
            </a:r>
          </a:p>
        </p:txBody>
      </p:sp>
      <p:sp>
        <p:nvSpPr>
          <p:cNvPr id="273412" name="Text Box 4"/>
          <p:cNvSpPr txBox="1">
            <a:spLocks noChangeArrowheads="1"/>
          </p:cNvSpPr>
          <p:nvPr/>
        </p:nvSpPr>
        <p:spPr bwMode="auto">
          <a:xfrm>
            <a:off x="304800" y="5791200"/>
            <a:ext cx="83058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dirty="0"/>
              <a:t>Let’s try it:</a:t>
            </a:r>
          </a:p>
          <a:p>
            <a:pPr>
              <a:spcBef>
                <a:spcPct val="50000"/>
              </a:spcBef>
            </a:pPr>
            <a:r>
              <a:rPr lang="en-US" sz="1400" dirty="0">
                <a:hlinkClick r:id="rId4"/>
              </a:rPr>
              <a:t>http://www.macromedia.com/support/documentation/en/flashplayer/help/settings_manager07.html</a:t>
            </a:r>
            <a:r>
              <a:rPr lang="en-US" sz="1400" dirty="0"/>
              <a:t> </a:t>
            </a:r>
          </a:p>
        </p:txBody>
      </p:sp>
      <p:graphicFrame>
        <p:nvGraphicFramePr>
          <p:cNvPr id="273413" name="Object 5"/>
          <p:cNvGraphicFramePr>
            <a:graphicFrameLocks noGrp="1" noChangeAspect="1"/>
          </p:cNvGraphicFramePr>
          <p:nvPr>
            <p:ph idx="1"/>
          </p:nvPr>
        </p:nvGraphicFramePr>
        <p:xfrm>
          <a:off x="1828800" y="1143000"/>
          <a:ext cx="5334000" cy="4264025"/>
        </p:xfrm>
        <a:graphic>
          <a:graphicData uri="http://schemas.openxmlformats.org/presentationml/2006/ole">
            <mc:AlternateContent xmlns:mc="http://schemas.openxmlformats.org/markup-compatibility/2006">
              <mc:Choice xmlns:v="urn:schemas-microsoft-com:vml" Requires="v">
                <p:oleObj spid="_x0000_s1073" name="CorelPhotoPaint.Image.10" r:id="rId5" imgW="1505460" imgH="1203860" progId="CorelPhotoPaint.Image.10">
                  <p:embed/>
                </p:oleObj>
              </mc:Choice>
              <mc:Fallback>
                <p:oleObj name="CorelPhotoPaint.Image.10" r:id="rId5" imgW="1505460" imgH="1203860"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143000"/>
                        <a:ext cx="5334000"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8867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How Many?</a:t>
            </a:r>
            <a:endParaRPr lang="en-US" sz="3600" b="1" dirty="0"/>
          </a:p>
        </p:txBody>
      </p:sp>
      <p:sp>
        <p:nvSpPr>
          <p:cNvPr id="4" name="TextBox 3"/>
          <p:cNvSpPr txBox="1"/>
          <p:nvPr/>
        </p:nvSpPr>
        <p:spPr>
          <a:xfrm>
            <a:off x="533400" y="1371600"/>
            <a:ext cx="7772400" cy="3231654"/>
          </a:xfrm>
          <a:prstGeom prst="rect">
            <a:avLst/>
          </a:prstGeom>
          <a:noFill/>
        </p:spPr>
        <p:txBody>
          <a:bodyPr wrap="square" rtlCol="0">
            <a:spAutoFit/>
          </a:bodyPr>
          <a:lstStyle/>
          <a:p>
            <a:r>
              <a:rPr lang="en-US" sz="2800" dirty="0" smtClean="0"/>
              <a:t>This is </a:t>
            </a:r>
            <a:r>
              <a:rPr lang="en-US" sz="2800" dirty="0"/>
              <a:t>a topic that is important to us at Cisco. We believe the number of internet connected devices </a:t>
            </a:r>
            <a:r>
              <a:rPr lang="en-US" sz="2800" dirty="0" smtClean="0"/>
              <a:t>reached:</a:t>
            </a:r>
          </a:p>
          <a:p>
            <a:endParaRPr lang="en-US" sz="2800" dirty="0"/>
          </a:p>
          <a:p>
            <a:r>
              <a:rPr lang="en-US" sz="2800" dirty="0"/>
              <a:t>	</a:t>
            </a:r>
            <a:r>
              <a:rPr lang="en-US" sz="3600" dirty="0" smtClean="0">
                <a:solidFill>
                  <a:srgbClr val="FF0000"/>
                </a:solidFill>
              </a:rPr>
              <a:t> </a:t>
            </a:r>
            <a:r>
              <a:rPr lang="en-US" sz="3600" dirty="0">
                <a:solidFill>
                  <a:srgbClr val="FF0000"/>
                </a:solidFill>
              </a:rPr>
              <a:t>8.7 billion </a:t>
            </a:r>
            <a:endParaRPr lang="en-US" sz="3600" dirty="0" smtClean="0">
              <a:solidFill>
                <a:srgbClr val="FF0000"/>
              </a:solidFill>
            </a:endParaRPr>
          </a:p>
          <a:p>
            <a:endParaRPr lang="en-US" sz="2800" dirty="0"/>
          </a:p>
          <a:p>
            <a:r>
              <a:rPr lang="en-US" sz="2800" dirty="0" smtClean="0"/>
              <a:t>in </a:t>
            </a:r>
            <a:r>
              <a:rPr lang="en-US" sz="2800" dirty="0"/>
              <a:t>2012</a:t>
            </a:r>
            <a:r>
              <a:rPr lang="en-US" sz="2800" dirty="0" smtClean="0"/>
              <a:t>.</a:t>
            </a:r>
            <a:endParaRPr lang="en-US" sz="2800" dirty="0"/>
          </a:p>
        </p:txBody>
      </p:sp>
    </p:spTree>
    <p:extLst>
      <p:ext uri="{BB962C8B-B14F-4D97-AF65-F5344CB8AC3E}">
        <p14:creationId xmlns:p14="http://schemas.microsoft.com/office/powerpoint/2010/main" val="11431575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Computing in the Cloud</a:t>
            </a:r>
            <a:endParaRPr lang="en-US" sz="3600"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4953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209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Computing in the Cloud</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1219200"/>
            <a:ext cx="45148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79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How Many?</a:t>
            </a:r>
            <a:endParaRPr lang="en-US" sz="3600" b="1" dirty="0"/>
          </a:p>
        </p:txBody>
      </p:sp>
      <p:graphicFrame>
        <p:nvGraphicFramePr>
          <p:cNvPr id="5" name="Table 4"/>
          <p:cNvGraphicFramePr>
            <a:graphicFrameLocks noGrp="1"/>
          </p:cNvGraphicFramePr>
          <p:nvPr>
            <p:extLst>
              <p:ext uri="{D42A27DB-BD31-4B8C-83A1-F6EECF244321}">
                <p14:modId xmlns:p14="http://schemas.microsoft.com/office/powerpoint/2010/main" val="2227972938"/>
              </p:ext>
            </p:extLst>
          </p:nvPr>
        </p:nvGraphicFramePr>
        <p:xfrm>
          <a:off x="1143000" y="1676400"/>
          <a:ext cx="7239001" cy="4495797"/>
        </p:xfrm>
        <a:graphic>
          <a:graphicData uri="http://schemas.openxmlformats.org/drawingml/2006/table">
            <a:tbl>
              <a:tblPr firstRow="1" bandRow="1">
                <a:tableStyleId>{5C22544A-7EE6-4342-B048-85BDC9FD1C3A}</a:tableStyleId>
              </a:tblPr>
              <a:tblGrid>
                <a:gridCol w="3709988"/>
                <a:gridCol w="3529013"/>
              </a:tblGrid>
              <a:tr h="499533">
                <a:tc>
                  <a:txBody>
                    <a:bodyPr/>
                    <a:lstStyle/>
                    <a:p>
                      <a:r>
                        <a:rPr lang="en-US" sz="2400" dirty="0" smtClean="0"/>
                        <a:t>Country</a:t>
                      </a:r>
                      <a:endParaRPr lang="en-US" sz="2400" dirty="0"/>
                    </a:p>
                  </a:txBody>
                  <a:tcPr/>
                </a:tc>
                <a:tc>
                  <a:txBody>
                    <a:bodyPr/>
                    <a:lstStyle/>
                    <a:p>
                      <a:r>
                        <a:rPr lang="en-US" sz="2400" dirty="0" smtClean="0"/>
                        <a:t>Population</a:t>
                      </a:r>
                      <a:endParaRPr lang="en-US" sz="2400" dirty="0"/>
                    </a:p>
                  </a:txBody>
                  <a:tcPr/>
                </a:tc>
              </a:tr>
              <a:tr h="499533">
                <a:tc>
                  <a:txBody>
                    <a:bodyPr/>
                    <a:lstStyle/>
                    <a:p>
                      <a:r>
                        <a:rPr lang="en-US" sz="2400" dirty="0" smtClean="0"/>
                        <a:t>USA</a:t>
                      </a:r>
                      <a:endParaRPr lang="en-US" sz="2400" dirty="0"/>
                    </a:p>
                  </a:txBody>
                  <a:tcPr/>
                </a:tc>
                <a:tc>
                  <a:txBody>
                    <a:bodyPr/>
                    <a:lstStyle/>
                    <a:p>
                      <a:r>
                        <a:rPr lang="en-US" sz="2400" dirty="0" smtClean="0"/>
                        <a:t>   315,718,000</a:t>
                      </a:r>
                      <a:endParaRPr lang="en-US" sz="2400" dirty="0"/>
                    </a:p>
                  </a:txBody>
                  <a:tcPr/>
                </a:tc>
              </a:tr>
              <a:tr h="499533">
                <a:tc>
                  <a:txBody>
                    <a:bodyPr/>
                    <a:lstStyle/>
                    <a:p>
                      <a:r>
                        <a:rPr lang="en-US" sz="2400" dirty="0" smtClean="0"/>
                        <a:t>Canada</a:t>
                      </a:r>
                      <a:endParaRPr lang="en-US" sz="2400" dirty="0"/>
                    </a:p>
                  </a:txBody>
                  <a:tcPr/>
                </a:tc>
                <a:tc>
                  <a:txBody>
                    <a:bodyPr/>
                    <a:lstStyle/>
                    <a:p>
                      <a:r>
                        <a:rPr lang="en-US" sz="2400" dirty="0" smtClean="0"/>
                        <a:t>     35,056,064</a:t>
                      </a:r>
                      <a:endParaRPr lang="en-US" sz="2400" dirty="0"/>
                    </a:p>
                  </a:txBody>
                  <a:tcPr/>
                </a:tc>
              </a:tr>
              <a:tr h="499533">
                <a:tc>
                  <a:txBody>
                    <a:bodyPr/>
                    <a:lstStyle/>
                    <a:p>
                      <a:r>
                        <a:rPr lang="en-US" sz="2400" dirty="0" smtClean="0"/>
                        <a:t>France</a:t>
                      </a:r>
                      <a:endParaRPr lang="en-US" sz="2400" dirty="0"/>
                    </a:p>
                  </a:txBody>
                  <a:tcPr/>
                </a:tc>
                <a:tc>
                  <a:txBody>
                    <a:bodyPr/>
                    <a:lstStyle/>
                    <a:p>
                      <a:r>
                        <a:rPr lang="en-US" sz="2400" dirty="0" smtClean="0"/>
                        <a:t>     65,619,000</a:t>
                      </a:r>
                      <a:endParaRPr lang="en-US" sz="2400" dirty="0"/>
                    </a:p>
                  </a:txBody>
                  <a:tcPr/>
                </a:tc>
              </a:tr>
              <a:tr h="499533">
                <a:tc>
                  <a:txBody>
                    <a:bodyPr/>
                    <a:lstStyle/>
                    <a:p>
                      <a:r>
                        <a:rPr lang="en-US" sz="2400" dirty="0" smtClean="0"/>
                        <a:t>Japan</a:t>
                      </a:r>
                    </a:p>
                  </a:txBody>
                  <a:tcPr/>
                </a:tc>
                <a:tc>
                  <a:txBody>
                    <a:bodyPr/>
                    <a:lstStyle/>
                    <a:p>
                      <a:r>
                        <a:rPr lang="en-US" sz="2400" dirty="0" smtClean="0"/>
                        <a:t>   127,360,000</a:t>
                      </a:r>
                      <a:endParaRPr lang="en-US" sz="2400" dirty="0"/>
                    </a:p>
                  </a:txBody>
                  <a:tcPr/>
                </a:tc>
              </a:tr>
              <a:tr h="499533">
                <a:tc>
                  <a:txBody>
                    <a:bodyPr/>
                    <a:lstStyle/>
                    <a:p>
                      <a:r>
                        <a:rPr lang="en-US" sz="2400" dirty="0" smtClean="0"/>
                        <a:t>India</a:t>
                      </a:r>
                      <a:endParaRPr lang="en-US" sz="2400" dirty="0"/>
                    </a:p>
                  </a:txBody>
                  <a:tcPr/>
                </a:tc>
                <a:tc>
                  <a:txBody>
                    <a:bodyPr/>
                    <a:lstStyle/>
                    <a:p>
                      <a:r>
                        <a:rPr lang="en-US" sz="2400" dirty="0" smtClean="0"/>
                        <a:t>1,354,040,000</a:t>
                      </a:r>
                      <a:endParaRPr lang="en-US" sz="2400" dirty="0"/>
                    </a:p>
                  </a:txBody>
                  <a:tcPr/>
                </a:tc>
              </a:tr>
              <a:tr h="499533">
                <a:tc>
                  <a:txBody>
                    <a:bodyPr/>
                    <a:lstStyle/>
                    <a:p>
                      <a:r>
                        <a:rPr lang="en-US" sz="2400" dirty="0" smtClean="0"/>
                        <a:t>China</a:t>
                      </a:r>
                      <a:endParaRPr lang="en-US" sz="2400" dirty="0"/>
                    </a:p>
                  </a:txBody>
                  <a:tcPr/>
                </a:tc>
                <a:tc>
                  <a:txBody>
                    <a:bodyPr/>
                    <a:lstStyle/>
                    <a:p>
                      <a:r>
                        <a:rPr lang="en-US" sz="2400" dirty="0" smtClean="0"/>
                        <a:t>1,354,040,000</a:t>
                      </a:r>
                      <a:endParaRPr lang="en-US" sz="2400" dirty="0"/>
                    </a:p>
                  </a:txBody>
                  <a:tcPr/>
                </a:tc>
              </a:tr>
              <a:tr h="499533">
                <a:tc>
                  <a:txBody>
                    <a:bodyPr/>
                    <a:lstStyle/>
                    <a:p>
                      <a:r>
                        <a:rPr lang="en-US" sz="2400" dirty="0" smtClean="0"/>
                        <a:t>The world</a:t>
                      </a:r>
                      <a:endParaRPr lang="en-US" sz="2400" dirty="0"/>
                    </a:p>
                  </a:txBody>
                  <a:tcPr/>
                </a:tc>
                <a:tc>
                  <a:txBody>
                    <a:bodyPr/>
                    <a:lstStyle/>
                    <a:p>
                      <a:r>
                        <a:rPr lang="en-US" sz="2400" dirty="0" smtClean="0"/>
                        <a:t>6,952,794,452</a:t>
                      </a:r>
                    </a:p>
                  </a:txBody>
                  <a:tcPr/>
                </a:tc>
              </a:tr>
              <a:tr h="499533">
                <a:tc>
                  <a:txBody>
                    <a:bodyPr/>
                    <a:lstStyle/>
                    <a:p>
                      <a:r>
                        <a:rPr lang="en-US" sz="2400" dirty="0" smtClean="0"/>
                        <a:t>The Internet</a:t>
                      </a:r>
                      <a:endParaRPr lang="en-US" sz="2400" dirty="0"/>
                    </a:p>
                  </a:txBody>
                  <a:tcPr/>
                </a:tc>
                <a:tc>
                  <a:txBody>
                    <a:bodyPr/>
                    <a:lstStyle/>
                    <a:p>
                      <a:r>
                        <a:rPr lang="en-US" sz="2400" dirty="0" smtClean="0"/>
                        <a:t>8,700,000,000</a:t>
                      </a:r>
                    </a:p>
                  </a:txBody>
                  <a:tcPr/>
                </a:tc>
              </a:tr>
            </a:tbl>
          </a:graphicData>
        </a:graphic>
      </p:graphicFrame>
    </p:spTree>
    <p:extLst>
      <p:ext uri="{BB962C8B-B14F-4D97-AF65-F5344CB8AC3E}">
        <p14:creationId xmlns:p14="http://schemas.microsoft.com/office/powerpoint/2010/main" val="154851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715962"/>
          </a:xfrm>
        </p:spPr>
        <p:txBody>
          <a:bodyPr/>
          <a:lstStyle/>
          <a:p>
            <a:pPr eaLnBrk="1" hangingPunct="1"/>
            <a:r>
              <a:rPr lang="en-US" sz="3200" b="1" smtClean="0"/>
              <a:t>Internet All Over the World</a:t>
            </a:r>
          </a:p>
        </p:txBody>
      </p:sp>
      <p:sp>
        <p:nvSpPr>
          <p:cNvPr id="6147" name="Text Box 5"/>
          <p:cNvSpPr txBox="1">
            <a:spLocks noChangeArrowheads="1"/>
          </p:cNvSpPr>
          <p:nvPr/>
        </p:nvSpPr>
        <p:spPr bwMode="auto">
          <a:xfrm>
            <a:off x="914400" y="1447800"/>
            <a:ext cx="72390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2400"/>
              <a:t> Africa</a:t>
            </a:r>
          </a:p>
          <a:p>
            <a:pPr eaLnBrk="1" hangingPunct="1">
              <a:spcBef>
                <a:spcPct val="50000"/>
              </a:spcBef>
              <a:buFontTx/>
              <a:buChar char="•"/>
            </a:pPr>
            <a:r>
              <a:rPr lang="en-US" sz="2400"/>
              <a:t> Asia</a:t>
            </a:r>
          </a:p>
          <a:p>
            <a:pPr eaLnBrk="1" hangingPunct="1">
              <a:spcBef>
                <a:spcPct val="50000"/>
              </a:spcBef>
              <a:buFontTx/>
              <a:buChar char="•"/>
            </a:pPr>
            <a:r>
              <a:rPr lang="en-US" sz="2400"/>
              <a:t> Europe</a:t>
            </a:r>
          </a:p>
          <a:p>
            <a:pPr eaLnBrk="1" hangingPunct="1">
              <a:spcBef>
                <a:spcPct val="50000"/>
              </a:spcBef>
              <a:buFontTx/>
              <a:buChar char="•"/>
            </a:pPr>
            <a:r>
              <a:rPr lang="en-US" sz="2400"/>
              <a:t> Latin America/Carribean</a:t>
            </a:r>
          </a:p>
          <a:p>
            <a:pPr eaLnBrk="1" hangingPunct="1">
              <a:spcBef>
                <a:spcPct val="50000"/>
              </a:spcBef>
              <a:buFontTx/>
              <a:buChar char="•"/>
            </a:pPr>
            <a:r>
              <a:rPr lang="en-US" sz="2400"/>
              <a:t> Middle East</a:t>
            </a:r>
          </a:p>
          <a:p>
            <a:pPr eaLnBrk="1" hangingPunct="1">
              <a:spcBef>
                <a:spcPct val="50000"/>
              </a:spcBef>
              <a:buFontTx/>
              <a:buChar char="•"/>
            </a:pPr>
            <a:r>
              <a:rPr lang="en-US" sz="2400"/>
              <a:t> North America</a:t>
            </a:r>
          </a:p>
          <a:p>
            <a:pPr eaLnBrk="1" hangingPunct="1">
              <a:spcBef>
                <a:spcPct val="50000"/>
              </a:spcBef>
              <a:buFontTx/>
              <a:buChar char="•"/>
            </a:pPr>
            <a:r>
              <a:rPr lang="en-US" sz="2400"/>
              <a:t> Oceania/Australia</a:t>
            </a:r>
          </a:p>
          <a:p>
            <a:pPr eaLnBrk="1" hangingPunct="1">
              <a:spcBef>
                <a:spcPct val="50000"/>
              </a:spcBef>
            </a:pPr>
            <a:endParaRPr lang="en-US" sz="2400"/>
          </a:p>
        </p:txBody>
      </p:sp>
    </p:spTree>
    <p:extLst>
      <p:ext uri="{BB962C8B-B14F-4D97-AF65-F5344CB8AC3E}">
        <p14:creationId xmlns:p14="http://schemas.microsoft.com/office/powerpoint/2010/main" val="3678126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6567</TotalTime>
  <Words>1740</Words>
  <Application>Microsoft Office PowerPoint</Application>
  <PresentationFormat>On-screen Show (4:3)</PresentationFormat>
  <Paragraphs>412</Paragraphs>
  <Slides>71</Slides>
  <Notes>56</Notes>
  <HiddenSlides>7</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CorelPhotoPaint.Image.10</vt:lpstr>
      <vt:lpstr>Networks</vt:lpstr>
      <vt:lpstr>Physical Networks</vt:lpstr>
      <vt:lpstr>PowerPoint Presentation</vt:lpstr>
      <vt:lpstr>How Far Fetched?</vt:lpstr>
      <vt:lpstr>The Ubiquitous Web</vt:lpstr>
      <vt:lpstr>World Wide Web  2005</vt:lpstr>
      <vt:lpstr>How Many?</vt:lpstr>
      <vt:lpstr>How Many?</vt:lpstr>
      <vt:lpstr>Internet All Over the World</vt:lpstr>
      <vt:lpstr>Internet All Over the World</vt:lpstr>
      <vt:lpstr>Internet All Over the World</vt:lpstr>
      <vt:lpstr>Languages of the Internet</vt:lpstr>
      <vt:lpstr>Languages of the Internet</vt:lpstr>
      <vt:lpstr>Basic Connectivity</vt:lpstr>
      <vt:lpstr>Basic Connectivity</vt:lpstr>
      <vt:lpstr>Basic Connectivity</vt:lpstr>
      <vt:lpstr>Basic Connectivity</vt:lpstr>
      <vt:lpstr>Basic Connectivity</vt:lpstr>
      <vt:lpstr>LAN Topologies</vt:lpstr>
      <vt:lpstr>LAN Topologies</vt:lpstr>
      <vt:lpstr>LAN Topologies</vt:lpstr>
      <vt:lpstr>WANs</vt:lpstr>
      <vt:lpstr>When Do You Notice Packets?</vt:lpstr>
      <vt:lpstr>Bandwidth</vt:lpstr>
      <vt:lpstr>Bandwidth</vt:lpstr>
      <vt:lpstr>Bandwidth</vt:lpstr>
      <vt:lpstr>Protocols</vt:lpstr>
      <vt:lpstr>The Restaurant Protocol</vt:lpstr>
      <vt:lpstr>English Is a Communication Protocol</vt:lpstr>
      <vt:lpstr>Ambiguity</vt:lpstr>
      <vt:lpstr>Ambiguity</vt:lpstr>
      <vt:lpstr>Ambiguity</vt:lpstr>
      <vt:lpstr>Robustness</vt:lpstr>
      <vt:lpstr>Robustness</vt:lpstr>
      <vt:lpstr>Network Protocols</vt:lpstr>
      <vt:lpstr>Communication Protocols You May Have Heard Of</vt:lpstr>
      <vt:lpstr>The Internet Protocol Stack</vt:lpstr>
      <vt:lpstr>IP Addresses</vt:lpstr>
      <vt:lpstr>Human Friendly Domain Names</vt:lpstr>
      <vt:lpstr>Domain Name Servers</vt:lpstr>
      <vt:lpstr>A Very Simple Communication Protocol</vt:lpstr>
      <vt:lpstr>ARQ Protocols</vt:lpstr>
      <vt:lpstr>Stop-and-Wait</vt:lpstr>
      <vt:lpstr>Analyzing Stop-and-Wait</vt:lpstr>
      <vt:lpstr>A Delayed Message Finally Appears</vt:lpstr>
      <vt:lpstr>Alternating Bit Protocol</vt:lpstr>
      <vt:lpstr>TCP</vt:lpstr>
      <vt:lpstr>TCP/IP</vt:lpstr>
      <vt:lpstr>Watching It Work</vt:lpstr>
      <vt:lpstr>The Internet Protocol Stack</vt:lpstr>
      <vt:lpstr>World Wide Web</vt:lpstr>
      <vt:lpstr>Memex</vt:lpstr>
      <vt:lpstr>Memex</vt:lpstr>
      <vt:lpstr>Hypertext</vt:lpstr>
      <vt:lpstr>Hypertext Transfer Protocol (HTTP)</vt:lpstr>
      <vt:lpstr>HTML</vt:lpstr>
      <vt:lpstr>Building and Publishing a Site</vt:lpstr>
      <vt:lpstr>Secure Communication</vt:lpstr>
      <vt:lpstr>Cookies</vt:lpstr>
      <vt:lpstr>PowerPoint Presentation</vt:lpstr>
      <vt:lpstr>Cookies</vt:lpstr>
      <vt:lpstr>Cookies</vt:lpstr>
      <vt:lpstr>Cookies</vt:lpstr>
      <vt:lpstr>Cookies</vt:lpstr>
      <vt:lpstr>Cookies</vt:lpstr>
      <vt:lpstr>Third-Party Cookies</vt:lpstr>
      <vt:lpstr>Cookies</vt:lpstr>
      <vt:lpstr>Disabling Cookies</vt:lpstr>
      <vt:lpstr>Flash Cookies</vt:lpstr>
      <vt:lpstr>Computing in the Cloud</vt:lpstr>
      <vt:lpstr>Computing in the Cloud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Rich</dc:creator>
  <cp:lastModifiedBy>ear</cp:lastModifiedBy>
  <cp:revision>77</cp:revision>
  <dcterms:created xsi:type="dcterms:W3CDTF">2011-01-20T01:13:50Z</dcterms:created>
  <dcterms:modified xsi:type="dcterms:W3CDTF">2014-04-09T22:09:14Z</dcterms:modified>
</cp:coreProperties>
</file>