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81" r:id="rId3"/>
    <p:sldId id="316" r:id="rId4"/>
    <p:sldId id="257" r:id="rId5"/>
    <p:sldId id="258" r:id="rId6"/>
    <p:sldId id="259" r:id="rId7"/>
    <p:sldId id="275" r:id="rId8"/>
    <p:sldId id="288" r:id="rId9"/>
    <p:sldId id="290" r:id="rId10"/>
    <p:sldId id="289" r:id="rId11"/>
    <p:sldId id="291" r:id="rId12"/>
    <p:sldId id="265" r:id="rId13"/>
    <p:sldId id="268" r:id="rId14"/>
    <p:sldId id="269" r:id="rId15"/>
    <p:sldId id="314" r:id="rId16"/>
    <p:sldId id="266" r:id="rId17"/>
    <p:sldId id="295" r:id="rId18"/>
    <p:sldId id="296" r:id="rId19"/>
    <p:sldId id="297" r:id="rId20"/>
    <p:sldId id="298" r:id="rId21"/>
    <p:sldId id="262" r:id="rId22"/>
    <p:sldId id="264" r:id="rId23"/>
    <p:sldId id="261" r:id="rId24"/>
    <p:sldId id="263" r:id="rId25"/>
    <p:sldId id="267" r:id="rId26"/>
    <p:sldId id="270" r:id="rId27"/>
    <p:sldId id="271" r:id="rId28"/>
    <p:sldId id="272" r:id="rId29"/>
    <p:sldId id="312" r:id="rId30"/>
    <p:sldId id="313" r:id="rId31"/>
    <p:sldId id="311" r:id="rId32"/>
    <p:sldId id="292" r:id="rId33"/>
    <p:sldId id="293" r:id="rId34"/>
    <p:sldId id="260" r:id="rId35"/>
    <p:sldId id="280" r:id="rId36"/>
    <p:sldId id="283" r:id="rId37"/>
    <p:sldId id="282" r:id="rId38"/>
    <p:sldId id="285" r:id="rId39"/>
    <p:sldId id="284" r:id="rId40"/>
    <p:sldId id="286" r:id="rId41"/>
    <p:sldId id="287" r:id="rId42"/>
    <p:sldId id="276" r:id="rId43"/>
    <p:sldId id="277" r:id="rId44"/>
    <p:sldId id="278" r:id="rId45"/>
    <p:sldId id="273" r:id="rId46"/>
    <p:sldId id="299" r:id="rId47"/>
    <p:sldId id="300" r:id="rId48"/>
    <p:sldId id="301" r:id="rId49"/>
    <p:sldId id="302" r:id="rId50"/>
    <p:sldId id="303" r:id="rId51"/>
    <p:sldId id="274" r:id="rId52"/>
    <p:sldId id="304" r:id="rId53"/>
    <p:sldId id="305" r:id="rId54"/>
    <p:sldId id="306" r:id="rId55"/>
    <p:sldId id="307" r:id="rId56"/>
    <p:sldId id="308" r:id="rId57"/>
    <p:sldId id="309" r:id="rId58"/>
    <p:sldId id="310" r:id="rId5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403" autoAdjust="0"/>
  </p:normalViewPr>
  <p:slideViewPr>
    <p:cSldViewPr>
      <p:cViewPr varScale="1">
        <p:scale>
          <a:sx n="69" d="100"/>
          <a:sy n="69" d="100"/>
        </p:scale>
        <p:origin x="-119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pitchFamily="34" charset="0"/>
                <a:cs typeface="Arial" pitchFamily="34" charset="0"/>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pitchFamily="34" charset="0"/>
                <a:cs typeface="Arial" pitchFamily="34" charset="0"/>
              </a:defRPr>
            </a:lvl1pPr>
          </a:lstStyle>
          <a:p>
            <a:pPr>
              <a:defRPr/>
            </a:pPr>
            <a:endParaRPr lang="en-US"/>
          </a:p>
        </p:txBody>
      </p:sp>
      <p:sp>
        <p:nvSpPr>
          <p:cNvPr id="266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pitchFamily="34" charset="0"/>
                <a:cs typeface="Arial" pitchFamily="34" charset="0"/>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itchFamily="34" charset="0"/>
                <a:cs typeface="Arial" pitchFamily="34" charset="0"/>
              </a:defRPr>
            </a:lvl1pPr>
          </a:lstStyle>
          <a:p>
            <a:pPr>
              <a:defRPr/>
            </a:pPr>
            <a:fld id="{04906FBE-C65C-48BB-950B-B1716AAAD114}" type="slidenum">
              <a:rPr lang="en-US"/>
              <a:pPr>
                <a:defRPr/>
              </a:pPr>
              <a:t>‹#›</a:t>
            </a:fld>
            <a:endParaRPr lang="en-US"/>
          </a:p>
        </p:txBody>
      </p:sp>
    </p:spTree>
    <p:extLst>
      <p:ext uri="{BB962C8B-B14F-4D97-AF65-F5344CB8AC3E}">
        <p14:creationId xmlns:p14="http://schemas.microsoft.com/office/powerpoint/2010/main" val="4428899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Facebook number: http://expandedramblings.com/index.php/resource-how-many-people-use-the-top-social-media/3/#.U0vr36Ka_ZQ</a:t>
            </a:r>
          </a:p>
          <a:p>
            <a:r>
              <a:rPr lang="en-US" dirty="0" smtClean="0"/>
              <a:t>Tweets: http://www.statisticbrain.com/twitter-statistics/</a:t>
            </a:r>
          </a:p>
          <a:p>
            <a:r>
              <a:rPr lang="en-US" dirty="0" smtClean="0"/>
              <a:t>http://www.internetworldstats.com/stats.htm  for the first number.  The rest from Fred Chang.</a:t>
            </a:r>
            <a:endParaRPr lang="en-US" dirty="0"/>
          </a:p>
        </p:txBody>
      </p:sp>
      <p:sp>
        <p:nvSpPr>
          <p:cNvPr id="4" name="Slide Number Placeholder 3"/>
          <p:cNvSpPr>
            <a:spLocks noGrp="1"/>
          </p:cNvSpPr>
          <p:nvPr>
            <p:ph type="sldNum" sz="quarter" idx="10"/>
          </p:nvPr>
        </p:nvSpPr>
        <p:spPr/>
        <p:txBody>
          <a:bodyPr/>
          <a:lstStyle/>
          <a:p>
            <a:pPr>
              <a:defRPr/>
            </a:pPr>
            <a:fld id="{04906FBE-C65C-48BB-950B-B1716AAAD114}" type="slidenum">
              <a:rPr lang="en-US" smtClean="0"/>
              <a:pPr>
                <a:defRPr/>
              </a:pPr>
              <a:t>2</a:t>
            </a:fld>
            <a:endParaRPr lang="en-US"/>
          </a:p>
        </p:txBody>
      </p:sp>
    </p:spTree>
    <p:extLst>
      <p:ext uri="{BB962C8B-B14F-4D97-AF65-F5344CB8AC3E}">
        <p14:creationId xmlns:p14="http://schemas.microsoft.com/office/powerpoint/2010/main" val="4070058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www.google.com/imgres?start=38&amp;num=10&amp;hl=en&amp;gbv=2&amp;biw=1280&amp;bih=654&amp;addh=36&amp;tbm=isch&amp;tbnid=pHjw-7ZzfwGc8M:&amp;imgrefurl=http://www.microsoft.com/security/pc-security/botnet.aspx&amp;docid=sH7epU4UHU08gM&amp;imgurl=http://www.microsoft.com/global/security/publishingimages/pc-security/BotnetInAction_small.jpg&amp;w=400&amp;h=515&amp;ei=XcGVT9CUBqeW2gXYwtGhBQ&amp;zoom=1&amp;iact=hc&amp;vpx=685&amp;vpy=302&amp;dur=2673&amp;hovh=255&amp;hovw=198&amp;tx=99&amp;ty=155&amp;sig=108701160845074414956&amp;page=3&amp;tbnh=140&amp;tbnw=109&amp;ndsp=21&amp;ved=1t:429,r:8,s:38,i:67</a:t>
            </a:r>
            <a:endParaRPr lang="en-US"/>
          </a:p>
        </p:txBody>
      </p:sp>
      <p:sp>
        <p:nvSpPr>
          <p:cNvPr id="4" name="Slide Number Placeholder 3"/>
          <p:cNvSpPr>
            <a:spLocks noGrp="1"/>
          </p:cNvSpPr>
          <p:nvPr>
            <p:ph type="sldNum" sz="quarter" idx="10"/>
          </p:nvPr>
        </p:nvSpPr>
        <p:spPr/>
        <p:txBody>
          <a:bodyPr/>
          <a:lstStyle/>
          <a:p>
            <a:pPr>
              <a:defRPr/>
            </a:pPr>
            <a:fld id="{04906FBE-C65C-48BB-950B-B1716AAAD114}" type="slidenum">
              <a:rPr lang="en-US" smtClean="0"/>
              <a:pPr>
                <a:defRPr/>
              </a:pPr>
              <a:t>15</a:t>
            </a:fld>
            <a:endParaRPr lang="en-US"/>
          </a:p>
        </p:txBody>
      </p:sp>
    </p:spTree>
    <p:extLst>
      <p:ext uri="{BB962C8B-B14F-4D97-AF65-F5344CB8AC3E}">
        <p14:creationId xmlns:p14="http://schemas.microsoft.com/office/powerpoint/2010/main" val="1240846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Targets chosen: people/systems</a:t>
            </a:r>
            <a:r>
              <a:rPr lang="en-US" baseline="0" smtClean="0"/>
              <a:t> that would give the attackers the privileges they wanted.</a:t>
            </a:r>
          </a:p>
          <a:p>
            <a:r>
              <a:rPr lang="en-US" dirty="0" smtClean="0"/>
              <a:t>http://blogs.mcafee.com/corporate/cto/operation-%E2%80%9Caurora%E2%80%9D-hit-google-others </a:t>
            </a:r>
            <a:endParaRPr lang="en-US" dirty="0"/>
          </a:p>
        </p:txBody>
      </p:sp>
      <p:sp>
        <p:nvSpPr>
          <p:cNvPr id="4" name="Slide Number Placeholder 3"/>
          <p:cNvSpPr>
            <a:spLocks noGrp="1"/>
          </p:cNvSpPr>
          <p:nvPr>
            <p:ph type="sldNum" sz="quarter" idx="10"/>
          </p:nvPr>
        </p:nvSpPr>
        <p:spPr/>
        <p:txBody>
          <a:bodyPr/>
          <a:lstStyle/>
          <a:p>
            <a:pPr>
              <a:defRPr/>
            </a:pPr>
            <a:fld id="{04906FBE-C65C-48BB-950B-B1716AAAD114}" type="slidenum">
              <a:rPr lang="en-US" smtClean="0"/>
              <a:pPr>
                <a:defRPr/>
              </a:pPr>
              <a:t>17</a:t>
            </a:fld>
            <a:endParaRPr lang="en-US"/>
          </a:p>
        </p:txBody>
      </p:sp>
    </p:spTree>
    <p:extLst>
      <p:ext uri="{BB962C8B-B14F-4D97-AF65-F5344CB8AC3E}">
        <p14:creationId xmlns:p14="http://schemas.microsoft.com/office/powerpoint/2010/main" val="4078013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Targets chosen: people/systems</a:t>
            </a:r>
            <a:r>
              <a:rPr lang="en-US" baseline="0" smtClean="0"/>
              <a:t> that would give the attackers the privileges they wanted.</a:t>
            </a:r>
          </a:p>
          <a:p>
            <a:r>
              <a:rPr lang="en-US" dirty="0" smtClean="0"/>
              <a:t>http://blogs.mcafee.com/corporate/cto/operation-%E2%80%9Caurora%E2%80%9D-hit-google-others </a:t>
            </a:r>
            <a:endParaRPr lang="en-US" dirty="0"/>
          </a:p>
        </p:txBody>
      </p:sp>
      <p:sp>
        <p:nvSpPr>
          <p:cNvPr id="4" name="Slide Number Placeholder 3"/>
          <p:cNvSpPr>
            <a:spLocks noGrp="1"/>
          </p:cNvSpPr>
          <p:nvPr>
            <p:ph type="sldNum" sz="quarter" idx="10"/>
          </p:nvPr>
        </p:nvSpPr>
        <p:spPr/>
        <p:txBody>
          <a:bodyPr/>
          <a:lstStyle/>
          <a:p>
            <a:pPr>
              <a:defRPr/>
            </a:pPr>
            <a:fld id="{04906FBE-C65C-48BB-950B-B1716AAAD114}" type="slidenum">
              <a:rPr lang="en-US" smtClean="0"/>
              <a:pPr>
                <a:defRPr/>
              </a:pPr>
              <a:t>18</a:t>
            </a:fld>
            <a:endParaRPr lang="en-US"/>
          </a:p>
        </p:txBody>
      </p:sp>
    </p:spTree>
    <p:extLst>
      <p:ext uri="{BB962C8B-B14F-4D97-AF65-F5344CB8AC3E}">
        <p14:creationId xmlns:p14="http://schemas.microsoft.com/office/powerpoint/2010/main" val="4078013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Targets chosen: people/systems</a:t>
            </a:r>
            <a:r>
              <a:rPr lang="en-US" baseline="0" smtClean="0"/>
              <a:t> that would give the attackers the privileges they wanted.</a:t>
            </a:r>
          </a:p>
          <a:p>
            <a:r>
              <a:rPr lang="en-US" dirty="0" smtClean="0"/>
              <a:t>http://blogs.mcafee.com/corporate/cto/operation-%E2%80%9Caurora%E2%80%9D-hit-google-others </a:t>
            </a:r>
            <a:endParaRPr lang="en-US" dirty="0"/>
          </a:p>
        </p:txBody>
      </p:sp>
      <p:sp>
        <p:nvSpPr>
          <p:cNvPr id="4" name="Slide Number Placeholder 3"/>
          <p:cNvSpPr>
            <a:spLocks noGrp="1"/>
          </p:cNvSpPr>
          <p:nvPr>
            <p:ph type="sldNum" sz="quarter" idx="10"/>
          </p:nvPr>
        </p:nvSpPr>
        <p:spPr/>
        <p:txBody>
          <a:bodyPr/>
          <a:lstStyle/>
          <a:p>
            <a:pPr>
              <a:defRPr/>
            </a:pPr>
            <a:fld id="{04906FBE-C65C-48BB-950B-B1716AAAD114}" type="slidenum">
              <a:rPr lang="en-US" smtClean="0"/>
              <a:pPr>
                <a:defRPr/>
              </a:pPr>
              <a:t>19</a:t>
            </a:fld>
            <a:endParaRPr lang="en-US"/>
          </a:p>
        </p:txBody>
      </p:sp>
    </p:spTree>
    <p:extLst>
      <p:ext uri="{BB962C8B-B14F-4D97-AF65-F5344CB8AC3E}">
        <p14:creationId xmlns:p14="http://schemas.microsoft.com/office/powerpoint/2010/main" val="4078013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Targets chosen: people/systems</a:t>
            </a:r>
            <a:r>
              <a:rPr lang="en-US" baseline="0" dirty="0" smtClean="0"/>
              <a:t> that would give the attackers the privileges they wanted.</a:t>
            </a:r>
          </a:p>
          <a:p>
            <a:r>
              <a:rPr lang="en-US" dirty="0" smtClean="0"/>
              <a:t>http://blogs.mcafee.com/corporate/cto/operation-%E2%80%9Caurora%E2%80%9D-hit-google-others </a:t>
            </a:r>
          </a:p>
          <a:p>
            <a:r>
              <a:rPr lang="en-US" dirty="0" smtClean="0"/>
              <a:t>http://blogs.mcafee.com/corporate/cto/operation-%E2%80%9Caurora%E2%80%9D-hit-google-others</a:t>
            </a:r>
            <a:endParaRPr lang="en-US" dirty="0"/>
          </a:p>
        </p:txBody>
      </p:sp>
      <p:sp>
        <p:nvSpPr>
          <p:cNvPr id="4" name="Slide Number Placeholder 3"/>
          <p:cNvSpPr>
            <a:spLocks noGrp="1"/>
          </p:cNvSpPr>
          <p:nvPr>
            <p:ph type="sldNum" sz="quarter" idx="10"/>
          </p:nvPr>
        </p:nvSpPr>
        <p:spPr/>
        <p:txBody>
          <a:bodyPr/>
          <a:lstStyle/>
          <a:p>
            <a:pPr>
              <a:defRPr/>
            </a:pPr>
            <a:fld id="{04906FBE-C65C-48BB-950B-B1716AAAD114}" type="slidenum">
              <a:rPr lang="en-US" smtClean="0"/>
              <a:pPr>
                <a:defRPr/>
              </a:pPr>
              <a:t>20</a:t>
            </a:fld>
            <a:endParaRPr lang="en-US"/>
          </a:p>
        </p:txBody>
      </p:sp>
    </p:spTree>
    <p:extLst>
      <p:ext uri="{BB962C8B-B14F-4D97-AF65-F5344CB8AC3E}">
        <p14:creationId xmlns:p14="http://schemas.microsoft.com/office/powerpoint/2010/main" val="4078013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7F35012-DF19-465F-A467-29013BC32573}" type="slidenum">
              <a:rPr lang="en-US" smtClean="0"/>
              <a:pPr eaLnBrk="1" hangingPunct="1"/>
              <a:t>21</a:t>
            </a:fld>
            <a:endParaRPr 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r>
              <a:rPr lang="en-US" dirty="0" smtClean="0">
                <a:latin typeface="Arial" charset="0"/>
                <a:cs typeface="Arial" charset="0"/>
              </a:rPr>
              <a:t>When your email client reads the html, it sends a request to mybadstuff.com to fetch the image.  You can’t see the image, but the site knows that your </a:t>
            </a:r>
            <a:r>
              <a:rPr lang="en-US" dirty="0" err="1" smtClean="0">
                <a:latin typeface="Arial" charset="0"/>
                <a:cs typeface="Arial" charset="0"/>
              </a:rPr>
              <a:t>ip</a:t>
            </a:r>
            <a:r>
              <a:rPr lang="en-US" dirty="0" smtClean="0">
                <a:latin typeface="Arial" charset="0"/>
                <a:cs typeface="Arial" charset="0"/>
              </a:rPr>
              <a:t> address exists.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BA6619D-A783-4E73-AFA1-B42EC91C0603}" type="slidenum">
              <a:rPr lang="en-US" smtClean="0"/>
              <a:pPr eaLnBrk="1" hangingPunct="1"/>
              <a:t>22</a:t>
            </a:fld>
            <a:endParaRPr 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r>
              <a:rPr lang="en-US" smtClean="0">
                <a:latin typeface="Arial" charset="0"/>
                <a:cs typeface="Arial" charset="0"/>
              </a:rPr>
              <a:t>When your email client reads the html, it sends a request to mybadstuff.com to fetch the image.  You can’t see the image, but the site knows that your ip address exists.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3487F79-76B9-45D6-902C-6FA76865C0A5}" type="slidenum">
              <a:rPr lang="en-US" smtClean="0"/>
              <a:pPr eaLnBrk="1" hangingPunct="1"/>
              <a:t>23</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pPr eaLnBrk="1" hangingPunct="1"/>
            <a:endParaRPr lang="en-US" smtClean="0">
              <a:latin typeface="Arial" charset="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16D0185-9906-4498-AB86-4943E7D894D1}" type="slidenum">
              <a:rPr lang="en-US" smtClean="0"/>
              <a:pPr eaLnBrk="1" hangingPunct="1"/>
              <a:t>24</a:t>
            </a:fld>
            <a:endParaRPr 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en-US" smtClean="0">
              <a:latin typeface="Arial" charset="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F0ED873-A2DD-4084-A8A1-DB8684ADF531}" type="slidenum">
              <a:rPr lang="en-US" smtClean="0"/>
              <a:pPr eaLnBrk="1" hangingPunct="1"/>
              <a:t>25</a:t>
            </a:fld>
            <a:endParaRPr 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r>
              <a:rPr lang="en-US" smtClean="0">
                <a:latin typeface="Arial" charset="0"/>
                <a:cs typeface="Arial" charset="0"/>
              </a:rPr>
              <a:t>Word – macros</a:t>
            </a:r>
          </a:p>
          <a:p>
            <a:pPr eaLnBrk="1" hangingPunct="1"/>
            <a:r>
              <a:rPr lang="en-US" smtClean="0">
                <a:latin typeface="Arial" charset="0"/>
                <a:cs typeface="Arial" charset="0"/>
              </a:rPr>
              <a:t>Once you click on a link, you don’t know what will happen on the website you go to.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3AA640D-6506-48F4-AFE0-345C4B807E33}" type="slidenum">
              <a:rPr lang="en-US" smtClean="0"/>
              <a:pPr eaLnBrk="1" hangingPunct="1"/>
              <a:t>4</a:t>
            </a:fld>
            <a:endParaRPr 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r>
              <a:rPr lang="en-US" smtClean="0">
                <a:latin typeface="Arial" charset="0"/>
                <a:cs typeface="Arial" charset="0"/>
              </a:rPr>
              <a:t>Risk: they do things like mess with Google Trends.  How worrisome is that?  </a:t>
            </a:r>
          </a:p>
          <a:p>
            <a:pPr eaLnBrk="1" hangingPunct="1"/>
            <a:r>
              <a:rPr lang="en-US" smtClean="0">
                <a:latin typeface="Arial" charset="0"/>
                <a:cs typeface="Arial" charset="0"/>
              </a:rPr>
              <a:t>One issue – it’s a bunch of immature people who can wield real power.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104782E-944C-449E-880F-CE09710A05B0}" type="slidenum">
              <a:rPr lang="en-US" smtClean="0"/>
              <a:pPr eaLnBrk="1" hangingPunct="1"/>
              <a:t>26</a:t>
            </a:fld>
            <a:endParaRPr 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r>
              <a:rPr lang="en-US" smtClean="0">
                <a:latin typeface="Arial" charset="0"/>
                <a:cs typeface="Arial" charset="0"/>
              </a:rPr>
              <a:t>You open the attachment.  The virus runs.  It finds your address book.  It passes on the message.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EE9017E-8203-4CD7-8FFB-BF0928F7FBFE}" type="slidenum">
              <a:rPr lang="en-US" smtClean="0"/>
              <a:pPr eaLnBrk="1" hangingPunct="1"/>
              <a:t>27</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smtClean="0">
                <a:latin typeface="Arial" charset="0"/>
                <a:cs typeface="Arial" charset="0"/>
              </a:rPr>
              <a:t>Okay to allow it to open automatically.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016B60F-214A-45F0-8E15-A5E014595FE5}" type="slidenum">
              <a:rPr lang="en-US" smtClean="0"/>
              <a:pPr eaLnBrk="1" hangingPunct="1"/>
              <a:t>28</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en-US" smtClean="0">
                <a:latin typeface="Arial" charset="0"/>
                <a:cs typeface="Arial" charset="0"/>
              </a:rPr>
              <a:t>You don’t know what will run if you click.  This is a random message from my spam box.</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some clues that this </a:t>
            </a:r>
            <a:r>
              <a:rPr lang="en-US" smtClean="0"/>
              <a:t>is fake?</a:t>
            </a:r>
            <a:br>
              <a:rPr lang="en-US" smtClean="0"/>
            </a:br>
            <a:r>
              <a:rPr lang="en-US" smtClean="0"/>
              <a:t>Here </a:t>
            </a:r>
            <a:r>
              <a:rPr lang="en-US" dirty="0" smtClean="0"/>
              <a:t>there’s a direct attempt to get you to volunteer sensitive information.</a:t>
            </a:r>
            <a:endParaRPr lang="en-US" dirty="0"/>
          </a:p>
        </p:txBody>
      </p:sp>
      <p:sp>
        <p:nvSpPr>
          <p:cNvPr id="4" name="Slide Number Placeholder 3"/>
          <p:cNvSpPr>
            <a:spLocks noGrp="1"/>
          </p:cNvSpPr>
          <p:nvPr>
            <p:ph type="sldNum" sz="quarter" idx="10"/>
          </p:nvPr>
        </p:nvSpPr>
        <p:spPr/>
        <p:txBody>
          <a:bodyPr/>
          <a:lstStyle/>
          <a:p>
            <a:pPr>
              <a:defRPr/>
            </a:pPr>
            <a:fld id="{EEC58C65-AFD7-4651-BD9C-D4F14618D0B0}" type="slidenum">
              <a:rPr lang="en-US" smtClean="0"/>
              <a:pPr>
                <a:defRPr/>
              </a:pPr>
              <a:t>29</a:t>
            </a:fld>
            <a:endParaRPr lang="en-US"/>
          </a:p>
        </p:txBody>
      </p:sp>
    </p:spTree>
    <p:extLst>
      <p:ext uri="{BB962C8B-B14F-4D97-AF65-F5344CB8AC3E}">
        <p14:creationId xmlns:p14="http://schemas.microsoft.com/office/powerpoint/2010/main" val="2471028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85CB752-2421-4040-A887-B7FC345CB473}" type="slidenum">
              <a:rPr lang="en-US" smtClean="0"/>
              <a:pPr eaLnBrk="1" hangingPunct="1"/>
              <a:t>31</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r>
              <a:rPr lang="en-US" dirty="0" smtClean="0"/>
              <a:t>There is a way</a:t>
            </a:r>
            <a:r>
              <a:rPr lang="en-US" baseline="0" dirty="0" smtClean="0"/>
              <a:t> to check the truth of all the junk you see.</a:t>
            </a:r>
          </a:p>
          <a:p>
            <a:pPr eaLnBrk="1" hangingPunct="1"/>
            <a:r>
              <a:rPr lang="en-US" dirty="0" smtClean="0"/>
              <a:t>Try “no nobel prize in mathematics”  or “cell phone numbers to be released to telemarketers”  “including a fake email address in your address book”</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Often called a worm, but</a:t>
            </a:r>
            <a:r>
              <a:rPr lang="en-US" baseline="0" dirty="0" smtClean="0"/>
              <a:t> really a trojan.  </a:t>
            </a:r>
            <a:r>
              <a:rPr lang="en-US" dirty="0" smtClean="0"/>
              <a:t>Spreads through social networks.  You see this.  You click on it.  Up pops a window that tells you that you need an updated flash player.  You click to install.</a:t>
            </a:r>
            <a:r>
              <a:rPr lang="en-US" baseline="0" dirty="0" smtClean="0"/>
              <a:t>  You’ve just installed the malware.</a:t>
            </a:r>
          </a:p>
          <a:p>
            <a:r>
              <a:rPr lang="en-US" dirty="0" smtClean="0"/>
              <a:t>http://securitylabs.websense.com/content/Alerts/3505.aspx </a:t>
            </a:r>
            <a:endParaRPr lang="en-US" dirty="0"/>
          </a:p>
        </p:txBody>
      </p:sp>
      <p:sp>
        <p:nvSpPr>
          <p:cNvPr id="4" name="Slide Number Placeholder 3"/>
          <p:cNvSpPr>
            <a:spLocks noGrp="1"/>
          </p:cNvSpPr>
          <p:nvPr>
            <p:ph type="sldNum" sz="quarter" idx="10"/>
          </p:nvPr>
        </p:nvSpPr>
        <p:spPr/>
        <p:txBody>
          <a:bodyPr/>
          <a:lstStyle/>
          <a:p>
            <a:pPr>
              <a:defRPr/>
            </a:pPr>
            <a:fld id="{04906FBE-C65C-48BB-950B-B1716AAAD114}" type="slidenum">
              <a:rPr lang="en-US" smtClean="0"/>
              <a:pPr>
                <a:defRPr/>
              </a:pPr>
              <a:t>32</a:t>
            </a:fld>
            <a:endParaRPr lang="en-US"/>
          </a:p>
        </p:txBody>
      </p:sp>
    </p:spTree>
    <p:extLst>
      <p:ext uri="{BB962C8B-B14F-4D97-AF65-F5344CB8AC3E}">
        <p14:creationId xmlns:p14="http://schemas.microsoft.com/office/powerpoint/2010/main" val="32914997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http://labs.m86security.com/tag/koobface/</a:t>
            </a:r>
            <a:endParaRPr lang="en-US" dirty="0"/>
          </a:p>
        </p:txBody>
      </p:sp>
      <p:sp>
        <p:nvSpPr>
          <p:cNvPr id="4" name="Slide Number Placeholder 3"/>
          <p:cNvSpPr>
            <a:spLocks noGrp="1"/>
          </p:cNvSpPr>
          <p:nvPr>
            <p:ph type="sldNum" sz="quarter" idx="10"/>
          </p:nvPr>
        </p:nvSpPr>
        <p:spPr/>
        <p:txBody>
          <a:bodyPr/>
          <a:lstStyle/>
          <a:p>
            <a:pPr>
              <a:defRPr/>
            </a:pPr>
            <a:fld id="{04906FBE-C65C-48BB-950B-B1716AAAD114}" type="slidenum">
              <a:rPr lang="en-US" smtClean="0"/>
              <a:pPr>
                <a:defRPr/>
              </a:pPr>
              <a:t>33</a:t>
            </a:fld>
            <a:endParaRPr lang="en-US"/>
          </a:p>
        </p:txBody>
      </p:sp>
    </p:spTree>
    <p:extLst>
      <p:ext uri="{BB962C8B-B14F-4D97-AF65-F5344CB8AC3E}">
        <p14:creationId xmlns:p14="http://schemas.microsoft.com/office/powerpoint/2010/main" val="4023526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AFC14CF-2F5A-4B77-AA90-20BC9C9B62D3}" type="slidenum">
              <a:rPr lang="en-US" smtClean="0"/>
              <a:pPr eaLnBrk="1" hangingPunct="1"/>
              <a:t>34</a:t>
            </a:fld>
            <a:endParaRPr 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r>
              <a:rPr lang="en-US" smtClean="0">
                <a:latin typeface="Arial" charset="0"/>
                <a:cs typeface="Arial" charset="0"/>
              </a:rPr>
              <a:t>Image from: http://www.spywares-remove.com/remove-av-security-suite-av-security-suite-removal-tutorial </a:t>
            </a:r>
          </a:p>
          <a:p>
            <a:pPr eaLnBrk="1" hangingPunct="1"/>
            <a:r>
              <a:rPr lang="en-US" smtClean="0">
                <a:latin typeface="Arial" charset="0"/>
                <a:cs typeface="Arial" charset="0"/>
              </a:rPr>
              <a:t>Tries to get you to pay to remove it.  But then it completely takes over.  And it has your credit card.</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http://www.privacyrights.org/data-breach#Total  </a:t>
            </a:r>
            <a:endParaRPr lang="en-US" dirty="0"/>
          </a:p>
        </p:txBody>
      </p:sp>
      <p:sp>
        <p:nvSpPr>
          <p:cNvPr id="4" name="Slide Number Placeholder 3"/>
          <p:cNvSpPr>
            <a:spLocks noGrp="1"/>
          </p:cNvSpPr>
          <p:nvPr>
            <p:ph type="sldNum" sz="quarter" idx="10"/>
          </p:nvPr>
        </p:nvSpPr>
        <p:spPr/>
        <p:txBody>
          <a:bodyPr/>
          <a:lstStyle/>
          <a:p>
            <a:pPr>
              <a:defRPr/>
            </a:pPr>
            <a:fld id="{04906FBE-C65C-48BB-950B-B1716AAAD114}" type="slidenum">
              <a:rPr lang="en-US" smtClean="0"/>
              <a:pPr>
                <a:defRPr/>
              </a:pPr>
              <a:t>36</a:t>
            </a:fld>
            <a:endParaRPr lang="en-US"/>
          </a:p>
        </p:txBody>
      </p:sp>
    </p:spTree>
    <p:extLst>
      <p:ext uri="{BB962C8B-B14F-4D97-AF65-F5344CB8AC3E}">
        <p14:creationId xmlns:p14="http://schemas.microsoft.com/office/powerpoint/2010/main" val="3412806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smtClean="0">
                <a:latin typeface="Arial" charset="0"/>
                <a:cs typeface="Arial" charset="0"/>
              </a:rPr>
              <a:t>Article about the incident plus this image: http://latimesblogs.latimes.com/technology/2010/12/mcdonalds-databases-hacked-customer-data-stolen.html </a:t>
            </a:r>
          </a:p>
        </p:txBody>
      </p:sp>
      <p:sp>
        <p:nvSpPr>
          <p:cNvPr id="28676"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8CEC497-DDFA-4493-B0F8-579B5C18283C}" type="slidenum">
              <a:rPr lang="en-US" smtClean="0"/>
              <a:pPr eaLnBrk="1" hangingPunct="1"/>
              <a:t>37</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r>
              <a:rPr lang="en-US" smtClean="0">
                <a:latin typeface="Arial" charset="0"/>
                <a:cs typeface="Arial" charset="0"/>
              </a:rPr>
              <a:t>The article is about rogue software that, via a flash drive, got on to a single U.S. military laptop on a post in the Middle East in 2008. Then it spread on the military’s network.  More generally, anyone can give away “free” flashdrives with anything on them they want.</a:t>
            </a:r>
          </a:p>
        </p:txBody>
      </p:sp>
      <p:sp>
        <p:nvSpPr>
          <p:cNvPr id="29700"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85D917C-DFF9-4E45-90CB-4F53C612D1D7}" type="slidenum">
              <a:rPr lang="en-US" smtClean="0"/>
              <a:pPr eaLnBrk="1" hangingPunct="1"/>
              <a:t>7</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Norton Cybercrime report shown on the previous slide.</a:t>
            </a:r>
            <a:endParaRPr lang="en-US" dirty="0"/>
          </a:p>
        </p:txBody>
      </p:sp>
      <p:sp>
        <p:nvSpPr>
          <p:cNvPr id="4" name="Slide Number Placeholder 3"/>
          <p:cNvSpPr>
            <a:spLocks noGrp="1"/>
          </p:cNvSpPr>
          <p:nvPr>
            <p:ph type="sldNum" sz="quarter" idx="10"/>
          </p:nvPr>
        </p:nvSpPr>
        <p:spPr/>
        <p:txBody>
          <a:bodyPr/>
          <a:lstStyle/>
          <a:p>
            <a:pPr>
              <a:defRPr/>
            </a:pPr>
            <a:fld id="{04906FBE-C65C-48BB-950B-B1716AAAD114}" type="slidenum">
              <a:rPr lang="en-US" smtClean="0"/>
              <a:pPr>
                <a:defRPr/>
              </a:pPr>
              <a:t>39</a:t>
            </a:fld>
            <a:endParaRPr lang="en-US"/>
          </a:p>
        </p:txBody>
      </p:sp>
    </p:spTree>
    <p:extLst>
      <p:ext uri="{BB962C8B-B14F-4D97-AF65-F5344CB8AC3E}">
        <p14:creationId xmlns:p14="http://schemas.microsoft.com/office/powerpoint/2010/main" val="4633052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http://www.crunchgear.com/2010/02/10/identity-theft-costs-rise-overall-while-costs-per-victim-decline/ </a:t>
            </a:r>
            <a:endParaRPr lang="en-US" dirty="0"/>
          </a:p>
        </p:txBody>
      </p:sp>
      <p:sp>
        <p:nvSpPr>
          <p:cNvPr id="4" name="Slide Number Placeholder 3"/>
          <p:cNvSpPr>
            <a:spLocks noGrp="1"/>
          </p:cNvSpPr>
          <p:nvPr>
            <p:ph type="sldNum" sz="quarter" idx="10"/>
          </p:nvPr>
        </p:nvSpPr>
        <p:spPr/>
        <p:txBody>
          <a:bodyPr/>
          <a:lstStyle/>
          <a:p>
            <a:pPr>
              <a:defRPr/>
            </a:pPr>
            <a:fld id="{04906FBE-C65C-48BB-950B-B1716AAAD114}" type="slidenum">
              <a:rPr lang="en-US" smtClean="0"/>
              <a:pPr>
                <a:defRPr/>
              </a:pPr>
              <a:t>40</a:t>
            </a:fld>
            <a:endParaRPr lang="en-US"/>
          </a:p>
        </p:txBody>
      </p:sp>
    </p:spTree>
    <p:extLst>
      <p:ext uri="{BB962C8B-B14F-4D97-AF65-F5344CB8AC3E}">
        <p14:creationId xmlns:p14="http://schemas.microsoft.com/office/powerpoint/2010/main" val="4198111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http://www.gss.co.uk/news/article/5892/go/ </a:t>
            </a:r>
            <a:endParaRPr lang="en-US"/>
          </a:p>
        </p:txBody>
      </p:sp>
      <p:sp>
        <p:nvSpPr>
          <p:cNvPr id="4" name="Slide Number Placeholder 3"/>
          <p:cNvSpPr>
            <a:spLocks noGrp="1"/>
          </p:cNvSpPr>
          <p:nvPr>
            <p:ph type="sldNum" sz="quarter" idx="10"/>
          </p:nvPr>
        </p:nvSpPr>
        <p:spPr/>
        <p:txBody>
          <a:bodyPr/>
          <a:lstStyle/>
          <a:p>
            <a:pPr>
              <a:defRPr/>
            </a:pPr>
            <a:fld id="{04906FBE-C65C-48BB-950B-B1716AAAD114}" type="slidenum">
              <a:rPr lang="en-US" smtClean="0"/>
              <a:pPr>
                <a:defRPr/>
              </a:pPr>
              <a:t>41</a:t>
            </a:fld>
            <a:endParaRPr lang="en-US"/>
          </a:p>
        </p:txBody>
      </p:sp>
    </p:spTree>
    <p:extLst>
      <p:ext uri="{BB962C8B-B14F-4D97-AF65-F5344CB8AC3E}">
        <p14:creationId xmlns:p14="http://schemas.microsoft.com/office/powerpoint/2010/main" val="4198111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r>
              <a:rPr lang="en-US" smtClean="0">
                <a:latin typeface="Arial" charset="0"/>
                <a:cs typeface="Arial" charset="0"/>
              </a:rPr>
              <a:t>In 2004, her ex-boyfriend hacked in to her online accounts, shut off her utilities and cellphone, then emptied her bank account.  It took three years to fix everything. Now she is an advocate for victims.</a:t>
            </a:r>
          </a:p>
          <a:p>
            <a:r>
              <a:rPr lang="en-US" smtClean="0">
                <a:latin typeface="Arial" charset="0"/>
                <a:cs typeface="Arial" charset="0"/>
              </a:rPr>
              <a:t>http://www.blogger.com/profile/14859879458236978817 </a:t>
            </a:r>
          </a:p>
        </p:txBody>
      </p:sp>
      <p:sp>
        <p:nvSpPr>
          <p:cNvPr id="4301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CC084EA-BB48-4675-A108-5F7E0FC37D79}" type="slidenum">
              <a:rPr lang="en-US" smtClean="0"/>
              <a:pPr eaLnBrk="1" hangingPunct="1"/>
              <a:t>42</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p:spPr>
        <p:txBody>
          <a:bodyPr/>
          <a:lstStyle/>
          <a:p>
            <a:r>
              <a:rPr lang="en-US" dirty="0" smtClean="0">
                <a:latin typeface="Arial" charset="0"/>
                <a:cs typeface="Arial" charset="0"/>
              </a:rPr>
              <a:t>Go to the site to see what they claim, including undetectability. Is the FTC settlement enough?  It requires owner’s consent.  But my roommate just acts like the owner and gives consent.</a:t>
            </a:r>
          </a:p>
        </p:txBody>
      </p:sp>
      <p:sp>
        <p:nvSpPr>
          <p:cNvPr id="44036"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0939D34-E0D9-41C2-A70F-CDCC4CB2BDBB}" type="slidenum">
              <a:rPr lang="en-US" smtClean="0"/>
              <a:pPr eaLnBrk="1" hangingPunct="1"/>
              <a:t>43</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r>
              <a:rPr lang="en-US" smtClean="0">
                <a:latin typeface="Arial" charset="0"/>
                <a:cs typeface="Arial" charset="0"/>
              </a:rPr>
              <a:t>Article about local concerns and Mark Strama’s bill in the legislature that would allow schools to punish cyberbulliers.  </a:t>
            </a:r>
          </a:p>
        </p:txBody>
      </p:sp>
      <p:sp>
        <p:nvSpPr>
          <p:cNvPr id="45060"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309FF58-784A-4C68-8646-1AACB3B749C5}" type="slidenum">
              <a:rPr lang="en-US" smtClean="0"/>
              <a:pPr eaLnBrk="1" hangingPunct="1"/>
              <a:t>44</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FDAD0A6-75B8-4DD7-BA80-5FBA5CA32CC8}" type="slidenum">
              <a:rPr lang="en-US" smtClean="0"/>
              <a:pPr eaLnBrk="1" hangingPunct="1"/>
              <a:t>46</a:t>
            </a:fld>
            <a:endParaRPr lang="en-US" smtClean="0"/>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p:spPr>
        <p:txBody>
          <a:bodyPr/>
          <a:lstStyle/>
          <a:p>
            <a:pPr eaLnBrk="1" hangingPunct="1"/>
            <a:r>
              <a:rPr lang="en-US" dirty="0" smtClean="0"/>
              <a:t>Hide these 4 Cybersecurity</a:t>
            </a:r>
            <a:r>
              <a:rPr lang="en-US" baseline="0" dirty="0" smtClean="0"/>
              <a:t> slides </a:t>
            </a:r>
            <a:r>
              <a:rPr lang="en-US" dirty="0" smtClean="0"/>
              <a:t>for 349/329E since they’re also in the ethics</a:t>
            </a:r>
            <a:r>
              <a:rPr lang="en-US" baseline="0" dirty="0" smtClean="0"/>
              <a:t> part.</a:t>
            </a:r>
            <a:endParaRPr lang="en-US" dirty="0" smtClean="0"/>
          </a:p>
          <a:p>
            <a:pPr eaLnBrk="1" hangingPunct="1"/>
            <a:r>
              <a:rPr lang="en-US" dirty="0" smtClean="0"/>
              <a:t>Most of this from: http://www.nap.edu/catalog.php?record_id=12651</a:t>
            </a:r>
          </a:p>
          <a:p>
            <a:pPr eaLnBrk="1" hangingPunct="1"/>
            <a:r>
              <a:rPr lang="en-US" dirty="0" smtClean="0"/>
              <a:t>Jus ad bellum: just cause for going to war</a:t>
            </a:r>
          </a:p>
          <a:p>
            <a:pPr eaLnBrk="1" hangingPunct="1"/>
            <a:r>
              <a:rPr lang="en-US" dirty="0" smtClean="0"/>
              <a:t>Jus in bello: just way to wage war</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988FD60-BEB1-41E4-82AB-7C899C42E34B}" type="slidenum">
              <a:rPr lang="en-US" smtClean="0"/>
              <a:pPr eaLnBrk="1" hangingPunct="1"/>
              <a:t>47</a:t>
            </a:fld>
            <a:endParaRPr lang="en-US" smtClean="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p:spPr>
        <p:txBody>
          <a:bodyPr/>
          <a:lstStyle/>
          <a:p>
            <a:pPr eaLnBrk="1" hangingPunct="1"/>
            <a:r>
              <a:rPr lang="en-US" smtClean="0"/>
              <a:t>Jus ad bellum: just cause for going to war</a:t>
            </a:r>
          </a:p>
          <a:p>
            <a:pPr eaLnBrk="1" hangingPunct="1"/>
            <a:r>
              <a:rPr lang="en-US" smtClean="0"/>
              <a:t>Jus in bello: just way to wage war</a:t>
            </a:r>
          </a:p>
          <a:p>
            <a:pPr eaLnBrk="1" hangingPunct="1"/>
            <a:r>
              <a:rPr lang="en-US" smtClean="0"/>
              <a:t>Perfidy: you can’t pretend to be an ambulance</a:t>
            </a:r>
          </a:p>
          <a:p>
            <a:pPr eaLnBrk="1" hangingPunct="1"/>
            <a:r>
              <a:rPr lang="en-US" smtClean="0"/>
              <a:t>Distinction: you have to mark military objects clearly</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F5FF937-FAFE-40C3-B919-3167D2614261}" type="slidenum">
              <a:rPr lang="en-US" smtClean="0"/>
              <a:pPr eaLnBrk="1" hangingPunct="1"/>
              <a:t>48</a:t>
            </a:fld>
            <a:endParaRPr lang="en-US" smtClean="0"/>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p:spPr>
        <p:txBody>
          <a:bodyPr/>
          <a:lstStyle/>
          <a:p>
            <a:pPr eaLnBrk="1" hangingPunct="1"/>
            <a:r>
              <a:rPr lang="en-US" smtClean="0"/>
              <a:t>Jus ad bellum: just cause for going to war</a:t>
            </a:r>
          </a:p>
          <a:p>
            <a:pPr eaLnBrk="1" hangingPunct="1"/>
            <a:r>
              <a:rPr lang="en-US" smtClean="0"/>
              <a:t>Jus in bello: just way to wage war</a:t>
            </a:r>
          </a:p>
          <a:p>
            <a:pPr eaLnBrk="1" hangingPunct="1"/>
            <a:r>
              <a:rPr lang="en-US" smtClean="0"/>
              <a:t>Perfidy: you can’t pretend to be an ambulance</a:t>
            </a:r>
          </a:p>
          <a:p>
            <a:pPr eaLnBrk="1" hangingPunct="1"/>
            <a:r>
              <a:rPr lang="en-US" smtClean="0"/>
              <a:t>Distinction: you have to mark military objects clearly</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Logo from: http://en.wikipedia.org/wiki/United_States_Cyber_Command  </a:t>
            </a:r>
            <a:endParaRPr lang="en-US" dirty="0"/>
          </a:p>
        </p:txBody>
      </p:sp>
      <p:sp>
        <p:nvSpPr>
          <p:cNvPr id="4" name="Slide Number Placeholder 3"/>
          <p:cNvSpPr>
            <a:spLocks noGrp="1"/>
          </p:cNvSpPr>
          <p:nvPr>
            <p:ph type="sldNum" sz="quarter" idx="10"/>
          </p:nvPr>
        </p:nvSpPr>
        <p:spPr/>
        <p:txBody>
          <a:bodyPr/>
          <a:lstStyle/>
          <a:p>
            <a:pPr>
              <a:defRPr/>
            </a:pPr>
            <a:fld id="{04906FBE-C65C-48BB-950B-B1716AAAD114}" type="slidenum">
              <a:rPr lang="en-US" smtClean="0"/>
              <a:pPr>
                <a:defRPr/>
              </a:pPr>
              <a:t>50</a:t>
            </a:fld>
            <a:endParaRPr lang="en-US"/>
          </a:p>
        </p:txBody>
      </p:sp>
    </p:spTree>
    <p:extLst>
      <p:ext uri="{BB962C8B-B14F-4D97-AF65-F5344CB8AC3E}">
        <p14:creationId xmlns:p14="http://schemas.microsoft.com/office/powerpoint/2010/main" val="2298635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David and Goliath:  In the physical space, one little</a:t>
            </a:r>
            <a:r>
              <a:rPr lang="en-US" baseline="0" dirty="0" smtClean="0"/>
              <a:t> guy can rarely successfully attack a big guy.  But not so in cyberspace.  Even big powerful corps and governments can get hacked by a single kid in a garage.</a:t>
            </a:r>
          </a:p>
          <a:p>
            <a:r>
              <a:rPr lang="en-US" dirty="0" smtClean="0"/>
              <a:t>http://www.yeujesus.com/links/Movies/page.html </a:t>
            </a:r>
            <a:endParaRPr lang="en-US" dirty="0"/>
          </a:p>
        </p:txBody>
      </p:sp>
      <p:sp>
        <p:nvSpPr>
          <p:cNvPr id="4" name="Slide Number Placeholder 3"/>
          <p:cNvSpPr>
            <a:spLocks noGrp="1"/>
          </p:cNvSpPr>
          <p:nvPr>
            <p:ph type="sldNum" sz="quarter" idx="10"/>
          </p:nvPr>
        </p:nvSpPr>
        <p:spPr/>
        <p:txBody>
          <a:bodyPr/>
          <a:lstStyle/>
          <a:p>
            <a:pPr>
              <a:defRPr/>
            </a:pPr>
            <a:fld id="{04906FBE-C65C-48BB-950B-B1716AAAD114}" type="slidenum">
              <a:rPr lang="en-US" smtClean="0"/>
              <a:pPr>
                <a:defRPr/>
              </a:pPr>
              <a:t>8</a:t>
            </a:fld>
            <a:endParaRPr lang="en-US"/>
          </a:p>
        </p:txBody>
      </p:sp>
    </p:spTree>
    <p:extLst>
      <p:ext uri="{BB962C8B-B14F-4D97-AF65-F5344CB8AC3E}">
        <p14:creationId xmlns:p14="http://schemas.microsoft.com/office/powerpoint/2010/main" val="11619621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pPr eaLnBrk="1" hangingPunct="1"/>
            <a:r>
              <a:rPr lang="en-US" smtClean="0">
                <a:latin typeface="Arial" charset="0"/>
                <a:cs typeface="Arial" charset="0"/>
              </a:rPr>
              <a:t>Image from: http://news.cnet.com/8301-1009_3-20020901-83.html </a:t>
            </a:r>
          </a:p>
        </p:txBody>
      </p:sp>
      <p:sp>
        <p:nvSpPr>
          <p:cNvPr id="46084"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1AEF1B4-31F5-4369-98AE-A216B563AEE1}" type="slidenum">
              <a:rPr lang="en-US" smtClean="0"/>
              <a:pPr eaLnBrk="1" hangingPunct="1"/>
              <a:t>51</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http://witnessthis.wordpress.com/2009/12/14/the-dark-web-explained-2/</a:t>
            </a:r>
            <a:endParaRPr lang="en-US" dirty="0"/>
          </a:p>
        </p:txBody>
      </p:sp>
      <p:sp>
        <p:nvSpPr>
          <p:cNvPr id="4" name="Slide Number Placeholder 3"/>
          <p:cNvSpPr>
            <a:spLocks noGrp="1"/>
          </p:cNvSpPr>
          <p:nvPr>
            <p:ph type="sldNum" sz="quarter" idx="10"/>
          </p:nvPr>
        </p:nvSpPr>
        <p:spPr/>
        <p:txBody>
          <a:bodyPr/>
          <a:lstStyle/>
          <a:p>
            <a:pPr>
              <a:defRPr/>
            </a:pPr>
            <a:fld id="{04906FBE-C65C-48BB-950B-B1716AAAD114}" type="slidenum">
              <a:rPr lang="en-US" smtClean="0"/>
              <a:pPr>
                <a:defRPr/>
              </a:pPr>
              <a:t>52</a:t>
            </a:fld>
            <a:endParaRPr lang="en-US"/>
          </a:p>
        </p:txBody>
      </p:sp>
    </p:spTree>
    <p:extLst>
      <p:ext uri="{BB962C8B-B14F-4D97-AF65-F5344CB8AC3E}">
        <p14:creationId xmlns:p14="http://schemas.microsoft.com/office/powerpoint/2010/main" val="42886929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David Reed, A Balanced Introduction to Computer Science</a:t>
            </a:r>
            <a:endParaRPr lang="en-US"/>
          </a:p>
        </p:txBody>
      </p:sp>
      <p:sp>
        <p:nvSpPr>
          <p:cNvPr id="4" name="Slide Number Placeholder 3"/>
          <p:cNvSpPr>
            <a:spLocks noGrp="1"/>
          </p:cNvSpPr>
          <p:nvPr>
            <p:ph type="sldNum" sz="quarter" idx="10"/>
          </p:nvPr>
        </p:nvSpPr>
        <p:spPr/>
        <p:txBody>
          <a:bodyPr/>
          <a:lstStyle/>
          <a:p>
            <a:fld id="{C925FAF1-92C7-418B-8123-0B0D26A9098D}" type="slidenum">
              <a:rPr lang="en-US" smtClean="0"/>
              <a:t>53</a:t>
            </a:fld>
            <a:endParaRPr lang="en-US"/>
          </a:p>
        </p:txBody>
      </p:sp>
    </p:spTree>
    <p:extLst>
      <p:ext uri="{BB962C8B-B14F-4D97-AF65-F5344CB8AC3E}">
        <p14:creationId xmlns:p14="http://schemas.microsoft.com/office/powerpoint/2010/main" val="12607571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http://pcplus.techradar.com/node/3066 </a:t>
            </a:r>
            <a:endParaRPr lang="en-US" dirty="0"/>
          </a:p>
        </p:txBody>
      </p:sp>
      <p:sp>
        <p:nvSpPr>
          <p:cNvPr id="4" name="Slide Number Placeholder 3"/>
          <p:cNvSpPr>
            <a:spLocks noGrp="1"/>
          </p:cNvSpPr>
          <p:nvPr>
            <p:ph type="sldNum" sz="quarter" idx="10"/>
          </p:nvPr>
        </p:nvSpPr>
        <p:spPr/>
        <p:txBody>
          <a:bodyPr/>
          <a:lstStyle/>
          <a:p>
            <a:pPr>
              <a:defRPr/>
            </a:pPr>
            <a:fld id="{04906FBE-C65C-48BB-950B-B1716AAAD114}" type="slidenum">
              <a:rPr lang="en-US" smtClean="0"/>
              <a:pPr>
                <a:defRPr/>
              </a:pPr>
              <a:t>54</a:t>
            </a:fld>
            <a:endParaRPr lang="en-US"/>
          </a:p>
        </p:txBody>
      </p:sp>
    </p:spTree>
    <p:extLst>
      <p:ext uri="{BB962C8B-B14F-4D97-AF65-F5344CB8AC3E}">
        <p14:creationId xmlns:p14="http://schemas.microsoft.com/office/powerpoint/2010/main" val="17885084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there to see it bigger but you have to scroll. </a:t>
            </a:r>
            <a:endParaRPr lang="en-US" dirty="0"/>
          </a:p>
        </p:txBody>
      </p:sp>
      <p:sp>
        <p:nvSpPr>
          <p:cNvPr id="4" name="Slide Number Placeholder 3"/>
          <p:cNvSpPr>
            <a:spLocks noGrp="1"/>
          </p:cNvSpPr>
          <p:nvPr>
            <p:ph type="sldNum" sz="quarter" idx="10"/>
          </p:nvPr>
        </p:nvSpPr>
        <p:spPr/>
        <p:txBody>
          <a:bodyPr/>
          <a:lstStyle/>
          <a:p>
            <a:pPr>
              <a:defRPr/>
            </a:pPr>
            <a:fld id="{04906FBE-C65C-48BB-950B-B1716AAAD114}" type="slidenum">
              <a:rPr lang="en-US" smtClean="0"/>
              <a:pPr>
                <a:defRPr/>
              </a:pPr>
              <a:t>55</a:t>
            </a:fld>
            <a:endParaRPr lang="en-US"/>
          </a:p>
        </p:txBody>
      </p:sp>
    </p:spTree>
    <p:extLst>
      <p:ext uri="{BB962C8B-B14F-4D97-AF65-F5344CB8AC3E}">
        <p14:creationId xmlns:p14="http://schemas.microsoft.com/office/powerpoint/2010/main" val="39310301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to watch</a:t>
            </a:r>
            <a:r>
              <a:rPr lang="en-US" baseline="0" dirty="0" smtClean="0"/>
              <a:t> the video</a:t>
            </a:r>
            <a:endParaRPr lang="en-US" dirty="0"/>
          </a:p>
        </p:txBody>
      </p:sp>
      <p:sp>
        <p:nvSpPr>
          <p:cNvPr id="4" name="Slide Number Placeholder 3"/>
          <p:cNvSpPr>
            <a:spLocks noGrp="1"/>
          </p:cNvSpPr>
          <p:nvPr>
            <p:ph type="sldNum" sz="quarter" idx="10"/>
          </p:nvPr>
        </p:nvSpPr>
        <p:spPr/>
        <p:txBody>
          <a:bodyPr/>
          <a:lstStyle/>
          <a:p>
            <a:pPr>
              <a:defRPr/>
            </a:pPr>
            <a:fld id="{04906FBE-C65C-48BB-950B-B1716AAAD114}" type="slidenum">
              <a:rPr lang="en-US" smtClean="0"/>
              <a:pPr>
                <a:defRPr/>
              </a:pPr>
              <a:t>56</a:t>
            </a:fld>
            <a:endParaRPr lang="en-US"/>
          </a:p>
        </p:txBody>
      </p:sp>
    </p:spTree>
    <p:extLst>
      <p:ext uri="{BB962C8B-B14F-4D97-AF65-F5344CB8AC3E}">
        <p14:creationId xmlns:p14="http://schemas.microsoft.com/office/powerpoint/2010/main" val="1898915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http://eval.symantec.com/mktginfo/enterprise/white_papers/b-whitepaper_internet_security_threat_report_xv_04-2010.en-us.pdf</a:t>
            </a:r>
            <a:endParaRPr lang="en-US" dirty="0"/>
          </a:p>
        </p:txBody>
      </p:sp>
      <p:sp>
        <p:nvSpPr>
          <p:cNvPr id="4" name="Slide Number Placeholder 3"/>
          <p:cNvSpPr>
            <a:spLocks noGrp="1"/>
          </p:cNvSpPr>
          <p:nvPr>
            <p:ph type="sldNum" sz="quarter" idx="10"/>
          </p:nvPr>
        </p:nvSpPr>
        <p:spPr/>
        <p:txBody>
          <a:bodyPr/>
          <a:lstStyle/>
          <a:p>
            <a:pPr>
              <a:defRPr/>
            </a:pPr>
            <a:fld id="{04906FBE-C65C-48BB-950B-B1716AAAD114}" type="slidenum">
              <a:rPr lang="en-US" smtClean="0"/>
              <a:pPr>
                <a:defRPr/>
              </a:pPr>
              <a:t>57</a:t>
            </a:fld>
            <a:endParaRPr lang="en-US"/>
          </a:p>
        </p:txBody>
      </p:sp>
    </p:spTree>
    <p:extLst>
      <p:ext uri="{BB962C8B-B14F-4D97-AF65-F5344CB8AC3E}">
        <p14:creationId xmlns:p14="http://schemas.microsoft.com/office/powerpoint/2010/main" val="30921569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http://www.sophos.com/security/topic/security-threat-report-2011.html?utm_source=Non-campaign&amp;utm_medium=AdWords&amp;utm_campaign=NA-AW-SecurityThreatReport-NL</a:t>
            </a:r>
            <a:endParaRPr lang="en-US" dirty="0"/>
          </a:p>
        </p:txBody>
      </p:sp>
      <p:sp>
        <p:nvSpPr>
          <p:cNvPr id="4" name="Slide Number Placeholder 3"/>
          <p:cNvSpPr>
            <a:spLocks noGrp="1"/>
          </p:cNvSpPr>
          <p:nvPr>
            <p:ph type="sldNum" sz="quarter" idx="10"/>
          </p:nvPr>
        </p:nvSpPr>
        <p:spPr/>
        <p:txBody>
          <a:bodyPr/>
          <a:lstStyle/>
          <a:p>
            <a:pPr>
              <a:defRPr/>
            </a:pPr>
            <a:fld id="{04906FBE-C65C-48BB-950B-B1716AAAD114}" type="slidenum">
              <a:rPr lang="en-US" smtClean="0"/>
              <a:pPr>
                <a:defRPr/>
              </a:pPr>
              <a:t>58</a:t>
            </a:fld>
            <a:endParaRPr lang="en-US"/>
          </a:p>
        </p:txBody>
      </p:sp>
    </p:spTree>
    <p:extLst>
      <p:ext uri="{BB962C8B-B14F-4D97-AF65-F5344CB8AC3E}">
        <p14:creationId xmlns:p14="http://schemas.microsoft.com/office/powerpoint/2010/main" val="3092156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beginning, it was small and for science.  So it was</a:t>
            </a:r>
            <a:r>
              <a:rPr lang="en-US" baseline="0" dirty="0" smtClean="0"/>
              <a:t> designed to be open.   Hackers exploit this.</a:t>
            </a:r>
          </a:p>
        </p:txBody>
      </p:sp>
      <p:sp>
        <p:nvSpPr>
          <p:cNvPr id="4" name="Slide Number Placeholder 3"/>
          <p:cNvSpPr>
            <a:spLocks noGrp="1"/>
          </p:cNvSpPr>
          <p:nvPr>
            <p:ph type="sldNum" sz="quarter" idx="10"/>
          </p:nvPr>
        </p:nvSpPr>
        <p:spPr/>
        <p:txBody>
          <a:bodyPr/>
          <a:lstStyle/>
          <a:p>
            <a:pPr>
              <a:defRPr/>
            </a:pPr>
            <a:fld id="{04906FBE-C65C-48BB-950B-B1716AAAD114}" type="slidenum">
              <a:rPr lang="en-US" smtClean="0"/>
              <a:pPr>
                <a:defRPr/>
              </a:pPr>
              <a:t>10</a:t>
            </a:fld>
            <a:endParaRPr lang="en-US"/>
          </a:p>
        </p:txBody>
      </p:sp>
    </p:spTree>
    <p:extLst>
      <p:ext uri="{BB962C8B-B14F-4D97-AF65-F5344CB8AC3E}">
        <p14:creationId xmlns:p14="http://schemas.microsoft.com/office/powerpoint/2010/main" val="2672943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beginning, it was small and for science.  So it was</a:t>
            </a:r>
            <a:r>
              <a:rPr lang="en-US" baseline="0" dirty="0" smtClean="0"/>
              <a:t> designed to be open</a:t>
            </a:r>
            <a:r>
              <a:rPr lang="en-US" baseline="0" smtClean="0"/>
              <a:t>. </a:t>
            </a:r>
          </a:p>
          <a:p>
            <a:r>
              <a:rPr lang="en-US" baseline="0" smtClean="0"/>
              <a:t>http://www.maconstateit.net/Tutorials/XHTML/XHTML01/xhtml01-01.php </a:t>
            </a:r>
            <a:endParaRPr lang="en-US" dirty="0" smtClean="0"/>
          </a:p>
        </p:txBody>
      </p:sp>
      <p:sp>
        <p:nvSpPr>
          <p:cNvPr id="4" name="Slide Number Placeholder 3"/>
          <p:cNvSpPr>
            <a:spLocks noGrp="1"/>
          </p:cNvSpPr>
          <p:nvPr>
            <p:ph type="sldNum" sz="quarter" idx="10"/>
          </p:nvPr>
        </p:nvSpPr>
        <p:spPr/>
        <p:txBody>
          <a:bodyPr/>
          <a:lstStyle/>
          <a:p>
            <a:pPr>
              <a:defRPr/>
            </a:pPr>
            <a:fld id="{04906FBE-C65C-48BB-950B-B1716AAAD114}" type="slidenum">
              <a:rPr lang="en-US" smtClean="0"/>
              <a:pPr>
                <a:defRPr/>
              </a:pPr>
              <a:t>11</a:t>
            </a:fld>
            <a:endParaRPr lang="en-US"/>
          </a:p>
        </p:txBody>
      </p:sp>
    </p:spTree>
    <p:extLst>
      <p:ext uri="{BB962C8B-B14F-4D97-AF65-F5344CB8AC3E}">
        <p14:creationId xmlns:p14="http://schemas.microsoft.com/office/powerpoint/2010/main" val="2672943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065EBD6-5E08-4297-948C-1D7C8795E4FF}" type="slidenum">
              <a:rPr lang="en-US" smtClean="0"/>
              <a:pPr eaLnBrk="1" hangingPunct="1"/>
              <a:t>12</a:t>
            </a:fld>
            <a:endParaRPr 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en-US" dirty="0" smtClean="0">
                <a:latin typeface="Arial" charset="0"/>
                <a:cs typeface="Arial" charset="0"/>
              </a:rPr>
              <a:t>P is infected.  User runs P, which runs V.  Among other things, V finds another program Q.  It creates a new version of Q that is infected.  Can do this as many times as it likes.  Then probably passes control back to P.</a:t>
            </a:r>
          </a:p>
          <a:p>
            <a:pPr eaLnBrk="1" hangingPunct="1"/>
            <a:r>
              <a:rPr lang="en-US" dirty="0" smtClean="0">
                <a:latin typeface="Arial" charset="0"/>
                <a:cs typeface="Arial" charset="0"/>
              </a:rPr>
              <a:t>http://www.ifpma.org/Influenza/content/images/diagram_virus.jpg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FF46D8C-DA4B-4057-A501-D90ABEF19B8E}" type="slidenum">
              <a:rPr lang="en-US" smtClean="0"/>
              <a:pPr eaLnBrk="1" hangingPunct="1"/>
              <a:t>13</a:t>
            </a:fld>
            <a:endParaRPr 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en-US" smtClean="0">
                <a:latin typeface="Arial" charset="0"/>
                <a:cs typeface="Arial" charset="0"/>
              </a:rPr>
              <a:t>Just a bad program that you choose to run.  No way to replicate automatically.</a:t>
            </a:r>
          </a:p>
          <a:p>
            <a:pPr eaLnBrk="1" hangingPunct="1"/>
            <a:r>
              <a:rPr lang="en-US" smtClean="0">
                <a:latin typeface="Arial" charset="0"/>
                <a:cs typeface="Arial" charset="0"/>
              </a:rPr>
              <a:t>http://markelikalderon.com/2008/06/22/applescript-trojan-horse/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7B0A6CF-D99C-447B-A7D5-A3C29CF72D74}" type="slidenum">
              <a:rPr lang="en-US" smtClean="0"/>
              <a:pPr eaLnBrk="1" hangingPunct="1"/>
              <a:t>14</a:t>
            </a:fld>
            <a:endParaRPr 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r>
              <a:rPr lang="en-US" smtClean="0">
                <a:latin typeface="Arial" charset="0"/>
                <a:cs typeface="Arial" charset="0"/>
              </a:rPr>
              <a:t>http://www.faqs.org/photo-dict/photofiles/list/3144/4192velvet_worm.jpg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7AECBF-F744-48AF-BD4A-816371AA2589}" type="slidenum">
              <a:rPr lang="en-US"/>
              <a:pPr>
                <a:defRPr/>
              </a:pPr>
              <a:t>‹#›</a:t>
            </a:fld>
            <a:endParaRPr lang="en-US"/>
          </a:p>
        </p:txBody>
      </p:sp>
    </p:spTree>
    <p:extLst>
      <p:ext uri="{BB962C8B-B14F-4D97-AF65-F5344CB8AC3E}">
        <p14:creationId xmlns:p14="http://schemas.microsoft.com/office/powerpoint/2010/main" val="3028166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0A9AFC-E13C-4924-9502-9E56C218B1D6}" type="slidenum">
              <a:rPr lang="en-US"/>
              <a:pPr>
                <a:defRPr/>
              </a:pPr>
              <a:t>‹#›</a:t>
            </a:fld>
            <a:endParaRPr lang="en-US"/>
          </a:p>
        </p:txBody>
      </p:sp>
    </p:spTree>
    <p:extLst>
      <p:ext uri="{BB962C8B-B14F-4D97-AF65-F5344CB8AC3E}">
        <p14:creationId xmlns:p14="http://schemas.microsoft.com/office/powerpoint/2010/main" val="3490649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EBEA93-2F3F-4216-9A31-D660E8286500}" type="slidenum">
              <a:rPr lang="en-US"/>
              <a:pPr>
                <a:defRPr/>
              </a:pPr>
              <a:t>‹#›</a:t>
            </a:fld>
            <a:endParaRPr lang="en-US"/>
          </a:p>
        </p:txBody>
      </p:sp>
    </p:spTree>
    <p:extLst>
      <p:ext uri="{BB962C8B-B14F-4D97-AF65-F5344CB8AC3E}">
        <p14:creationId xmlns:p14="http://schemas.microsoft.com/office/powerpoint/2010/main" val="3840666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32A5DB5-BA8A-40CC-AC5F-513AC13F59FA}" type="slidenum">
              <a:rPr lang="en-US"/>
              <a:pPr>
                <a:defRPr/>
              </a:pPr>
              <a:t>‹#›</a:t>
            </a:fld>
            <a:endParaRPr lang="en-US"/>
          </a:p>
        </p:txBody>
      </p:sp>
    </p:spTree>
    <p:extLst>
      <p:ext uri="{BB962C8B-B14F-4D97-AF65-F5344CB8AC3E}">
        <p14:creationId xmlns:p14="http://schemas.microsoft.com/office/powerpoint/2010/main" val="4096169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F5E2CE-12F6-4B16-A578-F7732313C965}" type="slidenum">
              <a:rPr lang="en-US"/>
              <a:pPr>
                <a:defRPr/>
              </a:pPr>
              <a:t>‹#›</a:t>
            </a:fld>
            <a:endParaRPr lang="en-US"/>
          </a:p>
        </p:txBody>
      </p:sp>
    </p:spTree>
    <p:extLst>
      <p:ext uri="{BB962C8B-B14F-4D97-AF65-F5344CB8AC3E}">
        <p14:creationId xmlns:p14="http://schemas.microsoft.com/office/powerpoint/2010/main" val="1495313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8A4A78-E13C-4D84-9E30-3D3C560A30B6}" type="slidenum">
              <a:rPr lang="en-US"/>
              <a:pPr>
                <a:defRPr/>
              </a:pPr>
              <a:t>‹#›</a:t>
            </a:fld>
            <a:endParaRPr lang="en-US"/>
          </a:p>
        </p:txBody>
      </p:sp>
    </p:spTree>
    <p:extLst>
      <p:ext uri="{BB962C8B-B14F-4D97-AF65-F5344CB8AC3E}">
        <p14:creationId xmlns:p14="http://schemas.microsoft.com/office/powerpoint/2010/main" val="2909338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359DE5-B81D-48E1-AC66-8681ED7ABFFE}" type="slidenum">
              <a:rPr lang="en-US"/>
              <a:pPr>
                <a:defRPr/>
              </a:pPr>
              <a:t>‹#›</a:t>
            </a:fld>
            <a:endParaRPr lang="en-US"/>
          </a:p>
        </p:txBody>
      </p:sp>
    </p:spTree>
    <p:extLst>
      <p:ext uri="{BB962C8B-B14F-4D97-AF65-F5344CB8AC3E}">
        <p14:creationId xmlns:p14="http://schemas.microsoft.com/office/powerpoint/2010/main" val="2353070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D1112C-FD13-4B04-AE39-660B14943600}" type="slidenum">
              <a:rPr lang="en-US"/>
              <a:pPr>
                <a:defRPr/>
              </a:pPr>
              <a:t>‹#›</a:t>
            </a:fld>
            <a:endParaRPr lang="en-US"/>
          </a:p>
        </p:txBody>
      </p:sp>
    </p:spTree>
    <p:extLst>
      <p:ext uri="{BB962C8B-B14F-4D97-AF65-F5344CB8AC3E}">
        <p14:creationId xmlns:p14="http://schemas.microsoft.com/office/powerpoint/2010/main" val="2137036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5545A63-E536-4D71-9505-4D8E8941ECD3}" type="slidenum">
              <a:rPr lang="en-US"/>
              <a:pPr>
                <a:defRPr/>
              </a:pPr>
              <a:t>‹#›</a:t>
            </a:fld>
            <a:endParaRPr lang="en-US"/>
          </a:p>
        </p:txBody>
      </p:sp>
    </p:spTree>
    <p:extLst>
      <p:ext uri="{BB962C8B-B14F-4D97-AF65-F5344CB8AC3E}">
        <p14:creationId xmlns:p14="http://schemas.microsoft.com/office/powerpoint/2010/main" val="3623746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7A23BFB-98DA-49EE-993D-E7CA4502CF92}" type="slidenum">
              <a:rPr lang="en-US"/>
              <a:pPr>
                <a:defRPr/>
              </a:pPr>
              <a:t>‹#›</a:t>
            </a:fld>
            <a:endParaRPr lang="en-US"/>
          </a:p>
        </p:txBody>
      </p:sp>
    </p:spTree>
    <p:extLst>
      <p:ext uri="{BB962C8B-B14F-4D97-AF65-F5344CB8AC3E}">
        <p14:creationId xmlns:p14="http://schemas.microsoft.com/office/powerpoint/2010/main" val="173136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CD0375B-45E3-4BEE-A164-DD6288ADAFFA}" type="slidenum">
              <a:rPr lang="en-US"/>
              <a:pPr>
                <a:defRPr/>
              </a:pPr>
              <a:t>‹#›</a:t>
            </a:fld>
            <a:endParaRPr lang="en-US"/>
          </a:p>
        </p:txBody>
      </p:sp>
    </p:spTree>
    <p:extLst>
      <p:ext uri="{BB962C8B-B14F-4D97-AF65-F5344CB8AC3E}">
        <p14:creationId xmlns:p14="http://schemas.microsoft.com/office/powerpoint/2010/main" val="4077751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3F888A-1ED7-4DBE-9447-B93C11C11E3A}" type="slidenum">
              <a:rPr lang="en-US"/>
              <a:pPr>
                <a:defRPr/>
              </a:pPr>
              <a:t>‹#›</a:t>
            </a:fld>
            <a:endParaRPr lang="en-US"/>
          </a:p>
        </p:txBody>
      </p:sp>
    </p:spTree>
    <p:extLst>
      <p:ext uri="{BB962C8B-B14F-4D97-AF65-F5344CB8AC3E}">
        <p14:creationId xmlns:p14="http://schemas.microsoft.com/office/powerpoint/2010/main" val="979388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8D923E-6576-4CCA-A873-ED0AF4AF7A75}" type="slidenum">
              <a:rPr lang="en-US"/>
              <a:pPr>
                <a:defRPr/>
              </a:pPr>
              <a:t>‹#›</a:t>
            </a:fld>
            <a:endParaRPr lang="en-US"/>
          </a:p>
        </p:txBody>
      </p:sp>
    </p:spTree>
    <p:extLst>
      <p:ext uri="{BB962C8B-B14F-4D97-AF65-F5344CB8AC3E}">
        <p14:creationId xmlns:p14="http://schemas.microsoft.com/office/powerpoint/2010/main" val="3005007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Arial" pitchFamily="34" charset="0"/>
              </a:defRPr>
            </a:lvl1pPr>
          </a:lstStyle>
          <a:p>
            <a:pPr>
              <a:defRPr/>
            </a:pPr>
            <a:fld id="{D2BBC2F4-099F-4BF0-9251-5E6FE487D8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png"/><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allaboutmarketresearch.com/internet.ht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mybadstuff.com/onewhitepixel.gi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13.png"/><Relationship Id="rId4" Type="http://schemas.openxmlformats.org/officeDocument/2006/relationships/oleObject" Target="../embeddings/oleObject3.bin"/></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4.png"/><Relationship Id="rId4" Type="http://schemas.openxmlformats.org/officeDocument/2006/relationships/oleObject" Target="../embeddings/oleObject4.bin"/></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digitalattackmap.com/#anim=1&amp;color=0&amp;country=ALL&amp;time=16178&amp;view=map"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www.snopes.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malwarebytes.org/"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us.norton.com/theme.jsp?themeid=cybercrime_report"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washingtonpost.com/wp-dyn/content/article/2010/08/09/AR2010080906102.html?nav=rss_email/component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4chan.org/" TargetMode="Externa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www.forbes.com/2010/02/09/banks-consumers-fraud-technology-security-id-theft.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hyperlink" Target="http://www.lavasoft.com/mylavasoft/company/blog/ftc-spyware-settlement-remotespy" TargetMode="External"/><Relationship Id="rId4" Type="http://schemas.openxmlformats.org/officeDocument/2006/relationships/hyperlink" Target="http://www.remotespy.com/"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statesman.com/news/local/austin-parents-students-community-leaders-talk-about-cyberbullying-1302625.html?cxtype=rss_ece_frontpage"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nap.edu/catalog.php?record_id=12651"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google.com/trends"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news.cnet.com/8301-1009_3-20020901-83.html"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www.symantec.com/business/popup.jsp?popupid=attack_kit_evolution_timeline"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www.symantec.com/tv/news/details.jsp?vid=750972922001"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washingtonpost.com/wp-dyn/content/article/2010/08/24/AR2010082406154.html?nav=rss_email/component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en-US" smtClean="0"/>
              <a:t>Cybersecurity</a:t>
            </a:r>
          </a:p>
        </p:txBody>
      </p:sp>
      <p:sp>
        <p:nvSpPr>
          <p:cNvPr id="2" name="TextBox 1"/>
          <p:cNvSpPr txBox="1"/>
          <p:nvPr/>
        </p:nvSpPr>
        <p:spPr>
          <a:xfrm>
            <a:off x="3276600" y="3886200"/>
            <a:ext cx="3810000" cy="584775"/>
          </a:xfrm>
          <a:prstGeom prst="rect">
            <a:avLst/>
          </a:prstGeom>
          <a:noFill/>
        </p:spPr>
        <p:txBody>
          <a:bodyPr wrap="square" rtlCol="0">
            <a:spAutoFit/>
          </a:bodyPr>
          <a:lstStyle/>
          <a:p>
            <a:r>
              <a:rPr lang="en-US" sz="3200" dirty="0" smtClean="0"/>
              <a:t>Section 12.6</a:t>
            </a:r>
            <a:endParaRPr lang="en-US" sz="3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Why?</a:t>
            </a:r>
            <a:endParaRPr lang="en-US" sz="3200" b="1" dirty="0"/>
          </a:p>
        </p:txBody>
      </p:sp>
      <p:sp>
        <p:nvSpPr>
          <p:cNvPr id="3" name="Content Placeholder 2"/>
          <p:cNvSpPr>
            <a:spLocks noGrp="1"/>
          </p:cNvSpPr>
          <p:nvPr>
            <p:ph idx="1"/>
          </p:nvPr>
        </p:nvSpPr>
        <p:spPr/>
        <p:txBody>
          <a:bodyPr/>
          <a:lstStyle/>
          <a:p>
            <a:r>
              <a:rPr lang="en-US" sz="2800" dirty="0" smtClean="0"/>
              <a:t>Anonymity</a:t>
            </a:r>
          </a:p>
          <a:p>
            <a:endParaRPr lang="en-US" sz="2800" dirty="0"/>
          </a:p>
          <a:p>
            <a:r>
              <a:rPr lang="en-US" sz="2800" dirty="0" smtClean="0"/>
              <a:t>Trust</a:t>
            </a:r>
            <a:endParaRPr lang="en-US" sz="2800" dirty="0"/>
          </a:p>
        </p:txBody>
      </p:sp>
    </p:spTree>
    <p:extLst>
      <p:ext uri="{BB962C8B-B14F-4D97-AF65-F5344CB8AC3E}">
        <p14:creationId xmlns:p14="http://schemas.microsoft.com/office/powerpoint/2010/main" val="4047323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Why?</a:t>
            </a:r>
            <a:endParaRPr lang="en-US" sz="3200" b="1" dirty="0"/>
          </a:p>
        </p:txBody>
      </p:sp>
      <p:sp>
        <p:nvSpPr>
          <p:cNvPr id="3" name="Content Placeholder 2"/>
          <p:cNvSpPr>
            <a:spLocks noGrp="1"/>
          </p:cNvSpPr>
          <p:nvPr>
            <p:ph idx="1"/>
          </p:nvPr>
        </p:nvSpPr>
        <p:spPr/>
        <p:txBody>
          <a:bodyPr/>
          <a:lstStyle/>
          <a:p>
            <a:r>
              <a:rPr lang="en-US" sz="2800" dirty="0" smtClean="0"/>
              <a:t>Anonymity</a:t>
            </a:r>
          </a:p>
          <a:p>
            <a:endParaRPr lang="en-US" sz="2800" dirty="0"/>
          </a:p>
          <a:p>
            <a:r>
              <a:rPr lang="en-US" sz="2800" dirty="0" smtClean="0"/>
              <a:t>Trust</a:t>
            </a:r>
            <a:endParaRPr lang="en-US" sz="2800" dirty="0"/>
          </a:p>
        </p:txBody>
      </p:sp>
      <p:pic>
        <p:nvPicPr>
          <p:cNvPr id="645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6922" y="1447800"/>
            <a:ext cx="3957851"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1900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4638"/>
            <a:ext cx="8229600" cy="639762"/>
          </a:xfrm>
        </p:spPr>
        <p:txBody>
          <a:bodyPr/>
          <a:lstStyle/>
          <a:p>
            <a:pPr eaLnBrk="1" hangingPunct="1"/>
            <a:r>
              <a:rPr lang="en-US" sz="3200" b="1" dirty="0" smtClean="0"/>
              <a:t>Malware</a:t>
            </a:r>
          </a:p>
        </p:txBody>
      </p:sp>
      <p:sp>
        <p:nvSpPr>
          <p:cNvPr id="8195" name="Rectangle 3"/>
          <p:cNvSpPr>
            <a:spLocks noGrp="1" noChangeArrowheads="1"/>
          </p:cNvSpPr>
          <p:nvPr>
            <p:ph type="body" idx="1"/>
          </p:nvPr>
        </p:nvSpPr>
        <p:spPr>
          <a:xfrm>
            <a:off x="457200" y="1219200"/>
            <a:ext cx="8229600" cy="2209800"/>
          </a:xfrm>
        </p:spPr>
        <p:txBody>
          <a:bodyPr/>
          <a:lstStyle/>
          <a:p>
            <a:pPr eaLnBrk="1" hangingPunct="1"/>
            <a:r>
              <a:rPr lang="en-US" sz="2400" smtClean="0"/>
              <a:t>Viruses</a:t>
            </a:r>
          </a:p>
          <a:p>
            <a:pPr eaLnBrk="1" hangingPunct="1"/>
            <a:endParaRPr lang="en-US" sz="2400" smtClean="0"/>
          </a:p>
        </p:txBody>
      </p:sp>
      <p:sp>
        <p:nvSpPr>
          <p:cNvPr id="8196" name="Rectangle 4"/>
          <p:cNvSpPr>
            <a:spLocks noChangeArrowheads="1"/>
          </p:cNvSpPr>
          <p:nvPr/>
        </p:nvSpPr>
        <p:spPr bwMode="auto">
          <a:xfrm>
            <a:off x="2819400" y="2133600"/>
            <a:ext cx="1600200" cy="213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19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429000"/>
            <a:ext cx="1752600" cy="165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639762"/>
          </a:xfrm>
        </p:spPr>
        <p:txBody>
          <a:bodyPr/>
          <a:lstStyle/>
          <a:p>
            <a:pPr eaLnBrk="1" hangingPunct="1"/>
            <a:r>
              <a:rPr lang="en-US" sz="3200" b="1" dirty="0" smtClean="0"/>
              <a:t>Malware</a:t>
            </a:r>
          </a:p>
        </p:txBody>
      </p:sp>
      <p:sp>
        <p:nvSpPr>
          <p:cNvPr id="9219" name="Rectangle 3"/>
          <p:cNvSpPr>
            <a:spLocks noGrp="1" noChangeArrowheads="1"/>
          </p:cNvSpPr>
          <p:nvPr>
            <p:ph type="body" idx="1"/>
          </p:nvPr>
        </p:nvSpPr>
        <p:spPr>
          <a:xfrm>
            <a:off x="457200" y="1295400"/>
            <a:ext cx="8229600" cy="2209800"/>
          </a:xfrm>
        </p:spPr>
        <p:txBody>
          <a:bodyPr/>
          <a:lstStyle/>
          <a:p>
            <a:pPr eaLnBrk="1" hangingPunct="1"/>
            <a:r>
              <a:rPr lang="en-US" sz="2400" smtClean="0"/>
              <a:t>Viruses</a:t>
            </a:r>
          </a:p>
          <a:p>
            <a:pPr eaLnBrk="1" hangingPunct="1"/>
            <a:endParaRPr lang="en-US" sz="2400" smtClean="0"/>
          </a:p>
          <a:p>
            <a:pPr eaLnBrk="1" hangingPunct="1"/>
            <a:r>
              <a:rPr lang="en-US" sz="2400" smtClean="0"/>
              <a:t>Trojan horses</a:t>
            </a:r>
          </a:p>
          <a:p>
            <a:pPr eaLnBrk="1" hangingPunct="1"/>
            <a:endParaRPr lang="en-US" sz="2400" smtClean="0"/>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176463"/>
            <a:ext cx="5105400" cy="407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4638"/>
            <a:ext cx="8229600" cy="715962"/>
          </a:xfrm>
        </p:spPr>
        <p:txBody>
          <a:bodyPr/>
          <a:lstStyle/>
          <a:p>
            <a:pPr eaLnBrk="1" hangingPunct="1"/>
            <a:r>
              <a:rPr lang="en-US" sz="3200" b="1" dirty="0" smtClean="0"/>
              <a:t>Malware</a:t>
            </a:r>
          </a:p>
        </p:txBody>
      </p:sp>
      <p:sp>
        <p:nvSpPr>
          <p:cNvPr id="10243" name="Rectangle 3"/>
          <p:cNvSpPr>
            <a:spLocks noGrp="1" noChangeArrowheads="1"/>
          </p:cNvSpPr>
          <p:nvPr>
            <p:ph type="body" sz="half" idx="1"/>
          </p:nvPr>
        </p:nvSpPr>
        <p:spPr>
          <a:xfrm>
            <a:off x="457200" y="1219200"/>
            <a:ext cx="2743200" cy="4525963"/>
          </a:xfrm>
        </p:spPr>
        <p:txBody>
          <a:bodyPr/>
          <a:lstStyle/>
          <a:p>
            <a:pPr eaLnBrk="1" hangingPunct="1"/>
            <a:r>
              <a:rPr lang="en-US" sz="2400" smtClean="0"/>
              <a:t>Viruses</a:t>
            </a:r>
          </a:p>
          <a:p>
            <a:pPr eaLnBrk="1" hangingPunct="1"/>
            <a:endParaRPr lang="en-US" sz="2400" smtClean="0"/>
          </a:p>
          <a:p>
            <a:pPr eaLnBrk="1" hangingPunct="1"/>
            <a:r>
              <a:rPr lang="en-US" sz="2400" smtClean="0"/>
              <a:t>Trojan horses</a:t>
            </a:r>
          </a:p>
          <a:p>
            <a:pPr eaLnBrk="1" hangingPunct="1"/>
            <a:endParaRPr lang="en-US" sz="2400" smtClean="0"/>
          </a:p>
          <a:p>
            <a:pPr eaLnBrk="1" hangingPunct="1"/>
            <a:r>
              <a:rPr lang="en-US" sz="2400" smtClean="0"/>
              <a:t>Worms</a:t>
            </a:r>
          </a:p>
        </p:txBody>
      </p:sp>
      <p:graphicFrame>
        <p:nvGraphicFramePr>
          <p:cNvPr id="10244" name="Object 5"/>
          <p:cNvGraphicFramePr>
            <a:graphicFrameLocks noGrp="1" noChangeAspect="1"/>
          </p:cNvGraphicFramePr>
          <p:nvPr>
            <p:ph sz="quarter" idx="2"/>
          </p:nvPr>
        </p:nvGraphicFramePr>
        <p:xfrm>
          <a:off x="5105400" y="4267200"/>
          <a:ext cx="4038600" cy="1636713"/>
        </p:xfrm>
        <a:graphic>
          <a:graphicData uri="http://schemas.openxmlformats.org/presentationml/2006/ole">
            <mc:AlternateContent xmlns:mc="http://schemas.openxmlformats.org/markup-compatibility/2006">
              <mc:Choice xmlns:v="urn:schemas-microsoft-com:vml" Requires="v">
                <p:oleObj spid="_x0000_s10340" name="CorelPhotoPaint.Image.10" r:id="rId4" imgW="8522225" imgH="3453099" progId="CorelPhotoPaint.Image.10">
                  <p:embed/>
                </p:oleObj>
              </mc:Choice>
              <mc:Fallback>
                <p:oleObj name="CorelPhotoPaint.Image.10" r:id="rId4" imgW="8522225" imgH="3453099" progId="CorelPhotoPaint.Image.10">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267200"/>
                        <a:ext cx="4038600" cy="163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5" name="Object 8"/>
          <p:cNvGraphicFramePr>
            <a:graphicFrameLocks noGrp="1" noChangeAspect="1"/>
          </p:cNvGraphicFramePr>
          <p:nvPr>
            <p:ph sz="quarter" idx="3"/>
          </p:nvPr>
        </p:nvGraphicFramePr>
        <p:xfrm>
          <a:off x="3124200" y="1905000"/>
          <a:ext cx="3198813" cy="3276600"/>
        </p:xfrm>
        <a:graphic>
          <a:graphicData uri="http://schemas.openxmlformats.org/presentationml/2006/ole">
            <mc:AlternateContent xmlns:mc="http://schemas.openxmlformats.org/markup-compatibility/2006">
              <mc:Choice xmlns:v="urn:schemas-microsoft-com:vml" Requires="v">
                <p:oleObj spid="_x0000_s10341" name="CorelPhotoPaint.Image.10" r:id="rId6" imgW="1100144" imgH="1127476" progId="CorelPhotoPaint.Image.10">
                  <p:embed/>
                </p:oleObj>
              </mc:Choice>
              <mc:Fallback>
                <p:oleObj name="CorelPhotoPaint.Image.10" r:id="rId6" imgW="1100144" imgH="1127476" progId="CorelPhotoPaint.Image.10">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1905000"/>
                        <a:ext cx="3198813"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429000" cy="715962"/>
          </a:xfrm>
        </p:spPr>
        <p:txBody>
          <a:bodyPr/>
          <a:lstStyle/>
          <a:p>
            <a:r>
              <a:rPr lang="en-US" sz="3200" b="1" dirty="0" smtClean="0"/>
              <a:t>Botnets</a:t>
            </a:r>
            <a:endParaRPr lang="en-US" sz="3200" b="1"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04799"/>
            <a:ext cx="4800600" cy="6180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04003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639762"/>
          </a:xfrm>
        </p:spPr>
        <p:txBody>
          <a:bodyPr/>
          <a:lstStyle/>
          <a:p>
            <a:pPr eaLnBrk="1" hangingPunct="1"/>
            <a:r>
              <a:rPr lang="en-US" sz="3200" b="1" dirty="0" smtClean="0"/>
              <a:t>Why Is Malware So Hard to Filter?</a:t>
            </a:r>
          </a:p>
        </p:txBody>
      </p:sp>
      <p:sp>
        <p:nvSpPr>
          <p:cNvPr id="11267" name="Rectangle 3"/>
          <p:cNvSpPr>
            <a:spLocks noGrp="1" noChangeArrowheads="1"/>
          </p:cNvSpPr>
          <p:nvPr>
            <p:ph type="body" idx="1"/>
          </p:nvPr>
        </p:nvSpPr>
        <p:spPr/>
        <p:txBody>
          <a:bodyPr/>
          <a:lstStyle/>
          <a:p>
            <a:pPr eaLnBrk="1" hangingPunct="1"/>
            <a:r>
              <a:rPr lang="en-US" sz="2400" dirty="0" smtClean="0"/>
              <a:t>They mutate.</a:t>
            </a:r>
          </a:p>
          <a:p>
            <a:pPr eaLnBrk="1" hangingPunct="1"/>
            <a:endParaRPr lang="en-US" sz="2400" dirty="0" smtClean="0"/>
          </a:p>
          <a:p>
            <a:pPr eaLnBrk="1" hangingPunct="1"/>
            <a:r>
              <a:rPr lang="en-US" sz="2400" dirty="0" smtClean="0"/>
              <a:t>Undecidability of equivalence.</a:t>
            </a:r>
          </a:p>
          <a:p>
            <a:pPr eaLnBrk="1" hangingPunct="1"/>
            <a:endParaRPr lang="en-US" sz="2400" dirty="0"/>
          </a:p>
          <a:p>
            <a:pPr eaLnBrk="1" hangingPunct="1"/>
            <a:r>
              <a:rPr lang="en-US" sz="2400" dirty="0" smtClean="0"/>
              <a:t>The bad guys are clever.  They can launch “zero-day” attacks and get in before anyone knows to check from them.</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z="3200" b="1" dirty="0" smtClean="0"/>
              <a:t>Operation Aurora</a:t>
            </a:r>
            <a:endParaRPr lang="en-US" sz="3200" b="1" dirty="0"/>
          </a:p>
        </p:txBody>
      </p:sp>
      <p:sp>
        <p:nvSpPr>
          <p:cNvPr id="4" name="TextBox 3"/>
          <p:cNvSpPr txBox="1"/>
          <p:nvPr/>
        </p:nvSpPr>
        <p:spPr>
          <a:xfrm>
            <a:off x="457200" y="990600"/>
            <a:ext cx="8305800" cy="1200329"/>
          </a:xfrm>
          <a:prstGeom prst="rect">
            <a:avLst/>
          </a:prstGeom>
          <a:noFill/>
        </p:spPr>
        <p:txBody>
          <a:bodyPr wrap="square" rtlCol="0">
            <a:spAutoFit/>
          </a:bodyPr>
          <a:lstStyle/>
          <a:p>
            <a:r>
              <a:rPr lang="en-US" sz="2400" dirty="0" smtClean="0"/>
              <a:t>Google and others were attacked in December, 2009. </a:t>
            </a:r>
          </a:p>
          <a:p>
            <a:endParaRPr lang="en-US" sz="2400" dirty="0"/>
          </a:p>
          <a:p>
            <a:r>
              <a:rPr lang="en-US" sz="2400" dirty="0" smtClean="0"/>
              <a:t>What happened?</a:t>
            </a:r>
            <a:endParaRPr lang="en-US" sz="2400" dirty="0"/>
          </a:p>
        </p:txBody>
      </p:sp>
      <p:sp>
        <p:nvSpPr>
          <p:cNvPr id="5" name="TextBox 4"/>
          <p:cNvSpPr txBox="1"/>
          <p:nvPr/>
        </p:nvSpPr>
        <p:spPr>
          <a:xfrm>
            <a:off x="685800" y="2362200"/>
            <a:ext cx="8305800" cy="4154984"/>
          </a:xfrm>
          <a:prstGeom prst="rect">
            <a:avLst/>
          </a:prstGeom>
          <a:noFill/>
        </p:spPr>
        <p:txBody>
          <a:bodyPr wrap="square" rtlCol="0">
            <a:spAutoFit/>
          </a:bodyPr>
          <a:lstStyle/>
          <a:p>
            <a:pPr marL="342900" indent="-342900">
              <a:buFont typeface="Arial" pitchFamily="34" charset="0"/>
              <a:buChar char="•"/>
            </a:pPr>
            <a:r>
              <a:rPr lang="en-US" sz="2200" dirty="0" smtClean="0"/>
              <a:t>Attackers chose their targets.</a:t>
            </a:r>
          </a:p>
          <a:p>
            <a:pPr marL="342900" indent="-342900">
              <a:buFont typeface="Arial" pitchFamily="34" charset="0"/>
              <a:buChar char="•"/>
            </a:pPr>
            <a:endParaRPr lang="en-US" sz="2200" dirty="0"/>
          </a:p>
          <a:p>
            <a:pPr marL="342900" indent="-342900">
              <a:buFont typeface="Arial" pitchFamily="34" charset="0"/>
              <a:buChar char="•"/>
            </a:pPr>
            <a:r>
              <a:rPr lang="en-US" sz="2200" dirty="0" smtClean="0"/>
              <a:t>Used social network sites to find their friends.</a:t>
            </a:r>
          </a:p>
          <a:p>
            <a:pPr marL="342900" indent="-342900">
              <a:buFont typeface="Arial" pitchFamily="34" charset="0"/>
              <a:buChar char="•"/>
            </a:pPr>
            <a:endParaRPr lang="en-US" sz="2200" dirty="0"/>
          </a:p>
          <a:p>
            <a:pPr marL="342900" indent="-342900">
              <a:buFont typeface="Arial" pitchFamily="34" charset="0"/>
              <a:buChar char="•"/>
            </a:pPr>
            <a:r>
              <a:rPr lang="en-US" sz="2200" dirty="0" smtClean="0"/>
              <a:t>Zero-day attack: Faked emails from “trusted” friends, which the targets opened (along with links).</a:t>
            </a:r>
          </a:p>
          <a:p>
            <a:pPr marL="342900" indent="-342900">
              <a:buFont typeface="Arial" pitchFamily="34" charset="0"/>
              <a:buChar char="•"/>
            </a:pPr>
            <a:endParaRPr lang="en-US" sz="2200" dirty="0"/>
          </a:p>
          <a:p>
            <a:pPr marL="342900" indent="-342900">
              <a:buFont typeface="Arial" pitchFamily="34" charset="0"/>
              <a:buChar char="•"/>
            </a:pPr>
            <a:r>
              <a:rPr lang="en-US" sz="2200" dirty="0" smtClean="0"/>
              <a:t>Code exploited an error in Internet Explorer to install a beachhead.</a:t>
            </a:r>
          </a:p>
          <a:p>
            <a:pPr marL="342900" indent="-342900">
              <a:buFont typeface="Arial" pitchFamily="34" charset="0"/>
              <a:buChar char="•"/>
            </a:pPr>
            <a:endParaRPr lang="en-US" sz="2200" dirty="0"/>
          </a:p>
          <a:p>
            <a:pPr marL="342900" indent="-342900">
              <a:buFont typeface="Arial" pitchFamily="34" charset="0"/>
              <a:buChar char="•"/>
            </a:pPr>
            <a:r>
              <a:rPr lang="en-US" sz="2200" dirty="0" smtClean="0"/>
              <a:t>More code installed.  Now the infected machine communicated with the hackers.</a:t>
            </a:r>
            <a:endParaRPr lang="en-US" sz="2200" dirty="0"/>
          </a:p>
        </p:txBody>
      </p:sp>
    </p:spTree>
    <p:extLst>
      <p:ext uri="{BB962C8B-B14F-4D97-AF65-F5344CB8AC3E}">
        <p14:creationId xmlns:p14="http://schemas.microsoft.com/office/powerpoint/2010/main" val="23898232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z="3200" b="1" dirty="0" smtClean="0"/>
              <a:t>Operation Aurora</a:t>
            </a:r>
            <a:endParaRPr lang="en-US" sz="3200" b="1" dirty="0"/>
          </a:p>
        </p:txBody>
      </p:sp>
      <p:sp>
        <p:nvSpPr>
          <p:cNvPr id="4" name="TextBox 3"/>
          <p:cNvSpPr txBox="1"/>
          <p:nvPr/>
        </p:nvSpPr>
        <p:spPr>
          <a:xfrm>
            <a:off x="457200" y="990600"/>
            <a:ext cx="8305800" cy="830997"/>
          </a:xfrm>
          <a:prstGeom prst="rect">
            <a:avLst/>
          </a:prstGeom>
          <a:noFill/>
        </p:spPr>
        <p:txBody>
          <a:bodyPr wrap="square" rtlCol="0">
            <a:spAutoFit/>
          </a:bodyPr>
          <a:lstStyle/>
          <a:p>
            <a:r>
              <a:rPr lang="en-US" sz="2400" dirty="0" smtClean="0"/>
              <a:t>Who did it? </a:t>
            </a:r>
          </a:p>
          <a:p>
            <a:endParaRPr lang="en-US" sz="2400" dirty="0"/>
          </a:p>
        </p:txBody>
      </p:sp>
      <p:sp>
        <p:nvSpPr>
          <p:cNvPr id="5" name="TextBox 4"/>
          <p:cNvSpPr txBox="1"/>
          <p:nvPr/>
        </p:nvSpPr>
        <p:spPr>
          <a:xfrm>
            <a:off x="685800" y="1834297"/>
            <a:ext cx="8305800" cy="769441"/>
          </a:xfrm>
          <a:prstGeom prst="rect">
            <a:avLst/>
          </a:prstGeom>
          <a:noFill/>
        </p:spPr>
        <p:txBody>
          <a:bodyPr wrap="square" rtlCol="0">
            <a:spAutoFit/>
          </a:bodyPr>
          <a:lstStyle/>
          <a:p>
            <a:pPr marL="342900" indent="-342900">
              <a:buFont typeface="Arial" pitchFamily="34" charset="0"/>
              <a:buChar char="•"/>
            </a:pPr>
            <a:r>
              <a:rPr lang="en-US" sz="2200" dirty="0" smtClean="0"/>
              <a:t>Probably the Chinese government.</a:t>
            </a:r>
          </a:p>
          <a:p>
            <a:pPr marL="342900" indent="-342900">
              <a:buFont typeface="Arial" pitchFamily="34" charset="0"/>
              <a:buChar char="•"/>
            </a:pPr>
            <a:endParaRPr lang="en-US" sz="2200" dirty="0"/>
          </a:p>
        </p:txBody>
      </p:sp>
    </p:spTree>
    <p:extLst>
      <p:ext uri="{BB962C8B-B14F-4D97-AF65-F5344CB8AC3E}">
        <p14:creationId xmlns:p14="http://schemas.microsoft.com/office/powerpoint/2010/main" val="471343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z="3200" b="1" dirty="0" smtClean="0"/>
              <a:t>Operation Aurora</a:t>
            </a:r>
            <a:endParaRPr lang="en-US" sz="3200" b="1" dirty="0"/>
          </a:p>
        </p:txBody>
      </p:sp>
      <p:sp>
        <p:nvSpPr>
          <p:cNvPr id="4" name="TextBox 3"/>
          <p:cNvSpPr txBox="1"/>
          <p:nvPr/>
        </p:nvSpPr>
        <p:spPr>
          <a:xfrm>
            <a:off x="457200" y="990600"/>
            <a:ext cx="8305800" cy="830997"/>
          </a:xfrm>
          <a:prstGeom prst="rect">
            <a:avLst/>
          </a:prstGeom>
          <a:noFill/>
        </p:spPr>
        <p:txBody>
          <a:bodyPr wrap="square" rtlCol="0">
            <a:spAutoFit/>
          </a:bodyPr>
          <a:lstStyle/>
          <a:p>
            <a:r>
              <a:rPr lang="en-US" sz="2400" dirty="0" smtClean="0"/>
              <a:t>Who did it? </a:t>
            </a:r>
          </a:p>
          <a:p>
            <a:endParaRPr lang="en-US" sz="2400" dirty="0"/>
          </a:p>
        </p:txBody>
      </p:sp>
      <p:sp>
        <p:nvSpPr>
          <p:cNvPr id="5" name="TextBox 4"/>
          <p:cNvSpPr txBox="1"/>
          <p:nvPr/>
        </p:nvSpPr>
        <p:spPr>
          <a:xfrm>
            <a:off x="685800" y="1834297"/>
            <a:ext cx="8305800" cy="769441"/>
          </a:xfrm>
          <a:prstGeom prst="rect">
            <a:avLst/>
          </a:prstGeom>
          <a:noFill/>
        </p:spPr>
        <p:txBody>
          <a:bodyPr wrap="square" rtlCol="0">
            <a:spAutoFit/>
          </a:bodyPr>
          <a:lstStyle/>
          <a:p>
            <a:pPr marL="342900" indent="-342900">
              <a:buFont typeface="Arial" pitchFamily="34" charset="0"/>
              <a:buChar char="•"/>
            </a:pPr>
            <a:r>
              <a:rPr lang="en-US" sz="2200" dirty="0" smtClean="0"/>
              <a:t>Probably the Chinese government.</a:t>
            </a:r>
          </a:p>
          <a:p>
            <a:pPr marL="342900" indent="-342900">
              <a:buFont typeface="Arial" pitchFamily="34" charset="0"/>
              <a:buChar char="•"/>
            </a:pPr>
            <a:endParaRPr lang="en-US" sz="2200" dirty="0"/>
          </a:p>
        </p:txBody>
      </p:sp>
      <p:sp>
        <p:nvSpPr>
          <p:cNvPr id="6" name="TextBox 5"/>
          <p:cNvSpPr txBox="1"/>
          <p:nvPr/>
        </p:nvSpPr>
        <p:spPr>
          <a:xfrm>
            <a:off x="457200" y="2602270"/>
            <a:ext cx="8305800" cy="830997"/>
          </a:xfrm>
          <a:prstGeom prst="rect">
            <a:avLst/>
          </a:prstGeom>
          <a:noFill/>
        </p:spPr>
        <p:txBody>
          <a:bodyPr wrap="square" rtlCol="0">
            <a:spAutoFit/>
          </a:bodyPr>
          <a:lstStyle/>
          <a:p>
            <a:r>
              <a:rPr lang="en-US" sz="2400" dirty="0" smtClean="0"/>
              <a:t>Why? </a:t>
            </a:r>
          </a:p>
          <a:p>
            <a:endParaRPr lang="en-US" sz="2400" dirty="0"/>
          </a:p>
        </p:txBody>
      </p:sp>
      <p:sp>
        <p:nvSpPr>
          <p:cNvPr id="7" name="TextBox 6"/>
          <p:cNvSpPr txBox="1"/>
          <p:nvPr/>
        </p:nvSpPr>
        <p:spPr>
          <a:xfrm>
            <a:off x="685800" y="3445451"/>
            <a:ext cx="8305800" cy="2123658"/>
          </a:xfrm>
          <a:prstGeom prst="rect">
            <a:avLst/>
          </a:prstGeom>
          <a:noFill/>
        </p:spPr>
        <p:txBody>
          <a:bodyPr wrap="square" rtlCol="0">
            <a:spAutoFit/>
          </a:bodyPr>
          <a:lstStyle/>
          <a:p>
            <a:pPr marL="342900" indent="-342900">
              <a:buFont typeface="Arial" pitchFamily="34" charset="0"/>
              <a:buChar char="•"/>
            </a:pPr>
            <a:r>
              <a:rPr lang="en-US" sz="2200" dirty="0" smtClean="0"/>
              <a:t>To spy on Chinese dissidents?</a:t>
            </a:r>
          </a:p>
          <a:p>
            <a:pPr marL="342900" indent="-342900">
              <a:buFont typeface="Arial" pitchFamily="34" charset="0"/>
              <a:buChar char="•"/>
            </a:pPr>
            <a:endParaRPr lang="en-US" sz="2200" dirty="0" smtClean="0"/>
          </a:p>
          <a:p>
            <a:pPr marL="342900" indent="-342900">
              <a:buFont typeface="Arial" pitchFamily="34" charset="0"/>
              <a:buChar char="•"/>
            </a:pPr>
            <a:r>
              <a:rPr lang="en-US" sz="2200" dirty="0" smtClean="0"/>
              <a:t>To learn how Google works?</a:t>
            </a:r>
          </a:p>
          <a:p>
            <a:pPr marL="342900" indent="-342900">
              <a:buFont typeface="Arial" pitchFamily="34" charset="0"/>
              <a:buChar char="•"/>
            </a:pPr>
            <a:endParaRPr lang="en-US" sz="2200" dirty="0" smtClean="0"/>
          </a:p>
          <a:p>
            <a:pPr marL="342900" indent="-342900">
              <a:buFont typeface="Arial" pitchFamily="34" charset="0"/>
              <a:buChar char="•"/>
            </a:pPr>
            <a:r>
              <a:rPr lang="en-US" sz="2200" dirty="0" smtClean="0"/>
              <a:t>To censor Google?</a:t>
            </a:r>
          </a:p>
          <a:p>
            <a:pPr marL="342900" indent="-342900">
              <a:buFont typeface="Arial" pitchFamily="34" charset="0"/>
              <a:buChar char="•"/>
            </a:pPr>
            <a:endParaRPr lang="en-US" sz="2200" dirty="0"/>
          </a:p>
        </p:txBody>
      </p:sp>
    </p:spTree>
    <p:extLst>
      <p:ext uri="{BB962C8B-B14F-4D97-AF65-F5344CB8AC3E}">
        <p14:creationId xmlns:p14="http://schemas.microsoft.com/office/powerpoint/2010/main" val="3457755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The Scale of the Issue</a:t>
            </a:r>
            <a:endParaRPr lang="en-US" sz="3200" b="1" dirty="0"/>
          </a:p>
        </p:txBody>
      </p:sp>
      <p:sp>
        <p:nvSpPr>
          <p:cNvPr id="3" name="Content Placeholder 2"/>
          <p:cNvSpPr>
            <a:spLocks noGrp="1"/>
          </p:cNvSpPr>
          <p:nvPr>
            <p:ph idx="1"/>
          </p:nvPr>
        </p:nvSpPr>
        <p:spPr>
          <a:xfrm>
            <a:off x="457200" y="1066800"/>
            <a:ext cx="8229600" cy="5562600"/>
          </a:xfrm>
        </p:spPr>
        <p:txBody>
          <a:bodyPr/>
          <a:lstStyle/>
          <a:p>
            <a:r>
              <a:rPr lang="en-US" sz="2600" dirty="0" smtClean="0"/>
              <a:t>2.75  billion Internet users</a:t>
            </a:r>
          </a:p>
          <a:p>
            <a:endParaRPr lang="en-US" sz="2800" dirty="0" smtClean="0"/>
          </a:p>
          <a:p>
            <a:endParaRPr lang="en-US" sz="2800" dirty="0"/>
          </a:p>
          <a:p>
            <a:r>
              <a:rPr lang="en-US" sz="2600" dirty="0" smtClean="0"/>
              <a:t>294 billion emails/day (2010) (about 90% spam)</a:t>
            </a:r>
          </a:p>
          <a:p>
            <a:endParaRPr lang="en-US" sz="2600" dirty="0" smtClean="0"/>
          </a:p>
          <a:p>
            <a:endParaRPr lang="en-US" sz="2600" dirty="0"/>
          </a:p>
          <a:p>
            <a:r>
              <a:rPr lang="en-US" sz="2600" dirty="0" smtClean="0"/>
              <a:t>58 million tweets/day</a:t>
            </a:r>
          </a:p>
          <a:p>
            <a:endParaRPr lang="en-US" sz="2600" dirty="0" smtClean="0"/>
          </a:p>
          <a:p>
            <a:endParaRPr lang="en-US" sz="2600" dirty="0"/>
          </a:p>
          <a:p>
            <a:r>
              <a:rPr lang="en-US" sz="2600" dirty="0" smtClean="0"/>
              <a:t>Facebook has over 1.23 billion users (making it the 3</a:t>
            </a:r>
            <a:r>
              <a:rPr lang="en-US" sz="2600" baseline="30000" dirty="0" smtClean="0"/>
              <a:t>rd</a:t>
            </a:r>
            <a:r>
              <a:rPr lang="en-US" sz="2600" dirty="0" smtClean="0"/>
              <a:t> largest country in the world).</a:t>
            </a:r>
            <a:endParaRPr lang="en-US" sz="2600" dirty="0"/>
          </a:p>
        </p:txBody>
      </p:sp>
      <p:sp>
        <p:nvSpPr>
          <p:cNvPr id="4" name="TextBox 3"/>
          <p:cNvSpPr txBox="1"/>
          <p:nvPr/>
        </p:nvSpPr>
        <p:spPr>
          <a:xfrm>
            <a:off x="1600200" y="1828800"/>
            <a:ext cx="6324600" cy="369332"/>
          </a:xfrm>
          <a:prstGeom prst="rect">
            <a:avLst/>
          </a:prstGeom>
          <a:noFill/>
        </p:spPr>
        <p:txBody>
          <a:bodyPr wrap="square" rtlCol="0">
            <a:spAutoFit/>
          </a:bodyPr>
          <a:lstStyle/>
          <a:p>
            <a:r>
              <a:rPr lang="en-US" dirty="0">
                <a:hlinkClick r:id="rId3"/>
              </a:rPr>
              <a:t>http://</a:t>
            </a:r>
            <a:r>
              <a:rPr lang="en-US" dirty="0" smtClean="0">
                <a:hlinkClick r:id="rId3"/>
              </a:rPr>
              <a:t>www.allaboutmarketresearch.com/internet.htm</a:t>
            </a:r>
            <a:r>
              <a:rPr lang="en-US" dirty="0" smtClean="0"/>
              <a:t> </a:t>
            </a:r>
            <a:endParaRPr lang="en-US" dirty="0"/>
          </a:p>
        </p:txBody>
      </p:sp>
    </p:spTree>
    <p:extLst>
      <p:ext uri="{BB962C8B-B14F-4D97-AF65-F5344CB8AC3E}">
        <p14:creationId xmlns:p14="http://schemas.microsoft.com/office/powerpoint/2010/main" val="3665419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z="3200" b="1" dirty="0" smtClean="0"/>
              <a:t>Operation Aurora</a:t>
            </a:r>
            <a:endParaRPr lang="en-US" sz="3200" b="1" dirty="0"/>
          </a:p>
        </p:txBody>
      </p:sp>
      <p:sp>
        <p:nvSpPr>
          <p:cNvPr id="4" name="TextBox 3"/>
          <p:cNvSpPr txBox="1"/>
          <p:nvPr/>
        </p:nvSpPr>
        <p:spPr>
          <a:xfrm>
            <a:off x="457200" y="990600"/>
            <a:ext cx="8305800" cy="830997"/>
          </a:xfrm>
          <a:prstGeom prst="rect">
            <a:avLst/>
          </a:prstGeom>
          <a:noFill/>
        </p:spPr>
        <p:txBody>
          <a:bodyPr wrap="square" rtlCol="0">
            <a:spAutoFit/>
          </a:bodyPr>
          <a:lstStyle/>
          <a:p>
            <a:r>
              <a:rPr lang="en-US" sz="2400" dirty="0" smtClean="0"/>
              <a:t>Lessons: </a:t>
            </a:r>
          </a:p>
          <a:p>
            <a:endParaRPr lang="en-US" sz="2400" dirty="0"/>
          </a:p>
        </p:txBody>
      </p:sp>
      <p:sp>
        <p:nvSpPr>
          <p:cNvPr id="5" name="TextBox 4"/>
          <p:cNvSpPr txBox="1"/>
          <p:nvPr/>
        </p:nvSpPr>
        <p:spPr>
          <a:xfrm>
            <a:off x="685800" y="1834297"/>
            <a:ext cx="8305800" cy="2277547"/>
          </a:xfrm>
          <a:prstGeom prst="rect">
            <a:avLst/>
          </a:prstGeom>
          <a:noFill/>
        </p:spPr>
        <p:txBody>
          <a:bodyPr wrap="square" rtlCol="0">
            <a:spAutoFit/>
          </a:bodyPr>
          <a:lstStyle/>
          <a:p>
            <a:pPr marL="342900" indent="-342900">
              <a:buFont typeface="Arial" pitchFamily="34" charset="0"/>
              <a:buChar char="•"/>
            </a:pPr>
            <a:r>
              <a:rPr lang="en-US" sz="2400" dirty="0" smtClean="0"/>
              <a:t>No one is safe.  There will always be:</a:t>
            </a:r>
          </a:p>
          <a:p>
            <a:pPr marL="342900" indent="-342900">
              <a:buFont typeface="Arial" pitchFamily="34" charset="0"/>
              <a:buChar char="•"/>
            </a:pPr>
            <a:endParaRPr lang="en-US" sz="2400" dirty="0" smtClean="0"/>
          </a:p>
          <a:p>
            <a:pPr marL="800100" lvl="1" indent="-342900">
              <a:buFont typeface="Arial" pitchFamily="34" charset="0"/>
              <a:buChar char="•"/>
            </a:pPr>
            <a:r>
              <a:rPr lang="en-US" sz="2400" dirty="0" smtClean="0"/>
              <a:t>Vulnerabilities</a:t>
            </a:r>
          </a:p>
          <a:p>
            <a:pPr marL="800100" lvl="1" indent="-342900">
              <a:buFont typeface="Arial" pitchFamily="34" charset="0"/>
              <a:buChar char="•"/>
            </a:pPr>
            <a:endParaRPr lang="en-US" sz="2400" dirty="0" smtClean="0"/>
          </a:p>
          <a:p>
            <a:pPr marL="800100" lvl="1" indent="-342900">
              <a:buFont typeface="Arial" pitchFamily="34" charset="0"/>
              <a:buChar char="•"/>
            </a:pPr>
            <a:r>
              <a:rPr lang="en-US" sz="2400" dirty="0" smtClean="0"/>
              <a:t>Zero-days.</a:t>
            </a:r>
          </a:p>
          <a:p>
            <a:pPr marL="342900" indent="-342900">
              <a:buFont typeface="Arial" pitchFamily="34" charset="0"/>
              <a:buChar char="•"/>
            </a:pPr>
            <a:endParaRPr lang="en-US" sz="2200" dirty="0"/>
          </a:p>
        </p:txBody>
      </p:sp>
    </p:spTree>
    <p:extLst>
      <p:ext uri="{BB962C8B-B14F-4D97-AF65-F5344CB8AC3E}">
        <p14:creationId xmlns:p14="http://schemas.microsoft.com/office/powerpoint/2010/main" val="1360350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8229600" cy="639762"/>
          </a:xfrm>
        </p:spPr>
        <p:txBody>
          <a:bodyPr/>
          <a:lstStyle/>
          <a:p>
            <a:pPr eaLnBrk="1" hangingPunct="1"/>
            <a:r>
              <a:rPr lang="en-US" sz="3200" b="1" smtClean="0"/>
              <a:t>Email</a:t>
            </a:r>
          </a:p>
        </p:txBody>
      </p:sp>
      <p:sp>
        <p:nvSpPr>
          <p:cNvPr id="12291" name="Rectangle 3"/>
          <p:cNvSpPr>
            <a:spLocks noGrp="1" noChangeArrowheads="1"/>
          </p:cNvSpPr>
          <p:nvPr>
            <p:ph type="body" idx="1"/>
          </p:nvPr>
        </p:nvSpPr>
        <p:spPr>
          <a:xfrm>
            <a:off x="457200" y="1828800"/>
            <a:ext cx="8229600" cy="609600"/>
          </a:xfrm>
        </p:spPr>
        <p:txBody>
          <a:bodyPr/>
          <a:lstStyle/>
          <a:p>
            <a:pPr eaLnBrk="1" hangingPunct="1"/>
            <a:r>
              <a:rPr lang="en-US" sz="2400" smtClean="0"/>
              <a:t>Tell a spammer that you exist?</a:t>
            </a:r>
          </a:p>
        </p:txBody>
      </p:sp>
      <p:sp>
        <p:nvSpPr>
          <p:cNvPr id="12292" name="Text Box 4"/>
          <p:cNvSpPr txBox="1">
            <a:spLocks noChangeArrowheads="1"/>
          </p:cNvSpPr>
          <p:nvPr/>
        </p:nvSpPr>
        <p:spPr bwMode="auto">
          <a:xfrm>
            <a:off x="457200" y="9906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t>Can bad things happen when you open an email?</a:t>
            </a:r>
          </a:p>
        </p:txBody>
      </p:sp>
      <p:pic>
        <p:nvPicPr>
          <p:cNvPr id="1229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514600"/>
            <a:ext cx="6477000"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4638"/>
            <a:ext cx="8229600" cy="639762"/>
          </a:xfrm>
        </p:spPr>
        <p:txBody>
          <a:bodyPr/>
          <a:lstStyle/>
          <a:p>
            <a:pPr eaLnBrk="1" hangingPunct="1"/>
            <a:r>
              <a:rPr lang="en-US" sz="3200" b="1" smtClean="0"/>
              <a:t>Email</a:t>
            </a:r>
          </a:p>
        </p:txBody>
      </p:sp>
      <p:sp>
        <p:nvSpPr>
          <p:cNvPr id="13315" name="Rectangle 3"/>
          <p:cNvSpPr>
            <a:spLocks noGrp="1" noChangeArrowheads="1"/>
          </p:cNvSpPr>
          <p:nvPr>
            <p:ph type="body" idx="1"/>
          </p:nvPr>
        </p:nvSpPr>
        <p:spPr>
          <a:xfrm>
            <a:off x="457200" y="1828800"/>
            <a:ext cx="8229600" cy="609600"/>
          </a:xfrm>
        </p:spPr>
        <p:txBody>
          <a:bodyPr/>
          <a:lstStyle/>
          <a:p>
            <a:pPr eaLnBrk="1" hangingPunct="1"/>
            <a:r>
              <a:rPr lang="en-US" sz="2400" smtClean="0"/>
              <a:t>Tell a spammer that you exist</a:t>
            </a:r>
          </a:p>
        </p:txBody>
      </p:sp>
      <p:sp>
        <p:nvSpPr>
          <p:cNvPr id="13316" name="Text Box 4"/>
          <p:cNvSpPr txBox="1">
            <a:spLocks noChangeArrowheads="1"/>
          </p:cNvSpPr>
          <p:nvPr/>
        </p:nvSpPr>
        <p:spPr bwMode="auto">
          <a:xfrm>
            <a:off x="457200" y="9906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t>Can bad things happen when you open an email?</a:t>
            </a:r>
          </a:p>
        </p:txBody>
      </p:sp>
      <p:sp>
        <p:nvSpPr>
          <p:cNvPr id="13317" name="Text Box 5"/>
          <p:cNvSpPr txBox="1">
            <a:spLocks noChangeArrowheads="1"/>
          </p:cNvSpPr>
          <p:nvPr/>
        </p:nvSpPr>
        <p:spPr bwMode="auto">
          <a:xfrm>
            <a:off x="838200" y="2667000"/>
            <a:ext cx="76962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pPr>
            <a:r>
              <a:rPr lang="en-US">
                <a:latin typeface="Courier New" pitchFamily="49" charset="0"/>
              </a:rPr>
              <a:t>&lt;html&gt;</a:t>
            </a:r>
            <a:br>
              <a:rPr lang="en-US">
                <a:latin typeface="Courier New" pitchFamily="49" charset="0"/>
              </a:rPr>
            </a:br>
            <a:r>
              <a:rPr lang="en-US">
                <a:latin typeface="Courier New" pitchFamily="49" charset="0"/>
              </a:rPr>
              <a:t>&lt;body&gt; </a:t>
            </a:r>
          </a:p>
          <a:p>
            <a:pPr eaLnBrk="1" hangingPunct="1">
              <a:spcBef>
                <a:spcPct val="20000"/>
              </a:spcBef>
            </a:pPr>
            <a:r>
              <a:rPr lang="en-US">
                <a:latin typeface="Courier New" pitchFamily="49" charset="0"/>
              </a:rPr>
              <a:t>Real text</a:t>
            </a:r>
          </a:p>
          <a:p>
            <a:pPr eaLnBrk="1" hangingPunct="1">
              <a:spcBef>
                <a:spcPct val="20000"/>
              </a:spcBef>
            </a:pPr>
            <a:r>
              <a:rPr lang="en-US">
                <a:latin typeface="Courier New" pitchFamily="49" charset="0"/>
              </a:rPr>
              <a:t>&lt;img src = </a:t>
            </a:r>
            <a:r>
              <a:rPr lang="en-US">
                <a:latin typeface="Courier New" pitchFamily="49" charset="0"/>
                <a:hlinkClick r:id="rId3"/>
              </a:rPr>
              <a:t>http://mybadstuff.com/onewhitepixel.gif</a:t>
            </a:r>
            <a:r>
              <a:rPr lang="en-US">
                <a:latin typeface="Courier New" pitchFamily="49" charset="0"/>
              </a:rPr>
              <a:t>&gt;</a:t>
            </a:r>
          </a:p>
          <a:p>
            <a:pPr eaLnBrk="1" hangingPunct="1">
              <a:spcBef>
                <a:spcPct val="20000"/>
              </a:spcBef>
            </a:pPr>
            <a:r>
              <a:rPr lang="en-US">
                <a:latin typeface="Courier New" pitchFamily="49" charset="0"/>
              </a:rPr>
              <a:t>&lt;/body&gt;</a:t>
            </a:r>
          </a:p>
          <a:p>
            <a:pPr eaLnBrk="1" hangingPunct="1">
              <a:spcBef>
                <a:spcPct val="20000"/>
              </a:spcBef>
            </a:pPr>
            <a:r>
              <a:rPr lang="en-US">
                <a:latin typeface="Courier New" pitchFamily="49" charset="0"/>
              </a:rPr>
              <a:t>&lt;/html&gt;</a:t>
            </a:r>
          </a:p>
          <a:p>
            <a:pPr eaLnBrk="1" hangingPunct="1">
              <a:spcBef>
                <a:spcPct val="20000"/>
              </a:spcBef>
            </a:pPr>
            <a:endParaRPr lang="en-US">
              <a:latin typeface="Courier New" pitchFamily="49" charset="0"/>
            </a:endParaRPr>
          </a:p>
        </p:txBody>
      </p:sp>
      <p:sp>
        <p:nvSpPr>
          <p:cNvPr id="13318" name="Text Box 6"/>
          <p:cNvSpPr txBox="1">
            <a:spLocks noChangeArrowheads="1"/>
          </p:cNvSpPr>
          <p:nvPr/>
        </p:nvSpPr>
        <p:spPr bwMode="auto">
          <a:xfrm>
            <a:off x="457200" y="5257800"/>
            <a:ext cx="8229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t>You can protect against this by telling your browser not to display images or not to display images except from senders you trust.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4638"/>
            <a:ext cx="8229600" cy="639762"/>
          </a:xfrm>
        </p:spPr>
        <p:txBody>
          <a:bodyPr/>
          <a:lstStyle/>
          <a:p>
            <a:pPr eaLnBrk="1" hangingPunct="1"/>
            <a:r>
              <a:rPr lang="en-US" sz="3200" b="1" smtClean="0"/>
              <a:t>Email</a:t>
            </a:r>
          </a:p>
        </p:txBody>
      </p:sp>
      <p:sp>
        <p:nvSpPr>
          <p:cNvPr id="14339" name="Rectangle 3"/>
          <p:cNvSpPr>
            <a:spLocks noGrp="1" noChangeArrowheads="1"/>
          </p:cNvSpPr>
          <p:nvPr>
            <p:ph type="body" idx="1"/>
          </p:nvPr>
        </p:nvSpPr>
        <p:spPr>
          <a:xfrm>
            <a:off x="457200" y="1828800"/>
            <a:ext cx="8229600" cy="1219200"/>
          </a:xfrm>
        </p:spPr>
        <p:txBody>
          <a:bodyPr/>
          <a:lstStyle/>
          <a:p>
            <a:pPr eaLnBrk="1" hangingPunct="1"/>
            <a:r>
              <a:rPr lang="en-US" sz="2400" smtClean="0"/>
              <a:t>Tell a spammer that you exist?</a:t>
            </a:r>
          </a:p>
          <a:p>
            <a:pPr eaLnBrk="1" hangingPunct="1"/>
            <a:r>
              <a:rPr lang="en-US" sz="2400" smtClean="0"/>
              <a:t>Infect you with a virus just by opening it?</a:t>
            </a:r>
          </a:p>
        </p:txBody>
      </p:sp>
      <p:sp>
        <p:nvSpPr>
          <p:cNvPr id="14340" name="Text Box 4"/>
          <p:cNvSpPr txBox="1">
            <a:spLocks noChangeArrowheads="1"/>
          </p:cNvSpPr>
          <p:nvPr/>
        </p:nvSpPr>
        <p:spPr bwMode="auto">
          <a:xfrm>
            <a:off x="457200" y="9906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t>Can bad things happen when you open an email?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639762"/>
          </a:xfrm>
        </p:spPr>
        <p:txBody>
          <a:bodyPr/>
          <a:lstStyle/>
          <a:p>
            <a:pPr eaLnBrk="1" hangingPunct="1"/>
            <a:r>
              <a:rPr lang="en-US" sz="3200" b="1" smtClean="0"/>
              <a:t>Email</a:t>
            </a:r>
          </a:p>
        </p:txBody>
      </p:sp>
      <p:sp>
        <p:nvSpPr>
          <p:cNvPr id="15363" name="Rectangle 3"/>
          <p:cNvSpPr>
            <a:spLocks noGrp="1" noChangeArrowheads="1"/>
          </p:cNvSpPr>
          <p:nvPr>
            <p:ph type="body" idx="1"/>
          </p:nvPr>
        </p:nvSpPr>
        <p:spPr>
          <a:xfrm>
            <a:off x="457200" y="1828800"/>
            <a:ext cx="8229600" cy="1219200"/>
          </a:xfrm>
        </p:spPr>
        <p:txBody>
          <a:bodyPr/>
          <a:lstStyle/>
          <a:p>
            <a:pPr eaLnBrk="1" hangingPunct="1"/>
            <a:r>
              <a:rPr lang="en-US" sz="2400" smtClean="0"/>
              <a:t>Tell a spammer that you exist?</a:t>
            </a:r>
          </a:p>
          <a:p>
            <a:pPr eaLnBrk="1" hangingPunct="1"/>
            <a:r>
              <a:rPr lang="en-US" sz="2400" smtClean="0"/>
              <a:t>Infect you with a virus just by opening it?</a:t>
            </a:r>
          </a:p>
        </p:txBody>
      </p:sp>
      <p:sp>
        <p:nvSpPr>
          <p:cNvPr id="15364" name="Text Box 4"/>
          <p:cNvSpPr txBox="1">
            <a:spLocks noChangeArrowheads="1"/>
          </p:cNvSpPr>
          <p:nvPr/>
        </p:nvSpPr>
        <p:spPr bwMode="auto">
          <a:xfrm>
            <a:off x="457200" y="9906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t>Can bad things happen when you open an email?</a:t>
            </a:r>
          </a:p>
        </p:txBody>
      </p:sp>
      <p:sp>
        <p:nvSpPr>
          <p:cNvPr id="15365" name="Text Box 5"/>
          <p:cNvSpPr txBox="1">
            <a:spLocks noChangeArrowheads="1"/>
          </p:cNvSpPr>
          <p:nvPr/>
        </p:nvSpPr>
        <p:spPr bwMode="auto">
          <a:xfrm>
            <a:off x="1447800" y="2971800"/>
            <a:ext cx="63246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t>Old days yes, if an html message allowed Javascript and if your mail client executed it.</a:t>
            </a:r>
          </a:p>
          <a:p>
            <a:pPr eaLnBrk="1" hangingPunct="1">
              <a:spcBef>
                <a:spcPct val="50000"/>
              </a:spcBef>
            </a:pPr>
            <a:endParaRPr lang="en-US" sz="2400"/>
          </a:p>
          <a:p>
            <a:pPr eaLnBrk="1" hangingPunct="1">
              <a:spcBef>
                <a:spcPct val="50000"/>
              </a:spcBef>
            </a:pPr>
            <a:r>
              <a:rPr lang="en-US" sz="2400"/>
              <a:t>Now: most mail clients don’t run Javascript when you open a message.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274638"/>
            <a:ext cx="8229600" cy="639762"/>
          </a:xfrm>
        </p:spPr>
        <p:txBody>
          <a:bodyPr/>
          <a:lstStyle/>
          <a:p>
            <a:pPr eaLnBrk="1" hangingPunct="1"/>
            <a:r>
              <a:rPr lang="en-US" sz="3200" b="1" smtClean="0"/>
              <a:t>Email</a:t>
            </a:r>
          </a:p>
        </p:txBody>
      </p:sp>
      <p:sp>
        <p:nvSpPr>
          <p:cNvPr id="16387" name="Rectangle 3"/>
          <p:cNvSpPr>
            <a:spLocks noGrp="1" noChangeArrowheads="1"/>
          </p:cNvSpPr>
          <p:nvPr>
            <p:ph type="body" idx="1"/>
          </p:nvPr>
        </p:nvSpPr>
        <p:spPr>
          <a:xfrm>
            <a:off x="457200" y="1828800"/>
            <a:ext cx="8229600" cy="1219200"/>
          </a:xfrm>
        </p:spPr>
        <p:txBody>
          <a:bodyPr/>
          <a:lstStyle/>
          <a:p>
            <a:pPr eaLnBrk="1" hangingPunct="1"/>
            <a:r>
              <a:rPr lang="en-US" sz="2400" smtClean="0"/>
              <a:t>Tell a spammer that you exist?</a:t>
            </a:r>
          </a:p>
          <a:p>
            <a:pPr eaLnBrk="1" hangingPunct="1"/>
            <a:r>
              <a:rPr lang="en-US" sz="2400" smtClean="0"/>
              <a:t>Infect you with a virus?</a:t>
            </a:r>
          </a:p>
          <a:p>
            <a:pPr lvl="1" eaLnBrk="1" hangingPunct="1">
              <a:buFontTx/>
              <a:buChar char="•"/>
            </a:pPr>
            <a:r>
              <a:rPr lang="en-US" sz="2400" smtClean="0"/>
              <a:t>Attachments</a:t>
            </a:r>
          </a:p>
          <a:p>
            <a:pPr lvl="1" eaLnBrk="1" hangingPunct="1">
              <a:buFontTx/>
              <a:buChar char="•"/>
            </a:pPr>
            <a:r>
              <a:rPr lang="en-US" sz="2400" smtClean="0"/>
              <a:t>Links</a:t>
            </a:r>
          </a:p>
        </p:txBody>
      </p:sp>
      <p:sp>
        <p:nvSpPr>
          <p:cNvPr id="16388" name="Text Box 4"/>
          <p:cNvSpPr txBox="1">
            <a:spLocks noChangeArrowheads="1"/>
          </p:cNvSpPr>
          <p:nvPr/>
        </p:nvSpPr>
        <p:spPr bwMode="auto">
          <a:xfrm>
            <a:off x="457200" y="9906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t>Can bad things happen when you open an email?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74638"/>
            <a:ext cx="8229600" cy="715962"/>
          </a:xfrm>
        </p:spPr>
        <p:txBody>
          <a:bodyPr/>
          <a:lstStyle/>
          <a:p>
            <a:pPr eaLnBrk="1" hangingPunct="1"/>
            <a:r>
              <a:rPr lang="en-US" sz="3200" b="1" smtClean="0"/>
              <a:t>Email Viruses - Attachments</a:t>
            </a:r>
          </a:p>
        </p:txBody>
      </p:sp>
      <p:graphicFrame>
        <p:nvGraphicFramePr>
          <p:cNvPr id="17411" name="Object 4"/>
          <p:cNvGraphicFramePr>
            <a:graphicFrameLocks noGrp="1" noChangeAspect="1"/>
          </p:cNvGraphicFramePr>
          <p:nvPr>
            <p:ph sz="half" idx="2"/>
          </p:nvPr>
        </p:nvGraphicFramePr>
        <p:xfrm>
          <a:off x="1066800" y="2286000"/>
          <a:ext cx="7467600" cy="1485900"/>
        </p:xfrm>
        <a:graphic>
          <a:graphicData uri="http://schemas.openxmlformats.org/presentationml/2006/ole">
            <mc:AlternateContent xmlns:mc="http://schemas.openxmlformats.org/markup-compatibility/2006">
              <mc:Choice xmlns:v="urn:schemas-microsoft-com:vml" Requires="v">
                <p:oleObj spid="_x0000_s17458" name="CorelPhotoPaint.Image.10" r:id="rId4" imgW="2584490" imgH="514808" progId="CorelPhotoPaint.Image.10">
                  <p:embed/>
                </p:oleObj>
              </mc:Choice>
              <mc:Fallback>
                <p:oleObj name="CorelPhotoPaint.Image.10" r:id="rId4" imgW="2584490" imgH="514808" progId="CorelPhotoPaint.Image.10">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286000"/>
                        <a:ext cx="7467600"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639762"/>
          </a:xfrm>
        </p:spPr>
        <p:txBody>
          <a:bodyPr/>
          <a:lstStyle/>
          <a:p>
            <a:pPr eaLnBrk="1" hangingPunct="1"/>
            <a:r>
              <a:rPr lang="en-US" sz="3200" b="1" smtClean="0"/>
              <a:t>Email Viruses</a:t>
            </a:r>
          </a:p>
        </p:txBody>
      </p:sp>
      <p:sp>
        <p:nvSpPr>
          <p:cNvPr id="18435" name="Text Box 4"/>
          <p:cNvSpPr txBox="1">
            <a:spLocks noChangeArrowheads="1"/>
          </p:cNvSpPr>
          <p:nvPr/>
        </p:nvSpPr>
        <p:spPr bwMode="auto">
          <a:xfrm>
            <a:off x="1066800" y="1600200"/>
            <a:ext cx="525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t>What if the attachment is a .jpeg?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4638"/>
            <a:ext cx="8229600" cy="715962"/>
          </a:xfrm>
        </p:spPr>
        <p:txBody>
          <a:bodyPr/>
          <a:lstStyle/>
          <a:p>
            <a:pPr eaLnBrk="1" hangingPunct="1"/>
            <a:r>
              <a:rPr lang="en-US" sz="3200" b="1" smtClean="0"/>
              <a:t>Clicking on Links</a:t>
            </a:r>
          </a:p>
        </p:txBody>
      </p:sp>
      <p:graphicFrame>
        <p:nvGraphicFramePr>
          <p:cNvPr id="19459" name="Object 4"/>
          <p:cNvGraphicFramePr>
            <a:graphicFrameLocks noGrp="1" noChangeAspect="1"/>
          </p:cNvGraphicFramePr>
          <p:nvPr>
            <p:ph idx="1"/>
          </p:nvPr>
        </p:nvGraphicFramePr>
        <p:xfrm>
          <a:off x="1524000" y="1295400"/>
          <a:ext cx="6705600" cy="4810125"/>
        </p:xfrm>
        <a:graphic>
          <a:graphicData uri="http://schemas.openxmlformats.org/presentationml/2006/ole">
            <mc:AlternateContent xmlns:mc="http://schemas.openxmlformats.org/markup-compatibility/2006">
              <mc:Choice xmlns:v="urn:schemas-microsoft-com:vml" Requires="v">
                <p:oleObj spid="_x0000_s19506" name="CorelPhotoPaint.Image.10" r:id="rId4" imgW="2645669" imgH="1898586" progId="CorelPhotoPaint.Image.10">
                  <p:embed/>
                </p:oleObj>
              </mc:Choice>
              <mc:Fallback>
                <p:oleObj name="CorelPhotoPaint.Image.10" r:id="rId4" imgW="2645669" imgH="1898586" progId="CorelPhotoPaint.Image.10">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295400"/>
                        <a:ext cx="6705600"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Phishing</a:t>
            </a:r>
            <a:endParaRPr lang="en-US" sz="3200" b="1" dirty="0"/>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918" y="1295400"/>
            <a:ext cx="8883739" cy="428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4537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sz="3200" b="1" dirty="0" smtClean="0"/>
              <a:t>Where Do Attacks Come From?</a:t>
            </a:r>
            <a:endParaRPr lang="en-US" sz="3200" b="1"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534400" cy="4526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6172200"/>
            <a:ext cx="8305800" cy="338554"/>
          </a:xfrm>
          <a:prstGeom prst="rect">
            <a:avLst/>
          </a:prstGeom>
          <a:noFill/>
        </p:spPr>
        <p:txBody>
          <a:bodyPr wrap="square" rtlCol="0">
            <a:spAutoFit/>
          </a:bodyPr>
          <a:lstStyle/>
          <a:p>
            <a:r>
              <a:rPr lang="en-US" sz="1600" dirty="0">
                <a:hlinkClick r:id="rId3"/>
              </a:rPr>
              <a:t>http://www.digitalattackmap.com/#</a:t>
            </a:r>
            <a:r>
              <a:rPr lang="en-US" sz="1600" dirty="0" smtClean="0">
                <a:hlinkClick r:id="rId3"/>
              </a:rPr>
              <a:t>anim=1&amp;color=0&amp;country=ALL&amp;time=16178&amp;view=map</a:t>
            </a:r>
            <a:r>
              <a:rPr lang="en-US" sz="1600" dirty="0" smtClean="0"/>
              <a:t> </a:t>
            </a:r>
            <a:endParaRPr lang="en-US" sz="1600" dirty="0"/>
          </a:p>
        </p:txBody>
      </p:sp>
    </p:spTree>
    <p:extLst>
      <p:ext uri="{BB962C8B-B14F-4D97-AF65-F5344CB8AC3E}">
        <p14:creationId xmlns:p14="http://schemas.microsoft.com/office/powerpoint/2010/main" val="3832500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63" y="228600"/>
            <a:ext cx="7782954" cy="657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5560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274638"/>
            <a:ext cx="8229600" cy="639762"/>
          </a:xfrm>
        </p:spPr>
        <p:txBody>
          <a:bodyPr/>
          <a:lstStyle/>
          <a:p>
            <a:pPr eaLnBrk="1" hangingPunct="1"/>
            <a:r>
              <a:rPr lang="en-US" sz="3200" b="1" smtClean="0"/>
              <a:t>Snopes</a:t>
            </a:r>
          </a:p>
        </p:txBody>
      </p:sp>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6800"/>
            <a:ext cx="8077200"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0" name="Text Box 5"/>
          <p:cNvSpPr txBox="1">
            <a:spLocks noChangeArrowheads="1"/>
          </p:cNvSpPr>
          <p:nvPr/>
        </p:nvSpPr>
        <p:spPr bwMode="auto">
          <a:xfrm>
            <a:off x="381000" y="6324600"/>
            <a:ext cx="617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hlinkClick r:id="rId4"/>
              </a:rPr>
              <a:t>http://www.snopes.com/</a:t>
            </a:r>
            <a:r>
              <a:rPr lang="en-US"/>
              <a:t> </a:t>
            </a:r>
          </a:p>
        </p:txBody>
      </p:sp>
    </p:spTree>
    <p:extLst>
      <p:ext uri="{BB962C8B-B14F-4D97-AF65-F5344CB8AC3E}">
        <p14:creationId xmlns:p14="http://schemas.microsoft.com/office/powerpoint/2010/main" val="3990538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z="3200" b="1" dirty="0" smtClean="0"/>
              <a:t>Koobface </a:t>
            </a:r>
            <a:endParaRPr lang="en-US" sz="3200" b="1" dirty="0"/>
          </a:p>
        </p:txBody>
      </p:sp>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66800"/>
            <a:ext cx="6581775" cy="540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4149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z="3200" b="1" dirty="0" smtClean="0"/>
              <a:t>Koobface</a:t>
            </a:r>
            <a:endParaRPr lang="en-US" sz="3200" b="1" dirty="0"/>
          </a:p>
        </p:txBody>
      </p:sp>
      <p:pic>
        <p:nvPicPr>
          <p:cNvPr id="665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8968154"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5923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74638"/>
            <a:ext cx="8229600" cy="715962"/>
          </a:xfrm>
        </p:spPr>
        <p:txBody>
          <a:bodyPr/>
          <a:lstStyle/>
          <a:p>
            <a:pPr eaLnBrk="1" hangingPunct="1"/>
            <a:r>
              <a:rPr lang="en-US" sz="3200" b="1" dirty="0" smtClean="0"/>
              <a:t>Ransomware via Spyware</a:t>
            </a:r>
          </a:p>
        </p:txBody>
      </p:sp>
      <p:pic>
        <p:nvPicPr>
          <p:cNvPr id="2048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371600"/>
            <a:ext cx="5943600" cy="450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33108" y="152400"/>
            <a:ext cx="8229600" cy="563562"/>
          </a:xfrm>
        </p:spPr>
        <p:txBody>
          <a:bodyPr/>
          <a:lstStyle/>
          <a:p>
            <a:r>
              <a:rPr lang="en-US" sz="3200" b="1" dirty="0" smtClean="0"/>
              <a:t>Protecting Your Machine</a:t>
            </a:r>
            <a:endParaRPr lang="en-US" sz="3200" b="1" dirty="0"/>
          </a:p>
        </p:txBody>
      </p:sp>
      <p:pic>
        <p:nvPicPr>
          <p:cNvPr id="604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14400"/>
            <a:ext cx="8943416" cy="528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1000" y="6400800"/>
            <a:ext cx="7086600" cy="369332"/>
          </a:xfrm>
          <a:prstGeom prst="rect">
            <a:avLst/>
          </a:prstGeom>
          <a:noFill/>
        </p:spPr>
        <p:txBody>
          <a:bodyPr wrap="square" rtlCol="0">
            <a:spAutoFit/>
          </a:bodyPr>
          <a:lstStyle/>
          <a:p>
            <a:r>
              <a:rPr lang="en-US" dirty="0" smtClean="0">
                <a:hlinkClick r:id="rId3"/>
              </a:rPr>
              <a:t>http://www.malwarebytes.org/</a:t>
            </a:r>
            <a:r>
              <a:rPr lang="en-US" dirty="0" smtClean="0"/>
              <a:t> </a:t>
            </a:r>
            <a:endParaRPr lang="en-US" dirty="0"/>
          </a:p>
        </p:txBody>
      </p:sp>
    </p:spTree>
    <p:extLst>
      <p:ext uri="{BB962C8B-B14F-4D97-AF65-F5344CB8AC3E}">
        <p14:creationId xmlns:p14="http://schemas.microsoft.com/office/powerpoint/2010/main" val="1448719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Cybercrime and Identity Theft</a:t>
            </a:r>
            <a:endParaRPr lang="en-US" sz="3200" b="1" dirty="0"/>
          </a:p>
        </p:txBody>
      </p:sp>
      <p:sp>
        <p:nvSpPr>
          <p:cNvPr id="3" name="TextBox 2"/>
          <p:cNvSpPr txBox="1"/>
          <p:nvPr/>
        </p:nvSpPr>
        <p:spPr>
          <a:xfrm>
            <a:off x="457200" y="1828800"/>
            <a:ext cx="8153400" cy="461665"/>
          </a:xfrm>
          <a:prstGeom prst="rect">
            <a:avLst/>
          </a:prstGeom>
          <a:noFill/>
        </p:spPr>
        <p:txBody>
          <a:bodyPr wrap="square" rtlCol="0">
            <a:spAutoFit/>
          </a:bodyPr>
          <a:lstStyle/>
          <a:p>
            <a:r>
              <a:rPr lang="en-US" sz="2400" dirty="0" smtClean="0"/>
              <a:t>Between Jan. 1, 2005 and March 22, 2011:</a:t>
            </a:r>
            <a:endParaRPr lang="en-US" sz="2400" dirty="0"/>
          </a:p>
        </p:txBody>
      </p:sp>
      <p:sp>
        <p:nvSpPr>
          <p:cNvPr id="4" name="TextBox 3"/>
          <p:cNvSpPr txBox="1"/>
          <p:nvPr/>
        </p:nvSpPr>
        <p:spPr>
          <a:xfrm>
            <a:off x="1143000" y="3124200"/>
            <a:ext cx="7086600" cy="461665"/>
          </a:xfrm>
          <a:prstGeom prst="rect">
            <a:avLst/>
          </a:prstGeom>
          <a:noFill/>
        </p:spPr>
        <p:txBody>
          <a:bodyPr wrap="square" rtlCol="0">
            <a:spAutoFit/>
          </a:bodyPr>
          <a:lstStyle/>
          <a:p>
            <a:r>
              <a:rPr lang="en-US" sz="2400" dirty="0" smtClean="0">
                <a:solidFill>
                  <a:srgbClr val="FF0000"/>
                </a:solidFill>
                <a:effectLst>
                  <a:glow rad="63500">
                    <a:schemeClr val="accent2">
                      <a:satMod val="175000"/>
                      <a:alpha val="40000"/>
                    </a:schemeClr>
                  </a:glow>
                </a:effectLst>
              </a:rPr>
              <a:t>516,975,878 data records</a:t>
            </a:r>
            <a:endParaRPr lang="en-US" sz="2400" dirty="0">
              <a:solidFill>
                <a:srgbClr val="FF0000"/>
              </a:solidFill>
              <a:effectLst>
                <a:glow rad="63500">
                  <a:schemeClr val="accent2">
                    <a:satMod val="175000"/>
                    <a:alpha val="40000"/>
                  </a:schemeClr>
                </a:glow>
              </a:effectLst>
            </a:endParaRPr>
          </a:p>
        </p:txBody>
      </p:sp>
      <p:sp>
        <p:nvSpPr>
          <p:cNvPr id="5" name="TextBox 4"/>
          <p:cNvSpPr txBox="1"/>
          <p:nvPr/>
        </p:nvSpPr>
        <p:spPr>
          <a:xfrm>
            <a:off x="533400" y="4495800"/>
            <a:ext cx="6553200" cy="830997"/>
          </a:xfrm>
          <a:prstGeom prst="rect">
            <a:avLst/>
          </a:prstGeom>
          <a:noFill/>
        </p:spPr>
        <p:txBody>
          <a:bodyPr wrap="square" rtlCol="0">
            <a:spAutoFit/>
          </a:bodyPr>
          <a:lstStyle/>
          <a:p>
            <a:r>
              <a:rPr lang="en-US" sz="2400" dirty="0" smtClean="0"/>
              <a:t>of US residents have been exposed due to security breaches. </a:t>
            </a:r>
            <a:endParaRPr lang="en-US" sz="2400" dirty="0"/>
          </a:p>
        </p:txBody>
      </p:sp>
    </p:spTree>
    <p:extLst>
      <p:ext uri="{BB962C8B-B14F-4D97-AF65-F5344CB8AC3E}">
        <p14:creationId xmlns:p14="http://schemas.microsoft.com/office/powerpoint/2010/main" val="460186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715962"/>
          </a:xfrm>
        </p:spPr>
        <p:txBody>
          <a:bodyPr/>
          <a:lstStyle/>
          <a:p>
            <a:r>
              <a:rPr lang="en-US" sz="3200" b="1" smtClean="0"/>
              <a:t>Stolen Databases</a:t>
            </a:r>
          </a:p>
        </p:txBody>
      </p:sp>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171575"/>
            <a:ext cx="3048000"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8" name="TextBox 3"/>
          <p:cNvSpPr txBox="1">
            <a:spLocks noChangeArrowheads="1"/>
          </p:cNvSpPr>
          <p:nvPr/>
        </p:nvSpPr>
        <p:spPr bwMode="auto">
          <a:xfrm>
            <a:off x="381000" y="1600200"/>
            <a:ext cx="45720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a:t>On December 16, 2010, McDonald’s released a statement:</a:t>
            </a:r>
          </a:p>
          <a:p>
            <a:pPr eaLnBrk="1" hangingPunct="1"/>
            <a:endParaRPr lang="en-US" sz="2000"/>
          </a:p>
          <a:p>
            <a:pPr eaLnBrk="1" hangingPunct="1"/>
            <a:r>
              <a:rPr lang="en-US" sz="2000"/>
              <a:t>“Recently McDonald’s was informed by one of its partners that limited customer information collected in connection with our promotions or websites was improperly accessed by a third party," McDonald's said. "Limited customer information such as name, address, phone number, birth date and gender was included in the information that was accessed."</a:t>
            </a:r>
          </a:p>
        </p:txBody>
      </p:sp>
    </p:spTree>
    <p:extLst>
      <p:ext uri="{BB962C8B-B14F-4D97-AF65-F5344CB8AC3E}">
        <p14:creationId xmlns:p14="http://schemas.microsoft.com/office/powerpoint/2010/main" val="2215956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8771585" cy="571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330434"/>
            <a:ext cx="7162800" cy="369332"/>
          </a:xfrm>
          <a:prstGeom prst="rect">
            <a:avLst/>
          </a:prstGeom>
          <a:noFill/>
        </p:spPr>
        <p:txBody>
          <a:bodyPr wrap="square" rtlCol="0">
            <a:spAutoFit/>
          </a:bodyPr>
          <a:lstStyle/>
          <a:p>
            <a:r>
              <a:rPr lang="en-US" dirty="0" smtClean="0">
                <a:hlinkClick r:id="rId3"/>
              </a:rPr>
              <a:t>http://us.norton.com/theme.jsp?themeid=cybercrime_report</a:t>
            </a:r>
            <a:r>
              <a:rPr lang="en-US" dirty="0" smtClean="0"/>
              <a:t> </a:t>
            </a:r>
            <a:endParaRPr lang="en-US" dirty="0"/>
          </a:p>
        </p:txBody>
      </p:sp>
    </p:spTree>
    <p:extLst>
      <p:ext uri="{BB962C8B-B14F-4D97-AF65-F5344CB8AC3E}">
        <p14:creationId xmlns:p14="http://schemas.microsoft.com/office/powerpoint/2010/main" val="34342346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z="3200" b="1" dirty="0" smtClean="0"/>
              <a:t>How Safe Do You Feel?</a:t>
            </a:r>
            <a:endParaRPr lang="en-US" sz="3200" b="1" dirty="0"/>
          </a:p>
        </p:txBody>
      </p:sp>
      <p:sp>
        <p:nvSpPr>
          <p:cNvPr id="3" name="Content Placeholder 2"/>
          <p:cNvSpPr>
            <a:spLocks noGrp="1"/>
          </p:cNvSpPr>
          <p:nvPr>
            <p:ph idx="1"/>
          </p:nvPr>
        </p:nvSpPr>
        <p:spPr>
          <a:xfrm>
            <a:off x="457200" y="1066800"/>
            <a:ext cx="8382000" cy="5257800"/>
          </a:xfrm>
        </p:spPr>
        <p:txBody>
          <a:bodyPr/>
          <a:lstStyle/>
          <a:p>
            <a:r>
              <a:rPr lang="en-US" sz="2400" dirty="0" smtClean="0"/>
              <a:t>65% of people worldwide have been victims of cybercrime.</a:t>
            </a:r>
          </a:p>
          <a:p>
            <a:pPr lvl="1">
              <a:buFont typeface="Arial" pitchFamily="34" charset="0"/>
              <a:buChar char="•"/>
            </a:pPr>
            <a:r>
              <a:rPr lang="en-US" sz="2400" dirty="0" smtClean="0"/>
              <a:t>83% in China</a:t>
            </a:r>
          </a:p>
          <a:p>
            <a:pPr lvl="1">
              <a:buFont typeface="Arial" pitchFamily="34" charset="0"/>
              <a:buChar char="•"/>
            </a:pPr>
            <a:r>
              <a:rPr lang="en-US" sz="2400" dirty="0" smtClean="0"/>
              <a:t>76% in Brazil and India</a:t>
            </a:r>
          </a:p>
          <a:p>
            <a:pPr lvl="1">
              <a:buFont typeface="Arial" pitchFamily="34" charset="0"/>
              <a:buChar char="•"/>
            </a:pPr>
            <a:r>
              <a:rPr lang="en-US" sz="2400" dirty="0" smtClean="0"/>
              <a:t>73% in the US</a:t>
            </a:r>
          </a:p>
          <a:p>
            <a:pPr lvl="1">
              <a:buFont typeface="Arial" pitchFamily="34" charset="0"/>
              <a:buChar char="•"/>
            </a:pPr>
            <a:endParaRPr lang="en-US" sz="2400" dirty="0"/>
          </a:p>
          <a:p>
            <a:r>
              <a:rPr lang="en-US" sz="2400" dirty="0" smtClean="0"/>
              <a:t>9% of people feel very safe online</a:t>
            </a:r>
          </a:p>
          <a:p>
            <a:endParaRPr lang="en-US" sz="2400" dirty="0"/>
          </a:p>
          <a:p>
            <a:r>
              <a:rPr lang="en-US" sz="2400" dirty="0" smtClean="0"/>
              <a:t>3% of people think cybercrime won’t happen to them</a:t>
            </a:r>
          </a:p>
          <a:p>
            <a:endParaRPr lang="en-US" sz="2400" dirty="0" smtClean="0"/>
          </a:p>
          <a:p>
            <a:r>
              <a:rPr lang="en-US" sz="2400" dirty="0" smtClean="0"/>
              <a:t>79% do not believe cybercriminals will be brought to justice.</a:t>
            </a:r>
          </a:p>
          <a:p>
            <a:endParaRPr lang="en-US" sz="2400" dirty="0"/>
          </a:p>
        </p:txBody>
      </p:sp>
    </p:spTree>
    <p:extLst>
      <p:ext uri="{BB962C8B-B14F-4D97-AF65-F5344CB8AC3E}">
        <p14:creationId xmlns:p14="http://schemas.microsoft.com/office/powerpoint/2010/main" val="2368872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533400" y="60960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200">
                <a:hlinkClick r:id="rId3"/>
              </a:rPr>
              <a:t>http://www.washingtonpost.com/wp-dyn/content/article/2010/08/09/AR2010080906102.html?nav=rss_email/components</a:t>
            </a:r>
            <a:r>
              <a:rPr lang="en-US" sz="1200"/>
              <a:t> </a:t>
            </a:r>
          </a:p>
        </p:txBody>
      </p:sp>
      <p:pic>
        <p:nvPicPr>
          <p:cNvPr id="307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57200"/>
            <a:ext cx="8610600" cy="538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6" name="Text Box 7"/>
          <p:cNvSpPr txBox="1">
            <a:spLocks noChangeArrowheads="1"/>
          </p:cNvSpPr>
          <p:nvPr/>
        </p:nvSpPr>
        <p:spPr bwMode="auto">
          <a:xfrm>
            <a:off x="6629400" y="6096000"/>
            <a:ext cx="2133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hlinkClick r:id="rId5"/>
              </a:rPr>
              <a:t>http://www.4chan.org/</a:t>
            </a:r>
            <a:r>
              <a:rPr lang="en-US" sz="1400"/>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How Much Does it Cost?</a:t>
            </a:r>
            <a:endParaRPr lang="en-US" sz="3200" b="1" dirty="0"/>
          </a:p>
        </p:txBody>
      </p:sp>
      <p:pic>
        <p:nvPicPr>
          <p:cNvPr id="624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066799"/>
            <a:ext cx="3486150" cy="3179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1000" y="4495800"/>
            <a:ext cx="8305800" cy="2031325"/>
          </a:xfrm>
          <a:prstGeom prst="rect">
            <a:avLst/>
          </a:prstGeom>
          <a:noFill/>
        </p:spPr>
        <p:txBody>
          <a:bodyPr wrap="square" rtlCol="0">
            <a:spAutoFit/>
          </a:bodyPr>
          <a:lstStyle/>
          <a:p>
            <a:r>
              <a:rPr lang="en-US" dirty="0" smtClean="0"/>
              <a:t>According to </a:t>
            </a:r>
            <a:r>
              <a:rPr lang="en-US" dirty="0" smtClean="0">
                <a:hlinkClick r:id="rId4"/>
              </a:rPr>
              <a:t>Forbes</a:t>
            </a:r>
            <a:r>
              <a:rPr lang="en-US" dirty="0" smtClean="0"/>
              <a:t>, identity theft and related fraud were up considerably in 2009 with 11.2 million victims for an estimated cost of $54 billion U.S. dollars. In 2008, just under 10 million people were ripped off as a result of identify theft, for an estimated cost of $48 billion. Interestingly, the cost to individuals as a result of data breaches has declined from $498 in 2008 to only $373 in 2009. Who, then, is picking up the tab for identity theft incidents? Increasingly it’s the financial institutions with whom we entrust our money.</a:t>
            </a:r>
            <a:endParaRPr lang="en-US" dirty="0"/>
          </a:p>
        </p:txBody>
      </p:sp>
      <p:sp>
        <p:nvSpPr>
          <p:cNvPr id="5" name="TextBox 4"/>
          <p:cNvSpPr txBox="1"/>
          <p:nvPr/>
        </p:nvSpPr>
        <p:spPr>
          <a:xfrm>
            <a:off x="381000" y="3662065"/>
            <a:ext cx="2362200" cy="461665"/>
          </a:xfrm>
          <a:prstGeom prst="rect">
            <a:avLst/>
          </a:prstGeom>
          <a:noFill/>
        </p:spPr>
        <p:txBody>
          <a:bodyPr wrap="square" rtlCol="0">
            <a:spAutoFit/>
          </a:bodyPr>
          <a:lstStyle/>
          <a:p>
            <a:r>
              <a:rPr lang="en-US" sz="2400" dirty="0" smtClean="0"/>
              <a:t>In the US:</a:t>
            </a:r>
            <a:endParaRPr lang="en-US" sz="2400" dirty="0"/>
          </a:p>
        </p:txBody>
      </p:sp>
    </p:spTree>
    <p:extLst>
      <p:ext uri="{BB962C8B-B14F-4D97-AF65-F5344CB8AC3E}">
        <p14:creationId xmlns:p14="http://schemas.microsoft.com/office/powerpoint/2010/main" val="1978954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How Much Does it Cost?</a:t>
            </a:r>
            <a:endParaRPr lang="en-US" sz="3200" b="1" dirty="0"/>
          </a:p>
        </p:txBody>
      </p:sp>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90600"/>
            <a:ext cx="760095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78835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152400"/>
            <a:ext cx="8229600" cy="715962"/>
          </a:xfrm>
        </p:spPr>
        <p:txBody>
          <a:bodyPr/>
          <a:lstStyle/>
          <a:p>
            <a:r>
              <a:rPr lang="en-US" sz="3200" b="1" dirty="0" smtClean="0"/>
              <a:t>Cyberstalking</a:t>
            </a:r>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333500"/>
            <a:ext cx="2076450" cy="296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8" name="TextBox 2"/>
          <p:cNvSpPr txBox="1">
            <a:spLocks noChangeArrowheads="1"/>
          </p:cNvSpPr>
          <p:nvPr/>
        </p:nvSpPr>
        <p:spPr bwMode="auto">
          <a:xfrm>
            <a:off x="5943600" y="4648200"/>
            <a:ext cx="259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Alexis Moore</a:t>
            </a:r>
          </a:p>
        </p:txBody>
      </p:sp>
      <p:pic>
        <p:nvPicPr>
          <p:cNvPr id="2150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905000"/>
            <a:ext cx="2819400" cy="334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152400"/>
            <a:ext cx="8229600" cy="715962"/>
          </a:xfrm>
        </p:spPr>
        <p:txBody>
          <a:bodyPr/>
          <a:lstStyle/>
          <a:p>
            <a:r>
              <a:rPr lang="en-US" sz="3200" b="1" dirty="0" smtClean="0"/>
              <a:t>Cyberstalking</a:t>
            </a:r>
          </a:p>
        </p:txBody>
      </p:sp>
      <p:pic>
        <p:nvPicPr>
          <p:cNvPr id="225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14425"/>
            <a:ext cx="7010400"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2" name="TextBox 2"/>
          <p:cNvSpPr txBox="1">
            <a:spLocks noChangeArrowheads="1"/>
          </p:cNvSpPr>
          <p:nvPr/>
        </p:nvSpPr>
        <p:spPr bwMode="auto">
          <a:xfrm>
            <a:off x="381000" y="5934075"/>
            <a:ext cx="8305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hlinkClick r:id="rId4"/>
              </a:rPr>
              <a:t>http://www.remotespy.com</a:t>
            </a:r>
            <a:r>
              <a:rPr lang="en-US" dirty="0" smtClean="0">
                <a:hlinkClick r:id="rId4"/>
              </a:rPr>
              <a:t>/</a:t>
            </a:r>
            <a:endParaRPr lang="en-US" dirty="0"/>
          </a:p>
          <a:p>
            <a:pPr eaLnBrk="1" hangingPunct="1"/>
            <a:r>
              <a:rPr lang="en-US" dirty="0"/>
              <a:t>FTC settlement: </a:t>
            </a:r>
            <a:r>
              <a:rPr lang="en-US" dirty="0">
                <a:hlinkClick r:id="rId5"/>
              </a:rPr>
              <a:t>http://www.lavasoft.com/mylavasoft/company/blog/ftc-spyware-settlement-remotespy</a:t>
            </a:r>
            <a:r>
              <a:rPr lang="en-US" dirty="0"/>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itle 1"/>
          <p:cNvSpPr>
            <a:spLocks noGrp="1"/>
          </p:cNvSpPr>
          <p:nvPr>
            <p:ph type="title"/>
          </p:nvPr>
        </p:nvSpPr>
        <p:spPr>
          <a:xfrm>
            <a:off x="469900" y="152400"/>
            <a:ext cx="8229600" cy="715962"/>
          </a:xfrm>
        </p:spPr>
        <p:txBody>
          <a:bodyPr/>
          <a:lstStyle/>
          <a:p>
            <a:r>
              <a:rPr lang="en-US" sz="3200" b="1" smtClean="0"/>
              <a:t>Cyberbullying</a:t>
            </a:r>
          </a:p>
        </p:txBody>
      </p:sp>
      <p:sp>
        <p:nvSpPr>
          <p:cNvPr id="23555" name="TextBox 2"/>
          <p:cNvSpPr txBox="1">
            <a:spLocks noChangeArrowheads="1"/>
          </p:cNvSpPr>
          <p:nvPr/>
        </p:nvSpPr>
        <p:spPr bwMode="auto">
          <a:xfrm>
            <a:off x="304800" y="5867400"/>
            <a:ext cx="8229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hlinkClick r:id="rId3"/>
              </a:rPr>
              <a:t>http://www.stopcyberbullying.org/index2.html </a:t>
            </a:r>
          </a:p>
          <a:p>
            <a:pPr eaLnBrk="1" hangingPunct="1"/>
            <a:r>
              <a:rPr lang="en-US">
                <a:hlinkClick r:id="rId3"/>
              </a:rPr>
              <a:t>http://www.statesman.com/news/local/austin-parents-students-community-leaders-talk-about-cyberbullying-1302625.html?cxtype=rss_ece_frontpage</a:t>
            </a:r>
            <a:r>
              <a:rPr lang="en-US"/>
              <a:t> </a:t>
            </a:r>
          </a:p>
        </p:txBody>
      </p:sp>
      <p:pic>
        <p:nvPicPr>
          <p:cNvPr id="235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 y="990600"/>
            <a:ext cx="8458200" cy="494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z="3200" b="1" dirty="0" smtClean="0"/>
              <a:t>What About the Security of Critical Things?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274638"/>
            <a:ext cx="8229600" cy="563562"/>
          </a:xfrm>
        </p:spPr>
        <p:txBody>
          <a:bodyPr/>
          <a:lstStyle/>
          <a:p>
            <a:pPr eaLnBrk="1" hangingPunct="1"/>
            <a:r>
              <a:rPr lang="en-US" sz="3200" b="1" dirty="0" smtClean="0"/>
              <a:t>Cyberwarfare</a:t>
            </a:r>
          </a:p>
        </p:txBody>
      </p:sp>
      <p:sp>
        <p:nvSpPr>
          <p:cNvPr id="144387" name="Rectangle 3"/>
          <p:cNvSpPr>
            <a:spLocks noGrp="1" noChangeArrowheads="1"/>
          </p:cNvSpPr>
          <p:nvPr>
            <p:ph type="body" idx="1"/>
          </p:nvPr>
        </p:nvSpPr>
        <p:spPr>
          <a:xfrm>
            <a:off x="457200" y="1143000"/>
            <a:ext cx="8458200" cy="4525963"/>
          </a:xfrm>
          <a:noFill/>
        </p:spPr>
        <p:txBody>
          <a:bodyPr/>
          <a:lstStyle/>
          <a:p>
            <a:pPr eaLnBrk="1" hangingPunct="1"/>
            <a:r>
              <a:rPr lang="en-US" sz="2800" dirty="0" smtClean="0"/>
              <a:t>Jus ad bellum:</a:t>
            </a:r>
          </a:p>
          <a:p>
            <a:pPr lvl="1" eaLnBrk="1" hangingPunct="1">
              <a:buFontTx/>
              <a:buChar char="•"/>
            </a:pPr>
            <a:r>
              <a:rPr lang="en-US" sz="2400" dirty="0" smtClean="0"/>
              <a:t>Article 2(4) of the UN Charter prohibits every nation from using “the threat or use of force against the territorial integrity or political independence of any state, or in any other manner inconsistent with the Purposes of the United Nations.” .</a:t>
            </a:r>
          </a:p>
          <a:p>
            <a:pPr lvl="1" eaLnBrk="1" hangingPunct="1">
              <a:buFontTx/>
              <a:buChar char="•"/>
            </a:pPr>
            <a:endParaRPr lang="en-US" sz="2400" dirty="0" smtClean="0"/>
          </a:p>
          <a:p>
            <a:pPr lvl="1" eaLnBrk="1" hangingPunct="1">
              <a:buFontTx/>
              <a:buChar char="•"/>
            </a:pPr>
            <a:r>
              <a:rPr lang="en-US" sz="2400" dirty="0" smtClean="0"/>
              <a:t>Conceptual muddle: What constitutes use of force:</a:t>
            </a:r>
          </a:p>
          <a:p>
            <a:pPr lvl="2" eaLnBrk="1" hangingPunct="1"/>
            <a:r>
              <a:rPr lang="en-US" sz="2000" dirty="0" smtClean="0"/>
              <a:t>Launching a Trojan horse that disrupts military communication?  </a:t>
            </a:r>
          </a:p>
          <a:p>
            <a:pPr lvl="2" eaLnBrk="1" hangingPunct="1"/>
            <a:r>
              <a:rPr lang="en-US" sz="2000" dirty="0" smtClean="0"/>
              <a:t>Hacking a billboard to display porn to disrupt traffic?  </a:t>
            </a:r>
          </a:p>
          <a:p>
            <a:pPr lvl="2" eaLnBrk="1" hangingPunct="1"/>
            <a:r>
              <a:rPr lang="en-US" sz="2000" dirty="0" smtClean="0"/>
              <a:t>Hacking a C&amp;C center so it attacks its own population?</a:t>
            </a:r>
          </a:p>
        </p:txBody>
      </p:sp>
    </p:spTree>
    <p:extLst>
      <p:ext uri="{BB962C8B-B14F-4D97-AF65-F5344CB8AC3E}">
        <p14:creationId xmlns:p14="http://schemas.microsoft.com/office/powerpoint/2010/main" val="32900892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457200" y="274638"/>
            <a:ext cx="8229600" cy="563562"/>
          </a:xfrm>
        </p:spPr>
        <p:txBody>
          <a:bodyPr/>
          <a:lstStyle/>
          <a:p>
            <a:pPr eaLnBrk="1" hangingPunct="1"/>
            <a:r>
              <a:rPr lang="en-US" sz="3200" b="1" smtClean="0"/>
              <a:t>Cyberwarfare</a:t>
            </a:r>
          </a:p>
        </p:txBody>
      </p:sp>
      <p:sp>
        <p:nvSpPr>
          <p:cNvPr id="145411" name="Rectangle 3"/>
          <p:cNvSpPr>
            <a:spLocks noGrp="1" noChangeArrowheads="1"/>
          </p:cNvSpPr>
          <p:nvPr>
            <p:ph type="body" idx="1"/>
          </p:nvPr>
        </p:nvSpPr>
        <p:spPr>
          <a:xfrm>
            <a:off x="457200" y="1143000"/>
            <a:ext cx="8458200" cy="4525963"/>
          </a:xfrm>
          <a:noFill/>
        </p:spPr>
        <p:txBody>
          <a:bodyPr/>
          <a:lstStyle/>
          <a:p>
            <a:pPr eaLnBrk="1" hangingPunct="1"/>
            <a:r>
              <a:rPr lang="en-US" sz="2800" smtClean="0"/>
              <a:t>Jus in bello:</a:t>
            </a:r>
          </a:p>
          <a:p>
            <a:pPr lvl="1" eaLnBrk="1" hangingPunct="1">
              <a:buFontTx/>
              <a:buChar char="•"/>
            </a:pPr>
            <a:r>
              <a:rPr lang="en-US" sz="2400" smtClean="0"/>
              <a:t>Military necessity</a:t>
            </a:r>
          </a:p>
          <a:p>
            <a:pPr lvl="1" eaLnBrk="1" hangingPunct="1">
              <a:buFontTx/>
              <a:buChar char="•"/>
            </a:pPr>
            <a:r>
              <a:rPr lang="en-US" sz="2400" smtClean="0"/>
              <a:t>Minimize collateral damage</a:t>
            </a:r>
          </a:p>
          <a:p>
            <a:pPr lvl="1" eaLnBrk="1" hangingPunct="1">
              <a:buFontTx/>
              <a:buChar char="•"/>
            </a:pPr>
            <a:r>
              <a:rPr lang="en-US" sz="2400" smtClean="0"/>
              <a:t>Perfidy</a:t>
            </a:r>
          </a:p>
          <a:p>
            <a:pPr lvl="1" eaLnBrk="1" hangingPunct="1">
              <a:buFontTx/>
              <a:buChar char="•"/>
            </a:pPr>
            <a:r>
              <a:rPr lang="en-US" sz="2400" smtClean="0"/>
              <a:t>Distinction</a:t>
            </a:r>
          </a:p>
          <a:p>
            <a:pPr lvl="1" eaLnBrk="1" hangingPunct="1">
              <a:buFontTx/>
              <a:buChar char="•"/>
            </a:pPr>
            <a:r>
              <a:rPr lang="en-US" sz="2400" smtClean="0"/>
              <a:t>Neutrality</a:t>
            </a:r>
          </a:p>
          <a:p>
            <a:pPr lvl="1" eaLnBrk="1" hangingPunct="1">
              <a:buFontTx/>
              <a:buChar char="•"/>
            </a:pPr>
            <a:endParaRPr lang="en-US" sz="2400" smtClean="0"/>
          </a:p>
          <a:p>
            <a:pPr lvl="1" eaLnBrk="1" hangingPunct="1">
              <a:buFontTx/>
              <a:buChar char="•"/>
            </a:pPr>
            <a:r>
              <a:rPr lang="en-US" sz="2400" smtClean="0"/>
              <a:t>Conceptual muddle: What constitutes distinction:</a:t>
            </a:r>
          </a:p>
          <a:p>
            <a:pPr lvl="2" eaLnBrk="1" hangingPunct="1"/>
            <a:r>
              <a:rPr lang="en-US" sz="2000" smtClean="0"/>
              <a:t>If we launch a Trojan horse against an ememy, must it contain something like “This code brought to you compliments of the U.S. government”?</a:t>
            </a:r>
          </a:p>
        </p:txBody>
      </p:sp>
    </p:spTree>
    <p:extLst>
      <p:ext uri="{BB962C8B-B14F-4D97-AF65-F5344CB8AC3E}">
        <p14:creationId xmlns:p14="http://schemas.microsoft.com/office/powerpoint/2010/main" val="3059536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457200" y="274638"/>
            <a:ext cx="8229600" cy="563562"/>
          </a:xfrm>
        </p:spPr>
        <p:txBody>
          <a:bodyPr/>
          <a:lstStyle/>
          <a:p>
            <a:pPr eaLnBrk="1" hangingPunct="1"/>
            <a:r>
              <a:rPr lang="en-US" sz="3200" b="1" smtClean="0"/>
              <a:t>Cyberwarfare</a:t>
            </a:r>
          </a:p>
        </p:txBody>
      </p:sp>
      <p:sp>
        <p:nvSpPr>
          <p:cNvPr id="146435" name="Rectangle 3"/>
          <p:cNvSpPr>
            <a:spLocks noGrp="1" noChangeArrowheads="1"/>
          </p:cNvSpPr>
          <p:nvPr>
            <p:ph type="body" idx="1"/>
          </p:nvPr>
        </p:nvSpPr>
        <p:spPr>
          <a:xfrm>
            <a:off x="457200" y="1143000"/>
            <a:ext cx="8458200" cy="4525963"/>
          </a:xfrm>
          <a:noFill/>
        </p:spPr>
        <p:txBody>
          <a:bodyPr/>
          <a:lstStyle/>
          <a:p>
            <a:pPr eaLnBrk="1" hangingPunct="1"/>
            <a:r>
              <a:rPr lang="en-US" sz="2800" smtClean="0"/>
              <a:t>Jus in bello:</a:t>
            </a:r>
          </a:p>
          <a:p>
            <a:pPr lvl="1" eaLnBrk="1" hangingPunct="1">
              <a:buFontTx/>
              <a:buChar char="•"/>
            </a:pPr>
            <a:r>
              <a:rPr lang="en-US" sz="2400" smtClean="0"/>
              <a:t>Military necessity</a:t>
            </a:r>
          </a:p>
          <a:p>
            <a:pPr lvl="1" eaLnBrk="1" hangingPunct="1">
              <a:buFontTx/>
              <a:buChar char="•"/>
            </a:pPr>
            <a:r>
              <a:rPr lang="en-US" sz="2400" smtClean="0"/>
              <a:t>Minimize collateral damage</a:t>
            </a:r>
          </a:p>
          <a:p>
            <a:pPr lvl="1" eaLnBrk="1" hangingPunct="1">
              <a:buFontTx/>
              <a:buChar char="•"/>
            </a:pPr>
            <a:r>
              <a:rPr lang="en-US" sz="2400" smtClean="0"/>
              <a:t>Perfidy</a:t>
            </a:r>
          </a:p>
          <a:p>
            <a:pPr lvl="1" eaLnBrk="1" hangingPunct="1">
              <a:buFontTx/>
              <a:buChar char="•"/>
            </a:pPr>
            <a:r>
              <a:rPr lang="en-US" sz="2400" smtClean="0"/>
              <a:t>Distinction</a:t>
            </a:r>
          </a:p>
          <a:p>
            <a:pPr lvl="1" eaLnBrk="1" hangingPunct="1">
              <a:buFontTx/>
              <a:buChar char="•"/>
            </a:pPr>
            <a:r>
              <a:rPr lang="en-US" sz="2400" smtClean="0"/>
              <a:t>Neutrality</a:t>
            </a:r>
          </a:p>
          <a:p>
            <a:pPr lvl="1" eaLnBrk="1" hangingPunct="1">
              <a:buFontTx/>
              <a:buChar char="•"/>
            </a:pPr>
            <a:endParaRPr lang="en-US" sz="2400" smtClean="0"/>
          </a:p>
          <a:p>
            <a:pPr lvl="1" eaLnBrk="1" hangingPunct="1">
              <a:buFontTx/>
              <a:buChar char="•"/>
            </a:pPr>
            <a:r>
              <a:rPr lang="en-US" sz="2400" smtClean="0"/>
              <a:t>Conceptual muddle: What constitutes neutrality:</a:t>
            </a:r>
          </a:p>
          <a:p>
            <a:pPr lvl="2" eaLnBrk="1" hangingPunct="1"/>
            <a:r>
              <a:rPr lang="en-US" sz="2000" smtClean="0"/>
              <a:t>If A allows B to drive tanks through its territory on their way to attack C, A is no longer neutral.</a:t>
            </a:r>
          </a:p>
          <a:p>
            <a:pPr lvl="2" eaLnBrk="1" hangingPunct="1"/>
            <a:r>
              <a:rPr lang="en-US" sz="2000" smtClean="0"/>
              <a:t>If A allows network traffic to pass through its routers on the way from B to C and an attack is launched, has A given up neutrality?</a:t>
            </a:r>
          </a:p>
        </p:txBody>
      </p:sp>
    </p:spTree>
    <p:extLst>
      <p:ext uri="{BB962C8B-B14F-4D97-AF65-F5344CB8AC3E}">
        <p14:creationId xmlns:p14="http://schemas.microsoft.com/office/powerpoint/2010/main" val="32321466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457200" y="274638"/>
            <a:ext cx="8229600" cy="563562"/>
          </a:xfrm>
        </p:spPr>
        <p:txBody>
          <a:bodyPr/>
          <a:lstStyle/>
          <a:p>
            <a:pPr eaLnBrk="1" hangingPunct="1"/>
            <a:r>
              <a:rPr lang="en-US" sz="3200" b="1" smtClean="0"/>
              <a:t>Cyberwarfare</a:t>
            </a:r>
          </a:p>
        </p:txBody>
      </p:sp>
      <p:pic>
        <p:nvPicPr>
          <p:cNvPr id="14745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600200"/>
            <a:ext cx="1778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7460" name="Text Box 6"/>
          <p:cNvSpPr txBox="1">
            <a:spLocks noChangeArrowheads="1"/>
          </p:cNvSpPr>
          <p:nvPr/>
        </p:nvSpPr>
        <p:spPr bwMode="auto">
          <a:xfrm>
            <a:off x="304800" y="5943600"/>
            <a:ext cx="754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hlinkClick r:id="rId3"/>
              </a:rPr>
              <a:t>http://www.nap.edu/catalog.php?record_id=12651#toc</a:t>
            </a:r>
            <a:r>
              <a:rPr lang="en-US"/>
              <a:t> </a:t>
            </a:r>
          </a:p>
        </p:txBody>
      </p:sp>
    </p:spTree>
    <p:extLst>
      <p:ext uri="{BB962C8B-B14F-4D97-AF65-F5344CB8AC3E}">
        <p14:creationId xmlns:p14="http://schemas.microsoft.com/office/powerpoint/2010/main" val="3751470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04800"/>
            <a:ext cx="9067800" cy="566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Text Box 8"/>
          <p:cNvSpPr txBox="1">
            <a:spLocks noChangeArrowheads="1"/>
          </p:cNvSpPr>
          <p:nvPr/>
        </p:nvSpPr>
        <p:spPr bwMode="auto">
          <a:xfrm>
            <a:off x="533400" y="6248400"/>
            <a:ext cx="7162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200">
                <a:hlinkClick r:id="rId3"/>
              </a:rPr>
              <a:t>http://www.google.com/trends</a:t>
            </a:r>
            <a:r>
              <a:rPr lang="en-US" sz="1200"/>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U.S. Cyber Command</a:t>
            </a:r>
            <a:endParaRPr lang="en-US" sz="3200" b="1" dirty="0"/>
          </a:p>
        </p:txBody>
      </p:sp>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371600"/>
            <a:ext cx="2609850" cy="262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9600" y="4343400"/>
            <a:ext cx="7848600" cy="1938992"/>
          </a:xfrm>
          <a:prstGeom prst="rect">
            <a:avLst/>
          </a:prstGeom>
          <a:noFill/>
        </p:spPr>
        <p:txBody>
          <a:bodyPr wrap="square" rtlCol="0">
            <a:spAutoFit/>
          </a:bodyPr>
          <a:lstStyle/>
          <a:p>
            <a:r>
              <a:rPr lang="en-US" sz="2000" dirty="0" smtClean="0"/>
              <a:t>"USCYBERCOM plans, coordinates, integrates, synchronizes and conducts activities to: direct the operations and defense of specified Department of Defense information networks and; prepare to, and when directed, conduct full spectrum military cyberspace operations in order to enable actions in all domains, ensure US/Allied freedom of action in cyberspace and deny the same to our adversaries."</a:t>
            </a:r>
            <a:endParaRPr lang="en-US" sz="2000" dirty="0"/>
          </a:p>
        </p:txBody>
      </p:sp>
      <p:sp>
        <p:nvSpPr>
          <p:cNvPr id="5" name="TextBox 4"/>
          <p:cNvSpPr txBox="1"/>
          <p:nvPr/>
        </p:nvSpPr>
        <p:spPr>
          <a:xfrm>
            <a:off x="609600" y="1981200"/>
            <a:ext cx="3733800" cy="461665"/>
          </a:xfrm>
          <a:prstGeom prst="rect">
            <a:avLst/>
          </a:prstGeom>
          <a:noFill/>
        </p:spPr>
        <p:txBody>
          <a:bodyPr wrap="square" rtlCol="0">
            <a:spAutoFit/>
          </a:bodyPr>
          <a:lstStyle/>
          <a:p>
            <a:r>
              <a:rPr lang="en-US" sz="2400" dirty="0" smtClean="0"/>
              <a:t>Established in 2010</a:t>
            </a:r>
            <a:endParaRPr lang="en-US" sz="2400" dirty="0"/>
          </a:p>
        </p:txBody>
      </p:sp>
    </p:spTree>
    <p:extLst>
      <p:ext uri="{BB962C8B-B14F-4D97-AF65-F5344CB8AC3E}">
        <p14:creationId xmlns:p14="http://schemas.microsoft.com/office/powerpoint/2010/main" val="39635727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274638"/>
            <a:ext cx="8229600" cy="715962"/>
          </a:xfrm>
        </p:spPr>
        <p:txBody>
          <a:bodyPr/>
          <a:lstStyle/>
          <a:p>
            <a:pPr eaLnBrk="1" hangingPunct="1"/>
            <a:r>
              <a:rPr lang="en-US" sz="3200" b="1" dirty="0" smtClean="0"/>
              <a:t>The Nation’s Cybersecurity</a:t>
            </a:r>
          </a:p>
        </p:txBody>
      </p:sp>
      <p:pic>
        <p:nvPicPr>
          <p:cNvPr id="256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676400"/>
            <a:ext cx="27432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4" name="TextBox 3"/>
          <p:cNvSpPr txBox="1">
            <a:spLocks noChangeArrowheads="1"/>
          </p:cNvSpPr>
          <p:nvPr/>
        </p:nvSpPr>
        <p:spPr bwMode="auto">
          <a:xfrm>
            <a:off x="685800" y="4168775"/>
            <a:ext cx="7696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t>Should the President have the authority to shut down the Internet?</a:t>
            </a:r>
          </a:p>
        </p:txBody>
      </p:sp>
      <p:sp>
        <p:nvSpPr>
          <p:cNvPr id="25605" name="TextBox 4"/>
          <p:cNvSpPr txBox="1">
            <a:spLocks noChangeArrowheads="1"/>
          </p:cNvSpPr>
          <p:nvPr/>
        </p:nvSpPr>
        <p:spPr bwMode="auto">
          <a:xfrm>
            <a:off x="2209800" y="5791200"/>
            <a:ext cx="590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hlinkClick r:id="rId4"/>
              </a:rPr>
              <a:t>http://news.cnet.com/8301-1009_3-20020901-83.html</a:t>
            </a:r>
            <a:r>
              <a:rPr lang="en-US"/>
              <a:t> </a:t>
            </a:r>
          </a:p>
        </p:txBody>
      </p:sp>
      <p:sp>
        <p:nvSpPr>
          <p:cNvPr id="25606" name="TextBox 5"/>
          <p:cNvSpPr txBox="1">
            <a:spLocks noChangeArrowheads="1"/>
          </p:cNvSpPr>
          <p:nvPr/>
        </p:nvSpPr>
        <p:spPr bwMode="auto">
          <a:xfrm>
            <a:off x="1257300" y="5181600"/>
            <a:ext cx="754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t>Protecting Cyberspace as a National Asset Act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15962"/>
          </a:xfrm>
        </p:spPr>
        <p:txBody>
          <a:bodyPr/>
          <a:lstStyle/>
          <a:p>
            <a:r>
              <a:rPr lang="en-US" sz="3200" b="1" dirty="0" smtClean="0"/>
              <a:t>Where Is All This Bad Stuff Coming From?</a:t>
            </a:r>
            <a:endParaRPr lang="en-US" sz="3200" b="1" dirty="0"/>
          </a:p>
        </p:txBody>
      </p:sp>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1642" y="1447800"/>
            <a:ext cx="47625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5486400"/>
            <a:ext cx="8305800" cy="646331"/>
          </a:xfrm>
          <a:prstGeom prst="rect">
            <a:avLst/>
          </a:prstGeom>
          <a:noFill/>
        </p:spPr>
        <p:txBody>
          <a:bodyPr wrap="square" rtlCol="0">
            <a:spAutoFit/>
          </a:bodyPr>
          <a:lstStyle/>
          <a:p>
            <a:r>
              <a:rPr lang="en-US" dirty="0" smtClean="0"/>
              <a:t>Dark web or deep web: pages that do not have names that are registered in any DNS.  Search engines cannot find them.</a:t>
            </a:r>
            <a:endParaRPr lang="en-US" dirty="0"/>
          </a:p>
        </p:txBody>
      </p:sp>
    </p:spTree>
    <p:extLst>
      <p:ext uri="{BB962C8B-B14F-4D97-AF65-F5344CB8AC3E}">
        <p14:creationId xmlns:p14="http://schemas.microsoft.com/office/powerpoint/2010/main" val="41852585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b="1" dirty="0" smtClean="0"/>
              <a:t>Recall: Domain Name Servers</a:t>
            </a:r>
            <a:endParaRPr lang="en-US" sz="3200" b="1" dirty="0"/>
          </a:p>
        </p:txBody>
      </p:sp>
      <p:pic>
        <p:nvPicPr>
          <p:cNvPr id="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47799"/>
            <a:ext cx="7278688" cy="431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77187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z="3200" b="1" dirty="0" smtClean="0"/>
              <a:t>MPack</a:t>
            </a:r>
            <a:endParaRPr lang="en-US" sz="3200" b="1" dirty="0"/>
          </a:p>
        </p:txBody>
      </p:sp>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066800"/>
            <a:ext cx="4419600" cy="3694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7816" y="4953000"/>
            <a:ext cx="8291384" cy="1754326"/>
          </a:xfrm>
          <a:prstGeom prst="rect">
            <a:avLst/>
          </a:prstGeom>
          <a:noFill/>
        </p:spPr>
        <p:txBody>
          <a:bodyPr wrap="square" rtlCol="0">
            <a:spAutoFit/>
          </a:bodyPr>
          <a:lstStyle/>
          <a:p>
            <a:r>
              <a:rPr lang="en-US" dirty="0" smtClean="0"/>
              <a:t>A malware bundle that was created by Russian hackers in 2006. It’s marketed to criminals as a commercial package that costs between $500 and $1,000. Frequent updates keep it one step ahead of antivirus software. MPack even comes with a management console that allows the botnet owner to keep track of how many computers have been infected, which browsers their owners were using at the time and which countries they’re in.</a:t>
            </a:r>
            <a:endParaRPr lang="en-US" dirty="0"/>
          </a:p>
        </p:txBody>
      </p:sp>
    </p:spTree>
    <p:extLst>
      <p:ext uri="{BB962C8B-B14F-4D97-AF65-F5344CB8AC3E}">
        <p14:creationId xmlns:p14="http://schemas.microsoft.com/office/powerpoint/2010/main" val="9630960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089791" cy="5514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2399" y="6477000"/>
            <a:ext cx="8937391" cy="369332"/>
          </a:xfrm>
          <a:prstGeom prst="rect">
            <a:avLst/>
          </a:prstGeom>
          <a:noFill/>
        </p:spPr>
        <p:txBody>
          <a:bodyPr wrap="square" rtlCol="0">
            <a:spAutoFit/>
          </a:bodyPr>
          <a:lstStyle/>
          <a:p>
            <a:r>
              <a:rPr lang="en-US" dirty="0" smtClean="0">
                <a:hlinkClick r:id="rId4"/>
              </a:rPr>
              <a:t>http://www.symantec.com/business/popup.jsp?popupid=attack_kit_evolution_timeline</a:t>
            </a:r>
            <a:r>
              <a:rPr lang="en-US" dirty="0" smtClean="0"/>
              <a:t> </a:t>
            </a:r>
            <a:endParaRPr lang="en-US" dirty="0"/>
          </a:p>
        </p:txBody>
      </p:sp>
    </p:spTree>
    <p:extLst>
      <p:ext uri="{BB962C8B-B14F-4D97-AF65-F5344CB8AC3E}">
        <p14:creationId xmlns:p14="http://schemas.microsoft.com/office/powerpoint/2010/main" val="42703811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Attack Toolkits</a:t>
            </a:r>
            <a:endParaRPr lang="en-US" sz="3200" b="1" dirty="0"/>
          </a:p>
        </p:txBody>
      </p:sp>
      <p:sp>
        <p:nvSpPr>
          <p:cNvPr id="4" name="TextBox 3"/>
          <p:cNvSpPr txBox="1"/>
          <p:nvPr/>
        </p:nvSpPr>
        <p:spPr>
          <a:xfrm>
            <a:off x="457200" y="5867400"/>
            <a:ext cx="7315200" cy="369332"/>
          </a:xfrm>
          <a:prstGeom prst="rect">
            <a:avLst/>
          </a:prstGeom>
          <a:noFill/>
        </p:spPr>
        <p:txBody>
          <a:bodyPr wrap="square" rtlCol="0">
            <a:spAutoFit/>
          </a:bodyPr>
          <a:lstStyle/>
          <a:p>
            <a:r>
              <a:rPr lang="en-US" dirty="0" smtClean="0">
                <a:hlinkClick r:id="rId3"/>
              </a:rPr>
              <a:t>http://www.symantec.com/tv/news/details.jsp?vid=750972922001</a:t>
            </a:r>
            <a:r>
              <a:rPr lang="en-US" dirty="0" smtClean="0"/>
              <a:t>  </a:t>
            </a:r>
            <a:endParaRPr lang="en-US" dirty="0"/>
          </a:p>
        </p:txBody>
      </p:sp>
      <p:pic>
        <p:nvPicPr>
          <p:cNvPr id="716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219200"/>
            <a:ext cx="7493904"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4451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Where Are the Bad Guys?</a:t>
            </a:r>
            <a:endParaRPr lang="en-US" sz="3200" b="1" dirty="0"/>
          </a:p>
        </p:txBody>
      </p:sp>
      <p:sp>
        <p:nvSpPr>
          <p:cNvPr id="4" name="TextBox 3"/>
          <p:cNvSpPr txBox="1"/>
          <p:nvPr/>
        </p:nvSpPr>
        <p:spPr>
          <a:xfrm>
            <a:off x="615778" y="5789144"/>
            <a:ext cx="7467600" cy="369332"/>
          </a:xfrm>
          <a:prstGeom prst="rect">
            <a:avLst/>
          </a:prstGeom>
          <a:noFill/>
        </p:spPr>
        <p:txBody>
          <a:bodyPr wrap="square" rtlCol="0">
            <a:spAutoFit/>
          </a:bodyPr>
          <a:lstStyle/>
          <a:p>
            <a:r>
              <a:rPr lang="en-US" dirty="0" smtClean="0"/>
              <a:t>Symantec Internet Security Threat Report , Volume XV, April, 2010</a:t>
            </a:r>
            <a:endParaRPr lang="en-US" dirty="0"/>
          </a:p>
        </p:txBody>
      </p:sp>
      <p:pic>
        <p:nvPicPr>
          <p:cNvPr id="72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95389"/>
            <a:ext cx="8715375" cy="424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51015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Where Are the Bad Guys?</a:t>
            </a:r>
            <a:endParaRPr lang="en-US" sz="3200" b="1" dirty="0"/>
          </a:p>
        </p:txBody>
      </p:sp>
      <p:pic>
        <p:nvPicPr>
          <p:cNvPr id="72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47800"/>
            <a:ext cx="681037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9600" y="5594866"/>
            <a:ext cx="7467600" cy="369332"/>
          </a:xfrm>
          <a:prstGeom prst="rect">
            <a:avLst/>
          </a:prstGeom>
          <a:noFill/>
        </p:spPr>
        <p:txBody>
          <a:bodyPr wrap="square" rtlCol="0">
            <a:spAutoFit/>
          </a:bodyPr>
          <a:lstStyle/>
          <a:p>
            <a:r>
              <a:rPr lang="en-US" dirty="0" smtClean="0"/>
              <a:t>Sophos Security Threat Report  2011</a:t>
            </a:r>
            <a:endParaRPr lang="en-US" dirty="0"/>
          </a:p>
        </p:txBody>
      </p:sp>
    </p:spTree>
    <p:extLst>
      <p:ext uri="{BB962C8B-B14F-4D97-AF65-F5344CB8AC3E}">
        <p14:creationId xmlns:p14="http://schemas.microsoft.com/office/powerpoint/2010/main" val="522077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8229600" cy="715962"/>
          </a:xfrm>
        </p:spPr>
        <p:txBody>
          <a:bodyPr/>
          <a:lstStyle/>
          <a:p>
            <a:pPr eaLnBrk="1" hangingPunct="1"/>
            <a:r>
              <a:rPr lang="en-US" sz="3200" b="1" smtClean="0"/>
              <a:t>But Some Things Are Much Scarier</a:t>
            </a:r>
          </a:p>
        </p:txBody>
      </p:sp>
      <p:sp>
        <p:nvSpPr>
          <p:cNvPr id="5123" name="Rectangle 3"/>
          <p:cNvSpPr>
            <a:spLocks noGrp="1" noChangeArrowheads="1"/>
          </p:cNvSpPr>
          <p:nvPr>
            <p:ph type="body" idx="1"/>
          </p:nvPr>
        </p:nvSpPr>
        <p:spPr>
          <a:xfrm>
            <a:off x="457200" y="1219200"/>
            <a:ext cx="8229600" cy="4525963"/>
          </a:xfrm>
        </p:spPr>
        <p:txBody>
          <a:bodyPr/>
          <a:lstStyle/>
          <a:p>
            <a:pPr eaLnBrk="1" hangingPunct="1"/>
            <a:r>
              <a:rPr lang="en-US" sz="2400" dirty="0" smtClean="0"/>
              <a:t>Viruses and worms</a:t>
            </a:r>
          </a:p>
          <a:p>
            <a:pPr eaLnBrk="1" hangingPunct="1"/>
            <a:endParaRPr lang="en-US" sz="2400" dirty="0" smtClean="0"/>
          </a:p>
          <a:p>
            <a:pPr eaLnBrk="1" hangingPunct="1"/>
            <a:r>
              <a:rPr lang="en-US" sz="2400" dirty="0" smtClean="0"/>
              <a:t>Stealing information</a:t>
            </a:r>
          </a:p>
          <a:p>
            <a:pPr lvl="1" eaLnBrk="1" hangingPunct="1">
              <a:buFontTx/>
              <a:buChar char="•"/>
            </a:pPr>
            <a:r>
              <a:rPr lang="en-US" sz="2000" dirty="0" smtClean="0"/>
              <a:t>Personal information</a:t>
            </a:r>
          </a:p>
          <a:p>
            <a:pPr lvl="1" eaLnBrk="1" hangingPunct="1">
              <a:buFontTx/>
              <a:buChar char="•"/>
            </a:pPr>
            <a:r>
              <a:rPr lang="en-US" sz="2000" dirty="0" smtClean="0"/>
              <a:t>Government/commercial secrets</a:t>
            </a:r>
          </a:p>
          <a:p>
            <a:pPr lvl="1" eaLnBrk="1" hangingPunct="1">
              <a:buFontTx/>
              <a:buChar char="•"/>
            </a:pPr>
            <a:endParaRPr lang="en-US" sz="2000" dirty="0" smtClean="0"/>
          </a:p>
          <a:p>
            <a:pPr eaLnBrk="1" hangingPunct="1"/>
            <a:r>
              <a:rPr lang="en-US" sz="2400" dirty="0" smtClean="0"/>
              <a:t>Information = Money</a:t>
            </a:r>
          </a:p>
          <a:p>
            <a:pPr eaLnBrk="1" hangingPunct="1"/>
            <a:endParaRPr lang="en-US" sz="2400" dirty="0"/>
          </a:p>
          <a:p>
            <a:pPr eaLnBrk="1" hangingPunct="1"/>
            <a:r>
              <a:rPr lang="en-US" sz="2400" dirty="0" smtClean="0"/>
              <a:t>Cyberstalking</a:t>
            </a:r>
          </a:p>
          <a:p>
            <a:pPr eaLnBrk="1" hangingPunct="1"/>
            <a:endParaRPr lang="en-US" sz="2400" dirty="0"/>
          </a:p>
          <a:p>
            <a:pPr eaLnBrk="1" hangingPunct="1"/>
            <a:r>
              <a:rPr lang="en-US" sz="2400" dirty="0" smtClean="0"/>
              <a:t>Compromising national security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639762"/>
          </a:xfrm>
        </p:spPr>
        <p:txBody>
          <a:bodyPr/>
          <a:lstStyle/>
          <a:p>
            <a:r>
              <a:rPr lang="en-US" sz="3200" b="1" smtClean="0"/>
              <a:t>How Easy it is to Infiltrate</a:t>
            </a:r>
          </a:p>
        </p:txBody>
      </p:sp>
      <p:sp>
        <p:nvSpPr>
          <p:cNvPr id="7171" name="Text Box 4"/>
          <p:cNvSpPr txBox="1">
            <a:spLocks noChangeArrowheads="1"/>
          </p:cNvSpPr>
          <p:nvPr/>
        </p:nvSpPr>
        <p:spPr bwMode="auto">
          <a:xfrm>
            <a:off x="457200" y="586740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200">
                <a:hlinkClick r:id="rId3"/>
              </a:rPr>
              <a:t>http://www.washingtonpost.com/wp-dyn/content/article/2010/08/24/AR2010082406154.html?nav=rss_email/components</a:t>
            </a:r>
            <a:r>
              <a:rPr lang="en-US" sz="1200"/>
              <a:t> </a:t>
            </a:r>
          </a:p>
        </p:txBody>
      </p:sp>
      <p:pic>
        <p:nvPicPr>
          <p:cNvPr id="717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828800"/>
            <a:ext cx="4391025"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3124200" cy="715962"/>
          </a:xfrm>
        </p:spPr>
        <p:txBody>
          <a:bodyPr/>
          <a:lstStyle/>
          <a:p>
            <a:r>
              <a:rPr lang="en-US" sz="3200" b="1" dirty="0" smtClean="0"/>
              <a:t>More Generally …</a:t>
            </a:r>
            <a:endParaRPr lang="en-US" sz="3200" b="1" dirty="0"/>
          </a:p>
        </p:txBody>
      </p:sp>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57150"/>
            <a:ext cx="4676775" cy="666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3662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Why?</a:t>
            </a:r>
            <a:endParaRPr lang="en-US" sz="3200" b="1" dirty="0"/>
          </a:p>
        </p:txBody>
      </p:sp>
      <p:sp>
        <p:nvSpPr>
          <p:cNvPr id="3" name="Content Placeholder 2"/>
          <p:cNvSpPr>
            <a:spLocks noGrp="1"/>
          </p:cNvSpPr>
          <p:nvPr>
            <p:ph idx="1"/>
          </p:nvPr>
        </p:nvSpPr>
        <p:spPr/>
        <p:txBody>
          <a:bodyPr/>
          <a:lstStyle/>
          <a:p>
            <a:r>
              <a:rPr lang="en-US" sz="2800" dirty="0" smtClean="0"/>
              <a:t>Anonymity</a:t>
            </a:r>
          </a:p>
          <a:p>
            <a:endParaRPr lang="en-US" sz="2800" dirty="0"/>
          </a:p>
        </p:txBody>
      </p:sp>
    </p:spTree>
    <p:extLst>
      <p:ext uri="{BB962C8B-B14F-4D97-AF65-F5344CB8AC3E}">
        <p14:creationId xmlns:p14="http://schemas.microsoft.com/office/powerpoint/2010/main" val="2417924952"/>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1605</TotalTime>
  <Words>2297</Words>
  <Application>Microsoft Office PowerPoint</Application>
  <PresentationFormat>On-screen Show (4:3)</PresentationFormat>
  <Paragraphs>337</Paragraphs>
  <Slides>58</Slides>
  <Notes>47</Notes>
  <HiddenSlides>7</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0" baseType="lpstr">
      <vt:lpstr>Default Design</vt:lpstr>
      <vt:lpstr>CorelPhotoPaint.Image.10</vt:lpstr>
      <vt:lpstr>Cybersecurity</vt:lpstr>
      <vt:lpstr>The Scale of the Issue</vt:lpstr>
      <vt:lpstr>Where Do Attacks Come From?</vt:lpstr>
      <vt:lpstr>PowerPoint Presentation</vt:lpstr>
      <vt:lpstr>PowerPoint Presentation</vt:lpstr>
      <vt:lpstr>But Some Things Are Much Scarier</vt:lpstr>
      <vt:lpstr>How Easy it is to Infiltrate</vt:lpstr>
      <vt:lpstr>More Generally …</vt:lpstr>
      <vt:lpstr>Why?</vt:lpstr>
      <vt:lpstr>Why?</vt:lpstr>
      <vt:lpstr>Why?</vt:lpstr>
      <vt:lpstr>Malware</vt:lpstr>
      <vt:lpstr>Malware</vt:lpstr>
      <vt:lpstr>Malware</vt:lpstr>
      <vt:lpstr>Botnets</vt:lpstr>
      <vt:lpstr>Why Is Malware So Hard to Filter?</vt:lpstr>
      <vt:lpstr>Operation Aurora</vt:lpstr>
      <vt:lpstr>Operation Aurora</vt:lpstr>
      <vt:lpstr>Operation Aurora</vt:lpstr>
      <vt:lpstr>Operation Aurora</vt:lpstr>
      <vt:lpstr>Email</vt:lpstr>
      <vt:lpstr>Email</vt:lpstr>
      <vt:lpstr>Email</vt:lpstr>
      <vt:lpstr>Email</vt:lpstr>
      <vt:lpstr>Email</vt:lpstr>
      <vt:lpstr>Email Viruses - Attachments</vt:lpstr>
      <vt:lpstr>Email Viruses</vt:lpstr>
      <vt:lpstr>Clicking on Links</vt:lpstr>
      <vt:lpstr>Phishing</vt:lpstr>
      <vt:lpstr>PowerPoint Presentation</vt:lpstr>
      <vt:lpstr>Snopes</vt:lpstr>
      <vt:lpstr>Koobface </vt:lpstr>
      <vt:lpstr>Koobface</vt:lpstr>
      <vt:lpstr>Ransomware via Spyware</vt:lpstr>
      <vt:lpstr>Protecting Your Machine</vt:lpstr>
      <vt:lpstr>Cybercrime and Identity Theft</vt:lpstr>
      <vt:lpstr>Stolen Databases</vt:lpstr>
      <vt:lpstr>PowerPoint Presentation</vt:lpstr>
      <vt:lpstr>How Safe Do You Feel?</vt:lpstr>
      <vt:lpstr>How Much Does it Cost?</vt:lpstr>
      <vt:lpstr>How Much Does it Cost?</vt:lpstr>
      <vt:lpstr>Cyberstalking</vt:lpstr>
      <vt:lpstr>Cyberstalking</vt:lpstr>
      <vt:lpstr>Cyberbullying</vt:lpstr>
      <vt:lpstr>What About the Security of Critical Things?</vt:lpstr>
      <vt:lpstr>Cyberwarfare</vt:lpstr>
      <vt:lpstr>Cyberwarfare</vt:lpstr>
      <vt:lpstr>Cyberwarfare</vt:lpstr>
      <vt:lpstr>Cyberwarfare</vt:lpstr>
      <vt:lpstr>U.S. Cyber Command</vt:lpstr>
      <vt:lpstr>The Nation’s Cybersecurity</vt:lpstr>
      <vt:lpstr>Where Is All This Bad Stuff Coming From?</vt:lpstr>
      <vt:lpstr>Recall: Domain Name Servers</vt:lpstr>
      <vt:lpstr>MPack</vt:lpstr>
      <vt:lpstr>PowerPoint Presentation</vt:lpstr>
      <vt:lpstr>Attack Toolkits</vt:lpstr>
      <vt:lpstr>Where Are the Bad Guys?</vt:lpstr>
      <vt:lpstr>Where Are the Bad Guys?</vt:lpstr>
    </vt:vector>
  </TitlesOfParts>
  <Company>University of Texas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Elaine</dc:creator>
  <cp:lastModifiedBy>ear</cp:lastModifiedBy>
  <cp:revision>79</cp:revision>
  <dcterms:created xsi:type="dcterms:W3CDTF">2010-08-10T14:36:37Z</dcterms:created>
  <dcterms:modified xsi:type="dcterms:W3CDTF">2014-04-18T21:18:23Z</dcterms:modified>
</cp:coreProperties>
</file>