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handoutMasterIdLst>
    <p:handoutMasterId r:id="rId77"/>
  </p:handoutMasterIdLst>
  <p:sldIdLst>
    <p:sldId id="256" r:id="rId2"/>
    <p:sldId id="455" r:id="rId3"/>
    <p:sldId id="264" r:id="rId4"/>
    <p:sldId id="265" r:id="rId5"/>
    <p:sldId id="377" r:id="rId6"/>
    <p:sldId id="411" r:id="rId7"/>
    <p:sldId id="378" r:id="rId8"/>
    <p:sldId id="379" r:id="rId9"/>
    <p:sldId id="385" r:id="rId10"/>
    <p:sldId id="380" r:id="rId11"/>
    <p:sldId id="436" r:id="rId12"/>
    <p:sldId id="381" r:id="rId13"/>
    <p:sldId id="439" r:id="rId14"/>
    <p:sldId id="383" r:id="rId15"/>
    <p:sldId id="382" r:id="rId16"/>
    <p:sldId id="274" r:id="rId17"/>
    <p:sldId id="275" r:id="rId18"/>
    <p:sldId id="276" r:id="rId19"/>
    <p:sldId id="277" r:id="rId20"/>
    <p:sldId id="420" r:id="rId21"/>
    <p:sldId id="421" r:id="rId22"/>
    <p:sldId id="412" r:id="rId23"/>
    <p:sldId id="279" r:id="rId24"/>
    <p:sldId id="366" r:id="rId25"/>
    <p:sldId id="280" r:id="rId26"/>
    <p:sldId id="457" r:id="rId27"/>
    <p:sldId id="281" r:id="rId28"/>
    <p:sldId id="367" r:id="rId29"/>
    <p:sldId id="440" r:id="rId30"/>
    <p:sldId id="424" r:id="rId31"/>
    <p:sldId id="425" r:id="rId32"/>
    <p:sldId id="426" r:id="rId33"/>
    <p:sldId id="428" r:id="rId34"/>
    <p:sldId id="430" r:id="rId35"/>
    <p:sldId id="283" r:id="rId36"/>
    <p:sldId id="288" r:id="rId37"/>
    <p:sldId id="289" r:id="rId38"/>
    <p:sldId id="290" r:id="rId39"/>
    <p:sldId id="413" r:id="rId40"/>
    <p:sldId id="431" r:id="rId41"/>
    <p:sldId id="291" r:id="rId42"/>
    <p:sldId id="371" r:id="rId43"/>
    <p:sldId id="293" r:id="rId44"/>
    <p:sldId id="295" r:id="rId45"/>
    <p:sldId id="372" r:id="rId46"/>
    <p:sldId id="374" r:id="rId47"/>
    <p:sldId id="434" r:id="rId48"/>
    <p:sldId id="384" r:id="rId49"/>
    <p:sldId id="422" r:id="rId50"/>
    <p:sldId id="427" r:id="rId51"/>
    <p:sldId id="451" r:id="rId52"/>
    <p:sldId id="423" r:id="rId53"/>
    <p:sldId id="445" r:id="rId54"/>
    <p:sldId id="446" r:id="rId55"/>
    <p:sldId id="447" r:id="rId56"/>
    <p:sldId id="448" r:id="rId57"/>
    <p:sldId id="449" r:id="rId58"/>
    <p:sldId id="450" r:id="rId59"/>
    <p:sldId id="311" r:id="rId60"/>
    <p:sldId id="312" r:id="rId61"/>
    <p:sldId id="314" r:id="rId62"/>
    <p:sldId id="315" r:id="rId63"/>
    <p:sldId id="316" r:id="rId64"/>
    <p:sldId id="317" r:id="rId65"/>
    <p:sldId id="318" r:id="rId66"/>
    <p:sldId id="441" r:id="rId67"/>
    <p:sldId id="442" r:id="rId68"/>
    <p:sldId id="443" r:id="rId69"/>
    <p:sldId id="453" r:id="rId70"/>
    <p:sldId id="454" r:id="rId71"/>
    <p:sldId id="444" r:id="rId72"/>
    <p:sldId id="452" r:id="rId73"/>
    <p:sldId id="373" r:id="rId74"/>
    <p:sldId id="456" r:id="rId75"/>
  </p:sldIdLst>
  <p:sldSz cx="9144000" cy="6858000" type="screen4x3"/>
  <p:notesSz cx="6858000" cy="9077325"/>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FF9933"/>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3" d="100"/>
          <a:sy n="73" d="100"/>
        </p:scale>
        <p:origin x="-1074"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2818" name="Rectangle 2"/>
          <p:cNvSpPr>
            <a:spLocks noGrp="1" noChangeArrowheads="1"/>
          </p:cNvSpPr>
          <p:nvPr>
            <p:ph type="hdr" sz="quarter"/>
          </p:nvPr>
        </p:nvSpPr>
        <p:spPr bwMode="auto">
          <a:xfrm>
            <a:off x="0" y="0"/>
            <a:ext cx="29718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62819" name="Rectangle 3"/>
          <p:cNvSpPr>
            <a:spLocks noGrp="1" noChangeArrowheads="1"/>
          </p:cNvSpPr>
          <p:nvPr>
            <p:ph type="dt" sz="quarter" idx="1"/>
          </p:nvPr>
        </p:nvSpPr>
        <p:spPr bwMode="auto">
          <a:xfrm>
            <a:off x="3884613" y="0"/>
            <a:ext cx="29718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62820" name="Rectangle 4"/>
          <p:cNvSpPr>
            <a:spLocks noGrp="1" noChangeArrowheads="1"/>
          </p:cNvSpPr>
          <p:nvPr>
            <p:ph type="ftr" sz="quarter" idx="2"/>
          </p:nvPr>
        </p:nvSpPr>
        <p:spPr bwMode="auto">
          <a:xfrm>
            <a:off x="0" y="8621713"/>
            <a:ext cx="29718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62821" name="Rectangle 5"/>
          <p:cNvSpPr>
            <a:spLocks noGrp="1" noChangeArrowheads="1"/>
          </p:cNvSpPr>
          <p:nvPr>
            <p:ph type="sldNum" sz="quarter" idx="3"/>
          </p:nvPr>
        </p:nvSpPr>
        <p:spPr bwMode="auto">
          <a:xfrm>
            <a:off x="3884613" y="8621713"/>
            <a:ext cx="29718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241A1430-BC87-4B16-BA7A-1EDACB13E0BE}" type="slidenum">
              <a:rPr lang="en-US"/>
              <a:pPr>
                <a:defRPr/>
              </a:pPr>
              <a:t>‹#›</a:t>
            </a:fld>
            <a:endParaRPr lang="en-US"/>
          </a:p>
        </p:txBody>
      </p:sp>
    </p:spTree>
    <p:extLst>
      <p:ext uri="{BB962C8B-B14F-4D97-AF65-F5344CB8AC3E}">
        <p14:creationId xmlns:p14="http://schemas.microsoft.com/office/powerpoint/2010/main" val="33360233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7171" name="Rectangle 3"/>
          <p:cNvSpPr>
            <a:spLocks noGrp="1" noChangeArrowheads="1"/>
          </p:cNvSpPr>
          <p:nvPr>
            <p:ph type="dt" idx="1"/>
          </p:nvPr>
        </p:nvSpPr>
        <p:spPr bwMode="auto">
          <a:xfrm>
            <a:off x="3884613" y="0"/>
            <a:ext cx="29718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72708" name="Rectangle 4"/>
          <p:cNvSpPr>
            <a:spLocks noGrp="1" noRot="1" noChangeAspect="1" noChangeArrowheads="1" noTextEdit="1"/>
          </p:cNvSpPr>
          <p:nvPr>
            <p:ph type="sldImg" idx="2"/>
          </p:nvPr>
        </p:nvSpPr>
        <p:spPr bwMode="auto">
          <a:xfrm>
            <a:off x="1160463" y="681038"/>
            <a:ext cx="4538662" cy="34036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685800" y="4311650"/>
            <a:ext cx="5486400" cy="408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8621713"/>
            <a:ext cx="29718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7175" name="Rectangle 7"/>
          <p:cNvSpPr>
            <a:spLocks noGrp="1" noChangeArrowheads="1"/>
          </p:cNvSpPr>
          <p:nvPr>
            <p:ph type="sldNum" sz="quarter" idx="5"/>
          </p:nvPr>
        </p:nvSpPr>
        <p:spPr bwMode="auto">
          <a:xfrm>
            <a:off x="3884613" y="8621713"/>
            <a:ext cx="29718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606A0B0E-CFBC-4C5D-A5AF-A72A3B3AFB45}" type="slidenum">
              <a:rPr lang="en-US"/>
              <a:pPr>
                <a:defRPr/>
              </a:pPr>
              <a:t>‹#›</a:t>
            </a:fld>
            <a:endParaRPr lang="en-US"/>
          </a:p>
        </p:txBody>
      </p:sp>
    </p:spTree>
    <p:extLst>
      <p:ext uri="{BB962C8B-B14F-4D97-AF65-F5344CB8AC3E}">
        <p14:creationId xmlns:p14="http://schemas.microsoft.com/office/powerpoint/2010/main" val="9542223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hansonrobotics.com/einstein_video.html"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 that “firsts” are often controversial.  It depends on what you count.</a:t>
            </a:r>
            <a:r>
              <a:rPr lang="en-US" baseline="0" dirty="0" smtClean="0"/>
              <a:t>  But this is still a good very fast (just over one minute) view of the evolution </a:t>
            </a:r>
            <a:r>
              <a:rPr lang="en-US" baseline="0" smtClean="0"/>
              <a:t>of robots.</a:t>
            </a:r>
          </a:p>
          <a:p>
            <a:endParaRPr lang="en-US"/>
          </a:p>
        </p:txBody>
      </p:sp>
      <p:sp>
        <p:nvSpPr>
          <p:cNvPr id="4" name="Slide Number Placeholder 3"/>
          <p:cNvSpPr>
            <a:spLocks noGrp="1"/>
          </p:cNvSpPr>
          <p:nvPr>
            <p:ph type="sldNum" sz="quarter" idx="10"/>
          </p:nvPr>
        </p:nvSpPr>
        <p:spPr/>
        <p:txBody>
          <a:bodyPr/>
          <a:lstStyle/>
          <a:p>
            <a:pPr>
              <a:defRPr/>
            </a:pPr>
            <a:fld id="{BAC9F9A0-D185-4DAF-91A0-802B17641B1A}" type="slidenum">
              <a:rPr lang="en-US" smtClean="0"/>
              <a:pPr>
                <a:defRPr/>
              </a:pPr>
              <a:t>2</a:t>
            </a:fld>
            <a:endParaRPr lang="en-US"/>
          </a:p>
        </p:txBody>
      </p:sp>
    </p:spTree>
    <p:extLst>
      <p:ext uri="{BB962C8B-B14F-4D97-AF65-F5344CB8AC3E}">
        <p14:creationId xmlns:p14="http://schemas.microsoft.com/office/powerpoint/2010/main" val="1435474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774B0C3-FE9F-44C8-B8A3-D924851F18D9}" type="slidenum">
              <a:rPr lang="en-US" smtClean="0"/>
              <a:pPr eaLnBrk="1" hangingPunct="1"/>
              <a:t>28</a:t>
            </a:fld>
            <a:endParaRPr lang="en-US"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r>
              <a:rPr lang="en-US" smtClean="0"/>
              <a:t>Key here is that the process is still under the control of a human surgeon.</a:t>
            </a:r>
          </a:p>
          <a:p>
            <a:pPr eaLnBrk="1" hangingPunct="1"/>
            <a:r>
              <a:rPr lang="en-US" smtClean="0"/>
              <a:t>http://www.progressiveengineer.com/PEWebBackissues2005/PEWeb%2064%20Jul%2005-2/Intuitive.htm</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p:spPr>
        <p:txBody>
          <a:bodyPr/>
          <a:lstStyle/>
          <a:p>
            <a:r>
              <a:rPr lang="en-US" smtClean="0"/>
              <a:t>Image from: http://chronicle.com/article/Robot-Teachers-Are-the-Latest/125102/  which has description of the project.</a:t>
            </a:r>
          </a:p>
        </p:txBody>
      </p:sp>
      <p:sp>
        <p:nvSpPr>
          <p:cNvPr id="81924" name="Slide Number Placeholder 3"/>
          <p:cNvSpPr>
            <a:spLocks noGrp="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7D0764A-4BB6-4904-8F71-A8B982330826}" type="slidenum">
              <a:rPr lang="en-US" smtClean="0"/>
              <a:pPr eaLnBrk="1" hangingPunct="1"/>
              <a:t>29</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A73653B-0DE8-44AA-AB08-8831F085FE45}" type="slidenum">
              <a:rPr lang="en-US" smtClean="0"/>
              <a:pPr eaLnBrk="1" hangingPunct="1"/>
              <a:t>33</a:t>
            </a:fld>
            <a:endParaRPr 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0186C8F-9B4E-4C3B-908A-187F7361339A}" type="slidenum">
              <a:rPr lang="en-US" smtClean="0"/>
              <a:pPr eaLnBrk="1" hangingPunct="1"/>
              <a:t>36</a:t>
            </a:fld>
            <a:endParaRPr lang="en-US" smtClean="0"/>
          </a:p>
        </p:txBody>
      </p:sp>
      <p:sp>
        <p:nvSpPr>
          <p:cNvPr id="84995" name="Rectangle 2"/>
          <p:cNvSpPr>
            <a:spLocks noGrp="1" noRot="1" noChangeAspect="1" noChangeArrowheads="1" noTextEdit="1"/>
          </p:cNvSpPr>
          <p:nvPr>
            <p:ph type="sldImg"/>
          </p:nvPr>
        </p:nvSpPr>
        <p:spPr>
          <a:xfrm>
            <a:off x="1162050" y="681038"/>
            <a:ext cx="4538663" cy="3403600"/>
          </a:xfrm>
          <a:ln/>
        </p:spPr>
      </p:sp>
      <p:sp>
        <p:nvSpPr>
          <p:cNvPr id="84996" name="Rectangle 3"/>
          <p:cNvSpPr>
            <a:spLocks noGrp="1" noChangeArrowheads="1"/>
          </p:cNvSpPr>
          <p:nvPr>
            <p:ph type="body" idx="1"/>
          </p:nvPr>
        </p:nvSpPr>
        <p:spPr>
          <a:xfrm>
            <a:off x="914400" y="4311650"/>
            <a:ext cx="5029200" cy="4084638"/>
          </a:xfrm>
          <a:noFill/>
        </p:spPr>
        <p:txBody>
          <a:bodyPr/>
          <a:lstStyle/>
          <a:p>
            <a:pPr eaLnBrk="1" hangingPunct="1"/>
            <a:r>
              <a:rPr lang="en-US" smtClean="0"/>
              <a:t>http://news.bbc.co.uk/1/hi/in_depth/sci_tech/2001/artificial_intelligence/1531432.stm</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Hid because we saw </a:t>
            </a:r>
            <a:r>
              <a:rPr lang="en-US" dirty="0" err="1" smtClean="0"/>
              <a:t>Naos</a:t>
            </a:r>
            <a:r>
              <a:rPr lang="en-US" dirty="0" smtClean="0"/>
              <a:t> in Easy, Hard</a:t>
            </a:r>
            <a:r>
              <a:rPr lang="en-US" smtClean="0"/>
              <a:t>, Impossible</a:t>
            </a:r>
            <a:endParaRPr lang="en-US"/>
          </a:p>
        </p:txBody>
      </p:sp>
      <p:sp>
        <p:nvSpPr>
          <p:cNvPr id="4" name="Slide Number Placeholder 3"/>
          <p:cNvSpPr>
            <a:spLocks noGrp="1"/>
          </p:cNvSpPr>
          <p:nvPr>
            <p:ph type="sldNum" sz="quarter" idx="10"/>
          </p:nvPr>
        </p:nvSpPr>
        <p:spPr/>
        <p:txBody>
          <a:bodyPr/>
          <a:lstStyle/>
          <a:p>
            <a:pPr>
              <a:defRPr/>
            </a:pPr>
            <a:fld id="{606A0B0E-CFBC-4C5D-A5AF-A72A3B3AFB45}" type="slidenum">
              <a:rPr lang="en-US" smtClean="0"/>
              <a:pPr>
                <a:defRPr/>
              </a:pPr>
              <a:t>37</a:t>
            </a:fld>
            <a:endParaRPr lang="en-US"/>
          </a:p>
        </p:txBody>
      </p:sp>
    </p:spTree>
    <p:extLst>
      <p:ext uri="{BB962C8B-B14F-4D97-AF65-F5344CB8AC3E}">
        <p14:creationId xmlns:p14="http://schemas.microsoft.com/office/powerpoint/2010/main" val="26964250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I’ve hidden this because we saw it in Easy, Hard, Impossible</a:t>
            </a:r>
            <a:endParaRPr lang="en-US" dirty="0"/>
          </a:p>
        </p:txBody>
      </p:sp>
      <p:sp>
        <p:nvSpPr>
          <p:cNvPr id="4" name="Slide Number Placeholder 3"/>
          <p:cNvSpPr>
            <a:spLocks noGrp="1"/>
          </p:cNvSpPr>
          <p:nvPr>
            <p:ph type="sldNum" sz="quarter" idx="10"/>
          </p:nvPr>
        </p:nvSpPr>
        <p:spPr/>
        <p:txBody>
          <a:bodyPr/>
          <a:lstStyle/>
          <a:p>
            <a:pPr>
              <a:defRPr/>
            </a:pPr>
            <a:fld id="{606A0B0E-CFBC-4C5D-A5AF-A72A3B3AFB45}" type="slidenum">
              <a:rPr lang="en-US" smtClean="0"/>
              <a:pPr>
                <a:defRPr/>
              </a:pPr>
              <a:t>38</a:t>
            </a:fld>
            <a:endParaRPr lang="en-US"/>
          </a:p>
        </p:txBody>
      </p:sp>
    </p:spTree>
    <p:extLst>
      <p:ext uri="{BB962C8B-B14F-4D97-AF65-F5344CB8AC3E}">
        <p14:creationId xmlns:p14="http://schemas.microsoft.com/office/powerpoint/2010/main" val="2636083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86FA7E5-2AB0-422C-913A-F6857F1F7218}" type="slidenum">
              <a:rPr lang="en-US" smtClean="0"/>
              <a:pPr eaLnBrk="1" hangingPunct="1"/>
              <a:t>40</a:t>
            </a:fld>
            <a:endParaRPr lang="en-US"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r>
              <a:rPr lang="en-US" smtClean="0"/>
              <a:t>Image from: http://en.wikipedia.org/wiki/TOPIO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Hid this one because we saw the </a:t>
            </a:r>
            <a:r>
              <a:rPr lang="en-US" dirty="0" err="1" smtClean="0"/>
              <a:t>naos</a:t>
            </a:r>
            <a:r>
              <a:rPr lang="en-US" dirty="0" smtClean="0"/>
              <a:t> in Easy, Hard, Impossible.</a:t>
            </a:r>
            <a:endParaRPr lang="en-US" dirty="0"/>
          </a:p>
        </p:txBody>
      </p:sp>
      <p:sp>
        <p:nvSpPr>
          <p:cNvPr id="4" name="Slide Number Placeholder 3"/>
          <p:cNvSpPr>
            <a:spLocks noGrp="1"/>
          </p:cNvSpPr>
          <p:nvPr>
            <p:ph type="sldNum" sz="quarter" idx="10"/>
          </p:nvPr>
        </p:nvSpPr>
        <p:spPr/>
        <p:txBody>
          <a:bodyPr/>
          <a:lstStyle/>
          <a:p>
            <a:pPr>
              <a:defRPr/>
            </a:pPr>
            <a:fld id="{606A0B0E-CFBC-4C5D-A5AF-A72A3B3AFB45}" type="slidenum">
              <a:rPr lang="en-US" smtClean="0"/>
              <a:pPr>
                <a:defRPr/>
              </a:pPr>
              <a:t>44</a:t>
            </a:fld>
            <a:endParaRPr lang="en-US"/>
          </a:p>
        </p:txBody>
      </p:sp>
    </p:spTree>
    <p:extLst>
      <p:ext uri="{BB962C8B-B14F-4D97-AF65-F5344CB8AC3E}">
        <p14:creationId xmlns:p14="http://schemas.microsoft.com/office/powerpoint/2010/main" val="5960897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7818487-8747-458E-BBB0-DBF6C33B8256}" type="slidenum">
              <a:rPr lang="en-US" smtClean="0"/>
              <a:pPr eaLnBrk="1" hangingPunct="1"/>
              <a:t>45</a:t>
            </a:fld>
            <a:endParaRPr 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pPr eaLnBrk="1" hangingPunct="1"/>
            <a:r>
              <a:rPr lang="en-US" smtClean="0"/>
              <a:t>Image and text from: http://dwave.wordpress.com/2008/09/12/conditional-robot-response-based-on-camera-input/</a:t>
            </a:r>
          </a:p>
          <a:p>
            <a:pPr eaLnBrk="1" hangingPunct="1"/>
            <a:r>
              <a:rPr lang="en-US" smtClean="0"/>
              <a:t>For example, you could acquire a </a:t>
            </a:r>
            <a:r>
              <a:rPr lang="en-US" smtClean="0">
                <a:hlinkClick r:id="rId3"/>
              </a:rPr>
              <a:t>Hansen Robotics Einstein</a:t>
            </a:r>
            <a:r>
              <a:rPr lang="en-US" smtClean="0"/>
              <a:t>, sit it him on your desk, train a camera on your face, use an anger feature detector that causes the Einstein robot to laugh harder the angrier you get.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D447B94-E9DA-4A9E-8CFB-0F375A607011}" type="slidenum">
              <a:rPr lang="en-US" smtClean="0"/>
              <a:pPr eaLnBrk="1" hangingPunct="1"/>
              <a:t>46</a:t>
            </a:fld>
            <a:endParaRPr 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r>
              <a:rPr lang="en-US" smtClean="0"/>
              <a:t> picture from: http://www.engadget.com/2009/03/16/japans-hrp-4c-fashion-model-robot-unveiled-already-harassed/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p:spPr>
        <p:txBody>
          <a:bodyPr/>
          <a:lstStyle/>
          <a:p>
            <a:r>
              <a:rPr lang="en-US" smtClean="0"/>
              <a:t>Good synopsis on Wikipedia  The word “robot” first used here.</a:t>
            </a:r>
          </a:p>
        </p:txBody>
      </p:sp>
      <p:sp>
        <p:nvSpPr>
          <p:cNvPr id="73732" name="Slide Number Placeholder 3"/>
          <p:cNvSpPr>
            <a:spLocks noGrp="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06E4035-FB5D-4946-B751-E26DCEB53B38}" type="slidenum">
              <a:rPr lang="en-US" smtClean="0"/>
              <a:pPr eaLnBrk="1" hangingPunct="1"/>
              <a:t>3</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CD62F72-E375-4217-A731-5D7B3D5105CD}" type="slidenum">
              <a:rPr lang="en-US" smtClean="0"/>
              <a:pPr eaLnBrk="1" hangingPunct="1"/>
              <a:t>49</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r>
              <a:rPr lang="en-US" smtClean="0"/>
              <a:t>http://thisrecording.squarespace.com/science-corner/2008/10/16/in-which-robots-are-your-homies.html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1E54E0A-CA70-4B01-87E0-84FBA52B9765}" type="slidenum">
              <a:rPr lang="en-US" smtClean="0"/>
              <a:pPr eaLnBrk="1" hangingPunct="1"/>
              <a:t>50</a:t>
            </a:fld>
            <a:endParaRPr lang="en-US"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r>
              <a:rPr lang="en-US" smtClean="0"/>
              <a:t>http://thisrecording.squarespace.com/science-corner/2008/10/16/in-which-robots-are-your-homies.html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Story is about Hollywood getting to close for comfort.</a:t>
            </a:r>
            <a:endParaRPr lang="en-US"/>
          </a:p>
        </p:txBody>
      </p:sp>
      <p:sp>
        <p:nvSpPr>
          <p:cNvPr id="4" name="Slide Number Placeholder 3"/>
          <p:cNvSpPr>
            <a:spLocks noGrp="1"/>
          </p:cNvSpPr>
          <p:nvPr>
            <p:ph type="sldNum" sz="quarter" idx="10"/>
          </p:nvPr>
        </p:nvSpPr>
        <p:spPr/>
        <p:txBody>
          <a:bodyPr/>
          <a:lstStyle/>
          <a:p>
            <a:pPr>
              <a:defRPr/>
            </a:pPr>
            <a:fld id="{B2EDE608-F7CC-4049-8B69-0D4749FC6964}" type="slidenum">
              <a:rPr lang="en-US" smtClean="0"/>
              <a:pPr>
                <a:defRPr/>
              </a:pPr>
              <a:t>51</a:t>
            </a:fld>
            <a:endParaRPr lang="en-US"/>
          </a:p>
        </p:txBody>
      </p:sp>
    </p:spTree>
    <p:extLst>
      <p:ext uri="{BB962C8B-B14F-4D97-AF65-F5344CB8AC3E}">
        <p14:creationId xmlns:p14="http://schemas.microsoft.com/office/powerpoint/2010/main" val="38283668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24CBFF1-24EA-4973-A44D-CC3166B92690}" type="slidenum">
              <a:rPr lang="en-US" smtClean="0"/>
              <a:pPr eaLnBrk="1" hangingPunct="1"/>
              <a:t>52</a:t>
            </a:fld>
            <a:endParaRPr lang="en-US"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r>
              <a:rPr lang="en-US" smtClean="0"/>
              <a:t>http://thisrecording.squarespace.com/science-corner/2008/10/16/in-which-robots-are-your-homies.html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Article talks about the PackBots</a:t>
            </a:r>
            <a:r>
              <a:rPr lang="en-US" baseline="0" smtClean="0"/>
              <a:t> going into the reactor and determining that radiation levels are too high for humans.</a:t>
            </a:r>
            <a:endParaRPr lang="en-US" dirty="0"/>
          </a:p>
        </p:txBody>
      </p:sp>
      <p:sp>
        <p:nvSpPr>
          <p:cNvPr id="4" name="Slide Number Placeholder 3"/>
          <p:cNvSpPr>
            <a:spLocks noGrp="1"/>
          </p:cNvSpPr>
          <p:nvPr>
            <p:ph type="sldNum" sz="quarter" idx="10"/>
          </p:nvPr>
        </p:nvSpPr>
        <p:spPr/>
        <p:txBody>
          <a:bodyPr/>
          <a:lstStyle/>
          <a:p>
            <a:pPr>
              <a:defRPr/>
            </a:pPr>
            <a:fld id="{E9565222-770F-4F97-999D-8844469C0B87}" type="slidenum">
              <a:rPr lang="en-US" smtClean="0"/>
              <a:pPr>
                <a:defRPr/>
              </a:pPr>
              <a:t>54</a:t>
            </a:fld>
            <a:endParaRPr lang="en-US"/>
          </a:p>
        </p:txBody>
      </p:sp>
    </p:spTree>
    <p:extLst>
      <p:ext uri="{BB962C8B-B14F-4D97-AF65-F5344CB8AC3E}">
        <p14:creationId xmlns:p14="http://schemas.microsoft.com/office/powerpoint/2010/main" val="6809930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http://robotland.blogspot.com/2011/03/nuclear-emergency-robots-from-europe.html </a:t>
            </a:r>
            <a:endParaRPr lang="en-US" dirty="0"/>
          </a:p>
        </p:txBody>
      </p:sp>
      <p:sp>
        <p:nvSpPr>
          <p:cNvPr id="4" name="Slide Number Placeholder 3"/>
          <p:cNvSpPr>
            <a:spLocks noGrp="1"/>
          </p:cNvSpPr>
          <p:nvPr>
            <p:ph type="sldNum" sz="quarter" idx="10"/>
          </p:nvPr>
        </p:nvSpPr>
        <p:spPr/>
        <p:txBody>
          <a:bodyPr/>
          <a:lstStyle/>
          <a:p>
            <a:pPr>
              <a:defRPr/>
            </a:pPr>
            <a:fld id="{E9565222-770F-4F97-999D-8844469C0B87}" type="slidenum">
              <a:rPr lang="en-US" smtClean="0"/>
              <a:pPr>
                <a:defRPr/>
              </a:pPr>
              <a:t>55</a:t>
            </a:fld>
            <a:endParaRPr lang="en-US"/>
          </a:p>
        </p:txBody>
      </p:sp>
    </p:spTree>
    <p:extLst>
      <p:ext uri="{BB962C8B-B14F-4D97-AF65-F5344CB8AC3E}">
        <p14:creationId xmlns:p14="http://schemas.microsoft.com/office/powerpoint/2010/main" val="6809930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to the site.  Scroll down to find a video.  Watch</a:t>
            </a:r>
            <a:r>
              <a:rPr lang="en-US" baseline="0" dirty="0" smtClean="0"/>
              <a:t> it.  While in French, it shows many of the things that the robots can do. Video gone.</a:t>
            </a:r>
            <a:endParaRPr lang="en-US" dirty="0"/>
          </a:p>
        </p:txBody>
      </p:sp>
      <p:sp>
        <p:nvSpPr>
          <p:cNvPr id="4" name="Slide Number Placeholder 3"/>
          <p:cNvSpPr>
            <a:spLocks noGrp="1"/>
          </p:cNvSpPr>
          <p:nvPr>
            <p:ph type="sldNum" sz="quarter" idx="10"/>
          </p:nvPr>
        </p:nvSpPr>
        <p:spPr/>
        <p:txBody>
          <a:bodyPr/>
          <a:lstStyle/>
          <a:p>
            <a:pPr>
              <a:defRPr/>
            </a:pPr>
            <a:fld id="{E9565222-770F-4F97-999D-8844469C0B87}" type="slidenum">
              <a:rPr lang="en-US" smtClean="0"/>
              <a:pPr>
                <a:defRPr/>
              </a:pPr>
              <a:t>56</a:t>
            </a:fld>
            <a:endParaRPr lang="en-US"/>
          </a:p>
        </p:txBody>
      </p:sp>
    </p:spTree>
    <p:extLst>
      <p:ext uri="{BB962C8B-B14F-4D97-AF65-F5344CB8AC3E}">
        <p14:creationId xmlns:p14="http://schemas.microsoft.com/office/powerpoint/2010/main" val="6809930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038FF6A-9F2A-43D3-BD14-F2893ADA74AD}" type="slidenum">
              <a:rPr lang="en-US" smtClean="0"/>
              <a:pPr eaLnBrk="1" hangingPunct="1"/>
              <a:t>58</a:t>
            </a:fld>
            <a:endParaRPr lang="en-US"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r>
              <a:rPr lang="en-US" smtClean="0"/>
              <a:t>Image from: http://www.cs.cmu.edu/~groundhog/robots_cc.html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BD8DCB3-A62F-4429-9E8C-A998E788768C}" type="slidenum">
              <a:rPr lang="en-US" smtClean="0"/>
              <a:pPr eaLnBrk="1" hangingPunct="1"/>
              <a:t>60</a:t>
            </a:fld>
            <a:endParaRPr lang="en-US" smtClean="0"/>
          </a:p>
        </p:txBody>
      </p:sp>
      <p:sp>
        <p:nvSpPr>
          <p:cNvPr id="93187" name="Rectangle 2"/>
          <p:cNvSpPr>
            <a:spLocks noGrp="1" noRot="1" noChangeAspect="1" noChangeArrowheads="1" noTextEdit="1"/>
          </p:cNvSpPr>
          <p:nvPr>
            <p:ph type="sldImg"/>
          </p:nvPr>
        </p:nvSpPr>
        <p:spPr>
          <a:xfrm>
            <a:off x="1163638" y="681038"/>
            <a:ext cx="4538662" cy="3403600"/>
          </a:xfrm>
          <a:ln/>
        </p:spPr>
      </p:sp>
      <p:sp>
        <p:nvSpPr>
          <p:cNvPr id="93188" name="Rectangle 3"/>
          <p:cNvSpPr>
            <a:spLocks noGrp="1" noChangeArrowheads="1"/>
          </p:cNvSpPr>
          <p:nvPr>
            <p:ph type="body" idx="1"/>
          </p:nvPr>
        </p:nvSpPr>
        <p:spPr>
          <a:xfrm>
            <a:off x="914400" y="4311650"/>
            <a:ext cx="5029200" cy="4084638"/>
          </a:xfrm>
          <a:noFill/>
        </p:spPr>
        <p:txBody>
          <a:bodyPr/>
          <a:lstStyle/>
          <a:p>
            <a:pPr eaLnBrk="1" hangingPunct="1"/>
            <a:r>
              <a:rPr lang="en-US" dirty="0" smtClean="0"/>
              <a:t>Sandstorm is a modified Humvee.  It cost $3M.  The prize for the grand challenge is $1M.  Sandstorm made it 9 miles.  15 teams entered.  Sandstorm got the farthest of all: </a:t>
            </a:r>
            <a:r>
              <a:rPr lang="en-US" dirty="0" smtClean="0">
                <a:latin typeface="TimesNewRomanPSMT" charset="0"/>
              </a:rPr>
              <a:t>At mile 7.4, on switchbacks in a mountainous section, vehicle went off course, got caught on a berm and rubber on the front wheels caught fire, which was quickly extinguished. Vehicle was command-disabled.</a:t>
            </a:r>
          </a:p>
          <a:p>
            <a:pPr eaLnBrk="1" hangingPunct="1"/>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8C1EBD4-993F-4063-B62E-B87A04038177}" type="slidenum">
              <a:rPr lang="en-US" smtClean="0"/>
              <a:pPr eaLnBrk="1" hangingPunct="1"/>
              <a:t>66</a:t>
            </a:fld>
            <a:endParaRPr 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r>
              <a:rPr lang="en-US" dirty="0" smtClean="0"/>
              <a:t>But we already</a:t>
            </a:r>
            <a:r>
              <a:rPr lang="en-US" baseline="0" dirty="0" smtClean="0"/>
              <a:t> saw this in Easy, Hard, Impossible.</a:t>
            </a:r>
            <a:endParaRPr lang="en-US" dirty="0" smtClean="0"/>
          </a:p>
          <a:p>
            <a:pPr eaLnBrk="1" hangingPunct="1"/>
            <a:r>
              <a:rPr lang="en-US" dirty="0" smtClean="0"/>
              <a:t>http://www.pocket-lint.com/news/36131/google-self-driving-automated-car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C4BC8EC-7869-484C-9DAE-D289B7D3FC7C}" type="slidenum">
              <a:rPr lang="en-US" smtClean="0"/>
              <a:pPr eaLnBrk="1" hangingPunct="1"/>
              <a:t>9</a:t>
            </a:fld>
            <a:endParaRPr 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r>
              <a:rPr lang="en-US" smtClean="0"/>
              <a:t>Picture from: http://www.news.com.au/technology/story/0,25642,23284564-5014239,00.html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p:spPr>
        <p:txBody>
          <a:bodyPr/>
          <a:lstStyle/>
          <a:p>
            <a:r>
              <a:rPr lang="en-US" smtClean="0"/>
              <a:t>http://www.google.com/hostednews/ap/article/ALeqM5jcdacJzQ12_HQd8dWqi7P0L31vYw?docId=a1c245e4484e4c329e9e054d9b60eda3 </a:t>
            </a:r>
          </a:p>
          <a:p>
            <a:r>
              <a:rPr lang="en-US" smtClean="0"/>
              <a:t>Image from: http://www.mobilemag.com/wp-content/uploads/2010/07/driverless-car-01.jpg </a:t>
            </a:r>
          </a:p>
        </p:txBody>
      </p:sp>
      <p:sp>
        <p:nvSpPr>
          <p:cNvPr id="95236" name="Slide Number Placeholder 3"/>
          <p:cNvSpPr>
            <a:spLocks noGrp="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42BDB39-E370-44D6-BA3E-A92557F06CEC}" type="slidenum">
              <a:rPr lang="en-US" smtClean="0"/>
              <a:pPr eaLnBrk="1" hangingPunct="1"/>
              <a:t>67</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CMU GM car.  </a:t>
            </a:r>
            <a:r>
              <a:rPr lang="en-US" smtClean="0"/>
              <a:t>Article has</a:t>
            </a:r>
            <a:r>
              <a:rPr lang="en-US" baseline="0" smtClean="0"/>
              <a:t> predictions of when GM could sell a fully autonomous car.</a:t>
            </a:r>
            <a:endParaRPr lang="en-US"/>
          </a:p>
        </p:txBody>
      </p:sp>
      <p:sp>
        <p:nvSpPr>
          <p:cNvPr id="4" name="Slide Number Placeholder 3"/>
          <p:cNvSpPr>
            <a:spLocks noGrp="1"/>
          </p:cNvSpPr>
          <p:nvPr>
            <p:ph type="sldNum" sz="quarter" idx="10"/>
          </p:nvPr>
        </p:nvSpPr>
        <p:spPr/>
        <p:txBody>
          <a:bodyPr/>
          <a:lstStyle/>
          <a:p>
            <a:pPr>
              <a:defRPr/>
            </a:pPr>
            <a:fld id="{B0A13E10-AF9D-4F11-A062-F23ADBA9DCCB}" type="slidenum">
              <a:rPr lang="en-US" smtClean="0"/>
              <a:pPr>
                <a:defRPr/>
              </a:pPr>
              <a:t>68</a:t>
            </a:fld>
            <a:endParaRPr lang="en-US"/>
          </a:p>
        </p:txBody>
      </p:sp>
    </p:spTree>
    <p:extLst>
      <p:ext uri="{BB962C8B-B14F-4D97-AF65-F5344CB8AC3E}">
        <p14:creationId xmlns:p14="http://schemas.microsoft.com/office/powerpoint/2010/main" val="9050315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http://idealab.talkingpointsmemo.com/2011/08/china-builds-and-tests-its-own-robot-car.php?ref=fpblg </a:t>
            </a:r>
          </a:p>
          <a:p>
            <a:r>
              <a:rPr lang="en-US" smtClean="0"/>
              <a:t>Image from: http://www.caranddriver.com/features/10q1/china_gets_rolling_the_big_players_in_what_will_soon_be_the_largest_car_market_-feature/gallery/faw_hongqi_hq3_photo_81 </a:t>
            </a:r>
            <a:endParaRPr lang="en-US"/>
          </a:p>
        </p:txBody>
      </p:sp>
      <p:sp>
        <p:nvSpPr>
          <p:cNvPr id="4" name="Slide Number Placeholder 3"/>
          <p:cNvSpPr>
            <a:spLocks noGrp="1"/>
          </p:cNvSpPr>
          <p:nvPr>
            <p:ph type="sldNum" sz="quarter" idx="10"/>
          </p:nvPr>
        </p:nvSpPr>
        <p:spPr/>
        <p:txBody>
          <a:bodyPr/>
          <a:lstStyle/>
          <a:p>
            <a:pPr>
              <a:defRPr/>
            </a:pPr>
            <a:fld id="{FC1C8154-5ABA-40A2-BF94-D312E259D017}" type="slidenum">
              <a:rPr lang="en-US" smtClean="0"/>
              <a:pPr>
                <a:defRPr/>
              </a:pPr>
              <a:t>69</a:t>
            </a:fld>
            <a:endParaRPr lang="en-US"/>
          </a:p>
        </p:txBody>
      </p:sp>
    </p:spTree>
    <p:extLst>
      <p:ext uri="{BB962C8B-B14F-4D97-AF65-F5344CB8AC3E}">
        <p14:creationId xmlns:p14="http://schemas.microsoft.com/office/powerpoint/2010/main" val="33026829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p:spPr>
        <p:txBody>
          <a:bodyPr/>
          <a:lstStyle/>
          <a:p>
            <a:r>
              <a:rPr lang="en-US" smtClean="0"/>
              <a:t>There’s also material on autonomous cars in the risk slides.</a:t>
            </a:r>
          </a:p>
          <a:p>
            <a:r>
              <a:rPr lang="en-US" smtClean="0"/>
              <a:t>http://travelnevada.com/travel-tools/nevada-maps/  </a:t>
            </a:r>
          </a:p>
        </p:txBody>
      </p:sp>
      <p:sp>
        <p:nvSpPr>
          <p:cNvPr id="118788" name="Slide Number Placeholder 3"/>
          <p:cNvSpPr>
            <a:spLocks noGrp="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5191B58-4361-4C22-828B-6358ECAF891F}" type="slidenum">
              <a:rPr lang="en-US" smtClean="0"/>
              <a:pPr eaLnBrk="1" hangingPunct="1"/>
              <a:t>70</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Info on Watson:</a:t>
            </a:r>
            <a:r>
              <a:rPr lang="en-US" baseline="0" dirty="0" smtClean="0"/>
              <a:t> http://gcn.com/articles/2011/02/10/watson-vs-human-brain-tale-of-the-tape.aspx</a:t>
            </a:r>
          </a:p>
          <a:p>
            <a:r>
              <a:rPr lang="en-US" baseline="0" dirty="0" smtClean="0"/>
              <a:t>Its memory:1.5 * 10^ megabytes.  Its processing power: 8*10^7 MIPS</a:t>
            </a:r>
            <a:endParaRPr lang="en-US" dirty="0"/>
          </a:p>
        </p:txBody>
      </p:sp>
      <p:sp>
        <p:nvSpPr>
          <p:cNvPr id="4" name="Slide Number Placeholder 3"/>
          <p:cNvSpPr>
            <a:spLocks noGrp="1"/>
          </p:cNvSpPr>
          <p:nvPr>
            <p:ph type="sldNum" sz="quarter" idx="10"/>
          </p:nvPr>
        </p:nvSpPr>
        <p:spPr/>
        <p:txBody>
          <a:bodyPr/>
          <a:lstStyle/>
          <a:p>
            <a:pPr>
              <a:defRPr/>
            </a:pPr>
            <a:fld id="{1ADE864A-23D3-4EB0-B16E-8B8ED4AC28B1}" type="slidenum">
              <a:rPr lang="en-US" smtClean="0"/>
              <a:pPr>
                <a:defRPr/>
              </a:pPr>
              <a:t>72</a:t>
            </a:fld>
            <a:endParaRPr lang="en-US"/>
          </a:p>
        </p:txBody>
      </p:sp>
    </p:spTree>
    <p:extLst>
      <p:ext uri="{BB962C8B-B14F-4D97-AF65-F5344CB8AC3E}">
        <p14:creationId xmlns:p14="http://schemas.microsoft.com/office/powerpoint/2010/main" val="22645434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newer one from: http://www.donbot.com/Futurebot/NewTech/NT01370MoravecsGraphUpdated2020.html</a:t>
            </a:r>
            <a:r>
              <a:rPr lang="en-US" baseline="0" dirty="0" smtClean="0"/>
              <a:t> </a:t>
            </a:r>
          </a:p>
          <a:p>
            <a:r>
              <a:rPr lang="en-US" baseline="0" dirty="0" smtClean="0"/>
              <a:t>Note that it puts people at 1000 times more compute power than </a:t>
            </a:r>
            <a:r>
              <a:rPr lang="en-US" baseline="0" dirty="0" err="1" smtClean="0"/>
              <a:t>Moravec</a:t>
            </a:r>
            <a:r>
              <a:rPr lang="en-US" baseline="0" dirty="0" smtClean="0"/>
              <a:t>, yet still projects matching them before 2020.</a:t>
            </a:r>
            <a:endParaRPr lang="en-US" dirty="0"/>
          </a:p>
        </p:txBody>
      </p:sp>
      <p:sp>
        <p:nvSpPr>
          <p:cNvPr id="4" name="Slide Number Placeholder 3"/>
          <p:cNvSpPr>
            <a:spLocks noGrp="1"/>
          </p:cNvSpPr>
          <p:nvPr>
            <p:ph type="sldNum" sz="quarter" idx="10"/>
          </p:nvPr>
        </p:nvSpPr>
        <p:spPr/>
        <p:txBody>
          <a:bodyPr/>
          <a:lstStyle/>
          <a:p>
            <a:fld id="{A5989D54-A1E1-4B88-98DB-79FE290E1B8A}" type="slidenum">
              <a:rPr lang="en-US" smtClean="0"/>
              <a:pPr/>
              <a:t>74</a:t>
            </a:fld>
            <a:endParaRPr lang="en-US"/>
          </a:p>
        </p:txBody>
      </p:sp>
    </p:spTree>
    <p:extLst>
      <p:ext uri="{BB962C8B-B14F-4D97-AF65-F5344CB8AC3E}">
        <p14:creationId xmlns:p14="http://schemas.microsoft.com/office/powerpoint/2010/main" val="161069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988E67E-D834-4993-98AD-828B102F8430}" type="slidenum">
              <a:rPr lang="en-US" smtClean="0"/>
              <a:pPr eaLnBrk="1" hangingPunct="1"/>
              <a:t>12</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r>
              <a:rPr lang="en-US" smtClean="0"/>
              <a:t>So the 0</a:t>
            </a:r>
            <a:r>
              <a:rPr lang="en-US" baseline="30000" smtClean="0"/>
              <a:t>th</a:t>
            </a:r>
            <a:r>
              <a:rPr lang="en-US" smtClean="0"/>
              <a:t> law would say that it is okay for a robot to a kill a murderer or a terrorist.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747FC9B-2EB7-4698-9F96-EF1F8F0BB9C9}" type="slidenum">
              <a:rPr lang="en-US" smtClean="0"/>
              <a:pPr eaLnBrk="1" hangingPunct="1"/>
              <a:t>13</a:t>
            </a:fld>
            <a:endParaRPr lang="en-US"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r>
              <a:rPr lang="en-US" smtClean="0"/>
              <a:t>http://survivingtheworld.net/Lesson317.html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71D516D-CAFC-4BEA-9C3C-B03F161C14F2}" type="slidenum">
              <a:rPr lang="en-US" smtClean="0"/>
              <a:pPr eaLnBrk="1" hangingPunct="1"/>
              <a:t>17</a:t>
            </a:fld>
            <a:endParaRPr lang="en-US" smtClean="0"/>
          </a:p>
        </p:txBody>
      </p:sp>
      <p:sp>
        <p:nvSpPr>
          <p:cNvPr id="77827" name="Rectangle 2"/>
          <p:cNvSpPr>
            <a:spLocks noGrp="1" noRot="1" noChangeAspect="1" noChangeArrowheads="1" noTextEdit="1"/>
          </p:cNvSpPr>
          <p:nvPr>
            <p:ph type="sldImg"/>
          </p:nvPr>
        </p:nvSpPr>
        <p:spPr>
          <a:xfrm>
            <a:off x="1163638" y="681038"/>
            <a:ext cx="4538662" cy="3403600"/>
          </a:xfrm>
          <a:ln/>
        </p:spPr>
      </p:sp>
      <p:sp>
        <p:nvSpPr>
          <p:cNvPr id="77828" name="Rectangle 3"/>
          <p:cNvSpPr>
            <a:spLocks noGrp="1" noChangeArrowheads="1"/>
          </p:cNvSpPr>
          <p:nvPr>
            <p:ph type="body" idx="1"/>
          </p:nvPr>
        </p:nvSpPr>
        <p:spPr>
          <a:xfrm>
            <a:off x="914400" y="4311650"/>
            <a:ext cx="5029200" cy="4084638"/>
          </a:xfrm>
          <a:noFill/>
        </p:spPr>
        <p:txBody>
          <a:bodyPr/>
          <a:lstStyle/>
          <a:p>
            <a:pPr eaLnBrk="1" hangingPunct="1"/>
            <a:r>
              <a:rPr lang="en-US" smtClean="0"/>
              <a:t>Doctors will write the equivalent of 10 prescriptions for every person in the country, and as the population ages and drugs are more aggressively marketed, the numbers are growing.</a:t>
            </a:r>
          </a:p>
          <a:p>
            <a:pPr eaLnBrk="1" hangingPunct="1"/>
            <a:r>
              <a:rPr lang="en-US" smtClean="0"/>
              <a:t>A shortage of pharmacists needed to keep up with the demand hit its peak two years ago, but it still exists in some areas. There are about 5,000 open pharmacy positions nationwide.</a:t>
            </a:r>
          </a:p>
          <a:p>
            <a:pPr eaLnBrk="1" hangingPunct="1"/>
            <a:r>
              <a:rPr lang="en-US" smtClean="0"/>
              <a:t>And because of the paperwork and overwork associated with the enormous volume of prescriptions, mistakes still are being made. Most estimates put the number of mistakes at about 4 percent.</a:t>
            </a:r>
          </a:p>
          <a:p>
            <a:pPr eaLnBrk="1" hangingPunct="1"/>
            <a:r>
              <a:rPr lang="en-US" smtClean="0"/>
              <a:t>Still, that represents more than 100-million mistakes a year - sometimes with tragic consequences.</a:t>
            </a:r>
          </a:p>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a:t>
            </a:r>
            <a:r>
              <a:rPr lang="en-US" baseline="0" dirty="0" smtClean="0"/>
              <a:t> article.  No video to watch.</a:t>
            </a:r>
            <a:endParaRPr lang="en-US" dirty="0"/>
          </a:p>
        </p:txBody>
      </p:sp>
      <p:sp>
        <p:nvSpPr>
          <p:cNvPr id="4" name="Slide Number Placeholder 3"/>
          <p:cNvSpPr>
            <a:spLocks noGrp="1"/>
          </p:cNvSpPr>
          <p:nvPr>
            <p:ph type="sldNum" sz="quarter" idx="10"/>
          </p:nvPr>
        </p:nvSpPr>
        <p:spPr/>
        <p:txBody>
          <a:bodyPr/>
          <a:lstStyle/>
          <a:p>
            <a:pPr>
              <a:defRPr/>
            </a:pPr>
            <a:fld id="{606A0B0E-CFBC-4C5D-A5AF-A72A3B3AFB45}" type="slidenum">
              <a:rPr lang="en-US" smtClean="0"/>
              <a:pPr>
                <a:defRPr/>
              </a:pPr>
              <a:t>22</a:t>
            </a:fld>
            <a:endParaRPr lang="en-US"/>
          </a:p>
        </p:txBody>
      </p:sp>
    </p:spTree>
    <p:extLst>
      <p:ext uri="{BB962C8B-B14F-4D97-AF65-F5344CB8AC3E}">
        <p14:creationId xmlns:p14="http://schemas.microsoft.com/office/powerpoint/2010/main" val="1772094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Watch this video.  Way cool how the bags are made.</a:t>
            </a:r>
          </a:p>
          <a:p>
            <a:endParaRPr lang="en-US" dirty="0" smtClean="0"/>
          </a:p>
          <a:p>
            <a:r>
              <a:rPr lang="en-US" dirty="0" smtClean="0"/>
              <a:t>Note that these</a:t>
            </a:r>
            <a:r>
              <a:rPr lang="en-US" baseline="0" dirty="0" smtClean="0"/>
              <a:t> machines don’t look at all like people.  They just do the work that people used to do.</a:t>
            </a:r>
            <a:endParaRPr lang="en-US" dirty="0"/>
          </a:p>
        </p:txBody>
      </p:sp>
      <p:sp>
        <p:nvSpPr>
          <p:cNvPr id="4" name="Slide Number Placeholder 3"/>
          <p:cNvSpPr>
            <a:spLocks noGrp="1"/>
          </p:cNvSpPr>
          <p:nvPr>
            <p:ph type="sldNum" sz="quarter" idx="10"/>
          </p:nvPr>
        </p:nvSpPr>
        <p:spPr/>
        <p:txBody>
          <a:bodyPr/>
          <a:lstStyle/>
          <a:p>
            <a:pPr>
              <a:defRPr/>
            </a:pPr>
            <a:fld id="{0A877941-3B4B-4A80-AE99-4FBF5F5B4B10}" type="slidenum">
              <a:rPr lang="en-US" smtClean="0"/>
              <a:pPr>
                <a:defRPr/>
              </a:pPr>
              <a:t>26</a:t>
            </a:fld>
            <a:endParaRPr lang="en-US"/>
          </a:p>
        </p:txBody>
      </p:sp>
    </p:spTree>
    <p:extLst>
      <p:ext uri="{BB962C8B-B14F-4D97-AF65-F5344CB8AC3E}">
        <p14:creationId xmlns:p14="http://schemas.microsoft.com/office/powerpoint/2010/main" val="3015919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p:spPr>
        <p:txBody>
          <a:bodyPr/>
          <a:lstStyle/>
          <a:p>
            <a:r>
              <a:rPr lang="en-US" smtClean="0"/>
              <a:t>Harder than making cars since each pig is different.</a:t>
            </a:r>
          </a:p>
        </p:txBody>
      </p:sp>
      <p:sp>
        <p:nvSpPr>
          <p:cNvPr id="78852" name="Slide Number Placeholder 3"/>
          <p:cNvSpPr>
            <a:spLocks noGrp="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78CE74D-A2C3-4F2B-99ED-CFC6B1693EE2}" type="slidenum">
              <a:rPr lang="en-US" smtClean="0"/>
              <a:pPr eaLnBrk="1" hangingPunct="1"/>
              <a:t>27</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E1E90A-8154-405D-9E27-87391F6B92CF}" type="slidenum">
              <a:rPr lang="en-US"/>
              <a:pPr>
                <a:defRPr/>
              </a:pPr>
              <a:t>‹#›</a:t>
            </a:fld>
            <a:endParaRPr lang="en-US"/>
          </a:p>
        </p:txBody>
      </p:sp>
    </p:spTree>
    <p:extLst>
      <p:ext uri="{BB962C8B-B14F-4D97-AF65-F5344CB8AC3E}">
        <p14:creationId xmlns:p14="http://schemas.microsoft.com/office/powerpoint/2010/main" val="1233387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F351A6-D107-4A54-952A-E397D317486D}" type="slidenum">
              <a:rPr lang="en-US"/>
              <a:pPr>
                <a:defRPr/>
              </a:pPr>
              <a:t>‹#›</a:t>
            </a:fld>
            <a:endParaRPr lang="en-US"/>
          </a:p>
        </p:txBody>
      </p:sp>
    </p:spTree>
    <p:extLst>
      <p:ext uri="{BB962C8B-B14F-4D97-AF65-F5344CB8AC3E}">
        <p14:creationId xmlns:p14="http://schemas.microsoft.com/office/powerpoint/2010/main" val="3135531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A56C82-4839-4FAF-B334-D45863F3674A}" type="slidenum">
              <a:rPr lang="en-US"/>
              <a:pPr>
                <a:defRPr/>
              </a:pPr>
              <a:t>‹#›</a:t>
            </a:fld>
            <a:endParaRPr lang="en-US"/>
          </a:p>
        </p:txBody>
      </p:sp>
    </p:spTree>
    <p:extLst>
      <p:ext uri="{BB962C8B-B14F-4D97-AF65-F5344CB8AC3E}">
        <p14:creationId xmlns:p14="http://schemas.microsoft.com/office/powerpoint/2010/main" val="1726422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C3FE4E-DED2-40CC-8B7F-86823245A646}" type="slidenum">
              <a:rPr lang="en-US"/>
              <a:pPr>
                <a:defRPr/>
              </a:pPr>
              <a:t>‹#›</a:t>
            </a:fld>
            <a:endParaRPr lang="en-US"/>
          </a:p>
        </p:txBody>
      </p:sp>
    </p:spTree>
    <p:extLst>
      <p:ext uri="{BB962C8B-B14F-4D97-AF65-F5344CB8AC3E}">
        <p14:creationId xmlns:p14="http://schemas.microsoft.com/office/powerpoint/2010/main" val="3323848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E839C2-9281-4A90-9B1F-199DDFB1BDCA}" type="slidenum">
              <a:rPr lang="en-US"/>
              <a:pPr>
                <a:defRPr/>
              </a:pPr>
              <a:t>‹#›</a:t>
            </a:fld>
            <a:endParaRPr lang="en-US"/>
          </a:p>
        </p:txBody>
      </p:sp>
    </p:spTree>
    <p:extLst>
      <p:ext uri="{BB962C8B-B14F-4D97-AF65-F5344CB8AC3E}">
        <p14:creationId xmlns:p14="http://schemas.microsoft.com/office/powerpoint/2010/main" val="340016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8DA031-C6BA-4520-BBEA-97F7AE6DA97F}" type="slidenum">
              <a:rPr lang="en-US"/>
              <a:pPr>
                <a:defRPr/>
              </a:pPr>
              <a:t>‹#›</a:t>
            </a:fld>
            <a:endParaRPr lang="en-US"/>
          </a:p>
        </p:txBody>
      </p:sp>
    </p:spTree>
    <p:extLst>
      <p:ext uri="{BB962C8B-B14F-4D97-AF65-F5344CB8AC3E}">
        <p14:creationId xmlns:p14="http://schemas.microsoft.com/office/powerpoint/2010/main" val="1438412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3983470-D3F6-4C32-B618-AEA7D6CCF15F}" type="slidenum">
              <a:rPr lang="en-US"/>
              <a:pPr>
                <a:defRPr/>
              </a:pPr>
              <a:t>‹#›</a:t>
            </a:fld>
            <a:endParaRPr lang="en-US"/>
          </a:p>
        </p:txBody>
      </p:sp>
    </p:spTree>
    <p:extLst>
      <p:ext uri="{BB962C8B-B14F-4D97-AF65-F5344CB8AC3E}">
        <p14:creationId xmlns:p14="http://schemas.microsoft.com/office/powerpoint/2010/main" val="3932622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31D2D6D-5094-4A41-8F4B-78265725FE35}" type="slidenum">
              <a:rPr lang="en-US"/>
              <a:pPr>
                <a:defRPr/>
              </a:pPr>
              <a:t>‹#›</a:t>
            </a:fld>
            <a:endParaRPr lang="en-US"/>
          </a:p>
        </p:txBody>
      </p:sp>
    </p:spTree>
    <p:extLst>
      <p:ext uri="{BB962C8B-B14F-4D97-AF65-F5344CB8AC3E}">
        <p14:creationId xmlns:p14="http://schemas.microsoft.com/office/powerpoint/2010/main" val="3781005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BA0FA72-F80F-4029-AAA0-84C49116EC28}" type="slidenum">
              <a:rPr lang="en-US"/>
              <a:pPr>
                <a:defRPr/>
              </a:pPr>
              <a:t>‹#›</a:t>
            </a:fld>
            <a:endParaRPr lang="en-US"/>
          </a:p>
        </p:txBody>
      </p:sp>
    </p:spTree>
    <p:extLst>
      <p:ext uri="{BB962C8B-B14F-4D97-AF65-F5344CB8AC3E}">
        <p14:creationId xmlns:p14="http://schemas.microsoft.com/office/powerpoint/2010/main" val="3513519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20F904E-F3C8-4574-A3D8-E1D886E35166}" type="slidenum">
              <a:rPr lang="en-US"/>
              <a:pPr>
                <a:defRPr/>
              </a:pPr>
              <a:t>‹#›</a:t>
            </a:fld>
            <a:endParaRPr lang="en-US"/>
          </a:p>
        </p:txBody>
      </p:sp>
    </p:spTree>
    <p:extLst>
      <p:ext uri="{BB962C8B-B14F-4D97-AF65-F5344CB8AC3E}">
        <p14:creationId xmlns:p14="http://schemas.microsoft.com/office/powerpoint/2010/main" val="2713361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EF1025-2E67-41AF-9EFC-C4D47FA0506D}" type="slidenum">
              <a:rPr lang="en-US"/>
              <a:pPr>
                <a:defRPr/>
              </a:pPr>
              <a:t>‹#›</a:t>
            </a:fld>
            <a:endParaRPr lang="en-US"/>
          </a:p>
        </p:txBody>
      </p:sp>
    </p:spTree>
    <p:extLst>
      <p:ext uri="{BB962C8B-B14F-4D97-AF65-F5344CB8AC3E}">
        <p14:creationId xmlns:p14="http://schemas.microsoft.com/office/powerpoint/2010/main" val="329083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DE5E060D-E214-4421-BA51-E1F18D32241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researchnews.osu.edu/archive/roblaw.htm"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www.youtube.com/watch?v=xhm0Cn7Q5NQ" TargetMode="External"/><Relationship Id="rId4" Type="http://schemas.openxmlformats.org/officeDocument/2006/relationships/hyperlink" Target="http://www.youtube.com/watch?v=RzLDs4nJK0U"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www.youtube.com/watch?v=mbHy7TZ06_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msnbc.msn.com/id/33510503"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videos.streetfire.net/video/82D220A1-BAB7-4BAA-AD46-72209AD5F6F3.htm"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kuka.com/usa/en/solutions/solutions_search/L_R251_Handling_Of_Front_And_Rear_Axles_And_Car_Doors.htm"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youtube.com/watch?v=ZR0gc8tvomk"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hyperlink" Target="http://www.kuka.com/usa/en/solutions/solutions_search/L_R232_Robot_optimizes_cutting_of_pork_sides.htm"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hyperlink" Target="http://www.youtube.com/watch?v=sS4hRxxKQlk"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www.youtube.com/watch?v=JPPzrrtIZjI" TargetMode="External"/><Relationship Id="rId5" Type="http://schemas.openxmlformats.org/officeDocument/2006/relationships/image" Target="../media/image15.png"/><Relationship Id="rId4" Type="http://schemas.openxmlformats.org/officeDocument/2006/relationships/hyperlink" Target="http://video.google.com/videoplay?docid=-5997080660276538391"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link.brightcove.com/services/player/bcpid605082692001?bclid=0&amp;bctid=609816961001"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2.cs.cmu.edu/~nursebot/web/video.html"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nytimes.com/2004/03/05/international/asia/05JAPA.html?ex=1393822800&amp;en=eb854fe2a4e6c9bd&amp;ei=5007&amp;partner=USERLAND"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paro.jp/english/index.html"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www.youtube.com/watch?v=4lenvylxvkk&amp;feature=related" TargetMode="External"/><Relationship Id="rId4" Type="http://schemas.openxmlformats.org/officeDocument/2006/relationships/hyperlink" Target="http://www.bdi.com/content/sec.php?section=BigDo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technovelgy.com/ct/Science-Fiction-News.asp?NewsNum=1212"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youtube.com/watch?v=W5g1IIAOZq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hyperlink" Target="http://www.ai.mit.edu/projects/humanoid-robotics-group/" TargetMode="External"/><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hyperlink" Target="http://www.ai.mit.edu/projects/kismet/affectSpeech_web.mov" TargetMode="External"/><Relationship Id="rId2" Type="http://schemas.openxmlformats.org/officeDocument/2006/relationships/hyperlink" Target="http://www.ai.mit.edu/projects/humanoid-robotics-group/kismet/kismet.html" TargetMode="External"/><Relationship Id="rId1" Type="http://schemas.openxmlformats.org/officeDocument/2006/relationships/slideLayout" Target="../slideLayouts/slideLayout6.xml"/><Relationship Id="rId5" Type="http://schemas.openxmlformats.org/officeDocument/2006/relationships/hyperlink" Target="http://www.iwaswondering.org/cynthia_video.html" TargetMode="External"/><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3" Type="http://schemas.openxmlformats.org/officeDocument/2006/relationships/hyperlink" Target="http://www.newscientist.com/article/dn4845.html" TargetMode="External"/><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hyperlink" Target="http://www.youtube.com/watch?v=fGtxPmcsXfg&amp;feature=related" TargetMode="External"/><Relationship Id="rId4" Type="http://schemas.openxmlformats.org/officeDocument/2006/relationships/hyperlink" Target="http://www.youtube.com/watch?v=n_0I4nr4u3A"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world.honda.com/HDTV/ASIMO/200712-press-demo/"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0.png"/><Relationship Id="rId5" Type="http://schemas.openxmlformats.org/officeDocument/2006/relationships/oleObject" Target="../embeddings/oleObject1.bin"/><Relationship Id="rId4" Type="http://schemas.openxmlformats.org/officeDocument/2006/relationships/hyperlink" Target="http://www.calit2.net/newsroom/release.php?id=1469"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www.pinktentacle.com/2009/03/video-hrp-4c-fashion-model-robot/"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7.xml.rels><?xml version="1.0" encoding="UTF-8" standalone="yes"?>
<Relationships xmlns="http://schemas.openxmlformats.org/package/2006/relationships"><Relationship Id="rId3" Type="http://schemas.openxmlformats.org/officeDocument/2006/relationships/hyperlink" Target="http://www.dailymail.co.uk/sciencetech/article-1263267/Walking-talking-living-doll-Japanese-scientists-unveil-female-android.html"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www.projectaiko.com/"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en.wikipedia.org/wiki/The_Uncanny"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hyperlink" Target="http://www-rohan.sdsu.edu/~amtower/uncanny.htm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en.wikipedia.org/wiki/Uncanny_valley"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news.yahoo.com/s/ap/20110404/ap_on_hi_te/us_tec_creepy_animation"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www.youtube.com/watch?v=_aS5W___Ezk" TargetMode="External"/><Relationship Id="rId4" Type="http://schemas.openxmlformats.org/officeDocument/2006/relationships/image" Target="../media/image36.png"/></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www.frc.ri.cmu.edu/projects/pioneer/"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www.irobot.com/gi/ground/"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news.yahoo.com/s/ap/20110418/ap_on_bi_ge/as_japan_earthquake" TargetMode="External"/><Relationship Id="rId5" Type="http://schemas.openxmlformats.org/officeDocument/2006/relationships/image" Target="../media/image40.png"/><Relationship Id="rId4" Type="http://schemas.openxmlformats.org/officeDocument/2006/relationships/image" Target="../media/image39.png"/></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http://robotland.blogspot.com/2011/03/nuclear-emergency-robots-from-europe.html" TargetMode="External"/><Relationship Id="rId4" Type="http://schemas.openxmlformats.org/officeDocument/2006/relationships/hyperlink" Target="http://www.khgmbh.de/"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www.groupe-intra.com/pages2/intervention/moyens3.htm"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www.irobot.com/sp.cfm?pageid=109" TargetMode="Externa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5.png"/><Relationship Id="rId5" Type="http://schemas.openxmlformats.org/officeDocument/2006/relationships/oleObject" Target="../embeddings/oleObject2.bin"/><Relationship Id="rId4" Type="http://schemas.openxmlformats.org/officeDocument/2006/relationships/hyperlink" Target="http://www.ted.com/index.php/talks/pw_singer_on_robots_of_war.html"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www.redteamracing.org/"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www.youtube.com/watch?v=bnv5JP8gL_k" TargetMode="External"/><Relationship Id="rId2" Type="http://schemas.openxmlformats.org/officeDocument/2006/relationships/hyperlink" Target="http://www.youtube.com/watch?v=jTe9qh1wmlE" TargetMode="External"/><Relationship Id="rId1" Type="http://schemas.openxmlformats.org/officeDocument/2006/relationships/slideLayout" Target="../slideLayouts/slideLayout2.xml"/><Relationship Id="rId4" Type="http://schemas.openxmlformats.org/officeDocument/2006/relationships/hyperlink" Target="http://www.youtube.com/watch?v=HacG_FWWPOw&amp;NR=1"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hyperlink" Target="http://www.youtube.com/watch?v=cdgQpa1pUUE" TargetMode="External"/><Relationship Id="rId4" Type="http://schemas.openxmlformats.org/officeDocument/2006/relationships/hyperlink" Target="http://www.youtube.com/watch?v=Atmk07Otu9U"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www.washingtontimes.com/news/2011/mar/8/self-driving-car-on-road-out-of-science-fiction/"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www.newscientist.com/article/mg21328585.300-driverless-cars-ready-to-hit-our-roads.html"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hyperlink" Target="http://cyberlaw.stanford.edu/wiki/index.php/Automated_Driving:_Legislative_and_Regulatory_Action"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www.cs.utexas.edu/~aim/?p=video"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www.frc.ri.cmu.edu/~hpm/talks/revo.slides/power.aug.curve/power.aug.gif" TargetMode="Externa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youtube.com/watch?v=YO8dLk_QGsM"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r>
              <a:rPr lang="en-US" b="1" dirty="0" smtClean="0"/>
              <a:t>Robots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274638"/>
            <a:ext cx="8229600" cy="639762"/>
          </a:xfrm>
        </p:spPr>
        <p:txBody>
          <a:bodyPr/>
          <a:lstStyle/>
          <a:p>
            <a:pPr eaLnBrk="1" hangingPunct="1"/>
            <a:r>
              <a:rPr lang="en-US" sz="3200" b="1" smtClean="0"/>
              <a:t>The Three Laws of Robotics</a:t>
            </a:r>
          </a:p>
        </p:txBody>
      </p:sp>
      <p:sp>
        <p:nvSpPr>
          <p:cNvPr id="10243" name="Rectangle 3"/>
          <p:cNvSpPr>
            <a:spLocks noGrp="1" noChangeArrowheads="1"/>
          </p:cNvSpPr>
          <p:nvPr>
            <p:ph type="body" idx="1"/>
          </p:nvPr>
        </p:nvSpPr>
        <p:spPr/>
        <p:txBody>
          <a:bodyPr/>
          <a:lstStyle/>
          <a:p>
            <a:pPr marL="609600" indent="-609600" eaLnBrk="1" hangingPunct="1">
              <a:lnSpc>
                <a:spcPct val="90000"/>
              </a:lnSpc>
              <a:buFontTx/>
              <a:buAutoNum type="arabicPeriod"/>
            </a:pPr>
            <a:r>
              <a:rPr lang="en-US" sz="2400" smtClean="0"/>
              <a:t>A robot may not injure a human being or, through inaction, allow a human being to come to harm. </a:t>
            </a:r>
          </a:p>
          <a:p>
            <a:pPr marL="609600" indent="-609600" eaLnBrk="1" hangingPunct="1">
              <a:lnSpc>
                <a:spcPct val="90000"/>
              </a:lnSpc>
              <a:buFontTx/>
              <a:buAutoNum type="arabicPeriod"/>
            </a:pPr>
            <a:endParaRPr lang="en-US" sz="2400" smtClean="0"/>
          </a:p>
          <a:p>
            <a:pPr marL="609600" indent="-609600" eaLnBrk="1" hangingPunct="1">
              <a:lnSpc>
                <a:spcPct val="90000"/>
              </a:lnSpc>
              <a:buFontTx/>
              <a:buAutoNum type="arabicPeriod"/>
            </a:pPr>
            <a:endParaRPr lang="en-US" sz="2400" smtClean="0"/>
          </a:p>
          <a:p>
            <a:pPr marL="609600" indent="-609600" eaLnBrk="1" hangingPunct="1">
              <a:lnSpc>
                <a:spcPct val="90000"/>
              </a:lnSpc>
              <a:buFontTx/>
              <a:buAutoNum type="arabicPeriod"/>
            </a:pPr>
            <a:r>
              <a:rPr lang="en-US" sz="2400" smtClean="0"/>
              <a:t>A robot must obey orders given to it by human beings except where such orders would conflict with the First Law. </a:t>
            </a:r>
          </a:p>
          <a:p>
            <a:pPr marL="609600" indent="-609600" eaLnBrk="1" hangingPunct="1">
              <a:lnSpc>
                <a:spcPct val="90000"/>
              </a:lnSpc>
              <a:buFontTx/>
              <a:buAutoNum type="arabicPeriod"/>
            </a:pPr>
            <a:endParaRPr lang="en-US" sz="2400" smtClean="0"/>
          </a:p>
          <a:p>
            <a:pPr marL="609600" indent="-609600" eaLnBrk="1" hangingPunct="1">
              <a:lnSpc>
                <a:spcPct val="90000"/>
              </a:lnSpc>
              <a:buFontTx/>
              <a:buAutoNum type="arabicPeriod"/>
            </a:pPr>
            <a:endParaRPr lang="en-US" sz="2400" smtClean="0"/>
          </a:p>
          <a:p>
            <a:pPr marL="609600" indent="-609600" eaLnBrk="1" hangingPunct="1">
              <a:lnSpc>
                <a:spcPct val="90000"/>
              </a:lnSpc>
              <a:buFontTx/>
              <a:buAutoNum type="arabicPeriod"/>
            </a:pPr>
            <a:r>
              <a:rPr lang="en-US" sz="2400" smtClean="0"/>
              <a:t>A robot must protect its own existence as long as such protection does not conflict with the First or Second Law. </a:t>
            </a:r>
          </a:p>
          <a:p>
            <a:pPr marL="609600" indent="-609600" eaLnBrk="1" hangingPunct="1">
              <a:lnSpc>
                <a:spcPct val="90000"/>
              </a:lnSpc>
            </a:pPr>
            <a:endParaRPr lang="en-US" sz="2400" smtClean="0"/>
          </a:p>
        </p:txBody>
      </p:sp>
      <p:sp>
        <p:nvSpPr>
          <p:cNvPr id="10244" name="Text Box 4"/>
          <p:cNvSpPr txBox="1">
            <a:spLocks noChangeArrowheads="1"/>
          </p:cNvSpPr>
          <p:nvPr/>
        </p:nvSpPr>
        <p:spPr bwMode="auto">
          <a:xfrm>
            <a:off x="1524000" y="4267200"/>
            <a:ext cx="3943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Should a military robot follow orders?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274638"/>
            <a:ext cx="8229600" cy="639762"/>
          </a:xfrm>
        </p:spPr>
        <p:txBody>
          <a:bodyPr/>
          <a:lstStyle/>
          <a:p>
            <a:pPr eaLnBrk="1" hangingPunct="1"/>
            <a:r>
              <a:rPr lang="en-US" sz="3200" b="1" smtClean="0"/>
              <a:t>The Three Laws of Robotics</a:t>
            </a:r>
          </a:p>
        </p:txBody>
      </p:sp>
      <p:sp>
        <p:nvSpPr>
          <p:cNvPr id="11267" name="Rectangle 3"/>
          <p:cNvSpPr>
            <a:spLocks noGrp="1" noChangeArrowheads="1"/>
          </p:cNvSpPr>
          <p:nvPr>
            <p:ph type="body" idx="1"/>
          </p:nvPr>
        </p:nvSpPr>
        <p:spPr/>
        <p:txBody>
          <a:bodyPr/>
          <a:lstStyle/>
          <a:p>
            <a:pPr marL="609600" indent="-609600" eaLnBrk="1" hangingPunct="1">
              <a:lnSpc>
                <a:spcPct val="90000"/>
              </a:lnSpc>
              <a:buFontTx/>
              <a:buAutoNum type="arabicPeriod"/>
            </a:pPr>
            <a:r>
              <a:rPr lang="en-US" sz="2400" smtClean="0"/>
              <a:t>A robot may not injure a human being or, through inaction, allow a human being to come to harm. </a:t>
            </a:r>
          </a:p>
          <a:p>
            <a:pPr marL="609600" indent="-609600" eaLnBrk="1" hangingPunct="1">
              <a:lnSpc>
                <a:spcPct val="90000"/>
              </a:lnSpc>
              <a:buFontTx/>
              <a:buAutoNum type="arabicPeriod"/>
            </a:pPr>
            <a:endParaRPr lang="en-US" sz="2400" smtClean="0"/>
          </a:p>
          <a:p>
            <a:pPr marL="609600" indent="-609600" eaLnBrk="1" hangingPunct="1">
              <a:lnSpc>
                <a:spcPct val="90000"/>
              </a:lnSpc>
              <a:buFontTx/>
              <a:buAutoNum type="arabicPeriod"/>
            </a:pPr>
            <a:endParaRPr lang="en-US" sz="2400" smtClean="0"/>
          </a:p>
          <a:p>
            <a:pPr marL="609600" indent="-609600" eaLnBrk="1" hangingPunct="1">
              <a:lnSpc>
                <a:spcPct val="90000"/>
              </a:lnSpc>
              <a:buFontTx/>
              <a:buAutoNum type="arabicPeriod"/>
            </a:pPr>
            <a:r>
              <a:rPr lang="en-US" sz="2400" smtClean="0"/>
              <a:t>A robot must obey orders given to it by human beings except where such orders would conflict with the First Law. </a:t>
            </a:r>
          </a:p>
          <a:p>
            <a:pPr marL="609600" indent="-609600" eaLnBrk="1" hangingPunct="1">
              <a:lnSpc>
                <a:spcPct val="90000"/>
              </a:lnSpc>
              <a:buFontTx/>
              <a:buAutoNum type="arabicPeriod"/>
            </a:pPr>
            <a:endParaRPr lang="en-US" sz="2400" smtClean="0"/>
          </a:p>
          <a:p>
            <a:pPr marL="609600" indent="-609600" eaLnBrk="1" hangingPunct="1">
              <a:lnSpc>
                <a:spcPct val="90000"/>
              </a:lnSpc>
              <a:buFontTx/>
              <a:buAutoNum type="arabicPeriod"/>
            </a:pPr>
            <a:endParaRPr lang="en-US" sz="2400" smtClean="0"/>
          </a:p>
          <a:p>
            <a:pPr marL="609600" indent="-609600" eaLnBrk="1" hangingPunct="1">
              <a:lnSpc>
                <a:spcPct val="90000"/>
              </a:lnSpc>
              <a:buFontTx/>
              <a:buAutoNum type="arabicPeriod"/>
            </a:pPr>
            <a:r>
              <a:rPr lang="en-US" sz="2400" smtClean="0"/>
              <a:t>A robot must protect its own existence as long as such protection does not conflict with the First or Second Law. </a:t>
            </a:r>
          </a:p>
          <a:p>
            <a:pPr marL="609600" indent="-609600" eaLnBrk="1" hangingPunct="1">
              <a:lnSpc>
                <a:spcPct val="90000"/>
              </a:lnSpc>
            </a:pPr>
            <a:endParaRPr lang="en-US" sz="2400" smtClean="0"/>
          </a:p>
        </p:txBody>
      </p:sp>
      <p:sp>
        <p:nvSpPr>
          <p:cNvPr id="11268" name="Text Box 4"/>
          <p:cNvSpPr txBox="1">
            <a:spLocks noChangeArrowheads="1"/>
          </p:cNvSpPr>
          <p:nvPr/>
        </p:nvSpPr>
        <p:spPr bwMode="auto">
          <a:xfrm>
            <a:off x="1524000" y="4267200"/>
            <a:ext cx="5835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What about orders from capricious or malicious people?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274638"/>
            <a:ext cx="8229600" cy="639762"/>
          </a:xfrm>
        </p:spPr>
        <p:txBody>
          <a:bodyPr/>
          <a:lstStyle/>
          <a:p>
            <a:pPr eaLnBrk="1" hangingPunct="1"/>
            <a:r>
              <a:rPr lang="en-US" sz="3200" b="1" smtClean="0"/>
              <a:t>The Three Laws of Robotics</a:t>
            </a:r>
          </a:p>
        </p:txBody>
      </p:sp>
      <p:sp>
        <p:nvSpPr>
          <p:cNvPr id="12291" name="Rectangle 3"/>
          <p:cNvSpPr>
            <a:spLocks noGrp="1" noChangeArrowheads="1"/>
          </p:cNvSpPr>
          <p:nvPr>
            <p:ph type="body" idx="1"/>
          </p:nvPr>
        </p:nvSpPr>
        <p:spPr>
          <a:xfrm>
            <a:off x="457200" y="2057400"/>
            <a:ext cx="8229600" cy="4525963"/>
          </a:xfrm>
        </p:spPr>
        <p:txBody>
          <a:bodyPr/>
          <a:lstStyle/>
          <a:p>
            <a:pPr marL="609600" indent="-609600" eaLnBrk="1" hangingPunct="1">
              <a:buFontTx/>
              <a:buAutoNum type="arabicPeriod"/>
            </a:pPr>
            <a:r>
              <a:rPr lang="en-US" sz="2400" smtClean="0"/>
              <a:t>A robot may not injure a human being or, through inaction, allow a human being to come to harm except if such orders would conflict with the Zero</a:t>
            </a:r>
            <a:r>
              <a:rPr lang="en-US" sz="2400" baseline="30000" smtClean="0"/>
              <a:t>th</a:t>
            </a:r>
            <a:r>
              <a:rPr lang="en-US" sz="2400" smtClean="0"/>
              <a:t> Law. </a:t>
            </a:r>
          </a:p>
          <a:p>
            <a:pPr marL="609600" indent="-609600" eaLnBrk="1" hangingPunct="1">
              <a:buFontTx/>
              <a:buAutoNum type="arabicPeriod"/>
            </a:pPr>
            <a:endParaRPr lang="en-US" sz="2400" smtClean="0"/>
          </a:p>
          <a:p>
            <a:pPr marL="609600" indent="-609600" eaLnBrk="1" hangingPunct="1">
              <a:buFontTx/>
              <a:buAutoNum type="arabicPeriod"/>
            </a:pPr>
            <a:r>
              <a:rPr lang="en-US" sz="2400" smtClean="0"/>
              <a:t>A robot must obey orders given to it by human beings except where such orders would conflict with the First Law. </a:t>
            </a:r>
          </a:p>
          <a:p>
            <a:pPr marL="609600" indent="-609600" eaLnBrk="1" hangingPunct="1">
              <a:buFontTx/>
              <a:buAutoNum type="arabicPeriod"/>
            </a:pPr>
            <a:endParaRPr lang="en-US" sz="2400" smtClean="0"/>
          </a:p>
          <a:p>
            <a:pPr marL="609600" indent="-609600" eaLnBrk="1" hangingPunct="1">
              <a:buFontTx/>
              <a:buAutoNum type="arabicPeriod"/>
            </a:pPr>
            <a:r>
              <a:rPr lang="en-US" sz="2400" smtClean="0"/>
              <a:t>A robot must protect its own existence as long as such protection does not conflict with the First or Second Law. </a:t>
            </a:r>
          </a:p>
        </p:txBody>
      </p:sp>
      <p:sp>
        <p:nvSpPr>
          <p:cNvPr id="12292" name="Text Box 4"/>
          <p:cNvSpPr txBox="1">
            <a:spLocks noChangeArrowheads="1"/>
          </p:cNvSpPr>
          <p:nvPr/>
        </p:nvSpPr>
        <p:spPr bwMode="auto">
          <a:xfrm>
            <a:off x="457200" y="1066800"/>
            <a:ext cx="8305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a:solidFill>
                  <a:srgbClr val="FF0000"/>
                </a:solidFill>
              </a:rPr>
              <a:t>0.    A robot may not injure humanity, or, through inaction, </a:t>
            </a:r>
            <a:br>
              <a:rPr lang="en-US" sz="2400">
                <a:solidFill>
                  <a:srgbClr val="FF0000"/>
                </a:solidFill>
              </a:rPr>
            </a:br>
            <a:r>
              <a:rPr lang="en-US" sz="2400">
                <a:solidFill>
                  <a:srgbClr val="FF0000"/>
                </a:solidFill>
              </a:rPr>
              <a:t>       allow humanity to come to harm.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152400"/>
            <a:ext cx="8229600" cy="762000"/>
          </a:xfrm>
        </p:spPr>
        <p:txBody>
          <a:bodyPr/>
          <a:lstStyle/>
          <a:p>
            <a:pPr eaLnBrk="1" hangingPunct="1"/>
            <a:r>
              <a:rPr lang="en-US" sz="3200" b="1" smtClean="0"/>
              <a:t>Or Is There a 4</a:t>
            </a:r>
            <a:r>
              <a:rPr lang="en-US" sz="3200" b="1" baseline="30000" smtClean="0"/>
              <a:t>th</a:t>
            </a:r>
            <a:r>
              <a:rPr lang="en-US" sz="3200" b="1" smtClean="0"/>
              <a:t>?</a:t>
            </a:r>
            <a:r>
              <a:rPr lang="en-US" smtClean="0"/>
              <a:t> </a:t>
            </a:r>
          </a:p>
        </p:txBody>
      </p:sp>
      <p:pic>
        <p:nvPicPr>
          <p:cNvPr id="133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066800"/>
            <a:ext cx="7162800" cy="550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274638"/>
            <a:ext cx="8229600" cy="715962"/>
          </a:xfrm>
        </p:spPr>
        <p:txBody>
          <a:bodyPr/>
          <a:lstStyle/>
          <a:p>
            <a:pPr eaLnBrk="1" hangingPunct="1"/>
            <a:r>
              <a:rPr lang="en-US" sz="3200" b="1" smtClean="0"/>
              <a:t>Asimov’s Laws as a Literary Device</a:t>
            </a:r>
          </a:p>
        </p:txBody>
      </p:sp>
      <p:sp>
        <p:nvSpPr>
          <p:cNvPr id="14339" name="Rectangle 3"/>
          <p:cNvSpPr>
            <a:spLocks noGrp="1" noChangeArrowheads="1"/>
          </p:cNvSpPr>
          <p:nvPr>
            <p:ph type="body" idx="1"/>
          </p:nvPr>
        </p:nvSpPr>
        <p:spPr>
          <a:xfrm>
            <a:off x="457200" y="1371600"/>
            <a:ext cx="8229600" cy="1981200"/>
          </a:xfrm>
        </p:spPr>
        <p:txBody>
          <a:bodyPr/>
          <a:lstStyle/>
          <a:p>
            <a:pPr eaLnBrk="1" hangingPunct="1"/>
            <a:r>
              <a:rPr lang="en-US" sz="2400" smtClean="0"/>
              <a:t>The three laws make good stories.</a:t>
            </a:r>
          </a:p>
          <a:p>
            <a:pPr eaLnBrk="1" hangingPunct="1"/>
            <a:endParaRPr lang="en-US" sz="2400" smtClean="0"/>
          </a:p>
          <a:p>
            <a:pPr eaLnBrk="1" hangingPunct="1"/>
            <a:r>
              <a:rPr lang="en-US" sz="2400" smtClean="0"/>
              <a:t>But they only work in practice if/when robots possess at least human levels of awareness, reason, and ethics.</a:t>
            </a:r>
          </a:p>
        </p:txBody>
      </p:sp>
      <p:sp>
        <p:nvSpPr>
          <p:cNvPr id="14340" name="Text Box 4"/>
          <p:cNvSpPr txBox="1">
            <a:spLocks noChangeArrowheads="1"/>
          </p:cNvSpPr>
          <p:nvPr/>
        </p:nvSpPr>
        <p:spPr bwMode="auto">
          <a:xfrm>
            <a:off x="457200" y="4953000"/>
            <a:ext cx="8001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t>The work of David Woods and Robin Murphy: </a:t>
            </a:r>
            <a:r>
              <a:rPr lang="en-US">
                <a:hlinkClick r:id="rId2"/>
              </a:rPr>
              <a:t>http://researchnews.osu.edu/archive/roblaw.htm</a:t>
            </a:r>
            <a:r>
              <a:rPr lang="en-US"/>
              <a:t>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274638"/>
            <a:ext cx="8229600" cy="639762"/>
          </a:xfrm>
        </p:spPr>
        <p:txBody>
          <a:bodyPr/>
          <a:lstStyle/>
          <a:p>
            <a:pPr eaLnBrk="1" hangingPunct="1"/>
            <a:r>
              <a:rPr lang="en-US" sz="3200" b="1" smtClean="0"/>
              <a:t>Woods and Murphy’s New Set of Laws</a:t>
            </a:r>
          </a:p>
        </p:txBody>
      </p:sp>
      <p:sp>
        <p:nvSpPr>
          <p:cNvPr id="15363" name="Rectangle 3"/>
          <p:cNvSpPr>
            <a:spLocks noGrp="1" noChangeArrowheads="1"/>
          </p:cNvSpPr>
          <p:nvPr>
            <p:ph type="body" idx="1"/>
          </p:nvPr>
        </p:nvSpPr>
        <p:spPr>
          <a:xfrm>
            <a:off x="457200" y="1219200"/>
            <a:ext cx="8229600" cy="4525963"/>
          </a:xfrm>
        </p:spPr>
        <p:txBody>
          <a:bodyPr/>
          <a:lstStyle/>
          <a:p>
            <a:pPr eaLnBrk="1" hangingPunct="1">
              <a:lnSpc>
                <a:spcPct val="90000"/>
              </a:lnSpc>
            </a:pPr>
            <a:r>
              <a:rPr lang="en-US" sz="2400" smtClean="0"/>
              <a:t>A human may not deploy a robot without the human-robot work system meeting the highest legal and professional standards of safety and ethics.</a:t>
            </a:r>
          </a:p>
          <a:p>
            <a:pPr eaLnBrk="1" hangingPunct="1">
              <a:lnSpc>
                <a:spcPct val="90000"/>
              </a:lnSpc>
            </a:pPr>
            <a:endParaRPr lang="en-US" sz="2400" smtClean="0"/>
          </a:p>
          <a:p>
            <a:pPr eaLnBrk="1" hangingPunct="1">
              <a:lnSpc>
                <a:spcPct val="90000"/>
              </a:lnSpc>
            </a:pPr>
            <a:r>
              <a:rPr lang="en-US" sz="2400" smtClean="0"/>
              <a:t>A robot must respond to humans as appropriate for their roles.</a:t>
            </a:r>
          </a:p>
          <a:p>
            <a:pPr eaLnBrk="1" hangingPunct="1">
              <a:lnSpc>
                <a:spcPct val="90000"/>
              </a:lnSpc>
            </a:pPr>
            <a:endParaRPr lang="en-US" sz="2400" smtClean="0"/>
          </a:p>
          <a:p>
            <a:pPr eaLnBrk="1" hangingPunct="1">
              <a:lnSpc>
                <a:spcPct val="90000"/>
              </a:lnSpc>
            </a:pPr>
            <a:r>
              <a:rPr lang="en-US" sz="2400" smtClean="0"/>
              <a:t>A robot must be endowed with sufficient situated autonomy to protect its own existence as long as such protection provides smooth transfer of control which does not conflict with the First and Second Laws.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1295400"/>
            <a:ext cx="8229600" cy="868363"/>
          </a:xfrm>
        </p:spPr>
        <p:txBody>
          <a:bodyPr/>
          <a:lstStyle/>
          <a:p>
            <a:pPr eaLnBrk="1" hangingPunct="1"/>
            <a:r>
              <a:rPr lang="en-US" sz="3600" b="1" smtClean="0"/>
              <a:t>Special-Purpose Robots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274638"/>
            <a:ext cx="8229600" cy="685800"/>
          </a:xfrm>
        </p:spPr>
        <p:txBody>
          <a:bodyPr/>
          <a:lstStyle/>
          <a:p>
            <a:pPr eaLnBrk="1" hangingPunct="1"/>
            <a:r>
              <a:rPr lang="en-US" sz="3200" b="1" smtClean="0"/>
              <a:t>Robotic Pharmacists</a:t>
            </a:r>
          </a:p>
        </p:txBody>
      </p:sp>
      <p:pic>
        <p:nvPicPr>
          <p:cNvPr id="17411" name="Picture 3" descr="B_1_drugrobot_172237_11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2850" y="1143000"/>
            <a:ext cx="4933950" cy="333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4"/>
          <p:cNvSpPr txBox="1">
            <a:spLocks noChangeArrowheads="1"/>
          </p:cNvSpPr>
          <p:nvPr/>
        </p:nvSpPr>
        <p:spPr bwMode="auto">
          <a:xfrm>
            <a:off x="6705600" y="17526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a:latin typeface="Times New Roman" pitchFamily="18" charset="0"/>
              </a:rPr>
              <a:t>Phil  c 2003</a:t>
            </a:r>
          </a:p>
        </p:txBody>
      </p:sp>
      <p:sp>
        <p:nvSpPr>
          <p:cNvPr id="17413" name="Text Box 5"/>
          <p:cNvSpPr txBox="1">
            <a:spLocks noChangeArrowheads="1"/>
          </p:cNvSpPr>
          <p:nvPr/>
        </p:nvSpPr>
        <p:spPr bwMode="auto">
          <a:xfrm>
            <a:off x="1025525" y="5189538"/>
            <a:ext cx="75438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hlinkClick r:id="rId4"/>
              </a:rPr>
              <a:t>http://www.youtube.com/watch?v=RzLDs4nJK0U</a:t>
            </a:r>
            <a:r>
              <a:rPr lang="en-US"/>
              <a:t> </a:t>
            </a:r>
          </a:p>
        </p:txBody>
      </p:sp>
      <p:sp>
        <p:nvSpPr>
          <p:cNvPr id="17414" name="TextBox 1"/>
          <p:cNvSpPr txBox="1">
            <a:spLocks noChangeArrowheads="1"/>
          </p:cNvSpPr>
          <p:nvPr/>
        </p:nvSpPr>
        <p:spPr bwMode="auto">
          <a:xfrm>
            <a:off x="669925" y="4724400"/>
            <a:ext cx="525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a:t>Simple demo of one robot: </a:t>
            </a:r>
          </a:p>
        </p:txBody>
      </p:sp>
      <p:sp>
        <p:nvSpPr>
          <p:cNvPr id="17415" name="TextBox 2"/>
          <p:cNvSpPr txBox="1">
            <a:spLocks noChangeArrowheads="1"/>
          </p:cNvSpPr>
          <p:nvPr/>
        </p:nvSpPr>
        <p:spPr bwMode="auto">
          <a:xfrm>
            <a:off x="669925" y="5715000"/>
            <a:ext cx="8229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a:t>Short documentary about Brigham and Women’s:</a:t>
            </a:r>
          </a:p>
          <a:p>
            <a:pPr eaLnBrk="1" hangingPunct="1"/>
            <a:r>
              <a:rPr lang="en-US" sz="2400"/>
              <a:t>     </a:t>
            </a:r>
            <a:r>
              <a:rPr lang="en-US">
                <a:hlinkClick r:id="rId5"/>
              </a:rPr>
              <a:t>http://www.youtube.com/watch?v=xhm0Cn7Q5NQ</a:t>
            </a:r>
            <a:r>
              <a:rPr lang="en-US"/>
              <a:t>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81000" y="381000"/>
            <a:ext cx="8305800" cy="914400"/>
          </a:xfrm>
        </p:spPr>
        <p:txBody>
          <a:bodyPr/>
          <a:lstStyle/>
          <a:p>
            <a:pPr eaLnBrk="1" hangingPunct="1"/>
            <a:r>
              <a:rPr lang="en-US" sz="3200" b="1" smtClean="0"/>
              <a:t>At the Other End of the Spectrum – Roomba</a:t>
            </a:r>
          </a:p>
        </p:txBody>
      </p:sp>
      <p:pic>
        <p:nvPicPr>
          <p:cNvPr id="18435" name="Picture 3" descr="robotRoomb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2438400"/>
            <a:ext cx="4114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4"/>
          <p:cNvSpPr txBox="1">
            <a:spLocks noChangeArrowheads="1"/>
          </p:cNvSpPr>
          <p:nvPr/>
        </p:nvSpPr>
        <p:spPr bwMode="auto">
          <a:xfrm>
            <a:off x="685800" y="1676400"/>
            <a:ext cx="2895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a:latin typeface="Times New Roman" pitchFamily="18" charset="0"/>
              </a:rPr>
              <a:t>2001	A robot vacuum cleaner</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274638"/>
            <a:ext cx="8229600" cy="533400"/>
          </a:xfrm>
        </p:spPr>
        <p:txBody>
          <a:bodyPr/>
          <a:lstStyle/>
          <a:p>
            <a:pPr eaLnBrk="1" hangingPunct="1"/>
            <a:r>
              <a:rPr lang="en-US" sz="3200" b="1" smtClean="0"/>
              <a:t>And Then There’s – Scooba</a:t>
            </a:r>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962400"/>
            <a:ext cx="37052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676400"/>
            <a:ext cx="2514600" cy="195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A Very Quick Introduction</a:t>
            </a:r>
            <a:endParaRPr lang="en-US" sz="3200" b="1" dirty="0"/>
          </a:p>
        </p:txBody>
      </p:sp>
      <p:sp>
        <p:nvSpPr>
          <p:cNvPr id="4" name="TextBox 3"/>
          <p:cNvSpPr txBox="1"/>
          <p:nvPr/>
        </p:nvSpPr>
        <p:spPr>
          <a:xfrm>
            <a:off x="609600" y="5791200"/>
            <a:ext cx="7391400" cy="369332"/>
          </a:xfrm>
          <a:prstGeom prst="rect">
            <a:avLst/>
          </a:prstGeom>
          <a:noFill/>
        </p:spPr>
        <p:txBody>
          <a:bodyPr wrap="square" rtlCol="0">
            <a:spAutoFit/>
          </a:bodyPr>
          <a:lstStyle/>
          <a:p>
            <a:r>
              <a:rPr lang="en-US" dirty="0" smtClean="0">
                <a:hlinkClick r:id="rId3"/>
              </a:rPr>
              <a:t>http://www.youtube.com/watch?v=mbHy7TZ06_s</a:t>
            </a:r>
            <a:r>
              <a:rPr lang="en-US" dirty="0" smtClean="0"/>
              <a:t>  </a:t>
            </a:r>
            <a:endParaRPr lang="en-US" dirty="0"/>
          </a:p>
        </p:txBody>
      </p:sp>
      <p:pic>
        <p:nvPicPr>
          <p:cNvPr id="1597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6703" y="1295400"/>
            <a:ext cx="4091548" cy="383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4638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274638"/>
            <a:ext cx="8229600" cy="639762"/>
          </a:xfrm>
        </p:spPr>
        <p:txBody>
          <a:bodyPr/>
          <a:lstStyle/>
          <a:p>
            <a:pPr eaLnBrk="1" hangingPunct="1"/>
            <a:r>
              <a:rPr lang="en-US" sz="3200" b="1" smtClean="0"/>
              <a:t>Exploiting Household Robots</a:t>
            </a:r>
          </a:p>
        </p:txBody>
      </p:sp>
      <p:sp>
        <p:nvSpPr>
          <p:cNvPr id="20483" name="Rectangle 3"/>
          <p:cNvSpPr>
            <a:spLocks noGrp="1" noChangeArrowheads="1"/>
          </p:cNvSpPr>
          <p:nvPr>
            <p:ph type="body" idx="1"/>
          </p:nvPr>
        </p:nvSpPr>
        <p:spPr/>
        <p:txBody>
          <a:bodyPr/>
          <a:lstStyle/>
          <a:p>
            <a:pPr eaLnBrk="1" hangingPunct="1"/>
            <a:r>
              <a:rPr lang="en-US" sz="2400" smtClean="0"/>
              <a:t>Intended consequence:</a:t>
            </a:r>
          </a:p>
          <a:p>
            <a:pPr lvl="1" eaLnBrk="1" hangingPunct="1">
              <a:buFontTx/>
              <a:buChar char="•"/>
            </a:pPr>
            <a:r>
              <a:rPr lang="en-US" sz="2000" smtClean="0"/>
              <a:t>Create free time.</a:t>
            </a:r>
          </a:p>
          <a:p>
            <a:pPr eaLnBrk="1" hangingPunct="1"/>
            <a:endParaRPr lang="en-US" sz="2400" smtClean="0"/>
          </a:p>
          <a:p>
            <a:pPr eaLnBrk="1" hangingPunct="1"/>
            <a:r>
              <a:rPr lang="en-US" sz="2400" smtClean="0"/>
              <a:t>Unintended consequence:</a:t>
            </a:r>
          </a:p>
          <a:p>
            <a:pPr lvl="1" eaLnBrk="1" hangingPunct="1">
              <a:buFontTx/>
              <a:buChar char="•"/>
            </a:pPr>
            <a:endParaRPr lang="en-US" sz="2000" smtClean="0"/>
          </a:p>
          <a:p>
            <a:pPr eaLnBrk="1" hangingPunct="1"/>
            <a:endParaRPr lang="en-US" sz="2400"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639762"/>
          </a:xfrm>
        </p:spPr>
        <p:txBody>
          <a:bodyPr/>
          <a:lstStyle/>
          <a:p>
            <a:pPr eaLnBrk="1" hangingPunct="1"/>
            <a:r>
              <a:rPr lang="en-US" sz="3200" b="1" smtClean="0"/>
              <a:t>Exploiting Household Robots</a:t>
            </a:r>
          </a:p>
        </p:txBody>
      </p:sp>
      <p:sp>
        <p:nvSpPr>
          <p:cNvPr id="21507" name="Rectangle 3"/>
          <p:cNvSpPr>
            <a:spLocks noGrp="1" noChangeArrowheads="1"/>
          </p:cNvSpPr>
          <p:nvPr>
            <p:ph type="body" idx="1"/>
          </p:nvPr>
        </p:nvSpPr>
        <p:spPr/>
        <p:txBody>
          <a:bodyPr/>
          <a:lstStyle/>
          <a:p>
            <a:pPr eaLnBrk="1" hangingPunct="1"/>
            <a:r>
              <a:rPr lang="en-US" sz="2400" smtClean="0"/>
              <a:t>Intended consequence:</a:t>
            </a:r>
          </a:p>
          <a:p>
            <a:pPr lvl="1" eaLnBrk="1" hangingPunct="1">
              <a:buFontTx/>
              <a:buChar char="•"/>
            </a:pPr>
            <a:r>
              <a:rPr lang="en-US" sz="2000" smtClean="0"/>
              <a:t>Create free time.</a:t>
            </a:r>
          </a:p>
          <a:p>
            <a:pPr eaLnBrk="1" hangingPunct="1"/>
            <a:endParaRPr lang="en-US" sz="2400" smtClean="0"/>
          </a:p>
          <a:p>
            <a:pPr eaLnBrk="1" hangingPunct="1"/>
            <a:r>
              <a:rPr lang="en-US" sz="2400" smtClean="0"/>
              <a:t>Unintended consequence:</a:t>
            </a:r>
          </a:p>
          <a:p>
            <a:pPr lvl="1" eaLnBrk="1" hangingPunct="1">
              <a:buFontTx/>
              <a:buChar char="•"/>
            </a:pPr>
            <a:r>
              <a:rPr lang="en-US" sz="2000" smtClean="0"/>
              <a:t>Increase birthrate?</a:t>
            </a:r>
          </a:p>
          <a:p>
            <a:pPr eaLnBrk="1" hangingPunct="1"/>
            <a:endParaRPr lang="en-US" sz="2400"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274638"/>
            <a:ext cx="8229600" cy="715962"/>
          </a:xfrm>
        </p:spPr>
        <p:txBody>
          <a:bodyPr/>
          <a:lstStyle/>
          <a:p>
            <a:pPr eaLnBrk="1" hangingPunct="1"/>
            <a:r>
              <a:rPr lang="en-US" sz="3200" b="1" smtClean="0"/>
              <a:t>A Good Robot Gone Bad?</a:t>
            </a:r>
          </a:p>
        </p:txBody>
      </p:sp>
      <p:sp>
        <p:nvSpPr>
          <p:cNvPr id="22531" name="Text Box 3"/>
          <p:cNvSpPr txBox="1">
            <a:spLocks noChangeArrowheads="1"/>
          </p:cNvSpPr>
          <p:nvPr/>
        </p:nvSpPr>
        <p:spPr bwMode="auto">
          <a:xfrm>
            <a:off x="533400" y="5791200"/>
            <a:ext cx="7086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dirty="0">
                <a:hlinkClick r:id="rId3"/>
              </a:rPr>
              <a:t>http://www.msnbc.msn.com/id/33510503</a:t>
            </a:r>
            <a:r>
              <a:rPr lang="en-US" dirty="0"/>
              <a:t> </a:t>
            </a:r>
          </a:p>
        </p:txBody>
      </p:sp>
      <p:pic>
        <p:nvPicPr>
          <p:cNvPr id="225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524000"/>
            <a:ext cx="472440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381000" y="1295400"/>
            <a:ext cx="8229600" cy="868363"/>
          </a:xfrm>
        </p:spPr>
        <p:txBody>
          <a:bodyPr/>
          <a:lstStyle/>
          <a:p>
            <a:pPr eaLnBrk="1" hangingPunct="1"/>
            <a:r>
              <a:rPr lang="en-US" sz="3600" b="1" smtClean="0"/>
              <a:t>Industrial Robots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274638"/>
            <a:ext cx="8229600" cy="563562"/>
          </a:xfrm>
        </p:spPr>
        <p:txBody>
          <a:bodyPr/>
          <a:lstStyle/>
          <a:p>
            <a:pPr eaLnBrk="1" hangingPunct="1"/>
            <a:r>
              <a:rPr lang="en-US" sz="3200" b="1" smtClean="0"/>
              <a:t>Factory Automation</a:t>
            </a:r>
          </a:p>
        </p:txBody>
      </p:sp>
      <p:sp>
        <p:nvSpPr>
          <p:cNvPr id="24579" name="Text Box 4"/>
          <p:cNvSpPr txBox="1">
            <a:spLocks noChangeArrowheads="1"/>
          </p:cNvSpPr>
          <p:nvPr/>
        </p:nvSpPr>
        <p:spPr bwMode="auto">
          <a:xfrm>
            <a:off x="381000" y="5943600"/>
            <a:ext cx="7772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dirty="0">
                <a:hlinkClick r:id="rId2"/>
              </a:rPr>
              <a:t>http://videos.streetfire.net/video/82D220A1-BAB7-4BAA-AD46-72209AD5F6F3.htm</a:t>
            </a:r>
            <a:r>
              <a:rPr lang="en-US" dirty="0"/>
              <a:t> </a:t>
            </a:r>
          </a:p>
        </p:txBody>
      </p:sp>
      <p:pic>
        <p:nvPicPr>
          <p:cNvPr id="2458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219200"/>
            <a:ext cx="5105400" cy="382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274638"/>
            <a:ext cx="8229600" cy="487362"/>
          </a:xfrm>
        </p:spPr>
        <p:txBody>
          <a:bodyPr/>
          <a:lstStyle/>
          <a:p>
            <a:pPr eaLnBrk="1" hangingPunct="1"/>
            <a:r>
              <a:rPr lang="en-US" sz="3200" b="1" smtClean="0"/>
              <a:t>Factory Automation</a:t>
            </a:r>
          </a:p>
        </p:txBody>
      </p:sp>
      <p:pic>
        <p:nvPicPr>
          <p:cNvPr id="25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1143000"/>
            <a:ext cx="4695825" cy="469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4" name="Text Box 4"/>
          <p:cNvSpPr txBox="1">
            <a:spLocks noChangeArrowheads="1"/>
          </p:cNvSpPr>
          <p:nvPr/>
        </p:nvSpPr>
        <p:spPr bwMode="auto">
          <a:xfrm>
            <a:off x="304800" y="6172200"/>
            <a:ext cx="8534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hlinkClick r:id="rId3"/>
              </a:rPr>
              <a:t>http://www.kuka.com/usa/en/solutions/solutions_search/L_R251_Handling_Of_Front_And_Rear_Axles_And_Car_Doors.htm</a:t>
            </a:r>
            <a:r>
              <a:rPr lang="en-US"/>
              <a:t>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sz="3200" b="1" dirty="0" smtClean="0"/>
              <a:t>Celestial Seasonings</a:t>
            </a:r>
            <a:endParaRPr lang="en-US" sz="3200" b="1" dirty="0"/>
          </a:p>
        </p:txBody>
      </p:sp>
      <p:sp>
        <p:nvSpPr>
          <p:cNvPr id="4" name="TextBox 3"/>
          <p:cNvSpPr txBox="1"/>
          <p:nvPr/>
        </p:nvSpPr>
        <p:spPr>
          <a:xfrm>
            <a:off x="457200" y="6096000"/>
            <a:ext cx="7924800" cy="369332"/>
          </a:xfrm>
          <a:prstGeom prst="rect">
            <a:avLst/>
          </a:prstGeom>
          <a:noFill/>
        </p:spPr>
        <p:txBody>
          <a:bodyPr wrap="square" rtlCol="0">
            <a:spAutoFit/>
          </a:bodyPr>
          <a:lstStyle/>
          <a:p>
            <a:r>
              <a:rPr lang="en-US" dirty="0" smtClean="0">
                <a:hlinkClick r:id="rId3"/>
              </a:rPr>
              <a:t>http://www.youtube.com/watch?v=ZR0gc8tvomk</a:t>
            </a:r>
            <a:r>
              <a:rPr lang="en-US" dirty="0" smtClean="0"/>
              <a:t> (Skip to 1:00)</a:t>
            </a:r>
            <a:endParaRPr lang="en-US" dirty="0"/>
          </a:p>
        </p:txBody>
      </p:sp>
      <p:pic>
        <p:nvPicPr>
          <p:cNvPr id="1546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3525" y="1771650"/>
            <a:ext cx="6076950"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13488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28600" y="762000"/>
            <a:ext cx="3810000" cy="1524000"/>
          </a:xfrm>
        </p:spPr>
        <p:txBody>
          <a:bodyPr/>
          <a:lstStyle/>
          <a:p>
            <a:pPr eaLnBrk="1" hangingPunct="1"/>
            <a:r>
              <a:rPr lang="en-US" sz="3200" b="1" smtClean="0"/>
              <a:t>An Unpleasant Task</a:t>
            </a:r>
          </a:p>
        </p:txBody>
      </p:sp>
      <p:sp>
        <p:nvSpPr>
          <p:cNvPr id="26627" name="Text Box 3"/>
          <p:cNvSpPr txBox="1">
            <a:spLocks noChangeArrowheads="1"/>
          </p:cNvSpPr>
          <p:nvPr/>
        </p:nvSpPr>
        <p:spPr bwMode="auto">
          <a:xfrm>
            <a:off x="381000" y="5715000"/>
            <a:ext cx="8458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hlinkClick r:id="rId3"/>
              </a:rPr>
              <a:t>http://www.kuka.com/usa/en/solutions/solutions_search/L_R232_Robot_optimizes_cutting_of_pork_sides.htm</a:t>
            </a:r>
            <a:r>
              <a:rPr lang="en-US"/>
              <a:t>  </a:t>
            </a:r>
          </a:p>
        </p:txBody>
      </p:sp>
      <p:pic>
        <p:nvPicPr>
          <p:cNvPr id="266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381000"/>
            <a:ext cx="48006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304800"/>
            <a:ext cx="8229600" cy="563563"/>
          </a:xfrm>
        </p:spPr>
        <p:txBody>
          <a:bodyPr/>
          <a:lstStyle/>
          <a:p>
            <a:pPr eaLnBrk="1" hangingPunct="1"/>
            <a:r>
              <a:rPr lang="en-US" sz="3200" b="1" smtClean="0"/>
              <a:t>Robotic Surgery</a:t>
            </a:r>
          </a:p>
        </p:txBody>
      </p:sp>
      <p:sp>
        <p:nvSpPr>
          <p:cNvPr id="28675" name="Text Box 4"/>
          <p:cNvSpPr txBox="1">
            <a:spLocks noChangeArrowheads="1"/>
          </p:cNvSpPr>
          <p:nvPr/>
        </p:nvSpPr>
        <p:spPr bwMode="auto">
          <a:xfrm>
            <a:off x="381000" y="5562600"/>
            <a:ext cx="80772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hlinkClick r:id="rId3"/>
              </a:rPr>
              <a:t>http://www.youtube.com/watch?v=sS4hRxxKQlk</a:t>
            </a:r>
            <a:endParaRPr lang="en-US"/>
          </a:p>
          <a:p>
            <a:pPr eaLnBrk="1" hangingPunct="1">
              <a:spcBef>
                <a:spcPct val="50000"/>
              </a:spcBef>
            </a:pPr>
            <a:r>
              <a:rPr lang="en-US"/>
              <a:t>An aside on the da Vinci system: </a:t>
            </a:r>
            <a:r>
              <a:rPr lang="en-US">
                <a:hlinkClick r:id="rId4"/>
              </a:rPr>
              <a:t>http://video.google.com/videoplay?docid=-5997080660276538391</a:t>
            </a:r>
            <a:r>
              <a:rPr lang="en-US"/>
              <a:t>  </a:t>
            </a:r>
          </a:p>
        </p:txBody>
      </p:sp>
      <p:pic>
        <p:nvPicPr>
          <p:cNvPr id="2867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914400"/>
            <a:ext cx="4872038"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7" name="Text Box 6"/>
          <p:cNvSpPr txBox="1">
            <a:spLocks noChangeArrowheads="1"/>
          </p:cNvSpPr>
          <p:nvPr/>
        </p:nvSpPr>
        <p:spPr bwMode="auto">
          <a:xfrm>
            <a:off x="381000" y="5105400"/>
            <a:ext cx="502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hlinkClick r:id="rId6"/>
              </a:rPr>
              <a:t>http://www.youtube.com/watch?v=JPPzrrtIZjI</a:t>
            </a:r>
            <a:r>
              <a:rPr lang="en-US"/>
              <a:t>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274638"/>
            <a:ext cx="8229600" cy="715962"/>
          </a:xfrm>
        </p:spPr>
        <p:txBody>
          <a:bodyPr/>
          <a:lstStyle/>
          <a:p>
            <a:r>
              <a:rPr lang="en-US" sz="3200" b="1" smtClean="0"/>
              <a:t>Teaching Children</a:t>
            </a:r>
          </a:p>
        </p:txBody>
      </p:sp>
      <p:pic>
        <p:nvPicPr>
          <p:cNvPr id="296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524000"/>
            <a:ext cx="428625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0" name="TextBox 3"/>
          <p:cNvSpPr txBox="1">
            <a:spLocks noChangeArrowheads="1"/>
          </p:cNvSpPr>
          <p:nvPr/>
        </p:nvSpPr>
        <p:spPr bwMode="auto">
          <a:xfrm>
            <a:off x="685800" y="5410200"/>
            <a:ext cx="548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a:t>Teaching English in Korea</a:t>
            </a:r>
          </a:p>
        </p:txBody>
      </p:sp>
      <p:sp>
        <p:nvSpPr>
          <p:cNvPr id="29701" name="TextBox 5"/>
          <p:cNvSpPr txBox="1">
            <a:spLocks noChangeArrowheads="1"/>
          </p:cNvSpPr>
          <p:nvPr/>
        </p:nvSpPr>
        <p:spPr bwMode="auto">
          <a:xfrm>
            <a:off x="304800" y="5934075"/>
            <a:ext cx="861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Video: </a:t>
            </a:r>
            <a:r>
              <a:rPr lang="en-US" sz="1400">
                <a:hlinkClick r:id="rId4"/>
              </a:rPr>
              <a:t>http://link.brightcove.com/services/player/bcpid605082692001?bclid=0&amp;bctid=609816961001</a:t>
            </a:r>
            <a:r>
              <a:rPr lang="en-US" sz="1400"/>
              <a:t>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457200"/>
            <a:ext cx="3124200" cy="1143000"/>
          </a:xfrm>
        </p:spPr>
        <p:txBody>
          <a:bodyPr/>
          <a:lstStyle/>
          <a:p>
            <a:pPr eaLnBrk="1" hangingPunct="1"/>
            <a:r>
              <a:rPr lang="en-US" sz="3200" b="1" smtClean="0"/>
              <a:t>Rossum’s Universal Robots</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0813" y="533400"/>
            <a:ext cx="4583112" cy="572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6" name="Text Box 4"/>
          <p:cNvSpPr txBox="1">
            <a:spLocks noChangeArrowheads="1"/>
          </p:cNvSpPr>
          <p:nvPr/>
        </p:nvSpPr>
        <p:spPr bwMode="auto">
          <a:xfrm>
            <a:off x="457200" y="4648200"/>
            <a:ext cx="3276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t>A play by Karel </a:t>
            </a:r>
            <a:r>
              <a:rPr lang="en-US">
                <a:cs typeface="Arial" pitchFamily="34" charset="0"/>
              </a:rPr>
              <a:t>Č</a:t>
            </a:r>
            <a:r>
              <a:rPr lang="en-US"/>
              <a:t>apek, 1920</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81000" y="1295400"/>
            <a:ext cx="8229600" cy="914400"/>
          </a:xfrm>
        </p:spPr>
        <p:txBody>
          <a:bodyPr/>
          <a:lstStyle/>
          <a:p>
            <a:pPr eaLnBrk="1" hangingPunct="1"/>
            <a:r>
              <a:rPr lang="en-US" sz="3600" b="1" smtClean="0"/>
              <a:t>Elder Care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85800" y="228600"/>
            <a:ext cx="7772400" cy="762000"/>
          </a:xfrm>
        </p:spPr>
        <p:txBody>
          <a:bodyPr/>
          <a:lstStyle/>
          <a:p>
            <a:pPr eaLnBrk="1" hangingPunct="1"/>
            <a:r>
              <a:rPr lang="en-US" sz="3200" b="1" smtClean="0"/>
              <a:t>Nursebot</a:t>
            </a:r>
          </a:p>
        </p:txBody>
      </p:sp>
      <p:sp>
        <p:nvSpPr>
          <p:cNvPr id="31747" name="Rectangle 3"/>
          <p:cNvSpPr>
            <a:spLocks noChangeArrowheads="1"/>
          </p:cNvSpPr>
          <p:nvPr/>
        </p:nvSpPr>
        <p:spPr bwMode="auto">
          <a:xfrm>
            <a:off x="1219200" y="5867400"/>
            <a:ext cx="6632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latin typeface="Times New Roman" pitchFamily="18" charset="0"/>
                <a:hlinkClick r:id="rId2"/>
              </a:rPr>
              <a:t>http://www-2.cs.cmu.edu/~nursebot/web/video.html</a:t>
            </a:r>
            <a:r>
              <a:rPr lang="en-US" sz="2400">
                <a:latin typeface="Times New Roman" pitchFamily="18" charset="0"/>
              </a:rPr>
              <a:t> </a:t>
            </a:r>
          </a:p>
        </p:txBody>
      </p:sp>
      <p:pic>
        <p:nvPicPr>
          <p:cNvPr id="317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219200"/>
            <a:ext cx="2687638"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274638"/>
            <a:ext cx="3505200" cy="1143000"/>
          </a:xfrm>
        </p:spPr>
        <p:txBody>
          <a:bodyPr/>
          <a:lstStyle/>
          <a:p>
            <a:pPr eaLnBrk="1" hangingPunct="1"/>
            <a:r>
              <a:rPr lang="en-US" sz="3200" b="1" smtClean="0"/>
              <a:t>Bathbot</a:t>
            </a:r>
          </a:p>
        </p:txBody>
      </p:sp>
      <p:pic>
        <p:nvPicPr>
          <p:cNvPr id="327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228600"/>
            <a:ext cx="3938588"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2" name="Text Box 4"/>
          <p:cNvSpPr txBox="1">
            <a:spLocks noChangeArrowheads="1"/>
          </p:cNvSpPr>
          <p:nvPr/>
        </p:nvSpPr>
        <p:spPr bwMode="auto">
          <a:xfrm>
            <a:off x="381000" y="6216650"/>
            <a:ext cx="8229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hlinkClick r:id="rId3"/>
              </a:rPr>
              <a:t>http://www.nytimes.com/2004/03/05/international/asia/05JAPA.html?ex=1393822800&amp;en=eb854fe2a4e6c9bd&amp;ei=5007&amp;partner=USERLAND</a:t>
            </a:r>
            <a:r>
              <a:rPr lang="en-US"/>
              <a:t>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274638"/>
            <a:ext cx="8229600" cy="563562"/>
          </a:xfrm>
        </p:spPr>
        <p:txBody>
          <a:bodyPr/>
          <a:lstStyle/>
          <a:p>
            <a:pPr eaLnBrk="1" hangingPunct="1"/>
            <a:r>
              <a:rPr lang="en-US" sz="3200" b="1" smtClean="0"/>
              <a:t>Helping Yourself</a:t>
            </a:r>
          </a:p>
        </p:txBody>
      </p:sp>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295400"/>
            <a:ext cx="6781800" cy="461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274638"/>
            <a:ext cx="8229600" cy="639762"/>
          </a:xfrm>
        </p:spPr>
        <p:txBody>
          <a:bodyPr/>
          <a:lstStyle/>
          <a:p>
            <a:pPr eaLnBrk="1" hangingPunct="1"/>
            <a:r>
              <a:rPr lang="en-US" sz="3200" b="1" smtClean="0"/>
              <a:t>Paro</a:t>
            </a:r>
          </a:p>
        </p:txBody>
      </p:sp>
      <p:sp>
        <p:nvSpPr>
          <p:cNvPr id="35843" name="Text Box 3"/>
          <p:cNvSpPr txBox="1">
            <a:spLocks noChangeArrowheads="1"/>
          </p:cNvSpPr>
          <p:nvPr/>
        </p:nvSpPr>
        <p:spPr bwMode="auto">
          <a:xfrm>
            <a:off x="304800" y="5867400"/>
            <a:ext cx="838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hlinkClick r:id="rId2"/>
              </a:rPr>
              <a:t>http://paro.jp/english/index.html</a:t>
            </a:r>
            <a:r>
              <a:rPr lang="en-US"/>
              <a:t> </a:t>
            </a:r>
          </a:p>
        </p:txBody>
      </p:sp>
      <p:pic>
        <p:nvPicPr>
          <p:cNvPr id="358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371600"/>
            <a:ext cx="6477000" cy="430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1219200"/>
            <a:ext cx="8229600" cy="792163"/>
          </a:xfrm>
        </p:spPr>
        <p:txBody>
          <a:bodyPr/>
          <a:lstStyle/>
          <a:p>
            <a:pPr eaLnBrk="1" hangingPunct="1"/>
            <a:r>
              <a:rPr lang="en-US" sz="3600" b="1" smtClean="0"/>
              <a:t>Hominoid (or Animoid) Robots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274638"/>
            <a:ext cx="8229600" cy="533400"/>
          </a:xfrm>
        </p:spPr>
        <p:txBody>
          <a:bodyPr/>
          <a:lstStyle/>
          <a:p>
            <a:pPr eaLnBrk="1" hangingPunct="1"/>
            <a:r>
              <a:rPr lang="en-US" sz="3200" b="1" smtClean="0"/>
              <a:t>Aibo</a:t>
            </a:r>
          </a:p>
        </p:txBody>
      </p:sp>
      <p:pic>
        <p:nvPicPr>
          <p:cNvPr id="37891" name="Picture 3" descr="robotAib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447800"/>
            <a:ext cx="3421063"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 Box 4"/>
          <p:cNvSpPr txBox="1">
            <a:spLocks noChangeArrowheads="1"/>
          </p:cNvSpPr>
          <p:nvPr/>
        </p:nvSpPr>
        <p:spPr bwMode="auto">
          <a:xfrm>
            <a:off x="609600" y="1524000"/>
            <a:ext cx="3048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a:latin typeface="Times New Roman" pitchFamily="18" charset="0"/>
              </a:rPr>
              <a:t>1999 Sony’s Aibo pet dog</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274638"/>
            <a:ext cx="8229600" cy="533400"/>
          </a:xfrm>
        </p:spPr>
        <p:txBody>
          <a:bodyPr/>
          <a:lstStyle/>
          <a:p>
            <a:pPr eaLnBrk="1" hangingPunct="1"/>
            <a:r>
              <a:rPr lang="en-US" sz="3200" b="1" smtClean="0"/>
              <a:t>What Can You Do with an Aibo?</a:t>
            </a:r>
          </a:p>
        </p:txBody>
      </p:sp>
      <p:sp>
        <p:nvSpPr>
          <p:cNvPr id="38915" name="Text Box 3"/>
          <p:cNvSpPr txBox="1">
            <a:spLocks noChangeArrowheads="1"/>
          </p:cNvSpPr>
          <p:nvPr/>
        </p:nvSpPr>
        <p:spPr bwMode="auto">
          <a:xfrm>
            <a:off x="762000" y="1524000"/>
            <a:ext cx="784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a:latin typeface="Times New Roman" pitchFamily="18" charset="0"/>
              </a:rPr>
              <a:t>1997 – First official Rob-Cup soccer match</a:t>
            </a:r>
          </a:p>
        </p:txBody>
      </p:sp>
      <p:pic>
        <p:nvPicPr>
          <p:cNvPr id="38916" name="Picture 4" descr="robo-c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209800"/>
            <a:ext cx="4038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 Box 5"/>
          <p:cNvSpPr txBox="1">
            <a:spLocks noChangeArrowheads="1"/>
          </p:cNvSpPr>
          <p:nvPr/>
        </p:nvSpPr>
        <p:spPr bwMode="auto">
          <a:xfrm>
            <a:off x="5791200" y="2438400"/>
            <a:ext cx="2819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a:latin typeface="Times New Roman" pitchFamily="18" charset="0"/>
              </a:rPr>
              <a:t>Picture from 2003 competition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274638"/>
            <a:ext cx="8229600" cy="563562"/>
          </a:xfrm>
        </p:spPr>
        <p:txBody>
          <a:bodyPr/>
          <a:lstStyle/>
          <a:p>
            <a:pPr eaLnBrk="1" hangingPunct="1"/>
            <a:r>
              <a:rPr lang="en-US" sz="3200" b="1" smtClean="0"/>
              <a:t>Big Dog</a:t>
            </a:r>
          </a:p>
        </p:txBody>
      </p:sp>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752600"/>
            <a:ext cx="4191000" cy="389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0" name="Rectangle 4"/>
          <p:cNvSpPr>
            <a:spLocks noChangeArrowheads="1"/>
          </p:cNvSpPr>
          <p:nvPr/>
        </p:nvSpPr>
        <p:spPr bwMode="auto">
          <a:xfrm>
            <a:off x="685800" y="6019800"/>
            <a:ext cx="8248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Boston Dynamics: </a:t>
            </a:r>
            <a:r>
              <a:rPr lang="en-US">
                <a:hlinkClick r:id="rId4"/>
              </a:rPr>
              <a:t>http://www.bdi.com/content/sec.php?section=BigDog</a:t>
            </a:r>
            <a:r>
              <a:rPr lang="en-US"/>
              <a:t> </a:t>
            </a:r>
          </a:p>
          <a:p>
            <a:r>
              <a:rPr lang="en-US"/>
              <a:t>A shorter video: </a:t>
            </a:r>
            <a:r>
              <a:rPr lang="en-US">
                <a:hlinkClick r:id="rId5"/>
              </a:rPr>
              <a:t>http://www.youtube.com/watch?v=4lenvylxvkk&amp;feature=related</a:t>
            </a:r>
            <a:r>
              <a:rPr lang="en-US"/>
              <a:t>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274638"/>
            <a:ext cx="3352800" cy="792162"/>
          </a:xfrm>
        </p:spPr>
        <p:txBody>
          <a:bodyPr/>
          <a:lstStyle/>
          <a:p>
            <a:pPr eaLnBrk="1" hangingPunct="1"/>
            <a:r>
              <a:rPr lang="en-US" sz="3200" b="1" smtClean="0"/>
              <a:t>REEM-A</a:t>
            </a:r>
          </a:p>
        </p:txBody>
      </p:sp>
      <p:sp>
        <p:nvSpPr>
          <p:cNvPr id="40963" name="Text Box 3"/>
          <p:cNvSpPr txBox="1">
            <a:spLocks noChangeArrowheads="1"/>
          </p:cNvSpPr>
          <p:nvPr/>
        </p:nvSpPr>
        <p:spPr bwMode="auto">
          <a:xfrm>
            <a:off x="381000" y="6019800"/>
            <a:ext cx="7543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hlinkClick r:id="rId2"/>
              </a:rPr>
              <a:t>http://www.technovelgy.com/ct/Science-Fiction-News.asp?NewsNum=1212</a:t>
            </a:r>
            <a:r>
              <a:rPr lang="en-US"/>
              <a:t> </a:t>
            </a:r>
          </a:p>
        </p:txBody>
      </p:sp>
      <p:pic>
        <p:nvPicPr>
          <p:cNvPr id="409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81000"/>
            <a:ext cx="3810000" cy="547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274638"/>
            <a:ext cx="3962400" cy="1143000"/>
          </a:xfrm>
        </p:spPr>
        <p:txBody>
          <a:bodyPr/>
          <a:lstStyle/>
          <a:p>
            <a:pPr eaLnBrk="1" hangingPunct="1"/>
            <a:r>
              <a:rPr lang="en-US" sz="3200" b="1" dirty="0" smtClean="0"/>
              <a:t>The Three Laws of Robotics</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3600" y="381000"/>
            <a:ext cx="38989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0" name="Text Box 4"/>
          <p:cNvSpPr txBox="1">
            <a:spLocks noChangeArrowheads="1"/>
          </p:cNvSpPr>
          <p:nvPr/>
        </p:nvSpPr>
        <p:spPr bwMode="auto">
          <a:xfrm>
            <a:off x="533400" y="54864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a:t>1942</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74638"/>
            <a:ext cx="8229600" cy="715962"/>
          </a:xfrm>
        </p:spPr>
        <p:txBody>
          <a:bodyPr/>
          <a:lstStyle/>
          <a:p>
            <a:pPr eaLnBrk="1" hangingPunct="1"/>
            <a:r>
              <a:rPr lang="en-US" sz="3200" b="1" smtClean="0"/>
              <a:t>Topio</a:t>
            </a:r>
          </a:p>
        </p:txBody>
      </p:sp>
      <p:sp>
        <p:nvSpPr>
          <p:cNvPr id="41987" name="Text Box 4"/>
          <p:cNvSpPr txBox="1">
            <a:spLocks noChangeArrowheads="1"/>
          </p:cNvSpPr>
          <p:nvPr/>
        </p:nvSpPr>
        <p:spPr bwMode="auto">
          <a:xfrm>
            <a:off x="457200" y="5715000"/>
            <a:ext cx="6477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dirty="0">
                <a:hlinkClick r:id="rId3"/>
              </a:rPr>
              <a:t>http://www.youtube.com/watch?v=W5g1IIAOZqs</a:t>
            </a:r>
            <a:r>
              <a:rPr lang="en-US" dirty="0"/>
              <a:t> </a:t>
            </a:r>
          </a:p>
        </p:txBody>
      </p:sp>
      <p:pic>
        <p:nvPicPr>
          <p:cNvPr id="4198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600200"/>
            <a:ext cx="4800600" cy="3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274638"/>
            <a:ext cx="8229600" cy="533400"/>
          </a:xfrm>
        </p:spPr>
        <p:txBody>
          <a:bodyPr/>
          <a:lstStyle/>
          <a:p>
            <a:pPr eaLnBrk="1" hangingPunct="1"/>
            <a:r>
              <a:rPr lang="en-US" sz="3200" b="1" smtClean="0"/>
              <a:t>Cog</a:t>
            </a:r>
          </a:p>
        </p:txBody>
      </p:sp>
      <p:pic>
        <p:nvPicPr>
          <p:cNvPr id="43011" name="Picture 3" descr="C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752600"/>
            <a:ext cx="4419600" cy="389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 Box 4"/>
          <p:cNvSpPr txBox="1">
            <a:spLocks noChangeArrowheads="1"/>
          </p:cNvSpPr>
          <p:nvPr/>
        </p:nvSpPr>
        <p:spPr bwMode="auto">
          <a:xfrm>
            <a:off x="609600" y="6172200"/>
            <a:ext cx="6172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hlinkClick r:id="rId3"/>
              </a:rPr>
              <a:t>http://www.ai.mit.edu/projects/humanoid-robotics-group/</a:t>
            </a:r>
            <a:r>
              <a:rPr lang="en-US" sz="1400">
                <a:latin typeface="Times New Roman" pitchFamily="18" charset="0"/>
              </a:rPr>
              <a:t>   </a:t>
            </a:r>
          </a:p>
        </p:txBody>
      </p:sp>
      <p:sp>
        <p:nvSpPr>
          <p:cNvPr id="43013" name="Text Box 5"/>
          <p:cNvSpPr txBox="1">
            <a:spLocks noChangeArrowheads="1"/>
          </p:cNvSpPr>
          <p:nvPr/>
        </p:nvSpPr>
        <p:spPr bwMode="auto">
          <a:xfrm>
            <a:off x="457200" y="2057400"/>
            <a:ext cx="2895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800">
                <a:latin typeface="Times New Roman" pitchFamily="18" charset="0"/>
              </a:rPr>
              <a:t>1998 – now   Cog</a:t>
            </a:r>
          </a:p>
        </p:txBody>
      </p:sp>
      <p:sp>
        <p:nvSpPr>
          <p:cNvPr id="43014" name="Text Box 6"/>
          <p:cNvSpPr txBox="1">
            <a:spLocks noChangeArrowheads="1"/>
          </p:cNvSpPr>
          <p:nvPr/>
        </p:nvSpPr>
        <p:spPr bwMode="auto">
          <a:xfrm>
            <a:off x="609600" y="3048000"/>
            <a:ext cx="27432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i="1">
                <a:latin typeface="Times New Roman" pitchFamily="18" charset="0"/>
              </a:rPr>
              <a:t>Humanoid intelligence requires humanoid interactions with the world.</a:t>
            </a:r>
            <a:r>
              <a:rPr lang="en-US" sz="2400">
                <a:latin typeface="Times New Roman"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274638"/>
            <a:ext cx="8229600" cy="533400"/>
          </a:xfrm>
        </p:spPr>
        <p:txBody>
          <a:bodyPr/>
          <a:lstStyle/>
          <a:p>
            <a:pPr eaLnBrk="1" hangingPunct="1"/>
            <a:r>
              <a:rPr lang="en-US" sz="3200" b="1" smtClean="0"/>
              <a:t>Kismet</a:t>
            </a:r>
          </a:p>
        </p:txBody>
      </p:sp>
      <p:sp>
        <p:nvSpPr>
          <p:cNvPr id="44035" name="Text Box 4"/>
          <p:cNvSpPr txBox="1">
            <a:spLocks noChangeArrowheads="1"/>
          </p:cNvSpPr>
          <p:nvPr/>
        </p:nvSpPr>
        <p:spPr bwMode="auto">
          <a:xfrm>
            <a:off x="609600" y="5029200"/>
            <a:ext cx="66294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hlinkClick r:id="rId2"/>
              </a:rPr>
              <a:t>http://www.ai.mit.edu/projects/humanoid-robotics-group/kismet/kismet.html</a:t>
            </a:r>
            <a:r>
              <a:rPr lang="en-US"/>
              <a:t>  </a:t>
            </a:r>
          </a:p>
          <a:p>
            <a:pPr eaLnBrk="1" hangingPunct="1">
              <a:spcBef>
                <a:spcPct val="50000"/>
              </a:spcBef>
            </a:pPr>
            <a:r>
              <a:rPr lang="en-US">
                <a:hlinkClick r:id="rId3"/>
              </a:rPr>
              <a:t>http://www.ai.mit.edu/projects/kismet/affectSpeech_web.mov</a:t>
            </a:r>
            <a:r>
              <a:rPr lang="en-US"/>
              <a:t>  </a:t>
            </a:r>
          </a:p>
        </p:txBody>
      </p:sp>
      <p:pic>
        <p:nvPicPr>
          <p:cNvPr id="4403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1066800"/>
            <a:ext cx="5586413"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7" name="Text Box 8"/>
          <p:cNvSpPr txBox="1">
            <a:spLocks noChangeArrowheads="1"/>
          </p:cNvSpPr>
          <p:nvPr/>
        </p:nvSpPr>
        <p:spPr bwMode="auto">
          <a:xfrm>
            <a:off x="609600" y="6172200"/>
            <a:ext cx="7696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hlinkClick r:id="rId5"/>
              </a:rPr>
              <a:t>http://www.iwaswondering.org/cynthia_video.html</a:t>
            </a:r>
            <a:r>
              <a:rPr lang="en-US"/>
              <a:t>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274638"/>
            <a:ext cx="4114800" cy="715962"/>
          </a:xfrm>
        </p:spPr>
        <p:txBody>
          <a:bodyPr/>
          <a:lstStyle/>
          <a:p>
            <a:pPr eaLnBrk="1" hangingPunct="1"/>
            <a:r>
              <a:rPr lang="en-US" sz="3600" b="1" smtClean="0"/>
              <a:t>QRIO</a:t>
            </a:r>
          </a:p>
        </p:txBody>
      </p:sp>
      <p:pic>
        <p:nvPicPr>
          <p:cNvPr id="460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838200"/>
            <a:ext cx="3449638" cy="460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4" name="Text Box 4"/>
          <p:cNvSpPr txBox="1">
            <a:spLocks noChangeArrowheads="1"/>
          </p:cNvSpPr>
          <p:nvPr/>
        </p:nvSpPr>
        <p:spPr bwMode="auto">
          <a:xfrm>
            <a:off x="304800" y="3733800"/>
            <a:ext cx="3886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hlinkClick r:id="rId3"/>
              </a:rPr>
              <a:t>http://www.newscientist.com/article/dn4845.html</a:t>
            </a:r>
            <a:r>
              <a:rPr lang="en-US"/>
              <a:t> </a:t>
            </a:r>
          </a:p>
        </p:txBody>
      </p:sp>
      <p:sp>
        <p:nvSpPr>
          <p:cNvPr id="46085" name="Text Box 5"/>
          <p:cNvSpPr txBox="1">
            <a:spLocks noChangeArrowheads="1"/>
          </p:cNvSpPr>
          <p:nvPr/>
        </p:nvSpPr>
        <p:spPr bwMode="auto">
          <a:xfrm>
            <a:off x="228600" y="5943600"/>
            <a:ext cx="89154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dirty="0"/>
              <a:t>Dancing</a:t>
            </a:r>
            <a:r>
              <a:rPr lang="en-US" dirty="0" smtClean="0"/>
              <a:t>: 	</a:t>
            </a:r>
            <a:r>
              <a:rPr lang="en-US" dirty="0" smtClean="0">
                <a:hlinkClick r:id="rId4"/>
              </a:rPr>
              <a:t>http</a:t>
            </a:r>
            <a:r>
              <a:rPr lang="en-US" dirty="0">
                <a:hlinkClick r:id="rId4"/>
              </a:rPr>
              <a:t>://</a:t>
            </a:r>
            <a:r>
              <a:rPr lang="en-US" dirty="0" smtClean="0">
                <a:hlinkClick r:id="rId4"/>
              </a:rPr>
              <a:t>www.youtube.com/watch?v=n_0I4nr4u3A</a:t>
            </a:r>
            <a:r>
              <a:rPr lang="en-US" dirty="0" smtClean="0"/>
              <a:t> </a:t>
            </a:r>
          </a:p>
          <a:p>
            <a:pPr eaLnBrk="1" hangingPunct="1">
              <a:spcBef>
                <a:spcPct val="50000"/>
              </a:spcBef>
            </a:pPr>
            <a:r>
              <a:rPr lang="en-US" dirty="0"/>
              <a:t>	</a:t>
            </a:r>
            <a:r>
              <a:rPr lang="en-US" dirty="0" smtClean="0"/>
              <a:t>	</a:t>
            </a:r>
            <a:r>
              <a:rPr lang="en-US" dirty="0" smtClean="0">
                <a:hlinkClick r:id="rId5"/>
              </a:rPr>
              <a:t>http</a:t>
            </a:r>
            <a:r>
              <a:rPr lang="en-US" dirty="0">
                <a:hlinkClick r:id="rId5"/>
              </a:rPr>
              <a:t>://</a:t>
            </a:r>
            <a:r>
              <a:rPr lang="en-US" dirty="0" smtClean="0">
                <a:hlinkClick r:id="rId5"/>
              </a:rPr>
              <a:t>www.youtube.com/watch?v=fGtxPmcsXfg&amp;feature=related</a:t>
            </a:r>
            <a:r>
              <a:rPr lang="en-US" dirty="0" smtClean="0"/>
              <a:t>  </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274638"/>
            <a:ext cx="8229600" cy="639762"/>
          </a:xfrm>
        </p:spPr>
        <p:txBody>
          <a:bodyPr/>
          <a:lstStyle/>
          <a:p>
            <a:pPr eaLnBrk="1" hangingPunct="1"/>
            <a:r>
              <a:rPr lang="en-US" sz="3200" b="1" smtClean="0"/>
              <a:t>Asimo</a:t>
            </a:r>
          </a:p>
        </p:txBody>
      </p:sp>
      <p:sp>
        <p:nvSpPr>
          <p:cNvPr id="47107" name="Text Box 3"/>
          <p:cNvSpPr txBox="1">
            <a:spLocks noChangeArrowheads="1"/>
          </p:cNvSpPr>
          <p:nvPr/>
        </p:nvSpPr>
        <p:spPr bwMode="auto">
          <a:xfrm>
            <a:off x="304800" y="5715000"/>
            <a:ext cx="4114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dirty="0">
                <a:hlinkClick r:id="rId3"/>
              </a:rPr>
              <a:t>http://world.honda.com/HDTV/ASIMO/200712-press-demo/</a:t>
            </a:r>
            <a:r>
              <a:rPr lang="en-US" dirty="0"/>
              <a:t>  </a:t>
            </a:r>
          </a:p>
        </p:txBody>
      </p:sp>
      <p:pic>
        <p:nvPicPr>
          <p:cNvPr id="471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143000"/>
            <a:ext cx="2671763"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09" name="Text Box 5"/>
          <p:cNvSpPr txBox="1">
            <a:spLocks noChangeArrowheads="1"/>
          </p:cNvSpPr>
          <p:nvPr/>
        </p:nvSpPr>
        <p:spPr bwMode="auto">
          <a:xfrm>
            <a:off x="1828800" y="243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a:t>2005</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57200" y="274638"/>
            <a:ext cx="4191000" cy="1143000"/>
          </a:xfrm>
        </p:spPr>
        <p:txBody>
          <a:bodyPr/>
          <a:lstStyle/>
          <a:p>
            <a:pPr eaLnBrk="1" hangingPunct="1"/>
            <a:r>
              <a:rPr lang="en-US" sz="3200" b="1" dirty="0" smtClean="0"/>
              <a:t>Einstein</a:t>
            </a:r>
          </a:p>
        </p:txBody>
      </p:sp>
      <p:sp>
        <p:nvSpPr>
          <p:cNvPr id="49155" name="Text Box 3"/>
          <p:cNvSpPr txBox="1">
            <a:spLocks noChangeArrowheads="1"/>
          </p:cNvSpPr>
          <p:nvPr/>
        </p:nvSpPr>
        <p:spPr bwMode="auto">
          <a:xfrm>
            <a:off x="533400" y="6096000"/>
            <a:ext cx="5715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dirty="0">
                <a:hlinkClick r:id="rId4"/>
              </a:rPr>
              <a:t>http://www.calit2.net/newsroom/release.php?id=1469</a:t>
            </a:r>
            <a:r>
              <a:rPr lang="en-US" dirty="0"/>
              <a:t> </a:t>
            </a:r>
          </a:p>
        </p:txBody>
      </p:sp>
      <p:graphicFrame>
        <p:nvGraphicFramePr>
          <p:cNvPr id="49156" name="Object 4"/>
          <p:cNvGraphicFramePr>
            <a:graphicFrameLocks noGrp="1" noChangeAspect="1"/>
          </p:cNvGraphicFramePr>
          <p:nvPr>
            <p:ph idx="1"/>
          </p:nvPr>
        </p:nvGraphicFramePr>
        <p:xfrm>
          <a:off x="5181600" y="1066800"/>
          <a:ext cx="3236913" cy="4495800"/>
        </p:xfrm>
        <a:graphic>
          <a:graphicData uri="http://schemas.openxmlformats.org/presentationml/2006/ole">
            <mc:AlternateContent xmlns:mc="http://schemas.openxmlformats.org/markup-compatibility/2006">
              <mc:Choice xmlns:v="urn:schemas-microsoft-com:vml" Requires="v">
                <p:oleObj spid="_x0000_s49176" name="CorelPhotoPaint.Image.10" r:id="rId5" imgW="2228571" imgH="3095238" progId="CorelPhotoPaint.Image.10">
                  <p:embed/>
                </p:oleObj>
              </mc:Choice>
              <mc:Fallback>
                <p:oleObj name="CorelPhotoPaint.Image.10" r:id="rId5" imgW="2228571" imgH="3095238" progId="CorelPhotoPaint.Image.10">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066800"/>
                        <a:ext cx="3236913"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274638"/>
            <a:ext cx="8229600" cy="792162"/>
          </a:xfrm>
        </p:spPr>
        <p:txBody>
          <a:bodyPr/>
          <a:lstStyle/>
          <a:p>
            <a:pPr eaLnBrk="1" hangingPunct="1"/>
            <a:r>
              <a:rPr lang="en-US" sz="3200" b="1" dirty="0" smtClean="0"/>
              <a:t>Fashion Model</a:t>
            </a:r>
          </a:p>
        </p:txBody>
      </p:sp>
      <p:sp>
        <p:nvSpPr>
          <p:cNvPr id="50179" name="Text Box 4"/>
          <p:cNvSpPr txBox="1">
            <a:spLocks noChangeArrowheads="1"/>
          </p:cNvSpPr>
          <p:nvPr/>
        </p:nvSpPr>
        <p:spPr bwMode="auto">
          <a:xfrm>
            <a:off x="304800" y="6096000"/>
            <a:ext cx="8153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hlinkClick r:id="rId3"/>
              </a:rPr>
              <a:t>http://www.pinktentacle.com/2009/03/video-hrp-4c-fashion-model-robot/</a:t>
            </a:r>
            <a:r>
              <a:rPr lang="en-US"/>
              <a:t> </a:t>
            </a:r>
          </a:p>
        </p:txBody>
      </p:sp>
      <p:sp>
        <p:nvSpPr>
          <p:cNvPr id="50180" name="Text Box 5"/>
          <p:cNvSpPr txBox="1">
            <a:spLocks noChangeArrowheads="1"/>
          </p:cNvSpPr>
          <p:nvPr/>
        </p:nvSpPr>
        <p:spPr bwMode="auto">
          <a:xfrm>
            <a:off x="381000" y="1447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a:t>HRP-4C</a:t>
            </a:r>
          </a:p>
        </p:txBody>
      </p:sp>
      <p:pic>
        <p:nvPicPr>
          <p:cNvPr id="5018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1600200"/>
            <a:ext cx="4210050" cy="354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274638"/>
            <a:ext cx="8229600" cy="715962"/>
          </a:xfrm>
        </p:spPr>
        <p:txBody>
          <a:bodyPr/>
          <a:lstStyle/>
          <a:p>
            <a:pPr eaLnBrk="1" hangingPunct="1"/>
            <a:r>
              <a:rPr lang="en-US" sz="3200" b="1" smtClean="0"/>
              <a:t>In Her Image</a:t>
            </a:r>
          </a:p>
        </p:txBody>
      </p:sp>
      <p:pic>
        <p:nvPicPr>
          <p:cNvPr id="5120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1219200"/>
            <a:ext cx="44577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4" name="Text Box 6"/>
          <p:cNvSpPr txBox="1">
            <a:spLocks noChangeArrowheads="1"/>
          </p:cNvSpPr>
          <p:nvPr/>
        </p:nvSpPr>
        <p:spPr bwMode="auto">
          <a:xfrm>
            <a:off x="304800" y="5486400"/>
            <a:ext cx="6781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hlinkClick r:id="rId3"/>
              </a:rPr>
              <a:t>http://www.dailymail.co.uk/sciencetech/article-1263267/Walking-talking-living-doll-Japanese-scientists-unveil-female-android.html</a:t>
            </a:r>
            <a:r>
              <a:rPr lang="en-US"/>
              <a:t> </a:t>
            </a:r>
          </a:p>
        </p:txBody>
      </p:sp>
      <p:sp>
        <p:nvSpPr>
          <p:cNvPr id="51205" name="Text Box 7"/>
          <p:cNvSpPr txBox="1">
            <a:spLocks noChangeArrowheads="1"/>
          </p:cNvSpPr>
          <p:nvPr/>
        </p:nvSpPr>
        <p:spPr bwMode="auto">
          <a:xfrm>
            <a:off x="381000" y="14478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a:t>Geminoid-F</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57200" y="274638"/>
            <a:ext cx="8229600" cy="715962"/>
          </a:xfrm>
        </p:spPr>
        <p:txBody>
          <a:bodyPr/>
          <a:lstStyle/>
          <a:p>
            <a:pPr eaLnBrk="1" hangingPunct="1"/>
            <a:r>
              <a:rPr lang="en-US" sz="3200" b="1" smtClean="0"/>
              <a:t>Aiko</a:t>
            </a:r>
          </a:p>
        </p:txBody>
      </p:sp>
      <p:sp>
        <p:nvSpPr>
          <p:cNvPr id="52227" name="Text Box 3"/>
          <p:cNvSpPr txBox="1">
            <a:spLocks noChangeArrowheads="1"/>
          </p:cNvSpPr>
          <p:nvPr/>
        </p:nvSpPr>
        <p:spPr bwMode="auto">
          <a:xfrm>
            <a:off x="609600" y="5638800"/>
            <a:ext cx="784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hlinkClick r:id="rId2"/>
              </a:rPr>
              <a:t>http://www.projectaiko.com/</a:t>
            </a:r>
            <a:r>
              <a:rPr lang="en-US"/>
              <a:t> </a:t>
            </a:r>
          </a:p>
        </p:txBody>
      </p:sp>
      <p:pic>
        <p:nvPicPr>
          <p:cNvPr id="522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295400"/>
            <a:ext cx="5076825" cy="383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274638"/>
            <a:ext cx="8229600" cy="639762"/>
          </a:xfrm>
        </p:spPr>
        <p:txBody>
          <a:bodyPr/>
          <a:lstStyle/>
          <a:p>
            <a:pPr eaLnBrk="1" hangingPunct="1"/>
            <a:r>
              <a:rPr lang="en-US" sz="3200" b="1" dirty="0" smtClean="0"/>
              <a:t>The Uncanny Valley</a:t>
            </a:r>
          </a:p>
        </p:txBody>
      </p:sp>
      <p:sp>
        <p:nvSpPr>
          <p:cNvPr id="53251" name="Text Box 4"/>
          <p:cNvSpPr txBox="1">
            <a:spLocks noChangeArrowheads="1"/>
          </p:cNvSpPr>
          <p:nvPr/>
        </p:nvSpPr>
        <p:spPr bwMode="auto">
          <a:xfrm>
            <a:off x="609600" y="5257800"/>
            <a:ext cx="78486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t>Ernst Jentsch's 1906 essay, "On the Psychology of the Uncanny." Jentsch's conception was famously elaborated on </a:t>
            </a:r>
            <a:r>
              <a:rPr lang="en-US">
                <a:hlinkClick r:id="rId3"/>
              </a:rPr>
              <a:t>by Sigmund Freud</a:t>
            </a:r>
            <a:r>
              <a:rPr lang="en-US"/>
              <a:t> in his 1919 essay "The Uncanny" ("</a:t>
            </a:r>
            <a:r>
              <a:rPr lang="en-US">
                <a:hlinkClick r:id="rId4"/>
              </a:rPr>
              <a:t>Das Unheimliche</a:t>
            </a:r>
            <a:r>
              <a:rPr lang="en-US"/>
              <a:t>"). </a:t>
            </a:r>
          </a:p>
        </p:txBody>
      </p:sp>
      <p:sp>
        <p:nvSpPr>
          <p:cNvPr id="53252" name="Text Box 5"/>
          <p:cNvSpPr txBox="1">
            <a:spLocks noChangeArrowheads="1"/>
          </p:cNvSpPr>
          <p:nvPr/>
        </p:nvSpPr>
        <p:spPr bwMode="auto">
          <a:xfrm>
            <a:off x="685800" y="1447800"/>
            <a:ext cx="762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a:t>Are we spooked by “almost us”?</a:t>
            </a:r>
          </a:p>
        </p:txBody>
      </p:sp>
      <p:pic>
        <p:nvPicPr>
          <p:cNvPr id="5325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1143000"/>
            <a:ext cx="247015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274638"/>
            <a:ext cx="8229600" cy="639762"/>
          </a:xfrm>
        </p:spPr>
        <p:txBody>
          <a:bodyPr/>
          <a:lstStyle/>
          <a:p>
            <a:pPr eaLnBrk="1" hangingPunct="1"/>
            <a:r>
              <a:rPr lang="en-US" sz="3200" b="1" smtClean="0"/>
              <a:t>The Three Laws of Robotics</a:t>
            </a:r>
          </a:p>
        </p:txBody>
      </p:sp>
      <p:sp>
        <p:nvSpPr>
          <p:cNvPr id="5123" name="Rectangle 3"/>
          <p:cNvSpPr>
            <a:spLocks noGrp="1" noChangeArrowheads="1"/>
          </p:cNvSpPr>
          <p:nvPr>
            <p:ph type="body" idx="1"/>
          </p:nvPr>
        </p:nvSpPr>
        <p:spPr/>
        <p:txBody>
          <a:bodyPr/>
          <a:lstStyle/>
          <a:p>
            <a:pPr marL="609600" indent="-609600" eaLnBrk="1" hangingPunct="1">
              <a:lnSpc>
                <a:spcPct val="90000"/>
              </a:lnSpc>
              <a:buFontTx/>
              <a:buAutoNum type="arabicPeriod"/>
            </a:pPr>
            <a:r>
              <a:rPr lang="en-US" sz="2400" smtClean="0"/>
              <a:t>A robot may not injure a human being or, through inaction, allow a human being to come to harm. </a:t>
            </a:r>
          </a:p>
          <a:p>
            <a:pPr marL="609600" indent="-609600" eaLnBrk="1" hangingPunct="1">
              <a:lnSpc>
                <a:spcPct val="90000"/>
              </a:lnSpc>
              <a:buFontTx/>
              <a:buAutoNum type="arabicPeriod"/>
            </a:pPr>
            <a:endParaRPr lang="en-US" sz="2400" smtClean="0"/>
          </a:p>
          <a:p>
            <a:pPr marL="609600" indent="-609600" eaLnBrk="1" hangingPunct="1">
              <a:lnSpc>
                <a:spcPct val="90000"/>
              </a:lnSpc>
              <a:buFontTx/>
              <a:buAutoNum type="arabicPeriod"/>
            </a:pPr>
            <a:endParaRPr lang="en-US" sz="2400" smtClean="0"/>
          </a:p>
          <a:p>
            <a:pPr marL="609600" indent="-609600" eaLnBrk="1" hangingPunct="1">
              <a:lnSpc>
                <a:spcPct val="90000"/>
              </a:lnSpc>
              <a:buFontTx/>
              <a:buAutoNum type="arabicPeriod"/>
            </a:pPr>
            <a:r>
              <a:rPr lang="en-US" sz="2400" smtClean="0"/>
              <a:t>A robot must obey orders given to it by human beings except where such orders would conflict with the First Law. </a:t>
            </a:r>
          </a:p>
          <a:p>
            <a:pPr marL="609600" indent="-609600" eaLnBrk="1" hangingPunct="1">
              <a:lnSpc>
                <a:spcPct val="90000"/>
              </a:lnSpc>
              <a:buFontTx/>
              <a:buAutoNum type="arabicPeriod"/>
            </a:pPr>
            <a:endParaRPr lang="en-US" sz="2400" smtClean="0"/>
          </a:p>
          <a:p>
            <a:pPr marL="609600" indent="-609600" eaLnBrk="1" hangingPunct="1">
              <a:lnSpc>
                <a:spcPct val="90000"/>
              </a:lnSpc>
              <a:buFontTx/>
              <a:buAutoNum type="arabicPeriod"/>
            </a:pPr>
            <a:endParaRPr lang="en-US" sz="2400" smtClean="0"/>
          </a:p>
          <a:p>
            <a:pPr marL="609600" indent="-609600" eaLnBrk="1" hangingPunct="1">
              <a:lnSpc>
                <a:spcPct val="90000"/>
              </a:lnSpc>
              <a:buFontTx/>
              <a:buAutoNum type="arabicPeriod"/>
            </a:pPr>
            <a:r>
              <a:rPr lang="en-US" sz="2400" smtClean="0"/>
              <a:t>A robot must protect its own existence as long as such protection does not conflict with the First or Second Law. </a:t>
            </a:r>
          </a:p>
          <a:p>
            <a:pPr marL="609600" indent="-609600" eaLnBrk="1" hangingPunct="1">
              <a:lnSpc>
                <a:spcPct val="90000"/>
              </a:lnSpc>
            </a:pPr>
            <a:endParaRPr lang="en-US" sz="2400"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274638"/>
            <a:ext cx="8229600" cy="639762"/>
          </a:xfrm>
        </p:spPr>
        <p:txBody>
          <a:bodyPr/>
          <a:lstStyle/>
          <a:p>
            <a:pPr eaLnBrk="1" hangingPunct="1"/>
            <a:r>
              <a:rPr lang="en-US" sz="3200" b="1" smtClean="0"/>
              <a:t>The Uncanny Valley</a:t>
            </a:r>
          </a:p>
        </p:txBody>
      </p:sp>
      <p:pic>
        <p:nvPicPr>
          <p:cNvPr id="542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143000"/>
            <a:ext cx="4610100" cy="3595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76" name="Text Box 4"/>
          <p:cNvSpPr txBox="1">
            <a:spLocks noChangeArrowheads="1"/>
          </p:cNvSpPr>
          <p:nvPr/>
        </p:nvSpPr>
        <p:spPr bwMode="auto">
          <a:xfrm>
            <a:off x="685800" y="5257800"/>
            <a:ext cx="7848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a:t>Masahiro Mori, 1970, "Bukimi No Tani" (不気味の谷 </a:t>
            </a:r>
            <a:r>
              <a:rPr lang="en-US" sz="2400" i="1"/>
              <a:t>The </a:t>
            </a:r>
            <a:r>
              <a:rPr lang="en-US" sz="2400" i="1">
                <a:hlinkClick r:id="rId4" tooltip="Uncanny &#10;valley"/>
              </a:rPr>
              <a:t>Uncanny Valley</a:t>
            </a:r>
            <a:r>
              <a:rPr lang="en-US" sz="2400"/>
              <a:t>)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Has Disney Gotten There?</a:t>
            </a:r>
            <a:endParaRPr lang="en-US" sz="3200" b="1" dirty="0"/>
          </a:p>
        </p:txBody>
      </p:sp>
      <p:sp>
        <p:nvSpPr>
          <p:cNvPr id="4" name="TextBox 3"/>
          <p:cNvSpPr txBox="1"/>
          <p:nvPr/>
        </p:nvSpPr>
        <p:spPr>
          <a:xfrm>
            <a:off x="304800" y="5638800"/>
            <a:ext cx="8077200" cy="369332"/>
          </a:xfrm>
          <a:prstGeom prst="rect">
            <a:avLst/>
          </a:prstGeom>
          <a:noFill/>
        </p:spPr>
        <p:txBody>
          <a:bodyPr wrap="square" rtlCol="0">
            <a:spAutoFit/>
          </a:bodyPr>
          <a:lstStyle/>
          <a:p>
            <a:r>
              <a:rPr lang="en-US" dirty="0" smtClean="0">
                <a:hlinkClick r:id="rId3"/>
              </a:rPr>
              <a:t>http://news.yahoo.com/s/ap/20110404/ap_on_hi_te/us_tec_creepy_animation</a:t>
            </a:r>
            <a:r>
              <a:rPr lang="en-US" dirty="0" smtClean="0"/>
              <a:t> </a:t>
            </a:r>
            <a:endParaRPr lang="en-US" dirty="0"/>
          </a:p>
        </p:txBody>
      </p:sp>
      <p:pic>
        <p:nvPicPr>
          <p:cNvPr id="1146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295400"/>
            <a:ext cx="5029200" cy="3268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524000" y="4800600"/>
            <a:ext cx="4419600" cy="381000"/>
          </a:xfrm>
          <a:prstGeom prst="rect">
            <a:avLst/>
          </a:prstGeom>
          <a:noFill/>
        </p:spPr>
        <p:txBody>
          <a:bodyPr wrap="square" rtlCol="0">
            <a:spAutoFit/>
          </a:bodyPr>
          <a:lstStyle/>
          <a:p>
            <a:r>
              <a:rPr lang="en-US" dirty="0" smtClean="0"/>
              <a:t>Mars Needs Moms, 2011</a:t>
            </a:r>
            <a:endParaRPr lang="en-US" dirty="0"/>
          </a:p>
        </p:txBody>
      </p:sp>
      <p:sp>
        <p:nvSpPr>
          <p:cNvPr id="3" name="TextBox 2"/>
          <p:cNvSpPr txBox="1"/>
          <p:nvPr/>
        </p:nvSpPr>
        <p:spPr>
          <a:xfrm>
            <a:off x="381000" y="6248400"/>
            <a:ext cx="7848600" cy="369332"/>
          </a:xfrm>
          <a:prstGeom prst="rect">
            <a:avLst/>
          </a:prstGeom>
          <a:noFill/>
        </p:spPr>
        <p:txBody>
          <a:bodyPr wrap="square" rtlCol="0">
            <a:spAutoFit/>
          </a:bodyPr>
          <a:lstStyle/>
          <a:p>
            <a:r>
              <a:rPr lang="en-US" dirty="0"/>
              <a:t>Trailer: </a:t>
            </a:r>
            <a:r>
              <a:rPr lang="en-US" dirty="0">
                <a:hlinkClick r:id="rId5"/>
              </a:rPr>
              <a:t>http://www.youtube.com/watch?v=_aS5W___</a:t>
            </a:r>
            <a:r>
              <a:rPr lang="en-US" dirty="0" smtClean="0">
                <a:hlinkClick r:id="rId5"/>
              </a:rPr>
              <a:t>Ezk</a:t>
            </a:r>
            <a:r>
              <a:rPr lang="en-US" dirty="0" smtClean="0"/>
              <a:t>  </a:t>
            </a:r>
            <a:endParaRPr lang="en-US" dirty="0"/>
          </a:p>
        </p:txBody>
      </p:sp>
    </p:spTree>
    <p:extLst>
      <p:ext uri="{BB962C8B-B14F-4D97-AF65-F5344CB8AC3E}">
        <p14:creationId xmlns:p14="http://schemas.microsoft.com/office/powerpoint/2010/main" val="2413232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7200" y="274638"/>
            <a:ext cx="8229600" cy="792162"/>
          </a:xfrm>
        </p:spPr>
        <p:txBody>
          <a:bodyPr/>
          <a:lstStyle/>
          <a:p>
            <a:pPr eaLnBrk="1" hangingPunct="1"/>
            <a:r>
              <a:rPr lang="en-US" sz="3200" b="1" smtClean="0"/>
              <a:t>Is There a Second Uncanny Valley?</a:t>
            </a:r>
          </a:p>
        </p:txBody>
      </p:sp>
      <p:pic>
        <p:nvPicPr>
          <p:cNvPr id="5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371600"/>
            <a:ext cx="7381875"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300" name="Text Box 4"/>
          <p:cNvSpPr txBox="1">
            <a:spLocks noChangeArrowheads="1"/>
          </p:cNvSpPr>
          <p:nvPr/>
        </p:nvSpPr>
        <p:spPr bwMode="auto">
          <a:xfrm>
            <a:off x="609600" y="5334000"/>
            <a:ext cx="800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a:t>What happens when we move past healthy humans?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274638"/>
            <a:ext cx="3962400" cy="792162"/>
          </a:xfrm>
        </p:spPr>
        <p:txBody>
          <a:bodyPr/>
          <a:lstStyle/>
          <a:p>
            <a:pPr eaLnBrk="1" hangingPunct="1"/>
            <a:r>
              <a:rPr lang="en-US" sz="3200" b="1" dirty="0" smtClean="0"/>
              <a:t>Pioneer</a:t>
            </a:r>
          </a:p>
        </p:txBody>
      </p:sp>
      <p:sp>
        <p:nvSpPr>
          <p:cNvPr id="57347" name="Text Box 3"/>
          <p:cNvSpPr txBox="1">
            <a:spLocks noChangeArrowheads="1"/>
          </p:cNvSpPr>
          <p:nvPr/>
        </p:nvSpPr>
        <p:spPr bwMode="auto">
          <a:xfrm>
            <a:off x="381000" y="5715000"/>
            <a:ext cx="480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hlinkClick r:id="rId2"/>
              </a:rPr>
              <a:t>http://www.frc.ri.cmu.edu/projects/pioneer/</a:t>
            </a:r>
            <a:r>
              <a:rPr lang="en-US"/>
              <a:t> </a:t>
            </a:r>
          </a:p>
        </p:txBody>
      </p:sp>
      <p:pic>
        <p:nvPicPr>
          <p:cNvPr id="573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914400"/>
            <a:ext cx="3781425" cy="567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49" name="Text Box 5"/>
          <p:cNvSpPr txBox="1">
            <a:spLocks noChangeArrowheads="1"/>
          </p:cNvSpPr>
          <p:nvPr/>
        </p:nvSpPr>
        <p:spPr bwMode="auto">
          <a:xfrm>
            <a:off x="609600" y="2895600"/>
            <a:ext cx="4267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dirty="0" smtClean="0"/>
              <a:t>1986: At </a:t>
            </a:r>
            <a:r>
              <a:rPr lang="en-US" sz="2400" dirty="0"/>
              <a:t>the Chernobyl power plant. </a:t>
            </a:r>
          </a:p>
        </p:txBody>
      </p:sp>
    </p:spTree>
    <p:extLst>
      <p:ext uri="{BB962C8B-B14F-4D97-AF65-F5344CB8AC3E}">
        <p14:creationId xmlns:p14="http://schemas.microsoft.com/office/powerpoint/2010/main" val="3627821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Modern Nuclear Disasters</a:t>
            </a:r>
            <a:endParaRPr lang="en-US" sz="3200" b="1" dirty="0"/>
          </a:p>
        </p:txBody>
      </p:sp>
      <p:sp>
        <p:nvSpPr>
          <p:cNvPr id="5" name="TextBox 4"/>
          <p:cNvSpPr txBox="1"/>
          <p:nvPr/>
        </p:nvSpPr>
        <p:spPr>
          <a:xfrm>
            <a:off x="215900" y="5040312"/>
            <a:ext cx="4343400" cy="646331"/>
          </a:xfrm>
          <a:prstGeom prst="rect">
            <a:avLst/>
          </a:prstGeom>
          <a:noFill/>
        </p:spPr>
        <p:txBody>
          <a:bodyPr wrap="square" rtlCol="0">
            <a:spAutoFit/>
          </a:bodyPr>
          <a:lstStyle/>
          <a:p>
            <a:r>
              <a:rPr lang="en-US" dirty="0" smtClean="0"/>
              <a:t>2011: Disaster robots from </a:t>
            </a:r>
            <a:r>
              <a:rPr lang="en-US" dirty="0" smtClean="0">
                <a:hlinkClick r:id="rId3"/>
              </a:rPr>
              <a:t>iRobot</a:t>
            </a:r>
            <a:r>
              <a:rPr lang="en-US" dirty="0" smtClean="0"/>
              <a:t> go to Japan</a:t>
            </a:r>
          </a:p>
        </p:txBody>
      </p:sp>
      <p:pic>
        <p:nvPicPr>
          <p:cNvPr id="1085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371600"/>
            <a:ext cx="4191000"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914400" y="3955534"/>
            <a:ext cx="1600200" cy="369332"/>
          </a:xfrm>
          <a:prstGeom prst="rect">
            <a:avLst/>
          </a:prstGeom>
          <a:noFill/>
        </p:spPr>
        <p:txBody>
          <a:bodyPr wrap="square" rtlCol="0">
            <a:spAutoFit/>
          </a:bodyPr>
          <a:lstStyle/>
          <a:p>
            <a:r>
              <a:rPr lang="en-US" dirty="0" smtClean="0"/>
              <a:t>510 PackBot </a:t>
            </a:r>
            <a:endParaRPr lang="en-US" dirty="0"/>
          </a:p>
        </p:txBody>
      </p:sp>
      <p:pic>
        <p:nvPicPr>
          <p:cNvPr id="1085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390900"/>
            <a:ext cx="4324350" cy="324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477000" y="2818328"/>
            <a:ext cx="1981200" cy="369332"/>
          </a:xfrm>
          <a:prstGeom prst="rect">
            <a:avLst/>
          </a:prstGeom>
          <a:noFill/>
        </p:spPr>
        <p:txBody>
          <a:bodyPr wrap="square" rtlCol="0">
            <a:spAutoFit/>
          </a:bodyPr>
          <a:lstStyle/>
          <a:p>
            <a:r>
              <a:rPr lang="en-US" dirty="0" smtClean="0"/>
              <a:t>710 Warrior</a:t>
            </a:r>
            <a:endParaRPr lang="en-US" dirty="0"/>
          </a:p>
        </p:txBody>
      </p:sp>
      <p:sp>
        <p:nvSpPr>
          <p:cNvPr id="3" name="TextBox 2"/>
          <p:cNvSpPr txBox="1"/>
          <p:nvPr/>
        </p:nvSpPr>
        <p:spPr>
          <a:xfrm>
            <a:off x="215900" y="6096000"/>
            <a:ext cx="3517900" cy="461665"/>
          </a:xfrm>
          <a:prstGeom prst="rect">
            <a:avLst/>
          </a:prstGeom>
          <a:noFill/>
        </p:spPr>
        <p:txBody>
          <a:bodyPr wrap="square" rtlCol="0">
            <a:spAutoFit/>
          </a:bodyPr>
          <a:lstStyle/>
          <a:p>
            <a:r>
              <a:rPr lang="en-US" sz="1200" dirty="0">
                <a:hlinkClick r:id="rId6"/>
              </a:rPr>
              <a:t>http://</a:t>
            </a:r>
            <a:r>
              <a:rPr lang="en-US" sz="1200" dirty="0" smtClean="0">
                <a:hlinkClick r:id="rId6"/>
              </a:rPr>
              <a:t>news.yahoo.com/s/ap/20110418/ap_on_bi_ge/as_japan_earthquake</a:t>
            </a:r>
            <a:r>
              <a:rPr lang="en-US" sz="1200" dirty="0" smtClean="0"/>
              <a:t> </a:t>
            </a:r>
            <a:endParaRPr lang="en-US" sz="1200" dirty="0"/>
          </a:p>
        </p:txBody>
      </p:sp>
    </p:spTree>
    <p:extLst>
      <p:ext uri="{BB962C8B-B14F-4D97-AF65-F5344CB8AC3E}">
        <p14:creationId xmlns:p14="http://schemas.microsoft.com/office/powerpoint/2010/main" val="16540250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Modern Nuclear Disasters</a:t>
            </a:r>
            <a:endParaRPr lang="en-US" sz="3200" b="1" dirty="0"/>
          </a:p>
        </p:txBody>
      </p:sp>
      <p:pic>
        <p:nvPicPr>
          <p:cNvPr id="1085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676400"/>
            <a:ext cx="4648200" cy="348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019800" y="2971800"/>
            <a:ext cx="2667000" cy="1200329"/>
          </a:xfrm>
          <a:prstGeom prst="rect">
            <a:avLst/>
          </a:prstGeom>
          <a:noFill/>
        </p:spPr>
        <p:txBody>
          <a:bodyPr wrap="square" rtlCol="0">
            <a:spAutoFit/>
          </a:bodyPr>
          <a:lstStyle/>
          <a:p>
            <a:r>
              <a:rPr lang="en-US" dirty="0" smtClean="0">
                <a:hlinkClick r:id="rId4"/>
              </a:rPr>
              <a:t>KHG</a:t>
            </a:r>
            <a:r>
              <a:rPr lang="en-US" dirty="0" smtClean="0"/>
              <a:t> </a:t>
            </a:r>
            <a:r>
              <a:rPr lang="en-US" b="1" dirty="0" smtClean="0"/>
              <a:t>Kerntechnische Hilfsdienste GmbH</a:t>
            </a:r>
            <a:r>
              <a:rPr lang="en-US" dirty="0" smtClean="0"/>
              <a:t> (Nuclear Technology Support Services) </a:t>
            </a:r>
            <a:endParaRPr lang="en-US" dirty="0"/>
          </a:p>
        </p:txBody>
      </p:sp>
      <p:sp>
        <p:nvSpPr>
          <p:cNvPr id="5" name="TextBox 4"/>
          <p:cNvSpPr txBox="1"/>
          <p:nvPr/>
        </p:nvSpPr>
        <p:spPr>
          <a:xfrm>
            <a:off x="457200" y="5791200"/>
            <a:ext cx="8001000" cy="646331"/>
          </a:xfrm>
          <a:prstGeom prst="rect">
            <a:avLst/>
          </a:prstGeom>
          <a:noFill/>
        </p:spPr>
        <p:txBody>
          <a:bodyPr wrap="square" rtlCol="0">
            <a:spAutoFit/>
          </a:bodyPr>
          <a:lstStyle/>
          <a:p>
            <a:r>
              <a:rPr lang="en-US" dirty="0" smtClean="0"/>
              <a:t>Disaster robots in Europe: </a:t>
            </a:r>
            <a:r>
              <a:rPr lang="en-US" dirty="0" smtClean="0">
                <a:hlinkClick r:id="rId5"/>
              </a:rPr>
              <a:t>http://robotland.blogspot.com/2011/03/nuclear-emergency-robots-from-europe.html</a:t>
            </a:r>
            <a:r>
              <a:rPr lang="en-US" dirty="0" smtClean="0"/>
              <a:t> </a:t>
            </a:r>
          </a:p>
        </p:txBody>
      </p:sp>
    </p:spTree>
    <p:extLst>
      <p:ext uri="{BB962C8B-B14F-4D97-AF65-F5344CB8AC3E}">
        <p14:creationId xmlns:p14="http://schemas.microsoft.com/office/powerpoint/2010/main" val="25477035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Modern Nuclear Disasters</a:t>
            </a:r>
            <a:endParaRPr lang="en-US" sz="3200" b="1" dirty="0"/>
          </a:p>
        </p:txBody>
      </p:sp>
      <p:sp>
        <p:nvSpPr>
          <p:cNvPr id="5" name="TextBox 4"/>
          <p:cNvSpPr txBox="1"/>
          <p:nvPr/>
        </p:nvSpPr>
        <p:spPr>
          <a:xfrm>
            <a:off x="457200" y="5791200"/>
            <a:ext cx="8686800" cy="369332"/>
          </a:xfrm>
          <a:prstGeom prst="rect">
            <a:avLst/>
          </a:prstGeom>
          <a:noFill/>
        </p:spPr>
        <p:txBody>
          <a:bodyPr wrap="square" rtlCol="0">
            <a:spAutoFit/>
          </a:bodyPr>
          <a:lstStyle/>
          <a:p>
            <a:r>
              <a:rPr lang="en-US" dirty="0" smtClean="0"/>
              <a:t>Disaster robots in France: </a:t>
            </a:r>
            <a:r>
              <a:rPr lang="en-US" sz="1600" dirty="0" smtClean="0">
                <a:hlinkClick r:id="rId3"/>
              </a:rPr>
              <a:t>http://www.groupe-intra.com/pages2/intervention/moyens3.htm</a:t>
            </a:r>
            <a:r>
              <a:rPr lang="en-US" sz="1600" dirty="0" smtClean="0"/>
              <a:t>  </a:t>
            </a:r>
          </a:p>
        </p:txBody>
      </p:sp>
      <p:pic>
        <p:nvPicPr>
          <p:cNvPr id="1095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828800"/>
            <a:ext cx="3657600" cy="2749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3627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457200" y="274638"/>
            <a:ext cx="8229600" cy="715962"/>
          </a:xfrm>
        </p:spPr>
        <p:txBody>
          <a:bodyPr/>
          <a:lstStyle/>
          <a:p>
            <a:pPr eaLnBrk="1" hangingPunct="1"/>
            <a:r>
              <a:rPr lang="en-US" sz="3200" b="1" smtClean="0"/>
              <a:t>Miners</a:t>
            </a:r>
          </a:p>
        </p:txBody>
      </p:sp>
      <p:sp>
        <p:nvSpPr>
          <p:cNvPr id="58371" name="Text Box 4"/>
          <p:cNvSpPr txBox="1">
            <a:spLocks noChangeArrowheads="1"/>
          </p:cNvSpPr>
          <p:nvPr/>
        </p:nvSpPr>
        <p:spPr bwMode="auto">
          <a:xfrm>
            <a:off x="609600" y="1143000"/>
            <a:ext cx="746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b="1"/>
              <a:t>25 dead in W.Va. mine blast, worst since 1984</a:t>
            </a:r>
            <a:endParaRPr lang="en-US" sz="2400"/>
          </a:p>
        </p:txBody>
      </p:sp>
      <p:sp>
        <p:nvSpPr>
          <p:cNvPr id="58372" name="Text Box 6"/>
          <p:cNvSpPr txBox="1">
            <a:spLocks noChangeArrowheads="1"/>
          </p:cNvSpPr>
          <p:nvPr/>
        </p:nvSpPr>
        <p:spPr bwMode="auto">
          <a:xfrm>
            <a:off x="5867400" y="16764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t>April 5, 2010</a:t>
            </a:r>
          </a:p>
        </p:txBody>
      </p:sp>
      <p:pic>
        <p:nvPicPr>
          <p:cNvPr id="5837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286000"/>
            <a:ext cx="5229225" cy="427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0066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457200" y="274638"/>
            <a:ext cx="8229600" cy="639762"/>
          </a:xfrm>
        </p:spPr>
        <p:txBody>
          <a:bodyPr/>
          <a:lstStyle/>
          <a:p>
            <a:pPr eaLnBrk="1" hangingPunct="1"/>
            <a:r>
              <a:rPr lang="en-US" sz="3200" b="1" smtClean="0"/>
              <a:t>Cave Crawler</a:t>
            </a:r>
          </a:p>
        </p:txBody>
      </p:sp>
      <p:pic>
        <p:nvPicPr>
          <p:cNvPr id="5939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71588"/>
            <a:ext cx="7620000" cy="431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83277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57200" y="274638"/>
            <a:ext cx="7848600" cy="563562"/>
          </a:xfrm>
        </p:spPr>
        <p:txBody>
          <a:bodyPr/>
          <a:lstStyle/>
          <a:p>
            <a:pPr eaLnBrk="1" hangingPunct="1"/>
            <a:r>
              <a:rPr lang="en-US" sz="3200" b="1" smtClean="0"/>
              <a:t>Military Missions</a:t>
            </a:r>
          </a:p>
        </p:txBody>
      </p:sp>
      <p:sp>
        <p:nvSpPr>
          <p:cNvPr id="60419" name="Text Box 3"/>
          <p:cNvSpPr txBox="1">
            <a:spLocks noChangeArrowheads="1"/>
          </p:cNvSpPr>
          <p:nvPr/>
        </p:nvSpPr>
        <p:spPr bwMode="auto">
          <a:xfrm>
            <a:off x="381000" y="5791200"/>
            <a:ext cx="79248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hlinkClick r:id="rId3"/>
              </a:rPr>
              <a:t>http://www.irobot.com/sp.cfm?pageid=109</a:t>
            </a:r>
            <a:r>
              <a:rPr lang="en-US"/>
              <a:t> </a:t>
            </a:r>
          </a:p>
          <a:p>
            <a:pPr eaLnBrk="1" hangingPunct="1">
              <a:spcBef>
                <a:spcPct val="50000"/>
              </a:spcBef>
            </a:pPr>
            <a:r>
              <a:rPr lang="en-US">
                <a:hlinkClick r:id="rId4"/>
              </a:rPr>
              <a:t>Robots at war</a:t>
            </a:r>
            <a:endParaRPr lang="en-US"/>
          </a:p>
        </p:txBody>
      </p:sp>
      <p:graphicFrame>
        <p:nvGraphicFramePr>
          <p:cNvPr id="60420" name="Object 4"/>
          <p:cNvGraphicFramePr>
            <a:graphicFrameLocks noGrp="1" noChangeAspect="1"/>
          </p:cNvGraphicFramePr>
          <p:nvPr>
            <p:ph idx="1"/>
          </p:nvPr>
        </p:nvGraphicFramePr>
        <p:xfrm>
          <a:off x="1219200" y="1219200"/>
          <a:ext cx="6505575" cy="4460875"/>
        </p:xfrm>
        <a:graphic>
          <a:graphicData uri="http://schemas.openxmlformats.org/presentationml/2006/ole">
            <mc:AlternateContent xmlns:mc="http://schemas.openxmlformats.org/markup-compatibility/2006">
              <mc:Choice xmlns:v="urn:schemas-microsoft-com:vml" Requires="v">
                <p:oleObj spid="_x0000_s60440" name="CorelPhotoPaint.Image.10" r:id="rId5" imgW="2343520" imgH="1606027" progId="CorelPhotoPaint.Image.10">
                  <p:embed/>
                </p:oleObj>
              </mc:Choice>
              <mc:Fallback>
                <p:oleObj name="CorelPhotoPaint.Image.10" r:id="rId5" imgW="2343520" imgH="1606027" progId="CorelPhotoPaint.Image.10">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1219200"/>
                        <a:ext cx="6505575" cy="446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274638"/>
            <a:ext cx="8229600" cy="639762"/>
          </a:xfrm>
        </p:spPr>
        <p:txBody>
          <a:bodyPr/>
          <a:lstStyle/>
          <a:p>
            <a:pPr eaLnBrk="1" hangingPunct="1"/>
            <a:r>
              <a:rPr lang="en-US" sz="3200" b="1" smtClean="0"/>
              <a:t>The Three Laws of Robotics</a:t>
            </a:r>
          </a:p>
        </p:txBody>
      </p:sp>
      <p:sp>
        <p:nvSpPr>
          <p:cNvPr id="6147" name="Rectangle 3"/>
          <p:cNvSpPr>
            <a:spLocks noGrp="1" noChangeArrowheads="1"/>
          </p:cNvSpPr>
          <p:nvPr>
            <p:ph type="body" idx="1"/>
          </p:nvPr>
        </p:nvSpPr>
        <p:spPr/>
        <p:txBody>
          <a:bodyPr/>
          <a:lstStyle/>
          <a:p>
            <a:pPr marL="609600" indent="-609600" eaLnBrk="1" hangingPunct="1">
              <a:lnSpc>
                <a:spcPct val="90000"/>
              </a:lnSpc>
              <a:buFontTx/>
              <a:buAutoNum type="arabicPeriod"/>
            </a:pPr>
            <a:r>
              <a:rPr lang="en-US" sz="2400" smtClean="0"/>
              <a:t>A robot may not injure a human being or, through inaction, allow a human being to come to harm. </a:t>
            </a:r>
          </a:p>
          <a:p>
            <a:pPr marL="609600" indent="-609600" eaLnBrk="1" hangingPunct="1">
              <a:lnSpc>
                <a:spcPct val="90000"/>
              </a:lnSpc>
              <a:buFontTx/>
              <a:buAutoNum type="arabicPeriod"/>
            </a:pPr>
            <a:endParaRPr lang="en-US" sz="2400" smtClean="0"/>
          </a:p>
          <a:p>
            <a:pPr marL="609600" indent="-609600" eaLnBrk="1" hangingPunct="1">
              <a:lnSpc>
                <a:spcPct val="90000"/>
              </a:lnSpc>
              <a:buFontTx/>
              <a:buAutoNum type="arabicPeriod"/>
            </a:pPr>
            <a:endParaRPr lang="en-US" sz="2400" smtClean="0"/>
          </a:p>
          <a:p>
            <a:pPr marL="609600" indent="-609600" eaLnBrk="1" hangingPunct="1">
              <a:lnSpc>
                <a:spcPct val="90000"/>
              </a:lnSpc>
              <a:buFontTx/>
              <a:buAutoNum type="arabicPeriod"/>
            </a:pPr>
            <a:r>
              <a:rPr lang="en-US" sz="2400" smtClean="0"/>
              <a:t>A robot must obey orders given to it by human beings except where such orders would conflict with the First Law. </a:t>
            </a:r>
          </a:p>
          <a:p>
            <a:pPr marL="609600" indent="-609600" eaLnBrk="1" hangingPunct="1">
              <a:lnSpc>
                <a:spcPct val="90000"/>
              </a:lnSpc>
              <a:buFontTx/>
              <a:buAutoNum type="arabicPeriod"/>
            </a:pPr>
            <a:endParaRPr lang="en-US" sz="2400" smtClean="0"/>
          </a:p>
          <a:p>
            <a:pPr marL="609600" indent="-609600" eaLnBrk="1" hangingPunct="1">
              <a:lnSpc>
                <a:spcPct val="90000"/>
              </a:lnSpc>
              <a:buFontTx/>
              <a:buAutoNum type="arabicPeriod"/>
            </a:pPr>
            <a:endParaRPr lang="en-US" sz="2400" smtClean="0"/>
          </a:p>
          <a:p>
            <a:pPr marL="609600" indent="-609600" eaLnBrk="1" hangingPunct="1">
              <a:lnSpc>
                <a:spcPct val="90000"/>
              </a:lnSpc>
              <a:buFontTx/>
              <a:buAutoNum type="arabicPeriod"/>
            </a:pPr>
            <a:r>
              <a:rPr lang="en-US" sz="2400" smtClean="0"/>
              <a:t>A robot must protect its own existence as long as such protection does not conflict with the First or Second Law. </a:t>
            </a:r>
          </a:p>
          <a:p>
            <a:pPr marL="609600" indent="-609600" eaLnBrk="1" hangingPunct="1">
              <a:lnSpc>
                <a:spcPct val="90000"/>
              </a:lnSpc>
            </a:pPr>
            <a:endParaRPr lang="en-US" sz="2400" smtClean="0"/>
          </a:p>
        </p:txBody>
      </p:sp>
      <p:sp>
        <p:nvSpPr>
          <p:cNvPr id="6148" name="Text Box 4"/>
          <p:cNvSpPr txBox="1">
            <a:spLocks noChangeArrowheads="1"/>
          </p:cNvSpPr>
          <p:nvPr/>
        </p:nvSpPr>
        <p:spPr bwMode="auto">
          <a:xfrm>
            <a:off x="1600200" y="2514600"/>
            <a:ext cx="259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What if it doesn’t know?</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685800" y="152400"/>
            <a:ext cx="7772400" cy="609600"/>
          </a:xfrm>
        </p:spPr>
        <p:txBody>
          <a:bodyPr/>
          <a:lstStyle/>
          <a:p>
            <a:pPr eaLnBrk="1" hangingPunct="1"/>
            <a:r>
              <a:rPr lang="en-US" sz="3200" b="1" smtClean="0"/>
              <a:t>Sandstorm</a:t>
            </a:r>
          </a:p>
        </p:txBody>
      </p:sp>
      <p:pic>
        <p:nvPicPr>
          <p:cNvPr id="61443" name="Picture 3" descr="SandstormCMUrob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685800"/>
            <a:ext cx="6356350" cy="402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Text Box 4"/>
          <p:cNvSpPr txBox="1">
            <a:spLocks noChangeArrowheads="1"/>
          </p:cNvSpPr>
          <p:nvPr/>
        </p:nvSpPr>
        <p:spPr bwMode="auto">
          <a:xfrm>
            <a:off x="457200" y="5029200"/>
            <a:ext cx="8305800"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a:latin typeface="Times New Roman" pitchFamily="18" charset="0"/>
              </a:rPr>
              <a:t>March 13, 2004 - A DARPA Grand Challenge: an unmanned offroad race, 142 miles from Barstow to Las Vegas. </a:t>
            </a:r>
          </a:p>
          <a:p>
            <a:pPr eaLnBrk="1" hangingPunct="1">
              <a:spcBef>
                <a:spcPct val="50000"/>
              </a:spcBef>
            </a:pPr>
            <a:r>
              <a:rPr lang="en-US" sz="2400">
                <a:latin typeface="Times New Roman" pitchFamily="18" charset="0"/>
                <a:hlinkClick r:id="rId4"/>
              </a:rPr>
              <a:t>http://www.redteamracing.org/</a:t>
            </a:r>
            <a:r>
              <a:rPr lang="en-US" sz="2400">
                <a:latin typeface="Times New Roman" pitchFamily="18" charset="0"/>
              </a:rPr>
              <a:t>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685800" y="152400"/>
            <a:ext cx="7772400" cy="685800"/>
          </a:xfrm>
        </p:spPr>
        <p:txBody>
          <a:bodyPr/>
          <a:lstStyle/>
          <a:p>
            <a:pPr eaLnBrk="1" hangingPunct="1"/>
            <a:r>
              <a:rPr lang="en-US" sz="3600" b="1" smtClean="0"/>
              <a:t>The 2005 Course</a:t>
            </a:r>
          </a:p>
        </p:txBody>
      </p:sp>
      <p:pic>
        <p:nvPicPr>
          <p:cNvPr id="624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19200"/>
            <a:ext cx="8201025" cy="543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685800" y="228600"/>
            <a:ext cx="7772400" cy="609600"/>
          </a:xfrm>
        </p:spPr>
        <p:txBody>
          <a:bodyPr/>
          <a:lstStyle/>
          <a:p>
            <a:pPr eaLnBrk="1" hangingPunct="1"/>
            <a:r>
              <a:rPr lang="en-US" sz="3200" b="1" smtClean="0"/>
              <a:t>Stanley – the Winner</a:t>
            </a:r>
          </a:p>
        </p:txBody>
      </p:sp>
      <p:pic>
        <p:nvPicPr>
          <p:cNvPr id="63491" name="Picture 3"/>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1143000" y="1371600"/>
            <a:ext cx="6781800" cy="450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492" name="Text Box 4"/>
          <p:cNvSpPr txBox="1">
            <a:spLocks noChangeArrowheads="1"/>
          </p:cNvSpPr>
          <p:nvPr/>
        </p:nvSpPr>
        <p:spPr bwMode="auto">
          <a:xfrm>
            <a:off x="304800" y="6096000"/>
            <a:ext cx="830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a:latin typeface="Times New Roman" pitchFamily="18" charset="0"/>
              </a:rPr>
              <a:t>Completed the course in 6 hours, 53 minutes.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274638"/>
            <a:ext cx="8229600" cy="685800"/>
          </a:xfrm>
        </p:spPr>
        <p:txBody>
          <a:bodyPr/>
          <a:lstStyle/>
          <a:p>
            <a:pPr eaLnBrk="1" hangingPunct="1"/>
            <a:r>
              <a:rPr lang="en-US" sz="3200" b="1" smtClean="0"/>
              <a:t>The 2007 Urban Grand Challenge</a:t>
            </a:r>
          </a:p>
        </p:txBody>
      </p:sp>
      <p:sp>
        <p:nvSpPr>
          <p:cNvPr id="64515" name="Text Box 3"/>
          <p:cNvSpPr txBox="1">
            <a:spLocks noChangeArrowheads="1"/>
          </p:cNvSpPr>
          <p:nvPr/>
        </p:nvSpPr>
        <p:spPr bwMode="auto">
          <a:xfrm>
            <a:off x="457200" y="1981200"/>
            <a:ext cx="83058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a:t>Autonomous ground vehicles must safely complete a 60-mile urban area course in fewer than six hours. First prize is $2 million, second prize is $500,000 and third prize is $250,000. To succeed, vehicles must autonomously obey traffic laws while merging into moving traffic, navigating traffic circles, negotiating busy intersections and avoiding obstacles.</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274638"/>
            <a:ext cx="8229600" cy="563562"/>
          </a:xfrm>
        </p:spPr>
        <p:txBody>
          <a:bodyPr/>
          <a:lstStyle/>
          <a:p>
            <a:pPr eaLnBrk="1" hangingPunct="1"/>
            <a:r>
              <a:rPr lang="en-US" sz="3200" b="1" smtClean="0"/>
              <a:t>The 2007 Urban Grand Challenge</a:t>
            </a:r>
          </a:p>
        </p:txBody>
      </p:sp>
      <p:pic>
        <p:nvPicPr>
          <p:cNvPr id="655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066800"/>
            <a:ext cx="7848600" cy="523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274638"/>
            <a:ext cx="8229600" cy="792162"/>
          </a:xfrm>
        </p:spPr>
        <p:txBody>
          <a:bodyPr/>
          <a:lstStyle/>
          <a:p>
            <a:pPr eaLnBrk="1" hangingPunct="1"/>
            <a:r>
              <a:rPr lang="en-US" sz="3200" b="1" smtClean="0"/>
              <a:t>Some Videos</a:t>
            </a:r>
          </a:p>
        </p:txBody>
      </p:sp>
      <p:sp>
        <p:nvSpPr>
          <p:cNvPr id="66563" name="Rectangle 3"/>
          <p:cNvSpPr>
            <a:spLocks noGrp="1" noChangeArrowheads="1"/>
          </p:cNvSpPr>
          <p:nvPr>
            <p:ph type="body" idx="1"/>
          </p:nvPr>
        </p:nvSpPr>
        <p:spPr/>
        <p:txBody>
          <a:bodyPr/>
          <a:lstStyle/>
          <a:p>
            <a:pPr eaLnBrk="1" hangingPunct="1"/>
            <a:r>
              <a:rPr lang="en-US" sz="2400" smtClean="0">
                <a:hlinkClick r:id="rId2"/>
              </a:rPr>
              <a:t>Little Ben navigating the course</a:t>
            </a:r>
            <a:endParaRPr lang="en-US" sz="2400" smtClean="0"/>
          </a:p>
          <a:p>
            <a:pPr eaLnBrk="1" hangingPunct="1"/>
            <a:r>
              <a:rPr lang="en-US" sz="2400" smtClean="0">
                <a:hlinkClick r:id="rId3"/>
              </a:rPr>
              <a:t>Hitting a rail</a:t>
            </a:r>
            <a:endParaRPr lang="en-US" sz="2400" smtClean="0"/>
          </a:p>
          <a:p>
            <a:pPr eaLnBrk="1" hangingPunct="1"/>
            <a:r>
              <a:rPr lang="en-US" sz="2400" smtClean="0">
                <a:hlinkClick r:id="rId4"/>
              </a:rPr>
              <a:t>A collision</a:t>
            </a:r>
            <a:endParaRPr lang="en-US" sz="2400"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274638"/>
            <a:ext cx="8229600" cy="715962"/>
          </a:xfrm>
        </p:spPr>
        <p:txBody>
          <a:bodyPr/>
          <a:lstStyle/>
          <a:p>
            <a:pPr eaLnBrk="1" hangingPunct="1"/>
            <a:r>
              <a:rPr lang="en-US" sz="3200" b="1" smtClean="0"/>
              <a:t>The Google Self-Driving Car</a:t>
            </a:r>
          </a:p>
        </p:txBody>
      </p:sp>
      <p:pic>
        <p:nvPicPr>
          <p:cNvPr id="6758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3063" y="1738313"/>
            <a:ext cx="5857875" cy="338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588" name="Text Box 5"/>
          <p:cNvSpPr txBox="1">
            <a:spLocks noChangeArrowheads="1"/>
          </p:cNvSpPr>
          <p:nvPr/>
        </p:nvSpPr>
        <p:spPr bwMode="auto">
          <a:xfrm>
            <a:off x="838200" y="5715000"/>
            <a:ext cx="6934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dirty="0">
                <a:hlinkClick r:id="rId4"/>
              </a:rPr>
              <a:t>http://</a:t>
            </a:r>
            <a:r>
              <a:rPr lang="en-US" dirty="0" smtClean="0">
                <a:hlinkClick r:id="rId4"/>
              </a:rPr>
              <a:t>www.youtube.com/watch?v=Atmk07Otu9U</a:t>
            </a:r>
            <a:endParaRPr lang="en-US" dirty="0" smtClean="0"/>
          </a:p>
          <a:p>
            <a:pPr eaLnBrk="1" hangingPunct="1">
              <a:spcBef>
                <a:spcPct val="50000"/>
              </a:spcBef>
            </a:pPr>
            <a:r>
              <a:rPr lang="en-US" dirty="0">
                <a:hlinkClick r:id="rId5"/>
              </a:rPr>
              <a:t>http://www.youtube.com/watch?v=cdgQpa1pUUE</a:t>
            </a:r>
            <a:r>
              <a:rPr lang="en-US" dirty="0"/>
              <a:t>  </a:t>
            </a:r>
          </a:p>
          <a:p>
            <a:pPr eaLnBrk="1" hangingPunct="1">
              <a:spcBef>
                <a:spcPct val="50000"/>
              </a:spcBef>
            </a:pPr>
            <a:r>
              <a:rPr lang="en-US" dirty="0" smtClean="0"/>
              <a:t> </a:t>
            </a:r>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610" name="Title 1"/>
          <p:cNvSpPr>
            <a:spLocks noGrp="1"/>
          </p:cNvSpPr>
          <p:nvPr>
            <p:ph type="title"/>
          </p:nvPr>
        </p:nvSpPr>
        <p:spPr>
          <a:xfrm>
            <a:off x="457200" y="274638"/>
            <a:ext cx="8229600" cy="715962"/>
          </a:xfrm>
        </p:spPr>
        <p:txBody>
          <a:bodyPr/>
          <a:lstStyle/>
          <a:p>
            <a:r>
              <a:rPr lang="en-US" sz="3200" b="1" smtClean="0"/>
              <a:t>The European Self-Driving Van</a:t>
            </a:r>
          </a:p>
        </p:txBody>
      </p:sp>
      <p:sp>
        <p:nvSpPr>
          <p:cNvPr id="68611" name="TextBox 3"/>
          <p:cNvSpPr txBox="1">
            <a:spLocks noChangeArrowheads="1"/>
          </p:cNvSpPr>
          <p:nvPr/>
        </p:nvSpPr>
        <p:spPr bwMode="auto">
          <a:xfrm>
            <a:off x="533400" y="1143000"/>
            <a:ext cx="7772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a:t>Oct. 28, 2010  Driverless vans end 8,000-mile test drive</a:t>
            </a:r>
          </a:p>
          <a:p>
            <a:pPr eaLnBrk="1" hangingPunct="1"/>
            <a:r>
              <a:rPr lang="en-US" sz="2400"/>
              <a:t>		  to China</a:t>
            </a:r>
          </a:p>
        </p:txBody>
      </p:sp>
      <p:pic>
        <p:nvPicPr>
          <p:cNvPr id="686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8450" y="2125663"/>
            <a:ext cx="5467350" cy="410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smtClean="0"/>
              <a:t>GM’s Plans</a:t>
            </a:r>
            <a:endParaRPr lang="en-US" sz="3200" b="1" dirty="0"/>
          </a:p>
        </p:txBody>
      </p:sp>
      <p:pic>
        <p:nvPicPr>
          <p:cNvPr id="1024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3029" y="1409700"/>
            <a:ext cx="60960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57200" y="5943600"/>
            <a:ext cx="8077200" cy="646331"/>
          </a:xfrm>
          <a:prstGeom prst="rect">
            <a:avLst/>
          </a:prstGeom>
          <a:noFill/>
        </p:spPr>
        <p:txBody>
          <a:bodyPr wrap="square" rtlCol="0">
            <a:spAutoFit/>
          </a:bodyPr>
          <a:lstStyle/>
          <a:p>
            <a:r>
              <a:rPr lang="en-US" dirty="0" smtClean="0">
                <a:hlinkClick r:id="rId4"/>
              </a:rPr>
              <a:t>http://www.washingtontimes.com/news/2011/mar/8/self-driving-car-on-road-out-of-science-fiction/</a:t>
            </a:r>
            <a:r>
              <a:rPr lang="en-US" dirty="0" smtClean="0"/>
              <a:t> </a:t>
            </a:r>
            <a:endParaRPr lang="en-US" dirty="0"/>
          </a:p>
        </p:txBody>
      </p:sp>
    </p:spTree>
    <p:extLst>
      <p:ext uri="{BB962C8B-B14F-4D97-AF65-F5344CB8AC3E}">
        <p14:creationId xmlns:p14="http://schemas.microsoft.com/office/powerpoint/2010/main" val="29947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sz="3200" b="1" dirty="0" smtClean="0"/>
              <a:t>Risk and Trust</a:t>
            </a:r>
            <a:endParaRPr lang="en-US" sz="3200" b="1" dirty="0"/>
          </a:p>
        </p:txBody>
      </p:sp>
      <p:pic>
        <p:nvPicPr>
          <p:cNvPr id="1177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600200"/>
            <a:ext cx="33528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7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609823"/>
            <a:ext cx="4953000" cy="3026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524000" y="4419600"/>
            <a:ext cx="2057400" cy="381000"/>
          </a:xfrm>
          <a:prstGeom prst="rect">
            <a:avLst/>
          </a:prstGeom>
          <a:noFill/>
        </p:spPr>
        <p:txBody>
          <a:bodyPr wrap="square" rtlCol="0">
            <a:spAutoFit/>
          </a:bodyPr>
          <a:lstStyle/>
          <a:p>
            <a:r>
              <a:rPr lang="en-US" dirty="0" smtClean="0"/>
              <a:t>Summer, 2011</a:t>
            </a:r>
            <a:endParaRPr lang="en-US" dirty="0"/>
          </a:p>
        </p:txBody>
      </p:sp>
    </p:spTree>
    <p:extLst>
      <p:ext uri="{BB962C8B-B14F-4D97-AF65-F5344CB8AC3E}">
        <p14:creationId xmlns:p14="http://schemas.microsoft.com/office/powerpoint/2010/main" val="294476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639762"/>
          </a:xfrm>
        </p:spPr>
        <p:txBody>
          <a:bodyPr/>
          <a:lstStyle/>
          <a:p>
            <a:pPr eaLnBrk="1" hangingPunct="1"/>
            <a:r>
              <a:rPr lang="en-US" sz="3200" b="1" smtClean="0"/>
              <a:t>The Three Laws of Robotics</a:t>
            </a:r>
          </a:p>
        </p:txBody>
      </p:sp>
      <p:sp>
        <p:nvSpPr>
          <p:cNvPr id="7171" name="Rectangle 3"/>
          <p:cNvSpPr>
            <a:spLocks noGrp="1" noChangeArrowheads="1"/>
          </p:cNvSpPr>
          <p:nvPr>
            <p:ph type="body" idx="1"/>
          </p:nvPr>
        </p:nvSpPr>
        <p:spPr/>
        <p:txBody>
          <a:bodyPr/>
          <a:lstStyle/>
          <a:p>
            <a:pPr marL="609600" indent="-609600" eaLnBrk="1" hangingPunct="1">
              <a:lnSpc>
                <a:spcPct val="90000"/>
              </a:lnSpc>
              <a:buFontTx/>
              <a:buAutoNum type="arabicPeriod"/>
            </a:pPr>
            <a:r>
              <a:rPr lang="en-US" sz="2400" smtClean="0"/>
              <a:t>A robot may not injure a human being or, through inaction, allow a human being to come to harm. </a:t>
            </a:r>
          </a:p>
          <a:p>
            <a:pPr marL="609600" indent="-609600" eaLnBrk="1" hangingPunct="1">
              <a:lnSpc>
                <a:spcPct val="90000"/>
              </a:lnSpc>
              <a:buFontTx/>
              <a:buAutoNum type="arabicPeriod"/>
            </a:pPr>
            <a:endParaRPr lang="en-US" sz="2400" smtClean="0"/>
          </a:p>
          <a:p>
            <a:pPr marL="609600" indent="-609600" eaLnBrk="1" hangingPunct="1">
              <a:lnSpc>
                <a:spcPct val="90000"/>
              </a:lnSpc>
              <a:buFontTx/>
              <a:buAutoNum type="arabicPeriod"/>
            </a:pPr>
            <a:endParaRPr lang="en-US" sz="2400" smtClean="0"/>
          </a:p>
          <a:p>
            <a:pPr marL="609600" indent="-609600" eaLnBrk="1" hangingPunct="1">
              <a:lnSpc>
                <a:spcPct val="90000"/>
              </a:lnSpc>
              <a:buFontTx/>
              <a:buAutoNum type="arabicPeriod"/>
            </a:pPr>
            <a:r>
              <a:rPr lang="en-US" sz="2400" smtClean="0"/>
              <a:t>A robot must obey orders given to it by human beings except where such orders would conflict with the First Law. </a:t>
            </a:r>
          </a:p>
          <a:p>
            <a:pPr marL="609600" indent="-609600" eaLnBrk="1" hangingPunct="1">
              <a:lnSpc>
                <a:spcPct val="90000"/>
              </a:lnSpc>
              <a:buFontTx/>
              <a:buAutoNum type="arabicPeriod"/>
            </a:pPr>
            <a:endParaRPr lang="en-US" sz="2400" smtClean="0"/>
          </a:p>
          <a:p>
            <a:pPr marL="609600" indent="-609600" eaLnBrk="1" hangingPunct="1">
              <a:lnSpc>
                <a:spcPct val="90000"/>
              </a:lnSpc>
              <a:buFontTx/>
              <a:buAutoNum type="arabicPeriod"/>
            </a:pPr>
            <a:endParaRPr lang="en-US" sz="2400" smtClean="0"/>
          </a:p>
          <a:p>
            <a:pPr marL="609600" indent="-609600" eaLnBrk="1" hangingPunct="1">
              <a:lnSpc>
                <a:spcPct val="90000"/>
              </a:lnSpc>
              <a:buFontTx/>
              <a:buAutoNum type="arabicPeriod"/>
            </a:pPr>
            <a:r>
              <a:rPr lang="en-US" sz="2400" smtClean="0"/>
              <a:t>A robot must protect its own existence as long as such protection does not conflict with the First or Second Law. </a:t>
            </a:r>
          </a:p>
          <a:p>
            <a:pPr marL="609600" indent="-609600" eaLnBrk="1" hangingPunct="1">
              <a:lnSpc>
                <a:spcPct val="90000"/>
              </a:lnSpc>
            </a:pPr>
            <a:endParaRPr lang="en-US" sz="2400" smtClean="0"/>
          </a:p>
        </p:txBody>
      </p:sp>
      <p:sp>
        <p:nvSpPr>
          <p:cNvPr id="7172" name="Text Box 4"/>
          <p:cNvSpPr txBox="1">
            <a:spLocks noChangeArrowheads="1"/>
          </p:cNvSpPr>
          <p:nvPr/>
        </p:nvSpPr>
        <p:spPr bwMode="auto">
          <a:xfrm>
            <a:off x="1600200" y="2438400"/>
            <a:ext cx="7054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Realistically, can a robot prevent all harm?  Can a robot stop a war?</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457200" y="274638"/>
            <a:ext cx="8229600" cy="792162"/>
          </a:xfrm>
        </p:spPr>
        <p:txBody>
          <a:bodyPr/>
          <a:lstStyle/>
          <a:p>
            <a:r>
              <a:rPr lang="en-US" sz="3200" b="1" smtClean="0"/>
              <a:t>They’re Already Legal</a:t>
            </a:r>
          </a:p>
        </p:txBody>
      </p:sp>
      <p:sp>
        <p:nvSpPr>
          <p:cNvPr id="78851" name="TextBox 3"/>
          <p:cNvSpPr txBox="1">
            <a:spLocks noChangeArrowheads="1"/>
          </p:cNvSpPr>
          <p:nvPr/>
        </p:nvSpPr>
        <p:spPr bwMode="auto">
          <a:xfrm>
            <a:off x="228600" y="6019800"/>
            <a:ext cx="807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hlinkClick r:id="rId3"/>
              </a:rPr>
              <a:t>http://www.newscientist.com/article/mg21328585.300-driverless-cars-ready-to-hit-our-roads.html</a:t>
            </a:r>
            <a:r>
              <a:rPr lang="en-US"/>
              <a:t> </a:t>
            </a:r>
          </a:p>
        </p:txBody>
      </p:sp>
      <p:sp>
        <p:nvSpPr>
          <p:cNvPr id="78852" name="TextBox 4"/>
          <p:cNvSpPr txBox="1">
            <a:spLocks noChangeArrowheads="1"/>
          </p:cNvSpPr>
          <p:nvPr/>
        </p:nvSpPr>
        <p:spPr bwMode="auto">
          <a:xfrm>
            <a:off x="336550" y="1905000"/>
            <a:ext cx="3962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As of 1 March, 2012, Nevada allows driverless cars provided they sport a special red licence plate, and the owners pay a $1 to $3 million insurance bond. Similar legislation is </a:t>
            </a:r>
            <a:r>
              <a:rPr lang="en-US">
                <a:hlinkClick r:id="rId4"/>
              </a:rPr>
              <a:t>being considered</a:t>
            </a:r>
            <a:r>
              <a:rPr lang="en-US"/>
              <a:t> in California, Arizona, Florida, Hawaii and Oklahoma.</a:t>
            </a:r>
          </a:p>
        </p:txBody>
      </p:sp>
      <p:pic>
        <p:nvPicPr>
          <p:cNvPr id="7885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1090613"/>
            <a:ext cx="3810000" cy="467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14784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15962"/>
          </a:xfrm>
        </p:spPr>
        <p:txBody>
          <a:bodyPr/>
          <a:lstStyle/>
          <a:p>
            <a:pPr eaLnBrk="1" hangingPunct="1"/>
            <a:r>
              <a:rPr lang="en-US" sz="3200" b="1" smtClean="0"/>
              <a:t>Risk and Trust</a:t>
            </a:r>
          </a:p>
        </p:txBody>
      </p:sp>
      <p:sp>
        <p:nvSpPr>
          <p:cNvPr id="21507" name="Rectangle 3"/>
          <p:cNvSpPr>
            <a:spLocks noGrp="1" noChangeArrowheads="1"/>
          </p:cNvSpPr>
          <p:nvPr>
            <p:ph type="body" idx="1"/>
          </p:nvPr>
        </p:nvSpPr>
        <p:spPr>
          <a:xfrm>
            <a:off x="457200" y="1600200"/>
            <a:ext cx="8229600" cy="838200"/>
          </a:xfrm>
        </p:spPr>
        <p:txBody>
          <a:bodyPr/>
          <a:lstStyle/>
          <a:p>
            <a:pPr eaLnBrk="1" hangingPunct="1"/>
            <a:r>
              <a:rPr lang="en-US" sz="2800" smtClean="0"/>
              <a:t>Intersection management</a:t>
            </a:r>
          </a:p>
          <a:p>
            <a:pPr eaLnBrk="1" hangingPunct="1"/>
            <a:endParaRPr lang="en-US" sz="2800" smtClean="0"/>
          </a:p>
          <a:p>
            <a:pPr eaLnBrk="1" hangingPunct="1"/>
            <a:endParaRPr lang="en-US" smtClean="0"/>
          </a:p>
        </p:txBody>
      </p:sp>
      <p:sp>
        <p:nvSpPr>
          <p:cNvPr id="21508" name="Text Box 4"/>
          <p:cNvSpPr txBox="1">
            <a:spLocks noChangeArrowheads="1"/>
          </p:cNvSpPr>
          <p:nvPr/>
        </p:nvSpPr>
        <p:spPr bwMode="auto">
          <a:xfrm>
            <a:off x="1066800" y="2438400"/>
            <a:ext cx="731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dirty="0">
                <a:hlinkClick r:id="rId2"/>
              </a:rPr>
              <a:t>http://www.cs.utexas.edu/~aim/?</a:t>
            </a:r>
            <a:r>
              <a:rPr lang="en-US" sz="2400" dirty="0" smtClean="0">
                <a:hlinkClick r:id="rId2"/>
              </a:rPr>
              <a:t>p=video</a:t>
            </a:r>
            <a:r>
              <a:rPr lang="en-US" sz="2400" dirty="0" smtClean="0"/>
              <a:t> </a:t>
            </a:r>
            <a:endParaRPr lang="en-US" sz="2400"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3429000"/>
            <a:ext cx="27432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71856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381000" y="152400"/>
            <a:ext cx="8458200" cy="685800"/>
          </a:xfrm>
        </p:spPr>
        <p:txBody>
          <a:bodyPr/>
          <a:lstStyle/>
          <a:p>
            <a:pPr eaLnBrk="1" hangingPunct="1"/>
            <a:r>
              <a:rPr lang="en-US" sz="3200" b="1" smtClean="0"/>
              <a:t>How Much Compute Power Does it Take?</a:t>
            </a:r>
          </a:p>
        </p:txBody>
      </p:sp>
      <p:pic>
        <p:nvPicPr>
          <p:cNvPr id="74755" name="Picture 3" descr="MoravekAllThin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066800"/>
            <a:ext cx="5867400"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Text Box 4"/>
          <p:cNvSpPr txBox="1">
            <a:spLocks noChangeArrowheads="1"/>
          </p:cNvSpPr>
          <p:nvPr/>
        </p:nvSpPr>
        <p:spPr bwMode="auto">
          <a:xfrm>
            <a:off x="685800" y="6324600"/>
            <a:ext cx="6858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200">
                <a:latin typeface="Times New Roman" pitchFamily="18" charset="0"/>
              </a:rPr>
              <a:t>From Hans Moravec, Robot Mere Machine to Transcendent Mind 1998.</a:t>
            </a:r>
          </a:p>
        </p:txBody>
      </p:sp>
      <p:sp>
        <p:nvSpPr>
          <p:cNvPr id="2" name="TextBox 1"/>
          <p:cNvSpPr txBox="1"/>
          <p:nvPr/>
        </p:nvSpPr>
        <p:spPr>
          <a:xfrm>
            <a:off x="6032500" y="1689099"/>
            <a:ext cx="304800" cy="461665"/>
          </a:xfrm>
          <a:prstGeom prst="rect">
            <a:avLst/>
          </a:prstGeom>
          <a:noFill/>
        </p:spPr>
        <p:txBody>
          <a:bodyPr wrap="square" rtlCol="0">
            <a:spAutoFit/>
          </a:bodyPr>
          <a:lstStyle/>
          <a:p>
            <a:r>
              <a:rPr lang="en-US" sz="2400" dirty="0" smtClean="0">
                <a:solidFill>
                  <a:srgbClr val="7030A0"/>
                </a:solidFill>
                <a:sym typeface="Symbol"/>
              </a:rPr>
              <a:t></a:t>
            </a:r>
            <a:endParaRPr lang="en-US" sz="2400" dirty="0">
              <a:solidFill>
                <a:srgbClr val="7030A0"/>
              </a:solidFill>
            </a:endParaRPr>
          </a:p>
        </p:txBody>
      </p:sp>
      <p:cxnSp>
        <p:nvCxnSpPr>
          <p:cNvPr id="4" name="Curved Connector 3"/>
          <p:cNvCxnSpPr/>
          <p:nvPr/>
        </p:nvCxnSpPr>
        <p:spPr>
          <a:xfrm>
            <a:off x="6337300" y="1919931"/>
            <a:ext cx="1587500" cy="442269"/>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001000" y="2208311"/>
            <a:ext cx="838200" cy="307777"/>
          </a:xfrm>
          <a:prstGeom prst="rect">
            <a:avLst/>
          </a:prstGeom>
          <a:noFill/>
        </p:spPr>
        <p:txBody>
          <a:bodyPr wrap="square" rtlCol="0">
            <a:spAutoFit/>
          </a:bodyPr>
          <a:lstStyle/>
          <a:p>
            <a:r>
              <a:rPr lang="en-US" sz="1400" dirty="0" smtClean="0"/>
              <a:t>Watson</a:t>
            </a:r>
            <a:endParaRPr lang="en-US" sz="1400" dirty="0"/>
          </a:p>
        </p:txBody>
      </p:sp>
    </p:spTree>
    <p:extLst>
      <p:ext uri="{BB962C8B-B14F-4D97-AF65-F5344CB8AC3E}">
        <p14:creationId xmlns:p14="http://schemas.microsoft.com/office/powerpoint/2010/main" val="708009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85800" y="0"/>
            <a:ext cx="7772400" cy="533400"/>
          </a:xfrm>
        </p:spPr>
        <p:txBody>
          <a:bodyPr/>
          <a:lstStyle/>
          <a:p>
            <a:pPr eaLnBrk="1" hangingPunct="1"/>
            <a:r>
              <a:rPr lang="en-US" sz="3200" b="1" dirty="0" smtClean="0"/>
              <a:t>How Much Compute Power is There?</a:t>
            </a:r>
          </a:p>
        </p:txBody>
      </p:sp>
      <p:sp>
        <p:nvSpPr>
          <p:cNvPr id="71683" name="Text Box 3"/>
          <p:cNvSpPr txBox="1">
            <a:spLocks noChangeArrowheads="1"/>
          </p:cNvSpPr>
          <p:nvPr/>
        </p:nvSpPr>
        <p:spPr bwMode="auto">
          <a:xfrm>
            <a:off x="3200400" y="6477000"/>
            <a:ext cx="5638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000"/>
              <a:t>Hans Moravec: </a:t>
            </a:r>
            <a:r>
              <a:rPr lang="en-US" sz="1000">
                <a:hlinkClick r:id="rId2"/>
              </a:rPr>
              <a:t>http://www.frc.ri.cmu.edu/~hpm/talks/revo.slides/power.aug.curve/power.aug.gif</a:t>
            </a:r>
            <a:r>
              <a:rPr lang="en-US" sz="1000"/>
              <a:t> </a:t>
            </a:r>
          </a:p>
        </p:txBody>
      </p:sp>
      <p:pic>
        <p:nvPicPr>
          <p:cNvPr id="716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62000"/>
            <a:ext cx="8991600" cy="573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984" y="0"/>
            <a:ext cx="8229600" cy="635244"/>
          </a:xfrm>
        </p:spPr>
        <p:txBody>
          <a:bodyPr/>
          <a:lstStyle/>
          <a:p>
            <a:r>
              <a:rPr lang="en-US" sz="3200" b="1" dirty="0" smtClean="0"/>
              <a:t>How Much Compute Power Is There?</a:t>
            </a:r>
            <a:endParaRPr lang="en-US" sz="3200" b="1" dirty="0"/>
          </a:p>
        </p:txBody>
      </p:sp>
      <p:pic>
        <p:nvPicPr>
          <p:cNvPr id="356354" name="Picture 2" descr="http://www.donbot.com/sitebuilder/images/MoravecEvolutionOfComputersMod05-795x6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714" y="609600"/>
            <a:ext cx="7679269" cy="6114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3107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274638"/>
            <a:ext cx="8229600" cy="639762"/>
          </a:xfrm>
        </p:spPr>
        <p:txBody>
          <a:bodyPr/>
          <a:lstStyle/>
          <a:p>
            <a:pPr eaLnBrk="1" hangingPunct="1"/>
            <a:r>
              <a:rPr lang="en-US" sz="3200" b="1" smtClean="0"/>
              <a:t>The Three Laws of Robotics</a:t>
            </a:r>
          </a:p>
        </p:txBody>
      </p:sp>
      <p:sp>
        <p:nvSpPr>
          <p:cNvPr id="8195" name="Rectangle 3"/>
          <p:cNvSpPr>
            <a:spLocks noGrp="1" noChangeArrowheads="1"/>
          </p:cNvSpPr>
          <p:nvPr>
            <p:ph type="body" idx="1"/>
          </p:nvPr>
        </p:nvSpPr>
        <p:spPr/>
        <p:txBody>
          <a:bodyPr/>
          <a:lstStyle/>
          <a:p>
            <a:pPr marL="609600" indent="-609600" eaLnBrk="1" hangingPunct="1">
              <a:lnSpc>
                <a:spcPct val="90000"/>
              </a:lnSpc>
              <a:buFontTx/>
              <a:buAutoNum type="arabicPeriod"/>
            </a:pPr>
            <a:r>
              <a:rPr lang="en-US" sz="2400" smtClean="0"/>
              <a:t>A robot may not injure a human being or, through inaction, allow a human being to come to harm. </a:t>
            </a:r>
          </a:p>
          <a:p>
            <a:pPr marL="609600" indent="-609600" eaLnBrk="1" hangingPunct="1">
              <a:lnSpc>
                <a:spcPct val="90000"/>
              </a:lnSpc>
              <a:buFontTx/>
              <a:buAutoNum type="arabicPeriod"/>
            </a:pPr>
            <a:endParaRPr lang="en-US" sz="2400" smtClean="0"/>
          </a:p>
          <a:p>
            <a:pPr marL="609600" indent="-609600" eaLnBrk="1" hangingPunct="1">
              <a:lnSpc>
                <a:spcPct val="90000"/>
              </a:lnSpc>
              <a:buFontTx/>
              <a:buAutoNum type="arabicPeriod"/>
            </a:pPr>
            <a:endParaRPr lang="en-US" sz="2400" smtClean="0"/>
          </a:p>
          <a:p>
            <a:pPr marL="609600" indent="-609600" eaLnBrk="1" hangingPunct="1">
              <a:lnSpc>
                <a:spcPct val="90000"/>
              </a:lnSpc>
              <a:buFontTx/>
              <a:buAutoNum type="arabicPeriod"/>
            </a:pPr>
            <a:r>
              <a:rPr lang="en-US" sz="2400" smtClean="0"/>
              <a:t>A robot must obey orders given to it by human beings except where such orders would conflict with the First Law. </a:t>
            </a:r>
          </a:p>
          <a:p>
            <a:pPr marL="609600" indent="-609600" eaLnBrk="1" hangingPunct="1">
              <a:lnSpc>
                <a:spcPct val="90000"/>
              </a:lnSpc>
              <a:buFontTx/>
              <a:buAutoNum type="arabicPeriod"/>
            </a:pPr>
            <a:endParaRPr lang="en-US" sz="2400" smtClean="0"/>
          </a:p>
          <a:p>
            <a:pPr marL="609600" indent="-609600" eaLnBrk="1" hangingPunct="1">
              <a:lnSpc>
                <a:spcPct val="90000"/>
              </a:lnSpc>
              <a:buFontTx/>
              <a:buAutoNum type="arabicPeriod"/>
            </a:pPr>
            <a:endParaRPr lang="en-US" sz="2400" smtClean="0"/>
          </a:p>
          <a:p>
            <a:pPr marL="609600" indent="-609600" eaLnBrk="1" hangingPunct="1">
              <a:lnSpc>
                <a:spcPct val="90000"/>
              </a:lnSpc>
              <a:buFontTx/>
              <a:buAutoNum type="arabicPeriod"/>
            </a:pPr>
            <a:r>
              <a:rPr lang="en-US" sz="2400" smtClean="0"/>
              <a:t>A robot must protect its own existence as long as such protection does not conflict with the First or Second Law. </a:t>
            </a:r>
          </a:p>
          <a:p>
            <a:pPr marL="609600" indent="-609600" eaLnBrk="1" hangingPunct="1">
              <a:lnSpc>
                <a:spcPct val="90000"/>
              </a:lnSpc>
            </a:pPr>
            <a:endParaRPr lang="en-US" sz="2400" smtClean="0"/>
          </a:p>
        </p:txBody>
      </p:sp>
      <p:sp>
        <p:nvSpPr>
          <p:cNvPr id="8196" name="Text Box 4"/>
          <p:cNvSpPr txBox="1">
            <a:spLocks noChangeArrowheads="1"/>
          </p:cNvSpPr>
          <p:nvPr/>
        </p:nvSpPr>
        <p:spPr bwMode="auto">
          <a:xfrm>
            <a:off x="1524000" y="42672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274638"/>
            <a:ext cx="8229600" cy="715962"/>
          </a:xfrm>
        </p:spPr>
        <p:txBody>
          <a:bodyPr/>
          <a:lstStyle/>
          <a:p>
            <a:pPr eaLnBrk="1" hangingPunct="1"/>
            <a:r>
              <a:rPr lang="en-US" sz="3200" b="1" smtClean="0"/>
              <a:t>Military Robots</a:t>
            </a:r>
          </a:p>
        </p:txBody>
      </p:sp>
      <p:sp>
        <p:nvSpPr>
          <p:cNvPr id="9219" name="Text Box 3"/>
          <p:cNvSpPr txBox="1">
            <a:spLocks noChangeArrowheads="1"/>
          </p:cNvSpPr>
          <p:nvPr/>
        </p:nvSpPr>
        <p:spPr bwMode="auto">
          <a:xfrm>
            <a:off x="457200" y="5562600"/>
            <a:ext cx="822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hlinkClick r:id="rId3"/>
              </a:rPr>
              <a:t>http://www.youtube.com/watch?v=YO8dLk_QGsM</a:t>
            </a:r>
            <a:r>
              <a:rPr lang="en-US"/>
              <a:t> </a:t>
            </a:r>
          </a:p>
        </p:txBody>
      </p:sp>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371600"/>
            <a:ext cx="7467600" cy="336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2643</TotalTime>
  <Words>2160</Words>
  <Application>Microsoft Office PowerPoint</Application>
  <PresentationFormat>On-screen Show (4:3)</PresentationFormat>
  <Paragraphs>315</Paragraphs>
  <Slides>74</Slides>
  <Notes>35</Notes>
  <HiddenSlides>35</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74</vt:i4>
      </vt:variant>
    </vt:vector>
  </HeadingPairs>
  <TitlesOfParts>
    <vt:vector size="76" baseType="lpstr">
      <vt:lpstr>Default Design</vt:lpstr>
      <vt:lpstr>CorelPhotoPaint.Image.10</vt:lpstr>
      <vt:lpstr>Robots</vt:lpstr>
      <vt:lpstr>A Very Quick Introduction</vt:lpstr>
      <vt:lpstr>Rossum’s Universal Robots</vt:lpstr>
      <vt:lpstr>The Three Laws of Robotics</vt:lpstr>
      <vt:lpstr>The Three Laws of Robotics</vt:lpstr>
      <vt:lpstr>The Three Laws of Robotics</vt:lpstr>
      <vt:lpstr>The Three Laws of Robotics</vt:lpstr>
      <vt:lpstr>The Three Laws of Robotics</vt:lpstr>
      <vt:lpstr>Military Robots</vt:lpstr>
      <vt:lpstr>The Three Laws of Robotics</vt:lpstr>
      <vt:lpstr>The Three Laws of Robotics</vt:lpstr>
      <vt:lpstr>The Three Laws of Robotics</vt:lpstr>
      <vt:lpstr>Or Is There a 4th? </vt:lpstr>
      <vt:lpstr>Asimov’s Laws as a Literary Device</vt:lpstr>
      <vt:lpstr>Woods and Murphy’s New Set of Laws</vt:lpstr>
      <vt:lpstr>Special-Purpose Robots</vt:lpstr>
      <vt:lpstr>Robotic Pharmacists</vt:lpstr>
      <vt:lpstr>At the Other End of the Spectrum – Roomba</vt:lpstr>
      <vt:lpstr>And Then There’s – Scooba</vt:lpstr>
      <vt:lpstr>Exploiting Household Robots</vt:lpstr>
      <vt:lpstr>Exploiting Household Robots</vt:lpstr>
      <vt:lpstr>A Good Robot Gone Bad?</vt:lpstr>
      <vt:lpstr>Industrial Robots</vt:lpstr>
      <vt:lpstr>Factory Automation</vt:lpstr>
      <vt:lpstr>Factory Automation</vt:lpstr>
      <vt:lpstr>Celestial Seasonings</vt:lpstr>
      <vt:lpstr>An Unpleasant Task</vt:lpstr>
      <vt:lpstr>Robotic Surgery</vt:lpstr>
      <vt:lpstr>Teaching Children</vt:lpstr>
      <vt:lpstr>Elder Care</vt:lpstr>
      <vt:lpstr>Nursebot</vt:lpstr>
      <vt:lpstr>Bathbot</vt:lpstr>
      <vt:lpstr>Helping Yourself</vt:lpstr>
      <vt:lpstr>Paro</vt:lpstr>
      <vt:lpstr>Hominoid (or Animoid) Robots</vt:lpstr>
      <vt:lpstr>Aibo</vt:lpstr>
      <vt:lpstr>What Can You Do with an Aibo?</vt:lpstr>
      <vt:lpstr>Big Dog</vt:lpstr>
      <vt:lpstr>REEM-A</vt:lpstr>
      <vt:lpstr>Topio</vt:lpstr>
      <vt:lpstr>Cog</vt:lpstr>
      <vt:lpstr>Kismet</vt:lpstr>
      <vt:lpstr>QRIO</vt:lpstr>
      <vt:lpstr>Asimo</vt:lpstr>
      <vt:lpstr>Einstein</vt:lpstr>
      <vt:lpstr>Fashion Model</vt:lpstr>
      <vt:lpstr>In Her Image</vt:lpstr>
      <vt:lpstr>Aiko</vt:lpstr>
      <vt:lpstr>The Uncanny Valley</vt:lpstr>
      <vt:lpstr>The Uncanny Valley</vt:lpstr>
      <vt:lpstr>Has Disney Gotten There?</vt:lpstr>
      <vt:lpstr>Is There a Second Uncanny Valley?</vt:lpstr>
      <vt:lpstr>Pioneer</vt:lpstr>
      <vt:lpstr>Modern Nuclear Disasters</vt:lpstr>
      <vt:lpstr>Modern Nuclear Disasters</vt:lpstr>
      <vt:lpstr>Modern Nuclear Disasters</vt:lpstr>
      <vt:lpstr>Miners</vt:lpstr>
      <vt:lpstr>Cave Crawler</vt:lpstr>
      <vt:lpstr>Military Missions</vt:lpstr>
      <vt:lpstr>Sandstorm</vt:lpstr>
      <vt:lpstr>The 2005 Course</vt:lpstr>
      <vt:lpstr>Stanley – the Winner</vt:lpstr>
      <vt:lpstr>The 2007 Urban Grand Challenge</vt:lpstr>
      <vt:lpstr>The 2007 Urban Grand Challenge</vt:lpstr>
      <vt:lpstr>Some Videos</vt:lpstr>
      <vt:lpstr>The Google Self-Driving Car</vt:lpstr>
      <vt:lpstr>The European Self-Driving Van</vt:lpstr>
      <vt:lpstr>GM’s Plans</vt:lpstr>
      <vt:lpstr>Risk and Trust</vt:lpstr>
      <vt:lpstr>They’re Already Legal</vt:lpstr>
      <vt:lpstr>Risk and Trust</vt:lpstr>
      <vt:lpstr>How Much Compute Power Does it Take?</vt:lpstr>
      <vt:lpstr>How Much Compute Power is There?</vt:lpstr>
      <vt:lpstr>How Much Compute Power Is There?</vt:lpstr>
    </vt:vector>
  </TitlesOfParts>
  <Company>University of Texas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Robots, and Ethical Systems</dc:title>
  <dc:creator>Elaine A. Rich</dc:creator>
  <cp:lastModifiedBy>ear</cp:lastModifiedBy>
  <cp:revision>123</cp:revision>
  <dcterms:created xsi:type="dcterms:W3CDTF">2008-01-13T21:33:20Z</dcterms:created>
  <dcterms:modified xsi:type="dcterms:W3CDTF">2012-10-24T19:48:26Z</dcterms:modified>
</cp:coreProperties>
</file>