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5"/>
  </p:notesMasterIdLst>
  <p:sldIdLst>
    <p:sldId id="256" r:id="rId2"/>
    <p:sldId id="365" r:id="rId3"/>
    <p:sldId id="259" r:id="rId4"/>
    <p:sldId id="260" r:id="rId5"/>
    <p:sldId id="261" r:id="rId6"/>
    <p:sldId id="266" r:id="rId7"/>
    <p:sldId id="267" r:id="rId8"/>
    <p:sldId id="268" r:id="rId9"/>
    <p:sldId id="269" r:id="rId10"/>
    <p:sldId id="271" r:id="rId11"/>
    <p:sldId id="272" r:id="rId12"/>
    <p:sldId id="273" r:id="rId13"/>
    <p:sldId id="274" r:id="rId14"/>
    <p:sldId id="275" r:id="rId15"/>
    <p:sldId id="315" r:id="rId16"/>
    <p:sldId id="277" r:id="rId17"/>
    <p:sldId id="477" r:id="rId18"/>
    <p:sldId id="475" r:id="rId19"/>
    <p:sldId id="476" r:id="rId20"/>
    <p:sldId id="278" r:id="rId21"/>
    <p:sldId id="287" r:id="rId22"/>
    <p:sldId id="288" r:id="rId23"/>
    <p:sldId id="295" r:id="rId24"/>
    <p:sldId id="296" r:id="rId25"/>
    <p:sldId id="297" r:id="rId26"/>
    <p:sldId id="298" r:id="rId27"/>
    <p:sldId id="299" r:id="rId28"/>
    <p:sldId id="300" r:id="rId29"/>
    <p:sldId id="301" r:id="rId30"/>
    <p:sldId id="302" r:id="rId31"/>
    <p:sldId id="478" r:id="rId32"/>
    <p:sldId id="305" r:id="rId33"/>
    <p:sldId id="316" r:id="rId34"/>
    <p:sldId id="479" r:id="rId35"/>
    <p:sldId id="480" r:id="rId36"/>
    <p:sldId id="481" r:id="rId37"/>
    <p:sldId id="317" r:id="rId38"/>
    <p:sldId id="474" r:id="rId39"/>
    <p:sldId id="318" r:id="rId40"/>
    <p:sldId id="319" r:id="rId41"/>
    <p:sldId id="370" r:id="rId42"/>
    <p:sldId id="322" r:id="rId43"/>
    <p:sldId id="323" r:id="rId44"/>
    <p:sldId id="324" r:id="rId45"/>
    <p:sldId id="392" r:id="rId46"/>
    <p:sldId id="391" r:id="rId47"/>
    <p:sldId id="393" r:id="rId48"/>
    <p:sldId id="394" r:id="rId49"/>
    <p:sldId id="395" r:id="rId50"/>
    <p:sldId id="396" r:id="rId51"/>
    <p:sldId id="397" r:id="rId52"/>
    <p:sldId id="398" r:id="rId53"/>
    <p:sldId id="399" r:id="rId54"/>
    <p:sldId id="400" r:id="rId55"/>
    <p:sldId id="401" r:id="rId56"/>
    <p:sldId id="402" r:id="rId57"/>
    <p:sldId id="498" r:id="rId58"/>
    <p:sldId id="404" r:id="rId59"/>
    <p:sldId id="482" r:id="rId60"/>
    <p:sldId id="405" r:id="rId61"/>
    <p:sldId id="406" r:id="rId62"/>
    <p:sldId id="407" r:id="rId63"/>
    <p:sldId id="408" r:id="rId64"/>
    <p:sldId id="409" r:id="rId65"/>
    <p:sldId id="410" r:id="rId66"/>
    <p:sldId id="411" r:id="rId67"/>
    <p:sldId id="412" r:id="rId68"/>
    <p:sldId id="413" r:id="rId69"/>
    <p:sldId id="414" r:id="rId70"/>
    <p:sldId id="415" r:id="rId71"/>
    <p:sldId id="416" r:id="rId72"/>
    <p:sldId id="483" r:id="rId73"/>
    <p:sldId id="417" r:id="rId74"/>
    <p:sldId id="418" r:id="rId75"/>
    <p:sldId id="419" r:id="rId76"/>
    <p:sldId id="420" r:id="rId77"/>
    <p:sldId id="421" r:id="rId78"/>
    <p:sldId id="422" r:id="rId79"/>
    <p:sldId id="423" r:id="rId80"/>
    <p:sldId id="424" r:id="rId81"/>
    <p:sldId id="425" r:id="rId82"/>
    <p:sldId id="426" r:id="rId83"/>
    <p:sldId id="427" r:id="rId84"/>
    <p:sldId id="428" r:id="rId85"/>
    <p:sldId id="429" r:id="rId86"/>
    <p:sldId id="430" r:id="rId87"/>
    <p:sldId id="431" r:id="rId88"/>
    <p:sldId id="432" r:id="rId89"/>
    <p:sldId id="433" r:id="rId90"/>
    <p:sldId id="434" r:id="rId91"/>
    <p:sldId id="435" r:id="rId92"/>
    <p:sldId id="436" r:id="rId93"/>
    <p:sldId id="437" r:id="rId94"/>
    <p:sldId id="484" r:id="rId95"/>
    <p:sldId id="485" r:id="rId96"/>
    <p:sldId id="438" r:id="rId97"/>
    <p:sldId id="439" r:id="rId98"/>
    <p:sldId id="440" r:id="rId99"/>
    <p:sldId id="441" r:id="rId100"/>
    <p:sldId id="442" r:id="rId101"/>
    <p:sldId id="443" r:id="rId102"/>
    <p:sldId id="444" r:id="rId103"/>
    <p:sldId id="445" r:id="rId104"/>
    <p:sldId id="446" r:id="rId105"/>
    <p:sldId id="447" r:id="rId106"/>
    <p:sldId id="448" r:id="rId107"/>
    <p:sldId id="449" r:id="rId108"/>
    <p:sldId id="450" r:id="rId109"/>
    <p:sldId id="486" r:id="rId110"/>
    <p:sldId id="451" r:id="rId111"/>
    <p:sldId id="452" r:id="rId112"/>
    <p:sldId id="453" r:id="rId113"/>
    <p:sldId id="454" r:id="rId114"/>
    <p:sldId id="455" r:id="rId115"/>
    <p:sldId id="456" r:id="rId116"/>
    <p:sldId id="457" r:id="rId117"/>
    <p:sldId id="458" r:id="rId118"/>
    <p:sldId id="459" r:id="rId119"/>
    <p:sldId id="460" r:id="rId120"/>
    <p:sldId id="461" r:id="rId121"/>
    <p:sldId id="462" r:id="rId122"/>
    <p:sldId id="463" r:id="rId123"/>
    <p:sldId id="487" r:id="rId124"/>
    <p:sldId id="488" r:id="rId125"/>
    <p:sldId id="489" r:id="rId126"/>
    <p:sldId id="464" r:id="rId127"/>
    <p:sldId id="465" r:id="rId128"/>
    <p:sldId id="467" r:id="rId129"/>
    <p:sldId id="466" r:id="rId130"/>
    <p:sldId id="490" r:id="rId131"/>
    <p:sldId id="491" r:id="rId132"/>
    <p:sldId id="492" r:id="rId133"/>
    <p:sldId id="493" r:id="rId134"/>
    <p:sldId id="494" r:id="rId135"/>
    <p:sldId id="495" r:id="rId136"/>
    <p:sldId id="496" r:id="rId137"/>
    <p:sldId id="497" r:id="rId138"/>
    <p:sldId id="468" r:id="rId139"/>
    <p:sldId id="469" r:id="rId140"/>
    <p:sldId id="470" r:id="rId141"/>
    <p:sldId id="471" r:id="rId142"/>
    <p:sldId id="472" r:id="rId143"/>
    <p:sldId id="473" r:id="rId1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3" d="100"/>
          <a:sy n="73" d="100"/>
        </p:scale>
        <p:origin x="-1068"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B95177-A2F6-4B5E-9135-A055D47D97F2}" type="datetimeFigureOut">
              <a:rPr lang="en-US" smtClean="0"/>
              <a:t>5/2/2013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54FE71-C534-4325-8F25-DB232A913964}" type="slidenum">
              <a:rPr lang="en-US" smtClean="0"/>
              <a:t>‹#›</a:t>
            </a:fld>
            <a:endParaRPr lang="en-US"/>
          </a:p>
        </p:txBody>
      </p:sp>
    </p:spTree>
    <p:extLst>
      <p:ext uri="{BB962C8B-B14F-4D97-AF65-F5344CB8AC3E}">
        <p14:creationId xmlns:p14="http://schemas.microsoft.com/office/powerpoint/2010/main" val="1694465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nytimes.com/2013/04/29/business/media/social-medias-effects-on-markets-concern-regulators.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nytimes.com/2013/04/29/business/media/social-medias-effects-on-markets-concern-regulators.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www.nytimes.com/2011/10/24/technology/economists-see-more-jobs-for-machines-not-people.html" TargetMode="External"/><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www.nytimes.com/2011/10/24/technology/economists-see-more-jobs-for-machines-not-people.html"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http://www.pdfdownload.org/pdf2html/pdf2html.php?url=http%3A%2F%2Fwww.cs.washington.edu%2Fhomes%2Flazowska%2Fnitrd%2FWorkforce.pdf&amp;images=yes </a:t>
            </a:r>
            <a:endParaRPr lang="en-US" dirty="0"/>
          </a:p>
        </p:txBody>
      </p:sp>
      <p:sp>
        <p:nvSpPr>
          <p:cNvPr id="4" name="Slide Number Placeholder 3"/>
          <p:cNvSpPr>
            <a:spLocks noGrp="1"/>
          </p:cNvSpPr>
          <p:nvPr>
            <p:ph type="sldNum" sz="quarter" idx="10"/>
          </p:nvPr>
        </p:nvSpPr>
        <p:spPr/>
        <p:txBody>
          <a:bodyPr/>
          <a:lstStyle/>
          <a:p>
            <a:fld id="{3D54FE71-C534-4325-8F25-DB232A913964}" type="slidenum">
              <a:rPr lang="en-US" smtClean="0"/>
              <a:t>2</a:t>
            </a:fld>
            <a:endParaRPr lang="en-US"/>
          </a:p>
        </p:txBody>
      </p:sp>
    </p:spTree>
    <p:extLst>
      <p:ext uri="{BB962C8B-B14F-4D97-AF65-F5344CB8AC3E}">
        <p14:creationId xmlns:p14="http://schemas.microsoft.com/office/powerpoint/2010/main" val="2045073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B3E52BE-CFE8-4EE5-92B8-D812E26C8C2C}" type="slidenum">
              <a:rPr lang="en-US" smtClean="0"/>
              <a:pPr>
                <a:defRPr/>
              </a:pPr>
              <a:t>17</a:t>
            </a:fld>
            <a:endParaRPr lang="en-US"/>
          </a:p>
        </p:txBody>
      </p:sp>
    </p:spTree>
    <p:extLst>
      <p:ext uri="{BB962C8B-B14F-4D97-AF65-F5344CB8AC3E}">
        <p14:creationId xmlns:p14="http://schemas.microsoft.com/office/powerpoint/2010/main" val="316350295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80D4F212-C4E2-4717-AA63-7E832692D558}" type="slidenum">
              <a:rPr lang="en-US" smtClean="0"/>
              <a:pPr eaLnBrk="1" hangingPunct="1">
                <a:defRPr/>
              </a:pPr>
              <a:t>140</a:t>
            </a:fld>
            <a:endParaRPr lang="en-US" smtClean="0"/>
          </a:p>
        </p:txBody>
      </p:sp>
      <p:sp>
        <p:nvSpPr>
          <p:cNvPr id="206851" name="Rectangle 2"/>
          <p:cNvSpPr>
            <a:spLocks noGrp="1" noRot="1" noChangeAspect="1" noChangeArrowheads="1" noTextEdit="1"/>
          </p:cNvSpPr>
          <p:nvPr>
            <p:ph type="sldImg"/>
          </p:nvPr>
        </p:nvSpPr>
        <p:spPr>
          <a:xfrm>
            <a:off x="1104900" y="685761"/>
            <a:ext cx="4656138" cy="3428805"/>
          </a:xfrm>
          <a:ln/>
        </p:spPr>
      </p:sp>
      <p:sp>
        <p:nvSpPr>
          <p:cNvPr id="206852" name="Rectangle 3"/>
          <p:cNvSpPr>
            <a:spLocks noGrp="1" noChangeArrowheads="1"/>
          </p:cNvSpPr>
          <p:nvPr>
            <p:ph type="body" idx="1"/>
          </p:nvPr>
        </p:nvSpPr>
        <p:spPr>
          <a:noFill/>
        </p:spPr>
        <p:txBody>
          <a:bodyPr/>
          <a:lstStyle/>
          <a:p>
            <a:pPr eaLnBrk="1" hangingPunct="1"/>
            <a:r>
              <a:rPr lang="en-US" smtClean="0">
                <a:latin typeface="Arial" pitchFamily="34" charset="0"/>
              </a:rPr>
              <a:t>KMD – knowledge-based mass destruction</a:t>
            </a:r>
          </a:p>
          <a:p>
            <a:pPr eaLnBrk="1" hangingPunct="1"/>
            <a:r>
              <a:rPr lang="en-US" smtClean="0">
                <a:latin typeface="Arial" pitchFamily="34" charset="0"/>
              </a:rPr>
              <a:t>Grey goo image:  http://www.exitmundi.nl/graygoo.htm</a:t>
            </a:r>
          </a:p>
          <a:p>
            <a:pPr eaLnBrk="1" hangingPunct="1"/>
            <a:r>
              <a:rPr lang="en-US" smtClean="0">
                <a:latin typeface="Arial" pitchFamily="34" charset="0"/>
              </a:rPr>
              <a:t>The WIRED logo is a link to the Bill Joy paper.</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A00C1F65-39B2-4074-BF85-BCF2E8BAB118}" type="slidenum">
              <a:rPr lang="en-US" smtClean="0"/>
              <a:pPr eaLnBrk="1" hangingPunct="1">
                <a:defRPr/>
              </a:pPr>
              <a:t>141</a:t>
            </a:fld>
            <a:endParaRPr lang="en-US" smtClean="0"/>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p:spPr>
        <p:txBody>
          <a:bodyPr/>
          <a:lstStyle/>
          <a:p>
            <a:pPr eaLnBrk="1" hangingPunct="1"/>
            <a:r>
              <a:rPr lang="en-US" smtClean="0">
                <a:latin typeface="Arial" pitchFamily="34" charset="0"/>
              </a:rPr>
              <a:t>Referenced in Bill Joy’s article</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869B3262-E65F-49F6-B203-9EC031AE1595}" type="slidenum">
              <a:rPr lang="en-US" smtClean="0"/>
              <a:pPr eaLnBrk="1" hangingPunct="1">
                <a:defRPr/>
              </a:pPr>
              <a:t>142</a:t>
            </a:fld>
            <a:endParaRPr lang="en-US" smtClean="0"/>
          </a:p>
        </p:txBody>
      </p:sp>
      <p:sp>
        <p:nvSpPr>
          <p:cNvPr id="208899" name="Rectangle 2"/>
          <p:cNvSpPr>
            <a:spLocks noGrp="1" noRot="1" noChangeAspect="1" noChangeArrowheads="1" noTextEdit="1"/>
          </p:cNvSpPr>
          <p:nvPr>
            <p:ph type="sldImg"/>
          </p:nvPr>
        </p:nvSpPr>
        <p:spPr>
          <a:xfrm>
            <a:off x="1104900" y="685761"/>
            <a:ext cx="4656138" cy="3428805"/>
          </a:xfrm>
          <a:ln/>
        </p:spPr>
      </p:sp>
      <p:sp>
        <p:nvSpPr>
          <p:cNvPr id="208900" name="Rectangle 3"/>
          <p:cNvSpPr>
            <a:spLocks noGrp="1" noChangeArrowheads="1"/>
          </p:cNvSpPr>
          <p:nvPr>
            <p:ph type="body" idx="1"/>
          </p:nvPr>
        </p:nvSpPr>
        <p:spPr>
          <a:noFill/>
        </p:spPr>
        <p:txBody>
          <a:bodyPr/>
          <a:lstStyle/>
          <a:p>
            <a:pPr eaLnBrk="1" hangingPunct="1"/>
            <a:r>
              <a:rPr lang="en-US" smtClean="0">
                <a:latin typeface="Arial" pitchFamily="34" charset="0"/>
              </a:rPr>
              <a:t>http://www.nybooks.com/articles/16053</a:t>
            </a:r>
          </a:p>
          <a:p>
            <a:pPr eaLnBrk="1" hangingPunct="1"/>
            <a:r>
              <a:rPr lang="en-US" smtClean="0">
                <a:latin typeface="Arial" pitchFamily="34" charset="0"/>
              </a:rPr>
              <a:t>John Milton, Freeman Dyson, Michael Crighton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3"/>
              </a:rPr>
              <a:t>http://www.nytimes.com/2013/04/29/business/media/social-medias-effects-on-markets-concern-regulators.html</a:t>
            </a:r>
            <a:endParaRPr lang="en-US" sz="1200" u="sng"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kern="1200" dirty="0" smtClean="0">
                <a:solidFill>
                  <a:schemeClr val="tx1"/>
                </a:solidFill>
                <a:effectLst/>
                <a:latin typeface="+mn-lt"/>
                <a:ea typeface="+mn-ea"/>
                <a:cs typeface="+mn-cs"/>
              </a:rPr>
              <a:t>Twitter</a:t>
            </a:r>
            <a:r>
              <a:rPr lang="en-US" sz="1200" u="none" kern="1200" baseline="0" dirty="0" smtClean="0">
                <a:solidFill>
                  <a:schemeClr val="tx1"/>
                </a:solidFill>
                <a:effectLst/>
                <a:latin typeface="+mn-lt"/>
                <a:ea typeface="+mn-ea"/>
                <a:cs typeface="+mn-cs"/>
              </a:rPr>
              <a:t> image: http://hackread.com/hackers-hack-twitter-of-the-associated-press-claiming-obamas-injury-white-house-blast/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effectLst/>
                <a:latin typeface="+mn-lt"/>
                <a:ea typeface="+mn-ea"/>
                <a:cs typeface="+mn-cs"/>
              </a:rPr>
              <a:t>Dow Jones image: http://arstechnica.com/security/2013/04/hacked-ap-twitter-feed-rocks-market-after-sending-false-news-flash/  </a:t>
            </a:r>
            <a:endParaRPr lang="en-US" sz="1200" u="none" kern="1200" dirty="0" smtClean="0">
              <a:solidFill>
                <a:schemeClr val="tx1"/>
              </a:solidFill>
              <a:effectLst/>
              <a:latin typeface="+mn-lt"/>
              <a:ea typeface="+mn-ea"/>
              <a:cs typeface="+mn-cs"/>
            </a:endParaRPr>
          </a:p>
          <a:p>
            <a:r>
              <a:rPr lang="en-US" u="none" dirty="0" smtClean="0"/>
              <a:t> </a:t>
            </a:r>
            <a:endParaRPr lang="en-US" u="none" dirty="0"/>
          </a:p>
        </p:txBody>
      </p:sp>
      <p:sp>
        <p:nvSpPr>
          <p:cNvPr id="4" name="Slide Number Placeholder 3"/>
          <p:cNvSpPr>
            <a:spLocks noGrp="1"/>
          </p:cNvSpPr>
          <p:nvPr>
            <p:ph type="sldNum" sz="quarter" idx="10"/>
          </p:nvPr>
        </p:nvSpPr>
        <p:spPr/>
        <p:txBody>
          <a:bodyPr/>
          <a:lstStyle/>
          <a:p>
            <a:fld id="{3D54FE71-C534-4325-8F25-DB232A913964}" type="slidenum">
              <a:rPr lang="en-US" smtClean="0"/>
              <a:t>18</a:t>
            </a:fld>
            <a:endParaRPr lang="en-US"/>
          </a:p>
        </p:txBody>
      </p:sp>
    </p:spTree>
    <p:extLst>
      <p:ext uri="{BB962C8B-B14F-4D97-AF65-F5344CB8AC3E}">
        <p14:creationId xmlns:p14="http://schemas.microsoft.com/office/powerpoint/2010/main" val="773594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3"/>
              </a:rPr>
              <a:t>http://www.nytimes.com/2013/04/29/business/media/social-medias-effects-on-markets-concern-regulators.html</a:t>
            </a:r>
            <a:endParaRPr lang="en-US" sz="1200" u="sng"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kern="1200" dirty="0" smtClean="0">
                <a:solidFill>
                  <a:schemeClr val="tx1"/>
                </a:solidFill>
                <a:effectLst/>
                <a:latin typeface="+mn-lt"/>
                <a:ea typeface="+mn-ea"/>
                <a:cs typeface="+mn-cs"/>
              </a:rPr>
              <a:t>Twitter</a:t>
            </a:r>
            <a:r>
              <a:rPr lang="en-US" sz="1200" u="none" kern="1200" baseline="0" dirty="0" smtClean="0">
                <a:solidFill>
                  <a:schemeClr val="tx1"/>
                </a:solidFill>
                <a:effectLst/>
                <a:latin typeface="+mn-lt"/>
                <a:ea typeface="+mn-ea"/>
                <a:cs typeface="+mn-cs"/>
              </a:rPr>
              <a:t> image: http://hackread.com/hackers-hack-twitter-of-the-associated-press-claiming-obamas-injury-white-house-blast/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effectLst/>
                <a:latin typeface="+mn-lt"/>
                <a:ea typeface="+mn-ea"/>
                <a:cs typeface="+mn-cs"/>
              </a:rPr>
              <a:t>Dow </a:t>
            </a:r>
            <a:r>
              <a:rPr lang="en-US" sz="1200" u="none" kern="1200" baseline="0" smtClean="0">
                <a:solidFill>
                  <a:schemeClr val="tx1"/>
                </a:solidFill>
                <a:effectLst/>
                <a:latin typeface="+mn-lt"/>
                <a:ea typeface="+mn-ea"/>
                <a:cs typeface="+mn-cs"/>
              </a:rPr>
              <a:t>Jones image: http://arstechnica.com/security/2013/04/hacked-ap-twitter-feed-rocks-market-after-sending-false-news-flash/  </a:t>
            </a:r>
            <a:endParaRPr lang="en-US" sz="1200" u="none" kern="1200" dirty="0" smtClean="0">
              <a:solidFill>
                <a:schemeClr val="tx1"/>
              </a:solidFill>
              <a:effectLst/>
              <a:latin typeface="+mn-lt"/>
              <a:ea typeface="+mn-ea"/>
              <a:cs typeface="+mn-cs"/>
            </a:endParaRPr>
          </a:p>
          <a:p>
            <a:r>
              <a:rPr lang="en-US" u="none" dirty="0" smtClean="0"/>
              <a:t> </a:t>
            </a:r>
            <a:endParaRPr lang="en-US" u="none" dirty="0"/>
          </a:p>
        </p:txBody>
      </p:sp>
      <p:sp>
        <p:nvSpPr>
          <p:cNvPr id="4" name="Slide Number Placeholder 3"/>
          <p:cNvSpPr>
            <a:spLocks noGrp="1"/>
          </p:cNvSpPr>
          <p:nvPr>
            <p:ph type="sldNum" sz="quarter" idx="10"/>
          </p:nvPr>
        </p:nvSpPr>
        <p:spPr/>
        <p:txBody>
          <a:bodyPr/>
          <a:lstStyle/>
          <a:p>
            <a:fld id="{3D54FE71-C534-4325-8F25-DB232A913964}" type="slidenum">
              <a:rPr lang="en-US" smtClean="0"/>
              <a:t>19</a:t>
            </a:fld>
            <a:endParaRPr lang="en-US"/>
          </a:p>
        </p:txBody>
      </p:sp>
    </p:spTree>
    <p:extLst>
      <p:ext uri="{BB962C8B-B14F-4D97-AF65-F5344CB8AC3E}">
        <p14:creationId xmlns:p14="http://schemas.microsoft.com/office/powerpoint/2010/main" val="773594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already (at the end of robots) </a:t>
            </a:r>
            <a:r>
              <a:rPr lang="en-US" baseline="0" dirty="0" smtClean="0"/>
              <a:t> talked about the cars and did Peter’s videos.  Just remind.</a:t>
            </a:r>
            <a:endParaRPr lang="en-US" dirty="0"/>
          </a:p>
        </p:txBody>
      </p:sp>
      <p:sp>
        <p:nvSpPr>
          <p:cNvPr id="4" name="Slide Number Placeholder 3"/>
          <p:cNvSpPr>
            <a:spLocks noGrp="1"/>
          </p:cNvSpPr>
          <p:nvPr>
            <p:ph type="sldNum" sz="quarter" idx="10"/>
          </p:nvPr>
        </p:nvSpPr>
        <p:spPr/>
        <p:txBody>
          <a:bodyPr/>
          <a:lstStyle/>
          <a:p>
            <a:fld id="{3D54FE71-C534-4325-8F25-DB232A913964}" type="slidenum">
              <a:rPr lang="en-US" smtClean="0"/>
              <a:t>20</a:t>
            </a:fld>
            <a:endParaRPr lang="en-US"/>
          </a:p>
        </p:txBody>
      </p:sp>
    </p:spTree>
    <p:extLst>
      <p:ext uri="{BB962C8B-B14F-4D97-AF65-F5344CB8AC3E}">
        <p14:creationId xmlns:p14="http://schemas.microsoft.com/office/powerpoint/2010/main" val="2095700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F1B277A-C2E4-4AD4-9C5D-D0012EFBFD0C}" type="slidenum">
              <a:rPr lang="en-US" smtClean="0"/>
              <a:pPr eaLnBrk="1" hangingPunct="1"/>
              <a:t>21</a:t>
            </a:fld>
            <a:endParaRPr 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r>
              <a:rPr lang="en-US" smtClean="0"/>
              <a:t>Email is great but there are risks.  Here you have virus outbreak Sept. 2010</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433181E-009F-4BD0-BEA5-C06694CE9598}" type="slidenum">
              <a:rPr lang="en-US" smtClean="0"/>
              <a:pPr eaLnBrk="1" hangingPunct="1"/>
              <a:t>22</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r>
              <a:rPr lang="en-US" smtClean="0"/>
              <a:t>Scientist implants RFID chip in hand.  He can infect it with a virus, then pass that virus to other machines.</a:t>
            </a:r>
          </a:p>
          <a:p>
            <a:pPr eaLnBrk="1" hangingPunct="1"/>
            <a:r>
              <a:rPr lang="en-US" smtClean="0"/>
              <a:t>Photo: http://upload.wikimedia.org/wikipedia/commons/9/99/RFID_hand_1.jpg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4F5395B-9554-41D0-9796-1DB9FEF3AE24}" type="slidenum">
              <a:rPr lang="en-US" smtClean="0"/>
              <a:pPr eaLnBrk="1" hangingPunct="1"/>
              <a:t>23</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r>
              <a:rPr lang="en-US" smtClean="0"/>
              <a:t>Image from: http://www.chesapeakepotomaccancer.com/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DBA6B80-780B-4428-A81F-4D5C654E0038}" type="slidenum">
              <a:rPr lang="en-US" smtClean="0"/>
              <a:pPr eaLnBrk="1" hangingPunct="1"/>
              <a:t>26</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r>
              <a:rPr lang="en-US" smtClean="0"/>
              <a:t>http://www.nytimes.com/imagepages/2010/01/27/us/27radiation-graphic1.html?ref=us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D02F996-C5A6-4964-8187-E5FF1DA17B42}" type="slidenum">
              <a:rPr lang="en-US" smtClean="0"/>
              <a:pPr eaLnBrk="1" hangingPunct="1"/>
              <a:t>28</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r>
              <a:rPr lang="en-US" smtClean="0"/>
              <a:t>3</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322AD2C-7710-4D91-8F30-934F2AE3DBA9}" type="slidenum">
              <a:rPr lang="en-US" smtClean="0"/>
              <a:pPr eaLnBrk="1" hangingPunct="1"/>
              <a:t>29</a:t>
            </a:fld>
            <a:endParaRPr 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r>
              <a:rPr lang="en-US" smtClean="0"/>
              <a:t>3</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96A3D54-A867-46AF-B916-EF055A04BBCF}" type="slidenum">
              <a:rPr lang="en-US" smtClean="0"/>
              <a:pPr eaLnBrk="1" hangingPunct="1"/>
              <a:t>5</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r>
              <a:rPr lang="en-US" smtClean="0"/>
              <a:t>What could go wrong here?</a:t>
            </a:r>
          </a:p>
          <a:p>
            <a:pPr eaLnBrk="1" hangingPunct="1"/>
            <a:endParaRPr lang="en-US" smtClean="0"/>
          </a:p>
          <a:p>
            <a:pPr eaLnBrk="1" hangingPunct="1"/>
            <a:r>
              <a:rPr lang="en-US" smtClean="0"/>
              <a:t>But can go wrong if we don’t have these tools?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ABF1B5B-B387-4970-B760-C2C5111DBB29}" type="slidenum">
              <a:rPr lang="en-US" smtClean="0"/>
              <a:pPr eaLnBrk="1" hangingPunct="1"/>
              <a:t>31</a:t>
            </a:fld>
            <a:endParaRPr 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r>
              <a:rPr lang="en-US" smtClean="0"/>
              <a:t>1</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13087B-9BEA-479D-9913-BF5416CB0FFA}" type="slidenum">
              <a:rPr lang="en-US" smtClean="0"/>
              <a:pPr eaLnBrk="1" hangingPunct="1"/>
              <a:t>32</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r>
              <a:rPr lang="en-US" smtClean="0"/>
              <a:t>http://www.nytimes.com/2010/01/14/nyregion/14watchlist.html</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http://www.telegraph.co.uk/news/picturegalleries/telegraph-pictures-of-the-year/3850551/Telegraph-photographers-pictures-of-the-year-Jane-Mingay.html?image=2  </a:t>
            </a:r>
          </a:p>
          <a:p>
            <a:r>
              <a:rPr lang="en-US" dirty="0" smtClean="0"/>
              <a:t>Robot: http://www.businesspundit.com/8-insane-japanese-robots-that-will-take-your-job-and-possibly-your-life/ </a:t>
            </a:r>
          </a:p>
          <a:p>
            <a:endParaRPr lang="en-US" dirty="0"/>
          </a:p>
        </p:txBody>
      </p:sp>
      <p:sp>
        <p:nvSpPr>
          <p:cNvPr id="4" name="Slide Number Placeholder 3"/>
          <p:cNvSpPr>
            <a:spLocks noGrp="1"/>
          </p:cNvSpPr>
          <p:nvPr>
            <p:ph type="sldNum" sz="quarter" idx="10"/>
          </p:nvPr>
        </p:nvSpPr>
        <p:spPr/>
        <p:txBody>
          <a:bodyPr/>
          <a:lstStyle/>
          <a:p>
            <a:fld id="{3D54FE71-C534-4325-8F25-DB232A913964}" type="slidenum">
              <a:rPr lang="en-US" smtClean="0"/>
              <a:t>33</a:t>
            </a:fld>
            <a:endParaRPr lang="en-US"/>
          </a:p>
        </p:txBody>
      </p:sp>
    </p:spTree>
    <p:extLst>
      <p:ext uri="{BB962C8B-B14F-4D97-AF65-F5344CB8AC3E}">
        <p14:creationId xmlns:p14="http://schemas.microsoft.com/office/powerpoint/2010/main" val="842332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Info on Watson:</a:t>
            </a:r>
            <a:r>
              <a:rPr lang="en-US" baseline="0" dirty="0" smtClean="0"/>
              <a:t> http://gcn.com/articles/2011/02/10/watson-vs-human-brain-tale-of-the-tape.aspx</a:t>
            </a:r>
          </a:p>
          <a:p>
            <a:r>
              <a:rPr lang="en-US" baseline="0" dirty="0" smtClean="0"/>
              <a:t>Its memory:1.5 * 10^ megabytes.  Its processing power: 8*10^7 MIPS</a:t>
            </a:r>
            <a:endParaRPr lang="en-US" dirty="0"/>
          </a:p>
        </p:txBody>
      </p:sp>
      <p:sp>
        <p:nvSpPr>
          <p:cNvPr id="4" name="Slide Number Placeholder 3"/>
          <p:cNvSpPr>
            <a:spLocks noGrp="1"/>
          </p:cNvSpPr>
          <p:nvPr>
            <p:ph type="sldNum" sz="quarter" idx="10"/>
          </p:nvPr>
        </p:nvSpPr>
        <p:spPr/>
        <p:txBody>
          <a:bodyPr/>
          <a:lstStyle/>
          <a:p>
            <a:pPr>
              <a:defRPr/>
            </a:pPr>
            <a:fld id="{1ADE864A-23D3-4EB0-B16E-8B8ED4AC28B1}" type="slidenum">
              <a:rPr lang="en-US" smtClean="0"/>
              <a:pPr>
                <a:defRPr/>
              </a:pPr>
              <a:t>34</a:t>
            </a:fld>
            <a:endParaRPr lang="en-US"/>
          </a:p>
        </p:txBody>
      </p:sp>
    </p:spTree>
    <p:extLst>
      <p:ext uri="{BB962C8B-B14F-4D97-AF65-F5344CB8AC3E}">
        <p14:creationId xmlns:p14="http://schemas.microsoft.com/office/powerpoint/2010/main" val="22645434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newer one from: http://www.donbot.com/Futurebot/NewTech/NT01370MoravecsGraphUpdated2020.html</a:t>
            </a:r>
            <a:r>
              <a:rPr lang="en-US" baseline="0" dirty="0" smtClean="0"/>
              <a:t> </a:t>
            </a:r>
          </a:p>
          <a:p>
            <a:r>
              <a:rPr lang="en-US" baseline="0" dirty="0" smtClean="0"/>
              <a:t>Note that it puts people at 1000 times more compute power than </a:t>
            </a:r>
            <a:r>
              <a:rPr lang="en-US" baseline="0" dirty="0" err="1" smtClean="0"/>
              <a:t>Moravec</a:t>
            </a:r>
            <a:r>
              <a:rPr lang="en-US" baseline="0" dirty="0" smtClean="0"/>
              <a:t>, yet still projects matching them before 2020.</a:t>
            </a:r>
            <a:endParaRPr lang="en-US" dirty="0"/>
          </a:p>
        </p:txBody>
      </p:sp>
      <p:sp>
        <p:nvSpPr>
          <p:cNvPr id="4" name="Slide Number Placeholder 3"/>
          <p:cNvSpPr>
            <a:spLocks noGrp="1"/>
          </p:cNvSpPr>
          <p:nvPr>
            <p:ph type="sldNum" sz="quarter" idx="10"/>
          </p:nvPr>
        </p:nvSpPr>
        <p:spPr/>
        <p:txBody>
          <a:bodyPr/>
          <a:lstStyle/>
          <a:p>
            <a:fld id="{A5989D54-A1E1-4B88-98DB-79FE290E1B8A}" type="slidenum">
              <a:rPr lang="en-US" smtClean="0"/>
              <a:pPr/>
              <a:t>36</a:t>
            </a:fld>
            <a:endParaRPr lang="en-US"/>
          </a:p>
        </p:txBody>
      </p:sp>
    </p:spTree>
    <p:extLst>
      <p:ext uri="{BB962C8B-B14F-4D97-AF65-F5344CB8AC3E}">
        <p14:creationId xmlns:p14="http://schemas.microsoft.com/office/powerpoint/2010/main" val="161069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Picture of JS Bach:</a:t>
            </a:r>
            <a:r>
              <a:rPr lang="en-US" baseline="0" dirty="0" smtClean="0"/>
              <a:t> </a:t>
            </a:r>
            <a:r>
              <a:rPr lang="en-US" dirty="0" smtClean="0">
                <a:latin typeface="Arial" pitchFamily="34" charset="0"/>
              </a:rPr>
              <a:t>http://www.carus-verlag.com/index.php3?selSprache=1&amp;BLink=JSBach </a:t>
            </a:r>
          </a:p>
          <a:p>
            <a:r>
              <a:rPr lang="en-US" dirty="0" smtClean="0"/>
              <a:t>  </a:t>
            </a:r>
            <a:endParaRPr lang="en-US" dirty="0"/>
          </a:p>
        </p:txBody>
      </p:sp>
      <p:sp>
        <p:nvSpPr>
          <p:cNvPr id="4" name="Slide Number Placeholder 3"/>
          <p:cNvSpPr>
            <a:spLocks noGrp="1"/>
          </p:cNvSpPr>
          <p:nvPr>
            <p:ph type="sldNum" sz="quarter" idx="10"/>
          </p:nvPr>
        </p:nvSpPr>
        <p:spPr/>
        <p:txBody>
          <a:bodyPr/>
          <a:lstStyle/>
          <a:p>
            <a:fld id="{3D54FE71-C534-4325-8F25-DB232A913964}" type="slidenum">
              <a:rPr lang="en-US" smtClean="0"/>
              <a:t>39</a:t>
            </a:fld>
            <a:endParaRPr lang="en-US"/>
          </a:p>
        </p:txBody>
      </p:sp>
    </p:spTree>
    <p:extLst>
      <p:ext uri="{BB962C8B-B14F-4D97-AF65-F5344CB8AC3E}">
        <p14:creationId xmlns:p14="http://schemas.microsoft.com/office/powerpoint/2010/main" val="41003295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D54FE71-C534-4325-8F25-DB232A913964}" type="slidenum">
              <a:rPr lang="en-US" smtClean="0"/>
              <a:t>40</a:t>
            </a:fld>
            <a:endParaRPr lang="en-US"/>
          </a:p>
        </p:txBody>
      </p:sp>
    </p:spTree>
    <p:extLst>
      <p:ext uri="{BB962C8B-B14F-4D97-AF65-F5344CB8AC3E}">
        <p14:creationId xmlns:p14="http://schemas.microsoft.com/office/powerpoint/2010/main" val="4100329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4CD3424-5013-40EA-B176-364114037DEF}" type="slidenum">
              <a:rPr lang="en-US" smtClean="0"/>
              <a:pPr eaLnBrk="1" hangingPunct="1"/>
              <a:t>41</a:t>
            </a:fld>
            <a:endParaRPr 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r>
              <a:rPr lang="en-US" dirty="0" smtClean="0"/>
              <a:t>Episode title: The Measure of a Man  The trial starts in 3,  about 7/8 of the way in.  4 has some interesting stuff.  The key part to show is at the beginning of 5 (MOAM).</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F9CABB3-459C-4B7F-90A0-E0B1FAF747B0}" type="slidenum">
              <a:rPr lang="en-US" smtClean="0"/>
              <a:pPr eaLnBrk="1" hangingPunct="1"/>
              <a:t>42</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r>
              <a:rPr lang="en-US" smtClean="0">
                <a:latin typeface="Arial" pitchFamily="34" charset="0"/>
              </a:rPr>
              <a:t>Image from: http://brent.kearneys.ca/2009/02/14/the-singularity-summit-2008/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F540532-804C-46F4-BA3F-7CD61FEE5F35}" type="slidenum">
              <a:rPr lang="en-US" smtClean="0"/>
              <a:pPr eaLnBrk="1" hangingPunct="1"/>
              <a:t>43</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r>
              <a:rPr lang="en-US" smtClean="0">
                <a:latin typeface="Arial" pitchFamily="34" charset="0"/>
              </a:rPr>
              <a:t>http://en.wikipedia.org/wiki/Transhumanism, bottom of page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23FBFE5-1562-4E2E-B4D9-52CF52BCC769}" type="slidenum">
              <a:rPr lang="en-US" smtClean="0"/>
              <a:pPr eaLnBrk="1" hangingPunct="1"/>
              <a:t>7</a:t>
            </a:fld>
            <a:endParaRPr 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r>
              <a:rPr lang="en-US" dirty="0" smtClean="0"/>
              <a:t>Recall this, which we saw at the end of Algorithms</a:t>
            </a:r>
            <a:r>
              <a:rPr lang="en-US" baseline="0" dirty="0" smtClean="0"/>
              <a:t> 2.</a:t>
            </a:r>
          </a:p>
          <a:p>
            <a:pPr eaLnBrk="1" hangingPunct="1"/>
            <a:r>
              <a:rPr lang="en-US" dirty="0" smtClean="0"/>
              <a:t>Windows XP : http://en.wikipedia.org/wiki/Source_lines_of_code</a:t>
            </a:r>
          </a:p>
          <a:p>
            <a:pPr eaLnBrk="1" hangingPunct="1"/>
            <a:r>
              <a:rPr lang="en-US" dirty="0" smtClean="0"/>
              <a:t>OpenOffice:http://www.openoffice.org/FAQs/build_faq.html#source </a:t>
            </a:r>
          </a:p>
          <a:p>
            <a:pPr eaLnBrk="1" hangingPunct="1"/>
            <a:r>
              <a:rPr lang="en-US" dirty="0" smtClean="0"/>
              <a:t>GNU/Linux: http://www.dwheeler.com/sloc/ </a:t>
            </a:r>
          </a:p>
          <a:p>
            <a:pPr eaLnBrk="1" hangingPunct="1"/>
            <a:r>
              <a:rPr lang="en-US" dirty="0" smtClean="0"/>
              <a:t>Lucent switch and Windows Vista: http://brianmackay.name/post/2009/01/14/The-Worlds-Largest-Software-Project.aspx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p:spPr>
        <p:txBody>
          <a:bodyPr/>
          <a:lstStyle/>
          <a:p>
            <a:r>
              <a:rPr lang="en-US" smtClean="0">
                <a:latin typeface="Arial" pitchFamily="34" charset="0"/>
              </a:rPr>
              <a:t>Stock exchange: http://www.stockmarketinvesting.com/stock-market-tips/  </a:t>
            </a:r>
          </a:p>
          <a:p>
            <a:r>
              <a:rPr lang="en-US" smtClean="0">
                <a:latin typeface="Arial" pitchFamily="34" charset="0"/>
              </a:rPr>
              <a:t>Graph: http://www.geekesfera.com/tag/stock-market </a:t>
            </a:r>
          </a:p>
          <a:p>
            <a:endParaRPr lang="en-US"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5E7343A1-6E93-4D70-A384-5A39E4A24CB3}" type="slidenum">
              <a:rPr lang="en-US" smtClean="0"/>
              <a:pPr>
                <a:defRPr/>
              </a:pPr>
              <a:t>45</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Article talks about how profnath keeps setting</a:t>
            </a:r>
            <a:r>
              <a:rPr lang="en-US" baseline="0" smtClean="0"/>
              <a:t> it’s price to just less than bordeebook, who keeps setting theirs to just more than profnath, but the product of their factors is greater than 1.</a:t>
            </a:r>
            <a:endParaRPr lang="en-US"/>
          </a:p>
        </p:txBody>
      </p:sp>
      <p:sp>
        <p:nvSpPr>
          <p:cNvPr id="4" name="Slide Number Placeholder 3"/>
          <p:cNvSpPr>
            <a:spLocks noGrp="1"/>
          </p:cNvSpPr>
          <p:nvPr>
            <p:ph type="sldNum" sz="quarter" idx="10"/>
          </p:nvPr>
        </p:nvSpPr>
        <p:spPr/>
        <p:txBody>
          <a:bodyPr/>
          <a:lstStyle/>
          <a:p>
            <a:pPr>
              <a:defRPr/>
            </a:pPr>
            <a:fld id="{50BBBD8E-538C-4EA4-8532-20A331840FD7}" type="slidenum">
              <a:rPr lang="en-US" smtClean="0"/>
              <a:pPr>
                <a:defRPr/>
              </a:pPr>
              <a:t>46</a:t>
            </a:fld>
            <a:endParaRPr lang="en-US"/>
          </a:p>
        </p:txBody>
      </p:sp>
    </p:spTree>
    <p:extLst>
      <p:ext uri="{BB962C8B-B14F-4D97-AF65-F5344CB8AC3E}">
        <p14:creationId xmlns:p14="http://schemas.microsoft.com/office/powerpoint/2010/main" val="39742774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C3B4292B-7D23-4A96-B1F6-72EFEB12A283}" type="slidenum">
              <a:rPr lang="en-US" smtClean="0"/>
              <a:pPr eaLnBrk="1" hangingPunct="1">
                <a:defRPr/>
              </a:pPr>
              <a:t>48</a:t>
            </a:fld>
            <a:endParaRPr lang="en-US" smtClean="0"/>
          </a:p>
        </p:txBody>
      </p:sp>
      <p:sp>
        <p:nvSpPr>
          <p:cNvPr id="154627" name="Rectangle 2"/>
          <p:cNvSpPr>
            <a:spLocks noGrp="1" noRot="1" noChangeAspect="1" noChangeArrowheads="1" noTextEdit="1"/>
          </p:cNvSpPr>
          <p:nvPr>
            <p:ph type="sldImg"/>
          </p:nvPr>
        </p:nvSpPr>
        <p:spPr>
          <a:xfrm>
            <a:off x="1104900" y="685761"/>
            <a:ext cx="4656138" cy="3428805"/>
          </a:xfrm>
          <a:ln/>
        </p:spPr>
      </p:sp>
      <p:sp>
        <p:nvSpPr>
          <p:cNvPr id="154628" name="Rectangle 3"/>
          <p:cNvSpPr>
            <a:spLocks noGrp="1" noChangeArrowheads="1"/>
          </p:cNvSpPr>
          <p:nvPr>
            <p:ph type="body" idx="1"/>
          </p:nvPr>
        </p:nvSpPr>
        <p:spPr>
          <a:noFill/>
        </p:spPr>
        <p:txBody>
          <a:bodyPr/>
          <a:lstStyle/>
          <a:p>
            <a:pPr eaLnBrk="1" hangingPunct="1"/>
            <a:r>
              <a:rPr lang="en-US" smtClean="0">
                <a:latin typeface="Arial" pitchFamily="34" charset="0"/>
              </a:rPr>
              <a:t>http://www.bristolstories.org/site_images/big_world_map.jpg</a:t>
            </a:r>
          </a:p>
          <a:p>
            <a:pPr eaLnBrk="1" hangingPunct="1"/>
            <a:r>
              <a:rPr lang="en-US" smtClean="0">
                <a:latin typeface="Arial" pitchFamily="34" charset="0"/>
              </a:rPr>
              <a:t>Guns Germs and Steel argument: Eurasia won because of geography.  Europe won because China lost lost because they burned the boats and the Europeans didn’t.  Can one group ever effectively decide against technology?</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AEB2F2FA-1B95-4F10-BD4E-0F08BECF6AF8}" type="slidenum">
              <a:rPr lang="en-US" smtClean="0"/>
              <a:pPr eaLnBrk="1" hangingPunct="1">
                <a:defRPr/>
              </a:pPr>
              <a:t>49</a:t>
            </a:fld>
            <a:endParaRPr lang="en-US"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p:spPr>
        <p:txBody>
          <a:bodyPr/>
          <a:lstStyle/>
          <a:p>
            <a:pPr eaLnBrk="1" hangingPunct="1"/>
            <a:r>
              <a:rPr lang="en-US" smtClean="0">
                <a:latin typeface="Arial" pitchFamily="34" charset="0"/>
              </a:rPr>
              <a:t>Point here: you can be on top.  But then if you decide to stop doing science/technology, someone else will just take over.  You can’t make it stop everywhere.</a:t>
            </a:r>
          </a:p>
          <a:p>
            <a:pPr eaLnBrk="1" hangingPunct="1"/>
            <a:r>
              <a:rPr lang="en-US" smtClean="0">
                <a:latin typeface="Arial" pitchFamily="34" charset="0"/>
              </a:rPr>
              <a:t>Image from: http://musham.wordpress.com/2008/09/19/islamic-science-and-development-historyin-quran-view/ </a:t>
            </a:r>
          </a:p>
          <a:p>
            <a:pPr eaLnBrk="1" hangingPunct="1"/>
            <a:r>
              <a:rPr lang="en-US" smtClean="0">
                <a:latin typeface="Arial" pitchFamily="34" charset="0"/>
              </a:rPr>
              <a:t>The link is to a YouTube video of Neil de Grasse Tyson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E86DB2D2-65C0-4C03-976B-835224EA1F26}" type="slidenum">
              <a:rPr lang="en-US" smtClean="0"/>
              <a:pPr eaLnBrk="1" hangingPunct="1">
                <a:defRPr/>
              </a:pPr>
              <a:t>50</a:t>
            </a:fld>
            <a:endParaRPr lang="en-US" smtClean="0"/>
          </a:p>
        </p:txBody>
      </p:sp>
      <p:sp>
        <p:nvSpPr>
          <p:cNvPr id="156675" name="Rectangle 2"/>
          <p:cNvSpPr>
            <a:spLocks noGrp="1" noRot="1" noChangeAspect="1" noChangeArrowheads="1" noTextEdit="1"/>
          </p:cNvSpPr>
          <p:nvPr>
            <p:ph type="sldImg"/>
          </p:nvPr>
        </p:nvSpPr>
        <p:spPr>
          <a:xfrm>
            <a:off x="1104900" y="685761"/>
            <a:ext cx="4656138" cy="3428805"/>
          </a:xfrm>
          <a:ln/>
        </p:spPr>
      </p:sp>
      <p:sp>
        <p:nvSpPr>
          <p:cNvPr id="156676" name="Rectangle 3"/>
          <p:cNvSpPr>
            <a:spLocks noGrp="1" noChangeArrowheads="1"/>
          </p:cNvSpPr>
          <p:nvPr>
            <p:ph type="body" idx="1"/>
          </p:nvPr>
        </p:nvSpPr>
        <p:spPr>
          <a:noFill/>
        </p:spPr>
        <p:txBody>
          <a:bodyPr/>
          <a:lstStyle/>
          <a:p>
            <a:pPr eaLnBrk="1" hangingPunct="1"/>
            <a:r>
              <a:rPr lang="en-US" smtClean="0">
                <a:latin typeface="Arial" pitchFamily="34" charset="0"/>
              </a:rPr>
              <a:t>Quoted on  p. 210 of The Luddites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p:spPr>
        <p:txBody>
          <a:bodyPr/>
          <a:lstStyle/>
          <a:p>
            <a:r>
              <a:rPr lang="en-US" smtClean="0">
                <a:latin typeface="Arial" pitchFamily="34" charset="0"/>
              </a:rPr>
              <a:t>http://4.bp.blogspot.com/_JkY44588yyw/SVpfRobpWxI/AAAAAAAAAGo/0V7a4EoDv9Y/s400/gapminder_world_chart_2006.jpg </a:t>
            </a:r>
          </a:p>
        </p:txBody>
      </p:sp>
      <p:sp>
        <p:nvSpPr>
          <p:cNvPr id="125956" name="Slide Number Placeholder 3"/>
          <p:cNvSpPr>
            <a:spLocks noGrp="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2CC0D7CF-6E4A-4F98-AAC5-EFFC67E027B1}" type="slidenum">
              <a:rPr lang="en-US" smtClean="0"/>
              <a:pPr eaLnBrk="1" hangingPunct="1">
                <a:defRPr/>
              </a:pPr>
              <a:t>51</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p:spPr>
        <p:txBody>
          <a:bodyPr/>
          <a:lstStyle/>
          <a:p>
            <a:r>
              <a:rPr lang="en-US" smtClean="0">
                <a:latin typeface="Arial" pitchFamily="34" charset="0"/>
              </a:rPr>
              <a:t>Our standard of living keeps going up because of technology.</a:t>
            </a:r>
          </a:p>
          <a:p>
            <a:r>
              <a:rPr lang="en-US" smtClean="0">
                <a:latin typeface="Arial" pitchFamily="34" charset="0"/>
              </a:rPr>
              <a:t>http://visualizingeconomics.com/2011/03/08/long-term-real-growth-in-us-gdp-per-capita-1871-2009/</a:t>
            </a:r>
          </a:p>
        </p:txBody>
      </p:sp>
      <p:sp>
        <p:nvSpPr>
          <p:cNvPr id="129028" name="Slide Number Placeholder 3"/>
          <p:cNvSpPr>
            <a:spLocks noGrp="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926F8EBD-4771-4872-973F-417A47ED199C}" type="slidenum">
              <a:rPr lang="en-US" smtClean="0"/>
              <a:pPr eaLnBrk="1" hangingPunct="1">
                <a:defRPr/>
              </a:pPr>
              <a:t>52</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p:spPr>
        <p:txBody>
          <a:bodyPr/>
          <a:lstStyle/>
          <a:p>
            <a:r>
              <a:rPr lang="en-US" smtClean="0">
                <a:latin typeface="Arial" pitchFamily="34" charset="0"/>
              </a:rPr>
              <a:t>But here’s the other side.</a:t>
            </a:r>
          </a:p>
        </p:txBody>
      </p:sp>
      <p:sp>
        <p:nvSpPr>
          <p:cNvPr id="4" name="Slide Number Placeholder 3"/>
          <p:cNvSpPr>
            <a:spLocks noGrp="1"/>
          </p:cNvSpPr>
          <p:nvPr>
            <p:ph type="sldNum" sz="quarter" idx="5"/>
          </p:nvPr>
        </p:nvSpPr>
        <p:spPr/>
        <p:txBody>
          <a:bodyPr/>
          <a:lstStyle/>
          <a:p>
            <a:pPr>
              <a:defRPr/>
            </a:pPr>
            <a:fld id="{E581C411-4FB9-45CF-B607-6FC332019C6A}" type="slidenum">
              <a:rPr lang="en-US" smtClean="0"/>
              <a:pPr>
                <a:defRPr/>
              </a:pPr>
              <a:t>53</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ED4A9D1D-D809-4732-9CEC-6809B61F6650}" type="slidenum">
              <a:rPr lang="en-US" smtClean="0"/>
              <a:pPr eaLnBrk="1" hangingPunct="1">
                <a:defRPr/>
              </a:pPr>
              <a:t>54</a:t>
            </a:fld>
            <a:endParaRPr lang="en-US"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eaLnBrk="1" hangingPunct="1"/>
            <a:r>
              <a:rPr lang="en-US" smtClean="0">
                <a:latin typeface="Arial" pitchFamily="34" charset="0"/>
              </a:rPr>
              <a:t>http://www.spartacus.schoolnet.co.uk/PRluddites1.JPG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p:spPr>
        <p:txBody>
          <a:bodyPr/>
          <a:lstStyle/>
          <a:p>
            <a:r>
              <a:rPr lang="en-US" smtClean="0">
                <a:latin typeface="Arial" pitchFamily="34" charset="0"/>
              </a:rPr>
              <a:t>But maybe we desperately need more workers who can’t get old and need to be taken care of.</a:t>
            </a:r>
          </a:p>
          <a:p>
            <a:r>
              <a:rPr lang="en-US" smtClean="0">
                <a:latin typeface="Arial" pitchFamily="34" charset="0"/>
              </a:rPr>
              <a:t>http://www.prb.org/pdf10/10wpds_eng.pdf </a:t>
            </a:r>
          </a:p>
          <a:p>
            <a:endParaRPr lang="en-US" smtClean="0">
              <a:latin typeface="Arial" pitchFamily="34" charset="0"/>
            </a:endParaRPr>
          </a:p>
        </p:txBody>
      </p:sp>
      <p:sp>
        <p:nvSpPr>
          <p:cNvPr id="130052" name="Slide Number Placeholder 3"/>
          <p:cNvSpPr>
            <a:spLocks noGrp="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49A572BB-0F1A-4FEA-91EE-BEC7ABBF7E89}" type="slidenum">
              <a:rPr lang="en-US" smtClean="0"/>
              <a:pPr eaLnBrk="1" hangingPunct="1">
                <a:defRPr/>
              </a:pPr>
              <a:t>55</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3C69289-6F4B-4A94-9B62-82943D327A00}" type="slidenum">
              <a:rPr lang="en-US" smtClean="0"/>
              <a:pPr eaLnBrk="1" hangingPunct="1"/>
              <a:t>11</a:t>
            </a:fld>
            <a:endParaRPr 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r>
              <a:rPr lang="en-US" smtClean="0"/>
              <a:t>http://patdollard.com/wp-content/uploads/voting-machine.jpg </a:t>
            </a:r>
          </a:p>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p:spPr>
        <p:txBody>
          <a:bodyPr/>
          <a:lstStyle/>
          <a:p>
            <a:r>
              <a:rPr lang="en-US" smtClean="0">
                <a:latin typeface="Arial" pitchFamily="34" charset="0"/>
              </a:rPr>
              <a:t>http://www.prb.org/pdf10/10wpds_eng.pdf </a:t>
            </a:r>
          </a:p>
        </p:txBody>
      </p:sp>
      <p:sp>
        <p:nvSpPr>
          <p:cNvPr id="131076" name="Slide Number Placeholder 3"/>
          <p:cNvSpPr>
            <a:spLocks noGrp="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8F01C3A1-E868-4D57-8577-7C670FCD96BF}" type="slidenum">
              <a:rPr lang="en-US" smtClean="0"/>
              <a:pPr eaLnBrk="1" hangingPunct="1">
                <a:defRPr/>
              </a:pPr>
              <a:t>56</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p:spPr>
        <p:txBody>
          <a:bodyPr/>
          <a:lstStyle/>
          <a:p>
            <a:r>
              <a:rPr lang="en-US" dirty="0" smtClean="0">
                <a:latin typeface="Arial" pitchFamily="34" charset="0"/>
              </a:rPr>
              <a:t>I have made a copy of this video.</a:t>
            </a:r>
            <a:r>
              <a:rPr lang="en-US" baseline="0" dirty="0" smtClean="0">
                <a:latin typeface="Arial" pitchFamily="34" charset="0"/>
              </a:rPr>
              <a:t>  It is in Ear\</a:t>
            </a:r>
            <a:r>
              <a:rPr lang="en-US" baseline="0" dirty="0" err="1" smtClean="0">
                <a:latin typeface="Arial" pitchFamily="34" charset="0"/>
              </a:rPr>
              <a:t>Cswork</a:t>
            </a:r>
            <a:r>
              <a:rPr lang="en-US" baseline="0" smtClean="0">
                <a:latin typeface="Arial" pitchFamily="34" charset="0"/>
              </a:rPr>
              <a:t>\CS349\TheJetsonsStartAt3-10.</a:t>
            </a:r>
          </a:p>
          <a:p>
            <a:r>
              <a:rPr lang="en-US" smtClean="0">
                <a:latin typeface="Arial" pitchFamily="34" charset="0"/>
              </a:rPr>
              <a:t>The </a:t>
            </a:r>
            <a:r>
              <a:rPr lang="en-US" dirty="0" smtClean="0">
                <a:latin typeface="Arial" pitchFamily="34" charset="0"/>
              </a:rPr>
              <a:t>idea is a humanoid that simply does things the way people did before. </a:t>
            </a:r>
          </a:p>
          <a:p>
            <a:r>
              <a:rPr lang="en-US" dirty="0" smtClean="0">
                <a:latin typeface="Arial" pitchFamily="34" charset="0"/>
              </a:rPr>
              <a:t>http://heightofhappiness.files.wordpress.com/2010/04/rosie-cleaning-jetsons3.jpg</a:t>
            </a:r>
          </a:p>
        </p:txBody>
      </p:sp>
      <p:sp>
        <p:nvSpPr>
          <p:cNvPr id="123908" name="Slide Number Placeholder 3"/>
          <p:cNvSpPr>
            <a:spLocks noGrp="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E1309825-6210-414F-8743-D4E9B671826E}" type="slidenum">
              <a:rPr lang="en-US" smtClean="0"/>
              <a:pPr eaLnBrk="1" hangingPunct="1">
                <a:defRPr/>
              </a:pPr>
              <a:t>57</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p:spPr>
        <p:txBody>
          <a:bodyPr/>
          <a:lstStyle/>
          <a:p>
            <a:r>
              <a:rPr lang="en-US" smtClean="0">
                <a:latin typeface="Arial" pitchFamily="34" charset="0"/>
              </a:rPr>
              <a:t>But it hasn’t worked that way.  We haven’t created robots that bring in wood (or coal), lay fires, monitor them, and clean up all the dust they make in the house.  We’ve created a totally different way to cook food and heat houses.  Similarly, the Luddites weren’t upset about weaving robots.  They were upset about machines that simply did the task differently.  Maybe some tasks will require humanoid robots, but many haven’t/won’t.</a:t>
            </a:r>
          </a:p>
          <a:p>
            <a:r>
              <a:rPr lang="en-US" smtClean="0">
                <a:latin typeface="Arial" pitchFamily="34" charset="0"/>
              </a:rPr>
              <a:t>Maid image: http://3.bp.blogspot.com/_8Mva9I-cdIU/Rc99Aaf0FxI/AAAAAAAAAN0/wAxJVjkO5oQ/s320/maid.jpg </a:t>
            </a:r>
          </a:p>
        </p:txBody>
      </p:sp>
      <p:sp>
        <p:nvSpPr>
          <p:cNvPr id="124932" name="Slide Number Placeholder 3"/>
          <p:cNvSpPr>
            <a:spLocks noGrp="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192122F2-DEE7-4BE3-B4C9-7F93A3B34645}" type="slidenum">
              <a:rPr lang="en-US" smtClean="0"/>
              <a:pPr eaLnBrk="1" hangingPunct="1">
                <a:defRPr/>
              </a:pPr>
              <a:t>58</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Taken with permission at </a:t>
            </a:r>
            <a:r>
              <a:rPr lang="en-US" dirty="0" err="1" smtClean="0"/>
              <a:t>Torchy’s</a:t>
            </a:r>
            <a:r>
              <a:rPr lang="en-US" dirty="0" smtClean="0"/>
              <a:t> Tacos, May 1, 2012.</a:t>
            </a:r>
            <a:r>
              <a:rPr lang="en-US" baseline="0" dirty="0" smtClean="0"/>
              <a:t>  Can we imagine how to get the tables cleaned without a robot that mimics </a:t>
            </a:r>
            <a:r>
              <a:rPr lang="en-US" baseline="0" smtClean="0"/>
              <a:t>a person?</a:t>
            </a:r>
            <a:endParaRPr lang="en-US"/>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59</a:t>
            </a:fld>
            <a:endParaRPr lang="en-US"/>
          </a:p>
        </p:txBody>
      </p:sp>
    </p:spTree>
    <p:extLst>
      <p:ext uri="{BB962C8B-B14F-4D97-AF65-F5344CB8AC3E}">
        <p14:creationId xmlns:p14="http://schemas.microsoft.com/office/powerpoint/2010/main" val="17624604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889E4827-2197-4A0D-9C61-88603B42C701}" type="slidenum">
              <a:rPr lang="en-US" smtClean="0"/>
              <a:pPr eaLnBrk="1" hangingPunct="1">
                <a:defRPr/>
              </a:pPr>
              <a:t>61</a:t>
            </a:fld>
            <a:endParaRPr lang="en-US" smtClean="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p:spPr>
        <p:txBody>
          <a:bodyPr/>
          <a:lstStyle/>
          <a:p>
            <a:pPr eaLnBrk="1" hangingPunct="1"/>
            <a:r>
              <a:rPr lang="en-US" smtClean="0">
                <a:latin typeface="Arial" pitchFamily="34" charset="0"/>
              </a:rPr>
              <a:t>Image from: http://www.musclecarclub.com/other-cars/classic/ford-model-t/ford-model-t.shtml </a:t>
            </a:r>
          </a:p>
          <a:p>
            <a:pPr eaLnBrk="1" hangingPunct="1"/>
            <a:r>
              <a:rPr lang="en-US" smtClean="0">
                <a:latin typeface="Arial" pitchFamily="34" charset="0"/>
              </a:rPr>
              <a:t>Some impacts no one foresaw: pollution, urban sprawl, people getting fat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C1D061AF-C6C8-4EEA-AD7B-82CD9E86F446}" type="slidenum">
              <a:rPr lang="en-US" smtClean="0"/>
              <a:pPr eaLnBrk="1" hangingPunct="1">
                <a:defRPr/>
              </a:pPr>
              <a:t>63</a:t>
            </a:fld>
            <a:endParaRPr lang="en-US"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r>
              <a:rPr lang="en-US" smtClean="0">
                <a:latin typeface="Arial" pitchFamily="34" charset="0"/>
              </a:rPr>
              <a:t>Image from: http://www.androidworld.com/HRP-4C2.jpg </a:t>
            </a:r>
          </a:p>
          <a:p>
            <a:pPr eaLnBrk="1" hangingPunct="1"/>
            <a:r>
              <a:rPr lang="en-US" smtClean="0">
                <a:latin typeface="Arial" pitchFamily="34" charset="0"/>
              </a:rPr>
              <a:t>Impact of human level robots: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E4937E9F-D95D-4270-9D48-7F99AE24148D}" type="slidenum">
              <a:rPr lang="en-US" smtClean="0"/>
              <a:pPr eaLnBrk="1" hangingPunct="1">
                <a:defRPr/>
              </a:pPr>
              <a:t>65</a:t>
            </a:fld>
            <a:endParaRPr lang="en-US" smtClean="0"/>
          </a:p>
        </p:txBody>
      </p:sp>
      <p:sp>
        <p:nvSpPr>
          <p:cNvPr id="167939" name="Rectangle 2"/>
          <p:cNvSpPr>
            <a:spLocks noGrp="1" noRot="1" noChangeAspect="1" noChangeArrowheads="1" noTextEdit="1"/>
          </p:cNvSpPr>
          <p:nvPr>
            <p:ph type="sldImg"/>
          </p:nvPr>
        </p:nvSpPr>
        <p:spPr>
          <a:xfrm>
            <a:off x="1104900" y="685761"/>
            <a:ext cx="4656138" cy="3428805"/>
          </a:xfrm>
          <a:ln/>
        </p:spPr>
      </p:sp>
      <p:sp>
        <p:nvSpPr>
          <p:cNvPr id="167940" name="Rectangle 3"/>
          <p:cNvSpPr>
            <a:spLocks noGrp="1" noChangeArrowheads="1"/>
          </p:cNvSpPr>
          <p:nvPr>
            <p:ph type="body" idx="1"/>
          </p:nvPr>
        </p:nvSpPr>
        <p:spPr>
          <a:noFill/>
        </p:spPr>
        <p:txBody>
          <a:bodyPr/>
          <a:lstStyle/>
          <a:p>
            <a:pPr eaLnBrk="1" hangingPunct="1"/>
            <a:r>
              <a:rPr lang="en-US" smtClean="0">
                <a:latin typeface="Arial" pitchFamily="34" charset="0"/>
              </a:rPr>
              <a:t>People make tons of mistakes but, mostly, the impact of a single human error is contained.  Not so with a computer system.</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F44A9702-74FF-4BA0-9402-5D573CE60ACA}" type="slidenum">
              <a:rPr lang="en-US" smtClean="0"/>
              <a:pPr eaLnBrk="1" hangingPunct="1">
                <a:defRPr/>
              </a:pPr>
              <a:t>66</a:t>
            </a:fld>
            <a:endParaRPr lang="en-US" smtClean="0"/>
          </a:p>
        </p:txBody>
      </p:sp>
      <p:sp>
        <p:nvSpPr>
          <p:cNvPr id="168963" name="Rectangle 2"/>
          <p:cNvSpPr>
            <a:spLocks noGrp="1" noRot="1" noChangeAspect="1" noChangeArrowheads="1" noTextEdit="1"/>
          </p:cNvSpPr>
          <p:nvPr>
            <p:ph type="sldImg"/>
          </p:nvPr>
        </p:nvSpPr>
        <p:spPr>
          <a:xfrm>
            <a:off x="1104900" y="685761"/>
            <a:ext cx="4656138" cy="3428805"/>
          </a:xfrm>
          <a:ln/>
        </p:spPr>
      </p:sp>
      <p:sp>
        <p:nvSpPr>
          <p:cNvPr id="168964" name="Rectangle 3"/>
          <p:cNvSpPr>
            <a:spLocks noGrp="1" noChangeArrowheads="1"/>
          </p:cNvSpPr>
          <p:nvPr>
            <p:ph type="body" idx="1"/>
          </p:nvPr>
        </p:nvSpPr>
        <p:spPr>
          <a:noFill/>
        </p:spPr>
        <p:txBody>
          <a:bodyPr/>
          <a:lstStyle/>
          <a:p>
            <a:pPr eaLnBrk="1" hangingPunct="1"/>
            <a:r>
              <a:rPr lang="en-US" smtClean="0">
                <a:latin typeface="Arial" pitchFamily="34" charset="0"/>
              </a:rPr>
              <a:t>Are people threatened by technology itself or by the pace of change that is accelerating?  If we had a stable level of technology, whatever that were, would we feel more comfortable?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8F16A432-9E8E-47C5-8DC8-AD8317B5C109}" type="slidenum">
              <a:rPr lang="en-US" smtClean="0"/>
              <a:pPr eaLnBrk="1" hangingPunct="1">
                <a:defRPr/>
              </a:pPr>
              <a:t>67</a:t>
            </a:fld>
            <a:endParaRPr lang="en-US" smtClean="0"/>
          </a:p>
        </p:txBody>
      </p:sp>
      <p:sp>
        <p:nvSpPr>
          <p:cNvPr id="169987" name="Rectangle 2"/>
          <p:cNvSpPr>
            <a:spLocks noGrp="1" noRot="1" noChangeAspect="1" noChangeArrowheads="1" noTextEdit="1"/>
          </p:cNvSpPr>
          <p:nvPr>
            <p:ph type="sldImg"/>
          </p:nvPr>
        </p:nvSpPr>
        <p:spPr>
          <a:xfrm>
            <a:off x="1104900" y="685761"/>
            <a:ext cx="4656138" cy="3428805"/>
          </a:xfrm>
          <a:ln/>
        </p:spPr>
      </p:sp>
      <p:sp>
        <p:nvSpPr>
          <p:cNvPr id="169988" name="Rectangle 3"/>
          <p:cNvSpPr>
            <a:spLocks noGrp="1" noChangeArrowheads="1"/>
          </p:cNvSpPr>
          <p:nvPr>
            <p:ph type="body" idx="1"/>
          </p:nvPr>
        </p:nvSpPr>
        <p:spPr>
          <a:noFill/>
        </p:spPr>
        <p:txBody>
          <a:bodyPr/>
          <a:lstStyle/>
          <a:p>
            <a:pPr eaLnBrk="1" hangingPunct="1"/>
            <a:r>
              <a:rPr lang="en-US" smtClean="0">
                <a:latin typeface="Arial" pitchFamily="34" charset="0"/>
              </a:rPr>
              <a:t>We get dependent.  Population grows.  The old way is no longer possible.  The Irish potato famine.</a:t>
            </a:r>
          </a:p>
          <a:p>
            <a:pPr eaLnBrk="1" hangingPunct="1"/>
            <a:r>
              <a:rPr lang="en-US" smtClean="0">
                <a:latin typeface="Arial" pitchFamily="34" charset="0"/>
              </a:rPr>
              <a:t>If some people do it, I must.  Example: designer babies.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C9E240F6-3BBC-496B-A0B8-9E27E248E49B}" type="slidenum">
              <a:rPr lang="en-US" smtClean="0"/>
              <a:pPr eaLnBrk="1" hangingPunct="1">
                <a:defRPr/>
              </a:pPr>
              <a:t>68</a:t>
            </a:fld>
            <a:endParaRPr lang="en-US" smtClean="0"/>
          </a:p>
        </p:txBody>
      </p:sp>
      <p:sp>
        <p:nvSpPr>
          <p:cNvPr id="171011" name="Rectangle 2"/>
          <p:cNvSpPr>
            <a:spLocks noGrp="1" noRot="1" noChangeAspect="1" noChangeArrowheads="1" noTextEdit="1"/>
          </p:cNvSpPr>
          <p:nvPr>
            <p:ph type="sldImg"/>
          </p:nvPr>
        </p:nvSpPr>
        <p:spPr>
          <a:xfrm>
            <a:off x="1104900" y="685761"/>
            <a:ext cx="4656138" cy="3428805"/>
          </a:xfrm>
          <a:ln/>
        </p:spPr>
      </p:sp>
      <p:sp>
        <p:nvSpPr>
          <p:cNvPr id="171012" name="Rectangle 3"/>
          <p:cNvSpPr>
            <a:spLocks noGrp="1" noChangeArrowheads="1"/>
          </p:cNvSpPr>
          <p:nvPr>
            <p:ph type="body" idx="1"/>
          </p:nvPr>
        </p:nvSpPr>
        <p:spPr>
          <a:noFill/>
        </p:spPr>
        <p:txBody>
          <a:bodyPr/>
          <a:lstStyle/>
          <a:p>
            <a:pPr eaLnBrk="1" hangingPunct="1"/>
            <a:r>
              <a:rPr lang="en-US" smtClean="0">
                <a:latin typeface="Arial" pitchFamily="34" charset="0"/>
              </a:rPr>
              <a:t>He estimated 10 to 20 years, or less time if big war.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5019077-C0DE-46AD-AF5D-2E166EA566D4}" type="slidenum">
              <a:rPr lang="en-US" smtClean="0"/>
              <a:pPr eaLnBrk="1" hangingPunct="1"/>
              <a:t>12</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r>
              <a:rPr lang="en-US" smtClean="0"/>
              <a:t>http://www.beloblog.com/ProJo_Blogs/shenews/07/mikekeefe_denverpost.jpg</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312F01C1-C47C-4E51-9C0C-E19CE65117C8}" type="slidenum">
              <a:rPr lang="en-US" smtClean="0"/>
              <a:pPr eaLnBrk="1" hangingPunct="1">
                <a:defRPr/>
              </a:pPr>
              <a:t>69</a:t>
            </a:fld>
            <a:endParaRPr lang="en-US" smtClean="0"/>
          </a:p>
        </p:txBody>
      </p:sp>
      <p:sp>
        <p:nvSpPr>
          <p:cNvPr id="172035" name="Rectangle 2"/>
          <p:cNvSpPr>
            <a:spLocks noGrp="1" noRot="1" noChangeAspect="1" noChangeArrowheads="1" noTextEdit="1"/>
          </p:cNvSpPr>
          <p:nvPr>
            <p:ph type="sldImg"/>
          </p:nvPr>
        </p:nvSpPr>
        <p:spPr>
          <a:xfrm>
            <a:off x="1104900" y="685761"/>
            <a:ext cx="4656138" cy="3428805"/>
          </a:xfrm>
          <a:ln/>
        </p:spPr>
      </p:sp>
      <p:sp>
        <p:nvSpPr>
          <p:cNvPr id="172036" name="Rectangle 3"/>
          <p:cNvSpPr>
            <a:spLocks noGrp="1" noChangeArrowheads="1"/>
          </p:cNvSpPr>
          <p:nvPr>
            <p:ph type="body" idx="1"/>
          </p:nvPr>
        </p:nvSpPr>
        <p:spPr>
          <a:noFill/>
        </p:spPr>
        <p:txBody>
          <a:bodyPr/>
          <a:lstStyle/>
          <a:p>
            <a:pPr eaLnBrk="1" hangingPunct="1"/>
            <a:r>
              <a:rPr lang="en-US" smtClean="0">
                <a:latin typeface="Arial" pitchFamily="34" charset="0"/>
              </a:rPr>
              <a:t>http://picasaweb.google.com/brucemcdon/2007NovemberCruise/photo#5131725272362099410</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noFill/>
        </p:spPr>
        <p:txBody>
          <a:bodyPr/>
          <a:lstStyle/>
          <a:p>
            <a:r>
              <a:rPr lang="en-US" smtClean="0">
                <a:latin typeface="Arial" pitchFamily="34" charset="0"/>
              </a:rPr>
              <a:t>Is there an evolutionary explanation.  People who tended to get bored got off their duffs more and did more things.  That lead to greater success, thus more food, more mating opportunities, etc.</a:t>
            </a:r>
          </a:p>
        </p:txBody>
      </p:sp>
      <p:sp>
        <p:nvSpPr>
          <p:cNvPr id="4" name="Slide Number Placeholder 3"/>
          <p:cNvSpPr>
            <a:spLocks noGrp="1"/>
          </p:cNvSpPr>
          <p:nvPr>
            <p:ph type="sldNum" sz="quarter" idx="5"/>
          </p:nvPr>
        </p:nvSpPr>
        <p:spPr/>
        <p:txBody>
          <a:bodyPr/>
          <a:lstStyle/>
          <a:p>
            <a:pPr>
              <a:defRPr/>
            </a:pPr>
            <a:fld id="{4EAF0D5D-ED6D-4B18-9F75-8D8497F9EF78}" type="slidenum">
              <a:rPr lang="en-US" smtClean="0"/>
              <a:pPr>
                <a:defRPr/>
              </a:pPr>
              <a:t>70</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17E91DDC-254A-4D5B-8E43-BF10F49DD37D}" type="slidenum">
              <a:rPr lang="en-US" smtClean="0"/>
              <a:pPr eaLnBrk="1" hangingPunct="1">
                <a:defRPr/>
              </a:pPr>
              <a:t>71</a:t>
            </a:fld>
            <a:endParaRPr lang="en-US" smtClean="0"/>
          </a:p>
        </p:txBody>
      </p:sp>
      <p:sp>
        <p:nvSpPr>
          <p:cNvPr id="174083" name="Rectangle 2"/>
          <p:cNvSpPr>
            <a:spLocks noGrp="1" noRot="1" noChangeAspect="1" noChangeArrowheads="1" noTextEdit="1"/>
          </p:cNvSpPr>
          <p:nvPr>
            <p:ph type="sldImg"/>
          </p:nvPr>
        </p:nvSpPr>
        <p:spPr>
          <a:xfrm>
            <a:off x="1146175" y="685800"/>
            <a:ext cx="4573588" cy="3429000"/>
          </a:xfrm>
          <a:ln/>
        </p:spPr>
      </p:sp>
      <p:sp>
        <p:nvSpPr>
          <p:cNvPr id="174084" name="Rectangle 3"/>
          <p:cNvSpPr>
            <a:spLocks noGrp="1" noChangeArrowheads="1"/>
          </p:cNvSpPr>
          <p:nvPr>
            <p:ph type="body" idx="1"/>
          </p:nvPr>
        </p:nvSpPr>
        <p:spPr>
          <a:noFill/>
        </p:spPr>
        <p:txBody>
          <a:bodyPr/>
          <a:lstStyle/>
          <a:p>
            <a:pPr eaLnBrk="1" hangingPunct="1"/>
            <a:r>
              <a:rPr lang="en-US" smtClean="0">
                <a:latin typeface="Arial" pitchFamily="34" charset="0"/>
              </a:rPr>
              <a:t>In Saipan, Northern Mariana Islands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Royale Comfort Seating, N.C. (not China) – people blow glue onto foam and sustain significant neurological</a:t>
            </a:r>
            <a:r>
              <a:rPr lang="en-US" baseline="0" dirty="0" smtClean="0"/>
              <a:t> damage.</a:t>
            </a:r>
            <a:endParaRPr lang="en-US" dirty="0"/>
          </a:p>
        </p:txBody>
      </p:sp>
      <p:sp>
        <p:nvSpPr>
          <p:cNvPr id="4" name="Slide Number Placeholder 3"/>
          <p:cNvSpPr>
            <a:spLocks noGrp="1"/>
          </p:cNvSpPr>
          <p:nvPr>
            <p:ph type="sldNum" sz="quarter" idx="10"/>
          </p:nvPr>
        </p:nvSpPr>
        <p:spPr/>
        <p:txBody>
          <a:bodyPr/>
          <a:lstStyle/>
          <a:p>
            <a:pPr>
              <a:defRPr/>
            </a:pPr>
            <a:fld id="{D1228A08-7A31-41C6-B948-C10147FB939C}" type="slidenum">
              <a:rPr lang="en-US" smtClean="0"/>
              <a:pPr>
                <a:defRPr/>
              </a:pPr>
              <a:t>72</a:t>
            </a:fld>
            <a:endParaRPr lang="en-US"/>
          </a:p>
        </p:txBody>
      </p:sp>
    </p:spTree>
    <p:extLst>
      <p:ext uri="{BB962C8B-B14F-4D97-AF65-F5344CB8AC3E}">
        <p14:creationId xmlns:p14="http://schemas.microsoft.com/office/powerpoint/2010/main" val="23761763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p:spPr>
        <p:txBody>
          <a:bodyPr/>
          <a:lstStyle/>
          <a:p>
            <a:r>
              <a:rPr lang="en-US" smtClean="0">
                <a:latin typeface="Arial" pitchFamily="34" charset="0"/>
              </a:rPr>
              <a:t>Transporting people</a:t>
            </a:r>
          </a:p>
        </p:txBody>
      </p:sp>
      <p:sp>
        <p:nvSpPr>
          <p:cNvPr id="4" name="Slide Number Placeholder 3"/>
          <p:cNvSpPr>
            <a:spLocks noGrp="1"/>
          </p:cNvSpPr>
          <p:nvPr>
            <p:ph type="sldNum" sz="quarter" idx="5"/>
          </p:nvPr>
        </p:nvSpPr>
        <p:spPr/>
        <p:txBody>
          <a:bodyPr/>
          <a:lstStyle/>
          <a:p>
            <a:pPr>
              <a:defRPr/>
            </a:pPr>
            <a:fld id="{DCBD74A9-8DE8-46D4-8A86-3914E1597DD1}" type="slidenum">
              <a:rPr lang="en-US" smtClean="0"/>
              <a:pPr>
                <a:defRPr/>
              </a:pPr>
              <a:t>81</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p:spPr>
        <p:txBody>
          <a:bodyPr/>
          <a:lstStyle/>
          <a:p>
            <a:r>
              <a:rPr lang="en-US" smtClean="0">
                <a:latin typeface="Arial" pitchFamily="34" charset="0"/>
              </a:rPr>
              <a:t>http://picasaweb.google.com/lh/photo/wA6qK1fAwUU7uHwcOLjKHQ     Inside a Walmart  Note no employees visible.</a:t>
            </a:r>
          </a:p>
        </p:txBody>
      </p:sp>
      <p:sp>
        <p:nvSpPr>
          <p:cNvPr id="4" name="Slide Number Placeholder 3"/>
          <p:cNvSpPr>
            <a:spLocks noGrp="1"/>
          </p:cNvSpPr>
          <p:nvPr>
            <p:ph type="sldNum" sz="quarter" idx="5"/>
          </p:nvPr>
        </p:nvSpPr>
        <p:spPr/>
        <p:txBody>
          <a:bodyPr/>
          <a:lstStyle/>
          <a:p>
            <a:pPr>
              <a:defRPr/>
            </a:pPr>
            <a:fld id="{6E205A85-BF69-4FF4-9165-DCEA4E2CA57C}" type="slidenum">
              <a:rPr lang="en-US" smtClean="0"/>
              <a:pPr>
                <a:defRPr/>
              </a:pPr>
              <a:t>86</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2123B894-9242-4182-8025-67C10A5DE070}" type="slidenum">
              <a:rPr lang="en-US" smtClean="0"/>
              <a:pPr eaLnBrk="1" hangingPunct="1">
                <a:defRPr/>
              </a:pPr>
              <a:t>89</a:t>
            </a:fld>
            <a:endParaRPr lang="en-US" smtClean="0"/>
          </a:p>
        </p:txBody>
      </p:sp>
      <p:sp>
        <p:nvSpPr>
          <p:cNvPr id="177155" name="Rectangle 2"/>
          <p:cNvSpPr>
            <a:spLocks noGrp="1" noRot="1" noChangeAspect="1" noChangeArrowheads="1" noTextEdit="1"/>
          </p:cNvSpPr>
          <p:nvPr>
            <p:ph type="sldImg"/>
          </p:nvPr>
        </p:nvSpPr>
        <p:spPr>
          <a:xfrm>
            <a:off x="1104900" y="685761"/>
            <a:ext cx="4656138" cy="3428805"/>
          </a:xfrm>
          <a:ln/>
        </p:spPr>
      </p:sp>
      <p:sp>
        <p:nvSpPr>
          <p:cNvPr id="177156" name="Rectangle 3"/>
          <p:cNvSpPr>
            <a:spLocks noGrp="1" noChangeArrowheads="1"/>
          </p:cNvSpPr>
          <p:nvPr>
            <p:ph type="body" idx="1"/>
          </p:nvPr>
        </p:nvSpPr>
        <p:spPr>
          <a:noFill/>
        </p:spPr>
        <p:txBody>
          <a:bodyPr/>
          <a:lstStyle/>
          <a:p>
            <a:pPr eaLnBrk="1" hangingPunct="1"/>
            <a:r>
              <a:rPr lang="en-US" smtClean="0">
                <a:latin typeface="Arial" pitchFamily="34" charset="0"/>
              </a:rPr>
              <a:t>More from Robotic Nation.</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D8B85A33-9C6A-4308-922E-6A6D1FACFA93}" type="slidenum">
              <a:rPr lang="en-US" smtClean="0"/>
              <a:pPr eaLnBrk="1" hangingPunct="1">
                <a:defRPr/>
              </a:pPr>
              <a:t>90</a:t>
            </a:fld>
            <a:endParaRPr lang="en-US" smtClean="0"/>
          </a:p>
        </p:txBody>
      </p:sp>
      <p:sp>
        <p:nvSpPr>
          <p:cNvPr id="178179" name="Rectangle 2"/>
          <p:cNvSpPr>
            <a:spLocks noGrp="1" noRot="1" noChangeAspect="1" noChangeArrowheads="1" noTextEdit="1"/>
          </p:cNvSpPr>
          <p:nvPr>
            <p:ph type="sldImg"/>
          </p:nvPr>
        </p:nvSpPr>
        <p:spPr>
          <a:xfrm>
            <a:off x="1104900" y="685761"/>
            <a:ext cx="4656138" cy="3428805"/>
          </a:xfrm>
          <a:ln/>
        </p:spPr>
      </p:sp>
      <p:sp>
        <p:nvSpPr>
          <p:cNvPr id="178180" name="Rectangle 3"/>
          <p:cNvSpPr>
            <a:spLocks noGrp="1" noChangeArrowheads="1"/>
          </p:cNvSpPr>
          <p:nvPr>
            <p:ph type="body" idx="1"/>
          </p:nvPr>
        </p:nvSpPr>
        <p:spPr>
          <a:noFill/>
        </p:spPr>
        <p:txBody>
          <a:bodyPr/>
          <a:lstStyle/>
          <a:p>
            <a:pPr eaLnBrk="1" hangingPunct="1"/>
            <a:r>
              <a:rPr lang="en-US" smtClean="0">
                <a:latin typeface="Arial" pitchFamily="34" charset="0"/>
              </a:rPr>
              <a:t>http://www.anguilla-beaches.com/corny-coney-island.html</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ln/>
        </p:spPr>
      </p:sp>
      <p:sp>
        <p:nvSpPr>
          <p:cNvPr id="179203" name="Notes Placeholder 2"/>
          <p:cNvSpPr>
            <a:spLocks noGrp="1"/>
          </p:cNvSpPr>
          <p:nvPr>
            <p:ph type="body" idx="1"/>
          </p:nvPr>
        </p:nvSpPr>
        <p:spPr>
          <a:noFill/>
        </p:spPr>
        <p:txBody>
          <a:bodyPr/>
          <a:lstStyle/>
          <a:p>
            <a:r>
              <a:rPr lang="en-US" smtClean="0">
                <a:latin typeface="Arial" pitchFamily="34" charset="0"/>
              </a:rPr>
              <a:t>Source: </a:t>
            </a:r>
            <a:r>
              <a:rPr lang="en-US" u="sng" smtClean="0">
                <a:latin typeface="Arial" pitchFamily="34" charset="0"/>
                <a:hlinkClick r:id="rId3"/>
              </a:rPr>
              <a:t>http://www.nytimes.com/2011/10/24/technology/economists-see-more-jobs-for-machines-not-people.html</a:t>
            </a:r>
            <a:endParaRPr lang="en-US" u="sng" smtClean="0">
              <a:latin typeface="Arial" pitchFamily="34" charset="0"/>
            </a:endParaRPr>
          </a:p>
          <a:p>
            <a:r>
              <a:rPr lang="en-US" u="sng" smtClean="0">
                <a:latin typeface="Arial" pitchFamily="34" charset="0"/>
              </a:rPr>
              <a:t>Switchboard: http://kressmark.blogspot.com/2011/05/lync-operator-solutions.html</a:t>
            </a:r>
          </a:p>
          <a:p>
            <a:r>
              <a:rPr lang="en-US" u="sng" smtClean="0">
                <a:latin typeface="Arial" pitchFamily="34" charset="0"/>
              </a:rPr>
              <a:t>Gas station: http://www.superstock.com/stock-photos-images/255-18980 </a:t>
            </a:r>
          </a:p>
          <a:p>
            <a:r>
              <a:rPr lang="en-US" u="sng" smtClean="0">
                <a:latin typeface="Arial" pitchFamily="34" charset="0"/>
              </a:rPr>
              <a:t>Typing pool: http://david-toms.blogspot.com/2011/05/tuesday-morning-at-office.html  </a:t>
            </a:r>
            <a:endParaRPr lang="en-US" smtClean="0">
              <a:latin typeface="Arial" pitchFamily="34" charset="0"/>
            </a:endParaRPr>
          </a:p>
          <a:p>
            <a:endParaRPr lang="en-US"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A783CED5-DC53-4D45-8AD6-528C395E2F72}" type="slidenum">
              <a:rPr lang="en-US" smtClean="0"/>
              <a:pPr>
                <a:defRPr/>
              </a:pPr>
              <a:t>91</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p:spPr>
        <p:txBody>
          <a:bodyPr/>
          <a:lstStyle/>
          <a:p>
            <a:r>
              <a:rPr lang="en-US" smtClean="0">
                <a:latin typeface="Arial" pitchFamily="34" charset="0"/>
              </a:rPr>
              <a:t>Source: </a:t>
            </a:r>
            <a:r>
              <a:rPr lang="en-US" u="sng" smtClean="0">
                <a:latin typeface="Arial" pitchFamily="34" charset="0"/>
                <a:hlinkClick r:id="rId3"/>
              </a:rPr>
              <a:t>http://www.nytimes.com/2011/10/24/technology/economists-see-more-jobs-for-machines-not-people.html</a:t>
            </a:r>
            <a:endParaRPr lang="en-US" u="sng" smtClean="0">
              <a:latin typeface="Arial" pitchFamily="34" charset="0"/>
            </a:endParaRPr>
          </a:p>
          <a:p>
            <a:r>
              <a:rPr lang="en-US" u="sng" smtClean="0">
                <a:latin typeface="Arial" pitchFamily="34" charset="0"/>
              </a:rPr>
              <a:t>Bank teller: http://www.moneyandrisk.com/hot-dates/deadlines/small-businesses-will-be-required-to-make-tax-payments-electronically/ </a:t>
            </a:r>
          </a:p>
          <a:p>
            <a:r>
              <a:rPr lang="en-US" u="sng" smtClean="0">
                <a:latin typeface="Arial" pitchFamily="34" charset="0"/>
              </a:rPr>
              <a:t>Self checkout: http://www.cracked.com/funny-6085-self-checkout-machines/ </a:t>
            </a:r>
          </a:p>
          <a:p>
            <a:r>
              <a:rPr lang="en-US" u="sng" smtClean="0">
                <a:latin typeface="Arial" pitchFamily="34" charset="0"/>
              </a:rPr>
              <a:t>File clerk: http://www.ohs.org/education/focus/internet-links-womens-history.cfm  </a:t>
            </a:r>
          </a:p>
          <a:p>
            <a:endParaRPr lang="en-US"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A39EF320-B174-488D-97FE-F3F51D715781}" type="slidenum">
              <a:rPr lang="en-US" smtClean="0"/>
              <a:pPr>
                <a:defRPr/>
              </a:pPr>
              <a:t>92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5C19D68-A563-440A-B76A-F144A53C450C}" type="slidenum">
              <a:rPr lang="en-US" smtClean="0"/>
              <a:pPr eaLnBrk="1" hangingPunct="1"/>
              <a:t>13</a:t>
            </a:fld>
            <a:endParaRPr 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r>
              <a:rPr lang="en-US" smtClean="0"/>
              <a:t>There were at least two issues:  1) Investigators hacked into the system so that, after some number of people had voted, it played Hail to the Victors.  The other is the interaction between pdf and the Safari browser.</a:t>
            </a:r>
          </a:p>
          <a:p>
            <a:pPr eaLnBrk="1" hangingPunct="1"/>
            <a:r>
              <a:rPr lang="en-US" smtClean="0"/>
              <a:t>http://news.cnet.com/i/bto/20080528/Apple_iMac_Leopard_540x324.jpg</a:t>
            </a:r>
          </a:p>
          <a:p>
            <a:pPr eaLnBrk="1" hangingPunct="1"/>
            <a:r>
              <a:rPr lang="en-US" smtClean="0"/>
              <a:t>http://www.sitesatlas.com/Flash/USCan/static/DCFH-800.gif</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p:spPr>
        <p:txBody>
          <a:bodyPr/>
          <a:lstStyle/>
          <a:p>
            <a:r>
              <a:rPr lang="en-US" smtClean="0">
                <a:latin typeface="Arial" pitchFamily="34" charset="0"/>
              </a:rPr>
              <a:t>http://www.theboxcarkids.net/wordpress/tag/jobs-lost-to-automation/</a:t>
            </a:r>
          </a:p>
        </p:txBody>
      </p:sp>
      <p:sp>
        <p:nvSpPr>
          <p:cNvPr id="4" name="Slide Number Placeholder 3"/>
          <p:cNvSpPr>
            <a:spLocks noGrp="1"/>
          </p:cNvSpPr>
          <p:nvPr>
            <p:ph type="sldNum" sz="quarter" idx="5"/>
          </p:nvPr>
        </p:nvSpPr>
        <p:spPr/>
        <p:txBody>
          <a:bodyPr/>
          <a:lstStyle/>
          <a:p>
            <a:pPr>
              <a:defRPr/>
            </a:pPr>
            <a:fld id="{49CAB5BA-6B24-483D-BF02-0E26D396D218}" type="slidenum">
              <a:rPr lang="en-US" smtClean="0"/>
              <a:pPr>
                <a:defRPr/>
              </a:pPr>
              <a:t>93</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good discussion of this: http://www.angrybearblog.com/2012/08/the-luddite-fallacy-fallacy.html   Note, in the last point, that two things are</a:t>
            </a:r>
            <a:r>
              <a:rPr lang="en-US" baseline="0" dirty="0" smtClean="0"/>
              <a:t> happening: Less talented people are getting left behind.  But also some very smart people, like (Ford’s example) radiologists.</a:t>
            </a:r>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95</a:t>
            </a:fld>
            <a:endParaRPr lang="en-US"/>
          </a:p>
        </p:txBody>
      </p:sp>
    </p:spTree>
    <p:extLst>
      <p:ext uri="{BB962C8B-B14F-4D97-AF65-F5344CB8AC3E}">
        <p14:creationId xmlns:p14="http://schemas.microsoft.com/office/powerpoint/2010/main" val="1316386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p:spPr>
        <p:txBody>
          <a:bodyPr/>
          <a:lstStyle/>
          <a:p>
            <a:r>
              <a:rPr lang="en-US" smtClean="0">
                <a:latin typeface="Arial" pitchFamily="34" charset="0"/>
              </a:rPr>
              <a:t>Now: you get the big bucks and you spend them on things you want.  That money pays other people to produce those things.  You don’t think of it as you giving charity to those workers.</a:t>
            </a:r>
          </a:p>
          <a:p>
            <a:r>
              <a:rPr lang="en-US" smtClean="0">
                <a:latin typeface="Arial" pitchFamily="34" charset="0"/>
              </a:rPr>
              <a:t>Programmer: http://thesubwaydevcorp.wordpress.com/2011/02/  </a:t>
            </a:r>
          </a:p>
          <a:p>
            <a:r>
              <a:rPr lang="en-US" smtClean="0">
                <a:latin typeface="Arial" pitchFamily="34" charset="0"/>
              </a:rPr>
              <a:t>Car: http://www.rentexoticcars.com/dallas.html</a:t>
            </a:r>
          </a:p>
          <a:p>
            <a:r>
              <a:rPr lang="en-US" smtClean="0">
                <a:latin typeface="Arial" pitchFamily="34" charset="0"/>
              </a:rPr>
              <a:t>Tropical vacation: http://jamaicabeachresorts.net/your-dream-tropical-vacation-within-the-budget/</a:t>
            </a:r>
          </a:p>
          <a:p>
            <a:r>
              <a:rPr lang="en-US" smtClean="0">
                <a:latin typeface="Arial" pitchFamily="34" charset="0"/>
              </a:rPr>
              <a:t>Shirts: http://gearjunkie.com/preppy-cycling-gear</a:t>
            </a:r>
          </a:p>
          <a:p>
            <a:r>
              <a:rPr lang="en-US" smtClean="0">
                <a:latin typeface="Arial" pitchFamily="34" charset="0"/>
              </a:rPr>
              <a:t>Burger and fries: http://www.dogwoodcafe.com/burgers-sandwiches.html </a:t>
            </a:r>
          </a:p>
          <a:p>
            <a:r>
              <a:rPr lang="en-US" smtClean="0">
                <a:latin typeface="Arial" pitchFamily="34" charset="0"/>
              </a:rPr>
              <a:t>French fry cooker: http://www.anarkismo.net/article/5169</a:t>
            </a:r>
          </a:p>
          <a:p>
            <a:r>
              <a:rPr lang="en-US" smtClean="0">
                <a:latin typeface="Arial" pitchFamily="34" charset="0"/>
              </a:rPr>
              <a:t>Garment workers: http://drpinna.com/economic-rip-tide-chapter-two-2-4113</a:t>
            </a:r>
          </a:p>
          <a:p>
            <a:r>
              <a:rPr lang="en-US" smtClean="0">
                <a:latin typeface="Arial" pitchFamily="34" charset="0"/>
              </a:rPr>
              <a:t>Hotel worker: http://positivepsychologynews.com/news/senia-maymin/20070525259</a:t>
            </a:r>
          </a:p>
          <a:p>
            <a:r>
              <a:rPr lang="en-US" smtClean="0">
                <a:latin typeface="Arial" pitchFamily="34" charset="0"/>
              </a:rPr>
              <a:t>Car factory worker: http://www.businessinsider.com/company-is-dying-to-hire-unemployed-americans-with-the-right-skills-cant-find-any-2010-7  </a:t>
            </a:r>
          </a:p>
          <a:p>
            <a:r>
              <a:rPr lang="en-US" smtClean="0">
                <a:latin typeface="Arial" pitchFamily="34" charset="0"/>
              </a:rPr>
              <a:t>Money: http://paraibaparadise.com/index.php/Joao-Pessoa/2009/10/11/brazil-may-use-sovereign-fund-to-buy-u-s-dollars-estado-says/</a:t>
            </a:r>
          </a:p>
          <a:p>
            <a:endParaRPr lang="en-US" smtClean="0">
              <a:latin typeface="Arial" pitchFamily="34" charset="0"/>
            </a:endParaRPr>
          </a:p>
          <a:p>
            <a:endParaRPr lang="en-US" smtClean="0">
              <a:latin typeface="Arial" pitchFamily="34" charset="0"/>
            </a:endParaRPr>
          </a:p>
          <a:p>
            <a:endParaRPr lang="en-US" smtClean="0">
              <a:latin typeface="Arial" pitchFamily="34" charset="0"/>
            </a:endParaRPr>
          </a:p>
          <a:p>
            <a:endParaRPr lang="en-US" smtClean="0">
              <a:latin typeface="Arial" pitchFamily="34" charset="0"/>
            </a:endParaRPr>
          </a:p>
        </p:txBody>
      </p:sp>
      <p:sp>
        <p:nvSpPr>
          <p:cNvPr id="146436" name="Slide Number Placeholder 3"/>
          <p:cNvSpPr>
            <a:spLocks noGrp="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C411EB8E-3B38-4653-9352-8DC8EC452201}" type="slidenum">
              <a:rPr lang="en-US" smtClean="0"/>
              <a:pPr eaLnBrk="1" hangingPunct="1">
                <a:defRPr/>
              </a:pPr>
              <a:t>96</a:t>
            </a:fld>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p:spPr>
        <p:txBody>
          <a:bodyPr/>
          <a:lstStyle/>
          <a:p>
            <a:r>
              <a:rPr lang="en-US" smtClean="0">
                <a:latin typeface="Arial" pitchFamily="34" charset="0"/>
              </a:rPr>
              <a:t>But you may feel grumpy about having your money go to support folks who are “lazy” or just not trying to contribute.  But what if we simply don’t need everyone to work?</a:t>
            </a:r>
          </a:p>
          <a:p>
            <a:r>
              <a:rPr lang="en-US" smtClean="0">
                <a:latin typeface="Arial" pitchFamily="34" charset="0"/>
              </a:rPr>
              <a:t>Programmer: http://thesubwaydevcorp.wordpress.com/2011/02/  </a:t>
            </a:r>
          </a:p>
          <a:p>
            <a:r>
              <a:rPr lang="en-US" smtClean="0">
                <a:latin typeface="Arial" pitchFamily="34" charset="0"/>
              </a:rPr>
              <a:t>Car: http://www.rentexoticcars.com/dallas.html</a:t>
            </a:r>
          </a:p>
          <a:p>
            <a:r>
              <a:rPr lang="en-US" smtClean="0">
                <a:latin typeface="Arial" pitchFamily="34" charset="0"/>
              </a:rPr>
              <a:t>Tropical vacation: http://jamaicabeachresorts.net/your-dream-tropical-vacation-within-the-budget/</a:t>
            </a:r>
          </a:p>
          <a:p>
            <a:r>
              <a:rPr lang="en-US" smtClean="0">
                <a:latin typeface="Arial" pitchFamily="34" charset="0"/>
              </a:rPr>
              <a:t>Shirts: http://gearjunkie.com/preppy-cycling-gear</a:t>
            </a:r>
          </a:p>
          <a:p>
            <a:r>
              <a:rPr lang="en-US" smtClean="0">
                <a:latin typeface="Arial" pitchFamily="34" charset="0"/>
              </a:rPr>
              <a:t>Burger and fries: http://www.dogwoodcafe.com/burgers-sandwiches.html </a:t>
            </a:r>
          </a:p>
          <a:p>
            <a:r>
              <a:rPr lang="en-US" smtClean="0">
                <a:latin typeface="Arial" pitchFamily="34" charset="0"/>
              </a:rPr>
              <a:t>Welfare poster: http://chicksontheright.com/2011/01/28/welfare-recipients-in-washington-are-about-to-be-cut-off/ </a:t>
            </a:r>
          </a:p>
          <a:p>
            <a:r>
              <a:rPr lang="en-US" smtClean="0">
                <a:latin typeface="Arial" pitchFamily="34" charset="0"/>
              </a:rPr>
              <a:t>Gang picture: http://txt3.tv/crips-bloods-ms-13-and-the-church/</a:t>
            </a:r>
          </a:p>
          <a:p>
            <a:r>
              <a:rPr lang="en-US" smtClean="0">
                <a:latin typeface="Arial" pitchFamily="34" charset="0"/>
              </a:rPr>
              <a:t>WIC coupon: http://www.dailykos.com/story/2011/04/14/966873/-WIC-cutsthe-real-story </a:t>
            </a:r>
          </a:p>
          <a:p>
            <a:r>
              <a:rPr lang="en-US" smtClean="0">
                <a:latin typeface="Arial" pitchFamily="34" charset="0"/>
              </a:rPr>
              <a:t>Section 8 housing: http://www.surveymagnet.com/2010/04/section-8-homes/ </a:t>
            </a:r>
          </a:p>
          <a:p>
            <a:endParaRPr lang="en-US" smtClean="0">
              <a:latin typeface="Arial" pitchFamily="34" charset="0"/>
            </a:endParaRPr>
          </a:p>
        </p:txBody>
      </p:sp>
      <p:sp>
        <p:nvSpPr>
          <p:cNvPr id="146436" name="Slide Number Placeholder 3"/>
          <p:cNvSpPr>
            <a:spLocks noGrp="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763C05DD-C6E3-46B9-BE65-4750C0A8A65B}" type="slidenum">
              <a:rPr lang="en-US" smtClean="0"/>
              <a:pPr eaLnBrk="1" hangingPunct="1">
                <a:defRPr/>
              </a:pPr>
              <a:t>97</a:t>
            </a:fld>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p:spPr>
        <p:txBody>
          <a:bodyPr/>
          <a:lstStyle/>
          <a:p>
            <a:r>
              <a:rPr lang="en-US" smtClean="0">
                <a:latin typeface="Arial" pitchFamily="34" charset="0"/>
              </a:rPr>
              <a:t>Then: No need for the workers any more. You get what you want for a lot less money.  What happens to the rest of your money?  What happens to the people who are now unemployed?  Would you be “willing” to support them with your extra money?</a:t>
            </a:r>
          </a:p>
          <a:p>
            <a:endParaRPr lang="en-US" smtClean="0">
              <a:latin typeface="Arial" pitchFamily="34" charset="0"/>
            </a:endParaRPr>
          </a:p>
          <a:p>
            <a:r>
              <a:rPr lang="en-US" smtClean="0">
                <a:latin typeface="Arial" pitchFamily="34" charset="0"/>
              </a:rPr>
              <a:t>Programmer: http://thesubwaydevcorp.wordpress.com/2011/02/  </a:t>
            </a:r>
          </a:p>
          <a:p>
            <a:r>
              <a:rPr lang="en-US" smtClean="0">
                <a:latin typeface="Arial" pitchFamily="34" charset="0"/>
              </a:rPr>
              <a:t>Car: http://www.rentexoticcars.com/dallas.html</a:t>
            </a:r>
          </a:p>
          <a:p>
            <a:r>
              <a:rPr lang="en-US" smtClean="0">
                <a:latin typeface="Arial" pitchFamily="34" charset="0"/>
              </a:rPr>
              <a:t>Tropical vacation: http://jamaicabeachresorts.net/your-dream-tropical-vacation-within-the-budget/</a:t>
            </a:r>
          </a:p>
          <a:p>
            <a:r>
              <a:rPr lang="en-US" smtClean="0">
                <a:latin typeface="Arial" pitchFamily="34" charset="0"/>
              </a:rPr>
              <a:t>Shirts: http://gearjunkie.com/preppy-cycling-gear</a:t>
            </a:r>
          </a:p>
          <a:p>
            <a:r>
              <a:rPr lang="en-US" smtClean="0">
                <a:latin typeface="Arial" pitchFamily="34" charset="0"/>
              </a:rPr>
              <a:t>Burger and fries: http://www.dogwoodcafe.com/burgers-sandwiches.html </a:t>
            </a:r>
          </a:p>
          <a:p>
            <a:r>
              <a:rPr lang="en-US" smtClean="0">
                <a:latin typeface="Arial" pitchFamily="34" charset="0"/>
              </a:rPr>
              <a:t>Money: http://paraibaparadise.com/index.php/Joao-Pessoa/2009/10/11/brazil-may-use-sovereign-fund-to-buy-u-s-dollars-estado-says/</a:t>
            </a:r>
          </a:p>
          <a:p>
            <a:r>
              <a:rPr lang="en-US" smtClean="0">
                <a:latin typeface="Arial" pitchFamily="34" charset="0"/>
              </a:rPr>
              <a:t>Army of robots: http://www.sodahead.com/fun/my-problem-with-peace/blog-37972/?page=10&amp;link=ibaf&amp;imgurl=http://www.istockphoto.com/file_thumbview_approve/1716577/2/istockphoto_1716577_robot_army.jpg&amp;q=army%2Bof%2Brobots </a:t>
            </a:r>
          </a:p>
          <a:p>
            <a:r>
              <a:rPr lang="en-US" smtClean="0">
                <a:latin typeface="Arial" pitchFamily="34" charset="0"/>
              </a:rPr>
              <a:t>Question mark: http://gyantunplugged.com/sound-off/sound-off-artists-managers-needs-to-read-this/attachment/question-mark/</a:t>
            </a:r>
          </a:p>
          <a:p>
            <a:endParaRPr lang="en-US" smtClean="0">
              <a:latin typeface="Arial" pitchFamily="34" charset="0"/>
            </a:endParaRPr>
          </a:p>
        </p:txBody>
      </p:sp>
      <p:sp>
        <p:nvSpPr>
          <p:cNvPr id="147460" name="Slide Number Placeholder 3"/>
          <p:cNvSpPr>
            <a:spLocks noGrp="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085644E3-C9B0-4B9E-A884-80C5B3A86B69}" type="slidenum">
              <a:rPr lang="en-US" smtClean="0"/>
              <a:pPr eaLnBrk="1" hangingPunct="1">
                <a:defRPr/>
              </a:pPr>
              <a:t>98</a:t>
            </a:fld>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p:spPr>
        <p:txBody>
          <a:bodyPr/>
          <a:lstStyle/>
          <a:p>
            <a:r>
              <a:rPr lang="en-US" smtClean="0">
                <a:latin typeface="Arial" pitchFamily="34" charset="0"/>
              </a:rPr>
              <a:t>Then: No need for the workers any more. You get what you want for a lot less money.  What happens to the rest of your money?  What happens to the people who are now unemployed?  Would you be “willing” to support them with your extra money?</a:t>
            </a:r>
          </a:p>
          <a:p>
            <a:r>
              <a:rPr lang="en-US" smtClean="0">
                <a:latin typeface="Arial" pitchFamily="34" charset="0"/>
              </a:rPr>
              <a:t>Homeless guy: http://stuffunemployedpeoplelike.com/page/2/</a:t>
            </a:r>
          </a:p>
          <a:p>
            <a:endParaRPr lang="en-US" smtClean="0">
              <a:latin typeface="Arial" pitchFamily="34" charset="0"/>
            </a:endParaRPr>
          </a:p>
          <a:p>
            <a:r>
              <a:rPr lang="en-US" smtClean="0">
                <a:latin typeface="Arial" pitchFamily="34" charset="0"/>
              </a:rPr>
              <a:t>Programmer: http://thesubwaydevcorp.wordpress.com/2011/02/  </a:t>
            </a:r>
          </a:p>
          <a:p>
            <a:r>
              <a:rPr lang="en-US" smtClean="0">
                <a:latin typeface="Arial" pitchFamily="34" charset="0"/>
              </a:rPr>
              <a:t>Car: http://www.rentexoticcars.com/dallas.html</a:t>
            </a:r>
          </a:p>
          <a:p>
            <a:r>
              <a:rPr lang="en-US" smtClean="0">
                <a:latin typeface="Arial" pitchFamily="34" charset="0"/>
              </a:rPr>
              <a:t>Tropical vacation: http://jamaicabeachresorts.net/your-dream-tropical-vacation-within-the-budget/</a:t>
            </a:r>
          </a:p>
          <a:p>
            <a:r>
              <a:rPr lang="en-US" smtClean="0">
                <a:latin typeface="Arial" pitchFamily="34" charset="0"/>
              </a:rPr>
              <a:t>Shirts: http://gearjunkie.com/preppy-cycling-gear</a:t>
            </a:r>
          </a:p>
          <a:p>
            <a:r>
              <a:rPr lang="en-US" smtClean="0">
                <a:latin typeface="Arial" pitchFamily="34" charset="0"/>
              </a:rPr>
              <a:t>Burger and fries: http://www.dogwoodcafe.com/burgers-sandwiches.html </a:t>
            </a:r>
          </a:p>
          <a:p>
            <a:r>
              <a:rPr lang="en-US" smtClean="0">
                <a:latin typeface="Arial" pitchFamily="34" charset="0"/>
              </a:rPr>
              <a:t>Money: http://paraibaparadise.com/index.php/Joao-Pessoa/2009/10/11/brazil-may-use-sovereign-fund-to-buy-u-s-dollars-estado-says/</a:t>
            </a:r>
          </a:p>
          <a:p>
            <a:r>
              <a:rPr lang="en-US" smtClean="0">
                <a:latin typeface="Arial" pitchFamily="34" charset="0"/>
              </a:rPr>
              <a:t>Army of robots: http://www.sodahead.com/fun/my-problem-with-peace/blog-37972/?page=10&amp;link=ibaf&amp;imgurl=http://www.istockphoto.com/file_thumbview_approve/1716577/2/istockphoto_1716577_robot_army.jpg&amp;q=army%2Bof%2Brobots </a:t>
            </a:r>
          </a:p>
          <a:p>
            <a:r>
              <a:rPr lang="en-US" smtClean="0">
                <a:latin typeface="Arial" pitchFamily="34" charset="0"/>
              </a:rPr>
              <a:t>Breadline: http://www.walletpop.com/tag/bureau+of+labor+statistics/ </a:t>
            </a:r>
          </a:p>
        </p:txBody>
      </p:sp>
      <p:sp>
        <p:nvSpPr>
          <p:cNvPr id="148484" name="Slide Number Placeholder 3"/>
          <p:cNvSpPr>
            <a:spLocks noGrp="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E64CDBE0-E8AC-4278-BB0D-F957519692D4}" type="slidenum">
              <a:rPr lang="en-US" smtClean="0"/>
              <a:pPr eaLnBrk="1" hangingPunct="1">
                <a:defRPr/>
              </a:pPr>
              <a:t>99</a:t>
            </a:fld>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p:spPr>
        <p:txBody>
          <a:bodyPr/>
          <a:lstStyle/>
          <a:p>
            <a:r>
              <a:rPr lang="en-US" smtClean="0">
                <a:latin typeface="Arial" pitchFamily="34" charset="0"/>
              </a:rPr>
              <a:t>More modern version.</a:t>
            </a:r>
          </a:p>
          <a:p>
            <a:r>
              <a:rPr lang="en-US" smtClean="0">
                <a:latin typeface="Arial" pitchFamily="34" charset="0"/>
              </a:rPr>
              <a:t>Then: No need for the workers any more. You get what you want for a lot less money.  What happens to the rest of your money?  What happens to the people who are now unemployed?  Would you be “willing” to support them with your extra money?</a:t>
            </a:r>
          </a:p>
          <a:p>
            <a:r>
              <a:rPr lang="en-US" smtClean="0">
                <a:latin typeface="Arial" pitchFamily="34" charset="0"/>
              </a:rPr>
              <a:t>Homeless guy: http://stuffunemployedpeoplelike.com/page/2/</a:t>
            </a:r>
          </a:p>
          <a:p>
            <a:endParaRPr lang="en-US" smtClean="0">
              <a:latin typeface="Arial" pitchFamily="34" charset="0"/>
            </a:endParaRPr>
          </a:p>
          <a:p>
            <a:r>
              <a:rPr lang="en-US" smtClean="0">
                <a:latin typeface="Arial" pitchFamily="34" charset="0"/>
              </a:rPr>
              <a:t>Programmer: http://thesubwaydevcorp.wordpress.com/2011/02/  </a:t>
            </a:r>
          </a:p>
          <a:p>
            <a:r>
              <a:rPr lang="en-US" smtClean="0">
                <a:latin typeface="Arial" pitchFamily="34" charset="0"/>
              </a:rPr>
              <a:t>Car: http://www.rentexoticcars.com/dallas.html</a:t>
            </a:r>
          </a:p>
          <a:p>
            <a:r>
              <a:rPr lang="en-US" smtClean="0">
                <a:latin typeface="Arial" pitchFamily="34" charset="0"/>
              </a:rPr>
              <a:t>Tropical vacation: http://jamaicabeachresorts.net/your-dream-tropical-vacation-within-the-budget/</a:t>
            </a:r>
          </a:p>
          <a:p>
            <a:r>
              <a:rPr lang="en-US" smtClean="0">
                <a:latin typeface="Arial" pitchFamily="34" charset="0"/>
              </a:rPr>
              <a:t>Shirts: http://gearjunkie.com/preppy-cycling-gear</a:t>
            </a:r>
          </a:p>
          <a:p>
            <a:r>
              <a:rPr lang="en-US" smtClean="0">
                <a:latin typeface="Arial" pitchFamily="34" charset="0"/>
              </a:rPr>
              <a:t>Burger and fries: http://www.dogwoodcafe.com/burgers-sandwiches.html </a:t>
            </a:r>
          </a:p>
          <a:p>
            <a:r>
              <a:rPr lang="en-US" smtClean="0">
                <a:latin typeface="Arial" pitchFamily="34" charset="0"/>
              </a:rPr>
              <a:t>Money: http://paraibaparadise.com/index.php/Joao-Pessoa/2009/10/11/brazil-may-use-sovereign-fund-to-buy-u-s-dollars-estado-says/</a:t>
            </a:r>
          </a:p>
          <a:p>
            <a:r>
              <a:rPr lang="en-US" smtClean="0">
                <a:latin typeface="Arial" pitchFamily="34" charset="0"/>
              </a:rPr>
              <a:t>Army of robots: http://www.sodahead.com/fun/my-problem-with-peace/blog-37972/?page=10&amp;link=ibaf&amp;imgurl=http://www.istockphoto.com/file_thumbview_approve/1716577/2/istockphoto_1716577_robot_army.jpg&amp;q=army%2Bof%2Brobots </a:t>
            </a:r>
          </a:p>
        </p:txBody>
      </p:sp>
      <p:sp>
        <p:nvSpPr>
          <p:cNvPr id="149508" name="Slide Number Placeholder 3"/>
          <p:cNvSpPr>
            <a:spLocks noGrp="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49639EF3-75BB-468E-9E9A-A4DE016A64DA}" type="slidenum">
              <a:rPr lang="en-US" smtClean="0"/>
              <a:pPr eaLnBrk="1" hangingPunct="1">
                <a:defRPr/>
              </a:pPr>
              <a:t>100</a:t>
            </a:fld>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ln/>
        </p:spPr>
      </p:sp>
      <p:sp>
        <p:nvSpPr>
          <p:cNvPr id="187395" name="Notes Placeholder 2"/>
          <p:cNvSpPr>
            <a:spLocks noGrp="1"/>
          </p:cNvSpPr>
          <p:nvPr>
            <p:ph type="body" idx="1"/>
          </p:nvPr>
        </p:nvSpPr>
        <p:spPr>
          <a:noFill/>
        </p:spPr>
        <p:txBody>
          <a:bodyPr/>
          <a:lstStyle/>
          <a:p>
            <a:r>
              <a:rPr lang="en-US" smtClean="0">
                <a:latin typeface="Arial" pitchFamily="34" charset="0"/>
              </a:rPr>
              <a:t>From the Atlantic article: http://www.theatlantic.com/magazine/archive/2011/09/can-the-middle-class-be-saved/8600/?single_page=true </a:t>
            </a:r>
          </a:p>
          <a:p>
            <a:r>
              <a:rPr lang="en-US" smtClean="0">
                <a:latin typeface="Arial" pitchFamily="34" charset="0"/>
              </a:rPr>
              <a:t>Article argues that there are fixes, like more education.  But, given what we know about the progression of technology, are there really any fixes?</a:t>
            </a:r>
          </a:p>
        </p:txBody>
      </p:sp>
      <p:sp>
        <p:nvSpPr>
          <p:cNvPr id="4" name="Slide Number Placeholder 3"/>
          <p:cNvSpPr>
            <a:spLocks noGrp="1"/>
          </p:cNvSpPr>
          <p:nvPr>
            <p:ph type="sldNum" sz="quarter" idx="5"/>
          </p:nvPr>
        </p:nvSpPr>
        <p:spPr/>
        <p:txBody>
          <a:bodyPr/>
          <a:lstStyle/>
          <a:p>
            <a:pPr>
              <a:defRPr/>
            </a:pPr>
            <a:fld id="{0D439752-2E27-4CF4-AC00-9B4FE2AA44B0}" type="slidenum">
              <a:rPr lang="en-US" smtClean="0"/>
              <a:pPr>
                <a:defRPr/>
              </a:pPr>
              <a:t>101</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p:spPr>
        <p:txBody>
          <a:bodyPr/>
          <a:lstStyle/>
          <a:p>
            <a:r>
              <a:rPr lang="en-US" dirty="0" smtClean="0">
                <a:latin typeface="Arial" pitchFamily="34" charset="0"/>
              </a:rPr>
              <a:t>http://theeconomiccollapseblog.com/archives/not-everyone-is-hurting-the-rich-get-richer-as-the-income-inequality-gap-explodes  </a:t>
            </a:r>
          </a:p>
        </p:txBody>
      </p:sp>
      <p:sp>
        <p:nvSpPr>
          <p:cNvPr id="4" name="Slide Number Placeholder 3"/>
          <p:cNvSpPr>
            <a:spLocks noGrp="1"/>
          </p:cNvSpPr>
          <p:nvPr>
            <p:ph type="sldNum" sz="quarter" idx="5"/>
          </p:nvPr>
        </p:nvSpPr>
        <p:spPr/>
        <p:txBody>
          <a:bodyPr/>
          <a:lstStyle/>
          <a:p>
            <a:pPr>
              <a:defRPr/>
            </a:pPr>
            <a:fld id="{2CDF1BEF-1AB8-49B9-A37B-EFFC54A177A7}" type="slidenum">
              <a:rPr lang="en-US" smtClean="0"/>
              <a:pPr>
                <a:defRPr/>
              </a:pPr>
              <a:t>102</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p:spPr>
        <p:txBody>
          <a:bodyPr/>
          <a:lstStyle/>
          <a:p>
            <a:r>
              <a:rPr lang="en-US" smtClean="0">
                <a:latin typeface="Arial" pitchFamily="34" charset="0"/>
              </a:rPr>
              <a:t>From the Atlantic article: http://www.theatlantic.com/magazine/archive/2011/09/can-the-middle-class-be-saved/8600/?single_page=true </a:t>
            </a:r>
          </a:p>
          <a:p>
            <a:r>
              <a:rPr lang="en-US" smtClean="0">
                <a:latin typeface="Arial" pitchFamily="34" charset="0"/>
              </a:rPr>
              <a:t>Argues that there are jobs at the top and very menial jobs at the bottom.  But the solid middle class jobs in the middle, like unionized manufacturing jobs are gone and aren’t coming back.</a:t>
            </a:r>
          </a:p>
        </p:txBody>
      </p:sp>
      <p:sp>
        <p:nvSpPr>
          <p:cNvPr id="4" name="Slide Number Placeholder 3"/>
          <p:cNvSpPr>
            <a:spLocks noGrp="1"/>
          </p:cNvSpPr>
          <p:nvPr>
            <p:ph type="sldNum" sz="quarter" idx="5"/>
          </p:nvPr>
        </p:nvSpPr>
        <p:spPr/>
        <p:txBody>
          <a:bodyPr/>
          <a:lstStyle/>
          <a:p>
            <a:pPr>
              <a:defRPr/>
            </a:pPr>
            <a:fld id="{8FE40423-E477-4753-B738-76323DFD4D07}" type="slidenum">
              <a:rPr lang="en-US" smtClean="0"/>
              <a:pPr>
                <a:defRPr/>
              </a:pPr>
              <a:t>103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4649D14-BF5E-4B99-AC03-8C32E85A2D70}" type="slidenum">
              <a:rPr lang="en-US" smtClean="0"/>
              <a:pPr eaLnBrk="1" hangingPunct="1"/>
              <a:t>14</a:t>
            </a:fld>
            <a:endParaRPr lang="en-US"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p:spPr>
        <p:txBody>
          <a:bodyPr/>
          <a:lstStyle/>
          <a:p>
            <a:r>
              <a:rPr lang="en-US" smtClean="0">
                <a:latin typeface="Arial" pitchFamily="34" charset="0"/>
              </a:rPr>
              <a:t>http://www.stateofworkingamerica.org/articles/view/18   Of course, this may just be a bad recession and maybe the jobs will come back.  But there’s a good argument that technology will mean that they won’t.</a:t>
            </a:r>
          </a:p>
        </p:txBody>
      </p:sp>
      <p:sp>
        <p:nvSpPr>
          <p:cNvPr id="4" name="Slide Number Placeholder 3"/>
          <p:cNvSpPr>
            <a:spLocks noGrp="1"/>
          </p:cNvSpPr>
          <p:nvPr>
            <p:ph type="sldNum" sz="quarter" idx="5"/>
          </p:nvPr>
        </p:nvSpPr>
        <p:spPr/>
        <p:txBody>
          <a:bodyPr/>
          <a:lstStyle/>
          <a:p>
            <a:pPr>
              <a:defRPr/>
            </a:pPr>
            <a:fld id="{B3D0918E-28D3-4084-AE85-1964551A4360}" type="slidenum">
              <a:rPr lang="en-US" smtClean="0"/>
              <a:pPr>
                <a:defRPr/>
              </a:pPr>
              <a:t>104</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ln/>
        </p:spPr>
      </p:sp>
      <p:sp>
        <p:nvSpPr>
          <p:cNvPr id="191491" name="Notes Placeholder 2"/>
          <p:cNvSpPr>
            <a:spLocks noGrp="1"/>
          </p:cNvSpPr>
          <p:nvPr>
            <p:ph type="body" idx="1"/>
          </p:nvPr>
        </p:nvSpPr>
        <p:spPr>
          <a:noFill/>
        </p:spPr>
        <p:txBody>
          <a:bodyPr/>
          <a:lstStyle/>
          <a:p>
            <a:r>
              <a:rPr lang="en-US" smtClean="0">
                <a:latin typeface="Arial" pitchFamily="34" charset="0"/>
              </a:rPr>
              <a:t>http://www.theatlantic.com/magazine/archive/2012/01/making-it-in-america/8844/   Picture of Maddie, worker at Standard Motor Products</a:t>
            </a:r>
          </a:p>
        </p:txBody>
      </p:sp>
      <p:sp>
        <p:nvSpPr>
          <p:cNvPr id="4" name="Slide Number Placeholder 3"/>
          <p:cNvSpPr>
            <a:spLocks noGrp="1"/>
          </p:cNvSpPr>
          <p:nvPr>
            <p:ph type="sldNum" sz="quarter" idx="5"/>
          </p:nvPr>
        </p:nvSpPr>
        <p:spPr/>
        <p:txBody>
          <a:bodyPr/>
          <a:lstStyle/>
          <a:p>
            <a:pPr>
              <a:defRPr/>
            </a:pPr>
            <a:fld id="{9E6A0639-FCE4-4138-8DB1-20113DFEDCD1}" type="slidenum">
              <a:rPr lang="en-US" smtClean="0"/>
              <a:pPr>
                <a:defRPr/>
              </a:pPr>
              <a:t>105</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p:spPr>
        <p:txBody>
          <a:bodyPr/>
          <a:lstStyle/>
          <a:p>
            <a:r>
              <a:rPr lang="en-US" smtClean="0">
                <a:latin typeface="Arial" pitchFamily="34" charset="0"/>
              </a:rPr>
              <a:t>http://www.theatlantic.com/magazine/archive/2012/01/making-it-in-america/8844/   Strange thing: if demand goes up, jobs go down.</a:t>
            </a:r>
          </a:p>
        </p:txBody>
      </p:sp>
      <p:sp>
        <p:nvSpPr>
          <p:cNvPr id="4" name="Slide Number Placeholder 3"/>
          <p:cNvSpPr>
            <a:spLocks noGrp="1"/>
          </p:cNvSpPr>
          <p:nvPr>
            <p:ph type="sldNum" sz="quarter" idx="5"/>
          </p:nvPr>
        </p:nvSpPr>
        <p:spPr/>
        <p:txBody>
          <a:bodyPr/>
          <a:lstStyle/>
          <a:p>
            <a:pPr>
              <a:defRPr/>
            </a:pPr>
            <a:fld id="{2EAB57F1-5E08-44AE-942D-89CB6DE27192}" type="slidenum">
              <a:rPr lang="en-US" smtClean="0"/>
              <a:pPr>
                <a:defRPr/>
              </a:pPr>
              <a:t>106</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ln/>
        </p:spPr>
      </p:sp>
      <p:sp>
        <p:nvSpPr>
          <p:cNvPr id="193539" name="Notes Placeholder 2"/>
          <p:cNvSpPr>
            <a:spLocks noGrp="1"/>
          </p:cNvSpPr>
          <p:nvPr>
            <p:ph type="body" idx="1"/>
          </p:nvPr>
        </p:nvSpPr>
        <p:spPr>
          <a:noFill/>
        </p:spPr>
        <p:txBody>
          <a:bodyPr/>
          <a:lstStyle/>
          <a:p>
            <a:r>
              <a:rPr lang="en-US" smtClean="0">
                <a:latin typeface="Arial" pitchFamily="34" charset="0"/>
              </a:rPr>
              <a:t>http://www.theatlantic.com/magazine/archive/2012/01/making-it-in-america/8844/ </a:t>
            </a:r>
          </a:p>
        </p:txBody>
      </p:sp>
      <p:sp>
        <p:nvSpPr>
          <p:cNvPr id="4" name="Slide Number Placeholder 3"/>
          <p:cNvSpPr>
            <a:spLocks noGrp="1"/>
          </p:cNvSpPr>
          <p:nvPr>
            <p:ph type="sldNum" sz="quarter" idx="5"/>
          </p:nvPr>
        </p:nvSpPr>
        <p:spPr/>
        <p:txBody>
          <a:bodyPr/>
          <a:lstStyle/>
          <a:p>
            <a:pPr>
              <a:defRPr/>
            </a:pPr>
            <a:fld id="{BCF87193-27B7-45D9-8A7B-9F0450016589}" type="slidenum">
              <a:rPr lang="en-US" smtClean="0"/>
              <a:pPr>
                <a:defRPr/>
              </a:pPr>
              <a:t>107</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p:spPr>
        <p:txBody>
          <a:bodyPr/>
          <a:lstStyle/>
          <a:p>
            <a:r>
              <a:rPr lang="en-US" smtClean="0">
                <a:latin typeface="Arial" pitchFamily="34" charset="0"/>
              </a:rPr>
              <a:t>http://bonddad.blogspot.com/2009/10/notes-on-job-losses-during-great.html  Also consider there are many more women in the workforce.</a:t>
            </a:r>
          </a:p>
        </p:txBody>
      </p:sp>
      <p:sp>
        <p:nvSpPr>
          <p:cNvPr id="4" name="Slide Number Placeholder 3"/>
          <p:cNvSpPr>
            <a:spLocks noGrp="1"/>
          </p:cNvSpPr>
          <p:nvPr>
            <p:ph type="sldNum" sz="quarter" idx="5"/>
          </p:nvPr>
        </p:nvSpPr>
        <p:spPr/>
        <p:txBody>
          <a:bodyPr/>
          <a:lstStyle/>
          <a:p>
            <a:pPr>
              <a:defRPr/>
            </a:pPr>
            <a:fld id="{2CD084B8-C098-4CF8-AF1A-1B8F0528B3E1}" type="slidenum">
              <a:rPr lang="en-US" smtClean="0"/>
              <a:pPr>
                <a:defRPr/>
              </a:pPr>
              <a:t>108</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http://www.nytimes.com/2013/01/13/sunday-review/americas-productivity-climbs-but-wages-stagnate.html</a:t>
            </a:r>
          </a:p>
          <a:p>
            <a:r>
              <a:rPr lang="en-US" dirty="0" smtClean="0"/>
              <a:t>We’re producing more but the benefits aren’t being spread across</a:t>
            </a:r>
            <a:r>
              <a:rPr lang="en-US" baseline="0" dirty="0" smtClean="0"/>
              <a:t> the economy.  One reason: less labor is needed so labor doesn’t much leverage.</a:t>
            </a:r>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109</a:t>
            </a:fld>
            <a:endParaRPr lang="en-US"/>
          </a:p>
        </p:txBody>
      </p:sp>
    </p:spTree>
    <p:extLst>
      <p:ext uri="{BB962C8B-B14F-4D97-AF65-F5344CB8AC3E}">
        <p14:creationId xmlns:p14="http://schemas.microsoft.com/office/powerpoint/2010/main" val="21270395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EDF1B9EB-A21E-4F6E-A5E2-1684880C83D9}" type="slidenum">
              <a:rPr lang="en-US" smtClean="0"/>
              <a:pPr eaLnBrk="1" hangingPunct="1">
                <a:defRPr/>
              </a:pPr>
              <a:t>110</a:t>
            </a:fld>
            <a:endParaRPr lang="en-US" smtClean="0"/>
          </a:p>
        </p:txBody>
      </p:sp>
      <p:sp>
        <p:nvSpPr>
          <p:cNvPr id="195587" name="Rectangle 2"/>
          <p:cNvSpPr>
            <a:spLocks noGrp="1" noRot="1" noChangeAspect="1" noChangeArrowheads="1" noTextEdit="1"/>
          </p:cNvSpPr>
          <p:nvPr>
            <p:ph type="sldImg"/>
          </p:nvPr>
        </p:nvSpPr>
        <p:spPr>
          <a:xfrm>
            <a:off x="1106489" y="685761"/>
            <a:ext cx="4656137" cy="3428805"/>
          </a:xfrm>
          <a:ln/>
        </p:spPr>
      </p:sp>
      <p:sp>
        <p:nvSpPr>
          <p:cNvPr id="195588"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1AD294FE-1CFF-489C-AF46-DFA7B3FD7007}" type="slidenum">
              <a:rPr lang="en-US" smtClean="0"/>
              <a:pPr eaLnBrk="1" hangingPunct="1">
                <a:defRPr/>
              </a:pPr>
              <a:t>111</a:t>
            </a:fld>
            <a:endParaRPr lang="en-US" smtClean="0"/>
          </a:p>
        </p:txBody>
      </p:sp>
      <p:sp>
        <p:nvSpPr>
          <p:cNvPr id="196611" name="Rectangle 2"/>
          <p:cNvSpPr>
            <a:spLocks noGrp="1" noRot="1" noChangeAspect="1" noChangeArrowheads="1" noTextEdit="1"/>
          </p:cNvSpPr>
          <p:nvPr>
            <p:ph type="sldImg"/>
          </p:nvPr>
        </p:nvSpPr>
        <p:spPr>
          <a:xfrm>
            <a:off x="1106489" y="685761"/>
            <a:ext cx="4656137" cy="3428805"/>
          </a:xfrm>
          <a:ln/>
        </p:spPr>
      </p:sp>
      <p:sp>
        <p:nvSpPr>
          <p:cNvPr id="196612"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51F608AC-FD36-4D0B-80BD-B9924533D2B0}" type="slidenum">
              <a:rPr lang="en-US" smtClean="0"/>
              <a:pPr eaLnBrk="1" hangingPunct="1">
                <a:defRPr/>
              </a:pPr>
              <a:t>112</a:t>
            </a:fld>
            <a:endParaRPr lang="en-US" smtClean="0"/>
          </a:p>
        </p:txBody>
      </p:sp>
      <p:sp>
        <p:nvSpPr>
          <p:cNvPr id="197635" name="Rectangle 2"/>
          <p:cNvSpPr>
            <a:spLocks noGrp="1" noRot="1" noChangeAspect="1" noChangeArrowheads="1" noTextEdit="1"/>
          </p:cNvSpPr>
          <p:nvPr>
            <p:ph type="sldImg"/>
          </p:nvPr>
        </p:nvSpPr>
        <p:spPr>
          <a:xfrm>
            <a:off x="1106489" y="685761"/>
            <a:ext cx="4656137" cy="3428805"/>
          </a:xfrm>
          <a:ln/>
        </p:spPr>
      </p:sp>
      <p:sp>
        <p:nvSpPr>
          <p:cNvPr id="197636" name="Rectangle 3"/>
          <p:cNvSpPr>
            <a:spLocks noGrp="1" noChangeArrowheads="1"/>
          </p:cNvSpPr>
          <p:nvPr>
            <p:ph type="body" idx="1"/>
          </p:nvPr>
        </p:nvSpPr>
        <p:spPr>
          <a:noFill/>
        </p:spPr>
        <p:txBody>
          <a:bodyPr/>
          <a:lstStyle/>
          <a:p>
            <a:pPr eaLnBrk="1" hangingPunct="1"/>
            <a:endParaRPr lang="en-US" smtClean="0">
              <a:latin typeface="Arial"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98E2B8FA-9906-4275-9EF1-0A1CF17755AA}" type="slidenum">
              <a:rPr lang="en-US" smtClean="0"/>
              <a:pPr eaLnBrk="1" hangingPunct="1">
                <a:defRPr/>
              </a:pPr>
              <a:t>113</a:t>
            </a:fld>
            <a:endParaRPr lang="en-US" smtClean="0"/>
          </a:p>
        </p:txBody>
      </p:sp>
      <p:sp>
        <p:nvSpPr>
          <p:cNvPr id="198659" name="Rectangle 2"/>
          <p:cNvSpPr>
            <a:spLocks noGrp="1" noRot="1" noChangeAspect="1" noChangeArrowheads="1" noTextEdit="1"/>
          </p:cNvSpPr>
          <p:nvPr>
            <p:ph type="sldImg"/>
          </p:nvPr>
        </p:nvSpPr>
        <p:spPr>
          <a:xfrm>
            <a:off x="1106489" y="685761"/>
            <a:ext cx="4656137" cy="3428805"/>
          </a:xfrm>
          <a:ln/>
        </p:spPr>
      </p:sp>
      <p:sp>
        <p:nvSpPr>
          <p:cNvPr id="198660" name="Rectangle 3"/>
          <p:cNvSpPr>
            <a:spLocks noGrp="1" noChangeArrowheads="1"/>
          </p:cNvSpPr>
          <p:nvPr>
            <p:ph type="body" idx="1"/>
          </p:nvPr>
        </p:nvSpPr>
        <p:spPr>
          <a:noFill/>
        </p:spPr>
        <p:txBody>
          <a:bodyPr/>
          <a:lstStyle/>
          <a:p>
            <a:pPr eaLnBrk="1" hangingPunct="1"/>
            <a:r>
              <a:rPr lang="en-US" smtClean="0">
                <a:latin typeface="Arial" pitchFamily="34" charset="0"/>
              </a:rPr>
              <a:t>He estimated 10 to 20 years, or less time if big war.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DCEE2F4-25E6-4924-A666-6A2235D2C82A}" type="slidenum">
              <a:rPr lang="en-US" smtClean="0"/>
              <a:pPr eaLnBrk="1" hangingPunct="1"/>
              <a:t>15</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r>
              <a:rPr lang="en-US" smtClean="0"/>
              <a:t>Hail to the Victors - http://fightmusic.com/mp3/big10/Michigan__The_Victors_%28Trio%29.mp3 </a:t>
            </a:r>
          </a:p>
          <a:p>
            <a:pPr eaLnBrk="1" hangingPunct="1"/>
            <a:r>
              <a:rPr lang="en-US" dirty="0" smtClean="0"/>
              <a:t>Hail to the Victors – old one I don’t use: http://pdaphonehome.com/forums/kyocera-7135-downloads/22192-hail-victors.html </a:t>
            </a:r>
          </a:p>
          <a:p>
            <a:pPr eaLnBrk="1" hangingPunct="1"/>
            <a:r>
              <a:rPr lang="en-US" dirty="0" smtClean="0"/>
              <a:t>Back door:http://www.raumlabor.net/wp-content/uploads/2008/09/backdoor01.jpg</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84720355-821A-4E2D-B4D2-D0450762D55C}" type="slidenum">
              <a:rPr lang="en-US" smtClean="0"/>
              <a:pPr eaLnBrk="1" hangingPunct="1">
                <a:defRPr/>
              </a:pPr>
              <a:t>114</a:t>
            </a:fld>
            <a:endParaRPr lang="en-US" smtClean="0"/>
          </a:p>
        </p:txBody>
      </p:sp>
      <p:sp>
        <p:nvSpPr>
          <p:cNvPr id="199683" name="Rectangle 2"/>
          <p:cNvSpPr>
            <a:spLocks noGrp="1" noRot="1" noChangeAspect="1" noChangeArrowheads="1" noTextEdit="1"/>
          </p:cNvSpPr>
          <p:nvPr>
            <p:ph type="sldImg"/>
          </p:nvPr>
        </p:nvSpPr>
        <p:spPr>
          <a:xfrm>
            <a:off x="1104900" y="685761"/>
            <a:ext cx="4656138" cy="3428805"/>
          </a:xfrm>
          <a:ln/>
        </p:spPr>
      </p:sp>
      <p:sp>
        <p:nvSpPr>
          <p:cNvPr id="199684" name="Rectangle 3"/>
          <p:cNvSpPr>
            <a:spLocks noGrp="1" noChangeArrowheads="1"/>
          </p:cNvSpPr>
          <p:nvPr>
            <p:ph type="body" idx="1"/>
          </p:nvPr>
        </p:nvSpPr>
        <p:spPr>
          <a:noFill/>
        </p:spPr>
        <p:txBody>
          <a:bodyPr/>
          <a:lstStyle/>
          <a:p>
            <a:pPr eaLnBrk="1" hangingPunct="1"/>
            <a:r>
              <a:rPr lang="en-US" smtClean="0">
                <a:latin typeface="Arial" pitchFamily="34" charset="0"/>
              </a:rPr>
              <a:t>Returning to the idea of revolts:  Suppose we don’t do Australia ---  http://en.wikipedia.org/wiki/Image:Spartacus_II.JPG</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55623299-A151-444E-8FFF-4B90C2C4F0DC}" type="slidenum">
              <a:rPr lang="en-US" smtClean="0"/>
              <a:pPr eaLnBrk="1" hangingPunct="1">
                <a:defRPr/>
              </a:pPr>
              <a:t>116</a:t>
            </a:fld>
            <a:endParaRPr lang="en-US" smtClean="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p:spPr>
        <p:txBody>
          <a:bodyPr/>
          <a:lstStyle/>
          <a:p>
            <a:pPr eaLnBrk="1" hangingPunct="1"/>
            <a:r>
              <a:rPr lang="en-US" smtClean="0">
                <a:latin typeface="Arial" pitchFamily="34" charset="0"/>
              </a:rPr>
              <a:t>http://en.wikipedia.org/wiki/File:Nat_Turner_woodcut.jpg </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74956527-F1B8-4089-A9D2-1401D1BD3542}" type="slidenum">
              <a:rPr lang="en-US" smtClean="0"/>
              <a:pPr eaLnBrk="1" hangingPunct="1">
                <a:defRPr/>
              </a:pPr>
              <a:t>118</a:t>
            </a:fld>
            <a:endParaRPr lang="en-US" smtClean="0"/>
          </a:p>
        </p:txBody>
      </p:sp>
      <p:sp>
        <p:nvSpPr>
          <p:cNvPr id="201731" name="Rectangle 2"/>
          <p:cNvSpPr>
            <a:spLocks noGrp="1" noRot="1" noChangeAspect="1" noChangeArrowheads="1" noTextEdit="1"/>
          </p:cNvSpPr>
          <p:nvPr>
            <p:ph type="sldImg"/>
          </p:nvPr>
        </p:nvSpPr>
        <p:spPr>
          <a:xfrm>
            <a:off x="1104900" y="685761"/>
            <a:ext cx="4656138" cy="3428805"/>
          </a:xfrm>
          <a:ln/>
        </p:spPr>
      </p:sp>
      <p:sp>
        <p:nvSpPr>
          <p:cNvPr id="201732" name="Rectangle 3"/>
          <p:cNvSpPr>
            <a:spLocks noGrp="1" noChangeArrowheads="1"/>
          </p:cNvSpPr>
          <p:nvPr>
            <p:ph type="body" idx="1"/>
          </p:nvPr>
        </p:nvSpPr>
        <p:spPr>
          <a:noFill/>
        </p:spPr>
        <p:txBody>
          <a:bodyPr/>
          <a:lstStyle/>
          <a:p>
            <a:pPr eaLnBrk="1" hangingPunct="1"/>
            <a:r>
              <a:rPr lang="en-US" smtClean="0">
                <a:latin typeface="Arial" pitchFamily="34" charset="0"/>
              </a:rPr>
              <a:t>An aside: It happens in movies.  If robots are smart enough to do everything, they will be smart enough to revolt.</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http://animalspiritspage.blogspot.com/2009/05/income-inequality-debt-crisis-and.html</a:t>
            </a:r>
            <a:endParaRPr lang="en-US" dirty="0"/>
          </a:p>
        </p:txBody>
      </p:sp>
      <p:sp>
        <p:nvSpPr>
          <p:cNvPr id="4" name="Slide Number Placeholder 3"/>
          <p:cNvSpPr>
            <a:spLocks noGrp="1"/>
          </p:cNvSpPr>
          <p:nvPr>
            <p:ph type="sldNum" sz="quarter" idx="10"/>
          </p:nvPr>
        </p:nvSpPr>
        <p:spPr/>
        <p:txBody>
          <a:bodyPr/>
          <a:lstStyle/>
          <a:p>
            <a:pPr>
              <a:defRPr/>
            </a:pPr>
            <a:fld id="{435D3B6B-91C0-401F-8858-B6E7B1B36EB5}" type="slidenum">
              <a:rPr lang="en-US" smtClean="0"/>
              <a:pPr>
                <a:defRPr/>
              </a:pPr>
              <a:t>119</a:t>
            </a:fld>
            <a:endParaRPr lang="en-US"/>
          </a:p>
        </p:txBody>
      </p:sp>
    </p:spTree>
    <p:extLst>
      <p:ext uri="{BB962C8B-B14F-4D97-AF65-F5344CB8AC3E}">
        <p14:creationId xmlns:p14="http://schemas.microsoft.com/office/powerpoint/2010/main" val="21916279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long as there are some customers, the</a:t>
            </a:r>
            <a:r>
              <a:rPr lang="en-US" baseline="0" dirty="0" smtClean="0"/>
              <a:t> business owner class can keep cutting costs and increasing profits.</a:t>
            </a:r>
          </a:p>
          <a:p>
            <a:r>
              <a:rPr lang="en-US" baseline="0" dirty="0" smtClean="0"/>
              <a:t>http://www.nytimes.com/2008/02/09/business/09idol.html?_r=1  </a:t>
            </a:r>
          </a:p>
          <a:p>
            <a:endParaRPr lang="en-US" dirty="0"/>
          </a:p>
        </p:txBody>
      </p:sp>
      <p:sp>
        <p:nvSpPr>
          <p:cNvPr id="4" name="Slide Number Placeholder 3"/>
          <p:cNvSpPr>
            <a:spLocks noGrp="1"/>
          </p:cNvSpPr>
          <p:nvPr>
            <p:ph type="sldNum" sz="quarter" idx="10"/>
          </p:nvPr>
        </p:nvSpPr>
        <p:spPr/>
        <p:txBody>
          <a:bodyPr/>
          <a:lstStyle/>
          <a:p>
            <a:pPr>
              <a:defRPr/>
            </a:pPr>
            <a:fld id="{435D3B6B-91C0-401F-8858-B6E7B1B36EB5}" type="slidenum">
              <a:rPr lang="en-US" smtClean="0"/>
              <a:pPr>
                <a:defRPr/>
              </a:pPr>
              <a:t>120</a:t>
            </a:fld>
            <a:endParaRPr lang="en-US"/>
          </a:p>
        </p:txBody>
      </p:sp>
    </p:spTree>
    <p:extLst>
      <p:ext uri="{BB962C8B-B14F-4D97-AF65-F5344CB8AC3E}">
        <p14:creationId xmlns:p14="http://schemas.microsoft.com/office/powerpoint/2010/main" val="154057625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long as there are some customers, the</a:t>
            </a:r>
            <a:r>
              <a:rPr lang="en-US" baseline="0" dirty="0" smtClean="0"/>
              <a:t> business owner class can keep cutting costs and increasing profits.  Here, almost no employees in sight.</a:t>
            </a:r>
          </a:p>
          <a:p>
            <a:r>
              <a:rPr lang="en-US" dirty="0" smtClean="0"/>
              <a:t>I edited this picture: http://sixthseal.com/category/fast-food-inc/</a:t>
            </a:r>
            <a:endParaRPr lang="en-US" dirty="0"/>
          </a:p>
        </p:txBody>
      </p:sp>
      <p:sp>
        <p:nvSpPr>
          <p:cNvPr id="4" name="Slide Number Placeholder 3"/>
          <p:cNvSpPr>
            <a:spLocks noGrp="1"/>
          </p:cNvSpPr>
          <p:nvPr>
            <p:ph type="sldNum" sz="quarter" idx="10"/>
          </p:nvPr>
        </p:nvSpPr>
        <p:spPr/>
        <p:txBody>
          <a:bodyPr/>
          <a:lstStyle/>
          <a:p>
            <a:pPr>
              <a:defRPr/>
            </a:pPr>
            <a:fld id="{435D3B6B-91C0-401F-8858-B6E7B1B36EB5}" type="slidenum">
              <a:rPr lang="en-US" smtClean="0"/>
              <a:pPr>
                <a:defRPr/>
              </a:pPr>
              <a:t>121</a:t>
            </a:fld>
            <a:endParaRPr lang="en-US"/>
          </a:p>
        </p:txBody>
      </p:sp>
    </p:spTree>
    <p:extLst>
      <p:ext uri="{BB962C8B-B14F-4D97-AF65-F5344CB8AC3E}">
        <p14:creationId xmlns:p14="http://schemas.microsoft.com/office/powerpoint/2010/main" val="154057625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long as there are some customers, the</a:t>
            </a:r>
            <a:r>
              <a:rPr lang="en-US" baseline="0" dirty="0" smtClean="0"/>
              <a:t> business owner class can keep cutting costs and increasing profits.  Here, no employees in sight.</a:t>
            </a:r>
          </a:p>
          <a:p>
            <a:r>
              <a:rPr lang="en-US" baseline="0" dirty="0" smtClean="0"/>
              <a:t>http://www.designboom.com/weblog/cat/10/view/13925/superflex-flooded-mcdonalds.html </a:t>
            </a:r>
          </a:p>
          <a:p>
            <a:endParaRPr lang="en-US" dirty="0"/>
          </a:p>
        </p:txBody>
      </p:sp>
      <p:sp>
        <p:nvSpPr>
          <p:cNvPr id="4" name="Slide Number Placeholder 3"/>
          <p:cNvSpPr>
            <a:spLocks noGrp="1"/>
          </p:cNvSpPr>
          <p:nvPr>
            <p:ph type="sldNum" sz="quarter" idx="10"/>
          </p:nvPr>
        </p:nvSpPr>
        <p:spPr/>
        <p:txBody>
          <a:bodyPr/>
          <a:lstStyle/>
          <a:p>
            <a:pPr>
              <a:defRPr/>
            </a:pPr>
            <a:fld id="{435D3B6B-91C0-401F-8858-B6E7B1B36EB5}" type="slidenum">
              <a:rPr lang="en-US" smtClean="0"/>
              <a:pPr>
                <a:defRPr/>
              </a:pPr>
              <a:t>122</a:t>
            </a:fld>
            <a:endParaRPr lang="en-US"/>
          </a:p>
        </p:txBody>
      </p:sp>
    </p:spTree>
    <p:extLst>
      <p:ext uri="{BB962C8B-B14F-4D97-AF65-F5344CB8AC3E}">
        <p14:creationId xmlns:p14="http://schemas.microsoft.com/office/powerpoint/2010/main" val="154057625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Sept 2012: http://www.siliconvalley.com/ci_21602139</a:t>
            </a:r>
          </a:p>
          <a:p>
            <a:r>
              <a:rPr lang="en-US" dirty="0" smtClean="0"/>
              <a:t>Red quote: http://www.xconomy.com/san-francisco/2012/06/12/hamburgers-coffee-guitars-and-cars-a-report-from-lemnos-labs/</a:t>
            </a:r>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125</a:t>
            </a:fld>
            <a:endParaRPr lang="en-US"/>
          </a:p>
        </p:txBody>
      </p:sp>
    </p:spTree>
    <p:extLst>
      <p:ext uri="{BB962C8B-B14F-4D97-AF65-F5344CB8AC3E}">
        <p14:creationId xmlns:p14="http://schemas.microsoft.com/office/powerpoint/2010/main" val="177601332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path:  ignore</a:t>
            </a:r>
            <a:r>
              <a:rPr lang="en-US" baseline="0" dirty="0" smtClean="0"/>
              <a:t> the problem until more and more people are “warehoused” and marginalized.  Another path: something like the Australia Project.</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latin typeface="Arial" pitchFamily="34" charset="0"/>
              </a:rPr>
              <a:t>Queensbridge</a:t>
            </a:r>
            <a:r>
              <a:rPr lang="en-US" dirty="0" smtClean="0">
                <a:latin typeface="Arial" pitchFamily="34" charset="0"/>
              </a:rPr>
              <a:t> Houses, public housing, Queens: http://www.answers.com/topic/queensbridge-queens?cat=travel</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pitchFamily="34" charset="0"/>
              </a:rPr>
              <a:t>Australia: http://www.connections.travel/content.asp?Document_ID=52578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pitchFamily="34" charset="0"/>
              </a:rPr>
              <a:t> </a:t>
            </a:r>
          </a:p>
          <a:p>
            <a:endParaRPr lang="en-US" dirty="0"/>
          </a:p>
        </p:txBody>
      </p:sp>
      <p:sp>
        <p:nvSpPr>
          <p:cNvPr id="4" name="Slide Number Placeholder 3"/>
          <p:cNvSpPr>
            <a:spLocks noGrp="1"/>
          </p:cNvSpPr>
          <p:nvPr>
            <p:ph type="sldNum" sz="quarter" idx="10"/>
          </p:nvPr>
        </p:nvSpPr>
        <p:spPr/>
        <p:txBody>
          <a:bodyPr/>
          <a:lstStyle/>
          <a:p>
            <a:pPr>
              <a:defRPr/>
            </a:pPr>
            <a:fld id="{435D3B6B-91C0-401F-8858-B6E7B1B36EB5}" type="slidenum">
              <a:rPr lang="en-US" smtClean="0"/>
              <a:pPr>
                <a:defRPr/>
              </a:pPr>
              <a:t>126</a:t>
            </a:fld>
            <a:endParaRPr lang="en-US"/>
          </a:p>
        </p:txBody>
      </p:sp>
    </p:spTree>
    <p:extLst>
      <p:ext uri="{BB962C8B-B14F-4D97-AF65-F5344CB8AC3E}">
        <p14:creationId xmlns:p14="http://schemas.microsoft.com/office/powerpoint/2010/main" val="41259113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C43B9DB9-77E1-4029-A14C-96E20630858F}" type="slidenum">
              <a:rPr lang="en-US" smtClean="0"/>
              <a:pPr eaLnBrk="1" hangingPunct="1">
                <a:defRPr/>
              </a:pPr>
              <a:t>127</a:t>
            </a:fld>
            <a:endParaRPr lang="en-US" smtClean="0"/>
          </a:p>
        </p:txBody>
      </p:sp>
      <p:sp>
        <p:nvSpPr>
          <p:cNvPr id="202755" name="Rectangle 2"/>
          <p:cNvSpPr>
            <a:spLocks noGrp="1" noRot="1" noChangeAspect="1" noChangeArrowheads="1" noTextEdit="1"/>
          </p:cNvSpPr>
          <p:nvPr>
            <p:ph type="sldImg"/>
          </p:nvPr>
        </p:nvSpPr>
        <p:spPr>
          <a:xfrm>
            <a:off x="1104900" y="685761"/>
            <a:ext cx="4656138" cy="3428805"/>
          </a:xfrm>
          <a:ln/>
        </p:spPr>
      </p:sp>
      <p:sp>
        <p:nvSpPr>
          <p:cNvPr id="202756" name="Rectangle 3"/>
          <p:cNvSpPr>
            <a:spLocks noGrp="1" noChangeArrowheads="1"/>
          </p:cNvSpPr>
          <p:nvPr>
            <p:ph type="body" idx="1"/>
          </p:nvPr>
        </p:nvSpPr>
        <p:spPr>
          <a:noFill/>
        </p:spPr>
        <p:txBody>
          <a:bodyPr/>
          <a:lstStyle/>
          <a:p>
            <a:pPr eaLnBrk="1" hangingPunct="1"/>
            <a:r>
              <a:rPr lang="en-US" dirty="0" smtClean="0">
                <a:latin typeface="Arial" pitchFamily="34" charset="0"/>
              </a:rPr>
              <a:t>Australia: http://www.connections.travel/content.asp?Document_ID=52578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54EAAFB-2C78-46FF-93C2-22F1C3EAB65E}" type="slidenum">
              <a:rPr lang="en-US" smtClean="0"/>
              <a:pPr eaLnBrk="1" hangingPunct="1"/>
              <a:t>16</a:t>
            </a:fld>
            <a:endParaRPr 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r>
              <a:rPr lang="en-US" smtClean="0"/>
              <a:t>Is it really the code that was bad, or the mathematical model?</a:t>
            </a:r>
          </a:p>
          <a:p>
            <a:pPr eaLnBrk="1" hangingPunct="1"/>
            <a:endParaRPr lang="en-US" smtClean="0"/>
          </a:p>
          <a:p>
            <a:pPr eaLnBrk="1" hangingPunct="1"/>
            <a:r>
              <a:rPr lang="en-US" smtClean="0"/>
              <a:t>Either way, the point is that the models are so sophisticated that there’s no choice but to use computers.</a:t>
            </a:r>
          </a:p>
          <a:p>
            <a:pPr eaLnBrk="1" hangingPunct="1"/>
            <a:r>
              <a:rPr lang="en-US" smtClean="0"/>
              <a:t/>
            </a:r>
            <a:br>
              <a:rPr lang="en-US" smtClean="0"/>
            </a:br>
            <a:r>
              <a:rPr lang="en-US" smtClean="0"/>
              <a:t>Risk before this system: Invest without the knowledge that ratings (usually) give you.</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ln/>
        </p:spPr>
      </p:sp>
      <p:sp>
        <p:nvSpPr>
          <p:cNvPr id="204803" name="Notes Placeholder 2"/>
          <p:cNvSpPr>
            <a:spLocks noGrp="1"/>
          </p:cNvSpPr>
          <p:nvPr>
            <p:ph type="body" idx="1"/>
          </p:nvPr>
        </p:nvSpPr>
        <p:spPr>
          <a:noFill/>
        </p:spPr>
        <p:txBody>
          <a:bodyPr/>
          <a:lstStyle/>
          <a:p>
            <a:r>
              <a:rPr lang="en-US" smtClean="0">
                <a:latin typeface="Arial" pitchFamily="34" charset="0"/>
              </a:rPr>
              <a:t>Very scary answer: Today, people limit children because they don’t have the money or time to have lots.  But if money isn’t an issue because everyone who gets born automatically gets a share and if people are bored and have lots of time, what would the genes evolution gave us tell us to do?  But then the planet gets even more crowded.</a:t>
            </a:r>
          </a:p>
          <a:p>
            <a:endParaRPr lang="en-US" smtClean="0">
              <a:latin typeface="Arial" pitchFamily="34" charset="0"/>
            </a:endParaRPr>
          </a:p>
          <a:p>
            <a:r>
              <a:rPr lang="en-US" smtClean="0">
                <a:latin typeface="Arial" pitchFamily="34" charset="0"/>
              </a:rPr>
              <a:t>http://www.livelust y.com/2011/04/08/childrens-health-baby-health-infant-health/ </a:t>
            </a:r>
          </a:p>
        </p:txBody>
      </p:sp>
      <p:sp>
        <p:nvSpPr>
          <p:cNvPr id="4" name="Slide Number Placeholder 3"/>
          <p:cNvSpPr>
            <a:spLocks noGrp="1"/>
          </p:cNvSpPr>
          <p:nvPr>
            <p:ph type="sldNum" sz="quarter" idx="5"/>
          </p:nvPr>
        </p:nvSpPr>
        <p:spPr/>
        <p:txBody>
          <a:bodyPr/>
          <a:lstStyle/>
          <a:p>
            <a:pPr>
              <a:defRPr/>
            </a:pPr>
            <a:fld id="{B1C8EED0-A32E-4A1C-86EC-5761E8CFE3C0}" type="slidenum">
              <a:rPr lang="en-US" smtClean="0"/>
              <a:pPr>
                <a:defRPr/>
              </a:pPr>
              <a:t>128</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ln/>
        </p:spPr>
      </p:sp>
      <p:sp>
        <p:nvSpPr>
          <p:cNvPr id="203779" name="Notes Placeholder 2"/>
          <p:cNvSpPr>
            <a:spLocks noGrp="1"/>
          </p:cNvSpPr>
          <p:nvPr>
            <p:ph type="body" idx="1"/>
          </p:nvPr>
        </p:nvSpPr>
        <p:spPr>
          <a:noFill/>
        </p:spPr>
        <p:txBody>
          <a:bodyPr/>
          <a:lstStyle/>
          <a:p>
            <a:r>
              <a:rPr lang="en-US" smtClean="0">
                <a:latin typeface="Arial" pitchFamily="34" charset="0"/>
              </a:rPr>
              <a:t>Ask students what things people weight do to keep from getting bored – remember that we hate boredom.</a:t>
            </a:r>
          </a:p>
        </p:txBody>
      </p:sp>
      <p:sp>
        <p:nvSpPr>
          <p:cNvPr id="4" name="Slide Number Placeholder 3"/>
          <p:cNvSpPr>
            <a:spLocks noGrp="1"/>
          </p:cNvSpPr>
          <p:nvPr>
            <p:ph type="sldNum" sz="quarter" idx="5"/>
          </p:nvPr>
        </p:nvSpPr>
        <p:spPr/>
        <p:txBody>
          <a:bodyPr/>
          <a:lstStyle/>
          <a:p>
            <a:pPr>
              <a:defRPr/>
            </a:pPr>
            <a:fld id="{64E0B533-4728-4316-880F-319910522AD8}" type="slidenum">
              <a:rPr lang="en-US" smtClean="0"/>
              <a:pPr>
                <a:defRPr/>
              </a:pPr>
              <a:t>129</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from: http://favim.com/image/248973/</a:t>
            </a:r>
          </a:p>
          <a:p>
            <a:r>
              <a:rPr lang="en-US" dirty="0" smtClean="0"/>
              <a:t>http://singularityhub.com/  </a:t>
            </a:r>
            <a:endParaRPr lang="en-US" dirty="0"/>
          </a:p>
        </p:txBody>
      </p:sp>
      <p:sp>
        <p:nvSpPr>
          <p:cNvPr id="4" name="Slide Number Placeholder 3"/>
          <p:cNvSpPr>
            <a:spLocks noGrp="1"/>
          </p:cNvSpPr>
          <p:nvPr>
            <p:ph type="sldNum" sz="quarter" idx="10"/>
          </p:nvPr>
        </p:nvSpPr>
        <p:spPr/>
        <p:txBody>
          <a:bodyPr/>
          <a:lstStyle/>
          <a:p>
            <a:pPr>
              <a:defRPr/>
            </a:pPr>
            <a:fld id="{95DECD66-FA29-4574-B616-1433D79FA92E}" type="slidenum">
              <a:rPr lang="en-US" smtClean="0"/>
              <a:pPr>
                <a:defRPr/>
              </a:pPr>
              <a:t>130</a:t>
            </a:fld>
            <a:endParaRPr lang="en-US"/>
          </a:p>
        </p:txBody>
      </p:sp>
    </p:spTree>
    <p:extLst>
      <p:ext uri="{BB962C8B-B14F-4D97-AF65-F5344CB8AC3E}">
        <p14:creationId xmlns:p14="http://schemas.microsoft.com/office/powerpoint/2010/main" val="83272124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Lights in the Tunnel p. 139</a:t>
            </a:r>
          </a:p>
          <a:p>
            <a:r>
              <a:rPr lang="en-US" dirty="0" smtClean="0"/>
              <a:t>View from Eifel Tower: http://www.visitingdc.com/paris/eiffel-tower-view.asp </a:t>
            </a:r>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131</a:t>
            </a:fld>
            <a:endParaRPr lang="en-US"/>
          </a:p>
        </p:txBody>
      </p:sp>
    </p:spTree>
    <p:extLst>
      <p:ext uri="{BB962C8B-B14F-4D97-AF65-F5344CB8AC3E}">
        <p14:creationId xmlns:p14="http://schemas.microsoft.com/office/powerpoint/2010/main" val="179314995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p:spPr>
        <p:txBody>
          <a:bodyPr/>
          <a:lstStyle/>
          <a:p>
            <a:r>
              <a:rPr lang="en-US" dirty="0" smtClean="0"/>
              <a:t>A </a:t>
            </a:r>
            <a:r>
              <a:rPr lang="en-US" baseline="0" dirty="0" smtClean="0"/>
              <a:t> rich person doesn’t buy 100 times as many cars or iPhones as 100 regular people.  So this trend is very scary.</a:t>
            </a:r>
            <a:endParaRPr lang="en-US" dirty="0" smtClean="0"/>
          </a:p>
          <a:p>
            <a:r>
              <a:rPr lang="en-US" dirty="0" smtClean="0"/>
              <a:t>http://animalspiritspage.blogspot.com/2009/05/income-inequality-debt-crisis-and.html</a:t>
            </a:r>
          </a:p>
        </p:txBody>
      </p:sp>
      <p:sp>
        <p:nvSpPr>
          <p:cNvPr id="4" name="Slide Number Placeholder 3"/>
          <p:cNvSpPr>
            <a:spLocks noGrp="1"/>
          </p:cNvSpPr>
          <p:nvPr>
            <p:ph type="sldNum" sz="quarter" idx="5"/>
          </p:nvPr>
        </p:nvSpPr>
        <p:spPr/>
        <p:txBody>
          <a:bodyPr/>
          <a:lstStyle/>
          <a:p>
            <a:pPr>
              <a:defRPr/>
            </a:pPr>
            <a:fld id="{9F2A3D32-B080-45FC-94FE-071C27F03D43}" type="slidenum">
              <a:rPr lang="en-US" smtClean="0"/>
              <a:pPr>
                <a:defRPr/>
              </a:pPr>
              <a:t>132</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a:t>
            </a:r>
            <a:r>
              <a:rPr lang="en-US" baseline="0" dirty="0" smtClean="0"/>
              <a:t> The Lights in the Tunnel p. 94.  If all we do is to extrapolate from historical data, we will be completely caught off guard by exponential growth when we hit the elbow of the curve.  </a:t>
            </a:r>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133</a:t>
            </a:fld>
            <a:endParaRPr lang="en-US"/>
          </a:p>
        </p:txBody>
      </p:sp>
    </p:spTree>
    <p:extLst>
      <p:ext uri="{BB962C8B-B14F-4D97-AF65-F5344CB8AC3E}">
        <p14:creationId xmlns:p14="http://schemas.microsoft.com/office/powerpoint/2010/main" val="39646394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Lights in the Tunnel, p. 161.</a:t>
            </a:r>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134</a:t>
            </a:fld>
            <a:endParaRPr lang="en-US"/>
          </a:p>
        </p:txBody>
      </p:sp>
    </p:spTree>
    <p:extLst>
      <p:ext uri="{BB962C8B-B14F-4D97-AF65-F5344CB8AC3E}">
        <p14:creationId xmlns:p14="http://schemas.microsoft.com/office/powerpoint/2010/main" val="132715262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Lights in the Tunnel p. 162</a:t>
            </a:r>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136</a:t>
            </a:fld>
            <a:endParaRPr lang="en-US"/>
          </a:p>
        </p:txBody>
      </p:sp>
    </p:spTree>
    <p:extLst>
      <p:ext uri="{BB962C8B-B14F-4D97-AF65-F5344CB8AC3E}">
        <p14:creationId xmlns:p14="http://schemas.microsoft.com/office/powerpoint/2010/main" val="349030969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Lights in the Tunnel p. 162  I have added the fifth</a:t>
            </a:r>
            <a:r>
              <a:rPr lang="en-US" baseline="0" dirty="0" smtClean="0"/>
              <a:t> one.  If people have more free time, we must assure that they don’t decide to spend it by having a lot more kids.</a:t>
            </a:r>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137</a:t>
            </a:fld>
            <a:endParaRPr lang="en-US"/>
          </a:p>
        </p:txBody>
      </p:sp>
    </p:spTree>
    <p:extLst>
      <p:ext uri="{BB962C8B-B14F-4D97-AF65-F5344CB8AC3E}">
        <p14:creationId xmlns:p14="http://schemas.microsoft.com/office/powerpoint/2010/main" val="349030969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p:spPr>
        <p:txBody>
          <a:bodyPr/>
          <a:lstStyle/>
          <a:p>
            <a:r>
              <a:rPr lang="en-US" smtClean="0">
                <a:latin typeface="Arial" pitchFamily="34" charset="0"/>
              </a:rPr>
              <a:t>Homeless guy: http://stuffunemployedpeoplelike.com/page/2/</a:t>
            </a:r>
          </a:p>
          <a:p>
            <a:r>
              <a:rPr lang="en-US" smtClean="0">
                <a:latin typeface="Arial" pitchFamily="34" charset="0"/>
              </a:rPr>
              <a:t>http://www.answers.com/topic/question-mark-large-image</a:t>
            </a:r>
          </a:p>
          <a:p>
            <a:endParaRPr lang="en-US"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A3FE3C51-BD55-42F5-9453-4793251F8EB1}" type="slidenum">
              <a:rPr lang="en-US" smtClean="0"/>
              <a:pPr>
                <a:defRPr/>
              </a:pPr>
              <a:t>138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A7A54E-16C1-40F6-B8F9-27E159FB9862}" type="datetimeFigureOut">
              <a:rPr lang="en-US" smtClean="0"/>
              <a:t>5/2/2013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73500-1DE8-46D6-AEB2-4000D27598B2}" type="slidenum">
              <a:rPr lang="en-US" smtClean="0"/>
              <a:t>‹#›</a:t>
            </a:fld>
            <a:endParaRPr lang="en-US"/>
          </a:p>
        </p:txBody>
      </p:sp>
    </p:spTree>
    <p:extLst>
      <p:ext uri="{BB962C8B-B14F-4D97-AF65-F5344CB8AC3E}">
        <p14:creationId xmlns:p14="http://schemas.microsoft.com/office/powerpoint/2010/main" val="2933494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A7A54E-16C1-40F6-B8F9-27E159FB9862}" type="datetimeFigureOut">
              <a:rPr lang="en-US" smtClean="0"/>
              <a:t>5/2/2013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73500-1DE8-46D6-AEB2-4000D27598B2}" type="slidenum">
              <a:rPr lang="en-US" smtClean="0"/>
              <a:t>‹#›</a:t>
            </a:fld>
            <a:endParaRPr lang="en-US"/>
          </a:p>
        </p:txBody>
      </p:sp>
    </p:spTree>
    <p:extLst>
      <p:ext uri="{BB962C8B-B14F-4D97-AF65-F5344CB8AC3E}">
        <p14:creationId xmlns:p14="http://schemas.microsoft.com/office/powerpoint/2010/main" val="1242868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A7A54E-16C1-40F6-B8F9-27E159FB9862}" type="datetimeFigureOut">
              <a:rPr lang="en-US" smtClean="0"/>
              <a:t>5/2/2013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73500-1DE8-46D6-AEB2-4000D27598B2}" type="slidenum">
              <a:rPr lang="en-US" smtClean="0"/>
              <a:t>‹#›</a:t>
            </a:fld>
            <a:endParaRPr lang="en-US"/>
          </a:p>
        </p:txBody>
      </p:sp>
    </p:spTree>
    <p:extLst>
      <p:ext uri="{BB962C8B-B14F-4D97-AF65-F5344CB8AC3E}">
        <p14:creationId xmlns:p14="http://schemas.microsoft.com/office/powerpoint/2010/main" val="70107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9B41D4-FFF4-4F16-B7CD-E96BFA32A566}" type="slidenum">
              <a:rPr lang="en-US"/>
              <a:pPr>
                <a:defRPr/>
              </a:pPr>
              <a:t>‹#›</a:t>
            </a:fld>
            <a:endParaRPr lang="en-US"/>
          </a:p>
        </p:txBody>
      </p:sp>
    </p:spTree>
    <p:extLst>
      <p:ext uri="{BB962C8B-B14F-4D97-AF65-F5344CB8AC3E}">
        <p14:creationId xmlns:p14="http://schemas.microsoft.com/office/powerpoint/2010/main" val="378369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A7A54E-16C1-40F6-B8F9-27E159FB9862}" type="datetimeFigureOut">
              <a:rPr lang="en-US" smtClean="0"/>
              <a:t>5/2/2013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73500-1DE8-46D6-AEB2-4000D27598B2}" type="slidenum">
              <a:rPr lang="en-US" smtClean="0"/>
              <a:t>‹#›</a:t>
            </a:fld>
            <a:endParaRPr lang="en-US"/>
          </a:p>
        </p:txBody>
      </p:sp>
    </p:spTree>
    <p:extLst>
      <p:ext uri="{BB962C8B-B14F-4D97-AF65-F5344CB8AC3E}">
        <p14:creationId xmlns:p14="http://schemas.microsoft.com/office/powerpoint/2010/main" val="2013537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A7A54E-16C1-40F6-B8F9-27E159FB9862}" type="datetimeFigureOut">
              <a:rPr lang="en-US" smtClean="0"/>
              <a:t>5/2/2013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73500-1DE8-46D6-AEB2-4000D27598B2}" type="slidenum">
              <a:rPr lang="en-US" smtClean="0"/>
              <a:t>‹#›</a:t>
            </a:fld>
            <a:endParaRPr lang="en-US"/>
          </a:p>
        </p:txBody>
      </p:sp>
    </p:spTree>
    <p:extLst>
      <p:ext uri="{BB962C8B-B14F-4D97-AF65-F5344CB8AC3E}">
        <p14:creationId xmlns:p14="http://schemas.microsoft.com/office/powerpoint/2010/main" val="2586513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A7A54E-16C1-40F6-B8F9-27E159FB9862}" type="datetimeFigureOut">
              <a:rPr lang="en-US" smtClean="0"/>
              <a:t>5/2/2013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773500-1DE8-46D6-AEB2-4000D27598B2}" type="slidenum">
              <a:rPr lang="en-US" smtClean="0"/>
              <a:t>‹#›</a:t>
            </a:fld>
            <a:endParaRPr lang="en-US"/>
          </a:p>
        </p:txBody>
      </p:sp>
    </p:spTree>
    <p:extLst>
      <p:ext uri="{BB962C8B-B14F-4D97-AF65-F5344CB8AC3E}">
        <p14:creationId xmlns:p14="http://schemas.microsoft.com/office/powerpoint/2010/main" val="2920061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A7A54E-16C1-40F6-B8F9-27E159FB9862}" type="datetimeFigureOut">
              <a:rPr lang="en-US" smtClean="0"/>
              <a:t>5/2/2013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773500-1DE8-46D6-AEB2-4000D27598B2}" type="slidenum">
              <a:rPr lang="en-US" smtClean="0"/>
              <a:t>‹#›</a:t>
            </a:fld>
            <a:endParaRPr lang="en-US"/>
          </a:p>
        </p:txBody>
      </p:sp>
    </p:spTree>
    <p:extLst>
      <p:ext uri="{BB962C8B-B14F-4D97-AF65-F5344CB8AC3E}">
        <p14:creationId xmlns:p14="http://schemas.microsoft.com/office/powerpoint/2010/main" val="476912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A7A54E-16C1-40F6-B8F9-27E159FB9862}" type="datetimeFigureOut">
              <a:rPr lang="en-US" smtClean="0"/>
              <a:t>5/2/2013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773500-1DE8-46D6-AEB2-4000D27598B2}" type="slidenum">
              <a:rPr lang="en-US" smtClean="0"/>
              <a:t>‹#›</a:t>
            </a:fld>
            <a:endParaRPr lang="en-US"/>
          </a:p>
        </p:txBody>
      </p:sp>
    </p:spTree>
    <p:extLst>
      <p:ext uri="{BB962C8B-B14F-4D97-AF65-F5344CB8AC3E}">
        <p14:creationId xmlns:p14="http://schemas.microsoft.com/office/powerpoint/2010/main" val="201967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A7A54E-16C1-40F6-B8F9-27E159FB9862}" type="datetimeFigureOut">
              <a:rPr lang="en-US" smtClean="0"/>
              <a:t>5/2/2013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773500-1DE8-46D6-AEB2-4000D27598B2}" type="slidenum">
              <a:rPr lang="en-US" smtClean="0"/>
              <a:t>‹#›</a:t>
            </a:fld>
            <a:endParaRPr lang="en-US"/>
          </a:p>
        </p:txBody>
      </p:sp>
    </p:spTree>
    <p:extLst>
      <p:ext uri="{BB962C8B-B14F-4D97-AF65-F5344CB8AC3E}">
        <p14:creationId xmlns:p14="http://schemas.microsoft.com/office/powerpoint/2010/main" val="1934695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A7A54E-16C1-40F6-B8F9-27E159FB9862}" type="datetimeFigureOut">
              <a:rPr lang="en-US" smtClean="0"/>
              <a:t>5/2/2013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773500-1DE8-46D6-AEB2-4000D27598B2}" type="slidenum">
              <a:rPr lang="en-US" smtClean="0"/>
              <a:t>‹#›</a:t>
            </a:fld>
            <a:endParaRPr lang="en-US"/>
          </a:p>
        </p:txBody>
      </p:sp>
    </p:spTree>
    <p:extLst>
      <p:ext uri="{BB962C8B-B14F-4D97-AF65-F5344CB8AC3E}">
        <p14:creationId xmlns:p14="http://schemas.microsoft.com/office/powerpoint/2010/main" val="2458556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A7A54E-16C1-40F6-B8F9-27E159FB9862}" type="datetimeFigureOut">
              <a:rPr lang="en-US" smtClean="0"/>
              <a:t>5/2/2013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773500-1DE8-46D6-AEB2-4000D27598B2}" type="slidenum">
              <a:rPr lang="en-US" smtClean="0"/>
              <a:t>‹#›</a:t>
            </a:fld>
            <a:endParaRPr lang="en-US"/>
          </a:p>
        </p:txBody>
      </p:sp>
    </p:spTree>
    <p:extLst>
      <p:ext uri="{BB962C8B-B14F-4D97-AF65-F5344CB8AC3E}">
        <p14:creationId xmlns:p14="http://schemas.microsoft.com/office/powerpoint/2010/main" val="1354820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A7A54E-16C1-40F6-B8F9-27E159FB9862}" type="datetimeFigureOut">
              <a:rPr lang="en-US" smtClean="0"/>
              <a:t>5/2/2013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773500-1DE8-46D6-AEB2-4000D27598B2}" type="slidenum">
              <a:rPr lang="en-US" smtClean="0"/>
              <a:t>‹#›</a:t>
            </a:fld>
            <a:endParaRPr lang="en-US"/>
          </a:p>
        </p:txBody>
      </p:sp>
    </p:spTree>
    <p:extLst>
      <p:ext uri="{BB962C8B-B14F-4D97-AF65-F5344CB8AC3E}">
        <p14:creationId xmlns:p14="http://schemas.microsoft.com/office/powerpoint/2010/main" val="2458775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103.png"/><Relationship Id="rId5" Type="http://schemas.openxmlformats.org/officeDocument/2006/relationships/image" Target="../media/image85.png"/><Relationship Id="rId10" Type="http://schemas.openxmlformats.org/officeDocument/2006/relationships/image" Target="../media/image100.jpeg"/><Relationship Id="rId4" Type="http://schemas.openxmlformats.org/officeDocument/2006/relationships/image" Target="../media/image84.png"/><Relationship Id="rId9" Type="http://schemas.openxmlformats.org/officeDocument/2006/relationships/image" Target="../media/image99.png"/></Relationships>
</file>

<file path=ppt/slides/_rels/slide10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hyperlink" Target="http://momentummachines.com/" TargetMode="External"/><Relationship Id="rId2" Type="http://schemas.openxmlformats.org/officeDocument/2006/relationships/image" Target="../media/image117.jpeg"/><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12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hyperlink" Target="http://www.pocket-lint.com/news/48601/bugeon-hamburger-making-robot-fast-food" TargetMode="Externa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127.xml.rels><?xml version="1.0" encoding="UTF-8" standalone="yes"?>
<Relationships xmlns="http://schemas.openxmlformats.org/package/2006/relationships"><Relationship Id="rId3" Type="http://schemas.openxmlformats.org/officeDocument/2006/relationships/hyperlink" Target="http://marshallbrain.com/manna5.htm" TargetMode="External"/><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12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cs.utexas.edu/~ear/cs349/slides/DCVotingMachineBug.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30.xml.rels><?xml version="1.0" encoding="UTF-8" standalone="yes"?>
<Relationships xmlns="http://schemas.openxmlformats.org/package/2006/relationships"><Relationship Id="rId3" Type="http://schemas.openxmlformats.org/officeDocument/2006/relationships/hyperlink" Target="http://www.thelightsinthetunnel.com/" TargetMode="External"/><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124.jpeg"/><Relationship Id="rId4" Type="http://schemas.openxmlformats.org/officeDocument/2006/relationships/hyperlink" Target="http://econfuture.wordpress.com/" TargetMode="External"/></Relationships>
</file>

<file path=ppt/slides/_rels/slide13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2.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cs.utexas.edu/~ear/cs349/slides/DCVotingMachineBug.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hyperlink" Target="http://www.wired.com/wired/archive/8.04/joy.html" TargetMode="External"/><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141.xml.rels><?xml version="1.0" encoding="UTF-8" standalone="yes"?>
<Relationships xmlns="http://schemas.openxmlformats.org/package/2006/relationships"><Relationship Id="rId3" Type="http://schemas.openxmlformats.org/officeDocument/2006/relationships/hyperlink" Target="http://www.thebulletin.org/content/doomsday-clock/timeline" TargetMode="External"/><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14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2.xml"/><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3.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audio" Target="file:///C:\EAR\CSwork\CS349\slides\Michigan__The_Victors_(Trio).mp3%20(audio%20mpeg%20Object).mp3" TargetMode="Externa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www.computerworld.com/s/article/9189718/D.C._Web_voting_flaw_could_have_led_to_compromised_ballots?taxonomyId=13"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soxfirst.com/50226711/moodys_subprime_error_bug.php"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hyperlink" Target="http://finance.fortune.cnn.com/2012/08/02/knight-high-frequency-los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youtube.com/watch?v=uE7Yf4bw41E"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hyperlink" Target="http://www.nytimes.com/2010/01/24/health/24radiation.html?pagewanted=1&amp;partner=rss&amp;emc=rs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nytimes.com/2010/01/27/us/27radiation.html?pagewanted=1&amp;partner=rss&amp;emc=rss" TargetMode="External"/><Relationship Id="rId2" Type="http://schemas.openxmlformats.org/officeDocument/2006/relationships/hyperlink" Target="http://www.nytimes.com/2010/01/24/health/24radiation.html?pagewanted=1&amp;partner=rss&amp;emc=rss" TargetMode="External"/><Relationship Id="rId1" Type="http://schemas.openxmlformats.org/officeDocument/2006/relationships/slideLayout" Target="../slideLayouts/slideLayout2.xml"/><Relationship Id="rId4" Type="http://schemas.openxmlformats.org/officeDocument/2006/relationships/hyperlink" Target="http://www.nytimes.com/interactive/2010/01/22/us/Radiation.htm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xkcd.com/607/"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www.nytimes.com/2010/01/14/nyregion/14watchlist.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frc.ri.cmu.edu/~hpm/talks/revo.slides/power.aug.curve/power.aug.gif" TargetMode="Externa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hyperlink" Target="http://www.cs.utexas.edu/users/ear/ugs302/invention.mp3"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hyperlink" Target="http://www.youtube.com/watch?v=PjbqCDdj75g&amp;feature=relate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cs.utexas.edu/users/ear/ugs302/invention.mp3" TargetMode="External"/><Relationship Id="rId7" Type="http://schemas.openxmlformats.org/officeDocument/2006/relationships/hyperlink" Target="http://userweb.cs.utexas.edu/users/ear/cs349/EmilyHowell.mp3"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hyperlink" Target="http://arts.ucsc.edu/faculty/cope/experiments.htm" TargetMode="External"/><Relationship Id="rId5" Type="http://schemas.openxmlformats.org/officeDocument/2006/relationships/image" Target="../media/image38.jpeg"/><Relationship Id="rId4" Type="http://schemas.openxmlformats.org/officeDocument/2006/relationships/hyperlink" Target="http://www.youtube.com/watch?v=PjbqCDdj75g&amp;feature=related"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www.cs.utexas.edu/~ear/cs349/MOAM.flv" TargetMode="External"/><Relationship Id="rId5" Type="http://schemas.openxmlformats.org/officeDocument/2006/relationships/hyperlink" Target="http://www.cs.utexas.edu/~ear/cs349/slides/MM4.mp4" TargetMode="External"/><Relationship Id="rId4" Type="http://schemas.openxmlformats.org/officeDocument/2006/relationships/hyperlink" Target="http://www.cs.utexas.edu/~ear/cs349/slides/MM3.mp4"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www.singinst.org/"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hyperlink" Target="http://www.michaeleisen.org/blog/?p=358"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5.png"/><Relationship Id="rId4" Type="http://schemas.openxmlformats.org/officeDocument/2006/relationships/oleObject" Target="../embeddings/oleObject1.bin"/></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www.youtube.com/watch?v=tIMifWU5ucU"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en.community.dell.com/blogs/direct2dell/archive/2009/07/06/dell-unveils-its-digital-forensics-solution.aspx"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youtube.com/watch?feature=youtube_gdata_player&amp;v=jbkSRLYSojo"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www.youtube.com/watch?feature=player_detailpage&amp;v=4MTHGWPqd14#t=190s"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youtube.com/watch_popup?v=jEjUAnPc2VA"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www.audiencedialogue.net/predict.html" TargetMode="External"/><Relationship Id="rId2" Type="http://schemas.openxmlformats.org/officeDocument/2006/relationships/hyperlink" Target="http://dsc.discovery.com/tv/next-world/predictions/predictions.html"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gubatron.com/blog/2010/05/23/how-many-lines-of-code-does-it-take-to-create-the-android-os/"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hyperlink" Target="http://www.msmagazine.com/spring2006/paradise_full.asp"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hyperlink" Target="http://www.nytimes.com/2013/03/31/us/osha-emphasizes-safety-health-risks-fester.html?emc=eta1"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devtopics.com/20-famous-software-disasters/" TargetMode="Externa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marshallbrain.com/robotic-nation.htm" TargetMode="External"/><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9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jpe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97.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6.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95.png"/><Relationship Id="rId5" Type="http://schemas.openxmlformats.org/officeDocument/2006/relationships/image" Target="../media/image85.png"/><Relationship Id="rId10" Type="http://schemas.openxmlformats.org/officeDocument/2006/relationships/image" Target="../media/image94.png"/><Relationship Id="rId4" Type="http://schemas.openxmlformats.org/officeDocument/2006/relationships/image" Target="../media/image84.png"/><Relationship Id="rId9" Type="http://schemas.openxmlformats.org/officeDocument/2006/relationships/image" Target="../media/image93.jpeg"/></Relationships>
</file>

<file path=ppt/slides/_rels/slide98.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101.png"/><Relationship Id="rId5" Type="http://schemas.openxmlformats.org/officeDocument/2006/relationships/image" Target="../media/image85.png"/><Relationship Id="rId10" Type="http://schemas.openxmlformats.org/officeDocument/2006/relationships/image" Target="../media/image100.jpeg"/><Relationship Id="rId4" Type="http://schemas.openxmlformats.org/officeDocument/2006/relationships/image" Target="../media/image84.png"/><Relationship Id="rId9" Type="http://schemas.openxmlformats.org/officeDocument/2006/relationships/image" Target="../media/image99.png"/></Relationships>
</file>

<file path=ppt/slides/_rels/slide99.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102.png"/><Relationship Id="rId5" Type="http://schemas.openxmlformats.org/officeDocument/2006/relationships/image" Target="../media/image85.png"/><Relationship Id="rId10" Type="http://schemas.openxmlformats.org/officeDocument/2006/relationships/image" Target="../media/image100.jpeg"/><Relationship Id="rId4" Type="http://schemas.openxmlformats.org/officeDocument/2006/relationships/image" Target="../media/image84.png"/><Relationship Id="rId9" Type="http://schemas.openxmlformats.org/officeDocument/2006/relationships/image" Target="../media/image9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Technology and the Future</a:t>
            </a:r>
            <a:endParaRPr lang="en-US" b="1" dirty="0"/>
          </a:p>
        </p:txBody>
      </p:sp>
    </p:spTree>
    <p:extLst>
      <p:ext uri="{BB962C8B-B14F-4D97-AF65-F5344CB8AC3E}">
        <p14:creationId xmlns:p14="http://schemas.microsoft.com/office/powerpoint/2010/main" val="11760653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1000"/>
            <a:ext cx="8229600" cy="604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4600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457200" y="274638"/>
            <a:ext cx="8229600" cy="715962"/>
          </a:xfrm>
        </p:spPr>
        <p:txBody>
          <a:bodyPr/>
          <a:lstStyle/>
          <a:p>
            <a:r>
              <a:rPr lang="en-US" sz="3200" b="1" smtClean="0"/>
              <a:t>Then</a:t>
            </a:r>
          </a:p>
        </p:txBody>
      </p:sp>
      <p:pic>
        <p:nvPicPr>
          <p:cNvPr id="993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14413"/>
            <a:ext cx="1292225"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5675" y="1131888"/>
            <a:ext cx="1366838" cy="60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4650" y="2000250"/>
            <a:ext cx="1163638" cy="11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3286125"/>
            <a:ext cx="1209675" cy="100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5"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013" y="4568825"/>
            <a:ext cx="1270000" cy="81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reeform 3"/>
          <p:cNvSpPr/>
          <p:nvPr/>
        </p:nvSpPr>
        <p:spPr>
          <a:xfrm>
            <a:off x="639763" y="977900"/>
            <a:ext cx="5621337" cy="5143500"/>
          </a:xfrm>
          <a:custGeom>
            <a:avLst/>
            <a:gdLst>
              <a:gd name="connsiteX0" fmla="*/ 5621619 w 5621619"/>
              <a:gd name="connsiteY0" fmla="*/ 0 h 5143500"/>
              <a:gd name="connsiteX1" fmla="*/ 5469219 w 5621619"/>
              <a:gd name="connsiteY1" fmla="*/ 25400 h 5143500"/>
              <a:gd name="connsiteX2" fmla="*/ 5431119 w 5621619"/>
              <a:gd name="connsiteY2" fmla="*/ 38100 h 5143500"/>
              <a:gd name="connsiteX3" fmla="*/ 5367619 w 5621619"/>
              <a:gd name="connsiteY3" fmla="*/ 50800 h 5143500"/>
              <a:gd name="connsiteX4" fmla="*/ 5291419 w 5621619"/>
              <a:gd name="connsiteY4" fmla="*/ 76200 h 5143500"/>
              <a:gd name="connsiteX5" fmla="*/ 5240619 w 5621619"/>
              <a:gd name="connsiteY5" fmla="*/ 139700 h 5143500"/>
              <a:gd name="connsiteX6" fmla="*/ 5227919 w 5621619"/>
              <a:gd name="connsiteY6" fmla="*/ 177800 h 5143500"/>
              <a:gd name="connsiteX7" fmla="*/ 5177119 w 5621619"/>
              <a:gd name="connsiteY7" fmla="*/ 254000 h 5143500"/>
              <a:gd name="connsiteX8" fmla="*/ 5139019 w 5621619"/>
              <a:gd name="connsiteY8" fmla="*/ 393700 h 5143500"/>
              <a:gd name="connsiteX9" fmla="*/ 5151719 w 5621619"/>
              <a:gd name="connsiteY9" fmla="*/ 520700 h 5143500"/>
              <a:gd name="connsiteX10" fmla="*/ 5164419 w 5621619"/>
              <a:gd name="connsiteY10" fmla="*/ 584200 h 5143500"/>
              <a:gd name="connsiteX11" fmla="*/ 5177119 w 5621619"/>
              <a:gd name="connsiteY11" fmla="*/ 762000 h 5143500"/>
              <a:gd name="connsiteX12" fmla="*/ 5164419 w 5621619"/>
              <a:gd name="connsiteY12" fmla="*/ 1104900 h 5143500"/>
              <a:gd name="connsiteX13" fmla="*/ 5151719 w 5621619"/>
              <a:gd name="connsiteY13" fmla="*/ 1155700 h 5143500"/>
              <a:gd name="connsiteX14" fmla="*/ 5075519 w 5621619"/>
              <a:gd name="connsiteY14" fmla="*/ 1231900 h 5143500"/>
              <a:gd name="connsiteX15" fmla="*/ 4999319 w 5621619"/>
              <a:gd name="connsiteY15" fmla="*/ 1282700 h 5143500"/>
              <a:gd name="connsiteX16" fmla="*/ 4923119 w 5621619"/>
              <a:gd name="connsiteY16" fmla="*/ 1308100 h 5143500"/>
              <a:gd name="connsiteX17" fmla="*/ 4885019 w 5621619"/>
              <a:gd name="connsiteY17" fmla="*/ 1320800 h 5143500"/>
              <a:gd name="connsiteX18" fmla="*/ 4846919 w 5621619"/>
              <a:gd name="connsiteY18" fmla="*/ 1346200 h 5143500"/>
              <a:gd name="connsiteX19" fmla="*/ 4770719 w 5621619"/>
              <a:gd name="connsiteY19" fmla="*/ 1371600 h 5143500"/>
              <a:gd name="connsiteX20" fmla="*/ 4669119 w 5621619"/>
              <a:gd name="connsiteY20" fmla="*/ 1409700 h 5143500"/>
              <a:gd name="connsiteX21" fmla="*/ 4592919 w 5621619"/>
              <a:gd name="connsiteY21" fmla="*/ 1435100 h 5143500"/>
              <a:gd name="connsiteX22" fmla="*/ 4491319 w 5621619"/>
              <a:gd name="connsiteY22" fmla="*/ 1587500 h 5143500"/>
              <a:gd name="connsiteX23" fmla="*/ 4465919 w 5621619"/>
              <a:gd name="connsiteY23" fmla="*/ 1625600 h 5143500"/>
              <a:gd name="connsiteX24" fmla="*/ 4453219 w 5621619"/>
              <a:gd name="connsiteY24" fmla="*/ 1663700 h 5143500"/>
              <a:gd name="connsiteX25" fmla="*/ 4402419 w 5621619"/>
              <a:gd name="connsiteY25" fmla="*/ 1790700 h 5143500"/>
              <a:gd name="connsiteX26" fmla="*/ 4389719 w 5621619"/>
              <a:gd name="connsiteY26" fmla="*/ 1828800 h 5143500"/>
              <a:gd name="connsiteX27" fmla="*/ 4351619 w 5621619"/>
              <a:gd name="connsiteY27" fmla="*/ 1981200 h 5143500"/>
              <a:gd name="connsiteX28" fmla="*/ 4338919 w 5621619"/>
              <a:gd name="connsiteY28" fmla="*/ 2019300 h 5143500"/>
              <a:gd name="connsiteX29" fmla="*/ 4326219 w 5621619"/>
              <a:gd name="connsiteY29" fmla="*/ 2057400 h 5143500"/>
              <a:gd name="connsiteX30" fmla="*/ 4300819 w 5621619"/>
              <a:gd name="connsiteY30" fmla="*/ 2095500 h 5143500"/>
              <a:gd name="connsiteX31" fmla="*/ 4288119 w 5621619"/>
              <a:gd name="connsiteY31" fmla="*/ 2133600 h 5143500"/>
              <a:gd name="connsiteX32" fmla="*/ 4250019 w 5621619"/>
              <a:gd name="connsiteY32" fmla="*/ 2159000 h 5143500"/>
              <a:gd name="connsiteX33" fmla="*/ 4097619 w 5621619"/>
              <a:gd name="connsiteY33" fmla="*/ 2286000 h 5143500"/>
              <a:gd name="connsiteX34" fmla="*/ 4059519 w 5621619"/>
              <a:gd name="connsiteY34" fmla="*/ 2311400 h 5143500"/>
              <a:gd name="connsiteX35" fmla="*/ 4021419 w 5621619"/>
              <a:gd name="connsiteY35" fmla="*/ 2324100 h 5143500"/>
              <a:gd name="connsiteX36" fmla="*/ 3970619 w 5621619"/>
              <a:gd name="connsiteY36" fmla="*/ 2349500 h 5143500"/>
              <a:gd name="connsiteX37" fmla="*/ 3919819 w 5621619"/>
              <a:gd name="connsiteY37" fmla="*/ 2362200 h 5143500"/>
              <a:gd name="connsiteX38" fmla="*/ 3843619 w 5621619"/>
              <a:gd name="connsiteY38" fmla="*/ 2387600 h 5143500"/>
              <a:gd name="connsiteX39" fmla="*/ 3703919 w 5621619"/>
              <a:gd name="connsiteY39" fmla="*/ 2413000 h 5143500"/>
              <a:gd name="connsiteX40" fmla="*/ 3627719 w 5621619"/>
              <a:gd name="connsiteY40" fmla="*/ 2463800 h 5143500"/>
              <a:gd name="connsiteX41" fmla="*/ 3589619 w 5621619"/>
              <a:gd name="connsiteY41" fmla="*/ 2489200 h 5143500"/>
              <a:gd name="connsiteX42" fmla="*/ 3551519 w 5621619"/>
              <a:gd name="connsiteY42" fmla="*/ 2527300 h 5143500"/>
              <a:gd name="connsiteX43" fmla="*/ 3475319 w 5621619"/>
              <a:gd name="connsiteY43" fmla="*/ 2578100 h 5143500"/>
              <a:gd name="connsiteX44" fmla="*/ 3437219 w 5621619"/>
              <a:gd name="connsiteY44" fmla="*/ 2603500 h 5143500"/>
              <a:gd name="connsiteX45" fmla="*/ 3411819 w 5621619"/>
              <a:gd name="connsiteY45" fmla="*/ 2641600 h 5143500"/>
              <a:gd name="connsiteX46" fmla="*/ 3399119 w 5621619"/>
              <a:gd name="connsiteY46" fmla="*/ 2679700 h 5143500"/>
              <a:gd name="connsiteX47" fmla="*/ 3361019 w 5621619"/>
              <a:gd name="connsiteY47" fmla="*/ 2705100 h 5143500"/>
              <a:gd name="connsiteX48" fmla="*/ 3322919 w 5621619"/>
              <a:gd name="connsiteY48" fmla="*/ 2781300 h 5143500"/>
              <a:gd name="connsiteX49" fmla="*/ 3284819 w 5621619"/>
              <a:gd name="connsiteY49" fmla="*/ 2806700 h 5143500"/>
              <a:gd name="connsiteX50" fmla="*/ 3259419 w 5621619"/>
              <a:gd name="connsiteY50" fmla="*/ 2844800 h 5143500"/>
              <a:gd name="connsiteX51" fmla="*/ 3221319 w 5621619"/>
              <a:gd name="connsiteY51" fmla="*/ 2882900 h 5143500"/>
              <a:gd name="connsiteX52" fmla="*/ 3157819 w 5621619"/>
              <a:gd name="connsiteY52" fmla="*/ 2946400 h 5143500"/>
              <a:gd name="connsiteX53" fmla="*/ 3043519 w 5621619"/>
              <a:gd name="connsiteY53" fmla="*/ 3073400 h 5143500"/>
              <a:gd name="connsiteX54" fmla="*/ 3005419 w 5621619"/>
              <a:gd name="connsiteY54" fmla="*/ 3111500 h 5143500"/>
              <a:gd name="connsiteX55" fmla="*/ 2954619 w 5621619"/>
              <a:gd name="connsiteY55" fmla="*/ 3136900 h 5143500"/>
              <a:gd name="connsiteX56" fmla="*/ 2891119 w 5621619"/>
              <a:gd name="connsiteY56" fmla="*/ 3200400 h 5143500"/>
              <a:gd name="connsiteX57" fmla="*/ 2827619 w 5621619"/>
              <a:gd name="connsiteY57" fmla="*/ 3263900 h 5143500"/>
              <a:gd name="connsiteX58" fmla="*/ 2789519 w 5621619"/>
              <a:gd name="connsiteY58" fmla="*/ 3340100 h 5143500"/>
              <a:gd name="connsiteX59" fmla="*/ 2751419 w 5621619"/>
              <a:gd name="connsiteY59" fmla="*/ 3365500 h 5143500"/>
              <a:gd name="connsiteX60" fmla="*/ 2700619 w 5621619"/>
              <a:gd name="connsiteY60" fmla="*/ 3441700 h 5143500"/>
              <a:gd name="connsiteX61" fmla="*/ 2649819 w 5621619"/>
              <a:gd name="connsiteY61" fmla="*/ 3517900 h 5143500"/>
              <a:gd name="connsiteX62" fmla="*/ 2624419 w 5621619"/>
              <a:gd name="connsiteY62" fmla="*/ 3568700 h 5143500"/>
              <a:gd name="connsiteX63" fmla="*/ 2586319 w 5621619"/>
              <a:gd name="connsiteY63" fmla="*/ 3606800 h 5143500"/>
              <a:gd name="connsiteX64" fmla="*/ 2560919 w 5621619"/>
              <a:gd name="connsiteY64" fmla="*/ 3644900 h 5143500"/>
              <a:gd name="connsiteX65" fmla="*/ 2522819 w 5621619"/>
              <a:gd name="connsiteY65" fmla="*/ 3683000 h 5143500"/>
              <a:gd name="connsiteX66" fmla="*/ 2472019 w 5621619"/>
              <a:gd name="connsiteY66" fmla="*/ 3759200 h 5143500"/>
              <a:gd name="connsiteX67" fmla="*/ 2446619 w 5621619"/>
              <a:gd name="connsiteY67" fmla="*/ 3797300 h 5143500"/>
              <a:gd name="connsiteX68" fmla="*/ 2433919 w 5621619"/>
              <a:gd name="connsiteY68" fmla="*/ 3835400 h 5143500"/>
              <a:gd name="connsiteX69" fmla="*/ 2446619 w 5621619"/>
              <a:gd name="connsiteY69" fmla="*/ 4025900 h 5143500"/>
              <a:gd name="connsiteX70" fmla="*/ 2472019 w 5621619"/>
              <a:gd name="connsiteY70" fmla="*/ 4102100 h 5143500"/>
              <a:gd name="connsiteX71" fmla="*/ 2484719 w 5621619"/>
              <a:gd name="connsiteY71" fmla="*/ 4140200 h 5143500"/>
              <a:gd name="connsiteX72" fmla="*/ 2446619 w 5621619"/>
              <a:gd name="connsiteY72" fmla="*/ 4216400 h 5143500"/>
              <a:gd name="connsiteX73" fmla="*/ 2408519 w 5621619"/>
              <a:gd name="connsiteY73" fmla="*/ 4254500 h 5143500"/>
              <a:gd name="connsiteX74" fmla="*/ 2345019 w 5621619"/>
              <a:gd name="connsiteY74" fmla="*/ 4330700 h 5143500"/>
              <a:gd name="connsiteX75" fmla="*/ 2268819 w 5621619"/>
              <a:gd name="connsiteY75" fmla="*/ 4381500 h 5143500"/>
              <a:gd name="connsiteX76" fmla="*/ 2218019 w 5621619"/>
              <a:gd name="connsiteY76" fmla="*/ 4394200 h 5143500"/>
              <a:gd name="connsiteX77" fmla="*/ 2179919 w 5621619"/>
              <a:gd name="connsiteY77" fmla="*/ 4406900 h 5143500"/>
              <a:gd name="connsiteX78" fmla="*/ 1494119 w 5621619"/>
              <a:gd name="connsiteY78" fmla="*/ 4419600 h 5143500"/>
              <a:gd name="connsiteX79" fmla="*/ 1443319 w 5621619"/>
              <a:gd name="connsiteY79" fmla="*/ 4445000 h 5143500"/>
              <a:gd name="connsiteX80" fmla="*/ 1405219 w 5621619"/>
              <a:gd name="connsiteY80" fmla="*/ 4457700 h 5143500"/>
              <a:gd name="connsiteX81" fmla="*/ 1379819 w 5621619"/>
              <a:gd name="connsiteY81" fmla="*/ 4495800 h 5143500"/>
              <a:gd name="connsiteX82" fmla="*/ 1329019 w 5621619"/>
              <a:gd name="connsiteY82" fmla="*/ 4521200 h 5143500"/>
              <a:gd name="connsiteX83" fmla="*/ 1227419 w 5621619"/>
              <a:gd name="connsiteY83" fmla="*/ 4673600 h 5143500"/>
              <a:gd name="connsiteX84" fmla="*/ 1202019 w 5621619"/>
              <a:gd name="connsiteY84" fmla="*/ 4711700 h 5143500"/>
              <a:gd name="connsiteX85" fmla="*/ 1163919 w 5621619"/>
              <a:gd name="connsiteY85" fmla="*/ 4737100 h 5143500"/>
              <a:gd name="connsiteX86" fmla="*/ 1138519 w 5621619"/>
              <a:gd name="connsiteY86" fmla="*/ 4775200 h 5143500"/>
              <a:gd name="connsiteX87" fmla="*/ 1062319 w 5621619"/>
              <a:gd name="connsiteY87" fmla="*/ 4826000 h 5143500"/>
              <a:gd name="connsiteX88" fmla="*/ 960719 w 5621619"/>
              <a:gd name="connsiteY88" fmla="*/ 4889500 h 5143500"/>
              <a:gd name="connsiteX89" fmla="*/ 884519 w 5621619"/>
              <a:gd name="connsiteY89" fmla="*/ 4914900 h 5143500"/>
              <a:gd name="connsiteX90" fmla="*/ 846419 w 5621619"/>
              <a:gd name="connsiteY90" fmla="*/ 4927600 h 5143500"/>
              <a:gd name="connsiteX91" fmla="*/ 795619 w 5621619"/>
              <a:gd name="connsiteY91" fmla="*/ 4953000 h 5143500"/>
              <a:gd name="connsiteX92" fmla="*/ 719419 w 5621619"/>
              <a:gd name="connsiteY92" fmla="*/ 4978400 h 5143500"/>
              <a:gd name="connsiteX93" fmla="*/ 681319 w 5621619"/>
              <a:gd name="connsiteY93" fmla="*/ 4991100 h 5143500"/>
              <a:gd name="connsiteX94" fmla="*/ 579719 w 5621619"/>
              <a:gd name="connsiteY94" fmla="*/ 5029200 h 5143500"/>
              <a:gd name="connsiteX95" fmla="*/ 478119 w 5621619"/>
              <a:gd name="connsiteY95" fmla="*/ 5067300 h 5143500"/>
              <a:gd name="connsiteX96" fmla="*/ 389219 w 5621619"/>
              <a:gd name="connsiteY96" fmla="*/ 5105400 h 5143500"/>
              <a:gd name="connsiteX97" fmla="*/ 351119 w 5621619"/>
              <a:gd name="connsiteY97" fmla="*/ 5130800 h 5143500"/>
              <a:gd name="connsiteX98" fmla="*/ 313019 w 5621619"/>
              <a:gd name="connsiteY98" fmla="*/ 5143500 h 5143500"/>
              <a:gd name="connsiteX99" fmla="*/ 198719 w 5621619"/>
              <a:gd name="connsiteY99" fmla="*/ 5130800 h 5143500"/>
              <a:gd name="connsiteX100" fmla="*/ 160619 w 5621619"/>
              <a:gd name="connsiteY100" fmla="*/ 5118100 h 5143500"/>
              <a:gd name="connsiteX101" fmla="*/ 59019 w 5621619"/>
              <a:gd name="connsiteY101" fmla="*/ 5105400 h 5143500"/>
              <a:gd name="connsiteX102" fmla="*/ 20919 w 5621619"/>
              <a:gd name="connsiteY102" fmla="*/ 50927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621619" h="5143500">
                <a:moveTo>
                  <a:pt x="5621619" y="0"/>
                </a:moveTo>
                <a:cubicBezTo>
                  <a:pt x="5570819" y="8467"/>
                  <a:pt x="5518077" y="9114"/>
                  <a:pt x="5469219" y="25400"/>
                </a:cubicBezTo>
                <a:cubicBezTo>
                  <a:pt x="5456519" y="29633"/>
                  <a:pt x="5444106" y="34853"/>
                  <a:pt x="5431119" y="38100"/>
                </a:cubicBezTo>
                <a:cubicBezTo>
                  <a:pt x="5410178" y="43335"/>
                  <a:pt x="5388444" y="45120"/>
                  <a:pt x="5367619" y="50800"/>
                </a:cubicBezTo>
                <a:cubicBezTo>
                  <a:pt x="5341788" y="57845"/>
                  <a:pt x="5291419" y="76200"/>
                  <a:pt x="5291419" y="76200"/>
                </a:cubicBezTo>
                <a:cubicBezTo>
                  <a:pt x="5259497" y="171965"/>
                  <a:pt x="5306271" y="57636"/>
                  <a:pt x="5240619" y="139700"/>
                </a:cubicBezTo>
                <a:cubicBezTo>
                  <a:pt x="5232256" y="150153"/>
                  <a:pt x="5234420" y="166098"/>
                  <a:pt x="5227919" y="177800"/>
                </a:cubicBezTo>
                <a:cubicBezTo>
                  <a:pt x="5213094" y="204485"/>
                  <a:pt x="5186772" y="225040"/>
                  <a:pt x="5177119" y="254000"/>
                </a:cubicBezTo>
                <a:cubicBezTo>
                  <a:pt x="5144893" y="350678"/>
                  <a:pt x="5156970" y="303946"/>
                  <a:pt x="5139019" y="393700"/>
                </a:cubicBezTo>
                <a:cubicBezTo>
                  <a:pt x="5143252" y="436033"/>
                  <a:pt x="5146096" y="478529"/>
                  <a:pt x="5151719" y="520700"/>
                </a:cubicBezTo>
                <a:cubicBezTo>
                  <a:pt x="5154572" y="542096"/>
                  <a:pt x="5162159" y="562733"/>
                  <a:pt x="5164419" y="584200"/>
                </a:cubicBezTo>
                <a:cubicBezTo>
                  <a:pt x="5170639" y="643291"/>
                  <a:pt x="5172886" y="702733"/>
                  <a:pt x="5177119" y="762000"/>
                </a:cubicBezTo>
                <a:cubicBezTo>
                  <a:pt x="5172886" y="876300"/>
                  <a:pt x="5171783" y="990759"/>
                  <a:pt x="5164419" y="1104900"/>
                </a:cubicBezTo>
                <a:cubicBezTo>
                  <a:pt x="5163295" y="1122318"/>
                  <a:pt x="5161728" y="1141401"/>
                  <a:pt x="5151719" y="1155700"/>
                </a:cubicBezTo>
                <a:cubicBezTo>
                  <a:pt x="5131120" y="1185128"/>
                  <a:pt x="5105407" y="1211975"/>
                  <a:pt x="5075519" y="1231900"/>
                </a:cubicBezTo>
                <a:cubicBezTo>
                  <a:pt x="5050119" y="1248833"/>
                  <a:pt x="5028279" y="1273047"/>
                  <a:pt x="4999319" y="1282700"/>
                </a:cubicBezTo>
                <a:lnTo>
                  <a:pt x="4923119" y="1308100"/>
                </a:lnTo>
                <a:cubicBezTo>
                  <a:pt x="4910419" y="1312333"/>
                  <a:pt x="4896158" y="1313374"/>
                  <a:pt x="4885019" y="1320800"/>
                </a:cubicBezTo>
                <a:cubicBezTo>
                  <a:pt x="4872319" y="1329267"/>
                  <a:pt x="4860867" y="1340001"/>
                  <a:pt x="4846919" y="1346200"/>
                </a:cubicBezTo>
                <a:cubicBezTo>
                  <a:pt x="4822453" y="1357074"/>
                  <a:pt x="4794666" y="1359626"/>
                  <a:pt x="4770719" y="1371600"/>
                </a:cubicBezTo>
                <a:cubicBezTo>
                  <a:pt x="4685552" y="1414184"/>
                  <a:pt x="4755577" y="1383762"/>
                  <a:pt x="4669119" y="1409700"/>
                </a:cubicBezTo>
                <a:cubicBezTo>
                  <a:pt x="4643474" y="1417393"/>
                  <a:pt x="4592919" y="1435100"/>
                  <a:pt x="4592919" y="1435100"/>
                </a:cubicBezTo>
                <a:lnTo>
                  <a:pt x="4491319" y="1587500"/>
                </a:lnTo>
                <a:cubicBezTo>
                  <a:pt x="4482852" y="1600200"/>
                  <a:pt x="4470746" y="1611120"/>
                  <a:pt x="4465919" y="1625600"/>
                </a:cubicBezTo>
                <a:cubicBezTo>
                  <a:pt x="4461686" y="1638300"/>
                  <a:pt x="4458492" y="1651395"/>
                  <a:pt x="4453219" y="1663700"/>
                </a:cubicBezTo>
                <a:cubicBezTo>
                  <a:pt x="4397158" y="1794508"/>
                  <a:pt x="4460233" y="1617258"/>
                  <a:pt x="4402419" y="1790700"/>
                </a:cubicBezTo>
                <a:cubicBezTo>
                  <a:pt x="4398186" y="1803400"/>
                  <a:pt x="4391920" y="1815595"/>
                  <a:pt x="4389719" y="1828800"/>
                </a:cubicBezTo>
                <a:cubicBezTo>
                  <a:pt x="4372617" y="1931410"/>
                  <a:pt x="4385162" y="1880571"/>
                  <a:pt x="4351619" y="1981200"/>
                </a:cubicBezTo>
                <a:lnTo>
                  <a:pt x="4338919" y="2019300"/>
                </a:lnTo>
                <a:cubicBezTo>
                  <a:pt x="4334686" y="2032000"/>
                  <a:pt x="4333645" y="2046261"/>
                  <a:pt x="4326219" y="2057400"/>
                </a:cubicBezTo>
                <a:cubicBezTo>
                  <a:pt x="4317752" y="2070100"/>
                  <a:pt x="4307645" y="2081848"/>
                  <a:pt x="4300819" y="2095500"/>
                </a:cubicBezTo>
                <a:cubicBezTo>
                  <a:pt x="4294832" y="2107474"/>
                  <a:pt x="4296482" y="2123147"/>
                  <a:pt x="4288119" y="2133600"/>
                </a:cubicBezTo>
                <a:cubicBezTo>
                  <a:pt x="4278584" y="2145519"/>
                  <a:pt x="4261427" y="2148859"/>
                  <a:pt x="4250019" y="2159000"/>
                </a:cubicBezTo>
                <a:cubicBezTo>
                  <a:pt x="4103340" y="2289381"/>
                  <a:pt x="4245258" y="2187574"/>
                  <a:pt x="4097619" y="2286000"/>
                </a:cubicBezTo>
                <a:cubicBezTo>
                  <a:pt x="4084919" y="2294467"/>
                  <a:pt x="4073999" y="2306573"/>
                  <a:pt x="4059519" y="2311400"/>
                </a:cubicBezTo>
                <a:cubicBezTo>
                  <a:pt x="4046819" y="2315633"/>
                  <a:pt x="4033724" y="2318827"/>
                  <a:pt x="4021419" y="2324100"/>
                </a:cubicBezTo>
                <a:cubicBezTo>
                  <a:pt x="4004018" y="2331558"/>
                  <a:pt x="3988346" y="2342853"/>
                  <a:pt x="3970619" y="2349500"/>
                </a:cubicBezTo>
                <a:cubicBezTo>
                  <a:pt x="3954276" y="2355629"/>
                  <a:pt x="3936537" y="2357184"/>
                  <a:pt x="3919819" y="2362200"/>
                </a:cubicBezTo>
                <a:cubicBezTo>
                  <a:pt x="3894174" y="2369893"/>
                  <a:pt x="3870124" y="2383814"/>
                  <a:pt x="3843619" y="2387600"/>
                </a:cubicBezTo>
                <a:cubicBezTo>
                  <a:pt x="3737440" y="2402768"/>
                  <a:pt x="3783759" y="2393040"/>
                  <a:pt x="3703919" y="2413000"/>
                </a:cubicBezTo>
                <a:lnTo>
                  <a:pt x="3627719" y="2463800"/>
                </a:lnTo>
                <a:cubicBezTo>
                  <a:pt x="3615019" y="2472267"/>
                  <a:pt x="3600412" y="2478407"/>
                  <a:pt x="3589619" y="2489200"/>
                </a:cubicBezTo>
                <a:cubicBezTo>
                  <a:pt x="3576919" y="2501900"/>
                  <a:pt x="3565696" y="2516273"/>
                  <a:pt x="3551519" y="2527300"/>
                </a:cubicBezTo>
                <a:cubicBezTo>
                  <a:pt x="3527422" y="2546042"/>
                  <a:pt x="3500719" y="2561167"/>
                  <a:pt x="3475319" y="2578100"/>
                </a:cubicBezTo>
                <a:lnTo>
                  <a:pt x="3437219" y="2603500"/>
                </a:lnTo>
                <a:cubicBezTo>
                  <a:pt x="3428752" y="2616200"/>
                  <a:pt x="3418645" y="2627948"/>
                  <a:pt x="3411819" y="2641600"/>
                </a:cubicBezTo>
                <a:cubicBezTo>
                  <a:pt x="3405832" y="2653574"/>
                  <a:pt x="3407482" y="2669247"/>
                  <a:pt x="3399119" y="2679700"/>
                </a:cubicBezTo>
                <a:cubicBezTo>
                  <a:pt x="3389584" y="2691619"/>
                  <a:pt x="3373719" y="2696633"/>
                  <a:pt x="3361019" y="2705100"/>
                </a:cubicBezTo>
                <a:cubicBezTo>
                  <a:pt x="3350690" y="2736088"/>
                  <a:pt x="3347538" y="2756681"/>
                  <a:pt x="3322919" y="2781300"/>
                </a:cubicBezTo>
                <a:cubicBezTo>
                  <a:pt x="3312126" y="2792093"/>
                  <a:pt x="3297519" y="2798233"/>
                  <a:pt x="3284819" y="2806700"/>
                </a:cubicBezTo>
                <a:cubicBezTo>
                  <a:pt x="3276352" y="2819400"/>
                  <a:pt x="3269190" y="2833074"/>
                  <a:pt x="3259419" y="2844800"/>
                </a:cubicBezTo>
                <a:cubicBezTo>
                  <a:pt x="3247921" y="2858598"/>
                  <a:pt x="3231758" y="2868285"/>
                  <a:pt x="3221319" y="2882900"/>
                </a:cubicBezTo>
                <a:cubicBezTo>
                  <a:pt x="3172277" y="2951559"/>
                  <a:pt x="3226364" y="2923552"/>
                  <a:pt x="3157819" y="2946400"/>
                </a:cubicBezTo>
                <a:cubicBezTo>
                  <a:pt x="3098166" y="3025937"/>
                  <a:pt x="3134686" y="2982233"/>
                  <a:pt x="3043519" y="3073400"/>
                </a:cubicBezTo>
                <a:cubicBezTo>
                  <a:pt x="3030819" y="3086100"/>
                  <a:pt x="3021483" y="3103468"/>
                  <a:pt x="3005419" y="3111500"/>
                </a:cubicBezTo>
                <a:lnTo>
                  <a:pt x="2954619" y="3136900"/>
                </a:lnTo>
                <a:cubicBezTo>
                  <a:pt x="2886886" y="3238500"/>
                  <a:pt x="2975786" y="3115733"/>
                  <a:pt x="2891119" y="3200400"/>
                </a:cubicBezTo>
                <a:cubicBezTo>
                  <a:pt x="2806452" y="3285067"/>
                  <a:pt x="2929219" y="3196167"/>
                  <a:pt x="2827619" y="3263900"/>
                </a:cubicBezTo>
                <a:cubicBezTo>
                  <a:pt x="2817290" y="3294888"/>
                  <a:pt x="2814138" y="3315481"/>
                  <a:pt x="2789519" y="3340100"/>
                </a:cubicBezTo>
                <a:cubicBezTo>
                  <a:pt x="2778726" y="3350893"/>
                  <a:pt x="2764119" y="3357033"/>
                  <a:pt x="2751419" y="3365500"/>
                </a:cubicBezTo>
                <a:cubicBezTo>
                  <a:pt x="2727130" y="3438366"/>
                  <a:pt x="2756113" y="3370351"/>
                  <a:pt x="2700619" y="3441700"/>
                </a:cubicBezTo>
                <a:cubicBezTo>
                  <a:pt x="2681877" y="3465797"/>
                  <a:pt x="2663471" y="3490596"/>
                  <a:pt x="2649819" y="3517900"/>
                </a:cubicBezTo>
                <a:cubicBezTo>
                  <a:pt x="2641352" y="3534833"/>
                  <a:pt x="2635423" y="3553294"/>
                  <a:pt x="2624419" y="3568700"/>
                </a:cubicBezTo>
                <a:cubicBezTo>
                  <a:pt x="2613980" y="3583315"/>
                  <a:pt x="2597817" y="3593002"/>
                  <a:pt x="2586319" y="3606800"/>
                </a:cubicBezTo>
                <a:cubicBezTo>
                  <a:pt x="2576548" y="3618526"/>
                  <a:pt x="2570690" y="3633174"/>
                  <a:pt x="2560919" y="3644900"/>
                </a:cubicBezTo>
                <a:cubicBezTo>
                  <a:pt x="2549421" y="3658698"/>
                  <a:pt x="2533846" y="3668823"/>
                  <a:pt x="2522819" y="3683000"/>
                </a:cubicBezTo>
                <a:cubicBezTo>
                  <a:pt x="2504077" y="3707097"/>
                  <a:pt x="2488952" y="3733800"/>
                  <a:pt x="2472019" y="3759200"/>
                </a:cubicBezTo>
                <a:cubicBezTo>
                  <a:pt x="2463552" y="3771900"/>
                  <a:pt x="2451446" y="3782820"/>
                  <a:pt x="2446619" y="3797300"/>
                </a:cubicBezTo>
                <a:lnTo>
                  <a:pt x="2433919" y="3835400"/>
                </a:lnTo>
                <a:cubicBezTo>
                  <a:pt x="2438152" y="3898900"/>
                  <a:pt x="2437619" y="3962899"/>
                  <a:pt x="2446619" y="4025900"/>
                </a:cubicBezTo>
                <a:cubicBezTo>
                  <a:pt x="2450405" y="4052405"/>
                  <a:pt x="2463552" y="4076700"/>
                  <a:pt x="2472019" y="4102100"/>
                </a:cubicBezTo>
                <a:lnTo>
                  <a:pt x="2484719" y="4140200"/>
                </a:lnTo>
                <a:cubicBezTo>
                  <a:pt x="2471991" y="4178385"/>
                  <a:pt x="2473974" y="4183574"/>
                  <a:pt x="2446619" y="4216400"/>
                </a:cubicBezTo>
                <a:cubicBezTo>
                  <a:pt x="2435121" y="4230198"/>
                  <a:pt x="2420017" y="4240702"/>
                  <a:pt x="2408519" y="4254500"/>
                </a:cubicBezTo>
                <a:cubicBezTo>
                  <a:pt x="2369899" y="4300844"/>
                  <a:pt x="2397745" y="4289691"/>
                  <a:pt x="2345019" y="4330700"/>
                </a:cubicBezTo>
                <a:cubicBezTo>
                  <a:pt x="2320922" y="4349442"/>
                  <a:pt x="2298435" y="4374096"/>
                  <a:pt x="2268819" y="4381500"/>
                </a:cubicBezTo>
                <a:cubicBezTo>
                  <a:pt x="2251886" y="4385733"/>
                  <a:pt x="2234802" y="4389405"/>
                  <a:pt x="2218019" y="4394200"/>
                </a:cubicBezTo>
                <a:cubicBezTo>
                  <a:pt x="2205147" y="4397878"/>
                  <a:pt x="2193298" y="4406431"/>
                  <a:pt x="2179919" y="4406900"/>
                </a:cubicBezTo>
                <a:cubicBezTo>
                  <a:pt x="1951420" y="4414917"/>
                  <a:pt x="1722719" y="4415367"/>
                  <a:pt x="1494119" y="4419600"/>
                </a:cubicBezTo>
                <a:cubicBezTo>
                  <a:pt x="1477186" y="4428067"/>
                  <a:pt x="1460720" y="4437542"/>
                  <a:pt x="1443319" y="4445000"/>
                </a:cubicBezTo>
                <a:cubicBezTo>
                  <a:pt x="1431014" y="4450273"/>
                  <a:pt x="1415672" y="4449337"/>
                  <a:pt x="1405219" y="4457700"/>
                </a:cubicBezTo>
                <a:cubicBezTo>
                  <a:pt x="1393300" y="4467235"/>
                  <a:pt x="1391545" y="4486029"/>
                  <a:pt x="1379819" y="4495800"/>
                </a:cubicBezTo>
                <a:cubicBezTo>
                  <a:pt x="1365275" y="4507920"/>
                  <a:pt x="1345952" y="4512733"/>
                  <a:pt x="1329019" y="4521200"/>
                </a:cubicBezTo>
                <a:lnTo>
                  <a:pt x="1227419" y="4673600"/>
                </a:lnTo>
                <a:cubicBezTo>
                  <a:pt x="1218952" y="4686300"/>
                  <a:pt x="1214719" y="4703233"/>
                  <a:pt x="1202019" y="4711700"/>
                </a:cubicBezTo>
                <a:lnTo>
                  <a:pt x="1163919" y="4737100"/>
                </a:lnTo>
                <a:cubicBezTo>
                  <a:pt x="1155452" y="4749800"/>
                  <a:pt x="1150006" y="4765149"/>
                  <a:pt x="1138519" y="4775200"/>
                </a:cubicBezTo>
                <a:cubicBezTo>
                  <a:pt x="1115545" y="4795302"/>
                  <a:pt x="1086741" y="4807684"/>
                  <a:pt x="1062319" y="4826000"/>
                </a:cubicBezTo>
                <a:cubicBezTo>
                  <a:pt x="1018648" y="4858753"/>
                  <a:pt x="1010528" y="4869577"/>
                  <a:pt x="960719" y="4889500"/>
                </a:cubicBezTo>
                <a:cubicBezTo>
                  <a:pt x="935860" y="4899444"/>
                  <a:pt x="909919" y="4906433"/>
                  <a:pt x="884519" y="4914900"/>
                </a:cubicBezTo>
                <a:cubicBezTo>
                  <a:pt x="871819" y="4919133"/>
                  <a:pt x="858393" y="4921613"/>
                  <a:pt x="846419" y="4927600"/>
                </a:cubicBezTo>
                <a:cubicBezTo>
                  <a:pt x="829486" y="4936067"/>
                  <a:pt x="813197" y="4945969"/>
                  <a:pt x="795619" y="4953000"/>
                </a:cubicBezTo>
                <a:cubicBezTo>
                  <a:pt x="770760" y="4962944"/>
                  <a:pt x="744819" y="4969933"/>
                  <a:pt x="719419" y="4978400"/>
                </a:cubicBezTo>
                <a:cubicBezTo>
                  <a:pt x="706719" y="4982633"/>
                  <a:pt x="693293" y="4985113"/>
                  <a:pt x="681319" y="4991100"/>
                </a:cubicBezTo>
                <a:cubicBezTo>
                  <a:pt x="539885" y="5061817"/>
                  <a:pt x="718053" y="4977325"/>
                  <a:pt x="579719" y="5029200"/>
                </a:cubicBezTo>
                <a:cubicBezTo>
                  <a:pt x="446895" y="5079009"/>
                  <a:pt x="608514" y="5034701"/>
                  <a:pt x="478119" y="5067300"/>
                </a:cubicBezTo>
                <a:cubicBezTo>
                  <a:pt x="382467" y="5131068"/>
                  <a:pt x="504033" y="5056194"/>
                  <a:pt x="389219" y="5105400"/>
                </a:cubicBezTo>
                <a:cubicBezTo>
                  <a:pt x="375190" y="5111413"/>
                  <a:pt x="364771" y="5123974"/>
                  <a:pt x="351119" y="5130800"/>
                </a:cubicBezTo>
                <a:cubicBezTo>
                  <a:pt x="339145" y="5136787"/>
                  <a:pt x="325719" y="5139267"/>
                  <a:pt x="313019" y="5143500"/>
                </a:cubicBezTo>
                <a:cubicBezTo>
                  <a:pt x="274919" y="5139267"/>
                  <a:pt x="236532" y="5137102"/>
                  <a:pt x="198719" y="5130800"/>
                </a:cubicBezTo>
                <a:cubicBezTo>
                  <a:pt x="185514" y="5128599"/>
                  <a:pt x="173790" y="5120495"/>
                  <a:pt x="160619" y="5118100"/>
                </a:cubicBezTo>
                <a:cubicBezTo>
                  <a:pt x="127039" y="5111995"/>
                  <a:pt x="92685" y="5111011"/>
                  <a:pt x="59019" y="5105400"/>
                </a:cubicBezTo>
                <a:cubicBezTo>
                  <a:pt x="-23341" y="5091673"/>
                  <a:pt x="-2577" y="5092700"/>
                  <a:pt x="20919" y="5092700"/>
                </a:cubicBez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6" name="Straight Arrow Connector 5"/>
          <p:cNvCxnSpPr/>
          <p:nvPr/>
        </p:nvCxnSpPr>
        <p:spPr>
          <a:xfrm>
            <a:off x="2209800" y="2438400"/>
            <a:ext cx="2652713" cy="1676400"/>
          </a:xfrm>
          <a:prstGeom prst="straightConnector1">
            <a:avLst/>
          </a:prstGeom>
          <a:ln w="76200">
            <a:solidFill>
              <a:schemeClr val="accent1">
                <a:lumMod val="2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99338"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6413" y="1863725"/>
            <a:ext cx="585787"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9"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51400" y="4192588"/>
            <a:ext cx="585788"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4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5000" y="4192588"/>
            <a:ext cx="2959100" cy="221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41"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70100" y="915988"/>
            <a:ext cx="844550"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Arrow Connector 19"/>
          <p:cNvCxnSpPr/>
          <p:nvPr/>
        </p:nvCxnSpPr>
        <p:spPr>
          <a:xfrm>
            <a:off x="2978150" y="1131888"/>
            <a:ext cx="3346450" cy="300037"/>
          </a:xfrm>
          <a:prstGeom prst="straightConnector1">
            <a:avLst/>
          </a:prstGeom>
          <a:ln w="76200">
            <a:solidFill>
              <a:schemeClr val="accent1">
                <a:lumMod val="2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9934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81800" y="1014413"/>
            <a:ext cx="1414463" cy="251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061406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457200" y="274638"/>
            <a:ext cx="8229600" cy="715962"/>
          </a:xfrm>
        </p:spPr>
        <p:txBody>
          <a:bodyPr/>
          <a:lstStyle/>
          <a:p>
            <a:r>
              <a:rPr lang="en-US" sz="3200" b="1" smtClean="0"/>
              <a:t>Is it Already Happening?</a:t>
            </a:r>
          </a:p>
        </p:txBody>
      </p:sp>
      <p:pic>
        <p:nvPicPr>
          <p:cNvPr id="10035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463" y="314325"/>
            <a:ext cx="5553075" cy="622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142128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457200" y="274638"/>
            <a:ext cx="8229600" cy="715962"/>
          </a:xfrm>
        </p:spPr>
        <p:txBody>
          <a:bodyPr/>
          <a:lstStyle/>
          <a:p>
            <a:r>
              <a:rPr lang="en-US" sz="3200" b="1" smtClean="0"/>
              <a:t>Is it Already Happening?</a:t>
            </a:r>
          </a:p>
        </p:txBody>
      </p:sp>
      <p:pic>
        <p:nvPicPr>
          <p:cNvPr id="10137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16063"/>
            <a:ext cx="6577013"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041444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457200" y="274638"/>
            <a:ext cx="8229600" cy="715962"/>
          </a:xfrm>
        </p:spPr>
        <p:txBody>
          <a:bodyPr/>
          <a:lstStyle/>
          <a:p>
            <a:r>
              <a:rPr lang="en-US" sz="3200" b="1" smtClean="0"/>
              <a:t>Is it Already Happening?</a:t>
            </a:r>
          </a:p>
        </p:txBody>
      </p:sp>
      <p:sp>
        <p:nvSpPr>
          <p:cNvPr id="102403" name="TextBox 2"/>
          <p:cNvSpPr txBox="1">
            <a:spLocks noChangeArrowheads="1"/>
          </p:cNvSpPr>
          <p:nvPr/>
        </p:nvSpPr>
        <p:spPr bwMode="auto">
          <a:xfrm>
            <a:off x="762000" y="1600200"/>
            <a:ext cx="7086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r>
              <a:rPr lang="en-US" sz="2400"/>
              <a:t>“Almost one of every 12 white-collar jobs in sales, administrative support, and nonmanagerial office work vanished in the first two years of the recession; one of every six blue-collar jobs in production, craft, repair, and machine operation did the same.” </a:t>
            </a:r>
          </a:p>
        </p:txBody>
      </p:sp>
    </p:spTree>
    <p:extLst>
      <p:ext uri="{BB962C8B-B14F-4D97-AF65-F5344CB8AC3E}">
        <p14:creationId xmlns:p14="http://schemas.microsoft.com/office/powerpoint/2010/main" val="33685751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457200" y="274638"/>
            <a:ext cx="8229600" cy="715962"/>
          </a:xfrm>
        </p:spPr>
        <p:txBody>
          <a:bodyPr/>
          <a:lstStyle/>
          <a:p>
            <a:r>
              <a:rPr lang="en-US" sz="3200" b="1" smtClean="0"/>
              <a:t>Is it Already Happening?</a:t>
            </a:r>
          </a:p>
        </p:txBody>
      </p:sp>
      <p:pic>
        <p:nvPicPr>
          <p:cNvPr id="1034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19200"/>
            <a:ext cx="6553200" cy="498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817641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457200" y="274638"/>
            <a:ext cx="8229600" cy="715962"/>
          </a:xfrm>
        </p:spPr>
        <p:txBody>
          <a:bodyPr/>
          <a:lstStyle/>
          <a:p>
            <a:r>
              <a:rPr lang="en-US" sz="3200" b="1" smtClean="0"/>
              <a:t>Making It in America</a:t>
            </a:r>
          </a:p>
        </p:txBody>
      </p:sp>
      <p:sp>
        <p:nvSpPr>
          <p:cNvPr id="104451" name="TextBox 2"/>
          <p:cNvSpPr txBox="1">
            <a:spLocks noChangeArrowheads="1"/>
          </p:cNvSpPr>
          <p:nvPr/>
        </p:nvSpPr>
        <p:spPr bwMode="auto">
          <a:xfrm>
            <a:off x="819150" y="1143000"/>
            <a:ext cx="73914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a:t>In the past decade, the flow of goods emerging from U.S. factories has risen by about a third. </a:t>
            </a:r>
          </a:p>
          <a:p>
            <a:pPr eaLnBrk="1" hangingPunct="1"/>
            <a:endParaRPr lang="en-US" sz="2400"/>
          </a:p>
          <a:p>
            <a:pPr eaLnBrk="1" hangingPunct="1"/>
            <a:r>
              <a:rPr lang="en-US" sz="2400"/>
              <a:t>Factory employment has fallen by roughly the same fraction. </a:t>
            </a:r>
          </a:p>
          <a:p>
            <a:pPr eaLnBrk="1" hangingPunct="1"/>
            <a:endParaRPr lang="en-US"/>
          </a:p>
        </p:txBody>
      </p:sp>
      <p:pic>
        <p:nvPicPr>
          <p:cNvPr id="1044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4650" y="3587750"/>
            <a:ext cx="5857875"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1351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457200" y="274638"/>
            <a:ext cx="8229600" cy="715962"/>
          </a:xfrm>
        </p:spPr>
        <p:txBody>
          <a:bodyPr/>
          <a:lstStyle/>
          <a:p>
            <a:r>
              <a:rPr lang="en-US" sz="3200" b="1" smtClean="0"/>
              <a:t>Making It in America</a:t>
            </a:r>
          </a:p>
        </p:txBody>
      </p:sp>
      <p:sp>
        <p:nvSpPr>
          <p:cNvPr id="105475" name="TextBox 2"/>
          <p:cNvSpPr txBox="1">
            <a:spLocks noChangeArrowheads="1"/>
          </p:cNvSpPr>
          <p:nvPr/>
        </p:nvSpPr>
        <p:spPr bwMode="auto">
          <a:xfrm>
            <a:off x="152400" y="4271963"/>
            <a:ext cx="891540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t>“Maddie is cheaper than a machine. It would be easy to buy a robotic arm that could take injector bodies and caps from a tray and place them precisely in a laser welder. Yet Standard would have to invest about $100,000 on the arm and a conveyance machine to bring parts to the welder and send them on to the next station. As is common in factories, Standard invests only in machinery that will earn back its cost within two years. For Tony, it’s simple: Maddie makes less in two years than the machine would cost, so her job is safe—for now. If the robotic machines become a little cheaper, or if demand for fuel injectors goes up and Standard starts running three shifts, then investing in those robots might make sense.”</a:t>
            </a:r>
          </a:p>
        </p:txBody>
      </p:sp>
      <p:pic>
        <p:nvPicPr>
          <p:cNvPr id="1054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2713" y="1066800"/>
            <a:ext cx="5857875"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55787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a:xfrm>
            <a:off x="457200" y="274638"/>
            <a:ext cx="8229600" cy="715962"/>
          </a:xfrm>
        </p:spPr>
        <p:txBody>
          <a:bodyPr/>
          <a:lstStyle/>
          <a:p>
            <a:r>
              <a:rPr lang="en-US" sz="3200" b="1" smtClean="0"/>
              <a:t>Making It in America</a:t>
            </a:r>
          </a:p>
        </p:txBody>
      </p:sp>
      <p:sp>
        <p:nvSpPr>
          <p:cNvPr id="106499" name="TextBox 2"/>
          <p:cNvSpPr txBox="1">
            <a:spLocks noChangeArrowheads="1"/>
          </p:cNvSpPr>
          <p:nvPr/>
        </p:nvSpPr>
        <p:spPr bwMode="auto">
          <a:xfrm>
            <a:off x="603250" y="4495800"/>
            <a:ext cx="808355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000"/>
              <a:t>“What worries people in factories is electronics, robots,” she tells me. “If you don’t know jack about computers and electronics, then you don’t have anything in this life anymore. One day, they’re not going to need people; the machines will take over. People like me, we’re not going to be around forever.”  </a:t>
            </a:r>
          </a:p>
          <a:p>
            <a:pPr eaLnBrk="1" hangingPunct="1"/>
            <a:endParaRPr lang="en-US"/>
          </a:p>
        </p:txBody>
      </p:sp>
      <p:pic>
        <p:nvPicPr>
          <p:cNvPr id="1065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2713" y="1066800"/>
            <a:ext cx="5857875"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036294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457200" y="274638"/>
            <a:ext cx="8229600" cy="792162"/>
          </a:xfrm>
        </p:spPr>
        <p:txBody>
          <a:bodyPr/>
          <a:lstStyle/>
          <a:p>
            <a:r>
              <a:rPr lang="en-US" sz="3200" b="1" smtClean="0"/>
              <a:t>Making It in America</a:t>
            </a:r>
          </a:p>
        </p:txBody>
      </p:sp>
      <p:pic>
        <p:nvPicPr>
          <p:cNvPr id="1075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300" y="1143000"/>
            <a:ext cx="7064375" cy="423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4" name="TextBox 2"/>
          <p:cNvSpPr txBox="1">
            <a:spLocks noChangeArrowheads="1"/>
          </p:cNvSpPr>
          <p:nvPr/>
        </p:nvSpPr>
        <p:spPr bwMode="auto">
          <a:xfrm>
            <a:off x="609600" y="5715000"/>
            <a:ext cx="7620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t>U.S. Population in 1940:	142,164,569</a:t>
            </a:r>
          </a:p>
          <a:p>
            <a:pPr eaLnBrk="1" hangingPunct="1"/>
            <a:r>
              <a:rPr lang="en-US"/>
              <a:t>U.S. Population in 2010: 	308,282,000</a:t>
            </a:r>
          </a:p>
        </p:txBody>
      </p:sp>
    </p:spTree>
    <p:extLst>
      <p:ext uri="{BB962C8B-B14F-4D97-AF65-F5344CB8AC3E}">
        <p14:creationId xmlns:p14="http://schemas.microsoft.com/office/powerpoint/2010/main" val="4185493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Productivity </a:t>
            </a:r>
            <a:r>
              <a:rPr lang="en-US" sz="3200" b="1" dirty="0" err="1" smtClean="0"/>
              <a:t>vs</a:t>
            </a:r>
            <a:r>
              <a:rPr lang="en-US" sz="3200" b="1" dirty="0" smtClean="0"/>
              <a:t> Wages</a:t>
            </a:r>
            <a:endParaRPr lang="en-US" sz="3200" b="1" dirty="0"/>
          </a:p>
        </p:txBody>
      </p:sp>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799" y="1143000"/>
            <a:ext cx="6467475" cy="505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3511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274638"/>
            <a:ext cx="9144000" cy="639762"/>
          </a:xfrm>
        </p:spPr>
        <p:txBody>
          <a:bodyPr/>
          <a:lstStyle/>
          <a:p>
            <a:pPr eaLnBrk="1" hangingPunct="1"/>
            <a:r>
              <a:rPr lang="en-US" sz="3200" b="1" dirty="0" smtClean="0"/>
              <a:t>Risk vs. Reward: Electronic Voting</a:t>
            </a:r>
          </a:p>
        </p:txBody>
      </p:sp>
      <p:pic>
        <p:nvPicPr>
          <p:cNvPr id="1536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295400"/>
            <a:ext cx="5334000" cy="401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5315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457200" y="274638"/>
            <a:ext cx="8229600" cy="639762"/>
          </a:xfrm>
        </p:spPr>
        <p:txBody>
          <a:bodyPr/>
          <a:lstStyle/>
          <a:p>
            <a:pPr eaLnBrk="1" hangingPunct="1"/>
            <a:r>
              <a:rPr lang="en-US" sz="3200" b="1" smtClean="0"/>
              <a:t>The Human Use of Human Beings</a:t>
            </a:r>
          </a:p>
        </p:txBody>
      </p:sp>
      <p:sp>
        <p:nvSpPr>
          <p:cNvPr id="108547" name="Text Box 3"/>
          <p:cNvSpPr txBox="1">
            <a:spLocks noChangeArrowheads="1"/>
          </p:cNvSpPr>
          <p:nvPr/>
        </p:nvSpPr>
        <p:spPr bwMode="auto">
          <a:xfrm>
            <a:off x="457200" y="1066800"/>
            <a:ext cx="8458200" cy="452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a:t>“It is fair to say, however, that except for a considerable number of isolated examples, the industrial revolution up to the present has </a:t>
            </a:r>
            <a:r>
              <a:rPr lang="en-US" sz="2400">
                <a:solidFill>
                  <a:srgbClr val="FF0066"/>
                </a:solidFill>
              </a:rPr>
              <a:t>displaced man and the beast</a:t>
            </a:r>
            <a:r>
              <a:rPr lang="en-US" sz="2400"/>
              <a:t> as a source of power, without making any great impression on other human functions.  …</a:t>
            </a:r>
          </a:p>
          <a:p>
            <a:pPr eaLnBrk="1" hangingPunct="1">
              <a:spcBef>
                <a:spcPct val="50000"/>
              </a:spcBef>
            </a:pPr>
            <a:r>
              <a:rPr lang="en-US" sz="2400"/>
              <a:t>Let us now go on to a picture of a more completely automatic age.  Let us consider what for example the automobile factory of the future will be like …</a:t>
            </a:r>
          </a:p>
          <a:p>
            <a:pPr eaLnBrk="1" hangingPunct="1">
              <a:spcBef>
                <a:spcPct val="50000"/>
              </a:spcBef>
            </a:pPr>
            <a:r>
              <a:rPr lang="en-US" sz="2400"/>
              <a:t>In other words, the </a:t>
            </a:r>
            <a:r>
              <a:rPr lang="en-US" sz="2400">
                <a:solidFill>
                  <a:srgbClr val="FF0066"/>
                </a:solidFill>
              </a:rPr>
              <a:t>machine plays no favorites between manual labor and white-collar labor</a:t>
            </a:r>
            <a:r>
              <a:rPr lang="en-US" sz="2400"/>
              <a:t>. …</a:t>
            </a:r>
          </a:p>
          <a:p>
            <a:pPr eaLnBrk="1" hangingPunct="1">
              <a:spcBef>
                <a:spcPct val="50000"/>
              </a:spcBef>
            </a:pPr>
            <a:endParaRPr lang="en-US"/>
          </a:p>
        </p:txBody>
      </p:sp>
    </p:spTree>
    <p:extLst>
      <p:ext uri="{BB962C8B-B14F-4D97-AF65-F5344CB8AC3E}">
        <p14:creationId xmlns:p14="http://schemas.microsoft.com/office/powerpoint/2010/main" val="1372418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457200" y="274638"/>
            <a:ext cx="8229600" cy="639762"/>
          </a:xfrm>
        </p:spPr>
        <p:txBody>
          <a:bodyPr/>
          <a:lstStyle/>
          <a:p>
            <a:pPr eaLnBrk="1" hangingPunct="1"/>
            <a:r>
              <a:rPr lang="en-US" sz="3200" b="1" smtClean="0"/>
              <a:t>The Human Use of Human Beings</a:t>
            </a:r>
          </a:p>
        </p:txBody>
      </p:sp>
      <p:sp>
        <p:nvSpPr>
          <p:cNvPr id="109571" name="Text Box 3"/>
          <p:cNvSpPr txBox="1">
            <a:spLocks noChangeArrowheads="1"/>
          </p:cNvSpPr>
          <p:nvPr/>
        </p:nvSpPr>
        <p:spPr bwMode="auto">
          <a:xfrm>
            <a:off x="457200" y="1066800"/>
            <a:ext cx="84582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a:t>What can we expect of its economic and social consequences?  In the first place, we can expect </a:t>
            </a:r>
            <a:r>
              <a:rPr lang="en-US" sz="2400">
                <a:solidFill>
                  <a:srgbClr val="FF0066"/>
                </a:solidFill>
              </a:rPr>
              <a:t>an abrupt and final cessation of the demand for the type of factory labor performing purely repetitive tasks</a:t>
            </a:r>
            <a:r>
              <a:rPr lang="en-US" sz="2400"/>
              <a:t>.  In the long run, the deadly uninteresting nature of the repetitive task may make this a good thing and the source of leisure necessary for a man’s full cultural development.  It may also produce cultural results as trivial and wasteful as the greater part of those so far obtained from the radio and the movies.  …</a:t>
            </a:r>
            <a:endParaRPr lang="en-US" sz="2800"/>
          </a:p>
        </p:txBody>
      </p:sp>
    </p:spTree>
    <p:extLst>
      <p:ext uri="{BB962C8B-B14F-4D97-AF65-F5344CB8AC3E}">
        <p14:creationId xmlns:p14="http://schemas.microsoft.com/office/powerpoint/2010/main" val="2162530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457200" y="274638"/>
            <a:ext cx="8229600" cy="639762"/>
          </a:xfrm>
        </p:spPr>
        <p:txBody>
          <a:bodyPr/>
          <a:lstStyle/>
          <a:p>
            <a:pPr eaLnBrk="1" hangingPunct="1"/>
            <a:r>
              <a:rPr lang="en-US" sz="3200" b="1" smtClean="0"/>
              <a:t>The Human Use of Human Beings</a:t>
            </a:r>
          </a:p>
        </p:txBody>
      </p:sp>
      <p:sp>
        <p:nvSpPr>
          <p:cNvPr id="110595" name="Text Box 3"/>
          <p:cNvSpPr txBox="1">
            <a:spLocks noChangeArrowheads="1"/>
          </p:cNvSpPr>
          <p:nvPr/>
        </p:nvSpPr>
        <p:spPr bwMode="auto">
          <a:xfrm>
            <a:off x="457200" y="1066800"/>
            <a:ext cx="8458200" cy="283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a:t>Be that as it may, the </a:t>
            </a:r>
            <a:r>
              <a:rPr lang="en-US" sz="2400">
                <a:solidFill>
                  <a:srgbClr val="FF0066"/>
                </a:solidFill>
              </a:rPr>
              <a:t>intermediate period</a:t>
            </a:r>
            <a:r>
              <a:rPr lang="en-US" sz="2400"/>
              <a:t> of the introduction of the new means, especially if it comes in the fulminating manner to be expected from a new war, will lead to </a:t>
            </a:r>
            <a:r>
              <a:rPr lang="en-US" sz="2400">
                <a:solidFill>
                  <a:srgbClr val="FF0066"/>
                </a:solidFill>
              </a:rPr>
              <a:t>an immediate transitional period of disastrous confusion</a:t>
            </a:r>
            <a:r>
              <a:rPr lang="en-US" sz="2400"/>
              <a:t>. …</a:t>
            </a:r>
          </a:p>
          <a:p>
            <a:pPr eaLnBrk="1" hangingPunct="1">
              <a:spcBef>
                <a:spcPct val="50000"/>
              </a:spcBef>
            </a:pPr>
            <a:r>
              <a:rPr lang="en-US" sz="2400"/>
              <a:t>Under these circumstances, industry will be flooded with the new tools to the extent that they appear to yield immediate profits, irrespective of what long-time damage they can do.</a:t>
            </a:r>
            <a:endParaRPr lang="en-US" sz="2800"/>
          </a:p>
        </p:txBody>
      </p:sp>
    </p:spTree>
    <p:extLst>
      <p:ext uri="{BB962C8B-B14F-4D97-AF65-F5344CB8AC3E}">
        <p14:creationId xmlns:p14="http://schemas.microsoft.com/office/powerpoint/2010/main" val="2698785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57200" y="274638"/>
            <a:ext cx="8229600" cy="639762"/>
          </a:xfrm>
        </p:spPr>
        <p:txBody>
          <a:bodyPr/>
          <a:lstStyle/>
          <a:p>
            <a:pPr eaLnBrk="1" hangingPunct="1"/>
            <a:r>
              <a:rPr lang="en-US" sz="3200" b="1" smtClean="0"/>
              <a:t>The Human Use of Human Beings</a:t>
            </a:r>
          </a:p>
        </p:txBody>
      </p:sp>
      <p:sp>
        <p:nvSpPr>
          <p:cNvPr id="111619" name="Text Box 3"/>
          <p:cNvSpPr txBox="1">
            <a:spLocks noChangeArrowheads="1"/>
          </p:cNvSpPr>
          <p:nvPr/>
        </p:nvSpPr>
        <p:spPr bwMode="auto">
          <a:xfrm>
            <a:off x="457200" y="914400"/>
            <a:ext cx="8458200" cy="579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a:t>“Let us remember that </a:t>
            </a:r>
            <a:r>
              <a:rPr lang="en-US" sz="2400">
                <a:solidFill>
                  <a:srgbClr val="FF0066"/>
                </a:solidFill>
              </a:rPr>
              <a:t>the automatic machine</a:t>
            </a:r>
            <a:r>
              <a:rPr lang="en-US" sz="2400"/>
              <a:t>, whatever we think of any feelings it may have or may not have, </a:t>
            </a:r>
            <a:r>
              <a:rPr lang="en-US" sz="2400">
                <a:solidFill>
                  <a:srgbClr val="FF0066"/>
                </a:solidFill>
              </a:rPr>
              <a:t>is the precise economic equivalent of slave labor</a:t>
            </a:r>
            <a:r>
              <a:rPr lang="en-US" sz="2400"/>
              <a:t>.  Any labor which competes with slave labor must accept the economic conditions of slave labor.  It is perfectly clear that this will produce an unemployment situation, in comparison with which the present recession and even the depression of the thirties will seem a pleasant joke.  …</a:t>
            </a:r>
          </a:p>
          <a:p>
            <a:pPr eaLnBrk="1" hangingPunct="1">
              <a:spcBef>
                <a:spcPct val="50000"/>
              </a:spcBef>
            </a:pPr>
            <a:r>
              <a:rPr lang="en-US" sz="2400">
                <a:solidFill>
                  <a:srgbClr val="FF0066"/>
                </a:solidFill>
              </a:rPr>
              <a:t>Thus the new industrial revolution is a two-edged sword.</a:t>
            </a:r>
            <a:r>
              <a:rPr lang="en-US" sz="2400"/>
              <a:t>  It may be used for the benefit of humanity, but only if humanity survives long enough to enter a period in which such a benefit is possible.  It may also be used to destroy humanity, and if it is not used intelligently it can go very far in that direction.”</a:t>
            </a:r>
            <a:endParaRPr lang="en-US"/>
          </a:p>
          <a:p>
            <a:pPr algn="r" eaLnBrk="1" hangingPunct="1">
              <a:spcBef>
                <a:spcPct val="50000"/>
              </a:spcBef>
            </a:pPr>
            <a:r>
              <a:rPr lang="en-US"/>
              <a:t>- Weiner, Norbert, </a:t>
            </a:r>
            <a:r>
              <a:rPr lang="en-US" i="1"/>
              <a:t>The Human Use of Human Beings</a:t>
            </a:r>
            <a:r>
              <a:rPr lang="en-US"/>
              <a:t>, 1950, chapter 9.</a:t>
            </a:r>
            <a:endParaRPr lang="en-US" sz="2800"/>
          </a:p>
        </p:txBody>
      </p:sp>
    </p:spTree>
    <p:extLst>
      <p:ext uri="{BB962C8B-B14F-4D97-AF65-F5344CB8AC3E}">
        <p14:creationId xmlns:p14="http://schemas.microsoft.com/office/powerpoint/2010/main" val="3666581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457200" y="274638"/>
            <a:ext cx="8229600" cy="563562"/>
          </a:xfrm>
        </p:spPr>
        <p:txBody>
          <a:bodyPr>
            <a:normAutofit fontScale="90000"/>
          </a:bodyPr>
          <a:lstStyle/>
          <a:p>
            <a:pPr eaLnBrk="1" hangingPunct="1"/>
            <a:r>
              <a:rPr lang="en-US" sz="3200" b="1" smtClean="0"/>
              <a:t>Slave Revolts</a:t>
            </a:r>
          </a:p>
        </p:txBody>
      </p:sp>
      <p:sp>
        <p:nvSpPr>
          <p:cNvPr id="112643" name="Text Box 3"/>
          <p:cNvSpPr txBox="1">
            <a:spLocks noChangeArrowheads="1"/>
          </p:cNvSpPr>
          <p:nvPr/>
        </p:nvSpPr>
        <p:spPr bwMode="auto">
          <a:xfrm>
            <a:off x="304800" y="2133600"/>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a:t>Spartacus</a:t>
            </a:r>
          </a:p>
        </p:txBody>
      </p:sp>
      <p:pic>
        <p:nvPicPr>
          <p:cNvPr id="1126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9750" y="1295400"/>
            <a:ext cx="3432175"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45" name="Text Box 5"/>
          <p:cNvSpPr txBox="1">
            <a:spLocks noChangeArrowheads="1"/>
          </p:cNvSpPr>
          <p:nvPr/>
        </p:nvSpPr>
        <p:spPr bwMode="auto">
          <a:xfrm>
            <a:off x="914400" y="3200400"/>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a:t>73 – 71 BCE</a:t>
            </a:r>
          </a:p>
        </p:txBody>
      </p:sp>
    </p:spTree>
    <p:extLst>
      <p:ext uri="{BB962C8B-B14F-4D97-AF65-F5344CB8AC3E}">
        <p14:creationId xmlns:p14="http://schemas.microsoft.com/office/powerpoint/2010/main" val="1644557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57200" y="274638"/>
            <a:ext cx="8229600" cy="639762"/>
          </a:xfrm>
        </p:spPr>
        <p:txBody>
          <a:bodyPr/>
          <a:lstStyle/>
          <a:p>
            <a:pPr eaLnBrk="1" hangingPunct="1"/>
            <a:r>
              <a:rPr lang="en-US" sz="3200" b="1" smtClean="0"/>
              <a:t>Dominican Revolt</a:t>
            </a:r>
          </a:p>
        </p:txBody>
      </p:sp>
      <p:pic>
        <p:nvPicPr>
          <p:cNvPr id="11366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447800"/>
            <a:ext cx="267335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668" name="Text Box 5"/>
          <p:cNvSpPr txBox="1">
            <a:spLocks noChangeArrowheads="1"/>
          </p:cNvSpPr>
          <p:nvPr/>
        </p:nvSpPr>
        <p:spPr bwMode="auto">
          <a:xfrm>
            <a:off x="5029200" y="5715000"/>
            <a:ext cx="335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a:t>Toussaint Louverture</a:t>
            </a:r>
          </a:p>
        </p:txBody>
      </p:sp>
      <p:sp>
        <p:nvSpPr>
          <p:cNvPr id="113669" name="Text Box 6"/>
          <p:cNvSpPr txBox="1">
            <a:spLocks noChangeArrowheads="1"/>
          </p:cNvSpPr>
          <p:nvPr/>
        </p:nvSpPr>
        <p:spPr bwMode="auto">
          <a:xfrm>
            <a:off x="533400" y="2133600"/>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a:t>1791 - 1801</a:t>
            </a:r>
          </a:p>
        </p:txBody>
      </p:sp>
    </p:spTree>
    <p:extLst>
      <p:ext uri="{BB962C8B-B14F-4D97-AF65-F5344CB8AC3E}">
        <p14:creationId xmlns:p14="http://schemas.microsoft.com/office/powerpoint/2010/main" val="1928268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457200" y="152400"/>
            <a:ext cx="8229600" cy="715963"/>
          </a:xfrm>
        </p:spPr>
        <p:txBody>
          <a:bodyPr/>
          <a:lstStyle/>
          <a:p>
            <a:pPr eaLnBrk="1" hangingPunct="1"/>
            <a:r>
              <a:rPr lang="en-US" sz="3200" b="1" smtClean="0"/>
              <a:t>Nat Turner</a:t>
            </a:r>
          </a:p>
        </p:txBody>
      </p:sp>
      <p:sp>
        <p:nvSpPr>
          <p:cNvPr id="114691" name="Text Box 4"/>
          <p:cNvSpPr txBox="1">
            <a:spLocks noChangeArrowheads="1"/>
          </p:cNvSpPr>
          <p:nvPr/>
        </p:nvSpPr>
        <p:spPr bwMode="auto">
          <a:xfrm>
            <a:off x="533400" y="18288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a:t>1831</a:t>
            </a:r>
          </a:p>
        </p:txBody>
      </p:sp>
      <p:pic>
        <p:nvPicPr>
          <p:cNvPr id="11469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066800"/>
            <a:ext cx="6477000" cy="546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2417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457200" y="274638"/>
            <a:ext cx="8229600" cy="639762"/>
          </a:xfrm>
        </p:spPr>
        <p:txBody>
          <a:bodyPr/>
          <a:lstStyle/>
          <a:p>
            <a:pPr eaLnBrk="1" hangingPunct="1"/>
            <a:r>
              <a:rPr lang="en-US" sz="3200" b="1" smtClean="0"/>
              <a:t>Will Displaced People Revolt?</a:t>
            </a:r>
          </a:p>
        </p:txBody>
      </p:sp>
    </p:spTree>
    <p:extLst>
      <p:ext uri="{BB962C8B-B14F-4D97-AF65-F5344CB8AC3E}">
        <p14:creationId xmlns:p14="http://schemas.microsoft.com/office/powerpoint/2010/main" val="34681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274638"/>
            <a:ext cx="8229600" cy="715962"/>
          </a:xfrm>
        </p:spPr>
        <p:txBody>
          <a:bodyPr/>
          <a:lstStyle/>
          <a:p>
            <a:pPr eaLnBrk="1" hangingPunct="1"/>
            <a:r>
              <a:rPr lang="en-US" sz="3200" b="1" smtClean="0"/>
              <a:t>Will Robot Slaves Revolt?</a:t>
            </a:r>
          </a:p>
        </p:txBody>
      </p:sp>
      <p:sp>
        <p:nvSpPr>
          <p:cNvPr id="116739" name="Rectangle 3"/>
          <p:cNvSpPr>
            <a:spLocks noGrp="1" noChangeArrowheads="1"/>
          </p:cNvSpPr>
          <p:nvPr>
            <p:ph type="body" idx="1"/>
          </p:nvPr>
        </p:nvSpPr>
        <p:spPr/>
        <p:txBody>
          <a:bodyPr/>
          <a:lstStyle/>
          <a:p>
            <a:pPr eaLnBrk="1" hangingPunct="1"/>
            <a:r>
              <a:rPr lang="en-US" smtClean="0"/>
              <a:t>R. U. R.</a:t>
            </a:r>
          </a:p>
          <a:p>
            <a:pPr eaLnBrk="1" hangingPunct="1"/>
            <a:endParaRPr lang="en-US" smtClean="0"/>
          </a:p>
        </p:txBody>
      </p:sp>
    </p:spTree>
    <p:extLst>
      <p:ext uri="{BB962C8B-B14F-4D97-AF65-F5344CB8AC3E}">
        <p14:creationId xmlns:p14="http://schemas.microsoft.com/office/powerpoint/2010/main" val="3562877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Back to Income Disparity</a:t>
            </a:r>
            <a:endParaRPr lang="en-US" sz="3200" b="1" dirty="0"/>
          </a:p>
        </p:txBody>
      </p:sp>
      <p:pic>
        <p:nvPicPr>
          <p:cNvPr id="222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213027"/>
            <a:ext cx="7084269" cy="4578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3162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274638"/>
            <a:ext cx="9144000" cy="639762"/>
          </a:xfrm>
        </p:spPr>
        <p:txBody>
          <a:bodyPr/>
          <a:lstStyle/>
          <a:p>
            <a:r>
              <a:rPr lang="en-US" sz="3200" b="1" dirty="0"/>
              <a:t>Risk vs. Reward: Electronic Voting</a:t>
            </a:r>
            <a:endParaRPr lang="en-US" sz="3200" b="1" dirty="0" smtClean="0"/>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371600"/>
            <a:ext cx="5829300" cy="363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8" name="Text Box 4"/>
          <p:cNvSpPr txBox="1">
            <a:spLocks noChangeArrowheads="1"/>
          </p:cNvSpPr>
          <p:nvPr/>
        </p:nvSpPr>
        <p:spPr bwMode="auto">
          <a:xfrm>
            <a:off x="381000" y="5486400"/>
            <a:ext cx="792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a:t>But what if it’s not malicious – it’s just complicated.</a:t>
            </a:r>
          </a:p>
        </p:txBody>
      </p:sp>
    </p:spTree>
    <p:extLst>
      <p:ext uri="{BB962C8B-B14F-4D97-AF65-F5344CB8AC3E}">
        <p14:creationId xmlns:p14="http://schemas.microsoft.com/office/powerpoint/2010/main" val="2363054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The Rich Get Richer … Until …</a:t>
            </a:r>
            <a:endParaRPr lang="en-US" sz="3200" b="1" dirty="0"/>
          </a:p>
        </p:txBody>
      </p:sp>
      <p:pic>
        <p:nvPicPr>
          <p:cNvPr id="2232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981200"/>
            <a:ext cx="7102929"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207611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The Rich Get Richer … Until …</a:t>
            </a:r>
            <a:endParaRPr lang="en-US" sz="3200" b="1" dirty="0"/>
          </a:p>
        </p:txBody>
      </p:sp>
      <p:pic>
        <p:nvPicPr>
          <p:cNvPr id="2242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041318"/>
            <a:ext cx="4038600" cy="5232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903888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715962"/>
          </a:xfrm>
        </p:spPr>
        <p:txBody>
          <a:bodyPr/>
          <a:lstStyle/>
          <a:p>
            <a:r>
              <a:rPr lang="en-US" sz="3200" b="1" dirty="0" smtClean="0"/>
              <a:t>… Until All the Customers Have No Money</a:t>
            </a:r>
            <a:endParaRPr lang="en-US" sz="3200" b="1" dirty="0"/>
          </a:p>
        </p:txBody>
      </p:sp>
      <p:pic>
        <p:nvPicPr>
          <p:cNvPr id="2252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5" y="1314450"/>
            <a:ext cx="7791450" cy="422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051981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Is This Possible?</a:t>
            </a:r>
            <a:endParaRPr lang="en-US" sz="3200" b="1" dirty="0"/>
          </a:p>
        </p:txBody>
      </p:sp>
      <p:pic>
        <p:nvPicPr>
          <p:cNvPr id="52226" name="Picture 2" descr="http://momentummachines.com/wp-content/themes/whiteboard/images/rob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19200"/>
            <a:ext cx="4461937" cy="4629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6172200"/>
            <a:ext cx="4724400" cy="381000"/>
          </a:xfrm>
          <a:prstGeom prst="rect">
            <a:avLst/>
          </a:prstGeom>
          <a:noFill/>
        </p:spPr>
        <p:txBody>
          <a:bodyPr wrap="square" rtlCol="0">
            <a:spAutoFit/>
          </a:bodyPr>
          <a:lstStyle/>
          <a:p>
            <a:r>
              <a:rPr lang="en-US" dirty="0">
                <a:hlinkClick r:id="rId3"/>
              </a:rPr>
              <a:t>http://momentummachines.com</a:t>
            </a:r>
            <a:r>
              <a:rPr lang="en-US" dirty="0" smtClean="0">
                <a:hlinkClick r:id="rId3"/>
              </a:rPr>
              <a:t>/</a:t>
            </a:r>
            <a:r>
              <a:rPr lang="en-US" dirty="0" smtClean="0"/>
              <a:t> </a:t>
            </a:r>
            <a:endParaRPr lang="en-US" dirty="0"/>
          </a:p>
        </p:txBody>
      </p:sp>
      <p:pic>
        <p:nvPicPr>
          <p:cNvPr id="52228" name="Picture 4" descr="http://momentummachines.com/wp-content/themes/whiteboard/images/finish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1219200"/>
            <a:ext cx="3973627" cy="22669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029200" y="4038600"/>
            <a:ext cx="3973627" cy="923330"/>
          </a:xfrm>
          <a:prstGeom prst="rect">
            <a:avLst/>
          </a:prstGeom>
          <a:noFill/>
        </p:spPr>
        <p:txBody>
          <a:bodyPr wrap="square" rtlCol="0">
            <a:spAutoFit/>
          </a:bodyPr>
          <a:lstStyle/>
          <a:p>
            <a:r>
              <a:rPr lang="en-US" dirty="0" smtClean="0"/>
              <a:t>Our </a:t>
            </a:r>
            <a:r>
              <a:rPr lang="en-US" dirty="0"/>
              <a:t>device saves the average restaurant $135,000 per year in wages and overhead.</a:t>
            </a:r>
          </a:p>
        </p:txBody>
      </p:sp>
    </p:spTree>
    <p:extLst>
      <p:ext uri="{BB962C8B-B14F-4D97-AF65-F5344CB8AC3E}">
        <p14:creationId xmlns:p14="http://schemas.microsoft.com/office/powerpoint/2010/main" val="386331310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Is This Possible?</a:t>
            </a:r>
            <a:endParaRPr lang="en-US" sz="3200" b="1" dirty="0"/>
          </a:p>
        </p:txBody>
      </p:sp>
      <p:sp>
        <p:nvSpPr>
          <p:cNvPr id="4" name="TextBox 3"/>
          <p:cNvSpPr txBox="1"/>
          <p:nvPr/>
        </p:nvSpPr>
        <p:spPr>
          <a:xfrm>
            <a:off x="304800" y="6172200"/>
            <a:ext cx="8534400" cy="369332"/>
          </a:xfrm>
          <a:prstGeom prst="rect">
            <a:avLst/>
          </a:prstGeom>
          <a:noFill/>
        </p:spPr>
        <p:txBody>
          <a:bodyPr wrap="square" rtlCol="0">
            <a:spAutoFit/>
          </a:bodyPr>
          <a:lstStyle/>
          <a:p>
            <a:r>
              <a:rPr lang="en-US" dirty="0">
                <a:hlinkClick r:id="rId2"/>
              </a:rPr>
              <a:t>http://</a:t>
            </a:r>
            <a:r>
              <a:rPr lang="en-US" dirty="0" smtClean="0">
                <a:hlinkClick r:id="rId2"/>
              </a:rPr>
              <a:t>www.pocket-lint.com/news/48601/bugeon-hamburger-making-robot-fast-food</a:t>
            </a:r>
            <a:r>
              <a:rPr lang="en-US" dirty="0" smtClean="0"/>
              <a:t>  </a:t>
            </a:r>
            <a:endParaRPr lang="en-US" dirty="0"/>
          </a:p>
        </p:txBody>
      </p:sp>
      <p:pic>
        <p:nvPicPr>
          <p:cNvPr id="51202" name="Picture 2" descr="http://cdn.pocket-lint.com/images/Jvpt/bugeon-hamburger-making-robot-fast-food-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19200"/>
            <a:ext cx="4395788" cy="4395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46602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The Burgeon</a:t>
            </a:r>
            <a:endParaRPr lang="en-US" sz="3200" b="1" dirty="0"/>
          </a:p>
        </p:txBody>
      </p:sp>
      <p:sp>
        <p:nvSpPr>
          <p:cNvPr id="4" name="TextBox 3"/>
          <p:cNvSpPr txBox="1"/>
          <p:nvPr/>
        </p:nvSpPr>
        <p:spPr>
          <a:xfrm>
            <a:off x="5334000" y="1143000"/>
            <a:ext cx="3352800" cy="4801314"/>
          </a:xfrm>
          <a:prstGeom prst="rect">
            <a:avLst/>
          </a:prstGeom>
          <a:noFill/>
        </p:spPr>
        <p:txBody>
          <a:bodyPr wrap="square" rtlCol="0">
            <a:spAutoFit/>
          </a:bodyPr>
          <a:lstStyle/>
          <a:p>
            <a:r>
              <a:rPr lang="en-US" dirty="0" smtClean="0"/>
              <a:t>“The </a:t>
            </a:r>
            <a:r>
              <a:rPr lang="en-US" dirty="0"/>
              <a:t>Burgeon can crank out a burger every 16 seconds. It grinds the meat, stamps out the patty, sends it along a conveyor-belt grill, toasts the buns, squirts on the condiments, slices and drops in pickles and tomatoes and lettuce, then pops the finished burger into a bag, all in under five minutes</a:t>
            </a:r>
            <a:r>
              <a:rPr lang="en-US" dirty="0" smtClean="0"/>
              <a:t>.</a:t>
            </a:r>
          </a:p>
          <a:p>
            <a:endParaRPr lang="en-US" dirty="0"/>
          </a:p>
          <a:p>
            <a:r>
              <a:rPr lang="en-US" dirty="0"/>
              <a:t>And, says </a:t>
            </a:r>
            <a:r>
              <a:rPr lang="en-US" dirty="0" smtClean="0"/>
              <a:t>&lt;its creator&gt;, </a:t>
            </a:r>
            <a:r>
              <a:rPr lang="en-US" dirty="0"/>
              <a:t>"we're trying to bring it down to a completed burger every 10 seconds."</a:t>
            </a:r>
          </a:p>
          <a:p>
            <a:endParaRPr lang="en-US" dirty="0"/>
          </a:p>
        </p:txBody>
      </p:sp>
      <p:pic>
        <p:nvPicPr>
          <p:cNvPr id="53250" name="Picture 2" descr="Rise of the robo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143000"/>
            <a:ext cx="4083844" cy="27225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4800" y="4495800"/>
            <a:ext cx="4495800" cy="1938992"/>
          </a:xfrm>
          <a:prstGeom prst="rect">
            <a:avLst/>
          </a:prstGeom>
          <a:noFill/>
        </p:spPr>
        <p:txBody>
          <a:bodyPr wrap="square" rtlCol="0">
            <a:spAutoFit/>
          </a:bodyPr>
          <a:lstStyle/>
          <a:p>
            <a:r>
              <a:rPr lang="en-US" sz="2400" dirty="0">
                <a:solidFill>
                  <a:srgbClr val="FF0000"/>
                </a:solidFill>
              </a:rPr>
              <a:t>“Our device isn’t meant to make employees more efficient,” said co-founder </a:t>
            </a:r>
            <a:r>
              <a:rPr lang="en-US" sz="2400" dirty="0" err="1">
                <a:solidFill>
                  <a:srgbClr val="FF0000"/>
                </a:solidFill>
              </a:rPr>
              <a:t>Alexandros</a:t>
            </a:r>
            <a:r>
              <a:rPr lang="en-US" sz="2400" dirty="0">
                <a:solidFill>
                  <a:srgbClr val="FF0000"/>
                </a:solidFill>
              </a:rPr>
              <a:t> </a:t>
            </a:r>
            <a:r>
              <a:rPr lang="en-US" sz="2400" dirty="0" err="1">
                <a:solidFill>
                  <a:srgbClr val="FF0000"/>
                </a:solidFill>
              </a:rPr>
              <a:t>Vardakostas</a:t>
            </a:r>
            <a:r>
              <a:rPr lang="en-US" sz="2400" dirty="0">
                <a:solidFill>
                  <a:srgbClr val="FF0000"/>
                </a:solidFill>
              </a:rPr>
              <a:t>. “It’s meant to completely obviate them.”</a:t>
            </a:r>
          </a:p>
        </p:txBody>
      </p:sp>
    </p:spTree>
    <p:extLst>
      <p:ext uri="{BB962C8B-B14F-4D97-AF65-F5344CB8AC3E}">
        <p14:creationId xmlns:p14="http://schemas.microsoft.com/office/powerpoint/2010/main" val="328011385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Two Paths</a:t>
            </a:r>
            <a:endParaRPr lang="en-US" sz="3200" b="1" dirty="0"/>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800350"/>
            <a:ext cx="38100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9150" y="2667000"/>
            <a:ext cx="4514850" cy="370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p:cNvCxnSpPr/>
          <p:nvPr/>
        </p:nvCxnSpPr>
        <p:spPr>
          <a:xfrm flipH="1">
            <a:off x="1828800" y="1276350"/>
            <a:ext cx="2133600" cy="1390650"/>
          </a:xfrm>
          <a:prstGeom prst="straightConnector1">
            <a:avLst/>
          </a:prstGeom>
          <a:ln w="603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603024" y="1276350"/>
            <a:ext cx="2403566" cy="1390650"/>
          </a:xfrm>
          <a:prstGeom prst="straightConnector1">
            <a:avLst/>
          </a:prstGeom>
          <a:ln w="603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357998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457200" y="274638"/>
            <a:ext cx="8229600" cy="639762"/>
          </a:xfrm>
        </p:spPr>
        <p:txBody>
          <a:bodyPr/>
          <a:lstStyle/>
          <a:p>
            <a:pPr eaLnBrk="1" hangingPunct="1"/>
            <a:r>
              <a:rPr lang="en-US" sz="3200" b="1" smtClean="0"/>
              <a:t>The Australia Project</a:t>
            </a:r>
          </a:p>
        </p:txBody>
      </p:sp>
      <p:sp>
        <p:nvSpPr>
          <p:cNvPr id="117763" name="Text Box 3"/>
          <p:cNvSpPr txBox="1">
            <a:spLocks noChangeArrowheads="1"/>
          </p:cNvSpPr>
          <p:nvPr/>
        </p:nvSpPr>
        <p:spPr bwMode="auto">
          <a:xfrm>
            <a:off x="304800" y="5943600"/>
            <a:ext cx="838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a:t>Marshall Brain, Manna, </a:t>
            </a:r>
            <a:r>
              <a:rPr lang="en-US">
                <a:hlinkClick r:id="rId3"/>
              </a:rPr>
              <a:t>Chapter 5</a:t>
            </a:r>
            <a:endParaRPr lang="en-US"/>
          </a:p>
        </p:txBody>
      </p:sp>
      <p:pic>
        <p:nvPicPr>
          <p:cNvPr id="1177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676400"/>
            <a:ext cx="4514850" cy="370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697337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9810" name="Title 1"/>
          <p:cNvSpPr>
            <a:spLocks noGrp="1"/>
          </p:cNvSpPr>
          <p:nvPr>
            <p:ph type="title"/>
          </p:nvPr>
        </p:nvSpPr>
        <p:spPr>
          <a:xfrm>
            <a:off x="457200" y="274638"/>
            <a:ext cx="8229600" cy="715962"/>
          </a:xfrm>
        </p:spPr>
        <p:txBody>
          <a:bodyPr/>
          <a:lstStyle/>
          <a:p>
            <a:r>
              <a:rPr lang="en-US" sz="3200" b="1" smtClean="0"/>
              <a:t>Suppose We Tried Australia</a:t>
            </a:r>
          </a:p>
        </p:txBody>
      </p:sp>
      <p:sp>
        <p:nvSpPr>
          <p:cNvPr id="119811" name="TextBox 3"/>
          <p:cNvSpPr txBox="1">
            <a:spLocks noChangeArrowheads="1"/>
          </p:cNvSpPr>
          <p:nvPr/>
        </p:nvSpPr>
        <p:spPr bwMode="auto">
          <a:xfrm>
            <a:off x="457200" y="1143000"/>
            <a:ext cx="8153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a:t>Assume everyone gets a share of the world’s resources just because it’s his/her share.  No work required.  What would we (people) do all day?</a:t>
            </a:r>
          </a:p>
        </p:txBody>
      </p:sp>
      <p:pic>
        <p:nvPicPr>
          <p:cNvPr id="1198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841625"/>
            <a:ext cx="2973388" cy="306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0245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8786" name="Title 1"/>
          <p:cNvSpPr>
            <a:spLocks noGrp="1"/>
          </p:cNvSpPr>
          <p:nvPr>
            <p:ph type="title"/>
          </p:nvPr>
        </p:nvSpPr>
        <p:spPr>
          <a:xfrm>
            <a:off x="457200" y="274638"/>
            <a:ext cx="8229600" cy="715962"/>
          </a:xfrm>
        </p:spPr>
        <p:txBody>
          <a:bodyPr/>
          <a:lstStyle/>
          <a:p>
            <a:r>
              <a:rPr lang="en-US" sz="3200" b="1" smtClean="0"/>
              <a:t>Suppose We Tried Australia</a:t>
            </a:r>
          </a:p>
        </p:txBody>
      </p:sp>
      <p:sp>
        <p:nvSpPr>
          <p:cNvPr id="118787" name="TextBox 3"/>
          <p:cNvSpPr txBox="1">
            <a:spLocks noChangeArrowheads="1"/>
          </p:cNvSpPr>
          <p:nvPr/>
        </p:nvSpPr>
        <p:spPr bwMode="auto">
          <a:xfrm>
            <a:off x="457200" y="1143000"/>
            <a:ext cx="8153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a:t>Assume everyone gets a share of the world’s resources just because it’s his/her share.  No work required.  What would we (people) do all day?</a:t>
            </a:r>
          </a:p>
        </p:txBody>
      </p:sp>
    </p:spTree>
    <p:extLst>
      <p:ext uri="{BB962C8B-B14F-4D97-AF65-F5344CB8AC3E}">
        <p14:creationId xmlns:p14="http://schemas.microsoft.com/office/powerpoint/2010/main" val="2774455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274638"/>
            <a:ext cx="9144000" cy="639762"/>
          </a:xfrm>
        </p:spPr>
        <p:txBody>
          <a:bodyPr/>
          <a:lstStyle/>
          <a:p>
            <a:r>
              <a:rPr lang="en-US" sz="3200" b="1" dirty="0"/>
              <a:t>Risk vs. Reward: Electronic Voting</a:t>
            </a:r>
            <a:endParaRPr lang="en-US" sz="3200" b="1" dirty="0" smtClean="0"/>
          </a:p>
        </p:txBody>
      </p:sp>
      <p:sp>
        <p:nvSpPr>
          <p:cNvPr id="17411" name="Text Box 3"/>
          <p:cNvSpPr txBox="1">
            <a:spLocks noChangeArrowheads="1"/>
          </p:cNvSpPr>
          <p:nvPr/>
        </p:nvSpPr>
        <p:spPr bwMode="auto">
          <a:xfrm>
            <a:off x="304800" y="6096000"/>
            <a:ext cx="7696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hlinkClick r:id="rId3"/>
              </a:rPr>
              <a:t>http://www.cs.utexas.edu/~ear/cs349/slides/DCVotingMachineBug.html</a:t>
            </a:r>
            <a:r>
              <a:rPr lang="en-US"/>
              <a:t> </a:t>
            </a:r>
          </a:p>
        </p:txBody>
      </p:sp>
      <p:pic>
        <p:nvPicPr>
          <p:cNvPr id="1741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95400"/>
            <a:ext cx="51435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828800"/>
            <a:ext cx="40386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8470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r>
              <a:rPr lang="en-US" sz="3200" b="1" dirty="0" smtClean="0"/>
              <a:t>The Lights in the Tunnel</a:t>
            </a:r>
            <a:endParaRPr lang="en-US" sz="3200" b="1" dirty="0"/>
          </a:p>
        </p:txBody>
      </p:sp>
      <p:sp>
        <p:nvSpPr>
          <p:cNvPr id="4" name="TextBox 3"/>
          <p:cNvSpPr txBox="1"/>
          <p:nvPr/>
        </p:nvSpPr>
        <p:spPr>
          <a:xfrm>
            <a:off x="2057400" y="5638800"/>
            <a:ext cx="5105400" cy="1200329"/>
          </a:xfrm>
          <a:prstGeom prst="rect">
            <a:avLst/>
          </a:prstGeom>
          <a:noFill/>
        </p:spPr>
        <p:txBody>
          <a:bodyPr wrap="square" rtlCol="0">
            <a:spAutoFit/>
          </a:bodyPr>
          <a:lstStyle/>
          <a:p>
            <a:r>
              <a:rPr lang="en-US" dirty="0" smtClean="0">
                <a:hlinkClick r:id="rId3"/>
              </a:rPr>
              <a:t>http://www.thelightsinthetunnel.com/</a:t>
            </a:r>
            <a:endParaRPr lang="en-US" dirty="0" smtClean="0"/>
          </a:p>
          <a:p>
            <a:endParaRPr lang="en-US" dirty="0"/>
          </a:p>
          <a:p>
            <a:r>
              <a:rPr lang="en-US" dirty="0">
                <a:hlinkClick r:id="rId4"/>
              </a:rPr>
              <a:t>http://econfuture.wordpress.com</a:t>
            </a:r>
            <a:r>
              <a:rPr lang="en-US" dirty="0" smtClean="0">
                <a:hlinkClick r:id="rId4"/>
              </a:rPr>
              <a:t>/</a:t>
            </a:r>
            <a:r>
              <a:rPr lang="en-US" dirty="0" smtClean="0"/>
              <a:t> </a:t>
            </a:r>
          </a:p>
          <a:p>
            <a:r>
              <a:rPr lang="en-US" dirty="0" smtClean="0"/>
              <a:t>  </a:t>
            </a:r>
            <a:endParaRPr lang="en-US" dirty="0"/>
          </a:p>
        </p:txBody>
      </p:sp>
      <p:pic>
        <p:nvPicPr>
          <p:cNvPr id="51202" name="Picture 2" descr="http://s2.favim.com/orig/31/christmas-lights-pretty-stars-tunnel-Favim.com-24897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143000"/>
            <a:ext cx="6096000"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35047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The River Analogy</a:t>
            </a:r>
            <a:endParaRPr lang="en-US" sz="3200" b="1" dirty="0"/>
          </a:p>
        </p:txBody>
      </p:sp>
      <p:sp>
        <p:nvSpPr>
          <p:cNvPr id="4" name="TextBox 3"/>
          <p:cNvSpPr txBox="1"/>
          <p:nvPr/>
        </p:nvSpPr>
        <p:spPr>
          <a:xfrm>
            <a:off x="838200" y="4800600"/>
            <a:ext cx="7391400" cy="1569660"/>
          </a:xfrm>
          <a:prstGeom prst="rect">
            <a:avLst/>
          </a:prstGeom>
          <a:noFill/>
        </p:spPr>
        <p:txBody>
          <a:bodyPr wrap="square" rtlCol="0">
            <a:spAutoFit/>
          </a:bodyPr>
          <a:lstStyle/>
          <a:p>
            <a:r>
              <a:rPr lang="en-US" sz="1600" dirty="0" smtClean="0"/>
              <a:t>Think of the market as a river.  A business pumps water out when it sells something. It pumps water in when it buys goods or pays workers.</a:t>
            </a:r>
          </a:p>
          <a:p>
            <a:endParaRPr lang="en-US" sz="1600" dirty="0"/>
          </a:p>
          <a:p>
            <a:r>
              <a:rPr lang="en-US" sz="1600" dirty="0" smtClean="0"/>
              <a:t>A business that pumps water out but pumps none back in is a free rider.</a:t>
            </a:r>
          </a:p>
          <a:p>
            <a:endParaRPr lang="en-US" sz="1600" dirty="0"/>
          </a:p>
          <a:p>
            <a:r>
              <a:rPr lang="en-US" sz="1600" dirty="0" smtClean="0"/>
              <a:t>With many free riders, the river will run dry.</a:t>
            </a:r>
            <a:endParaRPr lang="en-US" sz="1600" dirty="0"/>
          </a:p>
        </p:txBody>
      </p:sp>
      <p:pic>
        <p:nvPicPr>
          <p:cNvPr id="53252" name="Picture 4" descr="http://www.visitingdc.com/images/eiffel-tower-vi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64625"/>
            <a:ext cx="5858435" cy="3130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71230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a:xfrm>
            <a:off x="457200" y="274638"/>
            <a:ext cx="8229600" cy="715962"/>
          </a:xfrm>
        </p:spPr>
        <p:txBody>
          <a:bodyPr/>
          <a:lstStyle/>
          <a:p>
            <a:r>
              <a:rPr lang="en-US" sz="3200" b="1" dirty="0" smtClean="0"/>
              <a:t>Recall Income Disparity</a:t>
            </a:r>
          </a:p>
        </p:txBody>
      </p:sp>
      <p:pic>
        <p:nvPicPr>
          <p:cNvPr id="1177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212850"/>
            <a:ext cx="7085013" cy="457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448783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Worrying about This?</a:t>
            </a:r>
            <a:endParaRPr lang="en-US" sz="3200" b="1" dirty="0"/>
          </a:p>
        </p:txBody>
      </p:sp>
      <p:pic>
        <p:nvPicPr>
          <p:cNvPr id="56322" name="Picture 2" descr="C:\Users\ear\Pictures\2012-10-14\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143000"/>
            <a:ext cx="6108766" cy="4101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18436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Maintaining a Robust Market</a:t>
            </a:r>
            <a:endParaRPr lang="en-US" sz="3200" b="1" dirty="0"/>
          </a:p>
        </p:txBody>
      </p:sp>
      <p:sp>
        <p:nvSpPr>
          <p:cNvPr id="4" name="TextBox 3"/>
          <p:cNvSpPr txBox="1"/>
          <p:nvPr/>
        </p:nvSpPr>
        <p:spPr>
          <a:xfrm>
            <a:off x="1143000" y="2362200"/>
            <a:ext cx="7696200" cy="1569660"/>
          </a:xfrm>
          <a:prstGeom prst="rect">
            <a:avLst/>
          </a:prstGeom>
          <a:noFill/>
        </p:spPr>
        <p:txBody>
          <a:bodyPr wrap="square" rtlCol="0">
            <a:spAutoFit/>
          </a:bodyPr>
          <a:lstStyle/>
          <a:p>
            <a:r>
              <a:rPr lang="en-US" sz="2400" i="1" dirty="0" smtClean="0"/>
              <a:t>In a future, largely automated economy, the preservation of robust market demand by providing an income stream to consumers will also have to become a core function of government.</a:t>
            </a:r>
            <a:endParaRPr lang="en-US" sz="2400" i="1" dirty="0"/>
          </a:p>
        </p:txBody>
      </p:sp>
      <p:sp>
        <p:nvSpPr>
          <p:cNvPr id="5" name="TextBox 4"/>
          <p:cNvSpPr txBox="1"/>
          <p:nvPr/>
        </p:nvSpPr>
        <p:spPr>
          <a:xfrm>
            <a:off x="762000" y="1447800"/>
            <a:ext cx="7696200" cy="461665"/>
          </a:xfrm>
          <a:prstGeom prst="rect">
            <a:avLst/>
          </a:prstGeom>
          <a:noFill/>
        </p:spPr>
        <p:txBody>
          <a:bodyPr wrap="square" rtlCol="0">
            <a:spAutoFit/>
          </a:bodyPr>
          <a:lstStyle/>
          <a:p>
            <a:r>
              <a:rPr lang="en-US" sz="2400" dirty="0" smtClean="0"/>
              <a:t>Martin Ford’s “radical” idea:</a:t>
            </a:r>
            <a:endParaRPr lang="en-US" sz="2400" dirty="0"/>
          </a:p>
        </p:txBody>
      </p:sp>
    </p:spTree>
    <p:extLst>
      <p:ext uri="{BB962C8B-B14F-4D97-AF65-F5344CB8AC3E}">
        <p14:creationId xmlns:p14="http://schemas.microsoft.com/office/powerpoint/2010/main" val="225041101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Maintaining a Robust Market</a:t>
            </a:r>
            <a:endParaRPr lang="en-US" sz="3200" b="1" dirty="0"/>
          </a:p>
        </p:txBody>
      </p:sp>
      <p:sp>
        <p:nvSpPr>
          <p:cNvPr id="4" name="TextBox 3"/>
          <p:cNvSpPr txBox="1"/>
          <p:nvPr/>
        </p:nvSpPr>
        <p:spPr>
          <a:xfrm>
            <a:off x="762000" y="1447800"/>
            <a:ext cx="7696200" cy="461665"/>
          </a:xfrm>
          <a:prstGeom prst="rect">
            <a:avLst/>
          </a:prstGeom>
          <a:noFill/>
        </p:spPr>
        <p:txBody>
          <a:bodyPr wrap="square" rtlCol="0">
            <a:spAutoFit/>
          </a:bodyPr>
          <a:lstStyle/>
          <a:p>
            <a:r>
              <a:rPr lang="en-US" sz="2400" dirty="0" smtClean="0"/>
              <a:t>Who wins now when automation replaces jobs:</a:t>
            </a:r>
            <a:endParaRPr lang="en-US" sz="2400" dirty="0"/>
          </a:p>
        </p:txBody>
      </p:sp>
      <p:sp>
        <p:nvSpPr>
          <p:cNvPr id="5" name="TextBox 4"/>
          <p:cNvSpPr txBox="1"/>
          <p:nvPr/>
        </p:nvSpPr>
        <p:spPr>
          <a:xfrm>
            <a:off x="1295400" y="2362200"/>
            <a:ext cx="6858000" cy="1569660"/>
          </a:xfrm>
          <a:prstGeom prst="rect">
            <a:avLst/>
          </a:prstGeom>
          <a:noFill/>
        </p:spPr>
        <p:txBody>
          <a:bodyPr wrap="square" rtlCol="0">
            <a:spAutoFit/>
          </a:bodyPr>
          <a:lstStyle/>
          <a:p>
            <a:pPr marL="285750" indent="-285750">
              <a:buFont typeface="Arial" pitchFamily="34" charset="0"/>
              <a:buChar char="•"/>
            </a:pPr>
            <a:r>
              <a:rPr lang="en-US" sz="2400" dirty="0" smtClean="0"/>
              <a:t>The business and its owners get higher profits.</a:t>
            </a:r>
          </a:p>
          <a:p>
            <a:endParaRPr lang="en-US" sz="2400" dirty="0" smtClean="0"/>
          </a:p>
          <a:p>
            <a:pPr marL="285750" indent="-285750">
              <a:buFont typeface="Arial" pitchFamily="34" charset="0"/>
              <a:buChar char="•"/>
            </a:pPr>
            <a:r>
              <a:rPr lang="en-US" sz="2400" dirty="0" smtClean="0"/>
              <a:t>The customers get lower prices.</a:t>
            </a:r>
          </a:p>
          <a:p>
            <a:pPr marL="285750" indent="-285750">
              <a:buFont typeface="Arial" pitchFamily="34" charset="0"/>
              <a:buChar char="•"/>
            </a:pPr>
            <a:endParaRPr lang="en-US" sz="2400" dirty="0" smtClean="0"/>
          </a:p>
        </p:txBody>
      </p:sp>
    </p:spTree>
    <p:extLst>
      <p:ext uri="{BB962C8B-B14F-4D97-AF65-F5344CB8AC3E}">
        <p14:creationId xmlns:p14="http://schemas.microsoft.com/office/powerpoint/2010/main" val="419459176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Maintaining a Robust Market</a:t>
            </a:r>
            <a:endParaRPr lang="en-US" sz="3200" b="1" dirty="0"/>
          </a:p>
        </p:txBody>
      </p:sp>
      <p:sp>
        <p:nvSpPr>
          <p:cNvPr id="4" name="TextBox 3"/>
          <p:cNvSpPr txBox="1"/>
          <p:nvPr/>
        </p:nvSpPr>
        <p:spPr>
          <a:xfrm>
            <a:off x="762000" y="1447800"/>
            <a:ext cx="7696200" cy="461665"/>
          </a:xfrm>
          <a:prstGeom prst="rect">
            <a:avLst/>
          </a:prstGeom>
          <a:noFill/>
        </p:spPr>
        <p:txBody>
          <a:bodyPr wrap="square" rtlCol="0">
            <a:spAutoFit/>
          </a:bodyPr>
          <a:lstStyle/>
          <a:p>
            <a:r>
              <a:rPr lang="en-US" sz="2400" dirty="0" smtClean="0"/>
              <a:t>Who wins now when automation replaces jobs:</a:t>
            </a:r>
            <a:endParaRPr lang="en-US" sz="2400" dirty="0"/>
          </a:p>
        </p:txBody>
      </p:sp>
      <p:sp>
        <p:nvSpPr>
          <p:cNvPr id="5" name="TextBox 4"/>
          <p:cNvSpPr txBox="1"/>
          <p:nvPr/>
        </p:nvSpPr>
        <p:spPr>
          <a:xfrm>
            <a:off x="1295400" y="2362200"/>
            <a:ext cx="6858000" cy="2308324"/>
          </a:xfrm>
          <a:prstGeom prst="rect">
            <a:avLst/>
          </a:prstGeom>
          <a:noFill/>
        </p:spPr>
        <p:txBody>
          <a:bodyPr wrap="square" rtlCol="0">
            <a:spAutoFit/>
          </a:bodyPr>
          <a:lstStyle/>
          <a:p>
            <a:pPr marL="285750" indent="-285750">
              <a:buFont typeface="Arial" pitchFamily="34" charset="0"/>
              <a:buChar char="•"/>
            </a:pPr>
            <a:r>
              <a:rPr lang="en-US" sz="2400" dirty="0" smtClean="0"/>
              <a:t>The business and its owners get higher profits.</a:t>
            </a:r>
          </a:p>
          <a:p>
            <a:endParaRPr lang="en-US" sz="2400" dirty="0" smtClean="0"/>
          </a:p>
          <a:p>
            <a:pPr marL="285750" indent="-285750">
              <a:buFont typeface="Arial" pitchFamily="34" charset="0"/>
              <a:buChar char="•"/>
            </a:pPr>
            <a:r>
              <a:rPr lang="en-US" sz="2400" dirty="0" smtClean="0"/>
              <a:t>The customers get lower prices.</a:t>
            </a:r>
          </a:p>
          <a:p>
            <a:pPr marL="285750" indent="-285750">
              <a:buFont typeface="Arial" pitchFamily="34" charset="0"/>
              <a:buChar char="•"/>
            </a:pPr>
            <a:endParaRPr lang="en-US" sz="2400" dirty="0" smtClean="0"/>
          </a:p>
          <a:p>
            <a:pPr marL="285750" indent="-285750">
              <a:buFont typeface="Arial" pitchFamily="34" charset="0"/>
              <a:buChar char="•"/>
            </a:pPr>
            <a:r>
              <a:rPr lang="en-US" sz="2400" dirty="0" smtClean="0">
                <a:solidFill>
                  <a:srgbClr val="FF0000"/>
                </a:solidFill>
              </a:rPr>
              <a:t>Wage recapture: the government takes a share that it can use to maintain the market.</a:t>
            </a:r>
            <a:endParaRPr lang="en-US" sz="2400" dirty="0">
              <a:solidFill>
                <a:srgbClr val="FF0000"/>
              </a:solidFill>
            </a:endParaRPr>
          </a:p>
        </p:txBody>
      </p:sp>
    </p:spTree>
    <p:extLst>
      <p:ext uri="{BB962C8B-B14F-4D97-AF65-F5344CB8AC3E}">
        <p14:creationId xmlns:p14="http://schemas.microsoft.com/office/powerpoint/2010/main" val="189208409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Maintaining a Robust Market</a:t>
            </a:r>
            <a:endParaRPr lang="en-US" sz="3200" b="1" dirty="0"/>
          </a:p>
        </p:txBody>
      </p:sp>
      <p:sp>
        <p:nvSpPr>
          <p:cNvPr id="4" name="TextBox 3"/>
          <p:cNvSpPr txBox="1"/>
          <p:nvPr/>
        </p:nvSpPr>
        <p:spPr>
          <a:xfrm>
            <a:off x="762000" y="1447800"/>
            <a:ext cx="7696200" cy="830997"/>
          </a:xfrm>
          <a:prstGeom prst="rect">
            <a:avLst/>
          </a:prstGeom>
          <a:noFill/>
        </p:spPr>
        <p:txBody>
          <a:bodyPr wrap="square" rtlCol="0">
            <a:spAutoFit/>
          </a:bodyPr>
          <a:lstStyle/>
          <a:p>
            <a:r>
              <a:rPr lang="en-US" sz="2400" dirty="0" smtClean="0"/>
              <a:t>Individual income depends on incentives that benefit everyone:</a:t>
            </a:r>
            <a:endParaRPr lang="en-US" sz="2400" dirty="0"/>
          </a:p>
        </p:txBody>
      </p:sp>
      <p:sp>
        <p:nvSpPr>
          <p:cNvPr id="5" name="TextBox 4"/>
          <p:cNvSpPr txBox="1"/>
          <p:nvPr/>
        </p:nvSpPr>
        <p:spPr>
          <a:xfrm>
            <a:off x="1295400" y="2362200"/>
            <a:ext cx="6858000" cy="3785652"/>
          </a:xfrm>
          <a:prstGeom prst="rect">
            <a:avLst/>
          </a:prstGeom>
          <a:noFill/>
        </p:spPr>
        <p:txBody>
          <a:bodyPr wrap="square" rtlCol="0">
            <a:spAutoFit/>
          </a:bodyPr>
          <a:lstStyle/>
          <a:p>
            <a:pPr marL="285750" indent="-285750">
              <a:buFont typeface="Arial" pitchFamily="34" charset="0"/>
              <a:buChar char="•"/>
            </a:pPr>
            <a:r>
              <a:rPr lang="en-US" sz="2400" dirty="0" smtClean="0"/>
              <a:t>Education.</a:t>
            </a:r>
          </a:p>
          <a:p>
            <a:endParaRPr lang="en-US" sz="2400" dirty="0" smtClean="0"/>
          </a:p>
          <a:p>
            <a:pPr marL="285750" indent="-285750">
              <a:buFont typeface="Arial" pitchFamily="34" charset="0"/>
              <a:buChar char="•"/>
            </a:pPr>
            <a:r>
              <a:rPr lang="en-US" sz="2400" dirty="0" smtClean="0"/>
              <a:t>Community and civic activities.</a:t>
            </a:r>
          </a:p>
          <a:p>
            <a:pPr marL="285750" indent="-285750">
              <a:buFont typeface="Arial" pitchFamily="34" charset="0"/>
              <a:buChar char="•"/>
            </a:pPr>
            <a:endParaRPr lang="en-US" sz="2400" dirty="0" smtClean="0"/>
          </a:p>
          <a:p>
            <a:pPr marL="285750" indent="-285750">
              <a:buFont typeface="Arial" pitchFamily="34" charset="0"/>
              <a:buChar char="•"/>
            </a:pPr>
            <a:r>
              <a:rPr lang="en-US" sz="2400" dirty="0" smtClean="0"/>
              <a:t>Journalism.</a:t>
            </a:r>
          </a:p>
          <a:p>
            <a:pPr marL="285750" indent="-285750">
              <a:buFont typeface="Arial" pitchFamily="34" charset="0"/>
              <a:buChar char="•"/>
            </a:pPr>
            <a:endParaRPr lang="en-US" sz="2400" dirty="0" smtClean="0"/>
          </a:p>
          <a:p>
            <a:pPr marL="285750" indent="-285750">
              <a:buFont typeface="Arial" pitchFamily="34" charset="0"/>
              <a:buChar char="•"/>
            </a:pPr>
            <a:r>
              <a:rPr lang="en-US" sz="2400" dirty="0" smtClean="0"/>
              <a:t>The environment and other externalities.</a:t>
            </a:r>
          </a:p>
          <a:p>
            <a:pPr marL="285750" indent="-285750">
              <a:buFont typeface="Arial" pitchFamily="34" charset="0"/>
              <a:buChar char="•"/>
            </a:pPr>
            <a:endParaRPr lang="en-US" sz="2400" dirty="0"/>
          </a:p>
          <a:p>
            <a:pPr marL="285750" indent="-285750">
              <a:buFont typeface="Arial" pitchFamily="34" charset="0"/>
              <a:buChar char="•"/>
            </a:pPr>
            <a:r>
              <a:rPr lang="en-US" sz="2400" dirty="0" smtClean="0"/>
              <a:t>Population.</a:t>
            </a:r>
          </a:p>
          <a:p>
            <a:pPr marL="285750" indent="-285750">
              <a:buFont typeface="Arial" pitchFamily="34" charset="0"/>
              <a:buChar char="•"/>
            </a:pPr>
            <a:endParaRPr lang="en-US" sz="2400" dirty="0" smtClean="0"/>
          </a:p>
        </p:txBody>
      </p:sp>
    </p:spTree>
    <p:extLst>
      <p:ext uri="{BB962C8B-B14F-4D97-AF65-F5344CB8AC3E}">
        <p14:creationId xmlns:p14="http://schemas.microsoft.com/office/powerpoint/2010/main" val="403008049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457200" y="274638"/>
            <a:ext cx="8229600" cy="715962"/>
          </a:xfrm>
        </p:spPr>
        <p:txBody>
          <a:bodyPr/>
          <a:lstStyle/>
          <a:p>
            <a:r>
              <a:rPr lang="en-US" sz="3200" b="1" smtClean="0"/>
              <a:t>Who Decides and How?</a:t>
            </a:r>
          </a:p>
        </p:txBody>
      </p:sp>
      <p:pic>
        <p:nvPicPr>
          <p:cNvPr id="1208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52600"/>
            <a:ext cx="2024063" cy="359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8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9150" y="3157538"/>
            <a:ext cx="4514850" cy="370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8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1219200"/>
            <a:ext cx="1804988" cy="327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250734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457200" y="274638"/>
            <a:ext cx="8229600" cy="639762"/>
          </a:xfrm>
        </p:spPr>
        <p:txBody>
          <a:bodyPr/>
          <a:lstStyle/>
          <a:p>
            <a:pPr eaLnBrk="1" hangingPunct="1"/>
            <a:r>
              <a:rPr lang="en-US" sz="3200" b="1" smtClean="0"/>
              <a:t>Where Is the Political Clout?</a:t>
            </a:r>
          </a:p>
        </p:txBody>
      </p:sp>
      <p:sp>
        <p:nvSpPr>
          <p:cNvPr id="121859" name="Rectangle 3"/>
          <p:cNvSpPr>
            <a:spLocks noGrp="1" noChangeArrowheads="1"/>
          </p:cNvSpPr>
          <p:nvPr>
            <p:ph type="body" idx="1"/>
          </p:nvPr>
        </p:nvSpPr>
        <p:spPr>
          <a:xfrm>
            <a:off x="900113" y="2438400"/>
            <a:ext cx="7693025" cy="3124200"/>
          </a:xfrm>
        </p:spPr>
        <p:txBody>
          <a:bodyPr/>
          <a:lstStyle/>
          <a:p>
            <a:pPr eaLnBrk="1" hangingPunct="1"/>
            <a:r>
              <a:rPr lang="en-US" sz="2400" smtClean="0"/>
              <a:t>Who has the political clout to affect the outcome?  </a:t>
            </a:r>
          </a:p>
          <a:p>
            <a:pPr eaLnBrk="1" hangingPunct="1"/>
            <a:endParaRPr lang="en-US" sz="2400" smtClean="0"/>
          </a:p>
          <a:p>
            <a:pPr eaLnBrk="1" hangingPunct="1"/>
            <a:endParaRPr lang="en-US" sz="2400" smtClean="0"/>
          </a:p>
          <a:p>
            <a:pPr eaLnBrk="1" hangingPunct="1"/>
            <a:r>
              <a:rPr lang="en-US" sz="2400" smtClean="0"/>
              <a:t>Does it include the people who are most impacted?</a:t>
            </a:r>
          </a:p>
        </p:txBody>
      </p:sp>
      <p:sp>
        <p:nvSpPr>
          <p:cNvPr id="121860" name="TextBox 1"/>
          <p:cNvSpPr txBox="1">
            <a:spLocks noChangeArrowheads="1"/>
          </p:cNvSpPr>
          <p:nvPr/>
        </p:nvSpPr>
        <p:spPr bwMode="auto">
          <a:xfrm>
            <a:off x="592138" y="1471613"/>
            <a:ext cx="8001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a:t>The Luddites had no political clout.  What about now:</a:t>
            </a:r>
          </a:p>
        </p:txBody>
      </p:sp>
    </p:spTree>
    <p:extLst>
      <p:ext uri="{BB962C8B-B14F-4D97-AF65-F5344CB8AC3E}">
        <p14:creationId xmlns:p14="http://schemas.microsoft.com/office/powerpoint/2010/main" val="2385965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274638"/>
            <a:ext cx="9144000" cy="639762"/>
          </a:xfrm>
        </p:spPr>
        <p:txBody>
          <a:bodyPr/>
          <a:lstStyle/>
          <a:p>
            <a:r>
              <a:rPr lang="en-US" sz="3200" b="1" dirty="0"/>
              <a:t>Risk vs. Reward: Electronic Voting</a:t>
            </a:r>
            <a:endParaRPr lang="en-US" sz="3200" b="1" dirty="0" smtClean="0"/>
          </a:p>
        </p:txBody>
      </p:sp>
      <p:sp>
        <p:nvSpPr>
          <p:cNvPr id="18435" name="Text Box 3"/>
          <p:cNvSpPr txBox="1">
            <a:spLocks noChangeArrowheads="1"/>
          </p:cNvSpPr>
          <p:nvPr/>
        </p:nvSpPr>
        <p:spPr bwMode="auto">
          <a:xfrm>
            <a:off x="304800" y="6096000"/>
            <a:ext cx="7696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hlinkClick r:id="rId3"/>
              </a:rPr>
              <a:t>http://www.cs.utexas.edu/~ear/cs349/slides/DCVotingMachineBug.html</a:t>
            </a:r>
            <a:r>
              <a:rPr lang="en-US"/>
              <a:t> </a:t>
            </a:r>
          </a:p>
        </p:txBody>
      </p:sp>
      <p:sp>
        <p:nvSpPr>
          <p:cNvPr id="18436" name="Text Box 6"/>
          <p:cNvSpPr txBox="1">
            <a:spLocks noChangeArrowheads="1"/>
          </p:cNvSpPr>
          <p:nvPr/>
        </p:nvSpPr>
        <p:spPr bwMode="auto">
          <a:xfrm>
            <a:off x="1447800" y="2286000"/>
            <a:ext cx="1371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pPr>
            <a:r>
              <a:rPr lang="en-US" sz="2000"/>
              <a:t>Safari</a:t>
            </a:r>
          </a:p>
          <a:p>
            <a:pPr eaLnBrk="1" hangingPunct="1">
              <a:spcBef>
                <a:spcPct val="20000"/>
              </a:spcBef>
            </a:pPr>
            <a:r>
              <a:rPr lang="en-US" sz="2000"/>
              <a:t>browser</a:t>
            </a:r>
          </a:p>
        </p:txBody>
      </p:sp>
      <p:sp>
        <p:nvSpPr>
          <p:cNvPr id="18437" name="AutoShape 7"/>
          <p:cNvSpPr>
            <a:spLocks noChangeArrowheads="1"/>
          </p:cNvSpPr>
          <p:nvPr/>
        </p:nvSpPr>
        <p:spPr bwMode="auto">
          <a:xfrm>
            <a:off x="5105400" y="1219200"/>
            <a:ext cx="1524000" cy="1828800"/>
          </a:xfrm>
          <a:prstGeom prst="foldedCorner">
            <a:avLst>
              <a:gd name="adj" fmla="val 125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8" name="Text Box 8"/>
          <p:cNvSpPr txBox="1">
            <a:spLocks noChangeArrowheads="1"/>
          </p:cNvSpPr>
          <p:nvPr/>
        </p:nvSpPr>
        <p:spPr bwMode="auto">
          <a:xfrm>
            <a:off x="5105400" y="12192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a:t>BALLOT</a:t>
            </a:r>
          </a:p>
        </p:txBody>
      </p:sp>
      <p:sp>
        <p:nvSpPr>
          <p:cNvPr id="18439" name="Text Box 9"/>
          <p:cNvSpPr txBox="1">
            <a:spLocks noChangeArrowheads="1"/>
          </p:cNvSpPr>
          <p:nvPr/>
        </p:nvSpPr>
        <p:spPr bwMode="auto">
          <a:xfrm>
            <a:off x="5257800" y="274320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a:t>.pdf</a:t>
            </a:r>
          </a:p>
        </p:txBody>
      </p:sp>
      <p:sp>
        <p:nvSpPr>
          <p:cNvPr id="18440" name="Text Box 10"/>
          <p:cNvSpPr txBox="1">
            <a:spLocks noChangeArrowheads="1"/>
          </p:cNvSpPr>
          <p:nvPr/>
        </p:nvSpPr>
        <p:spPr bwMode="auto">
          <a:xfrm>
            <a:off x="5334000" y="17526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t>My votes</a:t>
            </a:r>
          </a:p>
        </p:txBody>
      </p:sp>
      <p:sp>
        <p:nvSpPr>
          <p:cNvPr id="18441" name="computr1"/>
          <p:cNvSpPr>
            <a:spLocks noEditPoints="1" noChangeArrowheads="1"/>
          </p:cNvSpPr>
          <p:nvPr/>
        </p:nvSpPr>
        <p:spPr bwMode="auto">
          <a:xfrm>
            <a:off x="914400" y="1905000"/>
            <a:ext cx="2362200" cy="2209800"/>
          </a:xfrm>
          <a:custGeom>
            <a:avLst/>
            <a:gdLst>
              <a:gd name="T0" fmla="*/ 2147483647 w 21600"/>
              <a:gd name="T1" fmla="*/ 0 h 21600"/>
              <a:gd name="T2" fmla="*/ 2147483647 w 21600"/>
              <a:gd name="T3" fmla="*/ 0 h 21600"/>
              <a:gd name="T4" fmla="*/ 2147483647 w 21600"/>
              <a:gd name="T5" fmla="*/ 0 h 21600"/>
              <a:gd name="T6" fmla="*/ 0 w 21600"/>
              <a:gd name="T7" fmla="*/ 2147483647 h 21600"/>
              <a:gd name="T8" fmla="*/ 0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2147483647 w 21600"/>
              <a:gd name="T21" fmla="*/ 2147483647 h 21600"/>
              <a:gd name="T22" fmla="*/ 2147483647 w 21600"/>
              <a:gd name="T23" fmla="*/ 2147483647 h 21600"/>
              <a:gd name="T24" fmla="*/ 0 w 21600"/>
              <a:gd name="T25" fmla="*/ 2147483647 h 21600"/>
              <a:gd name="T26" fmla="*/ 2147483647 w 21600"/>
              <a:gd name="T27" fmla="*/ 2147483647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4923 w 21600"/>
              <a:gd name="T43" fmla="*/ 2541 h 21600"/>
              <a:gd name="T44" fmla="*/ 16756 w 21600"/>
              <a:gd name="T45" fmla="*/ 11153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extrusionOk="0">
                <a:moveTo>
                  <a:pt x="16994" y="15388"/>
                </a:moveTo>
                <a:lnTo>
                  <a:pt x="16994" y="13553"/>
                </a:lnTo>
                <a:lnTo>
                  <a:pt x="19535" y="13553"/>
                </a:lnTo>
                <a:lnTo>
                  <a:pt x="19535" y="10729"/>
                </a:lnTo>
                <a:lnTo>
                  <a:pt x="19535" y="6776"/>
                </a:lnTo>
                <a:lnTo>
                  <a:pt x="19535" y="0"/>
                </a:lnTo>
                <a:lnTo>
                  <a:pt x="10800" y="0"/>
                </a:lnTo>
                <a:lnTo>
                  <a:pt x="2065" y="0"/>
                </a:lnTo>
                <a:lnTo>
                  <a:pt x="2065" y="6776"/>
                </a:lnTo>
                <a:lnTo>
                  <a:pt x="2065" y="10729"/>
                </a:lnTo>
                <a:lnTo>
                  <a:pt x="2065" y="13553"/>
                </a:lnTo>
                <a:lnTo>
                  <a:pt x="4606" y="13553"/>
                </a:lnTo>
                <a:lnTo>
                  <a:pt x="4606" y="15388"/>
                </a:lnTo>
                <a:lnTo>
                  <a:pt x="0" y="15388"/>
                </a:lnTo>
                <a:lnTo>
                  <a:pt x="0" y="21600"/>
                </a:lnTo>
                <a:lnTo>
                  <a:pt x="10800" y="21600"/>
                </a:lnTo>
                <a:lnTo>
                  <a:pt x="21600" y="21600"/>
                </a:lnTo>
                <a:lnTo>
                  <a:pt x="21600" y="15388"/>
                </a:lnTo>
                <a:lnTo>
                  <a:pt x="16994" y="15388"/>
                </a:lnTo>
                <a:close/>
              </a:path>
              <a:path w="21600" h="21600" extrusionOk="0">
                <a:moveTo>
                  <a:pt x="4606" y="15388"/>
                </a:moveTo>
                <a:lnTo>
                  <a:pt x="4606" y="13553"/>
                </a:lnTo>
                <a:lnTo>
                  <a:pt x="16994" y="13553"/>
                </a:lnTo>
                <a:lnTo>
                  <a:pt x="16994" y="15388"/>
                </a:lnTo>
                <a:lnTo>
                  <a:pt x="4606" y="15388"/>
                </a:lnTo>
              </a:path>
              <a:path w="21600" h="21600" extrusionOk="0">
                <a:moveTo>
                  <a:pt x="4606" y="11294"/>
                </a:moveTo>
                <a:lnTo>
                  <a:pt x="4606" y="2259"/>
                </a:lnTo>
                <a:lnTo>
                  <a:pt x="16994" y="2259"/>
                </a:lnTo>
                <a:lnTo>
                  <a:pt x="16994" y="11294"/>
                </a:lnTo>
                <a:lnTo>
                  <a:pt x="4606" y="11294"/>
                </a:lnTo>
                <a:moveTo>
                  <a:pt x="13976" y="17082"/>
                </a:moveTo>
                <a:lnTo>
                  <a:pt x="13976" y="16376"/>
                </a:lnTo>
                <a:lnTo>
                  <a:pt x="20171" y="16376"/>
                </a:lnTo>
                <a:lnTo>
                  <a:pt x="20171" y="17082"/>
                </a:lnTo>
                <a:lnTo>
                  <a:pt x="13976" y="17082"/>
                </a:lnTo>
              </a:path>
            </a:pathLst>
          </a:custGeom>
          <a:noFill/>
          <a:ln w="9525">
            <a:solidFill>
              <a:srgbClr val="000000"/>
            </a:solidFill>
            <a:miter lim="800000"/>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107763" dir="13500000" algn="ctr" rotWithShape="0">
                    <a:srgbClr val="808080"/>
                  </a:outerShdw>
                </a:effectLst>
              </a14:hiddenEffects>
            </a:ext>
          </a:extLst>
        </p:spPr>
        <p:txBody>
          <a:bodyPr/>
          <a:lstStyle/>
          <a:p>
            <a:endParaRPr lang="en-US"/>
          </a:p>
        </p:txBody>
      </p:sp>
      <p:sp>
        <p:nvSpPr>
          <p:cNvPr id="18442" name="AutoShape 13"/>
          <p:cNvSpPr>
            <a:spLocks noChangeArrowheads="1"/>
          </p:cNvSpPr>
          <p:nvPr/>
        </p:nvSpPr>
        <p:spPr bwMode="auto">
          <a:xfrm>
            <a:off x="5105400" y="3733800"/>
            <a:ext cx="1524000" cy="1828800"/>
          </a:xfrm>
          <a:prstGeom prst="foldedCorner">
            <a:avLst>
              <a:gd name="adj" fmla="val 125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3" name="Text Box 14"/>
          <p:cNvSpPr txBox="1">
            <a:spLocks noChangeArrowheads="1"/>
          </p:cNvSpPr>
          <p:nvPr/>
        </p:nvSpPr>
        <p:spPr bwMode="auto">
          <a:xfrm>
            <a:off x="5105400" y="3733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a:t>BALLOT</a:t>
            </a:r>
          </a:p>
        </p:txBody>
      </p:sp>
      <p:sp>
        <p:nvSpPr>
          <p:cNvPr id="18444" name="Text Box 15"/>
          <p:cNvSpPr txBox="1">
            <a:spLocks noChangeArrowheads="1"/>
          </p:cNvSpPr>
          <p:nvPr/>
        </p:nvSpPr>
        <p:spPr bwMode="auto">
          <a:xfrm>
            <a:off x="5257800" y="525780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a:t>.pdf</a:t>
            </a:r>
          </a:p>
        </p:txBody>
      </p:sp>
      <p:sp>
        <p:nvSpPr>
          <p:cNvPr id="18445" name="Text Box 19"/>
          <p:cNvSpPr txBox="1">
            <a:spLocks noChangeArrowheads="1"/>
          </p:cNvSpPr>
          <p:nvPr/>
        </p:nvSpPr>
        <p:spPr bwMode="auto">
          <a:xfrm>
            <a:off x="2133600" y="5029200"/>
            <a:ext cx="167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t>save as</a:t>
            </a:r>
          </a:p>
        </p:txBody>
      </p:sp>
      <p:sp>
        <p:nvSpPr>
          <p:cNvPr id="18446" name="AutoShape 20"/>
          <p:cNvSpPr>
            <a:spLocks noChangeArrowheads="1"/>
          </p:cNvSpPr>
          <p:nvPr/>
        </p:nvSpPr>
        <p:spPr bwMode="auto">
          <a:xfrm flipV="1">
            <a:off x="1676400" y="4343400"/>
            <a:ext cx="3200400" cy="1371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753056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882" name="Text Box 2"/>
          <p:cNvSpPr txBox="1">
            <a:spLocks noChangeArrowheads="1"/>
          </p:cNvSpPr>
          <p:nvPr/>
        </p:nvSpPr>
        <p:spPr bwMode="auto">
          <a:xfrm>
            <a:off x="5715000" y="2057400"/>
            <a:ext cx="2667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3600" b="1"/>
              <a:t>KMD</a:t>
            </a:r>
          </a:p>
        </p:txBody>
      </p:sp>
      <p:pic>
        <p:nvPicPr>
          <p:cNvPr id="122883" name="Picture 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28600"/>
            <a:ext cx="4343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5181600"/>
            <a:ext cx="4324350"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8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639888"/>
            <a:ext cx="3962400" cy="345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3525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274638"/>
            <a:ext cx="8229600" cy="639762"/>
          </a:xfrm>
        </p:spPr>
        <p:txBody>
          <a:bodyPr/>
          <a:lstStyle/>
          <a:p>
            <a:pPr eaLnBrk="1" hangingPunct="1"/>
            <a:r>
              <a:rPr lang="en-US" sz="3200" b="1" smtClean="0"/>
              <a:t>The Doomsday Clock</a:t>
            </a:r>
          </a:p>
        </p:txBody>
      </p:sp>
      <p:sp>
        <p:nvSpPr>
          <p:cNvPr id="123907" name="Text Box 4"/>
          <p:cNvSpPr txBox="1">
            <a:spLocks noChangeArrowheads="1"/>
          </p:cNvSpPr>
          <p:nvPr/>
        </p:nvSpPr>
        <p:spPr bwMode="auto">
          <a:xfrm>
            <a:off x="457200" y="5715000"/>
            <a:ext cx="6629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a:hlinkClick r:id="rId3"/>
              </a:rPr>
              <a:t>http://www.thebulletin.org/content/doomsday-clock/timeline</a:t>
            </a:r>
            <a:r>
              <a:rPr lang="en-US"/>
              <a:t> </a:t>
            </a:r>
          </a:p>
        </p:txBody>
      </p:sp>
      <p:pic>
        <p:nvPicPr>
          <p:cNvPr id="12390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676400"/>
            <a:ext cx="4619625" cy="303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1214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838200" y="304800"/>
            <a:ext cx="5105400" cy="715963"/>
          </a:xfrm>
        </p:spPr>
        <p:txBody>
          <a:bodyPr/>
          <a:lstStyle/>
          <a:p>
            <a:pPr eaLnBrk="1" hangingPunct="1"/>
            <a:r>
              <a:rPr lang="en-US" sz="3200" b="1" smtClean="0"/>
              <a:t>The Future Needs Us!</a:t>
            </a:r>
          </a:p>
        </p:txBody>
      </p:sp>
      <p:pic>
        <p:nvPicPr>
          <p:cNvPr id="1249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71600"/>
            <a:ext cx="271145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49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2514600"/>
            <a:ext cx="254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49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3650" y="714375"/>
            <a:ext cx="2609850" cy="561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0912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274638"/>
            <a:ext cx="8229600" cy="792162"/>
          </a:xfrm>
        </p:spPr>
        <p:txBody>
          <a:bodyPr/>
          <a:lstStyle/>
          <a:p>
            <a:pPr eaLnBrk="1" hangingPunct="1"/>
            <a:r>
              <a:rPr lang="en-US" sz="3600" b="1" smtClean="0"/>
              <a:t>Summary</a:t>
            </a:r>
          </a:p>
        </p:txBody>
      </p:sp>
      <p:sp>
        <p:nvSpPr>
          <p:cNvPr id="125955" name="Rectangle 3"/>
          <p:cNvSpPr>
            <a:spLocks noGrp="1" noChangeArrowheads="1"/>
          </p:cNvSpPr>
          <p:nvPr>
            <p:ph type="body" idx="1"/>
          </p:nvPr>
        </p:nvSpPr>
        <p:spPr>
          <a:xfrm>
            <a:off x="457200" y="1295400"/>
            <a:ext cx="8229600" cy="4525963"/>
          </a:xfrm>
        </p:spPr>
        <p:txBody>
          <a:bodyPr/>
          <a:lstStyle/>
          <a:p>
            <a:pPr eaLnBrk="1" hangingPunct="1">
              <a:spcBef>
                <a:spcPct val="75000"/>
              </a:spcBef>
            </a:pPr>
            <a:r>
              <a:rPr lang="en-US" sz="2400" smtClean="0"/>
              <a:t>What can we/will we be able to do?</a:t>
            </a:r>
          </a:p>
          <a:p>
            <a:pPr eaLnBrk="1" hangingPunct="1">
              <a:spcBef>
                <a:spcPct val="75000"/>
              </a:spcBef>
            </a:pPr>
            <a:endParaRPr lang="en-US" sz="2400" smtClean="0"/>
          </a:p>
          <a:p>
            <a:pPr eaLnBrk="1" hangingPunct="1">
              <a:spcBef>
                <a:spcPct val="75000"/>
              </a:spcBef>
            </a:pPr>
            <a:r>
              <a:rPr lang="en-US" sz="2400" smtClean="0"/>
              <a:t>What effects can we predict?</a:t>
            </a:r>
          </a:p>
          <a:p>
            <a:pPr eaLnBrk="1" hangingPunct="1">
              <a:spcBef>
                <a:spcPct val="75000"/>
              </a:spcBef>
            </a:pPr>
            <a:endParaRPr lang="en-US" sz="2400" smtClean="0"/>
          </a:p>
          <a:p>
            <a:pPr eaLnBrk="1" hangingPunct="1">
              <a:spcBef>
                <a:spcPct val="75000"/>
              </a:spcBef>
            </a:pPr>
            <a:r>
              <a:rPr lang="en-US" sz="2400" smtClean="0"/>
              <a:t>Are these outcomes that we want?</a:t>
            </a:r>
          </a:p>
          <a:p>
            <a:pPr eaLnBrk="1" hangingPunct="1">
              <a:spcBef>
                <a:spcPct val="75000"/>
              </a:spcBef>
            </a:pPr>
            <a:endParaRPr lang="en-US" sz="2400" smtClean="0"/>
          </a:p>
          <a:p>
            <a:pPr eaLnBrk="1" hangingPunct="1">
              <a:spcBef>
                <a:spcPct val="75000"/>
              </a:spcBef>
            </a:pPr>
            <a:r>
              <a:rPr lang="en-US" sz="2400" smtClean="0"/>
              <a:t>What should we be doing to prepare?</a:t>
            </a:r>
          </a:p>
        </p:txBody>
      </p:sp>
    </p:spTree>
    <p:extLst>
      <p:ext uri="{BB962C8B-B14F-4D97-AF65-F5344CB8AC3E}">
        <p14:creationId xmlns:p14="http://schemas.microsoft.com/office/powerpoint/2010/main" val="1478458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274638"/>
            <a:ext cx="8229600" cy="792162"/>
          </a:xfrm>
        </p:spPr>
        <p:txBody>
          <a:bodyPr/>
          <a:lstStyle/>
          <a:p>
            <a:pPr eaLnBrk="1" hangingPunct="1"/>
            <a:r>
              <a:rPr lang="en-US" sz="3200" b="1" smtClean="0"/>
              <a:t>And Other Problems …</a:t>
            </a:r>
          </a:p>
        </p:txBody>
      </p:sp>
      <p:sp>
        <p:nvSpPr>
          <p:cNvPr id="19459" name="Text Box 4"/>
          <p:cNvSpPr txBox="1">
            <a:spLocks noChangeArrowheads="1"/>
          </p:cNvSpPr>
          <p:nvPr/>
        </p:nvSpPr>
        <p:spPr bwMode="auto">
          <a:xfrm>
            <a:off x="304800" y="6324600"/>
            <a:ext cx="85344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a:hlinkClick r:id="rId4"/>
              </a:rPr>
              <a:t>http://www.computerworld.com/s/article/9189718/D.C._Web_voting_flaw_could_have_led_to_compromised_ballots?taxonomyId=13</a:t>
            </a:r>
            <a:r>
              <a:rPr lang="en-US" sz="1400"/>
              <a:t> </a:t>
            </a:r>
          </a:p>
        </p:txBody>
      </p:sp>
      <p:pic>
        <p:nvPicPr>
          <p:cNvPr id="1946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1524000"/>
            <a:ext cx="5905500"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Michigan__The_Victors_(Trio).mp3 (audio mpeg Object).mp3">
            <a:hlinkClick r:id="" action="ppaction://media"/>
          </p:cNvPr>
          <p:cNvPicPr>
            <a:picLocks noRot="1" noChangeAspect="1"/>
          </p:cNvPicPr>
          <p:nvPr>
            <a:audioFile r:link="rId1"/>
          </p:nvPr>
        </p:nvPicPr>
        <p:blipFill>
          <a:blip r:embed="rId6"/>
          <a:stretch>
            <a:fillRect/>
          </a:stretch>
        </p:blipFill>
        <p:spPr>
          <a:xfrm>
            <a:off x="990600" y="5181600"/>
            <a:ext cx="609600" cy="609600"/>
          </a:xfrm>
          <a:prstGeom prst="rect">
            <a:avLst/>
          </a:prstGeom>
        </p:spPr>
      </p:pic>
    </p:spTree>
    <p:extLst>
      <p:ext uri="{BB962C8B-B14F-4D97-AF65-F5344CB8AC3E}">
        <p14:creationId xmlns:p14="http://schemas.microsoft.com/office/powerpoint/2010/main" val="3946218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8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274638"/>
            <a:ext cx="8229600" cy="639762"/>
          </a:xfrm>
        </p:spPr>
        <p:txBody>
          <a:bodyPr/>
          <a:lstStyle/>
          <a:p>
            <a:pPr eaLnBrk="1" hangingPunct="1"/>
            <a:r>
              <a:rPr lang="en-US" sz="3200" b="1" dirty="0" smtClean="0"/>
              <a:t>Rating Financial Instruments</a:t>
            </a:r>
          </a:p>
        </p:txBody>
      </p:sp>
      <p:sp>
        <p:nvSpPr>
          <p:cNvPr id="20483" name="Text Box 4"/>
          <p:cNvSpPr txBox="1">
            <a:spLocks noChangeArrowheads="1"/>
          </p:cNvSpPr>
          <p:nvPr/>
        </p:nvSpPr>
        <p:spPr bwMode="auto">
          <a:xfrm>
            <a:off x="304800" y="6096000"/>
            <a:ext cx="845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hlinkClick r:id="rId3"/>
              </a:rPr>
              <a:t>http://www.soxfirst.com/50226711/moodys_subprime_error_bug.php</a:t>
            </a:r>
            <a:r>
              <a:rPr lang="en-US"/>
              <a:t> </a:t>
            </a:r>
          </a:p>
        </p:txBody>
      </p:sp>
      <p:pic>
        <p:nvPicPr>
          <p:cNvPr id="20484" name="Picture 6" descr="Moody's Investors Servi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800600"/>
            <a:ext cx="352425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8" descr="bon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1219200"/>
            <a:ext cx="45339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9494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Risks and Rewards</a:t>
            </a:r>
            <a:endParaRPr lang="en-US" sz="3200" b="1" dirty="0"/>
          </a:p>
        </p:txBody>
      </p:sp>
      <p:sp>
        <p:nvSpPr>
          <p:cNvPr id="4" name="TextBox 3"/>
          <p:cNvSpPr txBox="1"/>
          <p:nvPr/>
        </p:nvSpPr>
        <p:spPr>
          <a:xfrm>
            <a:off x="609600" y="6084332"/>
            <a:ext cx="7620000" cy="369332"/>
          </a:xfrm>
          <a:prstGeom prst="rect">
            <a:avLst/>
          </a:prstGeom>
          <a:noFill/>
        </p:spPr>
        <p:txBody>
          <a:bodyPr wrap="square" rtlCol="0">
            <a:spAutoFit/>
          </a:bodyPr>
          <a:lstStyle/>
          <a:p>
            <a:r>
              <a:rPr lang="en-US" dirty="0">
                <a:hlinkClick r:id="rId3"/>
              </a:rPr>
              <a:t>http://finance.fortune.cnn.com/2012/08/02/knight-high-frequency-loss</a:t>
            </a:r>
            <a:r>
              <a:rPr lang="en-US" dirty="0" smtClean="0">
                <a:hlinkClick r:id="rId3"/>
              </a:rPr>
              <a:t>/</a:t>
            </a:r>
            <a:r>
              <a:rPr lang="en-US" dirty="0" smtClean="0"/>
              <a:t> </a:t>
            </a:r>
            <a:endParaRPr lang="en-US" dirty="0"/>
          </a:p>
        </p:txBody>
      </p:sp>
      <p:pic>
        <p:nvPicPr>
          <p:cNvPr id="54274" name="Picture 2" descr="http://fortunewallstreet.files.wordpress.com/2012/02/nyse_building2.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314" y="1295400"/>
            <a:ext cx="37592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54276" name="Picture 4" descr="http://www.knight.com/image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1295400"/>
            <a:ext cx="2451386" cy="1447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3314" y="4724400"/>
            <a:ext cx="7656286" cy="1200329"/>
          </a:xfrm>
          <a:prstGeom prst="rect">
            <a:avLst/>
          </a:prstGeom>
          <a:noFill/>
        </p:spPr>
        <p:txBody>
          <a:bodyPr wrap="square" rtlCol="0">
            <a:spAutoFit/>
          </a:bodyPr>
          <a:lstStyle/>
          <a:p>
            <a:r>
              <a:rPr lang="en-US" dirty="0"/>
              <a:t>Knight Capital Group installed new software but there was a glitch and they started trading wildly.  In 45 minutes on August 1, 2012, they lost $440 million.</a:t>
            </a:r>
          </a:p>
          <a:p>
            <a:endParaRPr lang="en-US" dirty="0"/>
          </a:p>
        </p:txBody>
      </p:sp>
    </p:spTree>
    <p:extLst>
      <p:ext uri="{BB962C8B-B14F-4D97-AF65-F5344CB8AC3E}">
        <p14:creationId xmlns:p14="http://schemas.microsoft.com/office/powerpoint/2010/main" val="3474319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b="1" dirty="0" smtClean="0"/>
              <a:t>When Technologies Collide</a:t>
            </a:r>
            <a:endParaRPr lang="en-US" sz="3200" b="1" dirty="0"/>
          </a:p>
        </p:txBody>
      </p:sp>
      <p:pic>
        <p:nvPicPr>
          <p:cNvPr id="2050" name="Picture 2" descr="http://hackread.com/wp-content/uploads/2013/04/Hackers-Hijack-Twitter-accounts-of-The-Associated-Press-Claiming-Bomb-Blast-in-White-House-leaving-Obama-Injur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1219200"/>
            <a:ext cx="4457700" cy="227204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51560" y="1230632"/>
            <a:ext cx="4434840" cy="22606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b="1" dirty="0" smtClean="0"/>
              <a:t>When Technologies Collide</a:t>
            </a:r>
            <a:endParaRPr lang="en-US" sz="3200" b="1" dirty="0"/>
          </a:p>
        </p:txBody>
      </p:sp>
      <p:pic>
        <p:nvPicPr>
          <p:cNvPr id="2050" name="Picture 2" descr="http://hackread.com/wp-content/uploads/2013/04/Hackers-Hijack-Twitter-accounts-of-The-Associated-Press-Claiming-Bomb-Blast-in-White-House-leaving-Obama-Injur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1219200"/>
            <a:ext cx="4457700" cy="227204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51560" y="1230632"/>
            <a:ext cx="4434840" cy="22606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http://cdn.arstechnica.net/wp-content/uploads/2013/04/dow-drop-640x36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2132" y="3581400"/>
            <a:ext cx="5300868" cy="304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356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b="1" dirty="0" smtClean="0"/>
              <a:t>An Interesting Set of Numbers</a:t>
            </a:r>
            <a:endParaRPr lang="en-US" sz="3200"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71600"/>
            <a:ext cx="7427785" cy="452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68556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15962"/>
          </a:xfrm>
        </p:spPr>
        <p:txBody>
          <a:bodyPr/>
          <a:lstStyle/>
          <a:p>
            <a:pPr eaLnBrk="1" hangingPunct="1"/>
            <a:r>
              <a:rPr lang="en-US" sz="3200" b="1" dirty="0" smtClean="0"/>
              <a:t>Autonomous Vehicles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524000"/>
            <a:ext cx="27432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3124200"/>
            <a:ext cx="4888302"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46851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274638"/>
            <a:ext cx="8382000" cy="1173162"/>
          </a:xfrm>
        </p:spPr>
        <p:txBody>
          <a:bodyPr/>
          <a:lstStyle/>
          <a:p>
            <a:pPr eaLnBrk="1" hangingPunct="1"/>
            <a:r>
              <a:rPr lang="en-US" sz="3200" b="1" smtClean="0"/>
              <a:t>Risk and Reward</a:t>
            </a:r>
            <a:br>
              <a:rPr lang="en-US" sz="3200" b="1" smtClean="0"/>
            </a:br>
            <a:r>
              <a:rPr lang="en-US" sz="3200" b="1" smtClean="0"/>
              <a:t>Email</a:t>
            </a:r>
          </a:p>
        </p:txBody>
      </p:sp>
      <p:pic>
        <p:nvPicPr>
          <p:cNvPr id="307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743200"/>
            <a:ext cx="7581900" cy="209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992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274638"/>
            <a:ext cx="8229600" cy="639762"/>
          </a:xfrm>
        </p:spPr>
        <p:txBody>
          <a:bodyPr/>
          <a:lstStyle/>
          <a:p>
            <a:pPr eaLnBrk="1" hangingPunct="1"/>
            <a:r>
              <a:rPr lang="en-US" sz="3200" b="1" smtClean="0"/>
              <a:t>Risk and Reward</a:t>
            </a:r>
          </a:p>
        </p:txBody>
      </p:sp>
      <p:sp>
        <p:nvSpPr>
          <p:cNvPr id="31747" name="Text Box 4"/>
          <p:cNvSpPr txBox="1">
            <a:spLocks noChangeArrowheads="1"/>
          </p:cNvSpPr>
          <p:nvPr/>
        </p:nvSpPr>
        <p:spPr bwMode="auto">
          <a:xfrm>
            <a:off x="457200" y="5867400"/>
            <a:ext cx="7696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hlinkClick r:id="rId3"/>
              </a:rPr>
              <a:t>http://www.youtube.com/watch?v=uE7Yf4bw41E</a:t>
            </a:r>
            <a:r>
              <a:rPr lang="en-US"/>
              <a:t> </a:t>
            </a:r>
          </a:p>
        </p:txBody>
      </p:sp>
      <p:pic>
        <p:nvPicPr>
          <p:cNvPr id="3174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143000"/>
            <a:ext cx="5181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4852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sz="3200" b="1" smtClean="0"/>
              <a:t>Risk and Reward – A Case Study</a:t>
            </a:r>
            <a:br>
              <a:rPr lang="en-US" sz="3200" b="1" smtClean="0"/>
            </a:br>
            <a:r>
              <a:rPr lang="en-US" sz="3200" b="1" smtClean="0"/>
              <a:t>Linear Accelerator Radiation Machines</a:t>
            </a:r>
          </a:p>
        </p:txBody>
      </p:sp>
      <p:sp>
        <p:nvSpPr>
          <p:cNvPr id="38915" name="Rectangle 3"/>
          <p:cNvSpPr>
            <a:spLocks noGrp="1" noChangeArrowheads="1"/>
          </p:cNvSpPr>
          <p:nvPr>
            <p:ph type="body" idx="1"/>
          </p:nvPr>
        </p:nvSpPr>
        <p:spPr>
          <a:xfrm>
            <a:off x="457200" y="1600200"/>
            <a:ext cx="8229600" cy="3886200"/>
          </a:xfrm>
        </p:spPr>
        <p:txBody>
          <a:bodyPr/>
          <a:lstStyle/>
          <a:p>
            <a:pPr eaLnBrk="1" hangingPunct="1">
              <a:lnSpc>
                <a:spcPct val="90000"/>
              </a:lnSpc>
            </a:pPr>
            <a:r>
              <a:rPr lang="en-US" sz="2400" smtClean="0"/>
              <a:t>Social Benefit</a:t>
            </a:r>
          </a:p>
          <a:p>
            <a:pPr eaLnBrk="1" hangingPunct="1">
              <a:lnSpc>
                <a:spcPct val="90000"/>
              </a:lnSpc>
            </a:pPr>
            <a:r>
              <a:rPr lang="en-US" sz="2400" smtClean="0"/>
              <a:t>Risk</a:t>
            </a:r>
          </a:p>
          <a:p>
            <a:pPr eaLnBrk="1" hangingPunct="1">
              <a:lnSpc>
                <a:spcPct val="90000"/>
              </a:lnSpc>
            </a:pPr>
            <a:r>
              <a:rPr lang="en-US" sz="2400" smtClean="0"/>
              <a:t>Software Quality</a:t>
            </a:r>
          </a:p>
          <a:p>
            <a:pPr eaLnBrk="1" hangingPunct="1">
              <a:lnSpc>
                <a:spcPct val="90000"/>
              </a:lnSpc>
            </a:pPr>
            <a:r>
              <a:rPr lang="en-US" sz="2400" smtClean="0"/>
              <a:t>Security</a:t>
            </a:r>
          </a:p>
          <a:p>
            <a:pPr eaLnBrk="1" hangingPunct="1">
              <a:lnSpc>
                <a:spcPct val="90000"/>
              </a:lnSpc>
            </a:pPr>
            <a:r>
              <a:rPr lang="en-US" sz="2400" smtClean="0"/>
              <a:t>Ethics</a:t>
            </a:r>
          </a:p>
          <a:p>
            <a:pPr eaLnBrk="1" hangingPunct="1">
              <a:lnSpc>
                <a:spcPct val="90000"/>
              </a:lnSpc>
            </a:pPr>
            <a:r>
              <a:rPr lang="en-US" sz="2400" smtClean="0"/>
              <a:t>Free Speech</a:t>
            </a:r>
          </a:p>
          <a:p>
            <a:pPr eaLnBrk="1" hangingPunct="1">
              <a:lnSpc>
                <a:spcPct val="90000"/>
              </a:lnSpc>
            </a:pPr>
            <a:r>
              <a:rPr lang="en-US" sz="2400" smtClean="0"/>
              <a:t>Privacy</a:t>
            </a:r>
          </a:p>
          <a:p>
            <a:pPr eaLnBrk="1" hangingPunct="1">
              <a:lnSpc>
                <a:spcPct val="90000"/>
              </a:lnSpc>
            </a:pPr>
            <a:r>
              <a:rPr lang="en-US" sz="2400" smtClean="0"/>
              <a:t>Law</a:t>
            </a:r>
          </a:p>
          <a:p>
            <a:pPr eaLnBrk="1" hangingPunct="1">
              <a:lnSpc>
                <a:spcPct val="90000"/>
              </a:lnSpc>
            </a:pPr>
            <a:r>
              <a:rPr lang="en-US" sz="2400" smtClean="0"/>
              <a:t>Government Policy</a:t>
            </a:r>
          </a:p>
          <a:p>
            <a:pPr eaLnBrk="1" hangingPunct="1">
              <a:lnSpc>
                <a:spcPct val="90000"/>
              </a:lnSpc>
            </a:pPr>
            <a:endParaRPr lang="en-US" sz="2400" smtClean="0"/>
          </a:p>
        </p:txBody>
      </p:sp>
      <p:sp>
        <p:nvSpPr>
          <p:cNvPr id="38916" name="Text Box 4"/>
          <p:cNvSpPr txBox="1">
            <a:spLocks noChangeArrowheads="1"/>
          </p:cNvSpPr>
          <p:nvPr/>
        </p:nvSpPr>
        <p:spPr bwMode="auto">
          <a:xfrm>
            <a:off x="609600" y="5715000"/>
            <a:ext cx="7848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hlinkClick r:id="rId3"/>
              </a:rPr>
              <a:t>http://www.nytimes.com/2010/01/24/health/24radiation.html?pagewanted=1&amp;partner=rss&amp;emc=rss</a:t>
            </a:r>
            <a:r>
              <a:rPr lang="en-US"/>
              <a:t> </a:t>
            </a:r>
          </a:p>
        </p:txBody>
      </p:sp>
      <p:pic>
        <p:nvPicPr>
          <p:cNvPr id="389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905000"/>
            <a:ext cx="4105275" cy="307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6545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274638"/>
            <a:ext cx="8229600" cy="639762"/>
          </a:xfrm>
        </p:spPr>
        <p:txBody>
          <a:bodyPr/>
          <a:lstStyle/>
          <a:p>
            <a:pPr eaLnBrk="1" hangingPunct="1"/>
            <a:r>
              <a:rPr lang="en-US" sz="3200" b="1" smtClean="0"/>
              <a:t>Risk of Failure</a:t>
            </a:r>
          </a:p>
        </p:txBody>
      </p:sp>
      <p:sp>
        <p:nvSpPr>
          <p:cNvPr id="39939" name="Rectangle 3"/>
          <p:cNvSpPr>
            <a:spLocks noGrp="1" noChangeArrowheads="1"/>
          </p:cNvSpPr>
          <p:nvPr>
            <p:ph type="body" idx="1"/>
          </p:nvPr>
        </p:nvSpPr>
        <p:spPr>
          <a:xfrm>
            <a:off x="914400" y="1905000"/>
            <a:ext cx="8229600" cy="4572000"/>
          </a:xfrm>
        </p:spPr>
        <p:txBody>
          <a:bodyPr/>
          <a:lstStyle/>
          <a:p>
            <a:pPr eaLnBrk="1" hangingPunct="1"/>
            <a:r>
              <a:rPr lang="en-US" sz="2400" smtClean="0"/>
              <a:t>Software error</a:t>
            </a:r>
          </a:p>
          <a:p>
            <a:pPr eaLnBrk="1" hangingPunct="1"/>
            <a:endParaRPr lang="en-US" sz="2400" smtClean="0"/>
          </a:p>
          <a:p>
            <a:pPr eaLnBrk="1" hangingPunct="1"/>
            <a:r>
              <a:rPr lang="en-US" sz="2400" smtClean="0"/>
              <a:t>Hardware error</a:t>
            </a:r>
          </a:p>
          <a:p>
            <a:pPr eaLnBrk="1" hangingPunct="1"/>
            <a:endParaRPr lang="en-US" sz="2400" smtClean="0"/>
          </a:p>
          <a:p>
            <a:pPr eaLnBrk="1" hangingPunct="1"/>
            <a:r>
              <a:rPr lang="en-US" sz="2400" smtClean="0"/>
              <a:t>Interaction between software design and hardware failure</a:t>
            </a:r>
          </a:p>
          <a:p>
            <a:pPr eaLnBrk="1" hangingPunct="1"/>
            <a:endParaRPr lang="en-US" sz="2400" smtClean="0"/>
          </a:p>
          <a:p>
            <a:pPr eaLnBrk="1" hangingPunct="1"/>
            <a:r>
              <a:rPr lang="en-US" sz="2400" smtClean="0"/>
              <a:t>User error</a:t>
            </a:r>
          </a:p>
          <a:p>
            <a:pPr lvl="1" eaLnBrk="1" hangingPunct="1"/>
            <a:r>
              <a:rPr lang="en-US" sz="2400" smtClean="0"/>
              <a:t>User interface design</a:t>
            </a:r>
          </a:p>
          <a:p>
            <a:pPr lvl="1" eaLnBrk="1" hangingPunct="1"/>
            <a:r>
              <a:rPr lang="en-US" sz="2400" smtClean="0"/>
              <a:t>Training the user</a:t>
            </a:r>
          </a:p>
        </p:txBody>
      </p:sp>
      <p:sp>
        <p:nvSpPr>
          <p:cNvPr id="39940" name="Text Box 4"/>
          <p:cNvSpPr txBox="1">
            <a:spLocks noChangeArrowheads="1"/>
          </p:cNvSpPr>
          <p:nvPr/>
        </p:nvSpPr>
        <p:spPr bwMode="auto">
          <a:xfrm>
            <a:off x="381000" y="1066800"/>
            <a:ext cx="830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a:t>Why might a complex system fail?</a:t>
            </a:r>
          </a:p>
        </p:txBody>
      </p:sp>
    </p:spTree>
    <p:extLst>
      <p:ext uri="{BB962C8B-B14F-4D97-AF65-F5344CB8AC3E}">
        <p14:creationId xmlns:p14="http://schemas.microsoft.com/office/powerpoint/2010/main" val="2647822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274638"/>
            <a:ext cx="8229600" cy="639762"/>
          </a:xfrm>
        </p:spPr>
        <p:txBody>
          <a:bodyPr/>
          <a:lstStyle/>
          <a:p>
            <a:pPr eaLnBrk="1" hangingPunct="1"/>
            <a:r>
              <a:rPr lang="en-US" sz="3200" b="1" smtClean="0"/>
              <a:t>Linear Accelerator Radiation Machines</a:t>
            </a:r>
          </a:p>
        </p:txBody>
      </p:sp>
      <p:sp>
        <p:nvSpPr>
          <p:cNvPr id="40963" name="Rectangle 3"/>
          <p:cNvSpPr>
            <a:spLocks noGrp="1" noChangeArrowheads="1"/>
          </p:cNvSpPr>
          <p:nvPr>
            <p:ph type="body" idx="1"/>
          </p:nvPr>
        </p:nvSpPr>
        <p:spPr/>
        <p:txBody>
          <a:bodyPr/>
          <a:lstStyle/>
          <a:p>
            <a:pPr eaLnBrk="1" hangingPunct="1"/>
            <a:r>
              <a:rPr lang="en-US" sz="2400" smtClean="0"/>
              <a:t>The NYT story:</a:t>
            </a:r>
          </a:p>
          <a:p>
            <a:pPr lvl="1" eaLnBrk="1" hangingPunct="1">
              <a:buFontTx/>
              <a:buChar char="•"/>
            </a:pPr>
            <a:r>
              <a:rPr lang="en-US" sz="2000" smtClean="0">
                <a:hlinkClick r:id="rId2"/>
              </a:rPr>
              <a:t>http://www.nytimes.com/2010/01/24/health/24radiation.html?pagewanted=1&amp;partner=rss&amp;emc=rss</a:t>
            </a:r>
            <a:endParaRPr lang="en-US" sz="2000" smtClean="0"/>
          </a:p>
          <a:p>
            <a:pPr eaLnBrk="1" hangingPunct="1"/>
            <a:endParaRPr lang="en-US" sz="2400" smtClean="0"/>
          </a:p>
          <a:p>
            <a:pPr eaLnBrk="1" hangingPunct="1"/>
            <a:r>
              <a:rPr lang="en-US" sz="2400" smtClean="0"/>
              <a:t>A follow up with more details:</a:t>
            </a:r>
          </a:p>
          <a:p>
            <a:pPr lvl="1" eaLnBrk="1" hangingPunct="1">
              <a:buFontTx/>
              <a:buChar char="•"/>
            </a:pPr>
            <a:r>
              <a:rPr lang="en-US" sz="2000" smtClean="0">
                <a:hlinkClick r:id="rId3"/>
              </a:rPr>
              <a:t>http://www.nytimes.com/2010/01/27/us/27radiation.html?pagewanted=1&amp;partner=rss&amp;emc=rss</a:t>
            </a:r>
            <a:r>
              <a:rPr lang="en-US" sz="2000" smtClean="0"/>
              <a:t> </a:t>
            </a:r>
          </a:p>
          <a:p>
            <a:pPr lvl="1" eaLnBrk="1" hangingPunct="1">
              <a:buFontTx/>
              <a:buChar char="•"/>
            </a:pPr>
            <a:endParaRPr lang="en-US" sz="2000" smtClean="0"/>
          </a:p>
          <a:p>
            <a:pPr eaLnBrk="1" hangingPunct="1"/>
            <a:r>
              <a:rPr lang="en-US" sz="2400" smtClean="0"/>
              <a:t>The slide show:  </a:t>
            </a:r>
          </a:p>
          <a:p>
            <a:pPr lvl="1" eaLnBrk="1" hangingPunct="1">
              <a:buFontTx/>
              <a:buChar char="•"/>
            </a:pPr>
            <a:r>
              <a:rPr lang="en-US" sz="2000" smtClean="0">
                <a:hlinkClick r:id="rId4"/>
              </a:rPr>
              <a:t>http://www.nytimes.com/interactive/2010/01/22/us/Radiation.html</a:t>
            </a:r>
            <a:r>
              <a:rPr lang="en-US" sz="2000" smtClean="0"/>
              <a:t> </a:t>
            </a:r>
          </a:p>
          <a:p>
            <a:pPr eaLnBrk="1" hangingPunct="1"/>
            <a:endParaRPr lang="en-US" sz="2400" smtClean="0"/>
          </a:p>
        </p:txBody>
      </p:sp>
    </p:spTree>
    <p:extLst>
      <p:ext uri="{BB962C8B-B14F-4D97-AF65-F5344CB8AC3E}">
        <p14:creationId xmlns:p14="http://schemas.microsoft.com/office/powerpoint/2010/main" val="3923136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274638"/>
            <a:ext cx="9144000" cy="792162"/>
          </a:xfrm>
        </p:spPr>
        <p:txBody>
          <a:bodyPr>
            <a:normAutofit/>
          </a:bodyPr>
          <a:lstStyle/>
          <a:p>
            <a:pPr eaLnBrk="1" hangingPunct="1"/>
            <a:r>
              <a:rPr lang="en-US" sz="3200" b="1" dirty="0" smtClean="0"/>
              <a:t>But We Rely on Them More and More</a:t>
            </a:r>
            <a:r>
              <a:rPr lang="en-US" sz="3200" dirty="0" smtClean="0"/>
              <a:t> </a:t>
            </a:r>
          </a:p>
        </p:txBody>
      </p:sp>
      <p:pic>
        <p:nvPicPr>
          <p:cNvPr id="4198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219200"/>
            <a:ext cx="3716338"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650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1143000"/>
            <a:ext cx="8229600" cy="1143000"/>
          </a:xfrm>
        </p:spPr>
        <p:txBody>
          <a:bodyPr/>
          <a:lstStyle/>
          <a:p>
            <a:pPr eaLnBrk="1" hangingPunct="1"/>
            <a:r>
              <a:rPr lang="en-US" b="1" smtClean="0"/>
              <a:t>Problems Waiting to Happen?</a:t>
            </a:r>
          </a:p>
        </p:txBody>
      </p:sp>
    </p:spTree>
    <p:extLst>
      <p:ext uri="{BB962C8B-B14F-4D97-AF65-F5344CB8AC3E}">
        <p14:creationId xmlns:p14="http://schemas.microsoft.com/office/powerpoint/2010/main" val="1701026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274638"/>
            <a:ext cx="8229600" cy="639762"/>
          </a:xfrm>
        </p:spPr>
        <p:txBody>
          <a:bodyPr/>
          <a:lstStyle/>
          <a:p>
            <a:pPr eaLnBrk="1" hangingPunct="1"/>
            <a:r>
              <a:rPr lang="en-US" sz="3200" b="1" smtClean="0"/>
              <a:t>Y2K Problem</a:t>
            </a:r>
          </a:p>
        </p:txBody>
      </p:sp>
      <p:sp>
        <p:nvSpPr>
          <p:cNvPr id="44035" name="Rectangle 3"/>
          <p:cNvSpPr>
            <a:spLocks noGrp="1" noChangeArrowheads="1"/>
          </p:cNvSpPr>
          <p:nvPr>
            <p:ph type="body" idx="1"/>
          </p:nvPr>
        </p:nvSpPr>
        <p:spPr/>
        <p:txBody>
          <a:bodyPr/>
          <a:lstStyle/>
          <a:p>
            <a:pPr eaLnBrk="1" hangingPunct="1"/>
            <a:r>
              <a:rPr lang="en-US" sz="2400" smtClean="0"/>
              <a:t>Attempt to save storage</a:t>
            </a:r>
          </a:p>
          <a:p>
            <a:pPr eaLnBrk="1" hangingPunct="1"/>
            <a:endParaRPr lang="en-US" sz="2400" smtClean="0"/>
          </a:p>
          <a:p>
            <a:pPr eaLnBrk="1" hangingPunct="1"/>
            <a:r>
              <a:rPr lang="en-US" sz="2400" smtClean="0"/>
              <a:t>Did programmers imagine their code being used 30 years later?</a:t>
            </a:r>
          </a:p>
          <a:p>
            <a:pPr eaLnBrk="1" hangingPunct="1"/>
            <a:endParaRPr lang="en-US" sz="2400" smtClean="0"/>
          </a:p>
        </p:txBody>
      </p:sp>
    </p:spTree>
    <p:extLst>
      <p:ext uri="{BB962C8B-B14F-4D97-AF65-F5344CB8AC3E}">
        <p14:creationId xmlns:p14="http://schemas.microsoft.com/office/powerpoint/2010/main" val="1555558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274638"/>
            <a:ext cx="8229600" cy="639762"/>
          </a:xfrm>
        </p:spPr>
        <p:txBody>
          <a:bodyPr/>
          <a:lstStyle/>
          <a:p>
            <a:pPr eaLnBrk="1" hangingPunct="1"/>
            <a:r>
              <a:rPr lang="en-US" sz="3200" b="1" smtClean="0"/>
              <a:t>Y2K Problem</a:t>
            </a:r>
          </a:p>
        </p:txBody>
      </p:sp>
      <p:sp>
        <p:nvSpPr>
          <p:cNvPr id="45059" name="Rectangle 3"/>
          <p:cNvSpPr>
            <a:spLocks noGrp="1" noChangeArrowheads="1"/>
          </p:cNvSpPr>
          <p:nvPr>
            <p:ph type="body" idx="1"/>
          </p:nvPr>
        </p:nvSpPr>
        <p:spPr/>
        <p:txBody>
          <a:bodyPr/>
          <a:lstStyle/>
          <a:p>
            <a:pPr eaLnBrk="1" hangingPunct="1"/>
            <a:r>
              <a:rPr lang="en-US" sz="2400" smtClean="0"/>
              <a:t>Attempt to save storage</a:t>
            </a:r>
          </a:p>
          <a:p>
            <a:pPr eaLnBrk="1" hangingPunct="1"/>
            <a:endParaRPr lang="en-US" sz="2400" smtClean="0"/>
          </a:p>
          <a:p>
            <a:pPr eaLnBrk="1" hangingPunct="1"/>
            <a:r>
              <a:rPr lang="en-US" sz="2400" smtClean="0"/>
              <a:t>Did programmers imagine their code being used 30 years later?</a:t>
            </a:r>
          </a:p>
          <a:p>
            <a:pPr eaLnBrk="1" hangingPunct="1"/>
            <a:endParaRPr lang="en-US" sz="2400" smtClean="0"/>
          </a:p>
          <a:p>
            <a:pPr eaLnBrk="1" hangingPunct="1"/>
            <a:r>
              <a:rPr lang="en-US" sz="2400" smtClean="0"/>
              <a:t>Will there be a “Year 2038 Problem” when UNIX system time (if stored in seconds since Jan 1, 1970 in a 32 bit signed integer) will overflow?</a:t>
            </a:r>
          </a:p>
        </p:txBody>
      </p:sp>
    </p:spTree>
    <p:extLst>
      <p:ext uri="{BB962C8B-B14F-4D97-AF65-F5344CB8AC3E}">
        <p14:creationId xmlns:p14="http://schemas.microsoft.com/office/powerpoint/2010/main" val="3694346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b="1" dirty="0" smtClean="0"/>
              <a:t>Where Are We Headed?</a:t>
            </a:r>
            <a:endParaRPr lang="en-US" sz="3200" b="1" dirty="0"/>
          </a:p>
        </p:txBody>
      </p:sp>
      <p:sp>
        <p:nvSpPr>
          <p:cNvPr id="3" name="Content Placeholder 2"/>
          <p:cNvSpPr>
            <a:spLocks noGrp="1"/>
          </p:cNvSpPr>
          <p:nvPr>
            <p:ph idx="1"/>
          </p:nvPr>
        </p:nvSpPr>
        <p:spPr>
          <a:xfrm>
            <a:off x="1219200" y="2286000"/>
            <a:ext cx="7467600" cy="3154363"/>
          </a:xfrm>
        </p:spPr>
        <p:txBody>
          <a:bodyPr>
            <a:normAutofit/>
          </a:bodyPr>
          <a:lstStyle/>
          <a:p>
            <a:r>
              <a:rPr lang="en-US" sz="2800" dirty="0" smtClean="0"/>
              <a:t>Risk vs. reward</a:t>
            </a:r>
          </a:p>
          <a:p>
            <a:endParaRPr lang="en-US" sz="2800" dirty="0"/>
          </a:p>
          <a:p>
            <a:r>
              <a:rPr lang="en-US" sz="2800" dirty="0" smtClean="0"/>
              <a:t>AI, ourselves, and our jobs</a:t>
            </a:r>
            <a:endParaRPr lang="en-US" sz="2800" dirty="0"/>
          </a:p>
        </p:txBody>
      </p:sp>
      <p:sp>
        <p:nvSpPr>
          <p:cNvPr id="4" name="TextBox 3"/>
          <p:cNvSpPr txBox="1"/>
          <p:nvPr/>
        </p:nvSpPr>
        <p:spPr>
          <a:xfrm>
            <a:off x="457200" y="1219200"/>
            <a:ext cx="8229600" cy="523220"/>
          </a:xfrm>
          <a:prstGeom prst="rect">
            <a:avLst/>
          </a:prstGeom>
          <a:noFill/>
        </p:spPr>
        <p:txBody>
          <a:bodyPr wrap="square" rtlCol="0">
            <a:spAutoFit/>
          </a:bodyPr>
          <a:lstStyle/>
          <a:p>
            <a:r>
              <a:rPr lang="en-US" sz="2800" dirty="0" smtClean="0"/>
              <a:t>Many issues we could consider. Two important ones:</a:t>
            </a:r>
            <a:endParaRPr lang="en-US" sz="2800" dirty="0"/>
          </a:p>
        </p:txBody>
      </p:sp>
    </p:spTree>
    <p:extLst>
      <p:ext uri="{BB962C8B-B14F-4D97-AF65-F5344CB8AC3E}">
        <p14:creationId xmlns:p14="http://schemas.microsoft.com/office/powerpoint/2010/main" val="18707558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274638"/>
            <a:ext cx="8229600" cy="639762"/>
          </a:xfrm>
        </p:spPr>
        <p:txBody>
          <a:bodyPr/>
          <a:lstStyle/>
          <a:p>
            <a:pPr eaLnBrk="1" hangingPunct="1"/>
            <a:r>
              <a:rPr lang="en-US" sz="3200" b="1" smtClean="0"/>
              <a:t>Unix 2038 Problem</a:t>
            </a:r>
          </a:p>
        </p:txBody>
      </p:sp>
      <p:sp>
        <p:nvSpPr>
          <p:cNvPr id="46083" name="Text Box 5"/>
          <p:cNvSpPr txBox="1">
            <a:spLocks noChangeArrowheads="1"/>
          </p:cNvSpPr>
          <p:nvPr/>
        </p:nvSpPr>
        <p:spPr bwMode="auto">
          <a:xfrm>
            <a:off x="228600" y="6172200"/>
            <a:ext cx="502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hlinkClick r:id="rId2"/>
              </a:rPr>
              <a:t>http://xkcd.com/607/</a:t>
            </a:r>
            <a:r>
              <a:rPr lang="en-US"/>
              <a:t> </a:t>
            </a:r>
          </a:p>
        </p:txBody>
      </p:sp>
      <p:pic>
        <p:nvPicPr>
          <p:cNvPr id="4608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676400"/>
            <a:ext cx="310515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0553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274638"/>
            <a:ext cx="8229600" cy="715962"/>
          </a:xfrm>
        </p:spPr>
        <p:txBody>
          <a:bodyPr/>
          <a:lstStyle/>
          <a:p>
            <a:pPr eaLnBrk="1" hangingPunct="1"/>
            <a:r>
              <a:rPr lang="en-US" sz="3200" b="1" dirty="0" smtClean="0"/>
              <a:t>Microsoft Windows Security</a:t>
            </a:r>
          </a:p>
        </p:txBody>
      </p:sp>
      <p:sp>
        <p:nvSpPr>
          <p:cNvPr id="50179" name="Rectangle 3"/>
          <p:cNvSpPr>
            <a:spLocks noGrp="1" noChangeArrowheads="1"/>
          </p:cNvSpPr>
          <p:nvPr>
            <p:ph type="body" idx="1"/>
          </p:nvPr>
        </p:nvSpPr>
        <p:spPr>
          <a:xfrm>
            <a:off x="457200" y="1219200"/>
            <a:ext cx="8229600" cy="4525963"/>
          </a:xfrm>
        </p:spPr>
        <p:txBody>
          <a:bodyPr/>
          <a:lstStyle/>
          <a:p>
            <a:pPr eaLnBrk="1" hangingPunct="1"/>
            <a:r>
              <a:rPr lang="en-US" sz="2400" dirty="0" smtClean="0"/>
              <a:t>106 security updates in 2010 – one per 3.4 days</a:t>
            </a:r>
          </a:p>
          <a:p>
            <a:pPr eaLnBrk="1" hangingPunct="1"/>
            <a:endParaRPr lang="en-US" sz="2400" dirty="0" smtClean="0"/>
          </a:p>
          <a:p>
            <a:pPr eaLnBrk="1" hangingPunct="1"/>
            <a:r>
              <a:rPr lang="en-US" sz="2400" dirty="0" smtClean="0"/>
              <a:t>17 security updates from Jan 1, 2011 through March 29, 2011 – one per 5.1 days</a:t>
            </a:r>
          </a:p>
          <a:p>
            <a:pPr eaLnBrk="1" hangingPunct="1"/>
            <a:endParaRPr lang="en-US" sz="2400" dirty="0" smtClean="0"/>
          </a:p>
          <a:p>
            <a:pPr eaLnBrk="1" hangingPunct="1"/>
            <a:r>
              <a:rPr lang="en-US" sz="2400" dirty="0" smtClean="0"/>
              <a:t>22 security updates from Jan 1, 2012 through March 31, 2012 – one per 4.1 days</a:t>
            </a:r>
          </a:p>
          <a:p>
            <a:pPr eaLnBrk="1" hangingPunct="1"/>
            <a:endParaRPr lang="en-US" sz="2400" dirty="0" smtClean="0"/>
          </a:p>
          <a:p>
            <a:pPr eaLnBrk="1" hangingPunct="1"/>
            <a:r>
              <a:rPr lang="en-US" sz="2400" dirty="0" smtClean="0"/>
              <a:t>7 security updates in one month ending March 12, 2013 – one per 4.4 days.</a:t>
            </a:r>
          </a:p>
          <a:p>
            <a:pPr eaLnBrk="1" hangingPunct="1"/>
            <a:endParaRPr lang="en-US" sz="2400" dirty="0" smtClean="0"/>
          </a:p>
        </p:txBody>
      </p:sp>
    </p:spTree>
    <p:extLst>
      <p:ext uri="{BB962C8B-B14F-4D97-AF65-F5344CB8AC3E}">
        <p14:creationId xmlns:p14="http://schemas.microsoft.com/office/powerpoint/2010/main" val="31047620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sz="3200" b="1" smtClean="0"/>
              <a:t>Some Database Errors</a:t>
            </a:r>
            <a:br>
              <a:rPr lang="en-US" sz="3200" b="1" smtClean="0"/>
            </a:br>
            <a:r>
              <a:rPr lang="en-US" sz="3200" b="1" smtClean="0"/>
              <a:t>Entry and Misinterpretation</a:t>
            </a:r>
          </a:p>
        </p:txBody>
      </p:sp>
      <p:sp>
        <p:nvSpPr>
          <p:cNvPr id="49155" name="Rectangle 3"/>
          <p:cNvSpPr>
            <a:spLocks noGrp="1" noChangeArrowheads="1"/>
          </p:cNvSpPr>
          <p:nvPr>
            <p:ph type="body" idx="1"/>
          </p:nvPr>
        </p:nvSpPr>
        <p:spPr>
          <a:xfrm>
            <a:off x="457200" y="1676400"/>
            <a:ext cx="8229600" cy="4525963"/>
          </a:xfrm>
        </p:spPr>
        <p:txBody>
          <a:bodyPr/>
          <a:lstStyle/>
          <a:p>
            <a:pPr eaLnBrk="1" hangingPunct="1"/>
            <a:r>
              <a:rPr lang="en-US" sz="2400" smtClean="0"/>
              <a:t>A large population – many with similar names </a:t>
            </a:r>
          </a:p>
        </p:txBody>
      </p:sp>
      <p:pic>
        <p:nvPicPr>
          <p:cNvPr id="491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514600"/>
            <a:ext cx="2593975"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7" name="Text Box 5"/>
          <p:cNvSpPr txBox="1">
            <a:spLocks noChangeArrowheads="1"/>
          </p:cNvSpPr>
          <p:nvPr/>
        </p:nvSpPr>
        <p:spPr bwMode="auto">
          <a:xfrm>
            <a:off x="1828800" y="2590800"/>
            <a:ext cx="358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a:t>Meet Mikey Hicks</a:t>
            </a:r>
          </a:p>
        </p:txBody>
      </p:sp>
      <p:sp>
        <p:nvSpPr>
          <p:cNvPr id="49158" name="Text Box 6"/>
          <p:cNvSpPr txBox="1">
            <a:spLocks noChangeArrowheads="1"/>
          </p:cNvSpPr>
          <p:nvPr/>
        </p:nvSpPr>
        <p:spPr bwMode="auto">
          <a:xfrm>
            <a:off x="381000" y="5638800"/>
            <a:ext cx="5257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a:hlinkClick r:id="rId4"/>
              </a:rPr>
              <a:t>http://www.nytimes.com/2010/01/14/nyregion/14watchlist.html</a:t>
            </a:r>
            <a:r>
              <a:rPr lang="en-US" sz="1400"/>
              <a:t> </a:t>
            </a:r>
          </a:p>
        </p:txBody>
      </p:sp>
    </p:spTree>
    <p:extLst>
      <p:ext uri="{BB962C8B-B14F-4D97-AF65-F5344CB8AC3E}">
        <p14:creationId xmlns:p14="http://schemas.microsoft.com/office/powerpoint/2010/main" val="1953716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b="1" dirty="0"/>
              <a:t>AI, </a:t>
            </a:r>
            <a:r>
              <a:rPr lang="en-US" sz="3200" b="1" dirty="0" smtClean="0"/>
              <a:t>Ourselves</a:t>
            </a:r>
            <a:r>
              <a:rPr lang="en-US" sz="3200" b="1" dirty="0"/>
              <a:t>, and </a:t>
            </a:r>
            <a:r>
              <a:rPr lang="en-US" sz="3200" b="1" dirty="0" smtClean="0"/>
              <a:t>Our Jobs</a:t>
            </a:r>
            <a:endParaRPr lang="en-US" sz="3200" b="1"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35100"/>
            <a:ext cx="401574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572544"/>
            <a:ext cx="1859304" cy="290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12591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381000" y="152400"/>
            <a:ext cx="8458200" cy="685800"/>
          </a:xfrm>
        </p:spPr>
        <p:txBody>
          <a:bodyPr/>
          <a:lstStyle/>
          <a:p>
            <a:pPr eaLnBrk="1" hangingPunct="1"/>
            <a:r>
              <a:rPr lang="en-US" sz="3200" b="1" smtClean="0"/>
              <a:t>How Much Compute Power Does it Take?</a:t>
            </a:r>
          </a:p>
        </p:txBody>
      </p:sp>
      <p:pic>
        <p:nvPicPr>
          <p:cNvPr id="74755" name="Picture 3" descr="MoravekAllThin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066800"/>
            <a:ext cx="586740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 Box 4"/>
          <p:cNvSpPr txBox="1">
            <a:spLocks noChangeArrowheads="1"/>
          </p:cNvSpPr>
          <p:nvPr/>
        </p:nvSpPr>
        <p:spPr bwMode="auto">
          <a:xfrm>
            <a:off x="685800" y="6324600"/>
            <a:ext cx="6858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200">
                <a:latin typeface="Times New Roman" pitchFamily="18" charset="0"/>
              </a:rPr>
              <a:t>From Hans Moravec, Robot Mere Machine to Transcendent Mind 1998.</a:t>
            </a:r>
          </a:p>
        </p:txBody>
      </p:sp>
      <p:sp>
        <p:nvSpPr>
          <p:cNvPr id="2" name="TextBox 1"/>
          <p:cNvSpPr txBox="1"/>
          <p:nvPr/>
        </p:nvSpPr>
        <p:spPr>
          <a:xfrm>
            <a:off x="6032500" y="1689099"/>
            <a:ext cx="304800" cy="461665"/>
          </a:xfrm>
          <a:prstGeom prst="rect">
            <a:avLst/>
          </a:prstGeom>
          <a:noFill/>
        </p:spPr>
        <p:txBody>
          <a:bodyPr wrap="square" rtlCol="0">
            <a:spAutoFit/>
          </a:bodyPr>
          <a:lstStyle/>
          <a:p>
            <a:r>
              <a:rPr lang="en-US" sz="2400" dirty="0" smtClean="0">
                <a:solidFill>
                  <a:srgbClr val="7030A0"/>
                </a:solidFill>
                <a:sym typeface="Symbol"/>
              </a:rPr>
              <a:t></a:t>
            </a:r>
            <a:endParaRPr lang="en-US" sz="2400" dirty="0">
              <a:solidFill>
                <a:srgbClr val="7030A0"/>
              </a:solidFill>
            </a:endParaRPr>
          </a:p>
        </p:txBody>
      </p:sp>
      <p:cxnSp>
        <p:nvCxnSpPr>
          <p:cNvPr id="4" name="Curved Connector 3"/>
          <p:cNvCxnSpPr/>
          <p:nvPr/>
        </p:nvCxnSpPr>
        <p:spPr>
          <a:xfrm>
            <a:off x="6337300" y="1919931"/>
            <a:ext cx="1587500" cy="442269"/>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001000" y="2208311"/>
            <a:ext cx="838200" cy="307777"/>
          </a:xfrm>
          <a:prstGeom prst="rect">
            <a:avLst/>
          </a:prstGeom>
          <a:noFill/>
        </p:spPr>
        <p:txBody>
          <a:bodyPr wrap="square" rtlCol="0">
            <a:spAutoFit/>
          </a:bodyPr>
          <a:lstStyle/>
          <a:p>
            <a:r>
              <a:rPr lang="en-US" sz="1400" dirty="0" smtClean="0"/>
              <a:t>Watson</a:t>
            </a:r>
            <a:endParaRPr lang="en-US" sz="1400" dirty="0"/>
          </a:p>
        </p:txBody>
      </p:sp>
    </p:spTree>
    <p:extLst>
      <p:ext uri="{BB962C8B-B14F-4D97-AF65-F5344CB8AC3E}">
        <p14:creationId xmlns:p14="http://schemas.microsoft.com/office/powerpoint/2010/main" val="3653524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0"/>
            <a:ext cx="7772400" cy="533400"/>
          </a:xfrm>
        </p:spPr>
        <p:txBody>
          <a:bodyPr>
            <a:normAutofit fontScale="90000"/>
          </a:bodyPr>
          <a:lstStyle/>
          <a:p>
            <a:pPr eaLnBrk="1" hangingPunct="1"/>
            <a:r>
              <a:rPr lang="en-US" sz="3200" b="1" dirty="0" smtClean="0"/>
              <a:t>How Much Compute Power is There?</a:t>
            </a:r>
          </a:p>
        </p:txBody>
      </p:sp>
      <p:sp>
        <p:nvSpPr>
          <p:cNvPr id="71683" name="Text Box 3"/>
          <p:cNvSpPr txBox="1">
            <a:spLocks noChangeArrowheads="1"/>
          </p:cNvSpPr>
          <p:nvPr/>
        </p:nvSpPr>
        <p:spPr bwMode="auto">
          <a:xfrm>
            <a:off x="3200400" y="6477000"/>
            <a:ext cx="5638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000"/>
              <a:t>Hans Moravec: </a:t>
            </a:r>
            <a:r>
              <a:rPr lang="en-US" sz="1000">
                <a:hlinkClick r:id="rId2"/>
              </a:rPr>
              <a:t>http://www.frc.ri.cmu.edu/~hpm/talks/revo.slides/power.aug.curve/power.aug.gif</a:t>
            </a:r>
            <a:r>
              <a:rPr lang="en-US" sz="1000"/>
              <a:t> </a:t>
            </a:r>
          </a:p>
        </p:txBody>
      </p:sp>
      <p:pic>
        <p:nvPicPr>
          <p:cNvPr id="716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62000"/>
            <a:ext cx="8991600" cy="573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53214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984" y="0"/>
            <a:ext cx="8229600" cy="635244"/>
          </a:xfrm>
        </p:spPr>
        <p:txBody>
          <a:bodyPr/>
          <a:lstStyle/>
          <a:p>
            <a:r>
              <a:rPr lang="en-US" sz="3200" b="1" dirty="0" smtClean="0"/>
              <a:t>How Much Compute Power Is There?</a:t>
            </a:r>
            <a:endParaRPr lang="en-US" sz="3200" b="1" dirty="0"/>
          </a:p>
        </p:txBody>
      </p:sp>
      <p:pic>
        <p:nvPicPr>
          <p:cNvPr id="356354" name="Picture 2" descr="http://www.donbot.com/sitebuilder/images/MoravecEvolutionOfComputersMod05-795x6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714" y="609600"/>
            <a:ext cx="7679269" cy="6114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4442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639762"/>
          </a:xfrm>
        </p:spPr>
        <p:txBody>
          <a:bodyPr/>
          <a:lstStyle/>
          <a:p>
            <a:pPr eaLnBrk="1" hangingPunct="1"/>
            <a:r>
              <a:rPr lang="en-US" sz="3200" b="1" dirty="0" smtClean="0"/>
              <a:t>Are We Special?</a:t>
            </a:r>
          </a:p>
        </p:txBody>
      </p:sp>
      <p:pic>
        <p:nvPicPr>
          <p:cNvPr id="18436" name="Picture 4" descr="Aaronpaintin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300" y="2057400"/>
            <a:ext cx="2857500"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Aaronpainti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419600"/>
            <a:ext cx="2857500"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111375"/>
            <a:ext cx="2324100" cy="3074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23190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639762"/>
          </a:xfrm>
        </p:spPr>
        <p:txBody>
          <a:bodyPr/>
          <a:lstStyle/>
          <a:p>
            <a:pPr eaLnBrk="1" hangingPunct="1"/>
            <a:r>
              <a:rPr lang="en-US" sz="3200" b="1" dirty="0" smtClean="0"/>
              <a:t>Are We Special?</a:t>
            </a:r>
          </a:p>
        </p:txBody>
      </p:sp>
      <p:sp>
        <p:nvSpPr>
          <p:cNvPr id="18435" name="Text Box 3"/>
          <p:cNvSpPr txBox="1">
            <a:spLocks noChangeArrowheads="1"/>
          </p:cNvSpPr>
          <p:nvPr/>
        </p:nvSpPr>
        <p:spPr bwMode="auto">
          <a:xfrm>
            <a:off x="609600" y="1219200"/>
            <a:ext cx="792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dirty="0" smtClean="0">
                <a:latin typeface="Times New Roman" pitchFamily="18" charset="0"/>
              </a:rPr>
              <a:t>Three </a:t>
            </a:r>
            <a:r>
              <a:rPr lang="en-US" sz="2400" dirty="0">
                <a:latin typeface="Times New Roman" pitchFamily="18" charset="0"/>
              </a:rPr>
              <a:t>paintings done by Harold Cohen’s Aaron program:</a:t>
            </a:r>
          </a:p>
        </p:txBody>
      </p:sp>
      <p:pic>
        <p:nvPicPr>
          <p:cNvPr id="18436" name="Picture 4" descr="Aaronpaintin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300" y="2057400"/>
            <a:ext cx="2857500"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Aaronpainti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419600"/>
            <a:ext cx="2857500"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111375"/>
            <a:ext cx="2324100" cy="3074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83413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639762"/>
          </a:xfrm>
        </p:spPr>
        <p:txBody>
          <a:bodyPr/>
          <a:lstStyle/>
          <a:p>
            <a:pPr eaLnBrk="1" hangingPunct="1"/>
            <a:r>
              <a:rPr lang="en-US" sz="3200" b="1" dirty="0" smtClean="0"/>
              <a:t>What about Music?</a:t>
            </a:r>
          </a:p>
        </p:txBody>
      </p:sp>
      <p:sp>
        <p:nvSpPr>
          <p:cNvPr id="18435" name="Text Box 3"/>
          <p:cNvSpPr txBox="1">
            <a:spLocks noChangeArrowheads="1"/>
          </p:cNvSpPr>
          <p:nvPr/>
        </p:nvSpPr>
        <p:spPr bwMode="auto">
          <a:xfrm>
            <a:off x="609600" y="1219200"/>
            <a:ext cx="792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dirty="0" smtClean="0">
                <a:latin typeface="Times New Roman" pitchFamily="18" charset="0"/>
              </a:rPr>
              <a:t>Listen to these two pieces:</a:t>
            </a:r>
            <a:endParaRPr lang="en-US" sz="2400" dirty="0">
              <a:latin typeface="Times New Roman" pitchFamily="18" charset="0"/>
            </a:endParaRPr>
          </a:p>
        </p:txBody>
      </p:sp>
      <p:sp>
        <p:nvSpPr>
          <p:cNvPr id="7" name="Text Box 4"/>
          <p:cNvSpPr txBox="1">
            <a:spLocks noChangeArrowheads="1"/>
          </p:cNvSpPr>
          <p:nvPr/>
        </p:nvSpPr>
        <p:spPr bwMode="auto">
          <a:xfrm>
            <a:off x="685800" y="2171700"/>
            <a:ext cx="3276600" cy="160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dirty="0" smtClean="0">
                <a:hlinkClick r:id="rId3"/>
              </a:rPr>
              <a:t>Invention 1</a:t>
            </a:r>
            <a:endParaRPr lang="en-US" dirty="0"/>
          </a:p>
          <a:p>
            <a:pPr eaLnBrk="1" hangingPunct="1">
              <a:spcBef>
                <a:spcPct val="50000"/>
              </a:spcBef>
            </a:pPr>
            <a:endParaRPr lang="en-US" dirty="0"/>
          </a:p>
          <a:p>
            <a:pPr eaLnBrk="1" hangingPunct="1">
              <a:spcBef>
                <a:spcPct val="50000"/>
              </a:spcBef>
            </a:pPr>
            <a:r>
              <a:rPr lang="en-US" dirty="0" smtClean="0">
                <a:hlinkClick r:id="rId4"/>
              </a:rPr>
              <a:t>Invention 2</a:t>
            </a:r>
            <a:r>
              <a:rPr lang="en-US" dirty="0" smtClean="0"/>
              <a:t> </a:t>
            </a:r>
          </a:p>
          <a:p>
            <a:pPr eaLnBrk="1" hangingPunct="1">
              <a:spcBef>
                <a:spcPct val="50000"/>
              </a:spcBef>
            </a:pPr>
            <a:r>
              <a:rPr lang="en-US" dirty="0" smtClean="0"/>
              <a:t>	</a:t>
            </a:r>
            <a:endParaRPr lang="en-US" dirty="0"/>
          </a:p>
        </p:txBody>
      </p:sp>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9000" y="1447800"/>
            <a:ext cx="2552700" cy="3632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7127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39762"/>
          </a:xfrm>
        </p:spPr>
        <p:txBody>
          <a:bodyPr/>
          <a:lstStyle/>
          <a:p>
            <a:pPr eaLnBrk="1" hangingPunct="1"/>
            <a:r>
              <a:rPr lang="en-US" sz="3200" b="1" dirty="0" smtClean="0"/>
              <a:t>Is Technology Necessary?</a:t>
            </a:r>
          </a:p>
        </p:txBody>
      </p:sp>
      <p:pic>
        <p:nvPicPr>
          <p:cNvPr id="3075"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371600"/>
            <a:ext cx="4572000" cy="4651375"/>
          </a:xfrm>
        </p:spPr>
      </p:pic>
      <p:sp>
        <p:nvSpPr>
          <p:cNvPr id="3076" name="Text Box 4"/>
          <p:cNvSpPr txBox="1">
            <a:spLocks noChangeArrowheads="1"/>
          </p:cNvSpPr>
          <p:nvPr/>
        </p:nvSpPr>
        <p:spPr bwMode="auto">
          <a:xfrm>
            <a:off x="2514600" y="5638800"/>
            <a:ext cx="48006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t>The Industrial Revolution and its consequences have been a disaster for the human race.  - </a:t>
            </a:r>
            <a:r>
              <a:rPr lang="en-US" b="1"/>
              <a:t>Theodore Kaczynski</a:t>
            </a:r>
            <a:r>
              <a:rPr lang="en-US"/>
              <a:t> </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447800"/>
            <a:ext cx="4191000" cy="387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17201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639762"/>
          </a:xfrm>
        </p:spPr>
        <p:txBody>
          <a:bodyPr/>
          <a:lstStyle/>
          <a:p>
            <a:pPr eaLnBrk="1" hangingPunct="1"/>
            <a:r>
              <a:rPr lang="en-US" sz="3200" b="1" dirty="0" smtClean="0"/>
              <a:t>What about Music?</a:t>
            </a:r>
          </a:p>
        </p:txBody>
      </p:sp>
      <p:sp>
        <p:nvSpPr>
          <p:cNvPr id="18435" name="Text Box 3"/>
          <p:cNvSpPr txBox="1">
            <a:spLocks noChangeArrowheads="1"/>
          </p:cNvSpPr>
          <p:nvPr/>
        </p:nvSpPr>
        <p:spPr bwMode="auto">
          <a:xfrm>
            <a:off x="609600" y="1219200"/>
            <a:ext cx="792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dirty="0" smtClean="0">
                <a:latin typeface="+mn-lt"/>
              </a:rPr>
              <a:t>Listen to these two pieces:</a:t>
            </a:r>
            <a:endParaRPr lang="en-US" sz="2400" dirty="0">
              <a:latin typeface="+mn-lt"/>
            </a:endParaRPr>
          </a:p>
        </p:txBody>
      </p:sp>
      <p:sp>
        <p:nvSpPr>
          <p:cNvPr id="7" name="Text Box 4"/>
          <p:cNvSpPr txBox="1">
            <a:spLocks noChangeArrowheads="1"/>
          </p:cNvSpPr>
          <p:nvPr/>
        </p:nvSpPr>
        <p:spPr bwMode="auto">
          <a:xfrm>
            <a:off x="685800" y="2171700"/>
            <a:ext cx="3276600" cy="160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dirty="0">
                <a:hlinkClick r:id="rId3"/>
              </a:rPr>
              <a:t>An EMI invention</a:t>
            </a:r>
            <a:endParaRPr lang="en-US" dirty="0"/>
          </a:p>
          <a:p>
            <a:pPr eaLnBrk="1" hangingPunct="1">
              <a:spcBef>
                <a:spcPct val="50000"/>
              </a:spcBef>
            </a:pPr>
            <a:endParaRPr lang="en-US" dirty="0"/>
          </a:p>
          <a:p>
            <a:pPr eaLnBrk="1" hangingPunct="1">
              <a:spcBef>
                <a:spcPct val="50000"/>
              </a:spcBef>
            </a:pPr>
            <a:r>
              <a:rPr lang="en-US" dirty="0">
                <a:hlinkClick r:id="rId4"/>
              </a:rPr>
              <a:t>A Bach invention</a:t>
            </a:r>
            <a:endParaRPr lang="en-US" dirty="0"/>
          </a:p>
          <a:p>
            <a:pPr eaLnBrk="1" hangingPunct="1">
              <a:spcBef>
                <a:spcPct val="50000"/>
              </a:spcBef>
            </a:pPr>
            <a:r>
              <a:rPr lang="en-US" dirty="0"/>
              <a:t>	</a:t>
            </a:r>
          </a:p>
        </p:txBody>
      </p:sp>
      <p:pic>
        <p:nvPicPr>
          <p:cNvPr id="9" name="Picture 4" descr="dco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1981200"/>
            <a:ext cx="4648200"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343400" y="5105400"/>
            <a:ext cx="4419600" cy="461665"/>
          </a:xfrm>
          <a:prstGeom prst="rect">
            <a:avLst/>
          </a:prstGeom>
          <a:noFill/>
        </p:spPr>
        <p:txBody>
          <a:bodyPr wrap="square" rtlCol="0">
            <a:spAutoFit/>
          </a:bodyPr>
          <a:lstStyle/>
          <a:p>
            <a:r>
              <a:rPr lang="en-US" sz="2400" dirty="0" smtClean="0"/>
              <a:t>David Cope, the creator of: </a:t>
            </a:r>
            <a:endParaRPr lang="en-US" sz="2400" dirty="0"/>
          </a:p>
        </p:txBody>
      </p:sp>
      <p:sp>
        <p:nvSpPr>
          <p:cNvPr id="10" name="Text Box 3"/>
          <p:cNvSpPr txBox="1">
            <a:spLocks noChangeArrowheads="1"/>
          </p:cNvSpPr>
          <p:nvPr/>
        </p:nvSpPr>
        <p:spPr bwMode="auto">
          <a:xfrm>
            <a:off x="5562600" y="5714999"/>
            <a:ext cx="17526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dirty="0">
                <a:hlinkClick r:id="rId6"/>
              </a:rPr>
              <a:t>EMI</a:t>
            </a:r>
            <a:endParaRPr lang="en-US" dirty="0"/>
          </a:p>
          <a:p>
            <a:pPr eaLnBrk="1" hangingPunct="1">
              <a:spcBef>
                <a:spcPct val="50000"/>
              </a:spcBef>
            </a:pPr>
            <a:r>
              <a:rPr lang="en-US" dirty="0">
                <a:hlinkClick r:id="rId7"/>
              </a:rPr>
              <a:t>Emily Howell</a:t>
            </a:r>
            <a:endParaRPr lang="en-US" dirty="0"/>
          </a:p>
        </p:txBody>
      </p:sp>
    </p:spTree>
    <p:extLst>
      <p:ext uri="{BB962C8B-B14F-4D97-AF65-F5344CB8AC3E}">
        <p14:creationId xmlns:p14="http://schemas.microsoft.com/office/powerpoint/2010/main" val="648287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74638"/>
            <a:ext cx="8229600" cy="792162"/>
          </a:xfrm>
        </p:spPr>
        <p:txBody>
          <a:bodyPr/>
          <a:lstStyle/>
          <a:p>
            <a:pPr eaLnBrk="1" hangingPunct="1"/>
            <a:r>
              <a:rPr lang="en-US" sz="3200" b="1" smtClean="0"/>
              <a:t>Could Robots Become Us?</a:t>
            </a:r>
          </a:p>
        </p:txBody>
      </p:sp>
      <p:pic>
        <p:nvPicPr>
          <p:cNvPr id="348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676400"/>
            <a:ext cx="4191000" cy="315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0" name="TextBox 1"/>
          <p:cNvSpPr txBox="1">
            <a:spLocks noChangeArrowheads="1"/>
          </p:cNvSpPr>
          <p:nvPr/>
        </p:nvSpPr>
        <p:spPr bwMode="auto">
          <a:xfrm>
            <a:off x="685800" y="1828800"/>
            <a:ext cx="30480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hlinkClick r:id="rId4"/>
              </a:rPr>
              <a:t>http://www.cs.utexas.edu/~</a:t>
            </a:r>
            <a:r>
              <a:rPr lang="en-US" dirty="0" smtClean="0">
                <a:hlinkClick r:id="rId4"/>
              </a:rPr>
              <a:t>ear/cs349/slides/MM3.mp4</a:t>
            </a:r>
            <a:r>
              <a:rPr lang="en-US" dirty="0" smtClean="0"/>
              <a:t> </a:t>
            </a:r>
            <a:endParaRPr lang="en-US" dirty="0"/>
          </a:p>
          <a:p>
            <a:pPr eaLnBrk="1" hangingPunct="1"/>
            <a:endParaRPr lang="en-US" dirty="0"/>
          </a:p>
          <a:p>
            <a:pPr eaLnBrk="1" hangingPunct="1"/>
            <a:r>
              <a:rPr lang="en-US" dirty="0">
                <a:hlinkClick r:id="rId5"/>
              </a:rPr>
              <a:t>http://www.cs.utexas.edu/~</a:t>
            </a:r>
            <a:r>
              <a:rPr lang="en-US" dirty="0" smtClean="0">
                <a:hlinkClick r:id="rId5"/>
              </a:rPr>
              <a:t>ear/cs349/slides/MM4.mp4</a:t>
            </a:r>
            <a:r>
              <a:rPr lang="en-US" dirty="0" smtClean="0"/>
              <a:t> </a:t>
            </a:r>
          </a:p>
          <a:p>
            <a:pPr eaLnBrk="1" hangingPunct="1"/>
            <a:endParaRPr lang="en-US" dirty="0"/>
          </a:p>
          <a:p>
            <a:pPr eaLnBrk="1" hangingPunct="1"/>
            <a:r>
              <a:rPr lang="en-US" dirty="0" smtClean="0">
                <a:hlinkClick r:id="rId6"/>
              </a:rPr>
              <a:t>http://www.cs.utexas.edu/~ear/cs349/MOAM.flv</a:t>
            </a:r>
            <a:r>
              <a:rPr lang="en-US" dirty="0" smtClean="0"/>
              <a:t> </a:t>
            </a:r>
          </a:p>
          <a:p>
            <a:pPr eaLnBrk="1" hangingPunct="1"/>
            <a:endParaRPr lang="en-US" dirty="0"/>
          </a:p>
        </p:txBody>
      </p:sp>
    </p:spTree>
    <p:extLst>
      <p:ext uri="{BB962C8B-B14F-4D97-AF65-F5344CB8AC3E}">
        <p14:creationId xmlns:p14="http://schemas.microsoft.com/office/powerpoint/2010/main" val="40721118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74638"/>
            <a:ext cx="8229600" cy="487362"/>
          </a:xfrm>
        </p:spPr>
        <p:txBody>
          <a:bodyPr>
            <a:normAutofit fontScale="90000"/>
          </a:bodyPr>
          <a:lstStyle/>
          <a:p>
            <a:pPr eaLnBrk="1" hangingPunct="1"/>
            <a:r>
              <a:rPr lang="en-US" sz="3200" b="1" smtClean="0"/>
              <a:t>The Law of Accelerating Returns</a:t>
            </a:r>
          </a:p>
        </p:txBody>
      </p:sp>
      <p:pic>
        <p:nvPicPr>
          <p:cNvPr id="3379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914400"/>
            <a:ext cx="6019800" cy="513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8091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609600"/>
            <a:ext cx="72009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0650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274638"/>
            <a:ext cx="8229600" cy="792162"/>
          </a:xfrm>
        </p:spPr>
        <p:txBody>
          <a:bodyPr/>
          <a:lstStyle/>
          <a:p>
            <a:pPr eaLnBrk="1" hangingPunct="1"/>
            <a:r>
              <a:rPr lang="en-US" sz="3200" b="1" smtClean="0"/>
              <a:t>The Singularity</a:t>
            </a:r>
          </a:p>
        </p:txBody>
      </p:sp>
      <p:sp>
        <p:nvSpPr>
          <p:cNvPr id="35843" name="Text Box 3"/>
          <p:cNvSpPr txBox="1">
            <a:spLocks noChangeArrowheads="1"/>
          </p:cNvSpPr>
          <p:nvPr/>
        </p:nvSpPr>
        <p:spPr bwMode="auto">
          <a:xfrm>
            <a:off x="533400" y="1600200"/>
            <a:ext cx="7391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t>It won’t stop just when the robots get as smart as we are.</a:t>
            </a:r>
          </a:p>
        </p:txBody>
      </p:sp>
      <p:sp>
        <p:nvSpPr>
          <p:cNvPr id="35844" name="Text Box 4"/>
          <p:cNvSpPr txBox="1">
            <a:spLocks noChangeArrowheads="1"/>
          </p:cNvSpPr>
          <p:nvPr/>
        </p:nvSpPr>
        <p:spPr bwMode="auto">
          <a:xfrm>
            <a:off x="762000" y="5410200"/>
            <a:ext cx="800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hlinkClick r:id="rId2"/>
              </a:rPr>
              <a:t>The Singularity Institute for Artificial Intelligence</a:t>
            </a:r>
            <a:endParaRPr lang="en-US"/>
          </a:p>
        </p:txBody>
      </p:sp>
    </p:spTree>
    <p:extLst>
      <p:ext uri="{BB962C8B-B14F-4D97-AF65-F5344CB8AC3E}">
        <p14:creationId xmlns:p14="http://schemas.microsoft.com/office/powerpoint/2010/main" val="19900274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274638"/>
            <a:ext cx="8229600" cy="639762"/>
          </a:xfrm>
        </p:spPr>
        <p:txBody>
          <a:bodyPr/>
          <a:lstStyle/>
          <a:p>
            <a:pPr eaLnBrk="1" hangingPunct="1"/>
            <a:r>
              <a:rPr lang="en-US" sz="3200" b="1" smtClean="0"/>
              <a:t>Past the Singularity – An Example</a:t>
            </a:r>
          </a:p>
        </p:txBody>
      </p:sp>
      <p:sp>
        <p:nvSpPr>
          <p:cNvPr id="39939" name="Text Box 4"/>
          <p:cNvSpPr txBox="1">
            <a:spLocks noChangeArrowheads="1"/>
          </p:cNvSpPr>
          <p:nvPr/>
        </p:nvSpPr>
        <p:spPr bwMode="auto">
          <a:xfrm>
            <a:off x="609600" y="1447800"/>
            <a:ext cx="80010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a:t>Automated stock traders drive out humans</a:t>
            </a:r>
          </a:p>
        </p:txBody>
      </p:sp>
      <p:pic>
        <p:nvPicPr>
          <p:cNvPr id="39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3725" y="2127250"/>
            <a:ext cx="2432050" cy="379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550" y="3114675"/>
            <a:ext cx="2744788" cy="274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98058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Or When We’re Not Quite There Yet</a:t>
            </a:r>
            <a:endParaRPr lang="en-US" sz="3200" b="1" dirty="0"/>
          </a:p>
        </p:txBody>
      </p:sp>
      <p:sp>
        <p:nvSpPr>
          <p:cNvPr id="4" name="TextBox 3"/>
          <p:cNvSpPr txBox="1"/>
          <p:nvPr/>
        </p:nvSpPr>
        <p:spPr>
          <a:xfrm>
            <a:off x="304800" y="5943600"/>
            <a:ext cx="6172200" cy="369332"/>
          </a:xfrm>
          <a:prstGeom prst="rect">
            <a:avLst/>
          </a:prstGeom>
          <a:noFill/>
        </p:spPr>
        <p:txBody>
          <a:bodyPr wrap="square" rtlCol="0">
            <a:spAutoFit/>
          </a:bodyPr>
          <a:lstStyle/>
          <a:p>
            <a:r>
              <a:rPr lang="en-US" dirty="0" smtClean="0">
                <a:hlinkClick r:id="rId3"/>
              </a:rPr>
              <a:t>http://www.michaeleisen.org/blog/?p=358</a:t>
            </a:r>
            <a:r>
              <a:rPr lang="en-US" dirty="0" smtClean="0"/>
              <a:t> </a:t>
            </a:r>
            <a:endParaRPr lang="en-US" dirty="0"/>
          </a:p>
        </p:txBody>
      </p:sp>
      <p:pic>
        <p:nvPicPr>
          <p:cNvPr id="1689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1628775"/>
            <a:ext cx="5715000"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9605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274638"/>
            <a:ext cx="8229600" cy="715962"/>
          </a:xfrm>
        </p:spPr>
        <p:txBody>
          <a:bodyPr/>
          <a:lstStyle/>
          <a:p>
            <a:pPr eaLnBrk="1" hangingPunct="1"/>
            <a:r>
              <a:rPr lang="en-US" sz="3200" b="1" smtClean="0"/>
              <a:t>Should We Do It?</a:t>
            </a:r>
          </a:p>
        </p:txBody>
      </p:sp>
      <p:sp>
        <p:nvSpPr>
          <p:cNvPr id="49155" name="Text Box 3"/>
          <p:cNvSpPr txBox="1">
            <a:spLocks noChangeArrowheads="1"/>
          </p:cNvSpPr>
          <p:nvPr/>
        </p:nvSpPr>
        <p:spPr bwMode="auto">
          <a:xfrm>
            <a:off x="533400" y="1447800"/>
            <a:ext cx="80010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buFontTx/>
              <a:buChar char="•"/>
            </a:pPr>
            <a:r>
              <a:rPr lang="en-US" sz="2400"/>
              <a:t> Does it make sense to ask?</a:t>
            </a:r>
          </a:p>
          <a:p>
            <a:pPr eaLnBrk="1" hangingPunct="1">
              <a:spcBef>
                <a:spcPct val="50000"/>
              </a:spcBef>
              <a:buFontTx/>
              <a:buChar char="•"/>
            </a:pPr>
            <a:endParaRPr lang="en-US" sz="2400"/>
          </a:p>
          <a:p>
            <a:pPr eaLnBrk="1" hangingPunct="1">
              <a:spcBef>
                <a:spcPct val="50000"/>
              </a:spcBef>
              <a:buFontTx/>
              <a:buChar char="•"/>
            </a:pPr>
            <a:r>
              <a:rPr lang="en-US" sz="2400"/>
              <a:t> What does history tell us?</a:t>
            </a:r>
          </a:p>
          <a:p>
            <a:pPr eaLnBrk="1" hangingPunct="1">
              <a:spcBef>
                <a:spcPct val="50000"/>
              </a:spcBef>
              <a:buFontTx/>
              <a:buChar char="•"/>
            </a:pPr>
            <a:endParaRPr lang="en-US" sz="2400"/>
          </a:p>
          <a:p>
            <a:pPr eaLnBrk="1" hangingPunct="1">
              <a:spcBef>
                <a:spcPct val="50000"/>
              </a:spcBef>
              <a:buFontTx/>
              <a:buChar char="•"/>
            </a:pPr>
            <a:r>
              <a:rPr lang="en-US" sz="2400"/>
              <a:t> Do we good job of predicting the future?</a:t>
            </a:r>
          </a:p>
        </p:txBody>
      </p:sp>
    </p:spTree>
    <p:extLst>
      <p:ext uri="{BB962C8B-B14F-4D97-AF65-F5344CB8AC3E}">
        <p14:creationId xmlns:p14="http://schemas.microsoft.com/office/powerpoint/2010/main" val="24052595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sz="3200" b="1" smtClean="0"/>
              <a:t>Is This Even A Question It Makes Sense to Ask?</a:t>
            </a:r>
          </a:p>
        </p:txBody>
      </p:sp>
      <p:graphicFrame>
        <p:nvGraphicFramePr>
          <p:cNvPr id="50179" name="Object 3"/>
          <p:cNvGraphicFramePr>
            <a:graphicFrameLocks noGrp="1" noChangeAspect="1"/>
          </p:cNvGraphicFramePr>
          <p:nvPr>
            <p:ph idx="1"/>
          </p:nvPr>
        </p:nvGraphicFramePr>
        <p:xfrm>
          <a:off x="914400" y="1600200"/>
          <a:ext cx="7315200" cy="4862513"/>
        </p:xfrm>
        <a:graphic>
          <a:graphicData uri="http://schemas.openxmlformats.org/presentationml/2006/ole">
            <mc:AlternateContent xmlns:mc="http://schemas.openxmlformats.org/markup-compatibility/2006">
              <mc:Choice xmlns:v="urn:schemas-microsoft-com:vml" Requires="v">
                <p:oleObj spid="_x0000_s1039" name="CorelPhotoPaint.Image.10" r:id="rId4" imgW="5971044" imgH="3968504" progId="CorelPhotoPaint.Image.10">
                  <p:embed/>
                </p:oleObj>
              </mc:Choice>
              <mc:Fallback>
                <p:oleObj name="CorelPhotoPaint.Image.10" r:id="rId4" imgW="5971044" imgH="3968504" progId="CorelPhotoPaint.Image.10">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600200"/>
                        <a:ext cx="7315200" cy="486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47287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274638"/>
            <a:ext cx="8229600" cy="639762"/>
          </a:xfrm>
        </p:spPr>
        <p:txBody>
          <a:bodyPr/>
          <a:lstStyle/>
          <a:p>
            <a:pPr eaLnBrk="1" hangingPunct="1"/>
            <a:r>
              <a:rPr lang="en-US" sz="3200" b="1" smtClean="0"/>
              <a:t>Islamic Science in the Golden Age</a:t>
            </a:r>
          </a:p>
        </p:txBody>
      </p:sp>
      <p:pic>
        <p:nvPicPr>
          <p:cNvPr id="5120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447800"/>
            <a:ext cx="2857500" cy="444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4" name="Text Box 5"/>
          <p:cNvSpPr txBox="1">
            <a:spLocks noChangeArrowheads="1"/>
          </p:cNvSpPr>
          <p:nvPr/>
        </p:nvSpPr>
        <p:spPr bwMode="auto">
          <a:xfrm>
            <a:off x="152400" y="6248400"/>
            <a:ext cx="571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a:hlinkClick r:id="rId4"/>
              </a:rPr>
              <a:t>http://www.youtube.com/watch?v=tIMifWU5ucU</a:t>
            </a:r>
            <a:r>
              <a:rPr lang="en-US"/>
              <a:t> </a:t>
            </a:r>
          </a:p>
        </p:txBody>
      </p:sp>
      <p:sp>
        <p:nvSpPr>
          <p:cNvPr id="51205" name="TextBox 1"/>
          <p:cNvSpPr txBox="1">
            <a:spLocks noChangeArrowheads="1"/>
          </p:cNvSpPr>
          <p:nvPr/>
        </p:nvSpPr>
        <p:spPr bwMode="auto">
          <a:xfrm>
            <a:off x="762000" y="1957388"/>
            <a:ext cx="2743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a:t>c 750 - 1250</a:t>
            </a:r>
          </a:p>
        </p:txBody>
      </p:sp>
    </p:spTree>
    <p:extLst>
      <p:ext uri="{BB962C8B-B14F-4D97-AF65-F5344CB8AC3E}">
        <p14:creationId xmlns:p14="http://schemas.microsoft.com/office/powerpoint/2010/main" val="2385127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28600" y="304800"/>
            <a:ext cx="2362200" cy="2133600"/>
          </a:xfrm>
        </p:spPr>
        <p:txBody>
          <a:bodyPr/>
          <a:lstStyle/>
          <a:p>
            <a:pPr eaLnBrk="1" hangingPunct="1"/>
            <a:r>
              <a:rPr lang="en-US" sz="3200" b="1" smtClean="0"/>
              <a:t>Digital Forensic Tools</a:t>
            </a:r>
          </a:p>
        </p:txBody>
      </p:sp>
      <p:sp>
        <p:nvSpPr>
          <p:cNvPr id="4099" name="Text Box 3"/>
          <p:cNvSpPr txBox="1">
            <a:spLocks noChangeArrowheads="1"/>
          </p:cNvSpPr>
          <p:nvPr/>
        </p:nvSpPr>
        <p:spPr bwMode="auto">
          <a:xfrm>
            <a:off x="381000" y="5943600"/>
            <a:ext cx="838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p>
        </p:txBody>
      </p:sp>
      <p:sp>
        <p:nvSpPr>
          <p:cNvPr id="4100" name="Text Box 4"/>
          <p:cNvSpPr txBox="1">
            <a:spLocks noChangeArrowheads="1"/>
          </p:cNvSpPr>
          <p:nvPr/>
        </p:nvSpPr>
        <p:spPr bwMode="auto">
          <a:xfrm>
            <a:off x="304800" y="4114800"/>
            <a:ext cx="350520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a:hlinkClick r:id="rId3"/>
              </a:rPr>
              <a:t>http://en.community.dell.com/blogs/direct2dell/archive/2009/07/06/dell-unveils-its-digital-forensics-solution.aspx</a:t>
            </a:r>
            <a:r>
              <a:rPr lang="en-US"/>
              <a:t> </a:t>
            </a:r>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4463" y="0"/>
            <a:ext cx="5189537"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9911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274638"/>
            <a:ext cx="8229600" cy="639762"/>
          </a:xfrm>
        </p:spPr>
        <p:txBody>
          <a:bodyPr/>
          <a:lstStyle/>
          <a:p>
            <a:pPr eaLnBrk="1" hangingPunct="1"/>
            <a:r>
              <a:rPr lang="en-US" sz="3200" b="1" smtClean="0"/>
              <a:t>Oppenheimer Quote</a:t>
            </a:r>
          </a:p>
        </p:txBody>
      </p:sp>
      <p:sp>
        <p:nvSpPr>
          <p:cNvPr id="52227" name="Text Box 3"/>
          <p:cNvSpPr txBox="1">
            <a:spLocks noChangeArrowheads="1"/>
          </p:cNvSpPr>
          <p:nvPr/>
        </p:nvSpPr>
        <p:spPr bwMode="auto">
          <a:xfrm>
            <a:off x="609600" y="1371600"/>
            <a:ext cx="7543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a:t>“When you see something that is technically sweet you go ahead and do it.”</a:t>
            </a:r>
          </a:p>
        </p:txBody>
      </p:sp>
    </p:spTree>
    <p:extLst>
      <p:ext uri="{BB962C8B-B14F-4D97-AF65-F5344CB8AC3E}">
        <p14:creationId xmlns:p14="http://schemas.microsoft.com/office/powerpoint/2010/main" val="762721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Title 1"/>
          <p:cNvSpPr>
            <a:spLocks noGrp="1"/>
          </p:cNvSpPr>
          <p:nvPr>
            <p:ph type="title"/>
          </p:nvPr>
        </p:nvSpPr>
        <p:spPr>
          <a:xfrm>
            <a:off x="457200" y="274638"/>
            <a:ext cx="8229600" cy="715962"/>
          </a:xfrm>
        </p:spPr>
        <p:txBody>
          <a:bodyPr/>
          <a:lstStyle/>
          <a:p>
            <a:r>
              <a:rPr lang="en-US" sz="3200" b="1" smtClean="0"/>
              <a:t>Since the Industrial Revolution</a:t>
            </a:r>
          </a:p>
        </p:txBody>
      </p:sp>
      <p:sp>
        <p:nvSpPr>
          <p:cNvPr id="53251" name="TextBox 3"/>
          <p:cNvSpPr txBox="1">
            <a:spLocks noChangeArrowheads="1"/>
          </p:cNvSpPr>
          <p:nvPr/>
        </p:nvSpPr>
        <p:spPr bwMode="auto">
          <a:xfrm>
            <a:off x="381000" y="6008688"/>
            <a:ext cx="838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hlinkClick r:id="rId3"/>
              </a:rPr>
              <a:t>http://www.youtube.com/watch?feature=youtube_gdata_player&amp;v=jbkSRLYSojo</a:t>
            </a:r>
            <a:r>
              <a:rPr lang="en-US"/>
              <a:t> </a:t>
            </a:r>
          </a:p>
        </p:txBody>
      </p:sp>
      <p:pic>
        <p:nvPicPr>
          <p:cNvPr id="5325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219200"/>
            <a:ext cx="5638800" cy="398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3" name="TextBox 1"/>
          <p:cNvSpPr txBox="1">
            <a:spLocks noChangeArrowheads="1"/>
          </p:cNvSpPr>
          <p:nvPr/>
        </p:nvSpPr>
        <p:spPr bwMode="auto">
          <a:xfrm>
            <a:off x="381000" y="5410200"/>
            <a:ext cx="838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a:t>Has technology benefited people?</a:t>
            </a:r>
          </a:p>
        </p:txBody>
      </p:sp>
    </p:spTree>
    <p:extLst>
      <p:ext uri="{BB962C8B-B14F-4D97-AF65-F5344CB8AC3E}">
        <p14:creationId xmlns:p14="http://schemas.microsoft.com/office/powerpoint/2010/main" val="1207969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457200" y="274638"/>
            <a:ext cx="8229600" cy="792162"/>
          </a:xfrm>
        </p:spPr>
        <p:txBody>
          <a:bodyPr/>
          <a:lstStyle/>
          <a:p>
            <a:r>
              <a:rPr lang="en-US" sz="3200" b="1" smtClean="0"/>
              <a:t>GDP Growth</a:t>
            </a:r>
          </a:p>
        </p:txBody>
      </p:sp>
      <p:pic>
        <p:nvPicPr>
          <p:cNvPr id="5427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43000"/>
            <a:ext cx="79248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43908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274638"/>
            <a:ext cx="8229600" cy="563562"/>
          </a:xfrm>
        </p:spPr>
        <p:txBody>
          <a:bodyPr>
            <a:normAutofit fontScale="90000"/>
          </a:bodyPr>
          <a:lstStyle/>
          <a:p>
            <a:pPr eaLnBrk="1" hangingPunct="1"/>
            <a:r>
              <a:rPr lang="en-US" sz="3200" b="1" smtClean="0"/>
              <a:t>The Luddites</a:t>
            </a:r>
          </a:p>
        </p:txBody>
      </p:sp>
      <p:pic>
        <p:nvPicPr>
          <p:cNvPr id="5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752600"/>
            <a:ext cx="4257675" cy="398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0" name="Text Box 4"/>
          <p:cNvSpPr txBox="1">
            <a:spLocks noChangeArrowheads="1"/>
          </p:cNvSpPr>
          <p:nvPr/>
        </p:nvSpPr>
        <p:spPr bwMode="auto">
          <a:xfrm>
            <a:off x="304800" y="4572000"/>
            <a:ext cx="3276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a:t>The Luddites, 1812</a:t>
            </a:r>
          </a:p>
        </p:txBody>
      </p:sp>
    </p:spTree>
    <p:extLst>
      <p:ext uri="{BB962C8B-B14F-4D97-AF65-F5344CB8AC3E}">
        <p14:creationId xmlns:p14="http://schemas.microsoft.com/office/powerpoint/2010/main" val="31467919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274638"/>
            <a:ext cx="3352800" cy="563562"/>
          </a:xfrm>
        </p:spPr>
        <p:txBody>
          <a:bodyPr>
            <a:normAutofit fontScale="90000"/>
          </a:bodyPr>
          <a:lstStyle/>
          <a:p>
            <a:pPr eaLnBrk="1" hangingPunct="1"/>
            <a:r>
              <a:rPr lang="en-US" sz="3200" b="1" smtClean="0"/>
              <a:t>The Luddites</a:t>
            </a:r>
          </a:p>
        </p:txBody>
      </p:sp>
      <p:pic>
        <p:nvPicPr>
          <p:cNvPr id="5632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9050" y="381000"/>
            <a:ext cx="494665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06426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Title 1"/>
          <p:cNvSpPr>
            <a:spLocks noGrp="1"/>
          </p:cNvSpPr>
          <p:nvPr>
            <p:ph type="title"/>
          </p:nvPr>
        </p:nvSpPr>
        <p:spPr>
          <a:xfrm>
            <a:off x="457200" y="228600"/>
            <a:ext cx="8229600" cy="792163"/>
          </a:xfrm>
        </p:spPr>
        <p:txBody>
          <a:bodyPr/>
          <a:lstStyle/>
          <a:p>
            <a:r>
              <a:rPr lang="en-US" sz="3200" b="1" smtClean="0"/>
              <a:t>Elderly Support Ratio</a:t>
            </a:r>
          </a:p>
        </p:txBody>
      </p:sp>
      <p:pic>
        <p:nvPicPr>
          <p:cNvPr id="573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163" y="1295400"/>
            <a:ext cx="7305675"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4867275"/>
            <a:ext cx="2066925" cy="14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867275"/>
            <a:ext cx="2419350"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0190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Title 1"/>
          <p:cNvSpPr>
            <a:spLocks noGrp="1"/>
          </p:cNvSpPr>
          <p:nvPr>
            <p:ph type="title"/>
          </p:nvPr>
        </p:nvSpPr>
        <p:spPr>
          <a:xfrm>
            <a:off x="457200" y="274638"/>
            <a:ext cx="8229600" cy="715962"/>
          </a:xfrm>
        </p:spPr>
        <p:txBody>
          <a:bodyPr/>
          <a:lstStyle/>
          <a:p>
            <a:r>
              <a:rPr lang="en-US" sz="3200" b="1" smtClean="0"/>
              <a:t>Elderly Support Ratio  2050</a:t>
            </a:r>
          </a:p>
        </p:txBody>
      </p:sp>
      <p:graphicFrame>
        <p:nvGraphicFramePr>
          <p:cNvPr id="6" name="Table 5"/>
          <p:cNvGraphicFramePr>
            <a:graphicFrameLocks noGrp="1"/>
          </p:cNvGraphicFramePr>
          <p:nvPr/>
        </p:nvGraphicFramePr>
        <p:xfrm>
          <a:off x="1752600" y="1371600"/>
          <a:ext cx="6096000" cy="4821232"/>
        </p:xfrm>
        <a:graphic>
          <a:graphicData uri="http://schemas.openxmlformats.org/drawingml/2006/table">
            <a:tbl>
              <a:tblPr firstRow="1" bandRow="1">
                <a:tableStyleId>{5C22544A-7EE6-4342-B048-85BDC9FD1C3A}</a:tableStyleId>
              </a:tblPr>
              <a:tblGrid>
                <a:gridCol w="3048000"/>
                <a:gridCol w="3048000"/>
              </a:tblGrid>
              <a:tr h="370864">
                <a:tc>
                  <a:txBody>
                    <a:bodyPr/>
                    <a:lstStyle/>
                    <a:p>
                      <a:r>
                        <a:rPr lang="en-US" sz="1800" dirty="0" smtClean="0"/>
                        <a:t>Country </a:t>
                      </a:r>
                      <a:endParaRPr lang="en-US" sz="1800" dirty="0"/>
                    </a:p>
                  </a:txBody>
                  <a:tcPr marT="45723" marB="45723"/>
                </a:tc>
                <a:tc>
                  <a:txBody>
                    <a:bodyPr/>
                    <a:lstStyle/>
                    <a:p>
                      <a:r>
                        <a:rPr lang="en-US" sz="1800" dirty="0" smtClean="0"/>
                        <a:t>Ratio</a:t>
                      </a:r>
                      <a:endParaRPr lang="en-US" sz="1800" dirty="0"/>
                    </a:p>
                  </a:txBody>
                  <a:tcPr marT="45723" marB="45723"/>
                </a:tc>
              </a:tr>
              <a:tr h="370864">
                <a:tc>
                  <a:txBody>
                    <a:bodyPr/>
                    <a:lstStyle/>
                    <a:p>
                      <a:r>
                        <a:rPr lang="en-US" sz="1800" dirty="0" smtClean="0"/>
                        <a:t>Niger</a:t>
                      </a:r>
                      <a:endParaRPr lang="en-US" sz="1800" dirty="0"/>
                    </a:p>
                  </a:txBody>
                  <a:tcPr marT="45723" marB="45723"/>
                </a:tc>
                <a:tc>
                  <a:txBody>
                    <a:bodyPr/>
                    <a:lstStyle/>
                    <a:p>
                      <a:r>
                        <a:rPr lang="en-US" sz="1800" dirty="0" smtClean="0"/>
                        <a:t>19</a:t>
                      </a:r>
                    </a:p>
                  </a:txBody>
                  <a:tcPr marT="45723" marB="45723"/>
                </a:tc>
              </a:tr>
              <a:tr h="370864">
                <a:tc>
                  <a:txBody>
                    <a:bodyPr/>
                    <a:lstStyle/>
                    <a:p>
                      <a:r>
                        <a:rPr lang="en-US" sz="1800" dirty="0" smtClean="0"/>
                        <a:t>Uganda</a:t>
                      </a:r>
                      <a:endParaRPr lang="en-US" sz="1800" dirty="0"/>
                    </a:p>
                  </a:txBody>
                  <a:tcPr marT="45723" marB="45723"/>
                </a:tc>
                <a:tc>
                  <a:txBody>
                    <a:bodyPr/>
                    <a:lstStyle/>
                    <a:p>
                      <a:r>
                        <a:rPr lang="en-US" sz="1800" dirty="0" smtClean="0"/>
                        <a:t>16</a:t>
                      </a:r>
                      <a:endParaRPr lang="en-US" sz="1800" dirty="0"/>
                    </a:p>
                  </a:txBody>
                  <a:tcPr marT="45723" marB="45723"/>
                </a:tc>
              </a:tr>
              <a:tr h="370864">
                <a:tc>
                  <a:txBody>
                    <a:bodyPr/>
                    <a:lstStyle/>
                    <a:p>
                      <a:r>
                        <a:rPr lang="en-US" sz="1800" dirty="0" smtClean="0"/>
                        <a:t>Guatamala</a:t>
                      </a:r>
                      <a:endParaRPr lang="en-US" sz="1800" dirty="0"/>
                    </a:p>
                  </a:txBody>
                  <a:tcPr marT="45723" marB="45723"/>
                </a:tc>
                <a:tc>
                  <a:txBody>
                    <a:bodyPr/>
                    <a:lstStyle/>
                    <a:p>
                      <a:r>
                        <a:rPr lang="en-US" sz="1800" dirty="0" smtClean="0"/>
                        <a:t>7</a:t>
                      </a:r>
                      <a:endParaRPr lang="en-US" sz="1800" dirty="0"/>
                    </a:p>
                  </a:txBody>
                  <a:tcPr marT="45723" marB="45723"/>
                </a:tc>
              </a:tr>
              <a:tr h="370864">
                <a:tc>
                  <a:txBody>
                    <a:bodyPr/>
                    <a:lstStyle/>
                    <a:p>
                      <a:r>
                        <a:rPr lang="en-US" sz="1800" dirty="0" smtClean="0"/>
                        <a:t>Pakistan</a:t>
                      </a:r>
                      <a:endParaRPr lang="en-US" sz="1800" dirty="0"/>
                    </a:p>
                  </a:txBody>
                  <a:tcPr marT="45723" marB="45723"/>
                </a:tc>
                <a:tc>
                  <a:txBody>
                    <a:bodyPr/>
                    <a:lstStyle/>
                    <a:p>
                      <a:r>
                        <a:rPr lang="en-US" sz="1800" dirty="0" smtClean="0"/>
                        <a:t>7</a:t>
                      </a:r>
                      <a:endParaRPr lang="en-US" sz="1800" dirty="0"/>
                    </a:p>
                  </a:txBody>
                  <a:tcPr marT="45723" marB="45723"/>
                </a:tc>
              </a:tr>
              <a:tr h="370864">
                <a:tc>
                  <a:txBody>
                    <a:bodyPr/>
                    <a:lstStyle/>
                    <a:p>
                      <a:r>
                        <a:rPr lang="en-US" sz="1800" dirty="0" smtClean="0"/>
                        <a:t>Egypt</a:t>
                      </a:r>
                      <a:endParaRPr lang="en-US" sz="1800" dirty="0"/>
                    </a:p>
                  </a:txBody>
                  <a:tcPr marT="45723" marB="45723"/>
                </a:tc>
                <a:tc>
                  <a:txBody>
                    <a:bodyPr/>
                    <a:lstStyle/>
                    <a:p>
                      <a:r>
                        <a:rPr lang="en-US" sz="1800" dirty="0" smtClean="0"/>
                        <a:t>5</a:t>
                      </a:r>
                      <a:endParaRPr lang="en-US" sz="1800" dirty="0"/>
                    </a:p>
                  </a:txBody>
                  <a:tcPr marT="45723" marB="45723"/>
                </a:tc>
              </a:tr>
              <a:tr h="370864">
                <a:tc>
                  <a:txBody>
                    <a:bodyPr/>
                    <a:lstStyle/>
                    <a:p>
                      <a:r>
                        <a:rPr lang="en-US" sz="1800" dirty="0" smtClean="0"/>
                        <a:t>India</a:t>
                      </a:r>
                      <a:endParaRPr lang="en-US" sz="1800" dirty="0"/>
                    </a:p>
                  </a:txBody>
                  <a:tcPr marT="45723" marB="45723"/>
                </a:tc>
                <a:tc>
                  <a:txBody>
                    <a:bodyPr/>
                    <a:lstStyle/>
                    <a:p>
                      <a:r>
                        <a:rPr lang="en-US" sz="1800" dirty="0" smtClean="0"/>
                        <a:t>5</a:t>
                      </a:r>
                      <a:endParaRPr lang="en-US" sz="1800" dirty="0"/>
                    </a:p>
                  </a:txBody>
                  <a:tcPr marT="45723" marB="45723"/>
                </a:tc>
              </a:tr>
              <a:tr h="370864">
                <a:tc>
                  <a:txBody>
                    <a:bodyPr/>
                    <a:lstStyle/>
                    <a:p>
                      <a:r>
                        <a:rPr lang="en-US" sz="1800" dirty="0" smtClean="0"/>
                        <a:t>Morocco</a:t>
                      </a:r>
                      <a:endParaRPr lang="en-US" sz="1800" dirty="0"/>
                    </a:p>
                  </a:txBody>
                  <a:tcPr marT="45723" marB="45723"/>
                </a:tc>
                <a:tc>
                  <a:txBody>
                    <a:bodyPr/>
                    <a:lstStyle/>
                    <a:p>
                      <a:r>
                        <a:rPr lang="en-US" sz="1800" dirty="0" smtClean="0"/>
                        <a:t>4</a:t>
                      </a:r>
                      <a:endParaRPr lang="en-US" sz="1800" dirty="0"/>
                    </a:p>
                  </a:txBody>
                  <a:tcPr marT="45723" marB="45723"/>
                </a:tc>
              </a:tr>
              <a:tr h="370864">
                <a:tc>
                  <a:txBody>
                    <a:bodyPr/>
                    <a:lstStyle/>
                    <a:p>
                      <a:r>
                        <a:rPr lang="en-US" sz="1800" dirty="0" smtClean="0"/>
                        <a:t>United States</a:t>
                      </a:r>
                      <a:endParaRPr lang="en-US" sz="1800" dirty="0"/>
                    </a:p>
                  </a:txBody>
                  <a:tcPr marT="45723" marB="45723"/>
                </a:tc>
                <a:tc>
                  <a:txBody>
                    <a:bodyPr/>
                    <a:lstStyle/>
                    <a:p>
                      <a:r>
                        <a:rPr lang="en-US" sz="1800" dirty="0" smtClean="0"/>
                        <a:t>3</a:t>
                      </a:r>
                      <a:endParaRPr lang="en-US" sz="1800" dirty="0"/>
                    </a:p>
                  </a:txBody>
                  <a:tcPr marT="45723" marB="45723"/>
                </a:tc>
              </a:tr>
              <a:tr h="370864">
                <a:tc>
                  <a:txBody>
                    <a:bodyPr/>
                    <a:lstStyle/>
                    <a:p>
                      <a:r>
                        <a:rPr lang="en-US" sz="1800" dirty="0" smtClean="0"/>
                        <a:t>Mexico</a:t>
                      </a:r>
                      <a:endParaRPr lang="en-US" sz="1800" dirty="0"/>
                    </a:p>
                  </a:txBody>
                  <a:tcPr marT="45723" marB="45723"/>
                </a:tc>
                <a:tc>
                  <a:txBody>
                    <a:bodyPr/>
                    <a:lstStyle/>
                    <a:p>
                      <a:r>
                        <a:rPr lang="en-US" sz="1800" dirty="0" smtClean="0"/>
                        <a:t>3</a:t>
                      </a:r>
                      <a:endParaRPr lang="en-US" sz="1800" dirty="0"/>
                    </a:p>
                  </a:txBody>
                  <a:tcPr marT="45723" marB="45723"/>
                </a:tc>
              </a:tr>
              <a:tr h="370864">
                <a:tc>
                  <a:txBody>
                    <a:bodyPr/>
                    <a:lstStyle/>
                    <a:p>
                      <a:r>
                        <a:rPr lang="en-US" sz="1800" dirty="0" smtClean="0"/>
                        <a:t>China</a:t>
                      </a:r>
                      <a:endParaRPr lang="en-US" sz="1800" dirty="0"/>
                    </a:p>
                  </a:txBody>
                  <a:tcPr marT="45723" marB="45723"/>
                </a:tc>
                <a:tc>
                  <a:txBody>
                    <a:bodyPr/>
                    <a:lstStyle/>
                    <a:p>
                      <a:r>
                        <a:rPr lang="en-US" sz="1800" dirty="0" smtClean="0"/>
                        <a:t>3</a:t>
                      </a:r>
                      <a:endParaRPr lang="en-US" sz="1800" dirty="0"/>
                    </a:p>
                  </a:txBody>
                  <a:tcPr marT="45723" marB="45723"/>
                </a:tc>
              </a:tr>
              <a:tr h="370864">
                <a:tc>
                  <a:txBody>
                    <a:bodyPr/>
                    <a:lstStyle/>
                    <a:p>
                      <a:r>
                        <a:rPr lang="en-US" sz="1800" dirty="0" smtClean="0"/>
                        <a:t>France</a:t>
                      </a:r>
                      <a:endParaRPr lang="en-US" sz="1800" dirty="0"/>
                    </a:p>
                  </a:txBody>
                  <a:tcPr marT="45723" marB="45723"/>
                </a:tc>
                <a:tc>
                  <a:txBody>
                    <a:bodyPr/>
                    <a:lstStyle/>
                    <a:p>
                      <a:r>
                        <a:rPr lang="en-US" sz="1800" dirty="0" smtClean="0"/>
                        <a:t>2</a:t>
                      </a:r>
                      <a:endParaRPr lang="en-US" sz="1800" dirty="0"/>
                    </a:p>
                  </a:txBody>
                  <a:tcPr marT="45723" marB="45723"/>
                </a:tc>
              </a:tr>
              <a:tr h="370864">
                <a:tc>
                  <a:txBody>
                    <a:bodyPr/>
                    <a:lstStyle/>
                    <a:p>
                      <a:r>
                        <a:rPr lang="en-US" sz="1800" dirty="0" smtClean="0"/>
                        <a:t>Japan</a:t>
                      </a:r>
                      <a:endParaRPr lang="en-US" sz="1800" dirty="0"/>
                    </a:p>
                  </a:txBody>
                  <a:tcPr marT="45723" marB="45723"/>
                </a:tc>
                <a:tc>
                  <a:txBody>
                    <a:bodyPr/>
                    <a:lstStyle/>
                    <a:p>
                      <a:r>
                        <a:rPr lang="en-US" sz="1800" dirty="0" smtClean="0"/>
                        <a:t>1</a:t>
                      </a:r>
                      <a:endParaRPr lang="en-US" sz="1800" dirty="0"/>
                    </a:p>
                  </a:txBody>
                  <a:tcPr marT="45723" marB="45723"/>
                </a:tc>
              </a:tr>
            </a:tbl>
          </a:graphicData>
        </a:graphic>
      </p:graphicFrame>
    </p:spTree>
    <p:extLst>
      <p:ext uri="{BB962C8B-B14F-4D97-AF65-F5344CB8AC3E}">
        <p14:creationId xmlns:p14="http://schemas.microsoft.com/office/powerpoint/2010/main" val="1043144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457200" y="274638"/>
            <a:ext cx="8229600" cy="715962"/>
          </a:xfrm>
        </p:spPr>
        <p:txBody>
          <a:bodyPr/>
          <a:lstStyle/>
          <a:p>
            <a:r>
              <a:rPr lang="en-US" sz="3200" b="1" smtClean="0"/>
              <a:t>One Futuristic Vision</a:t>
            </a:r>
          </a:p>
        </p:txBody>
      </p:sp>
      <p:pic>
        <p:nvPicPr>
          <p:cNvPr id="5939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295400"/>
            <a:ext cx="5029200" cy="384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7" name="TextBox 4"/>
          <p:cNvSpPr txBox="1">
            <a:spLocks noChangeArrowheads="1"/>
          </p:cNvSpPr>
          <p:nvPr/>
        </p:nvSpPr>
        <p:spPr bwMode="auto">
          <a:xfrm>
            <a:off x="304800" y="1828800"/>
            <a:ext cx="2514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Rosie, the</a:t>
            </a:r>
          </a:p>
          <a:p>
            <a:pPr eaLnBrk="1" hangingPunct="1"/>
            <a:r>
              <a:rPr lang="en-US" sz="2400" dirty="0" err="1"/>
              <a:t>Jetsons</a:t>
            </a:r>
            <a:r>
              <a:rPr lang="en-US" sz="2400" dirty="0"/>
              <a:t>’ maid</a:t>
            </a:r>
          </a:p>
          <a:p>
            <a:pPr eaLnBrk="1" hangingPunct="1"/>
            <a:endParaRPr lang="en-US" sz="2400" dirty="0"/>
          </a:p>
          <a:p>
            <a:pPr eaLnBrk="1" hangingPunct="1"/>
            <a:r>
              <a:rPr lang="en-US" sz="2400" dirty="0"/>
              <a:t>~1962</a:t>
            </a:r>
          </a:p>
        </p:txBody>
      </p:sp>
      <p:sp>
        <p:nvSpPr>
          <p:cNvPr id="2" name="TextBox 1"/>
          <p:cNvSpPr txBox="1"/>
          <p:nvPr/>
        </p:nvSpPr>
        <p:spPr>
          <a:xfrm>
            <a:off x="457200" y="5867400"/>
            <a:ext cx="7467600" cy="646331"/>
          </a:xfrm>
          <a:prstGeom prst="rect">
            <a:avLst/>
          </a:prstGeom>
          <a:noFill/>
        </p:spPr>
        <p:txBody>
          <a:bodyPr wrap="square" rtlCol="0">
            <a:spAutoFit/>
          </a:bodyPr>
          <a:lstStyle/>
          <a:p>
            <a:r>
              <a:rPr lang="en-US" dirty="0">
                <a:hlinkClick r:id="rId4"/>
              </a:rPr>
              <a:t>http://</a:t>
            </a:r>
            <a:r>
              <a:rPr lang="en-US" dirty="0" smtClean="0">
                <a:hlinkClick r:id="rId4"/>
              </a:rPr>
              <a:t>www.youtube.com/watch?feature=player_detailpage&amp;v=4MTHGWPqd14#t=190s</a:t>
            </a:r>
            <a:r>
              <a:rPr lang="en-US" dirty="0" smtClean="0"/>
              <a:t>   3:10</a:t>
            </a:r>
            <a:endParaRPr lang="en-US" dirty="0"/>
          </a:p>
        </p:txBody>
      </p:sp>
    </p:spTree>
    <p:extLst>
      <p:ext uri="{BB962C8B-B14F-4D97-AF65-F5344CB8AC3E}">
        <p14:creationId xmlns:p14="http://schemas.microsoft.com/office/powerpoint/2010/main" val="73831720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sz="3200" b="1" dirty="0" smtClean="0"/>
              <a:t>How Does Technology Replace Human Workers?</a:t>
            </a:r>
          </a:p>
        </p:txBody>
      </p:sp>
      <p:pic>
        <p:nvPicPr>
          <p:cNvPr id="604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676400"/>
            <a:ext cx="2971800" cy="404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43766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Can We Always Imagine How?</a:t>
            </a:r>
            <a:endParaRPr lang="en-US" sz="3200"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1219200"/>
            <a:ext cx="3704167" cy="4959298"/>
          </a:xfrm>
          <a:prstGeom prst="rect">
            <a:avLst/>
          </a:prstGeom>
        </p:spPr>
      </p:pic>
    </p:spTree>
    <p:extLst>
      <p:ext uri="{BB962C8B-B14F-4D97-AF65-F5344CB8AC3E}">
        <p14:creationId xmlns:p14="http://schemas.microsoft.com/office/powerpoint/2010/main" val="15077310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74638"/>
            <a:ext cx="8229600" cy="715962"/>
          </a:xfrm>
        </p:spPr>
        <p:txBody>
          <a:bodyPr/>
          <a:lstStyle/>
          <a:p>
            <a:pPr eaLnBrk="1" hangingPunct="1"/>
            <a:r>
              <a:rPr lang="en-US" sz="3200" b="1" smtClean="0"/>
              <a:t>Fanciful, But You Get the Idea</a:t>
            </a:r>
          </a:p>
        </p:txBody>
      </p:sp>
      <p:pic>
        <p:nvPicPr>
          <p:cNvPr id="92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6934200" cy="433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0" name="Text Box 5"/>
          <p:cNvSpPr txBox="1">
            <a:spLocks noChangeArrowheads="1"/>
          </p:cNvSpPr>
          <p:nvPr/>
        </p:nvSpPr>
        <p:spPr bwMode="auto">
          <a:xfrm>
            <a:off x="533400" y="6172200"/>
            <a:ext cx="6629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hlinkClick r:id="rId3"/>
              </a:rPr>
              <a:t>http://www.youtube.com/watch_popup?v=jEjUAnPc2VA#t=20</a:t>
            </a:r>
            <a:r>
              <a:rPr lang="en-US"/>
              <a:t> </a:t>
            </a:r>
          </a:p>
        </p:txBody>
      </p:sp>
    </p:spTree>
    <p:extLst>
      <p:ext uri="{BB962C8B-B14F-4D97-AF65-F5344CB8AC3E}">
        <p14:creationId xmlns:p14="http://schemas.microsoft.com/office/powerpoint/2010/main" val="2371944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274638"/>
            <a:ext cx="8229600" cy="563562"/>
          </a:xfrm>
        </p:spPr>
        <p:txBody>
          <a:bodyPr>
            <a:noAutofit/>
          </a:bodyPr>
          <a:lstStyle/>
          <a:p>
            <a:pPr eaLnBrk="1" hangingPunct="1"/>
            <a:r>
              <a:rPr lang="en-US" sz="3200" b="1" dirty="0" smtClean="0"/>
              <a:t>Were the Luddites Right?</a:t>
            </a:r>
          </a:p>
        </p:txBody>
      </p:sp>
      <p:sp>
        <p:nvSpPr>
          <p:cNvPr id="61443" name="Rectangle 3"/>
          <p:cNvSpPr>
            <a:spLocks noGrp="1" noChangeArrowheads="1"/>
          </p:cNvSpPr>
          <p:nvPr>
            <p:ph type="body" idx="1"/>
          </p:nvPr>
        </p:nvSpPr>
        <p:spPr>
          <a:xfrm>
            <a:off x="457200" y="1219200"/>
            <a:ext cx="8229600" cy="4906963"/>
          </a:xfrm>
        </p:spPr>
        <p:txBody>
          <a:bodyPr/>
          <a:lstStyle/>
          <a:p>
            <a:pPr eaLnBrk="1" hangingPunct="1"/>
            <a:r>
              <a:rPr lang="en-US" sz="2400" dirty="0" smtClean="0"/>
              <a:t>Will technology destroy some people’s lives as they know them?</a:t>
            </a:r>
          </a:p>
          <a:p>
            <a:pPr eaLnBrk="1" hangingPunct="1"/>
            <a:endParaRPr lang="en-US" sz="2400" dirty="0" smtClean="0"/>
          </a:p>
          <a:p>
            <a:pPr eaLnBrk="1" hangingPunct="1"/>
            <a:endParaRPr lang="en-US" sz="2400" dirty="0" smtClean="0"/>
          </a:p>
          <a:p>
            <a:pPr eaLnBrk="1" hangingPunct="1"/>
            <a:r>
              <a:rPr lang="en-US" sz="2400" dirty="0" smtClean="0"/>
              <a:t>If so, is it worth the price for the greater good?</a:t>
            </a:r>
          </a:p>
          <a:p>
            <a:pPr eaLnBrk="1" hangingPunct="1"/>
            <a:endParaRPr lang="en-US" sz="2400" dirty="0" smtClean="0"/>
          </a:p>
          <a:p>
            <a:pPr eaLnBrk="1" hangingPunct="1"/>
            <a:endParaRPr lang="en-US" sz="2400" dirty="0" smtClean="0"/>
          </a:p>
          <a:p>
            <a:pPr eaLnBrk="1" hangingPunct="1"/>
            <a:r>
              <a:rPr lang="en-US" sz="2400" dirty="0" smtClean="0"/>
              <a:t>Can side effects be mitigated?</a:t>
            </a:r>
          </a:p>
        </p:txBody>
      </p:sp>
    </p:spTree>
    <p:extLst>
      <p:ext uri="{BB962C8B-B14F-4D97-AF65-F5344CB8AC3E}">
        <p14:creationId xmlns:p14="http://schemas.microsoft.com/office/powerpoint/2010/main" val="14659559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152400"/>
            <a:ext cx="8229600" cy="1143000"/>
          </a:xfrm>
        </p:spPr>
        <p:txBody>
          <a:bodyPr/>
          <a:lstStyle/>
          <a:p>
            <a:pPr eaLnBrk="1" hangingPunct="1"/>
            <a:r>
              <a:rPr lang="en-US" sz="3200" b="1" dirty="0" smtClean="0"/>
              <a:t>Can We Predict the Impact of New Technology?</a:t>
            </a:r>
          </a:p>
        </p:txBody>
      </p:sp>
      <p:pic>
        <p:nvPicPr>
          <p:cNvPr id="624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981200"/>
            <a:ext cx="4600575"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23729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274638"/>
            <a:ext cx="8229600" cy="639762"/>
          </a:xfrm>
        </p:spPr>
        <p:txBody>
          <a:bodyPr/>
          <a:lstStyle/>
          <a:p>
            <a:pPr eaLnBrk="1" hangingPunct="1"/>
            <a:r>
              <a:rPr lang="en-US" sz="3200" b="1" smtClean="0"/>
              <a:t>Our Inability to Predict Impact</a:t>
            </a:r>
          </a:p>
        </p:txBody>
      </p:sp>
      <p:sp>
        <p:nvSpPr>
          <p:cNvPr id="63491" name="Rectangle 3"/>
          <p:cNvSpPr>
            <a:spLocks noGrp="1" noChangeArrowheads="1"/>
          </p:cNvSpPr>
          <p:nvPr>
            <p:ph type="body" idx="1"/>
          </p:nvPr>
        </p:nvSpPr>
        <p:spPr/>
        <p:txBody>
          <a:bodyPr/>
          <a:lstStyle/>
          <a:p>
            <a:pPr eaLnBrk="1" hangingPunct="1"/>
            <a:r>
              <a:rPr lang="en-US" sz="2400" smtClean="0">
                <a:hlinkClick r:id="rId2"/>
              </a:rPr>
              <a:t>Future predictions</a:t>
            </a:r>
            <a:endParaRPr lang="en-US" sz="2400" smtClean="0"/>
          </a:p>
          <a:p>
            <a:pPr eaLnBrk="1" hangingPunct="1"/>
            <a:endParaRPr lang="en-US" sz="2400" smtClean="0"/>
          </a:p>
          <a:p>
            <a:pPr eaLnBrk="1" hangingPunct="1"/>
            <a:r>
              <a:rPr lang="en-US" sz="2400" smtClean="0">
                <a:hlinkClick r:id="rId3"/>
              </a:rPr>
              <a:t>More hopelessly wrong predictions</a:t>
            </a:r>
            <a:endParaRPr lang="en-US" sz="2400" smtClean="0"/>
          </a:p>
          <a:p>
            <a:pPr eaLnBrk="1" hangingPunct="1"/>
            <a:endParaRPr lang="en-US" sz="2400" smtClean="0"/>
          </a:p>
          <a:p>
            <a:pPr eaLnBrk="1" hangingPunct="1"/>
            <a:r>
              <a:rPr lang="en-US" sz="2400" smtClean="0"/>
              <a:t>Can we predict the impact of:</a:t>
            </a:r>
          </a:p>
          <a:p>
            <a:pPr lvl="1" eaLnBrk="1" hangingPunct="1">
              <a:buFontTx/>
              <a:buChar char="•"/>
            </a:pPr>
            <a:r>
              <a:rPr lang="en-US" sz="2400" smtClean="0"/>
              <a:t>The Internet?</a:t>
            </a:r>
          </a:p>
          <a:p>
            <a:pPr lvl="1" eaLnBrk="1" hangingPunct="1">
              <a:buFontTx/>
              <a:buChar char="•"/>
            </a:pPr>
            <a:r>
              <a:rPr lang="en-US" sz="2400" smtClean="0"/>
              <a:t>Household and factory robots?</a:t>
            </a:r>
          </a:p>
          <a:p>
            <a:pPr lvl="1" eaLnBrk="1" hangingPunct="1">
              <a:buFontTx/>
              <a:buChar char="•"/>
            </a:pPr>
            <a:r>
              <a:rPr lang="en-US" sz="2400" smtClean="0"/>
              <a:t>Human-level AI?</a:t>
            </a:r>
          </a:p>
          <a:p>
            <a:pPr lvl="1" eaLnBrk="1" hangingPunct="1">
              <a:buFontTx/>
              <a:buChar char="•"/>
            </a:pPr>
            <a:r>
              <a:rPr lang="en-US" sz="2400" smtClean="0"/>
              <a:t>Human genome sequencing</a:t>
            </a:r>
          </a:p>
        </p:txBody>
      </p:sp>
    </p:spTree>
    <p:extLst>
      <p:ext uri="{BB962C8B-B14F-4D97-AF65-F5344CB8AC3E}">
        <p14:creationId xmlns:p14="http://schemas.microsoft.com/office/powerpoint/2010/main" val="7183106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152400"/>
            <a:ext cx="8229600" cy="1143000"/>
          </a:xfrm>
        </p:spPr>
        <p:txBody>
          <a:bodyPr/>
          <a:lstStyle/>
          <a:p>
            <a:pPr eaLnBrk="1" hangingPunct="1"/>
            <a:r>
              <a:rPr lang="en-US" sz="3200" b="1" smtClean="0"/>
              <a:t>Can We Predict the Impact of New Technology?</a:t>
            </a:r>
          </a:p>
        </p:txBody>
      </p:sp>
      <p:pic>
        <p:nvPicPr>
          <p:cNvPr id="645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600200"/>
            <a:ext cx="4021138" cy="490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4465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304800"/>
            <a:ext cx="8229600" cy="685800"/>
          </a:xfrm>
        </p:spPr>
        <p:txBody>
          <a:bodyPr/>
          <a:lstStyle/>
          <a:p>
            <a:pPr eaLnBrk="1" hangingPunct="1"/>
            <a:r>
              <a:rPr lang="en-US" sz="3200" b="1" smtClean="0"/>
              <a:t>Who Molds to What?</a:t>
            </a:r>
          </a:p>
        </p:txBody>
      </p:sp>
      <p:sp>
        <p:nvSpPr>
          <p:cNvPr id="65539" name="Rectangle 3"/>
          <p:cNvSpPr>
            <a:spLocks noGrp="1" noChangeArrowheads="1"/>
          </p:cNvSpPr>
          <p:nvPr>
            <p:ph type="body" idx="1"/>
          </p:nvPr>
        </p:nvSpPr>
        <p:spPr/>
        <p:txBody>
          <a:bodyPr/>
          <a:lstStyle/>
          <a:p>
            <a:pPr eaLnBrk="1" hangingPunct="1"/>
            <a:r>
              <a:rPr lang="en-US" sz="2400" smtClean="0"/>
              <a:t>People adapt to technology?</a:t>
            </a:r>
          </a:p>
          <a:p>
            <a:pPr eaLnBrk="1" hangingPunct="1"/>
            <a:endParaRPr lang="en-US" sz="2400" smtClean="0"/>
          </a:p>
          <a:p>
            <a:pPr eaLnBrk="1" hangingPunct="1"/>
            <a:endParaRPr lang="en-US" sz="2400" smtClean="0"/>
          </a:p>
          <a:p>
            <a:pPr eaLnBrk="1" hangingPunct="1"/>
            <a:r>
              <a:rPr lang="en-US" sz="2400" smtClean="0"/>
              <a:t>Technology adapt to people?</a:t>
            </a:r>
          </a:p>
        </p:txBody>
      </p:sp>
    </p:spTree>
    <p:extLst>
      <p:ext uri="{BB962C8B-B14F-4D97-AF65-F5344CB8AC3E}">
        <p14:creationId xmlns:p14="http://schemas.microsoft.com/office/powerpoint/2010/main" val="446042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274638"/>
            <a:ext cx="8229600" cy="715962"/>
          </a:xfrm>
        </p:spPr>
        <p:txBody>
          <a:bodyPr/>
          <a:lstStyle/>
          <a:p>
            <a:pPr eaLnBrk="1" hangingPunct="1"/>
            <a:r>
              <a:rPr lang="en-US" sz="3200" b="1" smtClean="0"/>
              <a:t>Unreliability</a:t>
            </a:r>
          </a:p>
        </p:txBody>
      </p:sp>
      <p:sp>
        <p:nvSpPr>
          <p:cNvPr id="66563" name="Rectangle 3"/>
          <p:cNvSpPr>
            <a:spLocks noGrp="1" noChangeArrowheads="1"/>
          </p:cNvSpPr>
          <p:nvPr>
            <p:ph type="body" idx="1"/>
          </p:nvPr>
        </p:nvSpPr>
        <p:spPr>
          <a:xfrm>
            <a:off x="457200" y="1219200"/>
            <a:ext cx="8229600" cy="4906963"/>
          </a:xfrm>
        </p:spPr>
        <p:txBody>
          <a:bodyPr/>
          <a:lstStyle/>
          <a:p>
            <a:pPr eaLnBrk="1" hangingPunct="1"/>
            <a:r>
              <a:rPr lang="en-US" sz="2400" smtClean="0"/>
              <a:t>Computers go down.</a:t>
            </a:r>
          </a:p>
          <a:p>
            <a:pPr eaLnBrk="1" hangingPunct="1"/>
            <a:endParaRPr lang="en-US" sz="2400" smtClean="0"/>
          </a:p>
          <a:p>
            <a:pPr eaLnBrk="1" hangingPunct="1"/>
            <a:endParaRPr lang="en-US" sz="2400" smtClean="0"/>
          </a:p>
          <a:p>
            <a:pPr eaLnBrk="1" hangingPunct="1"/>
            <a:r>
              <a:rPr lang="en-US" sz="2400" smtClean="0"/>
              <a:t>Are people more reliable?</a:t>
            </a:r>
          </a:p>
          <a:p>
            <a:pPr eaLnBrk="1" hangingPunct="1"/>
            <a:endParaRPr lang="en-US" sz="2400" smtClean="0"/>
          </a:p>
          <a:p>
            <a:pPr eaLnBrk="1" hangingPunct="1"/>
            <a:endParaRPr lang="en-US" sz="2400" smtClean="0"/>
          </a:p>
          <a:p>
            <a:pPr eaLnBrk="1" hangingPunct="1"/>
            <a:r>
              <a:rPr lang="en-US" sz="2400" smtClean="0"/>
              <a:t>Is the unreliability different?</a:t>
            </a:r>
          </a:p>
          <a:p>
            <a:pPr eaLnBrk="1" hangingPunct="1"/>
            <a:endParaRPr lang="en-US" sz="2400" smtClean="0"/>
          </a:p>
          <a:p>
            <a:pPr eaLnBrk="1" hangingPunct="1"/>
            <a:endParaRPr lang="en-US" sz="2400" smtClean="0"/>
          </a:p>
          <a:p>
            <a:pPr eaLnBrk="1" hangingPunct="1"/>
            <a:r>
              <a:rPr lang="en-US" sz="2400" smtClean="0"/>
              <a:t>Which is more pernicious?</a:t>
            </a:r>
          </a:p>
        </p:txBody>
      </p:sp>
    </p:spTree>
    <p:extLst>
      <p:ext uri="{BB962C8B-B14F-4D97-AF65-F5344CB8AC3E}">
        <p14:creationId xmlns:p14="http://schemas.microsoft.com/office/powerpoint/2010/main" val="3813704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274638"/>
            <a:ext cx="8229600" cy="792162"/>
          </a:xfrm>
        </p:spPr>
        <p:txBody>
          <a:bodyPr/>
          <a:lstStyle/>
          <a:p>
            <a:pPr eaLnBrk="1" hangingPunct="1"/>
            <a:r>
              <a:rPr lang="en-US" sz="3200" b="1" smtClean="0"/>
              <a:t>What’s the Problem?</a:t>
            </a:r>
          </a:p>
        </p:txBody>
      </p:sp>
      <p:sp>
        <p:nvSpPr>
          <p:cNvPr id="67587" name="Rectangle 3"/>
          <p:cNvSpPr>
            <a:spLocks noGrp="1" noChangeArrowheads="1"/>
          </p:cNvSpPr>
          <p:nvPr>
            <p:ph type="body" idx="1"/>
          </p:nvPr>
        </p:nvSpPr>
        <p:spPr/>
        <p:txBody>
          <a:bodyPr/>
          <a:lstStyle/>
          <a:p>
            <a:pPr eaLnBrk="1" hangingPunct="1"/>
            <a:r>
              <a:rPr lang="en-US" sz="2400" smtClean="0"/>
              <a:t>Technology?</a:t>
            </a:r>
          </a:p>
          <a:p>
            <a:pPr eaLnBrk="1" hangingPunct="1"/>
            <a:endParaRPr lang="en-US" sz="2400" smtClean="0"/>
          </a:p>
          <a:p>
            <a:pPr eaLnBrk="1" hangingPunct="1"/>
            <a:endParaRPr lang="en-US" sz="2400" smtClean="0"/>
          </a:p>
          <a:p>
            <a:pPr eaLnBrk="1" hangingPunct="1"/>
            <a:endParaRPr lang="en-US" sz="2400" smtClean="0"/>
          </a:p>
          <a:p>
            <a:pPr eaLnBrk="1" hangingPunct="1"/>
            <a:r>
              <a:rPr lang="en-US" sz="2400" smtClean="0"/>
              <a:t>Change?</a:t>
            </a:r>
          </a:p>
        </p:txBody>
      </p:sp>
    </p:spTree>
    <p:extLst>
      <p:ext uri="{BB962C8B-B14F-4D97-AF65-F5344CB8AC3E}">
        <p14:creationId xmlns:p14="http://schemas.microsoft.com/office/powerpoint/2010/main" val="2296518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274638"/>
            <a:ext cx="8229600" cy="792162"/>
          </a:xfrm>
        </p:spPr>
        <p:txBody>
          <a:bodyPr/>
          <a:lstStyle/>
          <a:p>
            <a:pPr eaLnBrk="1" hangingPunct="1"/>
            <a:r>
              <a:rPr lang="en-US" sz="3200" b="1" smtClean="0"/>
              <a:t>Is it Possible to Go Backward?</a:t>
            </a:r>
          </a:p>
        </p:txBody>
      </p:sp>
      <p:sp>
        <p:nvSpPr>
          <p:cNvPr id="68611" name="Rectangle 3"/>
          <p:cNvSpPr>
            <a:spLocks noGrp="1" noChangeArrowheads="1"/>
          </p:cNvSpPr>
          <p:nvPr>
            <p:ph type="body" idx="1"/>
          </p:nvPr>
        </p:nvSpPr>
        <p:spPr/>
        <p:txBody>
          <a:bodyPr/>
          <a:lstStyle/>
          <a:p>
            <a:pPr eaLnBrk="1" hangingPunct="1"/>
            <a:r>
              <a:rPr lang="en-US" sz="2400" smtClean="0"/>
              <a:t>Examples of giving up on technology?</a:t>
            </a:r>
          </a:p>
          <a:p>
            <a:pPr eaLnBrk="1" hangingPunct="1"/>
            <a:endParaRPr lang="en-US" sz="2400" smtClean="0"/>
          </a:p>
          <a:p>
            <a:pPr eaLnBrk="1" hangingPunct="1"/>
            <a:endParaRPr lang="en-US" sz="2400" smtClean="0"/>
          </a:p>
          <a:p>
            <a:pPr eaLnBrk="1" hangingPunct="1"/>
            <a:endParaRPr lang="en-US" sz="2400" smtClean="0"/>
          </a:p>
          <a:p>
            <a:pPr eaLnBrk="1" hangingPunct="1"/>
            <a:r>
              <a:rPr lang="en-US" sz="2400" smtClean="0"/>
              <a:t>Why is it so hard?</a:t>
            </a:r>
          </a:p>
        </p:txBody>
      </p:sp>
    </p:spTree>
    <p:extLst>
      <p:ext uri="{BB962C8B-B14F-4D97-AF65-F5344CB8AC3E}">
        <p14:creationId xmlns:p14="http://schemas.microsoft.com/office/powerpoint/2010/main" val="420010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274638"/>
            <a:ext cx="8229600" cy="715962"/>
          </a:xfrm>
        </p:spPr>
        <p:txBody>
          <a:bodyPr/>
          <a:lstStyle/>
          <a:p>
            <a:pPr eaLnBrk="1" hangingPunct="1"/>
            <a:r>
              <a:rPr lang="en-US" sz="3200" b="1" smtClean="0"/>
              <a:t>The Human Use of Human Beings</a:t>
            </a:r>
          </a:p>
        </p:txBody>
      </p:sp>
      <p:sp>
        <p:nvSpPr>
          <p:cNvPr id="69635" name="Text Box 3"/>
          <p:cNvSpPr txBox="1">
            <a:spLocks noChangeArrowheads="1"/>
          </p:cNvSpPr>
          <p:nvPr/>
        </p:nvSpPr>
        <p:spPr bwMode="auto">
          <a:xfrm>
            <a:off x="457200" y="1295400"/>
            <a:ext cx="8458200" cy="201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a:t>“When I say that the machine’s danger to society is not from the machine itself but from what man makes of it, I am really underlining the warning of Samuel Butler [1835 – 1902].”</a:t>
            </a:r>
          </a:p>
          <a:p>
            <a:pPr eaLnBrk="1" hangingPunct="1">
              <a:spcBef>
                <a:spcPct val="50000"/>
              </a:spcBef>
            </a:pPr>
            <a:endParaRPr lang="en-US"/>
          </a:p>
          <a:p>
            <a:pPr algn="r" eaLnBrk="1" hangingPunct="1">
              <a:spcBef>
                <a:spcPct val="50000"/>
              </a:spcBef>
            </a:pPr>
            <a:r>
              <a:rPr lang="en-US"/>
              <a:t>- Weiner, Norbert, </a:t>
            </a:r>
            <a:r>
              <a:rPr lang="en-US" i="1"/>
              <a:t>The Human Use of Human Beings</a:t>
            </a:r>
            <a:r>
              <a:rPr lang="en-US"/>
              <a:t>, 1950, chapter 10.</a:t>
            </a:r>
            <a:endParaRPr lang="en-US" sz="2800"/>
          </a:p>
        </p:txBody>
      </p:sp>
    </p:spTree>
    <p:extLst>
      <p:ext uri="{BB962C8B-B14F-4D97-AF65-F5344CB8AC3E}">
        <p14:creationId xmlns:p14="http://schemas.microsoft.com/office/powerpoint/2010/main" val="263700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274638"/>
            <a:ext cx="8229600" cy="639762"/>
          </a:xfrm>
        </p:spPr>
        <p:txBody>
          <a:bodyPr/>
          <a:lstStyle/>
          <a:p>
            <a:pPr eaLnBrk="1" hangingPunct="1"/>
            <a:r>
              <a:rPr lang="en-US" sz="3200" b="1" dirty="0" smtClean="0"/>
              <a:t>Is This the Future?</a:t>
            </a:r>
          </a:p>
        </p:txBody>
      </p:sp>
      <p:pic>
        <p:nvPicPr>
          <p:cNvPr id="706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600200"/>
            <a:ext cx="586740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9085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74638"/>
            <a:ext cx="8229600" cy="715962"/>
          </a:xfrm>
        </p:spPr>
        <p:txBody>
          <a:bodyPr/>
          <a:lstStyle/>
          <a:p>
            <a:pPr eaLnBrk="1" hangingPunct="1"/>
            <a:r>
              <a:rPr lang="en-US" sz="3200" b="1" smtClean="0"/>
              <a:t>Why is Software Risky?</a:t>
            </a:r>
          </a:p>
        </p:txBody>
      </p:sp>
      <p:graphicFrame>
        <p:nvGraphicFramePr>
          <p:cNvPr id="63572" name="Group 84"/>
          <p:cNvGraphicFramePr>
            <a:graphicFrameLocks noGrp="1"/>
          </p:cNvGraphicFramePr>
          <p:nvPr>
            <p:ph sz="half" idx="2"/>
          </p:nvPr>
        </p:nvGraphicFramePr>
        <p:xfrm>
          <a:off x="533400" y="1447800"/>
          <a:ext cx="8229600" cy="3657600"/>
        </p:xfrm>
        <a:graphic>
          <a:graphicData uri="http://schemas.openxmlformats.org/drawingml/2006/table">
            <a:tbl>
              <a:tblPr/>
              <a:tblGrid>
                <a:gridCol w="2971800"/>
                <a:gridCol w="3048000"/>
                <a:gridCol w="2209800"/>
              </a:tblGrid>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rPr>
                        <a:t>Lines of Code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rPr>
                        <a:t>Developers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OpenOffice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9 million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Android OS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Arial" charset="0"/>
                          <a:hlinkClick r:id="rId3"/>
                        </a:rPr>
                        <a:t>http://www.gubatron.com/blog/2010/05/23/how-many-lines-of-code-does-it-take-to-create-the-android-os/</a:t>
                      </a:r>
                      <a:r>
                        <a:rPr kumimoji="0" lang="en-US" sz="900" b="0" i="0" u="none" strike="noStrike" cap="none" normalizeH="0" baseline="0" smtClean="0">
                          <a:ln>
                            <a:noFill/>
                          </a:ln>
                          <a:solidFill>
                            <a:schemeClr val="tx1"/>
                          </a:solidFill>
                          <a:effectLst/>
                          <a:latin typeface="Arial" charset="0"/>
                        </a:rPr>
                        <a:t> </a:t>
                      </a:r>
                      <a:endParaRPr kumimoji="0" lang="en-US" sz="2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GNU/Linux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30 million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Windows Vista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50 million </a:t>
                      </a: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2000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Lucent 5ESS Switch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100 million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5000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440795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457200" y="274638"/>
            <a:ext cx="8229600" cy="715962"/>
          </a:xfrm>
        </p:spPr>
        <p:txBody>
          <a:bodyPr/>
          <a:lstStyle/>
          <a:p>
            <a:r>
              <a:rPr lang="en-US" sz="3200" b="1" dirty="0" smtClean="0"/>
              <a:t>Boredom</a:t>
            </a:r>
          </a:p>
        </p:txBody>
      </p:sp>
      <p:sp>
        <p:nvSpPr>
          <p:cNvPr id="71683" name="TextBox 3"/>
          <p:cNvSpPr txBox="1">
            <a:spLocks noChangeArrowheads="1"/>
          </p:cNvSpPr>
          <p:nvPr/>
        </p:nvSpPr>
        <p:spPr bwMode="auto">
          <a:xfrm>
            <a:off x="838200" y="1447800"/>
            <a:ext cx="762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a:t>We get bored.  Why?</a:t>
            </a:r>
          </a:p>
        </p:txBody>
      </p:sp>
    </p:spTree>
    <p:extLst>
      <p:ext uri="{BB962C8B-B14F-4D97-AF65-F5344CB8AC3E}">
        <p14:creationId xmlns:p14="http://schemas.microsoft.com/office/powerpoint/2010/main" val="18570230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274638"/>
            <a:ext cx="8229600" cy="563562"/>
          </a:xfrm>
        </p:spPr>
        <p:txBody>
          <a:bodyPr>
            <a:noAutofit/>
          </a:bodyPr>
          <a:lstStyle/>
          <a:p>
            <a:pPr eaLnBrk="1" hangingPunct="1"/>
            <a:r>
              <a:rPr lang="en-US" sz="3200" b="1" dirty="0" smtClean="0"/>
              <a:t>Is It Better than This?</a:t>
            </a:r>
          </a:p>
        </p:txBody>
      </p:sp>
      <p:pic>
        <p:nvPicPr>
          <p:cNvPr id="727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90600"/>
            <a:ext cx="481965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08" name="Text Box 4"/>
          <p:cNvSpPr txBox="1">
            <a:spLocks noChangeArrowheads="1"/>
          </p:cNvSpPr>
          <p:nvPr/>
        </p:nvSpPr>
        <p:spPr bwMode="auto">
          <a:xfrm>
            <a:off x="304800" y="6248400"/>
            <a:ext cx="632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a:hlinkClick r:id="rId4"/>
              </a:rPr>
              <a:t>http://www.msmagazine.com/spring2006/paradise_full.asp</a:t>
            </a:r>
            <a:r>
              <a:rPr lang="en-US"/>
              <a:t> </a:t>
            </a:r>
          </a:p>
        </p:txBody>
      </p:sp>
    </p:spTree>
    <p:extLst>
      <p:ext uri="{BB962C8B-B14F-4D97-AF65-F5344CB8AC3E}">
        <p14:creationId xmlns:p14="http://schemas.microsoft.com/office/powerpoint/2010/main" val="2814725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Or This?</a:t>
            </a:r>
            <a:endParaRPr lang="en-US" sz="3200" b="1" dirty="0"/>
          </a:p>
        </p:txBody>
      </p:sp>
      <p:pic>
        <p:nvPicPr>
          <p:cNvPr id="229378" name="Picture 2" descr="http://graphics8.nytimes.com/packages/images/multimedia/bundles/projects/2013/OSHAArticle/cushion_makers_f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408113"/>
            <a:ext cx="5486400" cy="32079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3400" y="5638800"/>
            <a:ext cx="7848600" cy="646331"/>
          </a:xfrm>
          <a:prstGeom prst="rect">
            <a:avLst/>
          </a:prstGeom>
          <a:noFill/>
        </p:spPr>
        <p:txBody>
          <a:bodyPr wrap="square" rtlCol="0">
            <a:spAutoFit/>
          </a:bodyPr>
          <a:lstStyle/>
          <a:p>
            <a:r>
              <a:rPr lang="en-US" dirty="0" smtClean="0">
                <a:hlinkClick r:id="rId4"/>
              </a:rPr>
              <a:t>http://www.nytimes.com/2013/03/31/us/osha-emphasizes-safety-health-risks-fester.html?emc=eta1</a:t>
            </a:r>
            <a:r>
              <a:rPr lang="en-US" dirty="0" smtClean="0"/>
              <a:t> </a:t>
            </a:r>
            <a:endParaRPr lang="en-US" dirty="0"/>
          </a:p>
        </p:txBody>
      </p:sp>
    </p:spTree>
    <p:extLst>
      <p:ext uri="{BB962C8B-B14F-4D97-AF65-F5344CB8AC3E}">
        <p14:creationId xmlns:p14="http://schemas.microsoft.com/office/powerpoint/2010/main" val="17933777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274638"/>
            <a:ext cx="8229600" cy="563562"/>
          </a:xfrm>
        </p:spPr>
        <p:txBody>
          <a:bodyPr>
            <a:noAutofit/>
          </a:bodyPr>
          <a:lstStyle/>
          <a:p>
            <a:pPr eaLnBrk="1" hangingPunct="1"/>
            <a:r>
              <a:rPr lang="en-US" sz="3200" b="1" dirty="0" smtClean="0"/>
              <a:t>Humanizing or Dehumanizing?</a:t>
            </a:r>
          </a:p>
        </p:txBody>
      </p:sp>
      <p:sp>
        <p:nvSpPr>
          <p:cNvPr id="73731" name="Text Box 3"/>
          <p:cNvSpPr txBox="1">
            <a:spLocks noChangeArrowheads="1"/>
          </p:cNvSpPr>
          <p:nvPr/>
        </p:nvSpPr>
        <p:spPr bwMode="auto">
          <a:xfrm>
            <a:off x="381000" y="1371600"/>
            <a:ext cx="853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a:t>Is this right?</a:t>
            </a:r>
          </a:p>
        </p:txBody>
      </p:sp>
      <p:sp>
        <p:nvSpPr>
          <p:cNvPr id="73732" name="Line 4"/>
          <p:cNvSpPr>
            <a:spLocks noChangeShapeType="1"/>
          </p:cNvSpPr>
          <p:nvPr/>
        </p:nvSpPr>
        <p:spPr bwMode="auto">
          <a:xfrm>
            <a:off x="1295400" y="2209800"/>
            <a:ext cx="0" cy="3505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33" name="Line 5"/>
          <p:cNvSpPr>
            <a:spLocks noChangeShapeType="1"/>
          </p:cNvSpPr>
          <p:nvPr/>
        </p:nvSpPr>
        <p:spPr bwMode="auto">
          <a:xfrm>
            <a:off x="1295400" y="5715000"/>
            <a:ext cx="723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34" name="Freeform 6"/>
          <p:cNvSpPr>
            <a:spLocks/>
          </p:cNvSpPr>
          <p:nvPr/>
        </p:nvSpPr>
        <p:spPr bwMode="auto">
          <a:xfrm>
            <a:off x="1600200" y="1587500"/>
            <a:ext cx="6781800" cy="3009900"/>
          </a:xfrm>
          <a:custGeom>
            <a:avLst/>
            <a:gdLst>
              <a:gd name="T0" fmla="*/ 0 w 4272"/>
              <a:gd name="T1" fmla="*/ 2147483647 h 1896"/>
              <a:gd name="T2" fmla="*/ 2147483647 w 4272"/>
              <a:gd name="T3" fmla="*/ 2147483647 h 1896"/>
              <a:gd name="T4" fmla="*/ 2147483647 w 4272"/>
              <a:gd name="T5" fmla="*/ 2147483647 h 1896"/>
              <a:gd name="T6" fmla="*/ 2147483647 w 4272"/>
              <a:gd name="T7" fmla="*/ 2147483647 h 1896"/>
              <a:gd name="T8" fmla="*/ 2147483647 w 4272"/>
              <a:gd name="T9" fmla="*/ 2147483647 h 1896"/>
              <a:gd name="T10" fmla="*/ 2147483647 w 4272"/>
              <a:gd name="T11" fmla="*/ 2147483647 h 1896"/>
              <a:gd name="T12" fmla="*/ 2147483647 w 4272"/>
              <a:gd name="T13" fmla="*/ 2147483647 h 1896"/>
              <a:gd name="T14" fmla="*/ 2147483647 w 4272"/>
              <a:gd name="T15" fmla="*/ 2147483647 h 18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72" h="1896">
                <a:moveTo>
                  <a:pt x="0" y="920"/>
                </a:moveTo>
                <a:cubicBezTo>
                  <a:pt x="84" y="856"/>
                  <a:pt x="168" y="792"/>
                  <a:pt x="336" y="920"/>
                </a:cubicBezTo>
                <a:cubicBezTo>
                  <a:pt x="504" y="1048"/>
                  <a:pt x="800" y="1528"/>
                  <a:pt x="1008" y="1688"/>
                </a:cubicBezTo>
                <a:cubicBezTo>
                  <a:pt x="1216" y="1848"/>
                  <a:pt x="1328" y="1896"/>
                  <a:pt x="1584" y="1880"/>
                </a:cubicBezTo>
                <a:cubicBezTo>
                  <a:pt x="1840" y="1864"/>
                  <a:pt x="2272" y="1792"/>
                  <a:pt x="2544" y="1592"/>
                </a:cubicBezTo>
                <a:cubicBezTo>
                  <a:pt x="2816" y="1392"/>
                  <a:pt x="3000" y="928"/>
                  <a:pt x="3216" y="680"/>
                </a:cubicBezTo>
                <a:cubicBezTo>
                  <a:pt x="3432" y="432"/>
                  <a:pt x="3664" y="208"/>
                  <a:pt x="3840" y="104"/>
                </a:cubicBezTo>
                <a:cubicBezTo>
                  <a:pt x="4016" y="0"/>
                  <a:pt x="4144" y="28"/>
                  <a:pt x="4272" y="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35" name="Text Box 7"/>
          <p:cNvSpPr txBox="1">
            <a:spLocks noChangeArrowheads="1"/>
          </p:cNvSpPr>
          <p:nvPr/>
        </p:nvSpPr>
        <p:spPr bwMode="auto">
          <a:xfrm>
            <a:off x="3429000" y="4724400"/>
            <a:ext cx="1295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i="1"/>
              <a:t>Repetitive assembly line jobs</a:t>
            </a:r>
          </a:p>
        </p:txBody>
      </p:sp>
      <p:sp>
        <p:nvSpPr>
          <p:cNvPr id="73736" name="Text Box 8"/>
          <p:cNvSpPr txBox="1">
            <a:spLocks noChangeArrowheads="1"/>
          </p:cNvSpPr>
          <p:nvPr/>
        </p:nvSpPr>
        <p:spPr bwMode="auto">
          <a:xfrm>
            <a:off x="7543800" y="2133600"/>
            <a:ext cx="1219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i="1"/>
              <a:t>No boring jobs left</a:t>
            </a:r>
          </a:p>
        </p:txBody>
      </p:sp>
      <p:sp>
        <p:nvSpPr>
          <p:cNvPr id="73737" name="Text Box 9"/>
          <p:cNvSpPr txBox="1">
            <a:spLocks noChangeArrowheads="1"/>
          </p:cNvSpPr>
          <p:nvPr/>
        </p:nvSpPr>
        <p:spPr bwMode="auto">
          <a:xfrm>
            <a:off x="381000" y="2971800"/>
            <a:ext cx="1143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1600"/>
              <a:t>Human dignity</a:t>
            </a:r>
          </a:p>
        </p:txBody>
      </p:sp>
      <p:sp>
        <p:nvSpPr>
          <p:cNvPr id="73738" name="Text Box 10"/>
          <p:cNvSpPr txBox="1">
            <a:spLocks noChangeArrowheads="1"/>
          </p:cNvSpPr>
          <p:nvPr/>
        </p:nvSpPr>
        <p:spPr bwMode="auto">
          <a:xfrm>
            <a:off x="2971800" y="6019800"/>
            <a:ext cx="2514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1600"/>
              <a:t>Time</a:t>
            </a:r>
          </a:p>
        </p:txBody>
      </p:sp>
    </p:spTree>
    <p:extLst>
      <p:ext uri="{BB962C8B-B14F-4D97-AF65-F5344CB8AC3E}">
        <p14:creationId xmlns:p14="http://schemas.microsoft.com/office/powerpoint/2010/main" val="8006653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754" name="Title 1"/>
          <p:cNvSpPr>
            <a:spLocks noGrp="1"/>
          </p:cNvSpPr>
          <p:nvPr>
            <p:ph type="title"/>
          </p:nvPr>
        </p:nvSpPr>
        <p:spPr>
          <a:xfrm>
            <a:off x="457200" y="274638"/>
            <a:ext cx="8229600" cy="715962"/>
          </a:xfrm>
        </p:spPr>
        <p:txBody>
          <a:bodyPr/>
          <a:lstStyle/>
          <a:p>
            <a:r>
              <a:rPr lang="en-US" sz="3200" b="1" dirty="0" smtClean="0"/>
              <a:t>Do We Care Who Does the Work?</a:t>
            </a:r>
          </a:p>
        </p:txBody>
      </p:sp>
      <p:pic>
        <p:nvPicPr>
          <p:cNvPr id="747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1528763"/>
            <a:ext cx="3600450" cy="380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0317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Title 1"/>
          <p:cNvSpPr>
            <a:spLocks noGrp="1"/>
          </p:cNvSpPr>
          <p:nvPr>
            <p:ph type="title"/>
          </p:nvPr>
        </p:nvSpPr>
        <p:spPr>
          <a:xfrm>
            <a:off x="457200" y="274638"/>
            <a:ext cx="8229600" cy="715962"/>
          </a:xfrm>
        </p:spPr>
        <p:txBody>
          <a:bodyPr/>
          <a:lstStyle/>
          <a:p>
            <a:r>
              <a:rPr lang="en-US" sz="3200" b="1" smtClean="0"/>
              <a:t>A Quick Look at Cheap Human Labor</a:t>
            </a:r>
          </a:p>
        </p:txBody>
      </p:sp>
      <p:pic>
        <p:nvPicPr>
          <p:cNvPr id="7577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95400"/>
            <a:ext cx="7391400" cy="494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7485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274638"/>
            <a:ext cx="8229600" cy="639762"/>
          </a:xfrm>
        </p:spPr>
        <p:txBody>
          <a:bodyPr/>
          <a:lstStyle/>
          <a:p>
            <a:pPr eaLnBrk="1" hangingPunct="1"/>
            <a:r>
              <a:rPr lang="en-US" sz="3200" b="1" smtClean="0"/>
              <a:t>Transportation</a:t>
            </a:r>
          </a:p>
        </p:txBody>
      </p:sp>
      <p:pic>
        <p:nvPicPr>
          <p:cNvPr id="7680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066800"/>
            <a:ext cx="71628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0859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274638"/>
            <a:ext cx="8229600" cy="639762"/>
          </a:xfrm>
        </p:spPr>
        <p:txBody>
          <a:bodyPr/>
          <a:lstStyle/>
          <a:p>
            <a:pPr eaLnBrk="1" hangingPunct="1"/>
            <a:r>
              <a:rPr lang="en-US" sz="3200" b="1" smtClean="0"/>
              <a:t>Transportation</a:t>
            </a:r>
          </a:p>
        </p:txBody>
      </p:sp>
      <p:pic>
        <p:nvPicPr>
          <p:cNvPr id="7782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66800"/>
            <a:ext cx="71628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2659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274638"/>
            <a:ext cx="8229600" cy="639762"/>
          </a:xfrm>
        </p:spPr>
        <p:txBody>
          <a:bodyPr/>
          <a:lstStyle/>
          <a:p>
            <a:pPr eaLnBrk="1" hangingPunct="1"/>
            <a:r>
              <a:rPr lang="en-US" sz="3200" b="1" smtClean="0"/>
              <a:t>Transportation</a:t>
            </a:r>
          </a:p>
        </p:txBody>
      </p:sp>
      <p:pic>
        <p:nvPicPr>
          <p:cNvPr id="7885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66800"/>
            <a:ext cx="71628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0291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274638"/>
            <a:ext cx="8229600" cy="639762"/>
          </a:xfrm>
        </p:spPr>
        <p:txBody>
          <a:bodyPr/>
          <a:lstStyle/>
          <a:p>
            <a:pPr eaLnBrk="1" hangingPunct="1"/>
            <a:r>
              <a:rPr lang="en-US" sz="3200" b="1" smtClean="0"/>
              <a:t>Transportation</a:t>
            </a:r>
          </a:p>
        </p:txBody>
      </p:sp>
      <p:pic>
        <p:nvPicPr>
          <p:cNvPr id="7987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066800"/>
            <a:ext cx="421005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0265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274638"/>
            <a:ext cx="8229600" cy="715962"/>
          </a:xfrm>
        </p:spPr>
        <p:txBody>
          <a:bodyPr>
            <a:normAutofit/>
          </a:bodyPr>
          <a:lstStyle/>
          <a:p>
            <a:r>
              <a:rPr lang="en-US" sz="3200" b="1" dirty="0" smtClean="0"/>
              <a:t>20 Famous Software Disasters</a:t>
            </a:r>
          </a:p>
        </p:txBody>
      </p:sp>
      <p:sp>
        <p:nvSpPr>
          <p:cNvPr id="11267" name="TextBox 4"/>
          <p:cNvSpPr txBox="1">
            <a:spLocks noChangeArrowheads="1"/>
          </p:cNvSpPr>
          <p:nvPr/>
        </p:nvSpPr>
        <p:spPr bwMode="auto">
          <a:xfrm>
            <a:off x="457200" y="5943600"/>
            <a:ext cx="800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hlinkClick r:id="rId2"/>
              </a:rPr>
              <a:t>http://www.devtopics.com/20-famous-software-disasters/</a:t>
            </a:r>
            <a:r>
              <a:rPr lang="en-US"/>
              <a:t> </a:t>
            </a:r>
          </a:p>
        </p:txBody>
      </p:sp>
      <p:pic>
        <p:nvPicPr>
          <p:cNvPr id="1126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463" y="1436688"/>
            <a:ext cx="7356475" cy="371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7230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57200" y="274638"/>
            <a:ext cx="8229600" cy="639762"/>
          </a:xfrm>
        </p:spPr>
        <p:txBody>
          <a:bodyPr/>
          <a:lstStyle/>
          <a:p>
            <a:pPr eaLnBrk="1" hangingPunct="1"/>
            <a:r>
              <a:rPr lang="en-US" sz="3200" b="1" smtClean="0"/>
              <a:t>Transportation</a:t>
            </a:r>
          </a:p>
        </p:txBody>
      </p:sp>
      <p:pic>
        <p:nvPicPr>
          <p:cNvPr id="8089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66800"/>
            <a:ext cx="7213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4399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274638"/>
            <a:ext cx="8229600" cy="639762"/>
          </a:xfrm>
        </p:spPr>
        <p:txBody>
          <a:bodyPr/>
          <a:lstStyle/>
          <a:p>
            <a:pPr eaLnBrk="1" hangingPunct="1"/>
            <a:r>
              <a:rPr lang="en-US" sz="3200" b="1" smtClean="0"/>
              <a:t>Transportation</a:t>
            </a:r>
          </a:p>
        </p:txBody>
      </p:sp>
      <p:pic>
        <p:nvPicPr>
          <p:cNvPr id="8192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066800"/>
            <a:ext cx="71628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761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57200" y="274638"/>
            <a:ext cx="8229600" cy="639762"/>
          </a:xfrm>
        </p:spPr>
        <p:txBody>
          <a:bodyPr/>
          <a:lstStyle/>
          <a:p>
            <a:pPr eaLnBrk="1" hangingPunct="1"/>
            <a:r>
              <a:rPr lang="en-US" sz="3200" b="1" smtClean="0"/>
              <a:t>Street Cleaning</a:t>
            </a:r>
          </a:p>
        </p:txBody>
      </p:sp>
      <p:pic>
        <p:nvPicPr>
          <p:cNvPr id="8294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66800"/>
            <a:ext cx="71628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3089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274638"/>
            <a:ext cx="8229600" cy="639762"/>
          </a:xfrm>
        </p:spPr>
        <p:txBody>
          <a:bodyPr/>
          <a:lstStyle/>
          <a:p>
            <a:pPr eaLnBrk="1" hangingPunct="1"/>
            <a:r>
              <a:rPr lang="en-US" sz="3200" b="1" smtClean="0"/>
              <a:t>Retail</a:t>
            </a:r>
          </a:p>
        </p:txBody>
      </p:sp>
      <p:pic>
        <p:nvPicPr>
          <p:cNvPr id="8397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70866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4499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274638"/>
            <a:ext cx="8229600" cy="639762"/>
          </a:xfrm>
        </p:spPr>
        <p:txBody>
          <a:bodyPr/>
          <a:lstStyle/>
          <a:p>
            <a:pPr eaLnBrk="1" hangingPunct="1"/>
            <a:r>
              <a:rPr lang="en-US" sz="3200" b="1" smtClean="0"/>
              <a:t>Retail</a:t>
            </a:r>
          </a:p>
        </p:txBody>
      </p:sp>
      <p:pic>
        <p:nvPicPr>
          <p:cNvPr id="8499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70866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5591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457200" y="274638"/>
            <a:ext cx="8229600" cy="639762"/>
          </a:xfrm>
        </p:spPr>
        <p:txBody>
          <a:bodyPr/>
          <a:lstStyle/>
          <a:p>
            <a:pPr eaLnBrk="1" hangingPunct="1"/>
            <a:r>
              <a:rPr lang="en-US" sz="3200" b="1" smtClean="0"/>
              <a:t>Retail (and Transportation)</a:t>
            </a:r>
          </a:p>
        </p:txBody>
      </p:sp>
      <p:pic>
        <p:nvPicPr>
          <p:cNvPr id="8601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66800"/>
            <a:ext cx="7213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7156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457200" y="274638"/>
            <a:ext cx="8229600" cy="639762"/>
          </a:xfrm>
        </p:spPr>
        <p:txBody>
          <a:bodyPr/>
          <a:lstStyle/>
          <a:p>
            <a:pPr eaLnBrk="1" hangingPunct="1"/>
            <a:r>
              <a:rPr lang="en-US" sz="3200" b="1" smtClean="0"/>
              <a:t>Retail – Different Way</a:t>
            </a:r>
          </a:p>
        </p:txBody>
      </p:sp>
      <p:pic>
        <p:nvPicPr>
          <p:cNvPr id="870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109663"/>
            <a:ext cx="6832600" cy="512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3754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274638"/>
            <a:ext cx="8229600" cy="563562"/>
          </a:xfrm>
        </p:spPr>
        <p:txBody>
          <a:bodyPr>
            <a:normAutofit fontScale="90000"/>
          </a:bodyPr>
          <a:lstStyle/>
          <a:p>
            <a:pPr eaLnBrk="1" hangingPunct="1"/>
            <a:r>
              <a:rPr lang="en-US" sz="3200" b="1" smtClean="0"/>
              <a:t>Where Are the Jobs?</a:t>
            </a:r>
          </a:p>
        </p:txBody>
      </p:sp>
      <p:pic>
        <p:nvPicPr>
          <p:cNvPr id="88067" name="Picture 3" descr="census-job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90600"/>
            <a:ext cx="7372350"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Text Box 4"/>
          <p:cNvSpPr txBox="1">
            <a:spLocks noChangeArrowheads="1"/>
          </p:cNvSpPr>
          <p:nvPr/>
        </p:nvSpPr>
        <p:spPr bwMode="auto">
          <a:xfrm>
            <a:off x="228600" y="6096000"/>
            <a:ext cx="876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a:t>U.S. Jobs by Industry.  2000 Census.  From Marshall Brain, </a:t>
            </a:r>
            <a:r>
              <a:rPr lang="en-US">
                <a:hlinkClick r:id="rId3"/>
              </a:rPr>
              <a:t>Robotic Nation</a:t>
            </a:r>
            <a:r>
              <a:rPr lang="en-US"/>
              <a:t>.</a:t>
            </a:r>
          </a:p>
        </p:txBody>
      </p:sp>
    </p:spTree>
    <p:extLst>
      <p:ext uri="{BB962C8B-B14F-4D97-AF65-F5344CB8AC3E}">
        <p14:creationId xmlns:p14="http://schemas.microsoft.com/office/powerpoint/2010/main" val="2793867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57200" y="274638"/>
            <a:ext cx="8229600" cy="563562"/>
          </a:xfrm>
        </p:spPr>
        <p:txBody>
          <a:bodyPr>
            <a:normAutofit fontScale="90000"/>
          </a:bodyPr>
          <a:lstStyle/>
          <a:p>
            <a:pPr eaLnBrk="1" hangingPunct="1"/>
            <a:r>
              <a:rPr lang="en-US" sz="3200" b="1" smtClean="0"/>
              <a:t>From </a:t>
            </a:r>
            <a:r>
              <a:rPr lang="en-US" sz="3200" b="1" i="1" smtClean="0"/>
              <a:t>Robotic Nation</a:t>
            </a:r>
          </a:p>
        </p:txBody>
      </p:sp>
      <p:sp>
        <p:nvSpPr>
          <p:cNvPr id="89091" name="Text Box 3"/>
          <p:cNvSpPr txBox="1">
            <a:spLocks noChangeArrowheads="1"/>
          </p:cNvSpPr>
          <p:nvPr/>
        </p:nvSpPr>
        <p:spPr bwMode="auto">
          <a:xfrm>
            <a:off x="457200" y="1143000"/>
            <a:ext cx="85344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a:t>There will be huge job losses by 2040 or 2050 as robots move into the workplace. For example: </a:t>
            </a:r>
          </a:p>
          <a:p>
            <a:pPr eaLnBrk="1" hangingPunct="1"/>
            <a:endParaRPr lang="en-US" sz="2400"/>
          </a:p>
          <a:p>
            <a:pPr eaLnBrk="1" hangingPunct="1">
              <a:buFontTx/>
              <a:buChar char="•"/>
            </a:pPr>
            <a:r>
              <a:rPr lang="en-US" sz="2400"/>
              <a:t> Nearly every construction job: ~6 million jobs. </a:t>
            </a:r>
          </a:p>
          <a:p>
            <a:pPr eaLnBrk="1" hangingPunct="1">
              <a:buFontTx/>
              <a:buChar char="•"/>
            </a:pPr>
            <a:r>
              <a:rPr lang="en-US" sz="2400"/>
              <a:t> Nearly every manufacturing job: ~16 million jobs lost. </a:t>
            </a:r>
          </a:p>
          <a:p>
            <a:pPr eaLnBrk="1" hangingPunct="1">
              <a:buFontTx/>
              <a:buChar char="•"/>
            </a:pPr>
            <a:r>
              <a:rPr lang="en-US" sz="2400"/>
              <a:t> Nearly every transportation job: ~3 million jobs lost. </a:t>
            </a:r>
          </a:p>
          <a:p>
            <a:pPr eaLnBrk="1" hangingPunct="1">
              <a:buFontTx/>
              <a:buChar char="•"/>
            </a:pPr>
            <a:r>
              <a:rPr lang="en-US" sz="2400"/>
              <a:t> Many wholesale and retail jobs: at least 15 million lost jobs. </a:t>
            </a:r>
          </a:p>
          <a:p>
            <a:pPr eaLnBrk="1" hangingPunct="1">
              <a:buFontTx/>
              <a:buChar char="•"/>
            </a:pPr>
            <a:r>
              <a:rPr lang="en-US" sz="2400"/>
              <a:t> Nearly every hotel and restaurant job: ~10 million jobs lost. </a:t>
            </a:r>
          </a:p>
          <a:p>
            <a:pPr eaLnBrk="1" hangingPunct="1"/>
            <a:endParaRPr lang="en-US" sz="2400"/>
          </a:p>
          <a:p>
            <a:pPr eaLnBrk="1" hangingPunct="1"/>
            <a:r>
              <a:rPr lang="en-US" sz="2400"/>
              <a:t>If you add that all up, it's over 50 million jobs lost to robots. That is a conservative estimate. By 2050 or so, it is very likely that over half the jobs in the United States will be held by robots. </a:t>
            </a:r>
          </a:p>
        </p:txBody>
      </p:sp>
    </p:spTree>
    <p:extLst>
      <p:ext uri="{BB962C8B-B14F-4D97-AF65-F5344CB8AC3E}">
        <p14:creationId xmlns:p14="http://schemas.microsoft.com/office/powerpoint/2010/main" val="2293705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457200" y="274638"/>
            <a:ext cx="8229600" cy="563562"/>
          </a:xfrm>
        </p:spPr>
        <p:txBody>
          <a:bodyPr>
            <a:normAutofit fontScale="90000"/>
          </a:bodyPr>
          <a:lstStyle/>
          <a:p>
            <a:pPr eaLnBrk="1" hangingPunct="1"/>
            <a:r>
              <a:rPr lang="en-US" sz="3200" b="1" smtClean="0"/>
              <a:t>Contrast with the Previous 50 Years</a:t>
            </a:r>
          </a:p>
        </p:txBody>
      </p:sp>
      <p:sp>
        <p:nvSpPr>
          <p:cNvPr id="90115" name="Rectangle 3"/>
          <p:cNvSpPr>
            <a:spLocks noGrp="1" noChangeArrowheads="1"/>
          </p:cNvSpPr>
          <p:nvPr>
            <p:ph type="body" idx="1"/>
          </p:nvPr>
        </p:nvSpPr>
        <p:spPr>
          <a:xfrm>
            <a:off x="457200" y="1066800"/>
            <a:ext cx="8229600" cy="5562600"/>
          </a:xfrm>
        </p:spPr>
        <p:txBody>
          <a:bodyPr/>
          <a:lstStyle/>
          <a:p>
            <a:pPr eaLnBrk="1" hangingPunct="1">
              <a:lnSpc>
                <a:spcPct val="90000"/>
              </a:lnSpc>
            </a:pPr>
            <a:r>
              <a:rPr lang="en-US" sz="2400" smtClean="0"/>
              <a:t>If you walked into a </a:t>
            </a:r>
            <a:r>
              <a:rPr lang="en-US" sz="2400" b="1" smtClean="0"/>
              <a:t>restaurant, hotel or store</a:t>
            </a:r>
            <a:r>
              <a:rPr lang="en-US" sz="2400" smtClean="0"/>
              <a:t> in 1950, it would be nearly identical to a restaurant, hotel or store today. People do everything in both cases -- people stock the shelves, prepare the food, serve the food, help customers, man the cash registers and sweep the floors just like they did in 1950. </a:t>
            </a:r>
          </a:p>
          <a:p>
            <a:pPr eaLnBrk="1" hangingPunct="1">
              <a:lnSpc>
                <a:spcPct val="90000"/>
              </a:lnSpc>
            </a:pPr>
            <a:endParaRPr lang="en-US" sz="2400" smtClean="0"/>
          </a:p>
          <a:p>
            <a:pPr eaLnBrk="1" hangingPunct="1">
              <a:lnSpc>
                <a:spcPct val="90000"/>
              </a:lnSpc>
              <a:spcBef>
                <a:spcPct val="45000"/>
              </a:spcBef>
            </a:pPr>
            <a:r>
              <a:rPr lang="en-US" sz="2400" smtClean="0"/>
              <a:t>It's the same on any </a:t>
            </a:r>
            <a:r>
              <a:rPr lang="en-US" sz="2400" b="1" smtClean="0"/>
              <a:t>construction</a:t>
            </a:r>
            <a:r>
              <a:rPr lang="en-US" sz="2400" smtClean="0"/>
              <a:t> site. In 1950, guys with circular saws and hammers built houses. Today it is guys with circular saws and nail guns. No big difference. </a:t>
            </a:r>
          </a:p>
          <a:p>
            <a:pPr eaLnBrk="1" hangingPunct="1">
              <a:lnSpc>
                <a:spcPct val="90000"/>
              </a:lnSpc>
              <a:spcBef>
                <a:spcPct val="45000"/>
              </a:spcBef>
            </a:pPr>
            <a:endParaRPr lang="en-US" sz="2400" smtClean="0"/>
          </a:p>
          <a:p>
            <a:pPr eaLnBrk="1" hangingPunct="1">
              <a:lnSpc>
                <a:spcPct val="90000"/>
              </a:lnSpc>
              <a:spcBef>
                <a:spcPct val="45000"/>
              </a:spcBef>
            </a:pPr>
            <a:r>
              <a:rPr lang="en-US" sz="2400" smtClean="0"/>
              <a:t>An </a:t>
            </a:r>
            <a:r>
              <a:rPr lang="en-US" sz="2400" b="1" smtClean="0"/>
              <a:t>airport</a:t>
            </a:r>
            <a:r>
              <a:rPr lang="en-US" sz="2400" smtClean="0"/>
              <a:t> in 1950 and an airport today are nearly identical. People take your tickets, handle the baggage, maintain the planes and pilot them in both cases. </a:t>
            </a:r>
          </a:p>
        </p:txBody>
      </p:sp>
    </p:spTree>
    <p:extLst>
      <p:ext uri="{BB962C8B-B14F-4D97-AF65-F5344CB8AC3E}">
        <p14:creationId xmlns:p14="http://schemas.microsoft.com/office/powerpoint/2010/main" val="1559299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685800" y="152400"/>
            <a:ext cx="7848600" cy="1371600"/>
          </a:xfrm>
        </p:spPr>
        <p:txBody>
          <a:bodyPr>
            <a:normAutofit/>
          </a:bodyPr>
          <a:lstStyle/>
          <a:p>
            <a:pPr eaLnBrk="1" hangingPunct="1">
              <a:spcBef>
                <a:spcPct val="50000"/>
              </a:spcBef>
            </a:pPr>
            <a:r>
              <a:rPr lang="en-US" sz="3200" b="1" dirty="0" smtClean="0"/>
              <a:t>The Failure of the Software in the Patriot Missile System</a:t>
            </a:r>
            <a:endParaRPr lang="en-US" sz="2800" dirty="0" smtClean="0"/>
          </a:p>
        </p:txBody>
      </p:sp>
      <p:sp>
        <p:nvSpPr>
          <p:cNvPr id="12291" name="Rectangle 3"/>
          <p:cNvSpPr>
            <a:spLocks noGrp="1" noChangeArrowheads="1"/>
          </p:cNvSpPr>
          <p:nvPr>
            <p:ph type="subTitle" idx="1"/>
          </p:nvPr>
        </p:nvSpPr>
        <p:spPr>
          <a:xfrm>
            <a:off x="38100" y="5943600"/>
            <a:ext cx="3048000" cy="457200"/>
          </a:xfrm>
        </p:spPr>
        <p:txBody>
          <a:bodyPr/>
          <a:lstStyle/>
          <a:p>
            <a:pPr algn="l" eaLnBrk="1" hangingPunct="1"/>
            <a:r>
              <a:rPr lang="en-US" sz="2400" dirty="0" smtClean="0"/>
              <a:t>February 23, 1991</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752600"/>
            <a:ext cx="6019800" cy="4851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1917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457200" y="274638"/>
            <a:ext cx="8229600" cy="563562"/>
          </a:xfrm>
        </p:spPr>
        <p:txBody>
          <a:bodyPr>
            <a:normAutofit fontScale="90000"/>
          </a:bodyPr>
          <a:lstStyle/>
          <a:p>
            <a:pPr eaLnBrk="1" hangingPunct="1"/>
            <a:r>
              <a:rPr lang="en-US" sz="3200" b="1" smtClean="0"/>
              <a:t>Contrast with the Previous 50 Years</a:t>
            </a:r>
          </a:p>
        </p:txBody>
      </p:sp>
      <p:sp>
        <p:nvSpPr>
          <p:cNvPr id="91139" name="Rectangle 3"/>
          <p:cNvSpPr>
            <a:spLocks noGrp="1" noChangeArrowheads="1"/>
          </p:cNvSpPr>
          <p:nvPr>
            <p:ph type="body" idx="1"/>
          </p:nvPr>
        </p:nvSpPr>
        <p:spPr>
          <a:xfrm>
            <a:off x="457200" y="1066800"/>
            <a:ext cx="8229600" cy="5059363"/>
          </a:xfrm>
        </p:spPr>
        <p:txBody>
          <a:bodyPr/>
          <a:lstStyle/>
          <a:p>
            <a:pPr eaLnBrk="1" hangingPunct="1"/>
            <a:r>
              <a:rPr lang="en-US" sz="2400" smtClean="0"/>
              <a:t>Coney island in 1950 looks like any </a:t>
            </a:r>
            <a:r>
              <a:rPr lang="en-US" sz="2400" b="1" smtClean="0"/>
              <a:t>amusement park</a:t>
            </a:r>
            <a:r>
              <a:rPr lang="en-US" sz="2400" smtClean="0"/>
              <a:t> today, with people operating the rides, selling the concessions and keeping the park clean. </a:t>
            </a:r>
          </a:p>
        </p:txBody>
      </p:sp>
      <p:pic>
        <p:nvPicPr>
          <p:cNvPr id="911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590800"/>
            <a:ext cx="5181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9188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457200" y="274638"/>
            <a:ext cx="8229600" cy="563562"/>
          </a:xfrm>
        </p:spPr>
        <p:txBody>
          <a:bodyPr>
            <a:noAutofit/>
          </a:bodyPr>
          <a:lstStyle/>
          <a:p>
            <a:r>
              <a:rPr lang="en-US" sz="3200" b="1" dirty="0" smtClean="0"/>
              <a:t>But Another Perspective</a:t>
            </a:r>
          </a:p>
        </p:txBody>
      </p:sp>
      <p:sp>
        <p:nvSpPr>
          <p:cNvPr id="4" name="TextBox 3"/>
          <p:cNvSpPr txBox="1"/>
          <p:nvPr/>
        </p:nvSpPr>
        <p:spPr>
          <a:xfrm>
            <a:off x="673100" y="1143000"/>
            <a:ext cx="7467600" cy="2216150"/>
          </a:xfrm>
          <a:prstGeom prst="rect">
            <a:avLst/>
          </a:prstGeom>
          <a:noFill/>
        </p:spPr>
        <p:txBody>
          <a:bodyPr>
            <a:spAutoFit/>
          </a:bodyPr>
          <a:lstStyle/>
          <a:p>
            <a:pPr>
              <a:defRPr/>
            </a:pPr>
            <a:r>
              <a:rPr lang="en-US" sz="2000" dirty="0"/>
              <a:t>Gone:</a:t>
            </a:r>
          </a:p>
          <a:p>
            <a:pPr marL="285750" indent="-285750">
              <a:buFont typeface="Arial" pitchFamily="34" charset="0"/>
              <a:buChar char="•"/>
              <a:defRPr/>
            </a:pPr>
            <a:r>
              <a:rPr lang="en-US" sz="2000" dirty="0"/>
              <a:t>Automobile assembly (much of it)</a:t>
            </a:r>
          </a:p>
          <a:p>
            <a:pPr marL="285750" indent="-285750">
              <a:buFont typeface="Arial" pitchFamily="34" charset="0"/>
              <a:buChar char="•"/>
              <a:defRPr/>
            </a:pPr>
            <a:r>
              <a:rPr lang="en-US" sz="2000" dirty="0"/>
              <a:t>Gas station attendant</a:t>
            </a:r>
          </a:p>
          <a:p>
            <a:pPr marL="285750" indent="-285750">
              <a:buFont typeface="Arial" pitchFamily="34" charset="0"/>
              <a:buChar char="•"/>
              <a:defRPr/>
            </a:pPr>
            <a:r>
              <a:rPr lang="en-US" sz="2000" dirty="0"/>
              <a:t>Switchboard operator</a:t>
            </a:r>
          </a:p>
          <a:p>
            <a:pPr marL="285750" indent="-285750">
              <a:buFont typeface="Arial" pitchFamily="34" charset="0"/>
              <a:buChar char="•"/>
              <a:defRPr/>
            </a:pPr>
            <a:r>
              <a:rPr lang="en-US" sz="2000" dirty="0"/>
              <a:t>Typist</a:t>
            </a:r>
          </a:p>
          <a:p>
            <a:pPr>
              <a:defRPr/>
            </a:pPr>
            <a:r>
              <a:rPr lang="en-US" sz="2000" dirty="0"/>
              <a:t> </a:t>
            </a:r>
          </a:p>
          <a:p>
            <a:pPr>
              <a:defRPr/>
            </a:pPr>
            <a:endParaRPr lang="en-US" dirty="0"/>
          </a:p>
        </p:txBody>
      </p:sp>
      <p:pic>
        <p:nvPicPr>
          <p:cNvPr id="921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7525" y="1219200"/>
            <a:ext cx="3257550" cy="257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6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00" y="3273425"/>
            <a:ext cx="2679700" cy="215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6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8525" y="4038600"/>
            <a:ext cx="3403600"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84139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457200" y="274638"/>
            <a:ext cx="8229600" cy="563562"/>
          </a:xfrm>
        </p:spPr>
        <p:txBody>
          <a:bodyPr>
            <a:noAutofit/>
          </a:bodyPr>
          <a:lstStyle/>
          <a:p>
            <a:r>
              <a:rPr lang="en-US" sz="3200" b="1" dirty="0" smtClean="0"/>
              <a:t>But Another Perspective</a:t>
            </a:r>
          </a:p>
        </p:txBody>
      </p:sp>
      <p:sp>
        <p:nvSpPr>
          <p:cNvPr id="4" name="TextBox 3"/>
          <p:cNvSpPr txBox="1"/>
          <p:nvPr/>
        </p:nvSpPr>
        <p:spPr>
          <a:xfrm>
            <a:off x="533400" y="989013"/>
            <a:ext cx="3276600" cy="3108325"/>
          </a:xfrm>
          <a:prstGeom prst="rect">
            <a:avLst/>
          </a:prstGeom>
          <a:noFill/>
        </p:spPr>
        <p:txBody>
          <a:bodyPr>
            <a:spAutoFit/>
          </a:bodyPr>
          <a:lstStyle/>
          <a:p>
            <a:pPr>
              <a:defRPr/>
            </a:pPr>
            <a:r>
              <a:rPr lang="en-US" sz="2000" dirty="0"/>
              <a:t>On the way out:</a:t>
            </a:r>
          </a:p>
          <a:p>
            <a:pPr marL="342900" indent="-342900">
              <a:buFont typeface="Arial" pitchFamily="34" charset="0"/>
              <a:buChar char="•"/>
              <a:defRPr/>
            </a:pPr>
            <a:r>
              <a:rPr lang="en-US" sz="2000" dirty="0"/>
              <a:t>bank teller</a:t>
            </a:r>
          </a:p>
          <a:p>
            <a:pPr marL="342900" indent="-342900">
              <a:buFont typeface="Arial" pitchFamily="34" charset="0"/>
              <a:buChar char="•"/>
              <a:defRPr/>
            </a:pPr>
            <a:r>
              <a:rPr lang="en-US" sz="2000" dirty="0"/>
              <a:t>cashier </a:t>
            </a:r>
          </a:p>
          <a:p>
            <a:pPr marL="342900" indent="-342900">
              <a:buFont typeface="Arial" pitchFamily="34" charset="0"/>
              <a:buChar char="•"/>
              <a:defRPr/>
            </a:pPr>
            <a:r>
              <a:rPr lang="en-US" sz="2000" dirty="0"/>
              <a:t>home security guards </a:t>
            </a:r>
          </a:p>
          <a:p>
            <a:pPr marL="342900" indent="-342900">
              <a:buFont typeface="Arial" pitchFamily="34" charset="0"/>
              <a:buChar char="•"/>
              <a:defRPr/>
            </a:pPr>
            <a:r>
              <a:rPr lang="en-US" sz="2000" dirty="0"/>
              <a:t>baby sitter </a:t>
            </a:r>
          </a:p>
          <a:p>
            <a:pPr marL="342900" indent="-342900">
              <a:buFont typeface="Arial" pitchFamily="34" charset="0"/>
              <a:buChar char="•"/>
              <a:defRPr/>
            </a:pPr>
            <a:r>
              <a:rPr lang="en-US" sz="2000" dirty="0"/>
              <a:t>language translator </a:t>
            </a:r>
          </a:p>
          <a:p>
            <a:pPr marL="342900" indent="-342900">
              <a:buFont typeface="Arial" pitchFamily="34" charset="0"/>
              <a:buChar char="•"/>
              <a:defRPr/>
            </a:pPr>
            <a:r>
              <a:rPr lang="en-US" sz="2000" dirty="0"/>
              <a:t>librarian </a:t>
            </a:r>
          </a:p>
          <a:p>
            <a:pPr marL="342900" indent="-342900">
              <a:buFont typeface="Arial" pitchFamily="34" charset="0"/>
              <a:buChar char="•"/>
              <a:defRPr/>
            </a:pPr>
            <a:r>
              <a:rPr lang="en-US" sz="2000" dirty="0"/>
              <a:t>file clerk</a:t>
            </a:r>
          </a:p>
          <a:p>
            <a:pPr>
              <a:defRPr/>
            </a:pPr>
            <a:r>
              <a:rPr lang="en-US" dirty="0"/>
              <a:t> </a:t>
            </a:r>
          </a:p>
          <a:p>
            <a:pPr>
              <a:defRPr/>
            </a:pPr>
            <a:endParaRPr lang="en-US" dirty="0"/>
          </a:p>
        </p:txBody>
      </p:sp>
      <p:pic>
        <p:nvPicPr>
          <p:cNvPr id="931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171575"/>
            <a:ext cx="3529013"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8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525" y="3867150"/>
            <a:ext cx="3092450" cy="231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9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4097338"/>
            <a:ext cx="3267075" cy="253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20922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Title 1"/>
          <p:cNvSpPr>
            <a:spLocks noGrp="1"/>
          </p:cNvSpPr>
          <p:nvPr>
            <p:ph type="title"/>
          </p:nvPr>
        </p:nvSpPr>
        <p:spPr>
          <a:xfrm>
            <a:off x="457200" y="274638"/>
            <a:ext cx="8229600" cy="639762"/>
          </a:xfrm>
        </p:spPr>
        <p:txBody>
          <a:bodyPr/>
          <a:lstStyle/>
          <a:p>
            <a:r>
              <a:rPr lang="en-US" sz="3200" b="1" smtClean="0"/>
              <a:t>An Interesting Experiment</a:t>
            </a:r>
          </a:p>
        </p:txBody>
      </p:sp>
      <p:sp>
        <p:nvSpPr>
          <p:cNvPr id="4" name="TextBox 3"/>
          <p:cNvSpPr txBox="1"/>
          <p:nvPr/>
        </p:nvSpPr>
        <p:spPr>
          <a:xfrm>
            <a:off x="609600" y="1295400"/>
            <a:ext cx="7772400" cy="4894263"/>
          </a:xfrm>
          <a:prstGeom prst="rect">
            <a:avLst/>
          </a:prstGeom>
          <a:noFill/>
        </p:spPr>
        <p:txBody>
          <a:bodyPr>
            <a:spAutoFit/>
          </a:bodyPr>
          <a:lstStyle/>
          <a:p>
            <a:pPr>
              <a:defRPr/>
            </a:pPr>
            <a:r>
              <a:rPr lang="en-US" sz="2400" i="1" dirty="0"/>
              <a:t>March 2012  </a:t>
            </a:r>
            <a:r>
              <a:rPr lang="en-US" sz="2400" dirty="0"/>
              <a:t>Marketplace’s David Brancaccio tested whether he could drive from New Jersey to California without ever having to interact with another human (he took along a robot dog for company on his road trip).  He:</a:t>
            </a:r>
          </a:p>
          <a:p>
            <a:pPr>
              <a:defRPr/>
            </a:pPr>
            <a:r>
              <a:rPr lang="en-US" sz="2400" dirty="0"/>
              <a:t> </a:t>
            </a:r>
          </a:p>
          <a:p>
            <a:pPr marL="285750" indent="-285750">
              <a:buFont typeface="Arial" pitchFamily="34" charset="0"/>
              <a:buChar char="•"/>
              <a:defRPr/>
            </a:pPr>
            <a:r>
              <a:rPr lang="en-US" sz="2400" dirty="0"/>
              <a:t>bought gas at self-serve gas, </a:t>
            </a:r>
          </a:p>
          <a:p>
            <a:pPr marL="285750" indent="-285750">
              <a:buFont typeface="Arial" pitchFamily="34" charset="0"/>
              <a:buChar char="•"/>
              <a:defRPr/>
            </a:pPr>
            <a:r>
              <a:rPr lang="en-US" sz="2400" dirty="0"/>
              <a:t>stayed at hotels where robot attendants check you in and dispense key cards to a room, </a:t>
            </a:r>
          </a:p>
          <a:p>
            <a:pPr marL="285750" indent="-285750">
              <a:buFont typeface="Arial" pitchFamily="34" charset="0"/>
              <a:buChar char="•"/>
              <a:defRPr/>
            </a:pPr>
            <a:r>
              <a:rPr lang="en-US" sz="2400" dirty="0"/>
              <a:t>bought groceries at stores with self-checkout stations, </a:t>
            </a:r>
          </a:p>
          <a:p>
            <a:pPr marL="285750" indent="-285750">
              <a:buFont typeface="Arial" pitchFamily="34" charset="0"/>
              <a:buChar char="•"/>
              <a:defRPr/>
            </a:pPr>
            <a:r>
              <a:rPr lang="en-US" sz="2400" dirty="0"/>
              <a:t>drove toll roads with EZ-Pass technology, </a:t>
            </a:r>
          </a:p>
          <a:p>
            <a:pPr marL="285750" indent="-285750">
              <a:buFont typeface="Arial" pitchFamily="34" charset="0"/>
              <a:buChar char="•"/>
              <a:defRPr/>
            </a:pPr>
            <a:r>
              <a:rPr lang="en-US" sz="2400" dirty="0"/>
              <a:t>used GPS to navigate, </a:t>
            </a:r>
          </a:p>
          <a:p>
            <a:pPr marL="285750" indent="-285750">
              <a:buFont typeface="Arial" pitchFamily="34" charset="0"/>
              <a:buChar char="•"/>
              <a:defRPr/>
            </a:pPr>
            <a:r>
              <a:rPr lang="en-US" sz="2400" dirty="0"/>
              <a:t>listened to music picked by Pandora. </a:t>
            </a:r>
          </a:p>
        </p:txBody>
      </p:sp>
    </p:spTree>
    <p:extLst>
      <p:ext uri="{BB962C8B-B14F-4D97-AF65-F5344CB8AC3E}">
        <p14:creationId xmlns:p14="http://schemas.microsoft.com/office/powerpoint/2010/main" val="4012127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The Luddite Fallacy</a:t>
            </a:r>
            <a:endParaRPr lang="en-US" sz="3200" b="1" dirty="0"/>
          </a:p>
        </p:txBody>
      </p:sp>
      <p:sp>
        <p:nvSpPr>
          <p:cNvPr id="4" name="TextBox 3"/>
          <p:cNvSpPr txBox="1"/>
          <p:nvPr/>
        </p:nvSpPr>
        <p:spPr>
          <a:xfrm>
            <a:off x="457200" y="1214718"/>
            <a:ext cx="8382000" cy="4154984"/>
          </a:xfrm>
          <a:prstGeom prst="rect">
            <a:avLst/>
          </a:prstGeom>
          <a:noFill/>
        </p:spPr>
        <p:txBody>
          <a:bodyPr wrap="square" rtlCol="0">
            <a:spAutoFit/>
          </a:bodyPr>
          <a:lstStyle/>
          <a:p>
            <a:r>
              <a:rPr lang="en-US" sz="2400" dirty="0" smtClean="0"/>
              <a:t>The Luddite view: automation will eliminate the need for human labor.</a:t>
            </a:r>
          </a:p>
          <a:p>
            <a:endParaRPr lang="en-US" sz="2400" dirty="0"/>
          </a:p>
          <a:p>
            <a:r>
              <a:rPr lang="en-US" sz="2400" dirty="0" smtClean="0"/>
              <a:t>This view has been widely regarded as a fallacy because:</a:t>
            </a:r>
          </a:p>
          <a:p>
            <a:endParaRPr lang="en-US" sz="2400" dirty="0" smtClean="0"/>
          </a:p>
          <a:p>
            <a:pPr marL="342900" indent="-342900">
              <a:buFont typeface="Arial" pitchFamily="34" charset="0"/>
              <a:buChar char="•"/>
            </a:pPr>
            <a:r>
              <a:rPr lang="en-US" sz="2400" dirty="0" smtClean="0"/>
              <a:t>Automation reduced cost and this increased demand.  We all just have more stuff.</a:t>
            </a:r>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Workers were not up against any hard productivity limit.  Most workers have been smart enough to become more productive with the new technology. </a:t>
            </a:r>
            <a:endParaRPr lang="en-US" sz="2400" dirty="0"/>
          </a:p>
        </p:txBody>
      </p:sp>
    </p:spTree>
    <p:extLst>
      <p:ext uri="{BB962C8B-B14F-4D97-AF65-F5344CB8AC3E}">
        <p14:creationId xmlns:p14="http://schemas.microsoft.com/office/powerpoint/2010/main" val="17416191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The Luddite Fallacy </a:t>
            </a:r>
            <a:r>
              <a:rPr lang="en-US" sz="3200" b="1" dirty="0" err="1" smtClean="0"/>
              <a:t>Fallacy</a:t>
            </a:r>
            <a:endParaRPr lang="en-US" sz="3200" b="1" dirty="0"/>
          </a:p>
        </p:txBody>
      </p:sp>
      <p:sp>
        <p:nvSpPr>
          <p:cNvPr id="4" name="TextBox 3"/>
          <p:cNvSpPr txBox="1"/>
          <p:nvPr/>
        </p:nvSpPr>
        <p:spPr>
          <a:xfrm>
            <a:off x="457200" y="1219200"/>
            <a:ext cx="8686800" cy="4524315"/>
          </a:xfrm>
          <a:prstGeom prst="rect">
            <a:avLst/>
          </a:prstGeom>
          <a:noFill/>
        </p:spPr>
        <p:txBody>
          <a:bodyPr wrap="square" rtlCol="0">
            <a:spAutoFit/>
          </a:bodyPr>
          <a:lstStyle/>
          <a:p>
            <a:r>
              <a:rPr lang="en-US" sz="2400" dirty="0"/>
              <a:t>The Luddite view: automation will eliminate the need for human labor</a:t>
            </a:r>
            <a:r>
              <a:rPr lang="en-US" sz="2400" dirty="0" smtClean="0"/>
              <a:t>.</a:t>
            </a:r>
          </a:p>
          <a:p>
            <a:endParaRPr lang="en-US" sz="2400" dirty="0"/>
          </a:p>
          <a:p>
            <a:r>
              <a:rPr lang="en-US" sz="2400" dirty="0" smtClean="0"/>
              <a:t>The fallacy view may now be wrong because:</a:t>
            </a:r>
          </a:p>
          <a:p>
            <a:endParaRPr lang="en-US" sz="2400" dirty="0" smtClean="0"/>
          </a:p>
          <a:p>
            <a:pPr marL="342900" indent="-342900">
              <a:buFont typeface="Arial" pitchFamily="34" charset="0"/>
              <a:buChar char="•"/>
            </a:pPr>
            <a:r>
              <a:rPr lang="en-US" sz="2400" dirty="0" smtClean="0">
                <a:solidFill>
                  <a:srgbClr val="FF0000"/>
                </a:solidFill>
              </a:rPr>
              <a:t>We are about at the limit of the amount of stuff we can exploit.</a:t>
            </a:r>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Workers  </a:t>
            </a:r>
            <a:r>
              <a:rPr lang="en-US" sz="2400" dirty="0" smtClean="0">
                <a:solidFill>
                  <a:srgbClr val="FF0000"/>
                </a:solidFill>
              </a:rPr>
              <a:t>are </a:t>
            </a:r>
            <a:r>
              <a:rPr lang="en-US" sz="2400" dirty="0" smtClean="0"/>
              <a:t> up against a hard productivity limit.  Most workers </a:t>
            </a:r>
            <a:r>
              <a:rPr lang="en-US" sz="2400" dirty="0" smtClean="0">
                <a:solidFill>
                  <a:srgbClr val="FF0000"/>
                </a:solidFill>
              </a:rPr>
              <a:t>will not be </a:t>
            </a:r>
            <a:r>
              <a:rPr lang="en-US" sz="2400" dirty="0" smtClean="0"/>
              <a:t>smart enough to become more productive with the new technology. </a:t>
            </a:r>
            <a:r>
              <a:rPr lang="en-US" sz="2400" dirty="0" smtClean="0">
                <a:solidFill>
                  <a:srgbClr val="FF0000"/>
                </a:solidFill>
              </a:rPr>
              <a:t>Even some very smart, skilled workers will be eclipsed by machines.</a:t>
            </a:r>
            <a:endParaRPr lang="en-US" sz="2400" dirty="0">
              <a:solidFill>
                <a:srgbClr val="FF0000"/>
              </a:solidFill>
            </a:endParaRPr>
          </a:p>
        </p:txBody>
      </p:sp>
    </p:spTree>
    <p:extLst>
      <p:ext uri="{BB962C8B-B14F-4D97-AF65-F5344CB8AC3E}">
        <p14:creationId xmlns:p14="http://schemas.microsoft.com/office/powerpoint/2010/main" val="5533909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457200" y="274638"/>
            <a:ext cx="8229600" cy="715962"/>
          </a:xfrm>
        </p:spPr>
        <p:txBody>
          <a:bodyPr/>
          <a:lstStyle/>
          <a:p>
            <a:r>
              <a:rPr lang="en-US" sz="3200" b="1" smtClean="0"/>
              <a:t>Now</a:t>
            </a:r>
          </a:p>
        </p:txBody>
      </p:sp>
      <p:pic>
        <p:nvPicPr>
          <p:cNvPr id="952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14413"/>
            <a:ext cx="1292225"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5675" y="1131888"/>
            <a:ext cx="1366838" cy="60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4650" y="2000250"/>
            <a:ext cx="1163638" cy="11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3286125"/>
            <a:ext cx="1209675" cy="100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013" y="4568825"/>
            <a:ext cx="1270000" cy="81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40"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2513" y="4976813"/>
            <a:ext cx="1149350"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41"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4600" y="4287838"/>
            <a:ext cx="1403350" cy="9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42"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77000" y="2209800"/>
            <a:ext cx="11239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43"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73963" y="863600"/>
            <a:ext cx="1333500"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reeform 3"/>
          <p:cNvSpPr/>
          <p:nvPr/>
        </p:nvSpPr>
        <p:spPr>
          <a:xfrm>
            <a:off x="639763" y="977900"/>
            <a:ext cx="5621337" cy="5143500"/>
          </a:xfrm>
          <a:custGeom>
            <a:avLst/>
            <a:gdLst>
              <a:gd name="connsiteX0" fmla="*/ 5621619 w 5621619"/>
              <a:gd name="connsiteY0" fmla="*/ 0 h 5143500"/>
              <a:gd name="connsiteX1" fmla="*/ 5469219 w 5621619"/>
              <a:gd name="connsiteY1" fmla="*/ 25400 h 5143500"/>
              <a:gd name="connsiteX2" fmla="*/ 5431119 w 5621619"/>
              <a:gd name="connsiteY2" fmla="*/ 38100 h 5143500"/>
              <a:gd name="connsiteX3" fmla="*/ 5367619 w 5621619"/>
              <a:gd name="connsiteY3" fmla="*/ 50800 h 5143500"/>
              <a:gd name="connsiteX4" fmla="*/ 5291419 w 5621619"/>
              <a:gd name="connsiteY4" fmla="*/ 76200 h 5143500"/>
              <a:gd name="connsiteX5" fmla="*/ 5240619 w 5621619"/>
              <a:gd name="connsiteY5" fmla="*/ 139700 h 5143500"/>
              <a:gd name="connsiteX6" fmla="*/ 5227919 w 5621619"/>
              <a:gd name="connsiteY6" fmla="*/ 177800 h 5143500"/>
              <a:gd name="connsiteX7" fmla="*/ 5177119 w 5621619"/>
              <a:gd name="connsiteY7" fmla="*/ 254000 h 5143500"/>
              <a:gd name="connsiteX8" fmla="*/ 5139019 w 5621619"/>
              <a:gd name="connsiteY8" fmla="*/ 393700 h 5143500"/>
              <a:gd name="connsiteX9" fmla="*/ 5151719 w 5621619"/>
              <a:gd name="connsiteY9" fmla="*/ 520700 h 5143500"/>
              <a:gd name="connsiteX10" fmla="*/ 5164419 w 5621619"/>
              <a:gd name="connsiteY10" fmla="*/ 584200 h 5143500"/>
              <a:gd name="connsiteX11" fmla="*/ 5177119 w 5621619"/>
              <a:gd name="connsiteY11" fmla="*/ 762000 h 5143500"/>
              <a:gd name="connsiteX12" fmla="*/ 5164419 w 5621619"/>
              <a:gd name="connsiteY12" fmla="*/ 1104900 h 5143500"/>
              <a:gd name="connsiteX13" fmla="*/ 5151719 w 5621619"/>
              <a:gd name="connsiteY13" fmla="*/ 1155700 h 5143500"/>
              <a:gd name="connsiteX14" fmla="*/ 5075519 w 5621619"/>
              <a:gd name="connsiteY14" fmla="*/ 1231900 h 5143500"/>
              <a:gd name="connsiteX15" fmla="*/ 4999319 w 5621619"/>
              <a:gd name="connsiteY15" fmla="*/ 1282700 h 5143500"/>
              <a:gd name="connsiteX16" fmla="*/ 4923119 w 5621619"/>
              <a:gd name="connsiteY16" fmla="*/ 1308100 h 5143500"/>
              <a:gd name="connsiteX17" fmla="*/ 4885019 w 5621619"/>
              <a:gd name="connsiteY17" fmla="*/ 1320800 h 5143500"/>
              <a:gd name="connsiteX18" fmla="*/ 4846919 w 5621619"/>
              <a:gd name="connsiteY18" fmla="*/ 1346200 h 5143500"/>
              <a:gd name="connsiteX19" fmla="*/ 4770719 w 5621619"/>
              <a:gd name="connsiteY19" fmla="*/ 1371600 h 5143500"/>
              <a:gd name="connsiteX20" fmla="*/ 4669119 w 5621619"/>
              <a:gd name="connsiteY20" fmla="*/ 1409700 h 5143500"/>
              <a:gd name="connsiteX21" fmla="*/ 4592919 w 5621619"/>
              <a:gd name="connsiteY21" fmla="*/ 1435100 h 5143500"/>
              <a:gd name="connsiteX22" fmla="*/ 4491319 w 5621619"/>
              <a:gd name="connsiteY22" fmla="*/ 1587500 h 5143500"/>
              <a:gd name="connsiteX23" fmla="*/ 4465919 w 5621619"/>
              <a:gd name="connsiteY23" fmla="*/ 1625600 h 5143500"/>
              <a:gd name="connsiteX24" fmla="*/ 4453219 w 5621619"/>
              <a:gd name="connsiteY24" fmla="*/ 1663700 h 5143500"/>
              <a:gd name="connsiteX25" fmla="*/ 4402419 w 5621619"/>
              <a:gd name="connsiteY25" fmla="*/ 1790700 h 5143500"/>
              <a:gd name="connsiteX26" fmla="*/ 4389719 w 5621619"/>
              <a:gd name="connsiteY26" fmla="*/ 1828800 h 5143500"/>
              <a:gd name="connsiteX27" fmla="*/ 4351619 w 5621619"/>
              <a:gd name="connsiteY27" fmla="*/ 1981200 h 5143500"/>
              <a:gd name="connsiteX28" fmla="*/ 4338919 w 5621619"/>
              <a:gd name="connsiteY28" fmla="*/ 2019300 h 5143500"/>
              <a:gd name="connsiteX29" fmla="*/ 4326219 w 5621619"/>
              <a:gd name="connsiteY29" fmla="*/ 2057400 h 5143500"/>
              <a:gd name="connsiteX30" fmla="*/ 4300819 w 5621619"/>
              <a:gd name="connsiteY30" fmla="*/ 2095500 h 5143500"/>
              <a:gd name="connsiteX31" fmla="*/ 4288119 w 5621619"/>
              <a:gd name="connsiteY31" fmla="*/ 2133600 h 5143500"/>
              <a:gd name="connsiteX32" fmla="*/ 4250019 w 5621619"/>
              <a:gd name="connsiteY32" fmla="*/ 2159000 h 5143500"/>
              <a:gd name="connsiteX33" fmla="*/ 4097619 w 5621619"/>
              <a:gd name="connsiteY33" fmla="*/ 2286000 h 5143500"/>
              <a:gd name="connsiteX34" fmla="*/ 4059519 w 5621619"/>
              <a:gd name="connsiteY34" fmla="*/ 2311400 h 5143500"/>
              <a:gd name="connsiteX35" fmla="*/ 4021419 w 5621619"/>
              <a:gd name="connsiteY35" fmla="*/ 2324100 h 5143500"/>
              <a:gd name="connsiteX36" fmla="*/ 3970619 w 5621619"/>
              <a:gd name="connsiteY36" fmla="*/ 2349500 h 5143500"/>
              <a:gd name="connsiteX37" fmla="*/ 3919819 w 5621619"/>
              <a:gd name="connsiteY37" fmla="*/ 2362200 h 5143500"/>
              <a:gd name="connsiteX38" fmla="*/ 3843619 w 5621619"/>
              <a:gd name="connsiteY38" fmla="*/ 2387600 h 5143500"/>
              <a:gd name="connsiteX39" fmla="*/ 3703919 w 5621619"/>
              <a:gd name="connsiteY39" fmla="*/ 2413000 h 5143500"/>
              <a:gd name="connsiteX40" fmla="*/ 3627719 w 5621619"/>
              <a:gd name="connsiteY40" fmla="*/ 2463800 h 5143500"/>
              <a:gd name="connsiteX41" fmla="*/ 3589619 w 5621619"/>
              <a:gd name="connsiteY41" fmla="*/ 2489200 h 5143500"/>
              <a:gd name="connsiteX42" fmla="*/ 3551519 w 5621619"/>
              <a:gd name="connsiteY42" fmla="*/ 2527300 h 5143500"/>
              <a:gd name="connsiteX43" fmla="*/ 3475319 w 5621619"/>
              <a:gd name="connsiteY43" fmla="*/ 2578100 h 5143500"/>
              <a:gd name="connsiteX44" fmla="*/ 3437219 w 5621619"/>
              <a:gd name="connsiteY44" fmla="*/ 2603500 h 5143500"/>
              <a:gd name="connsiteX45" fmla="*/ 3411819 w 5621619"/>
              <a:gd name="connsiteY45" fmla="*/ 2641600 h 5143500"/>
              <a:gd name="connsiteX46" fmla="*/ 3399119 w 5621619"/>
              <a:gd name="connsiteY46" fmla="*/ 2679700 h 5143500"/>
              <a:gd name="connsiteX47" fmla="*/ 3361019 w 5621619"/>
              <a:gd name="connsiteY47" fmla="*/ 2705100 h 5143500"/>
              <a:gd name="connsiteX48" fmla="*/ 3322919 w 5621619"/>
              <a:gd name="connsiteY48" fmla="*/ 2781300 h 5143500"/>
              <a:gd name="connsiteX49" fmla="*/ 3284819 w 5621619"/>
              <a:gd name="connsiteY49" fmla="*/ 2806700 h 5143500"/>
              <a:gd name="connsiteX50" fmla="*/ 3259419 w 5621619"/>
              <a:gd name="connsiteY50" fmla="*/ 2844800 h 5143500"/>
              <a:gd name="connsiteX51" fmla="*/ 3221319 w 5621619"/>
              <a:gd name="connsiteY51" fmla="*/ 2882900 h 5143500"/>
              <a:gd name="connsiteX52" fmla="*/ 3157819 w 5621619"/>
              <a:gd name="connsiteY52" fmla="*/ 2946400 h 5143500"/>
              <a:gd name="connsiteX53" fmla="*/ 3043519 w 5621619"/>
              <a:gd name="connsiteY53" fmla="*/ 3073400 h 5143500"/>
              <a:gd name="connsiteX54" fmla="*/ 3005419 w 5621619"/>
              <a:gd name="connsiteY54" fmla="*/ 3111500 h 5143500"/>
              <a:gd name="connsiteX55" fmla="*/ 2954619 w 5621619"/>
              <a:gd name="connsiteY55" fmla="*/ 3136900 h 5143500"/>
              <a:gd name="connsiteX56" fmla="*/ 2891119 w 5621619"/>
              <a:gd name="connsiteY56" fmla="*/ 3200400 h 5143500"/>
              <a:gd name="connsiteX57" fmla="*/ 2827619 w 5621619"/>
              <a:gd name="connsiteY57" fmla="*/ 3263900 h 5143500"/>
              <a:gd name="connsiteX58" fmla="*/ 2789519 w 5621619"/>
              <a:gd name="connsiteY58" fmla="*/ 3340100 h 5143500"/>
              <a:gd name="connsiteX59" fmla="*/ 2751419 w 5621619"/>
              <a:gd name="connsiteY59" fmla="*/ 3365500 h 5143500"/>
              <a:gd name="connsiteX60" fmla="*/ 2700619 w 5621619"/>
              <a:gd name="connsiteY60" fmla="*/ 3441700 h 5143500"/>
              <a:gd name="connsiteX61" fmla="*/ 2649819 w 5621619"/>
              <a:gd name="connsiteY61" fmla="*/ 3517900 h 5143500"/>
              <a:gd name="connsiteX62" fmla="*/ 2624419 w 5621619"/>
              <a:gd name="connsiteY62" fmla="*/ 3568700 h 5143500"/>
              <a:gd name="connsiteX63" fmla="*/ 2586319 w 5621619"/>
              <a:gd name="connsiteY63" fmla="*/ 3606800 h 5143500"/>
              <a:gd name="connsiteX64" fmla="*/ 2560919 w 5621619"/>
              <a:gd name="connsiteY64" fmla="*/ 3644900 h 5143500"/>
              <a:gd name="connsiteX65" fmla="*/ 2522819 w 5621619"/>
              <a:gd name="connsiteY65" fmla="*/ 3683000 h 5143500"/>
              <a:gd name="connsiteX66" fmla="*/ 2472019 w 5621619"/>
              <a:gd name="connsiteY66" fmla="*/ 3759200 h 5143500"/>
              <a:gd name="connsiteX67" fmla="*/ 2446619 w 5621619"/>
              <a:gd name="connsiteY67" fmla="*/ 3797300 h 5143500"/>
              <a:gd name="connsiteX68" fmla="*/ 2433919 w 5621619"/>
              <a:gd name="connsiteY68" fmla="*/ 3835400 h 5143500"/>
              <a:gd name="connsiteX69" fmla="*/ 2446619 w 5621619"/>
              <a:gd name="connsiteY69" fmla="*/ 4025900 h 5143500"/>
              <a:gd name="connsiteX70" fmla="*/ 2472019 w 5621619"/>
              <a:gd name="connsiteY70" fmla="*/ 4102100 h 5143500"/>
              <a:gd name="connsiteX71" fmla="*/ 2484719 w 5621619"/>
              <a:gd name="connsiteY71" fmla="*/ 4140200 h 5143500"/>
              <a:gd name="connsiteX72" fmla="*/ 2446619 w 5621619"/>
              <a:gd name="connsiteY72" fmla="*/ 4216400 h 5143500"/>
              <a:gd name="connsiteX73" fmla="*/ 2408519 w 5621619"/>
              <a:gd name="connsiteY73" fmla="*/ 4254500 h 5143500"/>
              <a:gd name="connsiteX74" fmla="*/ 2345019 w 5621619"/>
              <a:gd name="connsiteY74" fmla="*/ 4330700 h 5143500"/>
              <a:gd name="connsiteX75" fmla="*/ 2268819 w 5621619"/>
              <a:gd name="connsiteY75" fmla="*/ 4381500 h 5143500"/>
              <a:gd name="connsiteX76" fmla="*/ 2218019 w 5621619"/>
              <a:gd name="connsiteY76" fmla="*/ 4394200 h 5143500"/>
              <a:gd name="connsiteX77" fmla="*/ 2179919 w 5621619"/>
              <a:gd name="connsiteY77" fmla="*/ 4406900 h 5143500"/>
              <a:gd name="connsiteX78" fmla="*/ 1494119 w 5621619"/>
              <a:gd name="connsiteY78" fmla="*/ 4419600 h 5143500"/>
              <a:gd name="connsiteX79" fmla="*/ 1443319 w 5621619"/>
              <a:gd name="connsiteY79" fmla="*/ 4445000 h 5143500"/>
              <a:gd name="connsiteX80" fmla="*/ 1405219 w 5621619"/>
              <a:gd name="connsiteY80" fmla="*/ 4457700 h 5143500"/>
              <a:gd name="connsiteX81" fmla="*/ 1379819 w 5621619"/>
              <a:gd name="connsiteY81" fmla="*/ 4495800 h 5143500"/>
              <a:gd name="connsiteX82" fmla="*/ 1329019 w 5621619"/>
              <a:gd name="connsiteY82" fmla="*/ 4521200 h 5143500"/>
              <a:gd name="connsiteX83" fmla="*/ 1227419 w 5621619"/>
              <a:gd name="connsiteY83" fmla="*/ 4673600 h 5143500"/>
              <a:gd name="connsiteX84" fmla="*/ 1202019 w 5621619"/>
              <a:gd name="connsiteY84" fmla="*/ 4711700 h 5143500"/>
              <a:gd name="connsiteX85" fmla="*/ 1163919 w 5621619"/>
              <a:gd name="connsiteY85" fmla="*/ 4737100 h 5143500"/>
              <a:gd name="connsiteX86" fmla="*/ 1138519 w 5621619"/>
              <a:gd name="connsiteY86" fmla="*/ 4775200 h 5143500"/>
              <a:gd name="connsiteX87" fmla="*/ 1062319 w 5621619"/>
              <a:gd name="connsiteY87" fmla="*/ 4826000 h 5143500"/>
              <a:gd name="connsiteX88" fmla="*/ 960719 w 5621619"/>
              <a:gd name="connsiteY88" fmla="*/ 4889500 h 5143500"/>
              <a:gd name="connsiteX89" fmla="*/ 884519 w 5621619"/>
              <a:gd name="connsiteY89" fmla="*/ 4914900 h 5143500"/>
              <a:gd name="connsiteX90" fmla="*/ 846419 w 5621619"/>
              <a:gd name="connsiteY90" fmla="*/ 4927600 h 5143500"/>
              <a:gd name="connsiteX91" fmla="*/ 795619 w 5621619"/>
              <a:gd name="connsiteY91" fmla="*/ 4953000 h 5143500"/>
              <a:gd name="connsiteX92" fmla="*/ 719419 w 5621619"/>
              <a:gd name="connsiteY92" fmla="*/ 4978400 h 5143500"/>
              <a:gd name="connsiteX93" fmla="*/ 681319 w 5621619"/>
              <a:gd name="connsiteY93" fmla="*/ 4991100 h 5143500"/>
              <a:gd name="connsiteX94" fmla="*/ 579719 w 5621619"/>
              <a:gd name="connsiteY94" fmla="*/ 5029200 h 5143500"/>
              <a:gd name="connsiteX95" fmla="*/ 478119 w 5621619"/>
              <a:gd name="connsiteY95" fmla="*/ 5067300 h 5143500"/>
              <a:gd name="connsiteX96" fmla="*/ 389219 w 5621619"/>
              <a:gd name="connsiteY96" fmla="*/ 5105400 h 5143500"/>
              <a:gd name="connsiteX97" fmla="*/ 351119 w 5621619"/>
              <a:gd name="connsiteY97" fmla="*/ 5130800 h 5143500"/>
              <a:gd name="connsiteX98" fmla="*/ 313019 w 5621619"/>
              <a:gd name="connsiteY98" fmla="*/ 5143500 h 5143500"/>
              <a:gd name="connsiteX99" fmla="*/ 198719 w 5621619"/>
              <a:gd name="connsiteY99" fmla="*/ 5130800 h 5143500"/>
              <a:gd name="connsiteX100" fmla="*/ 160619 w 5621619"/>
              <a:gd name="connsiteY100" fmla="*/ 5118100 h 5143500"/>
              <a:gd name="connsiteX101" fmla="*/ 59019 w 5621619"/>
              <a:gd name="connsiteY101" fmla="*/ 5105400 h 5143500"/>
              <a:gd name="connsiteX102" fmla="*/ 20919 w 5621619"/>
              <a:gd name="connsiteY102" fmla="*/ 50927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621619" h="5143500">
                <a:moveTo>
                  <a:pt x="5621619" y="0"/>
                </a:moveTo>
                <a:cubicBezTo>
                  <a:pt x="5570819" y="8467"/>
                  <a:pt x="5518077" y="9114"/>
                  <a:pt x="5469219" y="25400"/>
                </a:cubicBezTo>
                <a:cubicBezTo>
                  <a:pt x="5456519" y="29633"/>
                  <a:pt x="5444106" y="34853"/>
                  <a:pt x="5431119" y="38100"/>
                </a:cubicBezTo>
                <a:cubicBezTo>
                  <a:pt x="5410178" y="43335"/>
                  <a:pt x="5388444" y="45120"/>
                  <a:pt x="5367619" y="50800"/>
                </a:cubicBezTo>
                <a:cubicBezTo>
                  <a:pt x="5341788" y="57845"/>
                  <a:pt x="5291419" y="76200"/>
                  <a:pt x="5291419" y="76200"/>
                </a:cubicBezTo>
                <a:cubicBezTo>
                  <a:pt x="5259497" y="171965"/>
                  <a:pt x="5306271" y="57636"/>
                  <a:pt x="5240619" y="139700"/>
                </a:cubicBezTo>
                <a:cubicBezTo>
                  <a:pt x="5232256" y="150153"/>
                  <a:pt x="5234420" y="166098"/>
                  <a:pt x="5227919" y="177800"/>
                </a:cubicBezTo>
                <a:cubicBezTo>
                  <a:pt x="5213094" y="204485"/>
                  <a:pt x="5186772" y="225040"/>
                  <a:pt x="5177119" y="254000"/>
                </a:cubicBezTo>
                <a:cubicBezTo>
                  <a:pt x="5144893" y="350678"/>
                  <a:pt x="5156970" y="303946"/>
                  <a:pt x="5139019" y="393700"/>
                </a:cubicBezTo>
                <a:cubicBezTo>
                  <a:pt x="5143252" y="436033"/>
                  <a:pt x="5146096" y="478529"/>
                  <a:pt x="5151719" y="520700"/>
                </a:cubicBezTo>
                <a:cubicBezTo>
                  <a:pt x="5154572" y="542096"/>
                  <a:pt x="5162159" y="562733"/>
                  <a:pt x="5164419" y="584200"/>
                </a:cubicBezTo>
                <a:cubicBezTo>
                  <a:pt x="5170639" y="643291"/>
                  <a:pt x="5172886" y="702733"/>
                  <a:pt x="5177119" y="762000"/>
                </a:cubicBezTo>
                <a:cubicBezTo>
                  <a:pt x="5172886" y="876300"/>
                  <a:pt x="5171783" y="990759"/>
                  <a:pt x="5164419" y="1104900"/>
                </a:cubicBezTo>
                <a:cubicBezTo>
                  <a:pt x="5163295" y="1122318"/>
                  <a:pt x="5161728" y="1141401"/>
                  <a:pt x="5151719" y="1155700"/>
                </a:cubicBezTo>
                <a:cubicBezTo>
                  <a:pt x="5131120" y="1185128"/>
                  <a:pt x="5105407" y="1211975"/>
                  <a:pt x="5075519" y="1231900"/>
                </a:cubicBezTo>
                <a:cubicBezTo>
                  <a:pt x="5050119" y="1248833"/>
                  <a:pt x="5028279" y="1273047"/>
                  <a:pt x="4999319" y="1282700"/>
                </a:cubicBezTo>
                <a:lnTo>
                  <a:pt x="4923119" y="1308100"/>
                </a:lnTo>
                <a:cubicBezTo>
                  <a:pt x="4910419" y="1312333"/>
                  <a:pt x="4896158" y="1313374"/>
                  <a:pt x="4885019" y="1320800"/>
                </a:cubicBezTo>
                <a:cubicBezTo>
                  <a:pt x="4872319" y="1329267"/>
                  <a:pt x="4860867" y="1340001"/>
                  <a:pt x="4846919" y="1346200"/>
                </a:cubicBezTo>
                <a:cubicBezTo>
                  <a:pt x="4822453" y="1357074"/>
                  <a:pt x="4794666" y="1359626"/>
                  <a:pt x="4770719" y="1371600"/>
                </a:cubicBezTo>
                <a:cubicBezTo>
                  <a:pt x="4685552" y="1414184"/>
                  <a:pt x="4755577" y="1383762"/>
                  <a:pt x="4669119" y="1409700"/>
                </a:cubicBezTo>
                <a:cubicBezTo>
                  <a:pt x="4643474" y="1417393"/>
                  <a:pt x="4592919" y="1435100"/>
                  <a:pt x="4592919" y="1435100"/>
                </a:cubicBezTo>
                <a:lnTo>
                  <a:pt x="4491319" y="1587500"/>
                </a:lnTo>
                <a:cubicBezTo>
                  <a:pt x="4482852" y="1600200"/>
                  <a:pt x="4470746" y="1611120"/>
                  <a:pt x="4465919" y="1625600"/>
                </a:cubicBezTo>
                <a:cubicBezTo>
                  <a:pt x="4461686" y="1638300"/>
                  <a:pt x="4458492" y="1651395"/>
                  <a:pt x="4453219" y="1663700"/>
                </a:cubicBezTo>
                <a:cubicBezTo>
                  <a:pt x="4397158" y="1794508"/>
                  <a:pt x="4460233" y="1617258"/>
                  <a:pt x="4402419" y="1790700"/>
                </a:cubicBezTo>
                <a:cubicBezTo>
                  <a:pt x="4398186" y="1803400"/>
                  <a:pt x="4391920" y="1815595"/>
                  <a:pt x="4389719" y="1828800"/>
                </a:cubicBezTo>
                <a:cubicBezTo>
                  <a:pt x="4372617" y="1931410"/>
                  <a:pt x="4385162" y="1880571"/>
                  <a:pt x="4351619" y="1981200"/>
                </a:cubicBezTo>
                <a:lnTo>
                  <a:pt x="4338919" y="2019300"/>
                </a:lnTo>
                <a:cubicBezTo>
                  <a:pt x="4334686" y="2032000"/>
                  <a:pt x="4333645" y="2046261"/>
                  <a:pt x="4326219" y="2057400"/>
                </a:cubicBezTo>
                <a:cubicBezTo>
                  <a:pt x="4317752" y="2070100"/>
                  <a:pt x="4307645" y="2081848"/>
                  <a:pt x="4300819" y="2095500"/>
                </a:cubicBezTo>
                <a:cubicBezTo>
                  <a:pt x="4294832" y="2107474"/>
                  <a:pt x="4296482" y="2123147"/>
                  <a:pt x="4288119" y="2133600"/>
                </a:cubicBezTo>
                <a:cubicBezTo>
                  <a:pt x="4278584" y="2145519"/>
                  <a:pt x="4261427" y="2148859"/>
                  <a:pt x="4250019" y="2159000"/>
                </a:cubicBezTo>
                <a:cubicBezTo>
                  <a:pt x="4103340" y="2289381"/>
                  <a:pt x="4245258" y="2187574"/>
                  <a:pt x="4097619" y="2286000"/>
                </a:cubicBezTo>
                <a:cubicBezTo>
                  <a:pt x="4084919" y="2294467"/>
                  <a:pt x="4073999" y="2306573"/>
                  <a:pt x="4059519" y="2311400"/>
                </a:cubicBezTo>
                <a:cubicBezTo>
                  <a:pt x="4046819" y="2315633"/>
                  <a:pt x="4033724" y="2318827"/>
                  <a:pt x="4021419" y="2324100"/>
                </a:cubicBezTo>
                <a:cubicBezTo>
                  <a:pt x="4004018" y="2331558"/>
                  <a:pt x="3988346" y="2342853"/>
                  <a:pt x="3970619" y="2349500"/>
                </a:cubicBezTo>
                <a:cubicBezTo>
                  <a:pt x="3954276" y="2355629"/>
                  <a:pt x="3936537" y="2357184"/>
                  <a:pt x="3919819" y="2362200"/>
                </a:cubicBezTo>
                <a:cubicBezTo>
                  <a:pt x="3894174" y="2369893"/>
                  <a:pt x="3870124" y="2383814"/>
                  <a:pt x="3843619" y="2387600"/>
                </a:cubicBezTo>
                <a:cubicBezTo>
                  <a:pt x="3737440" y="2402768"/>
                  <a:pt x="3783759" y="2393040"/>
                  <a:pt x="3703919" y="2413000"/>
                </a:cubicBezTo>
                <a:lnTo>
                  <a:pt x="3627719" y="2463800"/>
                </a:lnTo>
                <a:cubicBezTo>
                  <a:pt x="3615019" y="2472267"/>
                  <a:pt x="3600412" y="2478407"/>
                  <a:pt x="3589619" y="2489200"/>
                </a:cubicBezTo>
                <a:cubicBezTo>
                  <a:pt x="3576919" y="2501900"/>
                  <a:pt x="3565696" y="2516273"/>
                  <a:pt x="3551519" y="2527300"/>
                </a:cubicBezTo>
                <a:cubicBezTo>
                  <a:pt x="3527422" y="2546042"/>
                  <a:pt x="3500719" y="2561167"/>
                  <a:pt x="3475319" y="2578100"/>
                </a:cubicBezTo>
                <a:lnTo>
                  <a:pt x="3437219" y="2603500"/>
                </a:lnTo>
                <a:cubicBezTo>
                  <a:pt x="3428752" y="2616200"/>
                  <a:pt x="3418645" y="2627948"/>
                  <a:pt x="3411819" y="2641600"/>
                </a:cubicBezTo>
                <a:cubicBezTo>
                  <a:pt x="3405832" y="2653574"/>
                  <a:pt x="3407482" y="2669247"/>
                  <a:pt x="3399119" y="2679700"/>
                </a:cubicBezTo>
                <a:cubicBezTo>
                  <a:pt x="3389584" y="2691619"/>
                  <a:pt x="3373719" y="2696633"/>
                  <a:pt x="3361019" y="2705100"/>
                </a:cubicBezTo>
                <a:cubicBezTo>
                  <a:pt x="3350690" y="2736088"/>
                  <a:pt x="3347538" y="2756681"/>
                  <a:pt x="3322919" y="2781300"/>
                </a:cubicBezTo>
                <a:cubicBezTo>
                  <a:pt x="3312126" y="2792093"/>
                  <a:pt x="3297519" y="2798233"/>
                  <a:pt x="3284819" y="2806700"/>
                </a:cubicBezTo>
                <a:cubicBezTo>
                  <a:pt x="3276352" y="2819400"/>
                  <a:pt x="3269190" y="2833074"/>
                  <a:pt x="3259419" y="2844800"/>
                </a:cubicBezTo>
                <a:cubicBezTo>
                  <a:pt x="3247921" y="2858598"/>
                  <a:pt x="3231758" y="2868285"/>
                  <a:pt x="3221319" y="2882900"/>
                </a:cubicBezTo>
                <a:cubicBezTo>
                  <a:pt x="3172277" y="2951559"/>
                  <a:pt x="3226364" y="2923552"/>
                  <a:pt x="3157819" y="2946400"/>
                </a:cubicBezTo>
                <a:cubicBezTo>
                  <a:pt x="3098166" y="3025937"/>
                  <a:pt x="3134686" y="2982233"/>
                  <a:pt x="3043519" y="3073400"/>
                </a:cubicBezTo>
                <a:cubicBezTo>
                  <a:pt x="3030819" y="3086100"/>
                  <a:pt x="3021483" y="3103468"/>
                  <a:pt x="3005419" y="3111500"/>
                </a:cubicBezTo>
                <a:lnTo>
                  <a:pt x="2954619" y="3136900"/>
                </a:lnTo>
                <a:cubicBezTo>
                  <a:pt x="2886886" y="3238500"/>
                  <a:pt x="2975786" y="3115733"/>
                  <a:pt x="2891119" y="3200400"/>
                </a:cubicBezTo>
                <a:cubicBezTo>
                  <a:pt x="2806452" y="3285067"/>
                  <a:pt x="2929219" y="3196167"/>
                  <a:pt x="2827619" y="3263900"/>
                </a:cubicBezTo>
                <a:cubicBezTo>
                  <a:pt x="2817290" y="3294888"/>
                  <a:pt x="2814138" y="3315481"/>
                  <a:pt x="2789519" y="3340100"/>
                </a:cubicBezTo>
                <a:cubicBezTo>
                  <a:pt x="2778726" y="3350893"/>
                  <a:pt x="2764119" y="3357033"/>
                  <a:pt x="2751419" y="3365500"/>
                </a:cubicBezTo>
                <a:cubicBezTo>
                  <a:pt x="2727130" y="3438366"/>
                  <a:pt x="2756113" y="3370351"/>
                  <a:pt x="2700619" y="3441700"/>
                </a:cubicBezTo>
                <a:cubicBezTo>
                  <a:pt x="2681877" y="3465797"/>
                  <a:pt x="2663471" y="3490596"/>
                  <a:pt x="2649819" y="3517900"/>
                </a:cubicBezTo>
                <a:cubicBezTo>
                  <a:pt x="2641352" y="3534833"/>
                  <a:pt x="2635423" y="3553294"/>
                  <a:pt x="2624419" y="3568700"/>
                </a:cubicBezTo>
                <a:cubicBezTo>
                  <a:pt x="2613980" y="3583315"/>
                  <a:pt x="2597817" y="3593002"/>
                  <a:pt x="2586319" y="3606800"/>
                </a:cubicBezTo>
                <a:cubicBezTo>
                  <a:pt x="2576548" y="3618526"/>
                  <a:pt x="2570690" y="3633174"/>
                  <a:pt x="2560919" y="3644900"/>
                </a:cubicBezTo>
                <a:cubicBezTo>
                  <a:pt x="2549421" y="3658698"/>
                  <a:pt x="2533846" y="3668823"/>
                  <a:pt x="2522819" y="3683000"/>
                </a:cubicBezTo>
                <a:cubicBezTo>
                  <a:pt x="2504077" y="3707097"/>
                  <a:pt x="2488952" y="3733800"/>
                  <a:pt x="2472019" y="3759200"/>
                </a:cubicBezTo>
                <a:cubicBezTo>
                  <a:pt x="2463552" y="3771900"/>
                  <a:pt x="2451446" y="3782820"/>
                  <a:pt x="2446619" y="3797300"/>
                </a:cubicBezTo>
                <a:lnTo>
                  <a:pt x="2433919" y="3835400"/>
                </a:lnTo>
                <a:cubicBezTo>
                  <a:pt x="2438152" y="3898900"/>
                  <a:pt x="2437619" y="3962899"/>
                  <a:pt x="2446619" y="4025900"/>
                </a:cubicBezTo>
                <a:cubicBezTo>
                  <a:pt x="2450405" y="4052405"/>
                  <a:pt x="2463552" y="4076700"/>
                  <a:pt x="2472019" y="4102100"/>
                </a:cubicBezTo>
                <a:lnTo>
                  <a:pt x="2484719" y="4140200"/>
                </a:lnTo>
                <a:cubicBezTo>
                  <a:pt x="2471991" y="4178385"/>
                  <a:pt x="2473974" y="4183574"/>
                  <a:pt x="2446619" y="4216400"/>
                </a:cubicBezTo>
                <a:cubicBezTo>
                  <a:pt x="2435121" y="4230198"/>
                  <a:pt x="2420017" y="4240702"/>
                  <a:pt x="2408519" y="4254500"/>
                </a:cubicBezTo>
                <a:cubicBezTo>
                  <a:pt x="2369899" y="4300844"/>
                  <a:pt x="2397745" y="4289691"/>
                  <a:pt x="2345019" y="4330700"/>
                </a:cubicBezTo>
                <a:cubicBezTo>
                  <a:pt x="2320922" y="4349442"/>
                  <a:pt x="2298435" y="4374096"/>
                  <a:pt x="2268819" y="4381500"/>
                </a:cubicBezTo>
                <a:cubicBezTo>
                  <a:pt x="2251886" y="4385733"/>
                  <a:pt x="2234802" y="4389405"/>
                  <a:pt x="2218019" y="4394200"/>
                </a:cubicBezTo>
                <a:cubicBezTo>
                  <a:pt x="2205147" y="4397878"/>
                  <a:pt x="2193298" y="4406431"/>
                  <a:pt x="2179919" y="4406900"/>
                </a:cubicBezTo>
                <a:cubicBezTo>
                  <a:pt x="1951420" y="4414917"/>
                  <a:pt x="1722719" y="4415367"/>
                  <a:pt x="1494119" y="4419600"/>
                </a:cubicBezTo>
                <a:cubicBezTo>
                  <a:pt x="1477186" y="4428067"/>
                  <a:pt x="1460720" y="4437542"/>
                  <a:pt x="1443319" y="4445000"/>
                </a:cubicBezTo>
                <a:cubicBezTo>
                  <a:pt x="1431014" y="4450273"/>
                  <a:pt x="1415672" y="4449337"/>
                  <a:pt x="1405219" y="4457700"/>
                </a:cubicBezTo>
                <a:cubicBezTo>
                  <a:pt x="1393300" y="4467235"/>
                  <a:pt x="1391545" y="4486029"/>
                  <a:pt x="1379819" y="4495800"/>
                </a:cubicBezTo>
                <a:cubicBezTo>
                  <a:pt x="1365275" y="4507920"/>
                  <a:pt x="1345952" y="4512733"/>
                  <a:pt x="1329019" y="4521200"/>
                </a:cubicBezTo>
                <a:lnTo>
                  <a:pt x="1227419" y="4673600"/>
                </a:lnTo>
                <a:cubicBezTo>
                  <a:pt x="1218952" y="4686300"/>
                  <a:pt x="1214719" y="4703233"/>
                  <a:pt x="1202019" y="4711700"/>
                </a:cubicBezTo>
                <a:lnTo>
                  <a:pt x="1163919" y="4737100"/>
                </a:lnTo>
                <a:cubicBezTo>
                  <a:pt x="1155452" y="4749800"/>
                  <a:pt x="1150006" y="4765149"/>
                  <a:pt x="1138519" y="4775200"/>
                </a:cubicBezTo>
                <a:cubicBezTo>
                  <a:pt x="1115545" y="4795302"/>
                  <a:pt x="1086741" y="4807684"/>
                  <a:pt x="1062319" y="4826000"/>
                </a:cubicBezTo>
                <a:cubicBezTo>
                  <a:pt x="1018648" y="4858753"/>
                  <a:pt x="1010528" y="4869577"/>
                  <a:pt x="960719" y="4889500"/>
                </a:cubicBezTo>
                <a:cubicBezTo>
                  <a:pt x="935860" y="4899444"/>
                  <a:pt x="909919" y="4906433"/>
                  <a:pt x="884519" y="4914900"/>
                </a:cubicBezTo>
                <a:cubicBezTo>
                  <a:pt x="871819" y="4919133"/>
                  <a:pt x="858393" y="4921613"/>
                  <a:pt x="846419" y="4927600"/>
                </a:cubicBezTo>
                <a:cubicBezTo>
                  <a:pt x="829486" y="4936067"/>
                  <a:pt x="813197" y="4945969"/>
                  <a:pt x="795619" y="4953000"/>
                </a:cubicBezTo>
                <a:cubicBezTo>
                  <a:pt x="770760" y="4962944"/>
                  <a:pt x="744819" y="4969933"/>
                  <a:pt x="719419" y="4978400"/>
                </a:cubicBezTo>
                <a:cubicBezTo>
                  <a:pt x="706719" y="4982633"/>
                  <a:pt x="693293" y="4985113"/>
                  <a:pt x="681319" y="4991100"/>
                </a:cubicBezTo>
                <a:cubicBezTo>
                  <a:pt x="539885" y="5061817"/>
                  <a:pt x="718053" y="4977325"/>
                  <a:pt x="579719" y="5029200"/>
                </a:cubicBezTo>
                <a:cubicBezTo>
                  <a:pt x="446895" y="5079009"/>
                  <a:pt x="608514" y="5034701"/>
                  <a:pt x="478119" y="5067300"/>
                </a:cubicBezTo>
                <a:cubicBezTo>
                  <a:pt x="382467" y="5131068"/>
                  <a:pt x="504033" y="5056194"/>
                  <a:pt x="389219" y="5105400"/>
                </a:cubicBezTo>
                <a:cubicBezTo>
                  <a:pt x="375190" y="5111413"/>
                  <a:pt x="364771" y="5123974"/>
                  <a:pt x="351119" y="5130800"/>
                </a:cubicBezTo>
                <a:cubicBezTo>
                  <a:pt x="339145" y="5136787"/>
                  <a:pt x="325719" y="5139267"/>
                  <a:pt x="313019" y="5143500"/>
                </a:cubicBezTo>
                <a:cubicBezTo>
                  <a:pt x="274919" y="5139267"/>
                  <a:pt x="236532" y="5137102"/>
                  <a:pt x="198719" y="5130800"/>
                </a:cubicBezTo>
                <a:cubicBezTo>
                  <a:pt x="185514" y="5128599"/>
                  <a:pt x="173790" y="5120495"/>
                  <a:pt x="160619" y="5118100"/>
                </a:cubicBezTo>
                <a:cubicBezTo>
                  <a:pt x="127039" y="5111995"/>
                  <a:pt x="92685" y="5111011"/>
                  <a:pt x="59019" y="5105400"/>
                </a:cubicBezTo>
                <a:cubicBezTo>
                  <a:pt x="-23341" y="5091673"/>
                  <a:pt x="-2577" y="5092700"/>
                  <a:pt x="20919" y="5092700"/>
                </a:cubicBez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6" name="Straight Arrow Connector 5"/>
          <p:cNvCxnSpPr/>
          <p:nvPr/>
        </p:nvCxnSpPr>
        <p:spPr>
          <a:xfrm>
            <a:off x="2209800" y="2438400"/>
            <a:ext cx="2652713" cy="1676400"/>
          </a:xfrm>
          <a:prstGeom prst="straightConnector1">
            <a:avLst/>
          </a:prstGeom>
          <a:ln w="76200">
            <a:solidFill>
              <a:schemeClr val="accent1">
                <a:lumMod val="2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95246"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76413" y="1431925"/>
            <a:ext cx="1160462" cy="87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47"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59313" y="4114800"/>
            <a:ext cx="1160462" cy="87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02845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457200" y="274638"/>
            <a:ext cx="8229600" cy="715962"/>
          </a:xfrm>
        </p:spPr>
        <p:txBody>
          <a:bodyPr/>
          <a:lstStyle/>
          <a:p>
            <a:r>
              <a:rPr lang="en-US" sz="3200" b="1" smtClean="0"/>
              <a:t>Now</a:t>
            </a:r>
          </a:p>
        </p:txBody>
      </p:sp>
      <p:pic>
        <p:nvPicPr>
          <p:cNvPr id="962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14413"/>
            <a:ext cx="1292225"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5675" y="1131888"/>
            <a:ext cx="1366838" cy="60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4650" y="2000250"/>
            <a:ext cx="1163638" cy="11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3286125"/>
            <a:ext cx="1209675" cy="100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3"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013" y="4568825"/>
            <a:ext cx="1270000" cy="81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reeform 3"/>
          <p:cNvSpPr/>
          <p:nvPr/>
        </p:nvSpPr>
        <p:spPr>
          <a:xfrm>
            <a:off x="639763" y="977900"/>
            <a:ext cx="5621337" cy="5143500"/>
          </a:xfrm>
          <a:custGeom>
            <a:avLst/>
            <a:gdLst>
              <a:gd name="connsiteX0" fmla="*/ 5621619 w 5621619"/>
              <a:gd name="connsiteY0" fmla="*/ 0 h 5143500"/>
              <a:gd name="connsiteX1" fmla="*/ 5469219 w 5621619"/>
              <a:gd name="connsiteY1" fmla="*/ 25400 h 5143500"/>
              <a:gd name="connsiteX2" fmla="*/ 5431119 w 5621619"/>
              <a:gd name="connsiteY2" fmla="*/ 38100 h 5143500"/>
              <a:gd name="connsiteX3" fmla="*/ 5367619 w 5621619"/>
              <a:gd name="connsiteY3" fmla="*/ 50800 h 5143500"/>
              <a:gd name="connsiteX4" fmla="*/ 5291419 w 5621619"/>
              <a:gd name="connsiteY4" fmla="*/ 76200 h 5143500"/>
              <a:gd name="connsiteX5" fmla="*/ 5240619 w 5621619"/>
              <a:gd name="connsiteY5" fmla="*/ 139700 h 5143500"/>
              <a:gd name="connsiteX6" fmla="*/ 5227919 w 5621619"/>
              <a:gd name="connsiteY6" fmla="*/ 177800 h 5143500"/>
              <a:gd name="connsiteX7" fmla="*/ 5177119 w 5621619"/>
              <a:gd name="connsiteY7" fmla="*/ 254000 h 5143500"/>
              <a:gd name="connsiteX8" fmla="*/ 5139019 w 5621619"/>
              <a:gd name="connsiteY8" fmla="*/ 393700 h 5143500"/>
              <a:gd name="connsiteX9" fmla="*/ 5151719 w 5621619"/>
              <a:gd name="connsiteY9" fmla="*/ 520700 h 5143500"/>
              <a:gd name="connsiteX10" fmla="*/ 5164419 w 5621619"/>
              <a:gd name="connsiteY10" fmla="*/ 584200 h 5143500"/>
              <a:gd name="connsiteX11" fmla="*/ 5177119 w 5621619"/>
              <a:gd name="connsiteY11" fmla="*/ 762000 h 5143500"/>
              <a:gd name="connsiteX12" fmla="*/ 5164419 w 5621619"/>
              <a:gd name="connsiteY12" fmla="*/ 1104900 h 5143500"/>
              <a:gd name="connsiteX13" fmla="*/ 5151719 w 5621619"/>
              <a:gd name="connsiteY13" fmla="*/ 1155700 h 5143500"/>
              <a:gd name="connsiteX14" fmla="*/ 5075519 w 5621619"/>
              <a:gd name="connsiteY14" fmla="*/ 1231900 h 5143500"/>
              <a:gd name="connsiteX15" fmla="*/ 4999319 w 5621619"/>
              <a:gd name="connsiteY15" fmla="*/ 1282700 h 5143500"/>
              <a:gd name="connsiteX16" fmla="*/ 4923119 w 5621619"/>
              <a:gd name="connsiteY16" fmla="*/ 1308100 h 5143500"/>
              <a:gd name="connsiteX17" fmla="*/ 4885019 w 5621619"/>
              <a:gd name="connsiteY17" fmla="*/ 1320800 h 5143500"/>
              <a:gd name="connsiteX18" fmla="*/ 4846919 w 5621619"/>
              <a:gd name="connsiteY18" fmla="*/ 1346200 h 5143500"/>
              <a:gd name="connsiteX19" fmla="*/ 4770719 w 5621619"/>
              <a:gd name="connsiteY19" fmla="*/ 1371600 h 5143500"/>
              <a:gd name="connsiteX20" fmla="*/ 4669119 w 5621619"/>
              <a:gd name="connsiteY20" fmla="*/ 1409700 h 5143500"/>
              <a:gd name="connsiteX21" fmla="*/ 4592919 w 5621619"/>
              <a:gd name="connsiteY21" fmla="*/ 1435100 h 5143500"/>
              <a:gd name="connsiteX22" fmla="*/ 4491319 w 5621619"/>
              <a:gd name="connsiteY22" fmla="*/ 1587500 h 5143500"/>
              <a:gd name="connsiteX23" fmla="*/ 4465919 w 5621619"/>
              <a:gd name="connsiteY23" fmla="*/ 1625600 h 5143500"/>
              <a:gd name="connsiteX24" fmla="*/ 4453219 w 5621619"/>
              <a:gd name="connsiteY24" fmla="*/ 1663700 h 5143500"/>
              <a:gd name="connsiteX25" fmla="*/ 4402419 w 5621619"/>
              <a:gd name="connsiteY25" fmla="*/ 1790700 h 5143500"/>
              <a:gd name="connsiteX26" fmla="*/ 4389719 w 5621619"/>
              <a:gd name="connsiteY26" fmla="*/ 1828800 h 5143500"/>
              <a:gd name="connsiteX27" fmla="*/ 4351619 w 5621619"/>
              <a:gd name="connsiteY27" fmla="*/ 1981200 h 5143500"/>
              <a:gd name="connsiteX28" fmla="*/ 4338919 w 5621619"/>
              <a:gd name="connsiteY28" fmla="*/ 2019300 h 5143500"/>
              <a:gd name="connsiteX29" fmla="*/ 4326219 w 5621619"/>
              <a:gd name="connsiteY29" fmla="*/ 2057400 h 5143500"/>
              <a:gd name="connsiteX30" fmla="*/ 4300819 w 5621619"/>
              <a:gd name="connsiteY30" fmla="*/ 2095500 h 5143500"/>
              <a:gd name="connsiteX31" fmla="*/ 4288119 w 5621619"/>
              <a:gd name="connsiteY31" fmla="*/ 2133600 h 5143500"/>
              <a:gd name="connsiteX32" fmla="*/ 4250019 w 5621619"/>
              <a:gd name="connsiteY32" fmla="*/ 2159000 h 5143500"/>
              <a:gd name="connsiteX33" fmla="*/ 4097619 w 5621619"/>
              <a:gd name="connsiteY33" fmla="*/ 2286000 h 5143500"/>
              <a:gd name="connsiteX34" fmla="*/ 4059519 w 5621619"/>
              <a:gd name="connsiteY34" fmla="*/ 2311400 h 5143500"/>
              <a:gd name="connsiteX35" fmla="*/ 4021419 w 5621619"/>
              <a:gd name="connsiteY35" fmla="*/ 2324100 h 5143500"/>
              <a:gd name="connsiteX36" fmla="*/ 3970619 w 5621619"/>
              <a:gd name="connsiteY36" fmla="*/ 2349500 h 5143500"/>
              <a:gd name="connsiteX37" fmla="*/ 3919819 w 5621619"/>
              <a:gd name="connsiteY37" fmla="*/ 2362200 h 5143500"/>
              <a:gd name="connsiteX38" fmla="*/ 3843619 w 5621619"/>
              <a:gd name="connsiteY38" fmla="*/ 2387600 h 5143500"/>
              <a:gd name="connsiteX39" fmla="*/ 3703919 w 5621619"/>
              <a:gd name="connsiteY39" fmla="*/ 2413000 h 5143500"/>
              <a:gd name="connsiteX40" fmla="*/ 3627719 w 5621619"/>
              <a:gd name="connsiteY40" fmla="*/ 2463800 h 5143500"/>
              <a:gd name="connsiteX41" fmla="*/ 3589619 w 5621619"/>
              <a:gd name="connsiteY41" fmla="*/ 2489200 h 5143500"/>
              <a:gd name="connsiteX42" fmla="*/ 3551519 w 5621619"/>
              <a:gd name="connsiteY42" fmla="*/ 2527300 h 5143500"/>
              <a:gd name="connsiteX43" fmla="*/ 3475319 w 5621619"/>
              <a:gd name="connsiteY43" fmla="*/ 2578100 h 5143500"/>
              <a:gd name="connsiteX44" fmla="*/ 3437219 w 5621619"/>
              <a:gd name="connsiteY44" fmla="*/ 2603500 h 5143500"/>
              <a:gd name="connsiteX45" fmla="*/ 3411819 w 5621619"/>
              <a:gd name="connsiteY45" fmla="*/ 2641600 h 5143500"/>
              <a:gd name="connsiteX46" fmla="*/ 3399119 w 5621619"/>
              <a:gd name="connsiteY46" fmla="*/ 2679700 h 5143500"/>
              <a:gd name="connsiteX47" fmla="*/ 3361019 w 5621619"/>
              <a:gd name="connsiteY47" fmla="*/ 2705100 h 5143500"/>
              <a:gd name="connsiteX48" fmla="*/ 3322919 w 5621619"/>
              <a:gd name="connsiteY48" fmla="*/ 2781300 h 5143500"/>
              <a:gd name="connsiteX49" fmla="*/ 3284819 w 5621619"/>
              <a:gd name="connsiteY49" fmla="*/ 2806700 h 5143500"/>
              <a:gd name="connsiteX50" fmla="*/ 3259419 w 5621619"/>
              <a:gd name="connsiteY50" fmla="*/ 2844800 h 5143500"/>
              <a:gd name="connsiteX51" fmla="*/ 3221319 w 5621619"/>
              <a:gd name="connsiteY51" fmla="*/ 2882900 h 5143500"/>
              <a:gd name="connsiteX52" fmla="*/ 3157819 w 5621619"/>
              <a:gd name="connsiteY52" fmla="*/ 2946400 h 5143500"/>
              <a:gd name="connsiteX53" fmla="*/ 3043519 w 5621619"/>
              <a:gd name="connsiteY53" fmla="*/ 3073400 h 5143500"/>
              <a:gd name="connsiteX54" fmla="*/ 3005419 w 5621619"/>
              <a:gd name="connsiteY54" fmla="*/ 3111500 h 5143500"/>
              <a:gd name="connsiteX55" fmla="*/ 2954619 w 5621619"/>
              <a:gd name="connsiteY55" fmla="*/ 3136900 h 5143500"/>
              <a:gd name="connsiteX56" fmla="*/ 2891119 w 5621619"/>
              <a:gd name="connsiteY56" fmla="*/ 3200400 h 5143500"/>
              <a:gd name="connsiteX57" fmla="*/ 2827619 w 5621619"/>
              <a:gd name="connsiteY57" fmla="*/ 3263900 h 5143500"/>
              <a:gd name="connsiteX58" fmla="*/ 2789519 w 5621619"/>
              <a:gd name="connsiteY58" fmla="*/ 3340100 h 5143500"/>
              <a:gd name="connsiteX59" fmla="*/ 2751419 w 5621619"/>
              <a:gd name="connsiteY59" fmla="*/ 3365500 h 5143500"/>
              <a:gd name="connsiteX60" fmla="*/ 2700619 w 5621619"/>
              <a:gd name="connsiteY60" fmla="*/ 3441700 h 5143500"/>
              <a:gd name="connsiteX61" fmla="*/ 2649819 w 5621619"/>
              <a:gd name="connsiteY61" fmla="*/ 3517900 h 5143500"/>
              <a:gd name="connsiteX62" fmla="*/ 2624419 w 5621619"/>
              <a:gd name="connsiteY62" fmla="*/ 3568700 h 5143500"/>
              <a:gd name="connsiteX63" fmla="*/ 2586319 w 5621619"/>
              <a:gd name="connsiteY63" fmla="*/ 3606800 h 5143500"/>
              <a:gd name="connsiteX64" fmla="*/ 2560919 w 5621619"/>
              <a:gd name="connsiteY64" fmla="*/ 3644900 h 5143500"/>
              <a:gd name="connsiteX65" fmla="*/ 2522819 w 5621619"/>
              <a:gd name="connsiteY65" fmla="*/ 3683000 h 5143500"/>
              <a:gd name="connsiteX66" fmla="*/ 2472019 w 5621619"/>
              <a:gd name="connsiteY66" fmla="*/ 3759200 h 5143500"/>
              <a:gd name="connsiteX67" fmla="*/ 2446619 w 5621619"/>
              <a:gd name="connsiteY67" fmla="*/ 3797300 h 5143500"/>
              <a:gd name="connsiteX68" fmla="*/ 2433919 w 5621619"/>
              <a:gd name="connsiteY68" fmla="*/ 3835400 h 5143500"/>
              <a:gd name="connsiteX69" fmla="*/ 2446619 w 5621619"/>
              <a:gd name="connsiteY69" fmla="*/ 4025900 h 5143500"/>
              <a:gd name="connsiteX70" fmla="*/ 2472019 w 5621619"/>
              <a:gd name="connsiteY70" fmla="*/ 4102100 h 5143500"/>
              <a:gd name="connsiteX71" fmla="*/ 2484719 w 5621619"/>
              <a:gd name="connsiteY71" fmla="*/ 4140200 h 5143500"/>
              <a:gd name="connsiteX72" fmla="*/ 2446619 w 5621619"/>
              <a:gd name="connsiteY72" fmla="*/ 4216400 h 5143500"/>
              <a:gd name="connsiteX73" fmla="*/ 2408519 w 5621619"/>
              <a:gd name="connsiteY73" fmla="*/ 4254500 h 5143500"/>
              <a:gd name="connsiteX74" fmla="*/ 2345019 w 5621619"/>
              <a:gd name="connsiteY74" fmla="*/ 4330700 h 5143500"/>
              <a:gd name="connsiteX75" fmla="*/ 2268819 w 5621619"/>
              <a:gd name="connsiteY75" fmla="*/ 4381500 h 5143500"/>
              <a:gd name="connsiteX76" fmla="*/ 2218019 w 5621619"/>
              <a:gd name="connsiteY76" fmla="*/ 4394200 h 5143500"/>
              <a:gd name="connsiteX77" fmla="*/ 2179919 w 5621619"/>
              <a:gd name="connsiteY77" fmla="*/ 4406900 h 5143500"/>
              <a:gd name="connsiteX78" fmla="*/ 1494119 w 5621619"/>
              <a:gd name="connsiteY78" fmla="*/ 4419600 h 5143500"/>
              <a:gd name="connsiteX79" fmla="*/ 1443319 w 5621619"/>
              <a:gd name="connsiteY79" fmla="*/ 4445000 h 5143500"/>
              <a:gd name="connsiteX80" fmla="*/ 1405219 w 5621619"/>
              <a:gd name="connsiteY80" fmla="*/ 4457700 h 5143500"/>
              <a:gd name="connsiteX81" fmla="*/ 1379819 w 5621619"/>
              <a:gd name="connsiteY81" fmla="*/ 4495800 h 5143500"/>
              <a:gd name="connsiteX82" fmla="*/ 1329019 w 5621619"/>
              <a:gd name="connsiteY82" fmla="*/ 4521200 h 5143500"/>
              <a:gd name="connsiteX83" fmla="*/ 1227419 w 5621619"/>
              <a:gd name="connsiteY83" fmla="*/ 4673600 h 5143500"/>
              <a:gd name="connsiteX84" fmla="*/ 1202019 w 5621619"/>
              <a:gd name="connsiteY84" fmla="*/ 4711700 h 5143500"/>
              <a:gd name="connsiteX85" fmla="*/ 1163919 w 5621619"/>
              <a:gd name="connsiteY85" fmla="*/ 4737100 h 5143500"/>
              <a:gd name="connsiteX86" fmla="*/ 1138519 w 5621619"/>
              <a:gd name="connsiteY86" fmla="*/ 4775200 h 5143500"/>
              <a:gd name="connsiteX87" fmla="*/ 1062319 w 5621619"/>
              <a:gd name="connsiteY87" fmla="*/ 4826000 h 5143500"/>
              <a:gd name="connsiteX88" fmla="*/ 960719 w 5621619"/>
              <a:gd name="connsiteY88" fmla="*/ 4889500 h 5143500"/>
              <a:gd name="connsiteX89" fmla="*/ 884519 w 5621619"/>
              <a:gd name="connsiteY89" fmla="*/ 4914900 h 5143500"/>
              <a:gd name="connsiteX90" fmla="*/ 846419 w 5621619"/>
              <a:gd name="connsiteY90" fmla="*/ 4927600 h 5143500"/>
              <a:gd name="connsiteX91" fmla="*/ 795619 w 5621619"/>
              <a:gd name="connsiteY91" fmla="*/ 4953000 h 5143500"/>
              <a:gd name="connsiteX92" fmla="*/ 719419 w 5621619"/>
              <a:gd name="connsiteY92" fmla="*/ 4978400 h 5143500"/>
              <a:gd name="connsiteX93" fmla="*/ 681319 w 5621619"/>
              <a:gd name="connsiteY93" fmla="*/ 4991100 h 5143500"/>
              <a:gd name="connsiteX94" fmla="*/ 579719 w 5621619"/>
              <a:gd name="connsiteY94" fmla="*/ 5029200 h 5143500"/>
              <a:gd name="connsiteX95" fmla="*/ 478119 w 5621619"/>
              <a:gd name="connsiteY95" fmla="*/ 5067300 h 5143500"/>
              <a:gd name="connsiteX96" fmla="*/ 389219 w 5621619"/>
              <a:gd name="connsiteY96" fmla="*/ 5105400 h 5143500"/>
              <a:gd name="connsiteX97" fmla="*/ 351119 w 5621619"/>
              <a:gd name="connsiteY97" fmla="*/ 5130800 h 5143500"/>
              <a:gd name="connsiteX98" fmla="*/ 313019 w 5621619"/>
              <a:gd name="connsiteY98" fmla="*/ 5143500 h 5143500"/>
              <a:gd name="connsiteX99" fmla="*/ 198719 w 5621619"/>
              <a:gd name="connsiteY99" fmla="*/ 5130800 h 5143500"/>
              <a:gd name="connsiteX100" fmla="*/ 160619 w 5621619"/>
              <a:gd name="connsiteY100" fmla="*/ 5118100 h 5143500"/>
              <a:gd name="connsiteX101" fmla="*/ 59019 w 5621619"/>
              <a:gd name="connsiteY101" fmla="*/ 5105400 h 5143500"/>
              <a:gd name="connsiteX102" fmla="*/ 20919 w 5621619"/>
              <a:gd name="connsiteY102" fmla="*/ 50927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621619" h="5143500">
                <a:moveTo>
                  <a:pt x="5621619" y="0"/>
                </a:moveTo>
                <a:cubicBezTo>
                  <a:pt x="5570819" y="8467"/>
                  <a:pt x="5518077" y="9114"/>
                  <a:pt x="5469219" y="25400"/>
                </a:cubicBezTo>
                <a:cubicBezTo>
                  <a:pt x="5456519" y="29633"/>
                  <a:pt x="5444106" y="34853"/>
                  <a:pt x="5431119" y="38100"/>
                </a:cubicBezTo>
                <a:cubicBezTo>
                  <a:pt x="5410178" y="43335"/>
                  <a:pt x="5388444" y="45120"/>
                  <a:pt x="5367619" y="50800"/>
                </a:cubicBezTo>
                <a:cubicBezTo>
                  <a:pt x="5341788" y="57845"/>
                  <a:pt x="5291419" y="76200"/>
                  <a:pt x="5291419" y="76200"/>
                </a:cubicBezTo>
                <a:cubicBezTo>
                  <a:pt x="5259497" y="171965"/>
                  <a:pt x="5306271" y="57636"/>
                  <a:pt x="5240619" y="139700"/>
                </a:cubicBezTo>
                <a:cubicBezTo>
                  <a:pt x="5232256" y="150153"/>
                  <a:pt x="5234420" y="166098"/>
                  <a:pt x="5227919" y="177800"/>
                </a:cubicBezTo>
                <a:cubicBezTo>
                  <a:pt x="5213094" y="204485"/>
                  <a:pt x="5186772" y="225040"/>
                  <a:pt x="5177119" y="254000"/>
                </a:cubicBezTo>
                <a:cubicBezTo>
                  <a:pt x="5144893" y="350678"/>
                  <a:pt x="5156970" y="303946"/>
                  <a:pt x="5139019" y="393700"/>
                </a:cubicBezTo>
                <a:cubicBezTo>
                  <a:pt x="5143252" y="436033"/>
                  <a:pt x="5146096" y="478529"/>
                  <a:pt x="5151719" y="520700"/>
                </a:cubicBezTo>
                <a:cubicBezTo>
                  <a:pt x="5154572" y="542096"/>
                  <a:pt x="5162159" y="562733"/>
                  <a:pt x="5164419" y="584200"/>
                </a:cubicBezTo>
                <a:cubicBezTo>
                  <a:pt x="5170639" y="643291"/>
                  <a:pt x="5172886" y="702733"/>
                  <a:pt x="5177119" y="762000"/>
                </a:cubicBezTo>
                <a:cubicBezTo>
                  <a:pt x="5172886" y="876300"/>
                  <a:pt x="5171783" y="990759"/>
                  <a:pt x="5164419" y="1104900"/>
                </a:cubicBezTo>
                <a:cubicBezTo>
                  <a:pt x="5163295" y="1122318"/>
                  <a:pt x="5161728" y="1141401"/>
                  <a:pt x="5151719" y="1155700"/>
                </a:cubicBezTo>
                <a:cubicBezTo>
                  <a:pt x="5131120" y="1185128"/>
                  <a:pt x="5105407" y="1211975"/>
                  <a:pt x="5075519" y="1231900"/>
                </a:cubicBezTo>
                <a:cubicBezTo>
                  <a:pt x="5050119" y="1248833"/>
                  <a:pt x="5028279" y="1273047"/>
                  <a:pt x="4999319" y="1282700"/>
                </a:cubicBezTo>
                <a:lnTo>
                  <a:pt x="4923119" y="1308100"/>
                </a:lnTo>
                <a:cubicBezTo>
                  <a:pt x="4910419" y="1312333"/>
                  <a:pt x="4896158" y="1313374"/>
                  <a:pt x="4885019" y="1320800"/>
                </a:cubicBezTo>
                <a:cubicBezTo>
                  <a:pt x="4872319" y="1329267"/>
                  <a:pt x="4860867" y="1340001"/>
                  <a:pt x="4846919" y="1346200"/>
                </a:cubicBezTo>
                <a:cubicBezTo>
                  <a:pt x="4822453" y="1357074"/>
                  <a:pt x="4794666" y="1359626"/>
                  <a:pt x="4770719" y="1371600"/>
                </a:cubicBezTo>
                <a:cubicBezTo>
                  <a:pt x="4685552" y="1414184"/>
                  <a:pt x="4755577" y="1383762"/>
                  <a:pt x="4669119" y="1409700"/>
                </a:cubicBezTo>
                <a:cubicBezTo>
                  <a:pt x="4643474" y="1417393"/>
                  <a:pt x="4592919" y="1435100"/>
                  <a:pt x="4592919" y="1435100"/>
                </a:cubicBezTo>
                <a:lnTo>
                  <a:pt x="4491319" y="1587500"/>
                </a:lnTo>
                <a:cubicBezTo>
                  <a:pt x="4482852" y="1600200"/>
                  <a:pt x="4470746" y="1611120"/>
                  <a:pt x="4465919" y="1625600"/>
                </a:cubicBezTo>
                <a:cubicBezTo>
                  <a:pt x="4461686" y="1638300"/>
                  <a:pt x="4458492" y="1651395"/>
                  <a:pt x="4453219" y="1663700"/>
                </a:cubicBezTo>
                <a:cubicBezTo>
                  <a:pt x="4397158" y="1794508"/>
                  <a:pt x="4460233" y="1617258"/>
                  <a:pt x="4402419" y="1790700"/>
                </a:cubicBezTo>
                <a:cubicBezTo>
                  <a:pt x="4398186" y="1803400"/>
                  <a:pt x="4391920" y="1815595"/>
                  <a:pt x="4389719" y="1828800"/>
                </a:cubicBezTo>
                <a:cubicBezTo>
                  <a:pt x="4372617" y="1931410"/>
                  <a:pt x="4385162" y="1880571"/>
                  <a:pt x="4351619" y="1981200"/>
                </a:cubicBezTo>
                <a:lnTo>
                  <a:pt x="4338919" y="2019300"/>
                </a:lnTo>
                <a:cubicBezTo>
                  <a:pt x="4334686" y="2032000"/>
                  <a:pt x="4333645" y="2046261"/>
                  <a:pt x="4326219" y="2057400"/>
                </a:cubicBezTo>
                <a:cubicBezTo>
                  <a:pt x="4317752" y="2070100"/>
                  <a:pt x="4307645" y="2081848"/>
                  <a:pt x="4300819" y="2095500"/>
                </a:cubicBezTo>
                <a:cubicBezTo>
                  <a:pt x="4294832" y="2107474"/>
                  <a:pt x="4296482" y="2123147"/>
                  <a:pt x="4288119" y="2133600"/>
                </a:cubicBezTo>
                <a:cubicBezTo>
                  <a:pt x="4278584" y="2145519"/>
                  <a:pt x="4261427" y="2148859"/>
                  <a:pt x="4250019" y="2159000"/>
                </a:cubicBezTo>
                <a:cubicBezTo>
                  <a:pt x="4103340" y="2289381"/>
                  <a:pt x="4245258" y="2187574"/>
                  <a:pt x="4097619" y="2286000"/>
                </a:cubicBezTo>
                <a:cubicBezTo>
                  <a:pt x="4084919" y="2294467"/>
                  <a:pt x="4073999" y="2306573"/>
                  <a:pt x="4059519" y="2311400"/>
                </a:cubicBezTo>
                <a:cubicBezTo>
                  <a:pt x="4046819" y="2315633"/>
                  <a:pt x="4033724" y="2318827"/>
                  <a:pt x="4021419" y="2324100"/>
                </a:cubicBezTo>
                <a:cubicBezTo>
                  <a:pt x="4004018" y="2331558"/>
                  <a:pt x="3988346" y="2342853"/>
                  <a:pt x="3970619" y="2349500"/>
                </a:cubicBezTo>
                <a:cubicBezTo>
                  <a:pt x="3954276" y="2355629"/>
                  <a:pt x="3936537" y="2357184"/>
                  <a:pt x="3919819" y="2362200"/>
                </a:cubicBezTo>
                <a:cubicBezTo>
                  <a:pt x="3894174" y="2369893"/>
                  <a:pt x="3870124" y="2383814"/>
                  <a:pt x="3843619" y="2387600"/>
                </a:cubicBezTo>
                <a:cubicBezTo>
                  <a:pt x="3737440" y="2402768"/>
                  <a:pt x="3783759" y="2393040"/>
                  <a:pt x="3703919" y="2413000"/>
                </a:cubicBezTo>
                <a:lnTo>
                  <a:pt x="3627719" y="2463800"/>
                </a:lnTo>
                <a:cubicBezTo>
                  <a:pt x="3615019" y="2472267"/>
                  <a:pt x="3600412" y="2478407"/>
                  <a:pt x="3589619" y="2489200"/>
                </a:cubicBezTo>
                <a:cubicBezTo>
                  <a:pt x="3576919" y="2501900"/>
                  <a:pt x="3565696" y="2516273"/>
                  <a:pt x="3551519" y="2527300"/>
                </a:cubicBezTo>
                <a:cubicBezTo>
                  <a:pt x="3527422" y="2546042"/>
                  <a:pt x="3500719" y="2561167"/>
                  <a:pt x="3475319" y="2578100"/>
                </a:cubicBezTo>
                <a:lnTo>
                  <a:pt x="3437219" y="2603500"/>
                </a:lnTo>
                <a:cubicBezTo>
                  <a:pt x="3428752" y="2616200"/>
                  <a:pt x="3418645" y="2627948"/>
                  <a:pt x="3411819" y="2641600"/>
                </a:cubicBezTo>
                <a:cubicBezTo>
                  <a:pt x="3405832" y="2653574"/>
                  <a:pt x="3407482" y="2669247"/>
                  <a:pt x="3399119" y="2679700"/>
                </a:cubicBezTo>
                <a:cubicBezTo>
                  <a:pt x="3389584" y="2691619"/>
                  <a:pt x="3373719" y="2696633"/>
                  <a:pt x="3361019" y="2705100"/>
                </a:cubicBezTo>
                <a:cubicBezTo>
                  <a:pt x="3350690" y="2736088"/>
                  <a:pt x="3347538" y="2756681"/>
                  <a:pt x="3322919" y="2781300"/>
                </a:cubicBezTo>
                <a:cubicBezTo>
                  <a:pt x="3312126" y="2792093"/>
                  <a:pt x="3297519" y="2798233"/>
                  <a:pt x="3284819" y="2806700"/>
                </a:cubicBezTo>
                <a:cubicBezTo>
                  <a:pt x="3276352" y="2819400"/>
                  <a:pt x="3269190" y="2833074"/>
                  <a:pt x="3259419" y="2844800"/>
                </a:cubicBezTo>
                <a:cubicBezTo>
                  <a:pt x="3247921" y="2858598"/>
                  <a:pt x="3231758" y="2868285"/>
                  <a:pt x="3221319" y="2882900"/>
                </a:cubicBezTo>
                <a:cubicBezTo>
                  <a:pt x="3172277" y="2951559"/>
                  <a:pt x="3226364" y="2923552"/>
                  <a:pt x="3157819" y="2946400"/>
                </a:cubicBezTo>
                <a:cubicBezTo>
                  <a:pt x="3098166" y="3025937"/>
                  <a:pt x="3134686" y="2982233"/>
                  <a:pt x="3043519" y="3073400"/>
                </a:cubicBezTo>
                <a:cubicBezTo>
                  <a:pt x="3030819" y="3086100"/>
                  <a:pt x="3021483" y="3103468"/>
                  <a:pt x="3005419" y="3111500"/>
                </a:cubicBezTo>
                <a:lnTo>
                  <a:pt x="2954619" y="3136900"/>
                </a:lnTo>
                <a:cubicBezTo>
                  <a:pt x="2886886" y="3238500"/>
                  <a:pt x="2975786" y="3115733"/>
                  <a:pt x="2891119" y="3200400"/>
                </a:cubicBezTo>
                <a:cubicBezTo>
                  <a:pt x="2806452" y="3285067"/>
                  <a:pt x="2929219" y="3196167"/>
                  <a:pt x="2827619" y="3263900"/>
                </a:cubicBezTo>
                <a:cubicBezTo>
                  <a:pt x="2817290" y="3294888"/>
                  <a:pt x="2814138" y="3315481"/>
                  <a:pt x="2789519" y="3340100"/>
                </a:cubicBezTo>
                <a:cubicBezTo>
                  <a:pt x="2778726" y="3350893"/>
                  <a:pt x="2764119" y="3357033"/>
                  <a:pt x="2751419" y="3365500"/>
                </a:cubicBezTo>
                <a:cubicBezTo>
                  <a:pt x="2727130" y="3438366"/>
                  <a:pt x="2756113" y="3370351"/>
                  <a:pt x="2700619" y="3441700"/>
                </a:cubicBezTo>
                <a:cubicBezTo>
                  <a:pt x="2681877" y="3465797"/>
                  <a:pt x="2663471" y="3490596"/>
                  <a:pt x="2649819" y="3517900"/>
                </a:cubicBezTo>
                <a:cubicBezTo>
                  <a:pt x="2641352" y="3534833"/>
                  <a:pt x="2635423" y="3553294"/>
                  <a:pt x="2624419" y="3568700"/>
                </a:cubicBezTo>
                <a:cubicBezTo>
                  <a:pt x="2613980" y="3583315"/>
                  <a:pt x="2597817" y="3593002"/>
                  <a:pt x="2586319" y="3606800"/>
                </a:cubicBezTo>
                <a:cubicBezTo>
                  <a:pt x="2576548" y="3618526"/>
                  <a:pt x="2570690" y="3633174"/>
                  <a:pt x="2560919" y="3644900"/>
                </a:cubicBezTo>
                <a:cubicBezTo>
                  <a:pt x="2549421" y="3658698"/>
                  <a:pt x="2533846" y="3668823"/>
                  <a:pt x="2522819" y="3683000"/>
                </a:cubicBezTo>
                <a:cubicBezTo>
                  <a:pt x="2504077" y="3707097"/>
                  <a:pt x="2488952" y="3733800"/>
                  <a:pt x="2472019" y="3759200"/>
                </a:cubicBezTo>
                <a:cubicBezTo>
                  <a:pt x="2463552" y="3771900"/>
                  <a:pt x="2451446" y="3782820"/>
                  <a:pt x="2446619" y="3797300"/>
                </a:cubicBezTo>
                <a:lnTo>
                  <a:pt x="2433919" y="3835400"/>
                </a:lnTo>
                <a:cubicBezTo>
                  <a:pt x="2438152" y="3898900"/>
                  <a:pt x="2437619" y="3962899"/>
                  <a:pt x="2446619" y="4025900"/>
                </a:cubicBezTo>
                <a:cubicBezTo>
                  <a:pt x="2450405" y="4052405"/>
                  <a:pt x="2463552" y="4076700"/>
                  <a:pt x="2472019" y="4102100"/>
                </a:cubicBezTo>
                <a:lnTo>
                  <a:pt x="2484719" y="4140200"/>
                </a:lnTo>
                <a:cubicBezTo>
                  <a:pt x="2471991" y="4178385"/>
                  <a:pt x="2473974" y="4183574"/>
                  <a:pt x="2446619" y="4216400"/>
                </a:cubicBezTo>
                <a:cubicBezTo>
                  <a:pt x="2435121" y="4230198"/>
                  <a:pt x="2420017" y="4240702"/>
                  <a:pt x="2408519" y="4254500"/>
                </a:cubicBezTo>
                <a:cubicBezTo>
                  <a:pt x="2369899" y="4300844"/>
                  <a:pt x="2397745" y="4289691"/>
                  <a:pt x="2345019" y="4330700"/>
                </a:cubicBezTo>
                <a:cubicBezTo>
                  <a:pt x="2320922" y="4349442"/>
                  <a:pt x="2298435" y="4374096"/>
                  <a:pt x="2268819" y="4381500"/>
                </a:cubicBezTo>
                <a:cubicBezTo>
                  <a:pt x="2251886" y="4385733"/>
                  <a:pt x="2234802" y="4389405"/>
                  <a:pt x="2218019" y="4394200"/>
                </a:cubicBezTo>
                <a:cubicBezTo>
                  <a:pt x="2205147" y="4397878"/>
                  <a:pt x="2193298" y="4406431"/>
                  <a:pt x="2179919" y="4406900"/>
                </a:cubicBezTo>
                <a:cubicBezTo>
                  <a:pt x="1951420" y="4414917"/>
                  <a:pt x="1722719" y="4415367"/>
                  <a:pt x="1494119" y="4419600"/>
                </a:cubicBezTo>
                <a:cubicBezTo>
                  <a:pt x="1477186" y="4428067"/>
                  <a:pt x="1460720" y="4437542"/>
                  <a:pt x="1443319" y="4445000"/>
                </a:cubicBezTo>
                <a:cubicBezTo>
                  <a:pt x="1431014" y="4450273"/>
                  <a:pt x="1415672" y="4449337"/>
                  <a:pt x="1405219" y="4457700"/>
                </a:cubicBezTo>
                <a:cubicBezTo>
                  <a:pt x="1393300" y="4467235"/>
                  <a:pt x="1391545" y="4486029"/>
                  <a:pt x="1379819" y="4495800"/>
                </a:cubicBezTo>
                <a:cubicBezTo>
                  <a:pt x="1365275" y="4507920"/>
                  <a:pt x="1345952" y="4512733"/>
                  <a:pt x="1329019" y="4521200"/>
                </a:cubicBezTo>
                <a:lnTo>
                  <a:pt x="1227419" y="4673600"/>
                </a:lnTo>
                <a:cubicBezTo>
                  <a:pt x="1218952" y="4686300"/>
                  <a:pt x="1214719" y="4703233"/>
                  <a:pt x="1202019" y="4711700"/>
                </a:cubicBezTo>
                <a:lnTo>
                  <a:pt x="1163919" y="4737100"/>
                </a:lnTo>
                <a:cubicBezTo>
                  <a:pt x="1155452" y="4749800"/>
                  <a:pt x="1150006" y="4765149"/>
                  <a:pt x="1138519" y="4775200"/>
                </a:cubicBezTo>
                <a:cubicBezTo>
                  <a:pt x="1115545" y="4795302"/>
                  <a:pt x="1086741" y="4807684"/>
                  <a:pt x="1062319" y="4826000"/>
                </a:cubicBezTo>
                <a:cubicBezTo>
                  <a:pt x="1018648" y="4858753"/>
                  <a:pt x="1010528" y="4869577"/>
                  <a:pt x="960719" y="4889500"/>
                </a:cubicBezTo>
                <a:cubicBezTo>
                  <a:pt x="935860" y="4899444"/>
                  <a:pt x="909919" y="4906433"/>
                  <a:pt x="884519" y="4914900"/>
                </a:cubicBezTo>
                <a:cubicBezTo>
                  <a:pt x="871819" y="4919133"/>
                  <a:pt x="858393" y="4921613"/>
                  <a:pt x="846419" y="4927600"/>
                </a:cubicBezTo>
                <a:cubicBezTo>
                  <a:pt x="829486" y="4936067"/>
                  <a:pt x="813197" y="4945969"/>
                  <a:pt x="795619" y="4953000"/>
                </a:cubicBezTo>
                <a:cubicBezTo>
                  <a:pt x="770760" y="4962944"/>
                  <a:pt x="744819" y="4969933"/>
                  <a:pt x="719419" y="4978400"/>
                </a:cubicBezTo>
                <a:cubicBezTo>
                  <a:pt x="706719" y="4982633"/>
                  <a:pt x="693293" y="4985113"/>
                  <a:pt x="681319" y="4991100"/>
                </a:cubicBezTo>
                <a:cubicBezTo>
                  <a:pt x="539885" y="5061817"/>
                  <a:pt x="718053" y="4977325"/>
                  <a:pt x="579719" y="5029200"/>
                </a:cubicBezTo>
                <a:cubicBezTo>
                  <a:pt x="446895" y="5079009"/>
                  <a:pt x="608514" y="5034701"/>
                  <a:pt x="478119" y="5067300"/>
                </a:cubicBezTo>
                <a:cubicBezTo>
                  <a:pt x="382467" y="5131068"/>
                  <a:pt x="504033" y="5056194"/>
                  <a:pt x="389219" y="5105400"/>
                </a:cubicBezTo>
                <a:cubicBezTo>
                  <a:pt x="375190" y="5111413"/>
                  <a:pt x="364771" y="5123974"/>
                  <a:pt x="351119" y="5130800"/>
                </a:cubicBezTo>
                <a:cubicBezTo>
                  <a:pt x="339145" y="5136787"/>
                  <a:pt x="325719" y="5139267"/>
                  <a:pt x="313019" y="5143500"/>
                </a:cubicBezTo>
                <a:cubicBezTo>
                  <a:pt x="274919" y="5139267"/>
                  <a:pt x="236532" y="5137102"/>
                  <a:pt x="198719" y="5130800"/>
                </a:cubicBezTo>
                <a:cubicBezTo>
                  <a:pt x="185514" y="5128599"/>
                  <a:pt x="173790" y="5120495"/>
                  <a:pt x="160619" y="5118100"/>
                </a:cubicBezTo>
                <a:cubicBezTo>
                  <a:pt x="127039" y="5111995"/>
                  <a:pt x="92685" y="5111011"/>
                  <a:pt x="59019" y="5105400"/>
                </a:cubicBezTo>
                <a:cubicBezTo>
                  <a:pt x="-23341" y="5091673"/>
                  <a:pt x="-2577" y="5092700"/>
                  <a:pt x="20919" y="5092700"/>
                </a:cubicBez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6" name="Straight Arrow Connector 5"/>
          <p:cNvCxnSpPr/>
          <p:nvPr/>
        </p:nvCxnSpPr>
        <p:spPr>
          <a:xfrm>
            <a:off x="2209800" y="2438400"/>
            <a:ext cx="2652713" cy="1676400"/>
          </a:xfrm>
          <a:prstGeom prst="straightConnector1">
            <a:avLst/>
          </a:prstGeom>
          <a:ln w="76200">
            <a:solidFill>
              <a:schemeClr val="accent1">
                <a:lumMod val="2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96266"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6413" y="1431925"/>
            <a:ext cx="1160462" cy="87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7"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59313" y="4114800"/>
            <a:ext cx="1160462" cy="87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77063" y="915988"/>
            <a:ext cx="1749425" cy="138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35738" y="4614863"/>
            <a:ext cx="2190750" cy="157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70"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92463" y="5624513"/>
            <a:ext cx="1989137"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71"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61100" y="2759075"/>
            <a:ext cx="2465388"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31287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a:xfrm>
            <a:off x="457200" y="274638"/>
            <a:ext cx="8229600" cy="715962"/>
          </a:xfrm>
        </p:spPr>
        <p:txBody>
          <a:bodyPr/>
          <a:lstStyle/>
          <a:p>
            <a:r>
              <a:rPr lang="en-US" sz="3200" b="1" smtClean="0"/>
              <a:t>Then</a:t>
            </a:r>
          </a:p>
        </p:txBody>
      </p:sp>
      <p:pic>
        <p:nvPicPr>
          <p:cNvPr id="972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14413"/>
            <a:ext cx="1292225"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5675" y="1131888"/>
            <a:ext cx="1366838" cy="60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4650" y="2000250"/>
            <a:ext cx="1163638" cy="11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3286125"/>
            <a:ext cx="1209675" cy="100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013" y="4568825"/>
            <a:ext cx="1270000" cy="81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reeform 3"/>
          <p:cNvSpPr/>
          <p:nvPr/>
        </p:nvSpPr>
        <p:spPr>
          <a:xfrm>
            <a:off x="639763" y="977900"/>
            <a:ext cx="5621337" cy="5143500"/>
          </a:xfrm>
          <a:custGeom>
            <a:avLst/>
            <a:gdLst>
              <a:gd name="connsiteX0" fmla="*/ 5621619 w 5621619"/>
              <a:gd name="connsiteY0" fmla="*/ 0 h 5143500"/>
              <a:gd name="connsiteX1" fmla="*/ 5469219 w 5621619"/>
              <a:gd name="connsiteY1" fmla="*/ 25400 h 5143500"/>
              <a:gd name="connsiteX2" fmla="*/ 5431119 w 5621619"/>
              <a:gd name="connsiteY2" fmla="*/ 38100 h 5143500"/>
              <a:gd name="connsiteX3" fmla="*/ 5367619 w 5621619"/>
              <a:gd name="connsiteY3" fmla="*/ 50800 h 5143500"/>
              <a:gd name="connsiteX4" fmla="*/ 5291419 w 5621619"/>
              <a:gd name="connsiteY4" fmla="*/ 76200 h 5143500"/>
              <a:gd name="connsiteX5" fmla="*/ 5240619 w 5621619"/>
              <a:gd name="connsiteY5" fmla="*/ 139700 h 5143500"/>
              <a:gd name="connsiteX6" fmla="*/ 5227919 w 5621619"/>
              <a:gd name="connsiteY6" fmla="*/ 177800 h 5143500"/>
              <a:gd name="connsiteX7" fmla="*/ 5177119 w 5621619"/>
              <a:gd name="connsiteY7" fmla="*/ 254000 h 5143500"/>
              <a:gd name="connsiteX8" fmla="*/ 5139019 w 5621619"/>
              <a:gd name="connsiteY8" fmla="*/ 393700 h 5143500"/>
              <a:gd name="connsiteX9" fmla="*/ 5151719 w 5621619"/>
              <a:gd name="connsiteY9" fmla="*/ 520700 h 5143500"/>
              <a:gd name="connsiteX10" fmla="*/ 5164419 w 5621619"/>
              <a:gd name="connsiteY10" fmla="*/ 584200 h 5143500"/>
              <a:gd name="connsiteX11" fmla="*/ 5177119 w 5621619"/>
              <a:gd name="connsiteY11" fmla="*/ 762000 h 5143500"/>
              <a:gd name="connsiteX12" fmla="*/ 5164419 w 5621619"/>
              <a:gd name="connsiteY12" fmla="*/ 1104900 h 5143500"/>
              <a:gd name="connsiteX13" fmla="*/ 5151719 w 5621619"/>
              <a:gd name="connsiteY13" fmla="*/ 1155700 h 5143500"/>
              <a:gd name="connsiteX14" fmla="*/ 5075519 w 5621619"/>
              <a:gd name="connsiteY14" fmla="*/ 1231900 h 5143500"/>
              <a:gd name="connsiteX15" fmla="*/ 4999319 w 5621619"/>
              <a:gd name="connsiteY15" fmla="*/ 1282700 h 5143500"/>
              <a:gd name="connsiteX16" fmla="*/ 4923119 w 5621619"/>
              <a:gd name="connsiteY16" fmla="*/ 1308100 h 5143500"/>
              <a:gd name="connsiteX17" fmla="*/ 4885019 w 5621619"/>
              <a:gd name="connsiteY17" fmla="*/ 1320800 h 5143500"/>
              <a:gd name="connsiteX18" fmla="*/ 4846919 w 5621619"/>
              <a:gd name="connsiteY18" fmla="*/ 1346200 h 5143500"/>
              <a:gd name="connsiteX19" fmla="*/ 4770719 w 5621619"/>
              <a:gd name="connsiteY19" fmla="*/ 1371600 h 5143500"/>
              <a:gd name="connsiteX20" fmla="*/ 4669119 w 5621619"/>
              <a:gd name="connsiteY20" fmla="*/ 1409700 h 5143500"/>
              <a:gd name="connsiteX21" fmla="*/ 4592919 w 5621619"/>
              <a:gd name="connsiteY21" fmla="*/ 1435100 h 5143500"/>
              <a:gd name="connsiteX22" fmla="*/ 4491319 w 5621619"/>
              <a:gd name="connsiteY22" fmla="*/ 1587500 h 5143500"/>
              <a:gd name="connsiteX23" fmla="*/ 4465919 w 5621619"/>
              <a:gd name="connsiteY23" fmla="*/ 1625600 h 5143500"/>
              <a:gd name="connsiteX24" fmla="*/ 4453219 w 5621619"/>
              <a:gd name="connsiteY24" fmla="*/ 1663700 h 5143500"/>
              <a:gd name="connsiteX25" fmla="*/ 4402419 w 5621619"/>
              <a:gd name="connsiteY25" fmla="*/ 1790700 h 5143500"/>
              <a:gd name="connsiteX26" fmla="*/ 4389719 w 5621619"/>
              <a:gd name="connsiteY26" fmla="*/ 1828800 h 5143500"/>
              <a:gd name="connsiteX27" fmla="*/ 4351619 w 5621619"/>
              <a:gd name="connsiteY27" fmla="*/ 1981200 h 5143500"/>
              <a:gd name="connsiteX28" fmla="*/ 4338919 w 5621619"/>
              <a:gd name="connsiteY28" fmla="*/ 2019300 h 5143500"/>
              <a:gd name="connsiteX29" fmla="*/ 4326219 w 5621619"/>
              <a:gd name="connsiteY29" fmla="*/ 2057400 h 5143500"/>
              <a:gd name="connsiteX30" fmla="*/ 4300819 w 5621619"/>
              <a:gd name="connsiteY30" fmla="*/ 2095500 h 5143500"/>
              <a:gd name="connsiteX31" fmla="*/ 4288119 w 5621619"/>
              <a:gd name="connsiteY31" fmla="*/ 2133600 h 5143500"/>
              <a:gd name="connsiteX32" fmla="*/ 4250019 w 5621619"/>
              <a:gd name="connsiteY32" fmla="*/ 2159000 h 5143500"/>
              <a:gd name="connsiteX33" fmla="*/ 4097619 w 5621619"/>
              <a:gd name="connsiteY33" fmla="*/ 2286000 h 5143500"/>
              <a:gd name="connsiteX34" fmla="*/ 4059519 w 5621619"/>
              <a:gd name="connsiteY34" fmla="*/ 2311400 h 5143500"/>
              <a:gd name="connsiteX35" fmla="*/ 4021419 w 5621619"/>
              <a:gd name="connsiteY35" fmla="*/ 2324100 h 5143500"/>
              <a:gd name="connsiteX36" fmla="*/ 3970619 w 5621619"/>
              <a:gd name="connsiteY36" fmla="*/ 2349500 h 5143500"/>
              <a:gd name="connsiteX37" fmla="*/ 3919819 w 5621619"/>
              <a:gd name="connsiteY37" fmla="*/ 2362200 h 5143500"/>
              <a:gd name="connsiteX38" fmla="*/ 3843619 w 5621619"/>
              <a:gd name="connsiteY38" fmla="*/ 2387600 h 5143500"/>
              <a:gd name="connsiteX39" fmla="*/ 3703919 w 5621619"/>
              <a:gd name="connsiteY39" fmla="*/ 2413000 h 5143500"/>
              <a:gd name="connsiteX40" fmla="*/ 3627719 w 5621619"/>
              <a:gd name="connsiteY40" fmla="*/ 2463800 h 5143500"/>
              <a:gd name="connsiteX41" fmla="*/ 3589619 w 5621619"/>
              <a:gd name="connsiteY41" fmla="*/ 2489200 h 5143500"/>
              <a:gd name="connsiteX42" fmla="*/ 3551519 w 5621619"/>
              <a:gd name="connsiteY42" fmla="*/ 2527300 h 5143500"/>
              <a:gd name="connsiteX43" fmla="*/ 3475319 w 5621619"/>
              <a:gd name="connsiteY43" fmla="*/ 2578100 h 5143500"/>
              <a:gd name="connsiteX44" fmla="*/ 3437219 w 5621619"/>
              <a:gd name="connsiteY44" fmla="*/ 2603500 h 5143500"/>
              <a:gd name="connsiteX45" fmla="*/ 3411819 w 5621619"/>
              <a:gd name="connsiteY45" fmla="*/ 2641600 h 5143500"/>
              <a:gd name="connsiteX46" fmla="*/ 3399119 w 5621619"/>
              <a:gd name="connsiteY46" fmla="*/ 2679700 h 5143500"/>
              <a:gd name="connsiteX47" fmla="*/ 3361019 w 5621619"/>
              <a:gd name="connsiteY47" fmla="*/ 2705100 h 5143500"/>
              <a:gd name="connsiteX48" fmla="*/ 3322919 w 5621619"/>
              <a:gd name="connsiteY48" fmla="*/ 2781300 h 5143500"/>
              <a:gd name="connsiteX49" fmla="*/ 3284819 w 5621619"/>
              <a:gd name="connsiteY49" fmla="*/ 2806700 h 5143500"/>
              <a:gd name="connsiteX50" fmla="*/ 3259419 w 5621619"/>
              <a:gd name="connsiteY50" fmla="*/ 2844800 h 5143500"/>
              <a:gd name="connsiteX51" fmla="*/ 3221319 w 5621619"/>
              <a:gd name="connsiteY51" fmla="*/ 2882900 h 5143500"/>
              <a:gd name="connsiteX52" fmla="*/ 3157819 w 5621619"/>
              <a:gd name="connsiteY52" fmla="*/ 2946400 h 5143500"/>
              <a:gd name="connsiteX53" fmla="*/ 3043519 w 5621619"/>
              <a:gd name="connsiteY53" fmla="*/ 3073400 h 5143500"/>
              <a:gd name="connsiteX54" fmla="*/ 3005419 w 5621619"/>
              <a:gd name="connsiteY54" fmla="*/ 3111500 h 5143500"/>
              <a:gd name="connsiteX55" fmla="*/ 2954619 w 5621619"/>
              <a:gd name="connsiteY55" fmla="*/ 3136900 h 5143500"/>
              <a:gd name="connsiteX56" fmla="*/ 2891119 w 5621619"/>
              <a:gd name="connsiteY56" fmla="*/ 3200400 h 5143500"/>
              <a:gd name="connsiteX57" fmla="*/ 2827619 w 5621619"/>
              <a:gd name="connsiteY57" fmla="*/ 3263900 h 5143500"/>
              <a:gd name="connsiteX58" fmla="*/ 2789519 w 5621619"/>
              <a:gd name="connsiteY58" fmla="*/ 3340100 h 5143500"/>
              <a:gd name="connsiteX59" fmla="*/ 2751419 w 5621619"/>
              <a:gd name="connsiteY59" fmla="*/ 3365500 h 5143500"/>
              <a:gd name="connsiteX60" fmla="*/ 2700619 w 5621619"/>
              <a:gd name="connsiteY60" fmla="*/ 3441700 h 5143500"/>
              <a:gd name="connsiteX61" fmla="*/ 2649819 w 5621619"/>
              <a:gd name="connsiteY61" fmla="*/ 3517900 h 5143500"/>
              <a:gd name="connsiteX62" fmla="*/ 2624419 w 5621619"/>
              <a:gd name="connsiteY62" fmla="*/ 3568700 h 5143500"/>
              <a:gd name="connsiteX63" fmla="*/ 2586319 w 5621619"/>
              <a:gd name="connsiteY63" fmla="*/ 3606800 h 5143500"/>
              <a:gd name="connsiteX64" fmla="*/ 2560919 w 5621619"/>
              <a:gd name="connsiteY64" fmla="*/ 3644900 h 5143500"/>
              <a:gd name="connsiteX65" fmla="*/ 2522819 w 5621619"/>
              <a:gd name="connsiteY65" fmla="*/ 3683000 h 5143500"/>
              <a:gd name="connsiteX66" fmla="*/ 2472019 w 5621619"/>
              <a:gd name="connsiteY66" fmla="*/ 3759200 h 5143500"/>
              <a:gd name="connsiteX67" fmla="*/ 2446619 w 5621619"/>
              <a:gd name="connsiteY67" fmla="*/ 3797300 h 5143500"/>
              <a:gd name="connsiteX68" fmla="*/ 2433919 w 5621619"/>
              <a:gd name="connsiteY68" fmla="*/ 3835400 h 5143500"/>
              <a:gd name="connsiteX69" fmla="*/ 2446619 w 5621619"/>
              <a:gd name="connsiteY69" fmla="*/ 4025900 h 5143500"/>
              <a:gd name="connsiteX70" fmla="*/ 2472019 w 5621619"/>
              <a:gd name="connsiteY70" fmla="*/ 4102100 h 5143500"/>
              <a:gd name="connsiteX71" fmla="*/ 2484719 w 5621619"/>
              <a:gd name="connsiteY71" fmla="*/ 4140200 h 5143500"/>
              <a:gd name="connsiteX72" fmla="*/ 2446619 w 5621619"/>
              <a:gd name="connsiteY72" fmla="*/ 4216400 h 5143500"/>
              <a:gd name="connsiteX73" fmla="*/ 2408519 w 5621619"/>
              <a:gd name="connsiteY73" fmla="*/ 4254500 h 5143500"/>
              <a:gd name="connsiteX74" fmla="*/ 2345019 w 5621619"/>
              <a:gd name="connsiteY74" fmla="*/ 4330700 h 5143500"/>
              <a:gd name="connsiteX75" fmla="*/ 2268819 w 5621619"/>
              <a:gd name="connsiteY75" fmla="*/ 4381500 h 5143500"/>
              <a:gd name="connsiteX76" fmla="*/ 2218019 w 5621619"/>
              <a:gd name="connsiteY76" fmla="*/ 4394200 h 5143500"/>
              <a:gd name="connsiteX77" fmla="*/ 2179919 w 5621619"/>
              <a:gd name="connsiteY77" fmla="*/ 4406900 h 5143500"/>
              <a:gd name="connsiteX78" fmla="*/ 1494119 w 5621619"/>
              <a:gd name="connsiteY78" fmla="*/ 4419600 h 5143500"/>
              <a:gd name="connsiteX79" fmla="*/ 1443319 w 5621619"/>
              <a:gd name="connsiteY79" fmla="*/ 4445000 h 5143500"/>
              <a:gd name="connsiteX80" fmla="*/ 1405219 w 5621619"/>
              <a:gd name="connsiteY80" fmla="*/ 4457700 h 5143500"/>
              <a:gd name="connsiteX81" fmla="*/ 1379819 w 5621619"/>
              <a:gd name="connsiteY81" fmla="*/ 4495800 h 5143500"/>
              <a:gd name="connsiteX82" fmla="*/ 1329019 w 5621619"/>
              <a:gd name="connsiteY82" fmla="*/ 4521200 h 5143500"/>
              <a:gd name="connsiteX83" fmla="*/ 1227419 w 5621619"/>
              <a:gd name="connsiteY83" fmla="*/ 4673600 h 5143500"/>
              <a:gd name="connsiteX84" fmla="*/ 1202019 w 5621619"/>
              <a:gd name="connsiteY84" fmla="*/ 4711700 h 5143500"/>
              <a:gd name="connsiteX85" fmla="*/ 1163919 w 5621619"/>
              <a:gd name="connsiteY85" fmla="*/ 4737100 h 5143500"/>
              <a:gd name="connsiteX86" fmla="*/ 1138519 w 5621619"/>
              <a:gd name="connsiteY86" fmla="*/ 4775200 h 5143500"/>
              <a:gd name="connsiteX87" fmla="*/ 1062319 w 5621619"/>
              <a:gd name="connsiteY87" fmla="*/ 4826000 h 5143500"/>
              <a:gd name="connsiteX88" fmla="*/ 960719 w 5621619"/>
              <a:gd name="connsiteY88" fmla="*/ 4889500 h 5143500"/>
              <a:gd name="connsiteX89" fmla="*/ 884519 w 5621619"/>
              <a:gd name="connsiteY89" fmla="*/ 4914900 h 5143500"/>
              <a:gd name="connsiteX90" fmla="*/ 846419 w 5621619"/>
              <a:gd name="connsiteY90" fmla="*/ 4927600 h 5143500"/>
              <a:gd name="connsiteX91" fmla="*/ 795619 w 5621619"/>
              <a:gd name="connsiteY91" fmla="*/ 4953000 h 5143500"/>
              <a:gd name="connsiteX92" fmla="*/ 719419 w 5621619"/>
              <a:gd name="connsiteY92" fmla="*/ 4978400 h 5143500"/>
              <a:gd name="connsiteX93" fmla="*/ 681319 w 5621619"/>
              <a:gd name="connsiteY93" fmla="*/ 4991100 h 5143500"/>
              <a:gd name="connsiteX94" fmla="*/ 579719 w 5621619"/>
              <a:gd name="connsiteY94" fmla="*/ 5029200 h 5143500"/>
              <a:gd name="connsiteX95" fmla="*/ 478119 w 5621619"/>
              <a:gd name="connsiteY95" fmla="*/ 5067300 h 5143500"/>
              <a:gd name="connsiteX96" fmla="*/ 389219 w 5621619"/>
              <a:gd name="connsiteY96" fmla="*/ 5105400 h 5143500"/>
              <a:gd name="connsiteX97" fmla="*/ 351119 w 5621619"/>
              <a:gd name="connsiteY97" fmla="*/ 5130800 h 5143500"/>
              <a:gd name="connsiteX98" fmla="*/ 313019 w 5621619"/>
              <a:gd name="connsiteY98" fmla="*/ 5143500 h 5143500"/>
              <a:gd name="connsiteX99" fmla="*/ 198719 w 5621619"/>
              <a:gd name="connsiteY99" fmla="*/ 5130800 h 5143500"/>
              <a:gd name="connsiteX100" fmla="*/ 160619 w 5621619"/>
              <a:gd name="connsiteY100" fmla="*/ 5118100 h 5143500"/>
              <a:gd name="connsiteX101" fmla="*/ 59019 w 5621619"/>
              <a:gd name="connsiteY101" fmla="*/ 5105400 h 5143500"/>
              <a:gd name="connsiteX102" fmla="*/ 20919 w 5621619"/>
              <a:gd name="connsiteY102" fmla="*/ 50927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621619" h="5143500">
                <a:moveTo>
                  <a:pt x="5621619" y="0"/>
                </a:moveTo>
                <a:cubicBezTo>
                  <a:pt x="5570819" y="8467"/>
                  <a:pt x="5518077" y="9114"/>
                  <a:pt x="5469219" y="25400"/>
                </a:cubicBezTo>
                <a:cubicBezTo>
                  <a:pt x="5456519" y="29633"/>
                  <a:pt x="5444106" y="34853"/>
                  <a:pt x="5431119" y="38100"/>
                </a:cubicBezTo>
                <a:cubicBezTo>
                  <a:pt x="5410178" y="43335"/>
                  <a:pt x="5388444" y="45120"/>
                  <a:pt x="5367619" y="50800"/>
                </a:cubicBezTo>
                <a:cubicBezTo>
                  <a:pt x="5341788" y="57845"/>
                  <a:pt x="5291419" y="76200"/>
                  <a:pt x="5291419" y="76200"/>
                </a:cubicBezTo>
                <a:cubicBezTo>
                  <a:pt x="5259497" y="171965"/>
                  <a:pt x="5306271" y="57636"/>
                  <a:pt x="5240619" y="139700"/>
                </a:cubicBezTo>
                <a:cubicBezTo>
                  <a:pt x="5232256" y="150153"/>
                  <a:pt x="5234420" y="166098"/>
                  <a:pt x="5227919" y="177800"/>
                </a:cubicBezTo>
                <a:cubicBezTo>
                  <a:pt x="5213094" y="204485"/>
                  <a:pt x="5186772" y="225040"/>
                  <a:pt x="5177119" y="254000"/>
                </a:cubicBezTo>
                <a:cubicBezTo>
                  <a:pt x="5144893" y="350678"/>
                  <a:pt x="5156970" y="303946"/>
                  <a:pt x="5139019" y="393700"/>
                </a:cubicBezTo>
                <a:cubicBezTo>
                  <a:pt x="5143252" y="436033"/>
                  <a:pt x="5146096" y="478529"/>
                  <a:pt x="5151719" y="520700"/>
                </a:cubicBezTo>
                <a:cubicBezTo>
                  <a:pt x="5154572" y="542096"/>
                  <a:pt x="5162159" y="562733"/>
                  <a:pt x="5164419" y="584200"/>
                </a:cubicBezTo>
                <a:cubicBezTo>
                  <a:pt x="5170639" y="643291"/>
                  <a:pt x="5172886" y="702733"/>
                  <a:pt x="5177119" y="762000"/>
                </a:cubicBezTo>
                <a:cubicBezTo>
                  <a:pt x="5172886" y="876300"/>
                  <a:pt x="5171783" y="990759"/>
                  <a:pt x="5164419" y="1104900"/>
                </a:cubicBezTo>
                <a:cubicBezTo>
                  <a:pt x="5163295" y="1122318"/>
                  <a:pt x="5161728" y="1141401"/>
                  <a:pt x="5151719" y="1155700"/>
                </a:cubicBezTo>
                <a:cubicBezTo>
                  <a:pt x="5131120" y="1185128"/>
                  <a:pt x="5105407" y="1211975"/>
                  <a:pt x="5075519" y="1231900"/>
                </a:cubicBezTo>
                <a:cubicBezTo>
                  <a:pt x="5050119" y="1248833"/>
                  <a:pt x="5028279" y="1273047"/>
                  <a:pt x="4999319" y="1282700"/>
                </a:cubicBezTo>
                <a:lnTo>
                  <a:pt x="4923119" y="1308100"/>
                </a:lnTo>
                <a:cubicBezTo>
                  <a:pt x="4910419" y="1312333"/>
                  <a:pt x="4896158" y="1313374"/>
                  <a:pt x="4885019" y="1320800"/>
                </a:cubicBezTo>
                <a:cubicBezTo>
                  <a:pt x="4872319" y="1329267"/>
                  <a:pt x="4860867" y="1340001"/>
                  <a:pt x="4846919" y="1346200"/>
                </a:cubicBezTo>
                <a:cubicBezTo>
                  <a:pt x="4822453" y="1357074"/>
                  <a:pt x="4794666" y="1359626"/>
                  <a:pt x="4770719" y="1371600"/>
                </a:cubicBezTo>
                <a:cubicBezTo>
                  <a:pt x="4685552" y="1414184"/>
                  <a:pt x="4755577" y="1383762"/>
                  <a:pt x="4669119" y="1409700"/>
                </a:cubicBezTo>
                <a:cubicBezTo>
                  <a:pt x="4643474" y="1417393"/>
                  <a:pt x="4592919" y="1435100"/>
                  <a:pt x="4592919" y="1435100"/>
                </a:cubicBezTo>
                <a:lnTo>
                  <a:pt x="4491319" y="1587500"/>
                </a:lnTo>
                <a:cubicBezTo>
                  <a:pt x="4482852" y="1600200"/>
                  <a:pt x="4470746" y="1611120"/>
                  <a:pt x="4465919" y="1625600"/>
                </a:cubicBezTo>
                <a:cubicBezTo>
                  <a:pt x="4461686" y="1638300"/>
                  <a:pt x="4458492" y="1651395"/>
                  <a:pt x="4453219" y="1663700"/>
                </a:cubicBezTo>
                <a:cubicBezTo>
                  <a:pt x="4397158" y="1794508"/>
                  <a:pt x="4460233" y="1617258"/>
                  <a:pt x="4402419" y="1790700"/>
                </a:cubicBezTo>
                <a:cubicBezTo>
                  <a:pt x="4398186" y="1803400"/>
                  <a:pt x="4391920" y="1815595"/>
                  <a:pt x="4389719" y="1828800"/>
                </a:cubicBezTo>
                <a:cubicBezTo>
                  <a:pt x="4372617" y="1931410"/>
                  <a:pt x="4385162" y="1880571"/>
                  <a:pt x="4351619" y="1981200"/>
                </a:cubicBezTo>
                <a:lnTo>
                  <a:pt x="4338919" y="2019300"/>
                </a:lnTo>
                <a:cubicBezTo>
                  <a:pt x="4334686" y="2032000"/>
                  <a:pt x="4333645" y="2046261"/>
                  <a:pt x="4326219" y="2057400"/>
                </a:cubicBezTo>
                <a:cubicBezTo>
                  <a:pt x="4317752" y="2070100"/>
                  <a:pt x="4307645" y="2081848"/>
                  <a:pt x="4300819" y="2095500"/>
                </a:cubicBezTo>
                <a:cubicBezTo>
                  <a:pt x="4294832" y="2107474"/>
                  <a:pt x="4296482" y="2123147"/>
                  <a:pt x="4288119" y="2133600"/>
                </a:cubicBezTo>
                <a:cubicBezTo>
                  <a:pt x="4278584" y="2145519"/>
                  <a:pt x="4261427" y="2148859"/>
                  <a:pt x="4250019" y="2159000"/>
                </a:cubicBezTo>
                <a:cubicBezTo>
                  <a:pt x="4103340" y="2289381"/>
                  <a:pt x="4245258" y="2187574"/>
                  <a:pt x="4097619" y="2286000"/>
                </a:cubicBezTo>
                <a:cubicBezTo>
                  <a:pt x="4084919" y="2294467"/>
                  <a:pt x="4073999" y="2306573"/>
                  <a:pt x="4059519" y="2311400"/>
                </a:cubicBezTo>
                <a:cubicBezTo>
                  <a:pt x="4046819" y="2315633"/>
                  <a:pt x="4033724" y="2318827"/>
                  <a:pt x="4021419" y="2324100"/>
                </a:cubicBezTo>
                <a:cubicBezTo>
                  <a:pt x="4004018" y="2331558"/>
                  <a:pt x="3988346" y="2342853"/>
                  <a:pt x="3970619" y="2349500"/>
                </a:cubicBezTo>
                <a:cubicBezTo>
                  <a:pt x="3954276" y="2355629"/>
                  <a:pt x="3936537" y="2357184"/>
                  <a:pt x="3919819" y="2362200"/>
                </a:cubicBezTo>
                <a:cubicBezTo>
                  <a:pt x="3894174" y="2369893"/>
                  <a:pt x="3870124" y="2383814"/>
                  <a:pt x="3843619" y="2387600"/>
                </a:cubicBezTo>
                <a:cubicBezTo>
                  <a:pt x="3737440" y="2402768"/>
                  <a:pt x="3783759" y="2393040"/>
                  <a:pt x="3703919" y="2413000"/>
                </a:cubicBezTo>
                <a:lnTo>
                  <a:pt x="3627719" y="2463800"/>
                </a:lnTo>
                <a:cubicBezTo>
                  <a:pt x="3615019" y="2472267"/>
                  <a:pt x="3600412" y="2478407"/>
                  <a:pt x="3589619" y="2489200"/>
                </a:cubicBezTo>
                <a:cubicBezTo>
                  <a:pt x="3576919" y="2501900"/>
                  <a:pt x="3565696" y="2516273"/>
                  <a:pt x="3551519" y="2527300"/>
                </a:cubicBezTo>
                <a:cubicBezTo>
                  <a:pt x="3527422" y="2546042"/>
                  <a:pt x="3500719" y="2561167"/>
                  <a:pt x="3475319" y="2578100"/>
                </a:cubicBezTo>
                <a:lnTo>
                  <a:pt x="3437219" y="2603500"/>
                </a:lnTo>
                <a:cubicBezTo>
                  <a:pt x="3428752" y="2616200"/>
                  <a:pt x="3418645" y="2627948"/>
                  <a:pt x="3411819" y="2641600"/>
                </a:cubicBezTo>
                <a:cubicBezTo>
                  <a:pt x="3405832" y="2653574"/>
                  <a:pt x="3407482" y="2669247"/>
                  <a:pt x="3399119" y="2679700"/>
                </a:cubicBezTo>
                <a:cubicBezTo>
                  <a:pt x="3389584" y="2691619"/>
                  <a:pt x="3373719" y="2696633"/>
                  <a:pt x="3361019" y="2705100"/>
                </a:cubicBezTo>
                <a:cubicBezTo>
                  <a:pt x="3350690" y="2736088"/>
                  <a:pt x="3347538" y="2756681"/>
                  <a:pt x="3322919" y="2781300"/>
                </a:cubicBezTo>
                <a:cubicBezTo>
                  <a:pt x="3312126" y="2792093"/>
                  <a:pt x="3297519" y="2798233"/>
                  <a:pt x="3284819" y="2806700"/>
                </a:cubicBezTo>
                <a:cubicBezTo>
                  <a:pt x="3276352" y="2819400"/>
                  <a:pt x="3269190" y="2833074"/>
                  <a:pt x="3259419" y="2844800"/>
                </a:cubicBezTo>
                <a:cubicBezTo>
                  <a:pt x="3247921" y="2858598"/>
                  <a:pt x="3231758" y="2868285"/>
                  <a:pt x="3221319" y="2882900"/>
                </a:cubicBezTo>
                <a:cubicBezTo>
                  <a:pt x="3172277" y="2951559"/>
                  <a:pt x="3226364" y="2923552"/>
                  <a:pt x="3157819" y="2946400"/>
                </a:cubicBezTo>
                <a:cubicBezTo>
                  <a:pt x="3098166" y="3025937"/>
                  <a:pt x="3134686" y="2982233"/>
                  <a:pt x="3043519" y="3073400"/>
                </a:cubicBezTo>
                <a:cubicBezTo>
                  <a:pt x="3030819" y="3086100"/>
                  <a:pt x="3021483" y="3103468"/>
                  <a:pt x="3005419" y="3111500"/>
                </a:cubicBezTo>
                <a:lnTo>
                  <a:pt x="2954619" y="3136900"/>
                </a:lnTo>
                <a:cubicBezTo>
                  <a:pt x="2886886" y="3238500"/>
                  <a:pt x="2975786" y="3115733"/>
                  <a:pt x="2891119" y="3200400"/>
                </a:cubicBezTo>
                <a:cubicBezTo>
                  <a:pt x="2806452" y="3285067"/>
                  <a:pt x="2929219" y="3196167"/>
                  <a:pt x="2827619" y="3263900"/>
                </a:cubicBezTo>
                <a:cubicBezTo>
                  <a:pt x="2817290" y="3294888"/>
                  <a:pt x="2814138" y="3315481"/>
                  <a:pt x="2789519" y="3340100"/>
                </a:cubicBezTo>
                <a:cubicBezTo>
                  <a:pt x="2778726" y="3350893"/>
                  <a:pt x="2764119" y="3357033"/>
                  <a:pt x="2751419" y="3365500"/>
                </a:cubicBezTo>
                <a:cubicBezTo>
                  <a:pt x="2727130" y="3438366"/>
                  <a:pt x="2756113" y="3370351"/>
                  <a:pt x="2700619" y="3441700"/>
                </a:cubicBezTo>
                <a:cubicBezTo>
                  <a:pt x="2681877" y="3465797"/>
                  <a:pt x="2663471" y="3490596"/>
                  <a:pt x="2649819" y="3517900"/>
                </a:cubicBezTo>
                <a:cubicBezTo>
                  <a:pt x="2641352" y="3534833"/>
                  <a:pt x="2635423" y="3553294"/>
                  <a:pt x="2624419" y="3568700"/>
                </a:cubicBezTo>
                <a:cubicBezTo>
                  <a:pt x="2613980" y="3583315"/>
                  <a:pt x="2597817" y="3593002"/>
                  <a:pt x="2586319" y="3606800"/>
                </a:cubicBezTo>
                <a:cubicBezTo>
                  <a:pt x="2576548" y="3618526"/>
                  <a:pt x="2570690" y="3633174"/>
                  <a:pt x="2560919" y="3644900"/>
                </a:cubicBezTo>
                <a:cubicBezTo>
                  <a:pt x="2549421" y="3658698"/>
                  <a:pt x="2533846" y="3668823"/>
                  <a:pt x="2522819" y="3683000"/>
                </a:cubicBezTo>
                <a:cubicBezTo>
                  <a:pt x="2504077" y="3707097"/>
                  <a:pt x="2488952" y="3733800"/>
                  <a:pt x="2472019" y="3759200"/>
                </a:cubicBezTo>
                <a:cubicBezTo>
                  <a:pt x="2463552" y="3771900"/>
                  <a:pt x="2451446" y="3782820"/>
                  <a:pt x="2446619" y="3797300"/>
                </a:cubicBezTo>
                <a:lnTo>
                  <a:pt x="2433919" y="3835400"/>
                </a:lnTo>
                <a:cubicBezTo>
                  <a:pt x="2438152" y="3898900"/>
                  <a:pt x="2437619" y="3962899"/>
                  <a:pt x="2446619" y="4025900"/>
                </a:cubicBezTo>
                <a:cubicBezTo>
                  <a:pt x="2450405" y="4052405"/>
                  <a:pt x="2463552" y="4076700"/>
                  <a:pt x="2472019" y="4102100"/>
                </a:cubicBezTo>
                <a:lnTo>
                  <a:pt x="2484719" y="4140200"/>
                </a:lnTo>
                <a:cubicBezTo>
                  <a:pt x="2471991" y="4178385"/>
                  <a:pt x="2473974" y="4183574"/>
                  <a:pt x="2446619" y="4216400"/>
                </a:cubicBezTo>
                <a:cubicBezTo>
                  <a:pt x="2435121" y="4230198"/>
                  <a:pt x="2420017" y="4240702"/>
                  <a:pt x="2408519" y="4254500"/>
                </a:cubicBezTo>
                <a:cubicBezTo>
                  <a:pt x="2369899" y="4300844"/>
                  <a:pt x="2397745" y="4289691"/>
                  <a:pt x="2345019" y="4330700"/>
                </a:cubicBezTo>
                <a:cubicBezTo>
                  <a:pt x="2320922" y="4349442"/>
                  <a:pt x="2298435" y="4374096"/>
                  <a:pt x="2268819" y="4381500"/>
                </a:cubicBezTo>
                <a:cubicBezTo>
                  <a:pt x="2251886" y="4385733"/>
                  <a:pt x="2234802" y="4389405"/>
                  <a:pt x="2218019" y="4394200"/>
                </a:cubicBezTo>
                <a:cubicBezTo>
                  <a:pt x="2205147" y="4397878"/>
                  <a:pt x="2193298" y="4406431"/>
                  <a:pt x="2179919" y="4406900"/>
                </a:cubicBezTo>
                <a:cubicBezTo>
                  <a:pt x="1951420" y="4414917"/>
                  <a:pt x="1722719" y="4415367"/>
                  <a:pt x="1494119" y="4419600"/>
                </a:cubicBezTo>
                <a:cubicBezTo>
                  <a:pt x="1477186" y="4428067"/>
                  <a:pt x="1460720" y="4437542"/>
                  <a:pt x="1443319" y="4445000"/>
                </a:cubicBezTo>
                <a:cubicBezTo>
                  <a:pt x="1431014" y="4450273"/>
                  <a:pt x="1415672" y="4449337"/>
                  <a:pt x="1405219" y="4457700"/>
                </a:cubicBezTo>
                <a:cubicBezTo>
                  <a:pt x="1393300" y="4467235"/>
                  <a:pt x="1391545" y="4486029"/>
                  <a:pt x="1379819" y="4495800"/>
                </a:cubicBezTo>
                <a:cubicBezTo>
                  <a:pt x="1365275" y="4507920"/>
                  <a:pt x="1345952" y="4512733"/>
                  <a:pt x="1329019" y="4521200"/>
                </a:cubicBezTo>
                <a:lnTo>
                  <a:pt x="1227419" y="4673600"/>
                </a:lnTo>
                <a:cubicBezTo>
                  <a:pt x="1218952" y="4686300"/>
                  <a:pt x="1214719" y="4703233"/>
                  <a:pt x="1202019" y="4711700"/>
                </a:cubicBezTo>
                <a:lnTo>
                  <a:pt x="1163919" y="4737100"/>
                </a:lnTo>
                <a:cubicBezTo>
                  <a:pt x="1155452" y="4749800"/>
                  <a:pt x="1150006" y="4765149"/>
                  <a:pt x="1138519" y="4775200"/>
                </a:cubicBezTo>
                <a:cubicBezTo>
                  <a:pt x="1115545" y="4795302"/>
                  <a:pt x="1086741" y="4807684"/>
                  <a:pt x="1062319" y="4826000"/>
                </a:cubicBezTo>
                <a:cubicBezTo>
                  <a:pt x="1018648" y="4858753"/>
                  <a:pt x="1010528" y="4869577"/>
                  <a:pt x="960719" y="4889500"/>
                </a:cubicBezTo>
                <a:cubicBezTo>
                  <a:pt x="935860" y="4899444"/>
                  <a:pt x="909919" y="4906433"/>
                  <a:pt x="884519" y="4914900"/>
                </a:cubicBezTo>
                <a:cubicBezTo>
                  <a:pt x="871819" y="4919133"/>
                  <a:pt x="858393" y="4921613"/>
                  <a:pt x="846419" y="4927600"/>
                </a:cubicBezTo>
                <a:cubicBezTo>
                  <a:pt x="829486" y="4936067"/>
                  <a:pt x="813197" y="4945969"/>
                  <a:pt x="795619" y="4953000"/>
                </a:cubicBezTo>
                <a:cubicBezTo>
                  <a:pt x="770760" y="4962944"/>
                  <a:pt x="744819" y="4969933"/>
                  <a:pt x="719419" y="4978400"/>
                </a:cubicBezTo>
                <a:cubicBezTo>
                  <a:pt x="706719" y="4982633"/>
                  <a:pt x="693293" y="4985113"/>
                  <a:pt x="681319" y="4991100"/>
                </a:cubicBezTo>
                <a:cubicBezTo>
                  <a:pt x="539885" y="5061817"/>
                  <a:pt x="718053" y="4977325"/>
                  <a:pt x="579719" y="5029200"/>
                </a:cubicBezTo>
                <a:cubicBezTo>
                  <a:pt x="446895" y="5079009"/>
                  <a:pt x="608514" y="5034701"/>
                  <a:pt x="478119" y="5067300"/>
                </a:cubicBezTo>
                <a:cubicBezTo>
                  <a:pt x="382467" y="5131068"/>
                  <a:pt x="504033" y="5056194"/>
                  <a:pt x="389219" y="5105400"/>
                </a:cubicBezTo>
                <a:cubicBezTo>
                  <a:pt x="375190" y="5111413"/>
                  <a:pt x="364771" y="5123974"/>
                  <a:pt x="351119" y="5130800"/>
                </a:cubicBezTo>
                <a:cubicBezTo>
                  <a:pt x="339145" y="5136787"/>
                  <a:pt x="325719" y="5139267"/>
                  <a:pt x="313019" y="5143500"/>
                </a:cubicBezTo>
                <a:cubicBezTo>
                  <a:pt x="274919" y="5139267"/>
                  <a:pt x="236532" y="5137102"/>
                  <a:pt x="198719" y="5130800"/>
                </a:cubicBezTo>
                <a:cubicBezTo>
                  <a:pt x="185514" y="5128599"/>
                  <a:pt x="173790" y="5120495"/>
                  <a:pt x="160619" y="5118100"/>
                </a:cubicBezTo>
                <a:cubicBezTo>
                  <a:pt x="127039" y="5111995"/>
                  <a:pt x="92685" y="5111011"/>
                  <a:pt x="59019" y="5105400"/>
                </a:cubicBezTo>
                <a:cubicBezTo>
                  <a:pt x="-23341" y="5091673"/>
                  <a:pt x="-2577" y="5092700"/>
                  <a:pt x="20919" y="5092700"/>
                </a:cubicBez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6" name="Straight Arrow Connector 5"/>
          <p:cNvCxnSpPr/>
          <p:nvPr/>
        </p:nvCxnSpPr>
        <p:spPr>
          <a:xfrm>
            <a:off x="2209800" y="2438400"/>
            <a:ext cx="2652713" cy="1676400"/>
          </a:xfrm>
          <a:prstGeom prst="straightConnector1">
            <a:avLst/>
          </a:prstGeom>
          <a:ln w="76200">
            <a:solidFill>
              <a:schemeClr val="accent1">
                <a:lumMod val="2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97290"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6413" y="1863725"/>
            <a:ext cx="585787"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91"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51400" y="4192588"/>
            <a:ext cx="585788"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9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5000" y="4192588"/>
            <a:ext cx="2959100" cy="221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93"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70100" y="915988"/>
            <a:ext cx="844550"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Arrow Connector 19"/>
          <p:cNvCxnSpPr/>
          <p:nvPr/>
        </p:nvCxnSpPr>
        <p:spPr>
          <a:xfrm>
            <a:off x="2978150" y="1131888"/>
            <a:ext cx="3346450" cy="300037"/>
          </a:xfrm>
          <a:prstGeom prst="straightConnector1">
            <a:avLst/>
          </a:prstGeom>
          <a:ln w="76200">
            <a:solidFill>
              <a:schemeClr val="accent1">
                <a:lumMod val="2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9729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83363" y="889000"/>
            <a:ext cx="2103437" cy="221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606821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a:xfrm>
            <a:off x="457200" y="274638"/>
            <a:ext cx="8229600" cy="715962"/>
          </a:xfrm>
        </p:spPr>
        <p:txBody>
          <a:bodyPr/>
          <a:lstStyle/>
          <a:p>
            <a:r>
              <a:rPr lang="en-US" sz="3200" b="1" smtClean="0"/>
              <a:t>Then</a:t>
            </a:r>
          </a:p>
        </p:txBody>
      </p:sp>
      <p:pic>
        <p:nvPicPr>
          <p:cNvPr id="983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14413"/>
            <a:ext cx="1292225"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0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5675" y="1131888"/>
            <a:ext cx="1366838" cy="60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0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4650" y="2000250"/>
            <a:ext cx="1163638" cy="11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1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3286125"/>
            <a:ext cx="1209675" cy="100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1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013" y="4568825"/>
            <a:ext cx="1270000" cy="81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reeform 3"/>
          <p:cNvSpPr/>
          <p:nvPr/>
        </p:nvSpPr>
        <p:spPr>
          <a:xfrm>
            <a:off x="639763" y="977900"/>
            <a:ext cx="5621337" cy="5143500"/>
          </a:xfrm>
          <a:custGeom>
            <a:avLst/>
            <a:gdLst>
              <a:gd name="connsiteX0" fmla="*/ 5621619 w 5621619"/>
              <a:gd name="connsiteY0" fmla="*/ 0 h 5143500"/>
              <a:gd name="connsiteX1" fmla="*/ 5469219 w 5621619"/>
              <a:gd name="connsiteY1" fmla="*/ 25400 h 5143500"/>
              <a:gd name="connsiteX2" fmla="*/ 5431119 w 5621619"/>
              <a:gd name="connsiteY2" fmla="*/ 38100 h 5143500"/>
              <a:gd name="connsiteX3" fmla="*/ 5367619 w 5621619"/>
              <a:gd name="connsiteY3" fmla="*/ 50800 h 5143500"/>
              <a:gd name="connsiteX4" fmla="*/ 5291419 w 5621619"/>
              <a:gd name="connsiteY4" fmla="*/ 76200 h 5143500"/>
              <a:gd name="connsiteX5" fmla="*/ 5240619 w 5621619"/>
              <a:gd name="connsiteY5" fmla="*/ 139700 h 5143500"/>
              <a:gd name="connsiteX6" fmla="*/ 5227919 w 5621619"/>
              <a:gd name="connsiteY6" fmla="*/ 177800 h 5143500"/>
              <a:gd name="connsiteX7" fmla="*/ 5177119 w 5621619"/>
              <a:gd name="connsiteY7" fmla="*/ 254000 h 5143500"/>
              <a:gd name="connsiteX8" fmla="*/ 5139019 w 5621619"/>
              <a:gd name="connsiteY8" fmla="*/ 393700 h 5143500"/>
              <a:gd name="connsiteX9" fmla="*/ 5151719 w 5621619"/>
              <a:gd name="connsiteY9" fmla="*/ 520700 h 5143500"/>
              <a:gd name="connsiteX10" fmla="*/ 5164419 w 5621619"/>
              <a:gd name="connsiteY10" fmla="*/ 584200 h 5143500"/>
              <a:gd name="connsiteX11" fmla="*/ 5177119 w 5621619"/>
              <a:gd name="connsiteY11" fmla="*/ 762000 h 5143500"/>
              <a:gd name="connsiteX12" fmla="*/ 5164419 w 5621619"/>
              <a:gd name="connsiteY12" fmla="*/ 1104900 h 5143500"/>
              <a:gd name="connsiteX13" fmla="*/ 5151719 w 5621619"/>
              <a:gd name="connsiteY13" fmla="*/ 1155700 h 5143500"/>
              <a:gd name="connsiteX14" fmla="*/ 5075519 w 5621619"/>
              <a:gd name="connsiteY14" fmla="*/ 1231900 h 5143500"/>
              <a:gd name="connsiteX15" fmla="*/ 4999319 w 5621619"/>
              <a:gd name="connsiteY15" fmla="*/ 1282700 h 5143500"/>
              <a:gd name="connsiteX16" fmla="*/ 4923119 w 5621619"/>
              <a:gd name="connsiteY16" fmla="*/ 1308100 h 5143500"/>
              <a:gd name="connsiteX17" fmla="*/ 4885019 w 5621619"/>
              <a:gd name="connsiteY17" fmla="*/ 1320800 h 5143500"/>
              <a:gd name="connsiteX18" fmla="*/ 4846919 w 5621619"/>
              <a:gd name="connsiteY18" fmla="*/ 1346200 h 5143500"/>
              <a:gd name="connsiteX19" fmla="*/ 4770719 w 5621619"/>
              <a:gd name="connsiteY19" fmla="*/ 1371600 h 5143500"/>
              <a:gd name="connsiteX20" fmla="*/ 4669119 w 5621619"/>
              <a:gd name="connsiteY20" fmla="*/ 1409700 h 5143500"/>
              <a:gd name="connsiteX21" fmla="*/ 4592919 w 5621619"/>
              <a:gd name="connsiteY21" fmla="*/ 1435100 h 5143500"/>
              <a:gd name="connsiteX22" fmla="*/ 4491319 w 5621619"/>
              <a:gd name="connsiteY22" fmla="*/ 1587500 h 5143500"/>
              <a:gd name="connsiteX23" fmla="*/ 4465919 w 5621619"/>
              <a:gd name="connsiteY23" fmla="*/ 1625600 h 5143500"/>
              <a:gd name="connsiteX24" fmla="*/ 4453219 w 5621619"/>
              <a:gd name="connsiteY24" fmla="*/ 1663700 h 5143500"/>
              <a:gd name="connsiteX25" fmla="*/ 4402419 w 5621619"/>
              <a:gd name="connsiteY25" fmla="*/ 1790700 h 5143500"/>
              <a:gd name="connsiteX26" fmla="*/ 4389719 w 5621619"/>
              <a:gd name="connsiteY26" fmla="*/ 1828800 h 5143500"/>
              <a:gd name="connsiteX27" fmla="*/ 4351619 w 5621619"/>
              <a:gd name="connsiteY27" fmla="*/ 1981200 h 5143500"/>
              <a:gd name="connsiteX28" fmla="*/ 4338919 w 5621619"/>
              <a:gd name="connsiteY28" fmla="*/ 2019300 h 5143500"/>
              <a:gd name="connsiteX29" fmla="*/ 4326219 w 5621619"/>
              <a:gd name="connsiteY29" fmla="*/ 2057400 h 5143500"/>
              <a:gd name="connsiteX30" fmla="*/ 4300819 w 5621619"/>
              <a:gd name="connsiteY30" fmla="*/ 2095500 h 5143500"/>
              <a:gd name="connsiteX31" fmla="*/ 4288119 w 5621619"/>
              <a:gd name="connsiteY31" fmla="*/ 2133600 h 5143500"/>
              <a:gd name="connsiteX32" fmla="*/ 4250019 w 5621619"/>
              <a:gd name="connsiteY32" fmla="*/ 2159000 h 5143500"/>
              <a:gd name="connsiteX33" fmla="*/ 4097619 w 5621619"/>
              <a:gd name="connsiteY33" fmla="*/ 2286000 h 5143500"/>
              <a:gd name="connsiteX34" fmla="*/ 4059519 w 5621619"/>
              <a:gd name="connsiteY34" fmla="*/ 2311400 h 5143500"/>
              <a:gd name="connsiteX35" fmla="*/ 4021419 w 5621619"/>
              <a:gd name="connsiteY35" fmla="*/ 2324100 h 5143500"/>
              <a:gd name="connsiteX36" fmla="*/ 3970619 w 5621619"/>
              <a:gd name="connsiteY36" fmla="*/ 2349500 h 5143500"/>
              <a:gd name="connsiteX37" fmla="*/ 3919819 w 5621619"/>
              <a:gd name="connsiteY37" fmla="*/ 2362200 h 5143500"/>
              <a:gd name="connsiteX38" fmla="*/ 3843619 w 5621619"/>
              <a:gd name="connsiteY38" fmla="*/ 2387600 h 5143500"/>
              <a:gd name="connsiteX39" fmla="*/ 3703919 w 5621619"/>
              <a:gd name="connsiteY39" fmla="*/ 2413000 h 5143500"/>
              <a:gd name="connsiteX40" fmla="*/ 3627719 w 5621619"/>
              <a:gd name="connsiteY40" fmla="*/ 2463800 h 5143500"/>
              <a:gd name="connsiteX41" fmla="*/ 3589619 w 5621619"/>
              <a:gd name="connsiteY41" fmla="*/ 2489200 h 5143500"/>
              <a:gd name="connsiteX42" fmla="*/ 3551519 w 5621619"/>
              <a:gd name="connsiteY42" fmla="*/ 2527300 h 5143500"/>
              <a:gd name="connsiteX43" fmla="*/ 3475319 w 5621619"/>
              <a:gd name="connsiteY43" fmla="*/ 2578100 h 5143500"/>
              <a:gd name="connsiteX44" fmla="*/ 3437219 w 5621619"/>
              <a:gd name="connsiteY44" fmla="*/ 2603500 h 5143500"/>
              <a:gd name="connsiteX45" fmla="*/ 3411819 w 5621619"/>
              <a:gd name="connsiteY45" fmla="*/ 2641600 h 5143500"/>
              <a:gd name="connsiteX46" fmla="*/ 3399119 w 5621619"/>
              <a:gd name="connsiteY46" fmla="*/ 2679700 h 5143500"/>
              <a:gd name="connsiteX47" fmla="*/ 3361019 w 5621619"/>
              <a:gd name="connsiteY47" fmla="*/ 2705100 h 5143500"/>
              <a:gd name="connsiteX48" fmla="*/ 3322919 w 5621619"/>
              <a:gd name="connsiteY48" fmla="*/ 2781300 h 5143500"/>
              <a:gd name="connsiteX49" fmla="*/ 3284819 w 5621619"/>
              <a:gd name="connsiteY49" fmla="*/ 2806700 h 5143500"/>
              <a:gd name="connsiteX50" fmla="*/ 3259419 w 5621619"/>
              <a:gd name="connsiteY50" fmla="*/ 2844800 h 5143500"/>
              <a:gd name="connsiteX51" fmla="*/ 3221319 w 5621619"/>
              <a:gd name="connsiteY51" fmla="*/ 2882900 h 5143500"/>
              <a:gd name="connsiteX52" fmla="*/ 3157819 w 5621619"/>
              <a:gd name="connsiteY52" fmla="*/ 2946400 h 5143500"/>
              <a:gd name="connsiteX53" fmla="*/ 3043519 w 5621619"/>
              <a:gd name="connsiteY53" fmla="*/ 3073400 h 5143500"/>
              <a:gd name="connsiteX54" fmla="*/ 3005419 w 5621619"/>
              <a:gd name="connsiteY54" fmla="*/ 3111500 h 5143500"/>
              <a:gd name="connsiteX55" fmla="*/ 2954619 w 5621619"/>
              <a:gd name="connsiteY55" fmla="*/ 3136900 h 5143500"/>
              <a:gd name="connsiteX56" fmla="*/ 2891119 w 5621619"/>
              <a:gd name="connsiteY56" fmla="*/ 3200400 h 5143500"/>
              <a:gd name="connsiteX57" fmla="*/ 2827619 w 5621619"/>
              <a:gd name="connsiteY57" fmla="*/ 3263900 h 5143500"/>
              <a:gd name="connsiteX58" fmla="*/ 2789519 w 5621619"/>
              <a:gd name="connsiteY58" fmla="*/ 3340100 h 5143500"/>
              <a:gd name="connsiteX59" fmla="*/ 2751419 w 5621619"/>
              <a:gd name="connsiteY59" fmla="*/ 3365500 h 5143500"/>
              <a:gd name="connsiteX60" fmla="*/ 2700619 w 5621619"/>
              <a:gd name="connsiteY60" fmla="*/ 3441700 h 5143500"/>
              <a:gd name="connsiteX61" fmla="*/ 2649819 w 5621619"/>
              <a:gd name="connsiteY61" fmla="*/ 3517900 h 5143500"/>
              <a:gd name="connsiteX62" fmla="*/ 2624419 w 5621619"/>
              <a:gd name="connsiteY62" fmla="*/ 3568700 h 5143500"/>
              <a:gd name="connsiteX63" fmla="*/ 2586319 w 5621619"/>
              <a:gd name="connsiteY63" fmla="*/ 3606800 h 5143500"/>
              <a:gd name="connsiteX64" fmla="*/ 2560919 w 5621619"/>
              <a:gd name="connsiteY64" fmla="*/ 3644900 h 5143500"/>
              <a:gd name="connsiteX65" fmla="*/ 2522819 w 5621619"/>
              <a:gd name="connsiteY65" fmla="*/ 3683000 h 5143500"/>
              <a:gd name="connsiteX66" fmla="*/ 2472019 w 5621619"/>
              <a:gd name="connsiteY66" fmla="*/ 3759200 h 5143500"/>
              <a:gd name="connsiteX67" fmla="*/ 2446619 w 5621619"/>
              <a:gd name="connsiteY67" fmla="*/ 3797300 h 5143500"/>
              <a:gd name="connsiteX68" fmla="*/ 2433919 w 5621619"/>
              <a:gd name="connsiteY68" fmla="*/ 3835400 h 5143500"/>
              <a:gd name="connsiteX69" fmla="*/ 2446619 w 5621619"/>
              <a:gd name="connsiteY69" fmla="*/ 4025900 h 5143500"/>
              <a:gd name="connsiteX70" fmla="*/ 2472019 w 5621619"/>
              <a:gd name="connsiteY70" fmla="*/ 4102100 h 5143500"/>
              <a:gd name="connsiteX71" fmla="*/ 2484719 w 5621619"/>
              <a:gd name="connsiteY71" fmla="*/ 4140200 h 5143500"/>
              <a:gd name="connsiteX72" fmla="*/ 2446619 w 5621619"/>
              <a:gd name="connsiteY72" fmla="*/ 4216400 h 5143500"/>
              <a:gd name="connsiteX73" fmla="*/ 2408519 w 5621619"/>
              <a:gd name="connsiteY73" fmla="*/ 4254500 h 5143500"/>
              <a:gd name="connsiteX74" fmla="*/ 2345019 w 5621619"/>
              <a:gd name="connsiteY74" fmla="*/ 4330700 h 5143500"/>
              <a:gd name="connsiteX75" fmla="*/ 2268819 w 5621619"/>
              <a:gd name="connsiteY75" fmla="*/ 4381500 h 5143500"/>
              <a:gd name="connsiteX76" fmla="*/ 2218019 w 5621619"/>
              <a:gd name="connsiteY76" fmla="*/ 4394200 h 5143500"/>
              <a:gd name="connsiteX77" fmla="*/ 2179919 w 5621619"/>
              <a:gd name="connsiteY77" fmla="*/ 4406900 h 5143500"/>
              <a:gd name="connsiteX78" fmla="*/ 1494119 w 5621619"/>
              <a:gd name="connsiteY78" fmla="*/ 4419600 h 5143500"/>
              <a:gd name="connsiteX79" fmla="*/ 1443319 w 5621619"/>
              <a:gd name="connsiteY79" fmla="*/ 4445000 h 5143500"/>
              <a:gd name="connsiteX80" fmla="*/ 1405219 w 5621619"/>
              <a:gd name="connsiteY80" fmla="*/ 4457700 h 5143500"/>
              <a:gd name="connsiteX81" fmla="*/ 1379819 w 5621619"/>
              <a:gd name="connsiteY81" fmla="*/ 4495800 h 5143500"/>
              <a:gd name="connsiteX82" fmla="*/ 1329019 w 5621619"/>
              <a:gd name="connsiteY82" fmla="*/ 4521200 h 5143500"/>
              <a:gd name="connsiteX83" fmla="*/ 1227419 w 5621619"/>
              <a:gd name="connsiteY83" fmla="*/ 4673600 h 5143500"/>
              <a:gd name="connsiteX84" fmla="*/ 1202019 w 5621619"/>
              <a:gd name="connsiteY84" fmla="*/ 4711700 h 5143500"/>
              <a:gd name="connsiteX85" fmla="*/ 1163919 w 5621619"/>
              <a:gd name="connsiteY85" fmla="*/ 4737100 h 5143500"/>
              <a:gd name="connsiteX86" fmla="*/ 1138519 w 5621619"/>
              <a:gd name="connsiteY86" fmla="*/ 4775200 h 5143500"/>
              <a:gd name="connsiteX87" fmla="*/ 1062319 w 5621619"/>
              <a:gd name="connsiteY87" fmla="*/ 4826000 h 5143500"/>
              <a:gd name="connsiteX88" fmla="*/ 960719 w 5621619"/>
              <a:gd name="connsiteY88" fmla="*/ 4889500 h 5143500"/>
              <a:gd name="connsiteX89" fmla="*/ 884519 w 5621619"/>
              <a:gd name="connsiteY89" fmla="*/ 4914900 h 5143500"/>
              <a:gd name="connsiteX90" fmla="*/ 846419 w 5621619"/>
              <a:gd name="connsiteY90" fmla="*/ 4927600 h 5143500"/>
              <a:gd name="connsiteX91" fmla="*/ 795619 w 5621619"/>
              <a:gd name="connsiteY91" fmla="*/ 4953000 h 5143500"/>
              <a:gd name="connsiteX92" fmla="*/ 719419 w 5621619"/>
              <a:gd name="connsiteY92" fmla="*/ 4978400 h 5143500"/>
              <a:gd name="connsiteX93" fmla="*/ 681319 w 5621619"/>
              <a:gd name="connsiteY93" fmla="*/ 4991100 h 5143500"/>
              <a:gd name="connsiteX94" fmla="*/ 579719 w 5621619"/>
              <a:gd name="connsiteY94" fmla="*/ 5029200 h 5143500"/>
              <a:gd name="connsiteX95" fmla="*/ 478119 w 5621619"/>
              <a:gd name="connsiteY95" fmla="*/ 5067300 h 5143500"/>
              <a:gd name="connsiteX96" fmla="*/ 389219 w 5621619"/>
              <a:gd name="connsiteY96" fmla="*/ 5105400 h 5143500"/>
              <a:gd name="connsiteX97" fmla="*/ 351119 w 5621619"/>
              <a:gd name="connsiteY97" fmla="*/ 5130800 h 5143500"/>
              <a:gd name="connsiteX98" fmla="*/ 313019 w 5621619"/>
              <a:gd name="connsiteY98" fmla="*/ 5143500 h 5143500"/>
              <a:gd name="connsiteX99" fmla="*/ 198719 w 5621619"/>
              <a:gd name="connsiteY99" fmla="*/ 5130800 h 5143500"/>
              <a:gd name="connsiteX100" fmla="*/ 160619 w 5621619"/>
              <a:gd name="connsiteY100" fmla="*/ 5118100 h 5143500"/>
              <a:gd name="connsiteX101" fmla="*/ 59019 w 5621619"/>
              <a:gd name="connsiteY101" fmla="*/ 5105400 h 5143500"/>
              <a:gd name="connsiteX102" fmla="*/ 20919 w 5621619"/>
              <a:gd name="connsiteY102" fmla="*/ 50927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621619" h="5143500">
                <a:moveTo>
                  <a:pt x="5621619" y="0"/>
                </a:moveTo>
                <a:cubicBezTo>
                  <a:pt x="5570819" y="8467"/>
                  <a:pt x="5518077" y="9114"/>
                  <a:pt x="5469219" y="25400"/>
                </a:cubicBezTo>
                <a:cubicBezTo>
                  <a:pt x="5456519" y="29633"/>
                  <a:pt x="5444106" y="34853"/>
                  <a:pt x="5431119" y="38100"/>
                </a:cubicBezTo>
                <a:cubicBezTo>
                  <a:pt x="5410178" y="43335"/>
                  <a:pt x="5388444" y="45120"/>
                  <a:pt x="5367619" y="50800"/>
                </a:cubicBezTo>
                <a:cubicBezTo>
                  <a:pt x="5341788" y="57845"/>
                  <a:pt x="5291419" y="76200"/>
                  <a:pt x="5291419" y="76200"/>
                </a:cubicBezTo>
                <a:cubicBezTo>
                  <a:pt x="5259497" y="171965"/>
                  <a:pt x="5306271" y="57636"/>
                  <a:pt x="5240619" y="139700"/>
                </a:cubicBezTo>
                <a:cubicBezTo>
                  <a:pt x="5232256" y="150153"/>
                  <a:pt x="5234420" y="166098"/>
                  <a:pt x="5227919" y="177800"/>
                </a:cubicBezTo>
                <a:cubicBezTo>
                  <a:pt x="5213094" y="204485"/>
                  <a:pt x="5186772" y="225040"/>
                  <a:pt x="5177119" y="254000"/>
                </a:cubicBezTo>
                <a:cubicBezTo>
                  <a:pt x="5144893" y="350678"/>
                  <a:pt x="5156970" y="303946"/>
                  <a:pt x="5139019" y="393700"/>
                </a:cubicBezTo>
                <a:cubicBezTo>
                  <a:pt x="5143252" y="436033"/>
                  <a:pt x="5146096" y="478529"/>
                  <a:pt x="5151719" y="520700"/>
                </a:cubicBezTo>
                <a:cubicBezTo>
                  <a:pt x="5154572" y="542096"/>
                  <a:pt x="5162159" y="562733"/>
                  <a:pt x="5164419" y="584200"/>
                </a:cubicBezTo>
                <a:cubicBezTo>
                  <a:pt x="5170639" y="643291"/>
                  <a:pt x="5172886" y="702733"/>
                  <a:pt x="5177119" y="762000"/>
                </a:cubicBezTo>
                <a:cubicBezTo>
                  <a:pt x="5172886" y="876300"/>
                  <a:pt x="5171783" y="990759"/>
                  <a:pt x="5164419" y="1104900"/>
                </a:cubicBezTo>
                <a:cubicBezTo>
                  <a:pt x="5163295" y="1122318"/>
                  <a:pt x="5161728" y="1141401"/>
                  <a:pt x="5151719" y="1155700"/>
                </a:cubicBezTo>
                <a:cubicBezTo>
                  <a:pt x="5131120" y="1185128"/>
                  <a:pt x="5105407" y="1211975"/>
                  <a:pt x="5075519" y="1231900"/>
                </a:cubicBezTo>
                <a:cubicBezTo>
                  <a:pt x="5050119" y="1248833"/>
                  <a:pt x="5028279" y="1273047"/>
                  <a:pt x="4999319" y="1282700"/>
                </a:cubicBezTo>
                <a:lnTo>
                  <a:pt x="4923119" y="1308100"/>
                </a:lnTo>
                <a:cubicBezTo>
                  <a:pt x="4910419" y="1312333"/>
                  <a:pt x="4896158" y="1313374"/>
                  <a:pt x="4885019" y="1320800"/>
                </a:cubicBezTo>
                <a:cubicBezTo>
                  <a:pt x="4872319" y="1329267"/>
                  <a:pt x="4860867" y="1340001"/>
                  <a:pt x="4846919" y="1346200"/>
                </a:cubicBezTo>
                <a:cubicBezTo>
                  <a:pt x="4822453" y="1357074"/>
                  <a:pt x="4794666" y="1359626"/>
                  <a:pt x="4770719" y="1371600"/>
                </a:cubicBezTo>
                <a:cubicBezTo>
                  <a:pt x="4685552" y="1414184"/>
                  <a:pt x="4755577" y="1383762"/>
                  <a:pt x="4669119" y="1409700"/>
                </a:cubicBezTo>
                <a:cubicBezTo>
                  <a:pt x="4643474" y="1417393"/>
                  <a:pt x="4592919" y="1435100"/>
                  <a:pt x="4592919" y="1435100"/>
                </a:cubicBezTo>
                <a:lnTo>
                  <a:pt x="4491319" y="1587500"/>
                </a:lnTo>
                <a:cubicBezTo>
                  <a:pt x="4482852" y="1600200"/>
                  <a:pt x="4470746" y="1611120"/>
                  <a:pt x="4465919" y="1625600"/>
                </a:cubicBezTo>
                <a:cubicBezTo>
                  <a:pt x="4461686" y="1638300"/>
                  <a:pt x="4458492" y="1651395"/>
                  <a:pt x="4453219" y="1663700"/>
                </a:cubicBezTo>
                <a:cubicBezTo>
                  <a:pt x="4397158" y="1794508"/>
                  <a:pt x="4460233" y="1617258"/>
                  <a:pt x="4402419" y="1790700"/>
                </a:cubicBezTo>
                <a:cubicBezTo>
                  <a:pt x="4398186" y="1803400"/>
                  <a:pt x="4391920" y="1815595"/>
                  <a:pt x="4389719" y="1828800"/>
                </a:cubicBezTo>
                <a:cubicBezTo>
                  <a:pt x="4372617" y="1931410"/>
                  <a:pt x="4385162" y="1880571"/>
                  <a:pt x="4351619" y="1981200"/>
                </a:cubicBezTo>
                <a:lnTo>
                  <a:pt x="4338919" y="2019300"/>
                </a:lnTo>
                <a:cubicBezTo>
                  <a:pt x="4334686" y="2032000"/>
                  <a:pt x="4333645" y="2046261"/>
                  <a:pt x="4326219" y="2057400"/>
                </a:cubicBezTo>
                <a:cubicBezTo>
                  <a:pt x="4317752" y="2070100"/>
                  <a:pt x="4307645" y="2081848"/>
                  <a:pt x="4300819" y="2095500"/>
                </a:cubicBezTo>
                <a:cubicBezTo>
                  <a:pt x="4294832" y="2107474"/>
                  <a:pt x="4296482" y="2123147"/>
                  <a:pt x="4288119" y="2133600"/>
                </a:cubicBezTo>
                <a:cubicBezTo>
                  <a:pt x="4278584" y="2145519"/>
                  <a:pt x="4261427" y="2148859"/>
                  <a:pt x="4250019" y="2159000"/>
                </a:cubicBezTo>
                <a:cubicBezTo>
                  <a:pt x="4103340" y="2289381"/>
                  <a:pt x="4245258" y="2187574"/>
                  <a:pt x="4097619" y="2286000"/>
                </a:cubicBezTo>
                <a:cubicBezTo>
                  <a:pt x="4084919" y="2294467"/>
                  <a:pt x="4073999" y="2306573"/>
                  <a:pt x="4059519" y="2311400"/>
                </a:cubicBezTo>
                <a:cubicBezTo>
                  <a:pt x="4046819" y="2315633"/>
                  <a:pt x="4033724" y="2318827"/>
                  <a:pt x="4021419" y="2324100"/>
                </a:cubicBezTo>
                <a:cubicBezTo>
                  <a:pt x="4004018" y="2331558"/>
                  <a:pt x="3988346" y="2342853"/>
                  <a:pt x="3970619" y="2349500"/>
                </a:cubicBezTo>
                <a:cubicBezTo>
                  <a:pt x="3954276" y="2355629"/>
                  <a:pt x="3936537" y="2357184"/>
                  <a:pt x="3919819" y="2362200"/>
                </a:cubicBezTo>
                <a:cubicBezTo>
                  <a:pt x="3894174" y="2369893"/>
                  <a:pt x="3870124" y="2383814"/>
                  <a:pt x="3843619" y="2387600"/>
                </a:cubicBezTo>
                <a:cubicBezTo>
                  <a:pt x="3737440" y="2402768"/>
                  <a:pt x="3783759" y="2393040"/>
                  <a:pt x="3703919" y="2413000"/>
                </a:cubicBezTo>
                <a:lnTo>
                  <a:pt x="3627719" y="2463800"/>
                </a:lnTo>
                <a:cubicBezTo>
                  <a:pt x="3615019" y="2472267"/>
                  <a:pt x="3600412" y="2478407"/>
                  <a:pt x="3589619" y="2489200"/>
                </a:cubicBezTo>
                <a:cubicBezTo>
                  <a:pt x="3576919" y="2501900"/>
                  <a:pt x="3565696" y="2516273"/>
                  <a:pt x="3551519" y="2527300"/>
                </a:cubicBezTo>
                <a:cubicBezTo>
                  <a:pt x="3527422" y="2546042"/>
                  <a:pt x="3500719" y="2561167"/>
                  <a:pt x="3475319" y="2578100"/>
                </a:cubicBezTo>
                <a:lnTo>
                  <a:pt x="3437219" y="2603500"/>
                </a:lnTo>
                <a:cubicBezTo>
                  <a:pt x="3428752" y="2616200"/>
                  <a:pt x="3418645" y="2627948"/>
                  <a:pt x="3411819" y="2641600"/>
                </a:cubicBezTo>
                <a:cubicBezTo>
                  <a:pt x="3405832" y="2653574"/>
                  <a:pt x="3407482" y="2669247"/>
                  <a:pt x="3399119" y="2679700"/>
                </a:cubicBezTo>
                <a:cubicBezTo>
                  <a:pt x="3389584" y="2691619"/>
                  <a:pt x="3373719" y="2696633"/>
                  <a:pt x="3361019" y="2705100"/>
                </a:cubicBezTo>
                <a:cubicBezTo>
                  <a:pt x="3350690" y="2736088"/>
                  <a:pt x="3347538" y="2756681"/>
                  <a:pt x="3322919" y="2781300"/>
                </a:cubicBezTo>
                <a:cubicBezTo>
                  <a:pt x="3312126" y="2792093"/>
                  <a:pt x="3297519" y="2798233"/>
                  <a:pt x="3284819" y="2806700"/>
                </a:cubicBezTo>
                <a:cubicBezTo>
                  <a:pt x="3276352" y="2819400"/>
                  <a:pt x="3269190" y="2833074"/>
                  <a:pt x="3259419" y="2844800"/>
                </a:cubicBezTo>
                <a:cubicBezTo>
                  <a:pt x="3247921" y="2858598"/>
                  <a:pt x="3231758" y="2868285"/>
                  <a:pt x="3221319" y="2882900"/>
                </a:cubicBezTo>
                <a:cubicBezTo>
                  <a:pt x="3172277" y="2951559"/>
                  <a:pt x="3226364" y="2923552"/>
                  <a:pt x="3157819" y="2946400"/>
                </a:cubicBezTo>
                <a:cubicBezTo>
                  <a:pt x="3098166" y="3025937"/>
                  <a:pt x="3134686" y="2982233"/>
                  <a:pt x="3043519" y="3073400"/>
                </a:cubicBezTo>
                <a:cubicBezTo>
                  <a:pt x="3030819" y="3086100"/>
                  <a:pt x="3021483" y="3103468"/>
                  <a:pt x="3005419" y="3111500"/>
                </a:cubicBezTo>
                <a:lnTo>
                  <a:pt x="2954619" y="3136900"/>
                </a:lnTo>
                <a:cubicBezTo>
                  <a:pt x="2886886" y="3238500"/>
                  <a:pt x="2975786" y="3115733"/>
                  <a:pt x="2891119" y="3200400"/>
                </a:cubicBezTo>
                <a:cubicBezTo>
                  <a:pt x="2806452" y="3285067"/>
                  <a:pt x="2929219" y="3196167"/>
                  <a:pt x="2827619" y="3263900"/>
                </a:cubicBezTo>
                <a:cubicBezTo>
                  <a:pt x="2817290" y="3294888"/>
                  <a:pt x="2814138" y="3315481"/>
                  <a:pt x="2789519" y="3340100"/>
                </a:cubicBezTo>
                <a:cubicBezTo>
                  <a:pt x="2778726" y="3350893"/>
                  <a:pt x="2764119" y="3357033"/>
                  <a:pt x="2751419" y="3365500"/>
                </a:cubicBezTo>
                <a:cubicBezTo>
                  <a:pt x="2727130" y="3438366"/>
                  <a:pt x="2756113" y="3370351"/>
                  <a:pt x="2700619" y="3441700"/>
                </a:cubicBezTo>
                <a:cubicBezTo>
                  <a:pt x="2681877" y="3465797"/>
                  <a:pt x="2663471" y="3490596"/>
                  <a:pt x="2649819" y="3517900"/>
                </a:cubicBezTo>
                <a:cubicBezTo>
                  <a:pt x="2641352" y="3534833"/>
                  <a:pt x="2635423" y="3553294"/>
                  <a:pt x="2624419" y="3568700"/>
                </a:cubicBezTo>
                <a:cubicBezTo>
                  <a:pt x="2613980" y="3583315"/>
                  <a:pt x="2597817" y="3593002"/>
                  <a:pt x="2586319" y="3606800"/>
                </a:cubicBezTo>
                <a:cubicBezTo>
                  <a:pt x="2576548" y="3618526"/>
                  <a:pt x="2570690" y="3633174"/>
                  <a:pt x="2560919" y="3644900"/>
                </a:cubicBezTo>
                <a:cubicBezTo>
                  <a:pt x="2549421" y="3658698"/>
                  <a:pt x="2533846" y="3668823"/>
                  <a:pt x="2522819" y="3683000"/>
                </a:cubicBezTo>
                <a:cubicBezTo>
                  <a:pt x="2504077" y="3707097"/>
                  <a:pt x="2488952" y="3733800"/>
                  <a:pt x="2472019" y="3759200"/>
                </a:cubicBezTo>
                <a:cubicBezTo>
                  <a:pt x="2463552" y="3771900"/>
                  <a:pt x="2451446" y="3782820"/>
                  <a:pt x="2446619" y="3797300"/>
                </a:cubicBezTo>
                <a:lnTo>
                  <a:pt x="2433919" y="3835400"/>
                </a:lnTo>
                <a:cubicBezTo>
                  <a:pt x="2438152" y="3898900"/>
                  <a:pt x="2437619" y="3962899"/>
                  <a:pt x="2446619" y="4025900"/>
                </a:cubicBezTo>
                <a:cubicBezTo>
                  <a:pt x="2450405" y="4052405"/>
                  <a:pt x="2463552" y="4076700"/>
                  <a:pt x="2472019" y="4102100"/>
                </a:cubicBezTo>
                <a:lnTo>
                  <a:pt x="2484719" y="4140200"/>
                </a:lnTo>
                <a:cubicBezTo>
                  <a:pt x="2471991" y="4178385"/>
                  <a:pt x="2473974" y="4183574"/>
                  <a:pt x="2446619" y="4216400"/>
                </a:cubicBezTo>
                <a:cubicBezTo>
                  <a:pt x="2435121" y="4230198"/>
                  <a:pt x="2420017" y="4240702"/>
                  <a:pt x="2408519" y="4254500"/>
                </a:cubicBezTo>
                <a:cubicBezTo>
                  <a:pt x="2369899" y="4300844"/>
                  <a:pt x="2397745" y="4289691"/>
                  <a:pt x="2345019" y="4330700"/>
                </a:cubicBezTo>
                <a:cubicBezTo>
                  <a:pt x="2320922" y="4349442"/>
                  <a:pt x="2298435" y="4374096"/>
                  <a:pt x="2268819" y="4381500"/>
                </a:cubicBezTo>
                <a:cubicBezTo>
                  <a:pt x="2251886" y="4385733"/>
                  <a:pt x="2234802" y="4389405"/>
                  <a:pt x="2218019" y="4394200"/>
                </a:cubicBezTo>
                <a:cubicBezTo>
                  <a:pt x="2205147" y="4397878"/>
                  <a:pt x="2193298" y="4406431"/>
                  <a:pt x="2179919" y="4406900"/>
                </a:cubicBezTo>
                <a:cubicBezTo>
                  <a:pt x="1951420" y="4414917"/>
                  <a:pt x="1722719" y="4415367"/>
                  <a:pt x="1494119" y="4419600"/>
                </a:cubicBezTo>
                <a:cubicBezTo>
                  <a:pt x="1477186" y="4428067"/>
                  <a:pt x="1460720" y="4437542"/>
                  <a:pt x="1443319" y="4445000"/>
                </a:cubicBezTo>
                <a:cubicBezTo>
                  <a:pt x="1431014" y="4450273"/>
                  <a:pt x="1415672" y="4449337"/>
                  <a:pt x="1405219" y="4457700"/>
                </a:cubicBezTo>
                <a:cubicBezTo>
                  <a:pt x="1393300" y="4467235"/>
                  <a:pt x="1391545" y="4486029"/>
                  <a:pt x="1379819" y="4495800"/>
                </a:cubicBezTo>
                <a:cubicBezTo>
                  <a:pt x="1365275" y="4507920"/>
                  <a:pt x="1345952" y="4512733"/>
                  <a:pt x="1329019" y="4521200"/>
                </a:cubicBezTo>
                <a:lnTo>
                  <a:pt x="1227419" y="4673600"/>
                </a:lnTo>
                <a:cubicBezTo>
                  <a:pt x="1218952" y="4686300"/>
                  <a:pt x="1214719" y="4703233"/>
                  <a:pt x="1202019" y="4711700"/>
                </a:cubicBezTo>
                <a:lnTo>
                  <a:pt x="1163919" y="4737100"/>
                </a:lnTo>
                <a:cubicBezTo>
                  <a:pt x="1155452" y="4749800"/>
                  <a:pt x="1150006" y="4765149"/>
                  <a:pt x="1138519" y="4775200"/>
                </a:cubicBezTo>
                <a:cubicBezTo>
                  <a:pt x="1115545" y="4795302"/>
                  <a:pt x="1086741" y="4807684"/>
                  <a:pt x="1062319" y="4826000"/>
                </a:cubicBezTo>
                <a:cubicBezTo>
                  <a:pt x="1018648" y="4858753"/>
                  <a:pt x="1010528" y="4869577"/>
                  <a:pt x="960719" y="4889500"/>
                </a:cubicBezTo>
                <a:cubicBezTo>
                  <a:pt x="935860" y="4899444"/>
                  <a:pt x="909919" y="4906433"/>
                  <a:pt x="884519" y="4914900"/>
                </a:cubicBezTo>
                <a:cubicBezTo>
                  <a:pt x="871819" y="4919133"/>
                  <a:pt x="858393" y="4921613"/>
                  <a:pt x="846419" y="4927600"/>
                </a:cubicBezTo>
                <a:cubicBezTo>
                  <a:pt x="829486" y="4936067"/>
                  <a:pt x="813197" y="4945969"/>
                  <a:pt x="795619" y="4953000"/>
                </a:cubicBezTo>
                <a:cubicBezTo>
                  <a:pt x="770760" y="4962944"/>
                  <a:pt x="744819" y="4969933"/>
                  <a:pt x="719419" y="4978400"/>
                </a:cubicBezTo>
                <a:cubicBezTo>
                  <a:pt x="706719" y="4982633"/>
                  <a:pt x="693293" y="4985113"/>
                  <a:pt x="681319" y="4991100"/>
                </a:cubicBezTo>
                <a:cubicBezTo>
                  <a:pt x="539885" y="5061817"/>
                  <a:pt x="718053" y="4977325"/>
                  <a:pt x="579719" y="5029200"/>
                </a:cubicBezTo>
                <a:cubicBezTo>
                  <a:pt x="446895" y="5079009"/>
                  <a:pt x="608514" y="5034701"/>
                  <a:pt x="478119" y="5067300"/>
                </a:cubicBezTo>
                <a:cubicBezTo>
                  <a:pt x="382467" y="5131068"/>
                  <a:pt x="504033" y="5056194"/>
                  <a:pt x="389219" y="5105400"/>
                </a:cubicBezTo>
                <a:cubicBezTo>
                  <a:pt x="375190" y="5111413"/>
                  <a:pt x="364771" y="5123974"/>
                  <a:pt x="351119" y="5130800"/>
                </a:cubicBezTo>
                <a:cubicBezTo>
                  <a:pt x="339145" y="5136787"/>
                  <a:pt x="325719" y="5139267"/>
                  <a:pt x="313019" y="5143500"/>
                </a:cubicBezTo>
                <a:cubicBezTo>
                  <a:pt x="274919" y="5139267"/>
                  <a:pt x="236532" y="5137102"/>
                  <a:pt x="198719" y="5130800"/>
                </a:cubicBezTo>
                <a:cubicBezTo>
                  <a:pt x="185514" y="5128599"/>
                  <a:pt x="173790" y="5120495"/>
                  <a:pt x="160619" y="5118100"/>
                </a:cubicBezTo>
                <a:cubicBezTo>
                  <a:pt x="127039" y="5111995"/>
                  <a:pt x="92685" y="5111011"/>
                  <a:pt x="59019" y="5105400"/>
                </a:cubicBezTo>
                <a:cubicBezTo>
                  <a:pt x="-23341" y="5091673"/>
                  <a:pt x="-2577" y="5092700"/>
                  <a:pt x="20919" y="5092700"/>
                </a:cubicBez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6" name="Straight Arrow Connector 5"/>
          <p:cNvCxnSpPr/>
          <p:nvPr/>
        </p:nvCxnSpPr>
        <p:spPr>
          <a:xfrm>
            <a:off x="2209800" y="2438400"/>
            <a:ext cx="2652713" cy="1676400"/>
          </a:xfrm>
          <a:prstGeom prst="straightConnector1">
            <a:avLst/>
          </a:prstGeom>
          <a:ln w="76200">
            <a:solidFill>
              <a:schemeClr val="accent1">
                <a:lumMod val="2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98314"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6413" y="1863725"/>
            <a:ext cx="585787"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15"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51400" y="4192588"/>
            <a:ext cx="585788"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1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5000" y="4192588"/>
            <a:ext cx="2959100" cy="221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17"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70100" y="915988"/>
            <a:ext cx="844550"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Arrow Connector 19"/>
          <p:cNvCxnSpPr/>
          <p:nvPr/>
        </p:nvCxnSpPr>
        <p:spPr>
          <a:xfrm>
            <a:off x="2978150" y="1131888"/>
            <a:ext cx="3346450" cy="300037"/>
          </a:xfrm>
          <a:prstGeom prst="straightConnector1">
            <a:avLst/>
          </a:prstGeom>
          <a:ln w="76200">
            <a:solidFill>
              <a:schemeClr val="accent1">
                <a:lumMod val="2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98319"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61100" y="1679575"/>
            <a:ext cx="2481263" cy="174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20444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214</TotalTime>
  <Words>5504</Words>
  <Application>Microsoft Office PowerPoint</Application>
  <PresentationFormat>On-screen Show (4:3)</PresentationFormat>
  <Paragraphs>787</Paragraphs>
  <Slides>143</Slides>
  <Notes>102</Notes>
  <HiddenSlides>69</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143</vt:i4>
      </vt:variant>
    </vt:vector>
  </HeadingPairs>
  <TitlesOfParts>
    <vt:vector size="145" baseType="lpstr">
      <vt:lpstr>Office Theme</vt:lpstr>
      <vt:lpstr>CorelPhotoPaint.Image.10</vt:lpstr>
      <vt:lpstr>Technology and the Future</vt:lpstr>
      <vt:lpstr>An Interesting Set of Numbers</vt:lpstr>
      <vt:lpstr>Where Are We Headed?</vt:lpstr>
      <vt:lpstr>Is Technology Necessary?</vt:lpstr>
      <vt:lpstr>Digital Forensic Tools</vt:lpstr>
      <vt:lpstr>Fanciful, But You Get the Idea</vt:lpstr>
      <vt:lpstr>Why is Software Risky?</vt:lpstr>
      <vt:lpstr>20 Famous Software Disasters</vt:lpstr>
      <vt:lpstr>The Failure of the Software in the Patriot Missile System</vt:lpstr>
      <vt:lpstr>PowerPoint Presentation</vt:lpstr>
      <vt:lpstr>Risk vs. Reward: Electronic Voting</vt:lpstr>
      <vt:lpstr>Risk vs. Reward: Electronic Voting</vt:lpstr>
      <vt:lpstr>Risk vs. Reward: Electronic Voting</vt:lpstr>
      <vt:lpstr>Risk vs. Reward: Electronic Voting</vt:lpstr>
      <vt:lpstr>And Other Problems …</vt:lpstr>
      <vt:lpstr>Rating Financial Instruments</vt:lpstr>
      <vt:lpstr>Risks and Rewards</vt:lpstr>
      <vt:lpstr>When Technologies Collide</vt:lpstr>
      <vt:lpstr>When Technologies Collide</vt:lpstr>
      <vt:lpstr>Autonomous Vehicles</vt:lpstr>
      <vt:lpstr>Risk and Reward Email</vt:lpstr>
      <vt:lpstr>Risk and Reward</vt:lpstr>
      <vt:lpstr>Risk and Reward – A Case Study Linear Accelerator Radiation Machines</vt:lpstr>
      <vt:lpstr>Risk of Failure</vt:lpstr>
      <vt:lpstr>Linear Accelerator Radiation Machines</vt:lpstr>
      <vt:lpstr>But We Rely on Them More and More </vt:lpstr>
      <vt:lpstr>Problems Waiting to Happen?</vt:lpstr>
      <vt:lpstr>Y2K Problem</vt:lpstr>
      <vt:lpstr>Y2K Problem</vt:lpstr>
      <vt:lpstr>Unix 2038 Problem</vt:lpstr>
      <vt:lpstr>Microsoft Windows Security</vt:lpstr>
      <vt:lpstr>Some Database Errors Entry and Misinterpretation</vt:lpstr>
      <vt:lpstr>AI, Ourselves, and Our Jobs</vt:lpstr>
      <vt:lpstr>How Much Compute Power Does it Take?</vt:lpstr>
      <vt:lpstr>How Much Compute Power is There?</vt:lpstr>
      <vt:lpstr>How Much Compute Power Is There?</vt:lpstr>
      <vt:lpstr>Are We Special?</vt:lpstr>
      <vt:lpstr>Are We Special?</vt:lpstr>
      <vt:lpstr>What about Music?</vt:lpstr>
      <vt:lpstr>What about Music?</vt:lpstr>
      <vt:lpstr>Could Robots Become Us?</vt:lpstr>
      <vt:lpstr>The Law of Accelerating Returns</vt:lpstr>
      <vt:lpstr>PowerPoint Presentation</vt:lpstr>
      <vt:lpstr>The Singularity</vt:lpstr>
      <vt:lpstr>Past the Singularity – An Example</vt:lpstr>
      <vt:lpstr>Or When We’re Not Quite There Yet</vt:lpstr>
      <vt:lpstr>Should We Do It?</vt:lpstr>
      <vt:lpstr>Is This Even A Question It Makes Sense to Ask?</vt:lpstr>
      <vt:lpstr>Islamic Science in the Golden Age</vt:lpstr>
      <vt:lpstr>Oppenheimer Quote</vt:lpstr>
      <vt:lpstr>Since the Industrial Revolution</vt:lpstr>
      <vt:lpstr>GDP Growth</vt:lpstr>
      <vt:lpstr>The Luddites</vt:lpstr>
      <vt:lpstr>The Luddites</vt:lpstr>
      <vt:lpstr>Elderly Support Ratio</vt:lpstr>
      <vt:lpstr>Elderly Support Ratio  2050</vt:lpstr>
      <vt:lpstr>One Futuristic Vision</vt:lpstr>
      <vt:lpstr>How Does Technology Replace Human Workers?</vt:lpstr>
      <vt:lpstr>Can We Always Imagine How?</vt:lpstr>
      <vt:lpstr>Were the Luddites Right?</vt:lpstr>
      <vt:lpstr>Can We Predict the Impact of New Technology?</vt:lpstr>
      <vt:lpstr>Our Inability to Predict Impact</vt:lpstr>
      <vt:lpstr>Can We Predict the Impact of New Technology?</vt:lpstr>
      <vt:lpstr>Who Molds to What?</vt:lpstr>
      <vt:lpstr>Unreliability</vt:lpstr>
      <vt:lpstr>What’s the Problem?</vt:lpstr>
      <vt:lpstr>Is it Possible to Go Backward?</vt:lpstr>
      <vt:lpstr>The Human Use of Human Beings</vt:lpstr>
      <vt:lpstr>Is This the Future?</vt:lpstr>
      <vt:lpstr>Boredom</vt:lpstr>
      <vt:lpstr>Is It Better than This?</vt:lpstr>
      <vt:lpstr>Or This?</vt:lpstr>
      <vt:lpstr>Humanizing or Dehumanizing?</vt:lpstr>
      <vt:lpstr>Do We Care Who Does the Work?</vt:lpstr>
      <vt:lpstr>A Quick Look at Cheap Human Labor</vt:lpstr>
      <vt:lpstr>Transportation</vt:lpstr>
      <vt:lpstr>Transportation</vt:lpstr>
      <vt:lpstr>Transportation</vt:lpstr>
      <vt:lpstr>Transportation</vt:lpstr>
      <vt:lpstr>Transportation</vt:lpstr>
      <vt:lpstr>Transportation</vt:lpstr>
      <vt:lpstr>Street Cleaning</vt:lpstr>
      <vt:lpstr>Retail</vt:lpstr>
      <vt:lpstr>Retail</vt:lpstr>
      <vt:lpstr>Retail (and Transportation)</vt:lpstr>
      <vt:lpstr>Retail – Different Way</vt:lpstr>
      <vt:lpstr>Where Are the Jobs?</vt:lpstr>
      <vt:lpstr>From Robotic Nation</vt:lpstr>
      <vt:lpstr>Contrast with the Previous 50 Years</vt:lpstr>
      <vt:lpstr>Contrast with the Previous 50 Years</vt:lpstr>
      <vt:lpstr>But Another Perspective</vt:lpstr>
      <vt:lpstr>But Another Perspective</vt:lpstr>
      <vt:lpstr>An Interesting Experiment</vt:lpstr>
      <vt:lpstr>The Luddite Fallacy</vt:lpstr>
      <vt:lpstr>The Luddite Fallacy Fallacy</vt:lpstr>
      <vt:lpstr>Now</vt:lpstr>
      <vt:lpstr>Now</vt:lpstr>
      <vt:lpstr>Then</vt:lpstr>
      <vt:lpstr>Then</vt:lpstr>
      <vt:lpstr>Then</vt:lpstr>
      <vt:lpstr>Is it Already Happening?</vt:lpstr>
      <vt:lpstr>Is it Already Happening?</vt:lpstr>
      <vt:lpstr>Is it Already Happening?</vt:lpstr>
      <vt:lpstr>Is it Already Happening?</vt:lpstr>
      <vt:lpstr>Making It in America</vt:lpstr>
      <vt:lpstr>Making It in America</vt:lpstr>
      <vt:lpstr>Making It in America</vt:lpstr>
      <vt:lpstr>Making It in America</vt:lpstr>
      <vt:lpstr>Productivity vs Wages</vt:lpstr>
      <vt:lpstr>The Human Use of Human Beings</vt:lpstr>
      <vt:lpstr>The Human Use of Human Beings</vt:lpstr>
      <vt:lpstr>The Human Use of Human Beings</vt:lpstr>
      <vt:lpstr>The Human Use of Human Beings</vt:lpstr>
      <vt:lpstr>Slave Revolts</vt:lpstr>
      <vt:lpstr>Dominican Revolt</vt:lpstr>
      <vt:lpstr>Nat Turner</vt:lpstr>
      <vt:lpstr>Will Displaced People Revolt?</vt:lpstr>
      <vt:lpstr>Will Robot Slaves Revolt?</vt:lpstr>
      <vt:lpstr>Back to Income Disparity</vt:lpstr>
      <vt:lpstr>The Rich Get Richer … Until …</vt:lpstr>
      <vt:lpstr>The Rich Get Richer … Until …</vt:lpstr>
      <vt:lpstr>… Until All the Customers Have No Money</vt:lpstr>
      <vt:lpstr>Is This Possible?</vt:lpstr>
      <vt:lpstr>Is This Possible?</vt:lpstr>
      <vt:lpstr>The Burgeon</vt:lpstr>
      <vt:lpstr>Two Paths</vt:lpstr>
      <vt:lpstr>The Australia Project</vt:lpstr>
      <vt:lpstr>Suppose We Tried Australia</vt:lpstr>
      <vt:lpstr>Suppose We Tried Australia</vt:lpstr>
      <vt:lpstr>The Lights in the Tunnel</vt:lpstr>
      <vt:lpstr>The River Analogy</vt:lpstr>
      <vt:lpstr>Recall Income Disparity</vt:lpstr>
      <vt:lpstr>Worrying about This?</vt:lpstr>
      <vt:lpstr>Maintaining a Robust Market</vt:lpstr>
      <vt:lpstr>Maintaining a Robust Market</vt:lpstr>
      <vt:lpstr>Maintaining a Robust Market</vt:lpstr>
      <vt:lpstr>Maintaining a Robust Market</vt:lpstr>
      <vt:lpstr>Who Decides and How?</vt:lpstr>
      <vt:lpstr>Where Is the Political Clout?</vt:lpstr>
      <vt:lpstr>PowerPoint Presentation</vt:lpstr>
      <vt:lpstr>The Doomsday Clock</vt:lpstr>
      <vt:lpstr>The Future Needs Us!</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Technology and the Future</dc:title>
  <dc:creator>Elaine Rich</dc:creator>
  <cp:lastModifiedBy>ear</cp:lastModifiedBy>
  <cp:revision>42</cp:revision>
  <dcterms:created xsi:type="dcterms:W3CDTF">2011-02-07T18:41:15Z</dcterms:created>
  <dcterms:modified xsi:type="dcterms:W3CDTF">2013-05-02T15:42:59Z</dcterms:modified>
</cp:coreProperties>
</file>