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5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8" r:id="rId4"/>
    <p:sldMasterId id="2147483722" r:id="rId5"/>
    <p:sldMasterId id="2147483736" r:id="rId6"/>
    <p:sldMasterId id="2147483772" r:id="rId7"/>
    <p:sldMasterId id="2147483784" r:id="rId8"/>
    <p:sldMasterId id="2147483796" r:id="rId9"/>
    <p:sldMasterId id="2147483808" r:id="rId10"/>
    <p:sldMasterId id="2147483845" r:id="rId11"/>
    <p:sldMasterId id="2147483857" r:id="rId12"/>
    <p:sldMasterId id="2147483885" r:id="rId13"/>
    <p:sldMasterId id="2147483897" r:id="rId14"/>
    <p:sldMasterId id="2147483922" r:id="rId15"/>
    <p:sldMasterId id="2147483934" r:id="rId16"/>
  </p:sldMasterIdLst>
  <p:notesMasterIdLst>
    <p:notesMasterId r:id="rId86"/>
  </p:notesMasterIdLst>
  <p:handoutMasterIdLst>
    <p:handoutMasterId r:id="rId87"/>
  </p:handoutMasterIdLst>
  <p:sldIdLst>
    <p:sldId id="256" r:id="rId17"/>
    <p:sldId id="257" r:id="rId18"/>
    <p:sldId id="259" r:id="rId19"/>
    <p:sldId id="258" r:id="rId20"/>
    <p:sldId id="260" r:id="rId21"/>
    <p:sldId id="330" r:id="rId22"/>
    <p:sldId id="262" r:id="rId23"/>
    <p:sldId id="263" r:id="rId24"/>
    <p:sldId id="264" r:id="rId25"/>
    <p:sldId id="265" r:id="rId26"/>
    <p:sldId id="266" r:id="rId27"/>
    <p:sldId id="355" r:id="rId28"/>
    <p:sldId id="353" r:id="rId29"/>
    <p:sldId id="354" r:id="rId30"/>
    <p:sldId id="352" r:id="rId31"/>
    <p:sldId id="349" r:id="rId32"/>
    <p:sldId id="348" r:id="rId33"/>
    <p:sldId id="347" r:id="rId34"/>
    <p:sldId id="356" r:id="rId35"/>
    <p:sldId id="357" r:id="rId36"/>
    <p:sldId id="358" r:id="rId37"/>
    <p:sldId id="359" r:id="rId38"/>
    <p:sldId id="344" r:id="rId39"/>
    <p:sldId id="271" r:id="rId40"/>
    <p:sldId id="272" r:id="rId41"/>
    <p:sldId id="337" r:id="rId42"/>
    <p:sldId id="382" r:id="rId43"/>
    <p:sldId id="277" r:id="rId44"/>
    <p:sldId id="278" r:id="rId45"/>
    <p:sldId id="279" r:id="rId46"/>
    <p:sldId id="280" r:id="rId47"/>
    <p:sldId id="281" r:id="rId48"/>
    <p:sldId id="282" r:id="rId49"/>
    <p:sldId id="283" r:id="rId50"/>
    <p:sldId id="284" r:id="rId51"/>
    <p:sldId id="361" r:id="rId52"/>
    <p:sldId id="286" r:id="rId53"/>
    <p:sldId id="287" r:id="rId54"/>
    <p:sldId id="288" r:id="rId55"/>
    <p:sldId id="290" r:id="rId56"/>
    <p:sldId id="362" r:id="rId57"/>
    <p:sldId id="300" r:id="rId58"/>
    <p:sldId id="301" r:id="rId59"/>
    <p:sldId id="303" r:id="rId60"/>
    <p:sldId id="304" r:id="rId61"/>
    <p:sldId id="305" r:id="rId62"/>
    <p:sldId id="306" r:id="rId63"/>
    <p:sldId id="307" r:id="rId64"/>
    <p:sldId id="302" r:id="rId65"/>
    <p:sldId id="363" r:id="rId66"/>
    <p:sldId id="309" r:id="rId67"/>
    <p:sldId id="311" r:id="rId68"/>
    <p:sldId id="312" r:id="rId69"/>
    <p:sldId id="313" r:id="rId70"/>
    <p:sldId id="314" r:id="rId71"/>
    <p:sldId id="364" r:id="rId72"/>
    <p:sldId id="365" r:id="rId73"/>
    <p:sldId id="366" r:id="rId74"/>
    <p:sldId id="367" r:id="rId75"/>
    <p:sldId id="368" r:id="rId76"/>
    <p:sldId id="369" r:id="rId77"/>
    <p:sldId id="370" r:id="rId78"/>
    <p:sldId id="371" r:id="rId79"/>
    <p:sldId id="372" r:id="rId80"/>
    <p:sldId id="373" r:id="rId81"/>
    <p:sldId id="374" r:id="rId82"/>
    <p:sldId id="380" r:id="rId83"/>
    <p:sldId id="381" r:id="rId84"/>
    <p:sldId id="336" r:id="rId8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336" autoAdjust="0"/>
  </p:normalViewPr>
  <p:slideViewPr>
    <p:cSldViewPr>
      <p:cViewPr varScale="1">
        <p:scale>
          <a:sx n="45" d="100"/>
          <a:sy n="45" d="100"/>
        </p:scale>
        <p:origin x="-18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76" Type="http://schemas.openxmlformats.org/officeDocument/2006/relationships/slide" Target="slides/slide60.xml"/><Relationship Id="rId84" Type="http://schemas.openxmlformats.org/officeDocument/2006/relationships/slide" Target="slides/slide68.xml"/><Relationship Id="rId89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74" Type="http://schemas.openxmlformats.org/officeDocument/2006/relationships/slide" Target="slides/slide58.xml"/><Relationship Id="rId79" Type="http://schemas.openxmlformats.org/officeDocument/2006/relationships/slide" Target="slides/slide63.xml"/><Relationship Id="rId87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82" Type="http://schemas.openxmlformats.org/officeDocument/2006/relationships/slide" Target="slides/slide66.xml"/><Relationship Id="rId90" Type="http://schemas.openxmlformats.org/officeDocument/2006/relationships/theme" Target="theme/theme1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80" Type="http://schemas.openxmlformats.org/officeDocument/2006/relationships/slide" Target="slides/slide64.xml"/><Relationship Id="rId85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83" Type="http://schemas.openxmlformats.org/officeDocument/2006/relationships/slide" Target="slides/slide67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slide" Target="slides/slide62.xml"/><Relationship Id="rId81" Type="http://schemas.openxmlformats.org/officeDocument/2006/relationships/slide" Target="slides/slide65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4" Type="http://schemas.openxmlformats.org/officeDocument/2006/relationships/image" Target="../media/image8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4" Type="http://schemas.openxmlformats.org/officeDocument/2006/relationships/image" Target="../media/image84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5CC157F-E205-44E5-871F-AACC66BC916F}" type="datetimeFigureOut">
              <a:rPr lang="en-US" smtClean="0"/>
              <a:t>2/23/2011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mtClean="0"/>
              <a:t>CS 376 Lecture 11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F0F6F8-3B86-4269-9F48-B7E0E1FA7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522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F4465ED-A488-4DAD-902E-A267F0337A56}" type="datetimeFigureOut">
              <a:rPr lang="en-US" smtClean="0"/>
              <a:t>2/23/2011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mtClean="0"/>
              <a:t>CS 376 Lecture 11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D26C2C5-82E7-47D2-97FB-E2DE053A9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1330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69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21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794359-6287-468E-9815-026601D398BE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7DD13B-371E-486D-B188-9FB2DD547C29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975D8E-CFFE-41E0-8501-CB162437617B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92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1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15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41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41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050067-DC6A-487E-A65F-A6BFC945F259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0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35C4C6-11AF-421A-843E-0DC3C4639643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D467E4-D267-4206-A6A9-A934F9955A72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sz="2100" dirty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C019D3-7ED4-46AA-9A22-239C01866156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01DF5E-0CD5-4AED-A742-0C998A588BAC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C0F3937-517F-4A36-B848-5594EA70641A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2237"/>
            <a:ext cx="5364480" cy="4318873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55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8EC9E4-6449-4780-BE8B-62299E17CD34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3" indent="-285725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98" indent="-228580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57" indent="-228580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7" indent="-228580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76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36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94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54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896AAB-D4E7-4DB9-87F0-B173F9176A43}" type="slidenum">
              <a:rPr lang="en-US">
                <a:solidFill>
                  <a:prstClr val="black"/>
                </a:solidFill>
              </a:rPr>
              <a:pPr eaLnBrk="1" hangingPunct="1"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36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485045-302E-4E1C-A4CF-80357861CAD7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sz="2100" dirty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C019D3-7ED4-46AA-9A22-239C01866156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4976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/>
            <a:fld id="{16D218DD-D17F-4B97-9E67-E1F6B263CEA1}" type="slidenum">
              <a:rPr lang="en-US" sz="1200">
                <a:solidFill>
                  <a:srgbClr val="000000"/>
                </a:solidFill>
              </a:rPr>
              <a:pPr eaLnBrk="0" hangingPunct="0"/>
              <a:t>4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F4919B9-13C2-4931-986D-472352C20033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59418CA-5F55-4D1B-9BDD-3D16688ACBD9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619B6E-3CC6-43E3-B403-BC84122F094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63C4B86-4A2A-45C6-950F-A7D1AF166CFB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297D8D2-AB69-4144-A436-7673414B241E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81BEE6C-8003-487E-94AB-C8D250478A66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•"/>
              <a:defRPr/>
            </a:pPr>
            <a:endParaRPr lang="en-US" dirty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7E346B-4179-47AD-9932-969D37903C7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151C84-E950-4C30-8E67-68E9A3DEC535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9E3122-616F-4F59-A9A7-EE3E81929973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363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E710419-C34C-4D47-80A4-86135ABA834F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3D293D-73B5-4141-AE77-401D46217D14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4387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58E4D76A-B5A5-486A-A7D1-9B888FAE03B3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FFAD1F-43A2-4B6C-B3AB-D34F2AD035C3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8B8CB7B-AC87-415D-8113-26EEAF404001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53EADD7-6249-45D3-8B1D-8C5384BEE2A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849BBD-CC78-4878-B2B0-C84274EA2B2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21" tIns="48360" rIns="96721" bIns="4836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F90736E-B8D3-409F-9692-429E6C860CE8}" type="slidenum">
              <a:rPr lang="en-US" sz="1300" b="1">
                <a:solidFill>
                  <a:prstClr val="black"/>
                </a:solidFill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 sz="13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32A5B-97E7-4D98-9EDE-85B0296FDB30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0E1CA-7B26-4EDC-B38B-57DA48A159D3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6144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/>
            <a:fld id="{0D7CFE28-04B3-4FCC-8C6F-AABFFEAAACF4}" type="slidenum">
              <a:rPr lang="en-US" sz="1200">
                <a:solidFill>
                  <a:srgbClr val="000000"/>
                </a:solidFill>
              </a:rPr>
              <a:pPr eaLnBrk="0" hangingPunct="0"/>
              <a:t>9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61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304E-D958-40AD-BF9A-0FFADB609BE9}" type="datetimeFigureOut">
              <a:rPr lang="en-US" smtClean="0"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9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304E-D958-40AD-BF9A-0FFADB609BE9}" type="datetimeFigureOut">
              <a:rPr lang="en-US" smtClean="0"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048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03AB7D-DFAA-4F19-9A88-883139EFC2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591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264EEF-0467-4058-A5B2-901535C984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25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0D89AE-D9C6-4B53-9632-C03C86687A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47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AF80EA-5D33-40D9-8C52-B03C754BE3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821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214E8-B907-4EA9-9F14-A7C899E18B4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629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55AB20-C5B2-479C-9EC0-592EE1C1E48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608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29E74E-FA90-40A3-8A6B-135CBDB07F2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955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412C87-94DB-4D74-890D-C5253A91F76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879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114CE2-F8DD-49DF-829C-97F690F2A0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266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7F97BC-10DE-467E-8FAD-3F7BCFD9A32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2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304E-D958-40AD-BF9A-0FFADB609BE9}" type="datetimeFigureOut">
              <a:rPr lang="en-US" smtClean="0"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952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2CEC9A-D3A8-4357-82AF-00FCE99BF9E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270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29FD-69C6-4633-9EBF-CB3A8709072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068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5ABC73-CB23-4CB8-A531-090778466B1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72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DE0BF9-9349-4138-AE4C-D28711FD219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82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F297-8BDD-4F4B-AFFB-D4F01587BC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01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F297-8BDD-4F4B-AFFB-D4F01587BC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083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F297-8BDD-4F4B-AFFB-D4F01587BC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3938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F297-8BDD-4F4B-AFFB-D4F01587BC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770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F297-8BDD-4F4B-AFFB-D4F01587BC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040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F297-8BDD-4F4B-AFFB-D4F01587BC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19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42E28-4505-4D7E-B551-6BDC041E5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236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F297-8BDD-4F4B-AFFB-D4F01587BC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55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F297-8BDD-4F4B-AFFB-D4F01587BC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782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F297-8BDD-4F4B-AFFB-D4F01587BC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337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F297-8BDD-4F4B-AFFB-D4F01587BC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1027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F297-8BDD-4F4B-AFFB-D4F01587BC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733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BigBlueDots1600Logo2 o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0821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1907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490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090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B6392-078D-4450-A240-BFDE83E99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868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663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2483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1187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18562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537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8825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15E759-1B4B-4DAC-938D-A996E249077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7100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3F6F23-9A93-4B18-8FAC-D31BE0575D2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6050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1C051-F5C8-4AFF-B780-B789DC0871E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234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ACC239-5C2E-4C73-8078-C86FFB4404D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61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DC10-8AFF-41D4-9049-F60830743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0646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975F85-212E-4F20-9B5D-CE56DB3ED6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8477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ACBC1E-00E0-48E7-9C24-75AD7D470AF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0385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9C0E71-56DE-4C53-B283-1EC268429DB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525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2C3185-F2EE-43C4-B765-D39616043A5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2342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347BFF-A65D-458A-B9FB-57181EDC7F5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780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0B225B-5AB3-4A29-95A2-69D2F2DE26D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8116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521116-D7D5-4DDB-8BD4-C6003B30C8E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312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C399D-5C39-4D43-A984-8DF30C5AE1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6053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DEA85-888D-47A1-818D-5105BF496B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5701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D9EFD-1AB2-4BE0-8DC9-0E979CF8DF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66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C6B51-F827-4850-A478-E42271B8F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4080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84C8D-E17B-4F59-ACA9-7F76FE957D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3019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AF4F8-E93F-4030-BA80-B2E9BB3D4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2001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D65FB-36AB-47E1-9725-909A1C9F9C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4500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31072-7EFB-4869-8F4B-C4472C271F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9095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835D6-F02A-4904-9DFA-30525CBEBF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6117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1C6AF-9BEB-4FF7-9B51-316242910A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558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74F79-FB2A-4A79-A8F1-E3F4C19D21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9380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79F05-6C0D-4441-912E-E023C7D71D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7806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FB8A1-B516-41D1-B16D-C3CEADF1BF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4901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CBBA4-9550-482D-B196-5BA441D3FD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20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2A4B-BB3D-44E3-8F3C-A07EC7B80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0513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EBDBC-3F33-4359-98C4-0A62ABAD07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7383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E7F8D-39C1-4CEC-BC1A-0473923794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42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5A51C-A971-43A8-9C9E-C8261E684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7295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6F749-DF66-44B5-B962-55601C9AB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6854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0E83-2B56-4F91-ADC2-02C98994A2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6077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4D663-7D11-4A8B-8A55-CEFBA7E672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0812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477DD-62CD-44A7-BC26-3BB8587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0804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2044A-86B6-4BE8-8552-F6C18FE0C1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2069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D9063-C511-4A65-87ED-3A9EDD1B70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5933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43440-D44C-4E47-ABE7-79D0E0F87A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74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CC909-FDA4-4558-BB7A-B9A4BC0E8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3087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F9778-4E3B-4556-9901-4F979F0CF0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2697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2F96A-391C-4647-A12B-21DA78AC50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851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C485F-9B97-47D1-8045-9BB3FEE046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78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D832E-2D00-4243-8B5F-515F3450DA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3530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5D21F-BD0B-4E40-9C7B-C7234C12E8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9530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1144F-0BBA-4068-ABEE-4D8D26EE08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1083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F9F14-87A2-4232-B89F-A564DEB2F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6484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73A66-7681-422F-9889-AC55E0B9A5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0172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FD299-F619-4837-B3B6-3C8478A6A8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0426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5686A-98D8-4B08-B811-6CCEEB92CA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79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100F4-55C6-49EE-89DE-565F95055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87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B1510-E325-46AC-94C8-E34C2D751D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9477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2A4D5-E432-4E49-B10F-E0BF00F37D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2125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830E3-80D9-422E-A120-ABD4282411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68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C3DDA-570D-41A3-8CE9-2802200A0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7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304E-D958-40AD-BF9A-0FFADB609BE9}" type="datetimeFigureOut">
              <a:rPr lang="en-US" smtClean="0"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94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D246-E28E-4B9D-AFA3-6E7B80DA9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88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C7745-09E0-4DD0-BC14-656DC1C23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08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19481-1261-4608-A7FE-247660FBD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72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A4D7B-2183-4474-AC85-CFE887036050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701875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3D751-AA72-4E66-8CAE-CB9373F7C715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252956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DCEBF-97A1-4438-960C-7E4846D8A15F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71250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830BF-EB12-477B-BE67-B620E5820261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894441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A53EB-13AD-466F-ACFE-F600C5095DCA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339490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62B17-2529-404C-94E2-5CFDA5836046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93939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9C110-41A0-4013-BEE6-5C837F41CB02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60332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304E-D958-40AD-BF9A-0FFADB609BE9}" type="datetimeFigureOut">
              <a:rPr lang="en-US" smtClean="0"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03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46CF9-A81B-41FD-9FDE-DE1570193C5C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297143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AFEED-BA70-4E0E-9865-1F195539B6F1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08881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0D30C-C8B1-4990-984E-274A9093BAC5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9873839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1C23-57AA-4B87-9872-2E436EBE668A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5136362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E1292-6C00-44D6-BA04-CC8E59DC497E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1370963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DFE37D-0399-4782-ACCC-41C6582A829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624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59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3FCA5C-1058-44E4-9BEF-B7DD58ECFA3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94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1C46FF-051C-4417-BFCD-C33BCFC3007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876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386BE5-8C8C-4CA7-A34B-7167F91EBB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5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304E-D958-40AD-BF9A-0FFADB609BE9}" type="datetimeFigureOut">
              <a:rPr lang="en-US" smtClean="0"/>
              <a:t>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8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3AD704-75B4-4EED-BB56-66A6FBA0736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91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4FF8AD-E0AB-4224-90B0-25063A38E42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40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734C93-0044-4DA3-A71E-86D267CB126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746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0158DE-57D3-4497-B383-F0E55D5CF61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344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D52F32-A75F-403B-B111-3F89478CA95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829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552460-B472-4652-A7B3-F000F9CBB89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784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8F466A-FB8A-44AC-8124-F15668B96B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000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384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A588A-274E-450B-9BBB-4FAED95950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010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78BEF7-F514-46A2-B6ED-A610827ABA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5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304E-D958-40AD-BF9A-0FFADB609BE9}" type="datetimeFigureOut">
              <a:rPr lang="en-US" smtClean="0"/>
              <a:t>2/23/2011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458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A687-61BF-4D48-860D-E0334468BBA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893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CB89CE-55E9-419A-A2EF-4349E5080B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752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97FFF7-47F4-41B7-BFFD-A71969F7545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589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E812C3-78BE-4FFA-866B-731D270156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28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FE8EB8-BE31-48FC-BD55-E7636109ED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87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A41C3D-07E3-4795-BCDF-BF4D51DFB5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473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DD0E20-865B-4477-8212-2040FCF4CA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38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3C75FB-2373-4000-8620-B9B5F50B3A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290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86B591-ACE6-48FB-A7B5-69BBE5878DC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787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A7466-267E-47A2-8F04-1FF4ADF505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1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304E-D958-40AD-BF9A-0FFADB609BE9}" type="datetimeFigureOut">
              <a:rPr lang="en-US" smtClean="0"/>
              <a:t>2/23/2011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738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2413A-352F-4D45-8746-C955FEA6AE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552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DACBE7-2A6A-460A-AE49-6159481E31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813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7D0BF0-493F-4571-B65D-522C3186BF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002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D35E7F-3692-471F-BE66-89DA2E9955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502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09B94-82B0-447E-ACEE-636B2707A05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408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678E5-C793-4BD2-A5D1-D40A0F4347C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42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35902-9995-41E2-8428-7205D6E6CD4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70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FD3463-CC8D-4294-8C0B-D3E48FAF8C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55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8CC53D-0A27-49C3-BFA1-CB92058F4CE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823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6BAFC-50EB-4D86-B70A-D85B6C0FD3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0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304E-D958-40AD-BF9A-0FFADB609BE9}" type="datetimeFigureOut">
              <a:rPr lang="en-US" smtClean="0"/>
              <a:t>2/23/2011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474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1A206-AA2F-4491-9355-E73762D429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655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599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BA378A-6A8C-4A79-B795-2135F8A0601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453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431504-C6C0-465A-9B7E-27072C15E1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916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CE5E2B-8C06-4433-9A97-B94D92356B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098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F863D-7495-4D91-B9D1-5E017028CEC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319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F3354-CD96-4B66-A60D-FA6BBD80C8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776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CD817-3392-497D-ADC5-624D2B19FB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980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6557F6-226C-43EA-935E-8BFF8D973ED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985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44C35A-4CBF-44FF-B109-4490639DD2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8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304E-D958-40AD-BF9A-0FFADB609BE9}" type="datetimeFigureOut">
              <a:rPr lang="en-US" smtClean="0"/>
              <a:t>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92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A3127E-40F5-4F91-95C0-AB5D5B9F91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317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C975F6-1F02-49F1-9B80-3C42822A824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985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2697F2-86AE-437C-90FF-D0F00A09CC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015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C620BA-5B58-4BFE-9209-94A3CAD363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726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C8ACE6-38FB-41C1-BB51-260E57DEB5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719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8AE770-982F-4BC2-AA0E-C47D558F4A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650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383176-FBAF-4F05-A00D-81B28782FD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058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B7E85-4311-4C48-89B5-CF7C3FBC33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562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D37FA9-4D0B-40BC-BBEA-37390D508C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240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93CF4-E63E-4E36-BA7C-2CBBFE382D2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304E-D958-40AD-BF9A-0FFADB609BE9}" type="datetimeFigureOut">
              <a:rPr lang="en-US" smtClean="0"/>
              <a:t>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015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1759FE-7B4E-4F6E-B866-11187D72CA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315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97410A-348B-4A90-B1CF-A9CEE800D6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896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FEC8D2-AD3C-4708-9BD3-17805128906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743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15C830-B233-40B1-BEB0-EF7E8124DF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858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03639A-9468-4453-97CC-EB8442201F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832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835239-8E9A-4A92-A965-E78DDD3D53F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002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89B57D-973A-41DF-919E-F0B52BC1E6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806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F24DDB-8F54-4DA2-A7DA-D8F40B7516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688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B30521-89CC-4A00-8C69-4A4997DD17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104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5A61B8-2A23-45B0-A5CD-6D239BB1D1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7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0304E-D958-40AD-BF9A-0FFADB609BE9}" type="datetimeFigureOut">
              <a:rPr lang="en-US" smtClean="0"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BEE6C-CE65-4638-B199-8501D41A4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4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E4B1F5-CAD2-45BB-92BE-E48474513A1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1F297-8BDD-4F4B-AFFB-D4F01587BC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0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BigBlueDots1600gradientWithBrite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344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1327A3-A89A-4937-BC7E-D5F66E69E16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2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10A5A9-8285-4246-A683-6A87534CF428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8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8725F6-4B63-44C0-8784-B6FE5EBB0BB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5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5822A5-3685-4802-A0F9-5B2B460C6EAE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2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22FD97-CCB3-4702-9884-69BDE83B8F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1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18023-76F0-4A65-B5EA-7F49B8BF1369}" type="slidenum">
              <a:rPr lang="en-US" b="1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49901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0B9F3-849D-4788-85CF-CB5DFEF19A3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3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4C24D8-48A4-4CF3-98D9-EC4A8A4876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8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0CD11F-B03E-4E9A-B773-B4DFD6C80F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0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B1D190-F0A8-4BB2-9566-41A732BBF19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1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28F398-02E5-4E7F-9921-4D067D02FE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3CA20D-B20A-4C64-BB42-7D6D3C337F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9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2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58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1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2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2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6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70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7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32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78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80.wmf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79.wmf"/><Relationship Id="rId10" Type="http://schemas.openxmlformats.org/officeDocument/2006/relationships/image" Target="../media/image81.wmf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38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84.wmf"/><Relationship Id="rId5" Type="http://schemas.openxmlformats.org/officeDocument/2006/relationships/image" Target="../media/image76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78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84.wmf"/><Relationship Id="rId4" Type="http://schemas.openxmlformats.org/officeDocument/2006/relationships/oleObject" Target="../embeddings/oleObject44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5.xml"/><Relationship Id="rId4" Type="http://schemas.openxmlformats.org/officeDocument/2006/relationships/image" Target="../media/image98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7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7.bin"/><Relationship Id="rId4" Type="http://schemas.openxmlformats.org/officeDocument/2006/relationships/hyperlink" Target="scissors/toboggan_scissors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Fitting a transformation: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feature-based alignment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Wed, Feb 23</a:t>
            </a:r>
          </a:p>
          <a:p>
            <a:r>
              <a:rPr lang="en-US" dirty="0" smtClean="0"/>
              <a:t>Prof. Kristen </a:t>
            </a:r>
            <a:r>
              <a:rPr lang="en-US" dirty="0" err="1" smtClean="0"/>
              <a:t>Grauman</a:t>
            </a:r>
            <a:endParaRPr lang="en-US" dirty="0" smtClean="0"/>
          </a:p>
          <a:p>
            <a:r>
              <a:rPr lang="en-US" dirty="0" smtClean="0"/>
              <a:t>UT-Austin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l="54866" t="29851" r="13689" b="38634"/>
          <a:stretch>
            <a:fillRect/>
          </a:stretch>
        </p:blipFill>
        <p:spPr bwMode="auto">
          <a:xfrm>
            <a:off x="-20781" y="0"/>
            <a:ext cx="2992582" cy="217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680164" y="5074603"/>
            <a:ext cx="3311436" cy="1687465"/>
            <a:chOff x="1276" y="2666"/>
            <a:chExt cx="3284" cy="1462"/>
          </a:xfrm>
        </p:grpSpPr>
        <p:sp>
          <p:nvSpPr>
            <p:cNvPr id="6" name="Line 23"/>
            <p:cNvSpPr>
              <a:spLocks noChangeShapeType="1"/>
            </p:cNvSpPr>
            <p:nvPr/>
          </p:nvSpPr>
          <p:spPr bwMode="auto">
            <a:xfrm flipV="1">
              <a:off x="2860" y="3434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AutoShape 24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1276" y="2666"/>
              <a:ext cx="1412" cy="1462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Oval 25"/>
            <p:cNvSpPr>
              <a:spLocks noChangeAspect="1" noChangeArrowheads="1"/>
            </p:cNvSpPr>
            <p:nvPr/>
          </p:nvSpPr>
          <p:spPr bwMode="auto">
            <a:xfrm>
              <a:off x="1941" y="283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Oval 26"/>
            <p:cNvSpPr>
              <a:spLocks noChangeAspect="1" noChangeArrowheads="1"/>
            </p:cNvSpPr>
            <p:nvPr/>
          </p:nvSpPr>
          <p:spPr bwMode="auto">
            <a:xfrm>
              <a:off x="2325" y="3866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Oval 27"/>
            <p:cNvSpPr>
              <a:spLocks noChangeAspect="1" noChangeArrowheads="1"/>
            </p:cNvSpPr>
            <p:nvPr/>
          </p:nvSpPr>
          <p:spPr bwMode="auto">
            <a:xfrm>
              <a:off x="1872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Oval 28"/>
            <p:cNvSpPr>
              <a:spLocks noChangeAspect="1" noChangeArrowheads="1"/>
            </p:cNvSpPr>
            <p:nvPr/>
          </p:nvSpPr>
          <p:spPr bwMode="auto">
            <a:xfrm>
              <a:off x="1413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" name="Oval 29"/>
            <p:cNvSpPr>
              <a:spLocks noChangeAspect="1" noChangeArrowheads="1"/>
            </p:cNvSpPr>
            <p:nvPr/>
          </p:nvSpPr>
          <p:spPr bwMode="auto">
            <a:xfrm>
              <a:off x="2256" y="316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AutoShape 30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 rot="1247942">
              <a:off x="3628" y="2954"/>
              <a:ext cx="932" cy="1126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Oval 31"/>
            <p:cNvSpPr>
              <a:spLocks noChangeAspect="1" noChangeArrowheads="1"/>
            </p:cNvSpPr>
            <p:nvPr/>
          </p:nvSpPr>
          <p:spPr bwMode="auto">
            <a:xfrm>
              <a:off x="4176" y="3168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Oval 32"/>
            <p:cNvSpPr>
              <a:spLocks noChangeAspect="1" noChangeArrowheads="1"/>
            </p:cNvSpPr>
            <p:nvPr/>
          </p:nvSpPr>
          <p:spPr bwMode="auto">
            <a:xfrm>
              <a:off x="4176" y="3887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33"/>
            <p:cNvSpPr>
              <a:spLocks noChangeAspect="1" noChangeArrowheads="1"/>
            </p:cNvSpPr>
            <p:nvPr/>
          </p:nvSpPr>
          <p:spPr bwMode="auto">
            <a:xfrm>
              <a:off x="3936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" name="Oval 34"/>
            <p:cNvSpPr>
              <a:spLocks noChangeAspect="1" noChangeArrowheads="1"/>
            </p:cNvSpPr>
            <p:nvPr/>
          </p:nvSpPr>
          <p:spPr bwMode="auto">
            <a:xfrm>
              <a:off x="3744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Oval 35"/>
            <p:cNvSpPr>
              <a:spLocks noChangeAspect="1" noChangeArrowheads="1"/>
            </p:cNvSpPr>
            <p:nvPr/>
          </p:nvSpPr>
          <p:spPr bwMode="auto">
            <a:xfrm>
              <a:off x="4293" y="340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06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00891"/>
            <a:ext cx="8229600" cy="469870"/>
          </a:xfrm>
        </p:spPr>
        <p:txBody>
          <a:bodyPr/>
          <a:lstStyle/>
          <a:p>
            <a:r>
              <a:rPr lang="en-US" sz="1400" dirty="0" smtClean="0"/>
              <a:t>http://rivit.cs.byu.edu/Eric/Eric.html</a:t>
            </a:r>
            <a:endParaRPr lang="en-US" sz="1400" dirty="0"/>
          </a:p>
        </p:txBody>
      </p:sp>
      <p:pic>
        <p:nvPicPr>
          <p:cNvPr id="862210" name="Picture 2"/>
          <p:cNvPicPr>
            <a:picLocks noChangeAspect="1" noChangeArrowheads="1"/>
          </p:cNvPicPr>
          <p:nvPr/>
        </p:nvPicPr>
        <p:blipFill>
          <a:blip r:embed="rId3"/>
          <a:srcRect l="16552" t="13387" r="17187" b="7052"/>
          <a:stretch>
            <a:fillRect/>
          </a:stretch>
        </p:blipFill>
        <p:spPr bwMode="auto">
          <a:xfrm>
            <a:off x="1650960" y="1201707"/>
            <a:ext cx="5476950" cy="476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457200" y="3329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Intelligent scissors</a:t>
            </a:r>
          </a:p>
        </p:txBody>
      </p:sp>
    </p:spTree>
    <p:extLst>
      <p:ext uri="{BB962C8B-B14F-4D97-AF65-F5344CB8AC3E}">
        <p14:creationId xmlns:p14="http://schemas.microsoft.com/office/powerpoint/2010/main" val="23161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1246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863234" name="Picture 2" descr="http://rivit.cs.byu.edu/Eric/cow_calf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979" y="1314396"/>
            <a:ext cx="3600450" cy="2381250"/>
          </a:xfrm>
          <a:prstGeom prst="rect">
            <a:avLst/>
          </a:prstGeom>
          <a:noFill/>
        </p:spPr>
      </p:pic>
      <p:pic>
        <p:nvPicPr>
          <p:cNvPr id="863236" name="Picture 4" descr="http://rivit.cs.byu.edu/Eric/lio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4305" y="1314396"/>
            <a:ext cx="3600450" cy="1971676"/>
          </a:xfrm>
          <a:prstGeom prst="rect">
            <a:avLst/>
          </a:prstGeom>
          <a:noFill/>
        </p:spPr>
      </p:pic>
      <p:pic>
        <p:nvPicPr>
          <p:cNvPr id="863238" name="Picture 6" descr="http://rivit.cs.byu.edu/Eric/sheep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492" y="3797280"/>
            <a:ext cx="3600450" cy="2247901"/>
          </a:xfrm>
          <a:prstGeom prst="rect">
            <a:avLst/>
          </a:prstGeom>
          <a:noFill/>
        </p:spPr>
      </p:pic>
      <p:pic>
        <p:nvPicPr>
          <p:cNvPr id="863240" name="Picture 8" descr="http://rivit.cs.byu.edu/Eric/composit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29234" y="3687741"/>
            <a:ext cx="3600450" cy="2381250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6500891"/>
            <a:ext cx="8229600" cy="46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400" kern="0">
                <a:solidFill>
                  <a:srgbClr val="000000"/>
                </a:solidFill>
              </a:rPr>
              <a:t>http://rivit.cs.byu.edu/Eric/Eric.html</a:t>
            </a:r>
            <a:endParaRPr lang="en-US" sz="1400" kern="0" dirty="0">
              <a:solidFill>
                <a:srgbClr val="000000"/>
              </a:solidFill>
            </a:endParaRPr>
          </a:p>
        </p:txBody>
      </p:sp>
      <p:sp>
        <p:nvSpPr>
          <p:cNvPr id="9" name="Down Arrow 8"/>
          <p:cNvSpPr/>
          <p:nvPr/>
        </p:nvSpPr>
        <p:spPr bwMode="auto">
          <a:xfrm rot="19553912">
            <a:off x="5103529" y="2706716"/>
            <a:ext cx="584208" cy="142400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Down Arrow 9"/>
          <p:cNvSpPr/>
          <p:nvPr/>
        </p:nvSpPr>
        <p:spPr bwMode="auto">
          <a:xfrm rot="18185042">
            <a:off x="4373268" y="3290925"/>
            <a:ext cx="584208" cy="142400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Down Arrow 10"/>
          <p:cNvSpPr/>
          <p:nvPr/>
        </p:nvSpPr>
        <p:spPr bwMode="auto">
          <a:xfrm rot="16636040">
            <a:off x="4219844" y="4268388"/>
            <a:ext cx="584208" cy="142400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itle 6"/>
          <p:cNvSpPr txBox="1">
            <a:spLocks/>
          </p:cNvSpPr>
          <p:nvPr/>
        </p:nvSpPr>
        <p:spPr bwMode="auto">
          <a:xfrm>
            <a:off x="457200" y="332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>
                <a:solidFill>
                  <a:srgbClr val="000000"/>
                </a:solidFill>
              </a:rPr>
              <a:t>Intelligent scissors</a:t>
            </a:r>
            <a:endParaRPr lang="en-US" sz="4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5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Beyond boundary snapping…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14582"/>
            <a:ext cx="8458200" cy="1173163"/>
          </a:xfrm>
        </p:spPr>
        <p:txBody>
          <a:bodyPr/>
          <a:lstStyle/>
          <a:p>
            <a:r>
              <a:rPr lang="en-US" sz="2400" dirty="0" smtClean="0"/>
              <a:t>Another form of interactive guidance: specify regions</a:t>
            </a:r>
          </a:p>
          <a:p>
            <a:r>
              <a:rPr lang="en-US" sz="2400" dirty="0" smtClean="0"/>
              <a:t>Usually taken to suggest foreground/background color distributions</a:t>
            </a:r>
            <a:endParaRPr lang="en-US" sz="2400" dirty="0"/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-381000" y="6492875"/>
            <a:ext cx="3206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err="1">
                <a:solidFill>
                  <a:schemeClr val="tx2"/>
                </a:solidFill>
                <a:latin typeface="Arial Narrow" pitchFamily="34" charset="0"/>
              </a:rPr>
              <a:t>Boykov</a:t>
            </a:r>
            <a:r>
              <a:rPr lang="en-GB" b="1" dirty="0">
                <a:solidFill>
                  <a:schemeClr val="tx2"/>
                </a:solidFill>
                <a:latin typeface="Arial Narrow" pitchFamily="34" charset="0"/>
              </a:rPr>
              <a:t> and Jolly (2001)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98687" y="2923272"/>
            <a:ext cx="4910149" cy="3096528"/>
            <a:chOff x="2198687" y="2694672"/>
            <a:chExt cx="4910149" cy="3096528"/>
          </a:xfrm>
        </p:grpSpPr>
        <p:sp>
          <p:nvSpPr>
            <p:cNvPr id="5" name="Text Box 43"/>
            <p:cNvSpPr txBox="1">
              <a:spLocks noChangeArrowheads="1"/>
            </p:cNvSpPr>
            <p:nvPr/>
          </p:nvSpPr>
          <p:spPr bwMode="auto">
            <a:xfrm>
              <a:off x="2271424" y="5247487"/>
              <a:ext cx="214817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User Input</a:t>
              </a:r>
            </a:p>
          </p:txBody>
        </p:sp>
        <p:sp>
          <p:nvSpPr>
            <p:cNvPr id="6" name="Text Box 44"/>
            <p:cNvSpPr txBox="1">
              <a:spLocks noChangeArrowheads="1"/>
            </p:cNvSpPr>
            <p:nvPr/>
          </p:nvSpPr>
          <p:spPr bwMode="auto">
            <a:xfrm>
              <a:off x="4800600" y="5267980"/>
              <a:ext cx="230823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Result</a:t>
              </a:r>
            </a:p>
          </p:txBody>
        </p:sp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5018706" y="2819400"/>
              <a:ext cx="1872023" cy="2399612"/>
              <a:chOff x="2599" y="2200"/>
              <a:chExt cx="969" cy="1392"/>
            </a:xfrm>
          </p:grpSpPr>
          <p:sp>
            <p:nvSpPr>
              <p:cNvPr id="11" name="Rectangle 18"/>
              <p:cNvSpPr>
                <a:spLocks noChangeArrowheads="1"/>
              </p:cNvSpPr>
              <p:nvPr/>
            </p:nvSpPr>
            <p:spPr bwMode="auto">
              <a:xfrm>
                <a:off x="2600" y="2224"/>
                <a:ext cx="944" cy="132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2" name="Picture 19" descr="o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9" y="2200"/>
                <a:ext cx="969" cy="1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23" descr="out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687" y="2694672"/>
              <a:ext cx="1914526" cy="2573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4405745" y="6139116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How to use this information?</a:t>
            </a:r>
            <a:endParaRPr lang="en-US" sz="28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96200" y="65532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716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 rot="5400000" flipH="1" flipV="1">
            <a:off x="2476500" y="7239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3429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2590800" y="16764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25908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429000" y="1676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332163" y="16605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FF"/>
                </a:solidFill>
              </a:rPr>
              <a:t>q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25908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V="1">
            <a:off x="2590800" y="1676400"/>
            <a:ext cx="8382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 flipV="1">
            <a:off x="1752600" y="1676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17526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17526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25908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2590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25908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4" name="Rectangle 1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Recall: Images as graphs</a:t>
            </a:r>
          </a:p>
        </p:txBody>
      </p:sp>
      <p:sp>
        <p:nvSpPr>
          <p:cNvPr id="27665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267200"/>
            <a:ext cx="8077200" cy="259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i="1" dirty="0" smtClean="0"/>
              <a:t>Fully-connected</a:t>
            </a:r>
            <a:r>
              <a:rPr lang="en-US" dirty="0" smtClean="0"/>
              <a:t> graph</a:t>
            </a:r>
          </a:p>
          <a:p>
            <a:pPr lvl="1" eaLnBrk="1" hangingPunct="1"/>
            <a:r>
              <a:rPr lang="en-US" dirty="0" smtClean="0"/>
              <a:t>node for every pixel</a:t>
            </a:r>
          </a:p>
          <a:p>
            <a:pPr lvl="1" eaLnBrk="1" hangingPunct="1"/>
            <a:r>
              <a:rPr lang="en-US" dirty="0" smtClean="0"/>
              <a:t>link between </a:t>
            </a:r>
            <a:r>
              <a:rPr lang="en-US" i="1" dirty="0" smtClean="0"/>
              <a:t>every</a:t>
            </a:r>
            <a:r>
              <a:rPr lang="en-US" dirty="0" smtClean="0"/>
              <a:t> pair of pixels, </a:t>
            </a:r>
            <a:r>
              <a:rPr lang="en-US" b="1" dirty="0" err="1" smtClean="0">
                <a:solidFill>
                  <a:schemeClr val="folHlink"/>
                </a:solidFill>
              </a:rPr>
              <a:t>p</a:t>
            </a:r>
            <a:r>
              <a:rPr lang="en-US" dirty="0" err="1" smtClean="0"/>
              <a:t>,</a:t>
            </a:r>
            <a:r>
              <a:rPr lang="en-US" b="1" dirty="0" err="1" smtClean="0">
                <a:solidFill>
                  <a:schemeClr val="folHlink"/>
                </a:solidFill>
              </a:rPr>
              <a:t>q</a:t>
            </a:r>
            <a:endParaRPr lang="en-US" b="1" dirty="0" smtClean="0">
              <a:solidFill>
                <a:schemeClr val="folHlink"/>
              </a:solidFill>
            </a:endParaRPr>
          </a:p>
          <a:p>
            <a:pPr lvl="1" eaLnBrk="1" hangingPunct="1"/>
            <a:r>
              <a:rPr lang="en-US" dirty="0" smtClean="0"/>
              <a:t>similarity </a:t>
            </a:r>
            <a:r>
              <a:rPr lang="en-US" dirty="0" err="1" smtClean="0">
                <a:solidFill>
                  <a:srgbClr val="FF0000"/>
                </a:solidFill>
              </a:rPr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pq</a:t>
            </a:r>
            <a:r>
              <a:rPr lang="en-US" dirty="0" smtClean="0"/>
              <a:t> for each link</a:t>
            </a:r>
          </a:p>
          <a:p>
            <a:pPr lvl="3" eaLnBrk="1" hangingPunct="1"/>
            <a:r>
              <a:rPr lang="en-US" dirty="0" smtClean="0"/>
              <a:t>similarity is </a:t>
            </a:r>
            <a:r>
              <a:rPr lang="en-US" i="1" dirty="0" smtClean="0"/>
              <a:t>inversely proportional</a:t>
            </a:r>
            <a:r>
              <a:rPr lang="en-US" dirty="0" smtClean="0"/>
              <a:t> to difference in color and position</a:t>
            </a:r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2520950" y="2444750"/>
            <a:ext cx="139700" cy="1397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7" name="Oval 19"/>
          <p:cNvSpPr>
            <a:spLocks noChangeArrowheads="1"/>
          </p:cNvSpPr>
          <p:nvPr/>
        </p:nvSpPr>
        <p:spPr bwMode="auto">
          <a:xfrm>
            <a:off x="2520950" y="1600200"/>
            <a:ext cx="139700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8" name="Oval 20"/>
          <p:cNvSpPr>
            <a:spLocks noChangeArrowheads="1"/>
          </p:cNvSpPr>
          <p:nvPr/>
        </p:nvSpPr>
        <p:spPr bwMode="auto">
          <a:xfrm>
            <a:off x="3363913" y="2444750"/>
            <a:ext cx="141287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9" name="Oval 21"/>
          <p:cNvSpPr>
            <a:spLocks noChangeArrowheads="1"/>
          </p:cNvSpPr>
          <p:nvPr/>
        </p:nvSpPr>
        <p:spPr bwMode="auto">
          <a:xfrm>
            <a:off x="2520950" y="3287713"/>
            <a:ext cx="139700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0" name="Oval 22"/>
          <p:cNvSpPr>
            <a:spLocks noChangeArrowheads="1"/>
          </p:cNvSpPr>
          <p:nvPr/>
        </p:nvSpPr>
        <p:spPr bwMode="auto">
          <a:xfrm>
            <a:off x="1676400" y="2444750"/>
            <a:ext cx="141288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>
            <a:off x="3363913" y="1600200"/>
            <a:ext cx="141287" cy="14128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3363913" y="3287713"/>
            <a:ext cx="141287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3" name="Oval 25"/>
          <p:cNvSpPr>
            <a:spLocks noChangeArrowheads="1"/>
          </p:cNvSpPr>
          <p:nvPr/>
        </p:nvSpPr>
        <p:spPr bwMode="auto">
          <a:xfrm>
            <a:off x="1676400" y="3287713"/>
            <a:ext cx="141288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4" name="Oval 26"/>
          <p:cNvSpPr>
            <a:spLocks noChangeArrowheads="1"/>
          </p:cNvSpPr>
          <p:nvPr/>
        </p:nvSpPr>
        <p:spPr bwMode="auto">
          <a:xfrm>
            <a:off x="1676400" y="1600200"/>
            <a:ext cx="141288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2514600" y="24987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2895600" y="2001837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FF0000"/>
                </a:solidFill>
              </a:rPr>
              <a:t>w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pq</a:t>
            </a:r>
            <a:endParaRPr lang="en-US" sz="20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17526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17526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17526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 flipH="1">
            <a:off x="25908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34290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17526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 flipH="1"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2590800" y="16002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1752600" y="1676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 flipV="1">
            <a:off x="1752600" y="25146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 flipH="1" flipV="1">
            <a:off x="1752600" y="25146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9" name="Line 41"/>
          <p:cNvSpPr>
            <a:spLocks noChangeShapeType="1"/>
          </p:cNvSpPr>
          <p:nvPr/>
        </p:nvSpPr>
        <p:spPr bwMode="auto">
          <a:xfrm flipV="1">
            <a:off x="1752600" y="1676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90" name="Freeform 42"/>
          <p:cNvSpPr>
            <a:spLocks/>
          </p:cNvSpPr>
          <p:nvPr/>
        </p:nvSpPr>
        <p:spPr bwMode="auto">
          <a:xfrm flipH="1">
            <a:off x="1524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91" name="Freeform 43"/>
          <p:cNvSpPr>
            <a:spLocks/>
          </p:cNvSpPr>
          <p:nvPr/>
        </p:nvSpPr>
        <p:spPr bwMode="auto">
          <a:xfrm rot="16200000" flipH="1">
            <a:off x="2476500" y="26289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7692" name="Picture 44" descr="tiger_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33475"/>
            <a:ext cx="25336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93" name="Group 45"/>
          <p:cNvGrpSpPr>
            <a:grpSpLocks/>
          </p:cNvGrpSpPr>
          <p:nvPr/>
        </p:nvGrpSpPr>
        <p:grpSpPr bwMode="auto">
          <a:xfrm>
            <a:off x="5962650" y="2200275"/>
            <a:ext cx="457200" cy="533400"/>
            <a:chOff x="2592" y="1488"/>
            <a:chExt cx="288" cy="336"/>
          </a:xfrm>
        </p:grpSpPr>
        <p:sp>
          <p:nvSpPr>
            <p:cNvPr id="27696" name="Rectangle 46"/>
            <p:cNvSpPr>
              <a:spLocks noChangeArrowheads="1"/>
            </p:cNvSpPr>
            <p:nvPr/>
          </p:nvSpPr>
          <p:spPr bwMode="auto">
            <a:xfrm>
              <a:off x="2592" y="1776"/>
              <a:ext cx="48" cy="48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697" name="Rectangle 47"/>
            <p:cNvSpPr>
              <a:spLocks noChangeArrowheads="1"/>
            </p:cNvSpPr>
            <p:nvPr/>
          </p:nvSpPr>
          <p:spPr bwMode="auto">
            <a:xfrm>
              <a:off x="2832" y="1488"/>
              <a:ext cx="48" cy="48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cxnSp>
          <p:nvCxnSpPr>
            <p:cNvPr id="27698" name="AutoShape 48"/>
            <p:cNvCxnSpPr>
              <a:cxnSpLocks noChangeShapeType="1"/>
              <a:stCxn id="27696" idx="0"/>
              <a:endCxn id="27697" idx="1"/>
            </p:cNvCxnSpPr>
            <p:nvPr/>
          </p:nvCxnSpPr>
          <p:spPr bwMode="auto">
            <a:xfrm flipV="1">
              <a:off x="2616" y="1512"/>
              <a:ext cx="216" cy="264"/>
            </a:xfrm>
            <a:prstGeom prst="straightConnector1">
              <a:avLst/>
            </a:prstGeom>
            <a:noFill/>
            <a:ln w="28575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694" name="Text Box 49"/>
          <p:cNvSpPr txBox="1">
            <a:spLocks noChangeArrowheads="1"/>
          </p:cNvSpPr>
          <p:nvPr/>
        </p:nvSpPr>
        <p:spPr bwMode="auto">
          <a:xfrm>
            <a:off x="6115050" y="2286000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w</a:t>
            </a:r>
            <a:endParaRPr lang="en-US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7695" name="TextBox 49"/>
          <p:cNvSpPr txBox="1">
            <a:spLocks noChangeArrowheads="1"/>
          </p:cNvSpPr>
          <p:nvPr/>
        </p:nvSpPr>
        <p:spPr bwMode="auto">
          <a:xfrm>
            <a:off x="8001000" y="6553200"/>
            <a:ext cx="182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Steve Seitz</a:t>
            </a:r>
          </a:p>
        </p:txBody>
      </p:sp>
    </p:spTree>
    <p:extLst>
      <p:ext uri="{BB962C8B-B14F-4D97-AF65-F5344CB8AC3E}">
        <p14:creationId xmlns:p14="http://schemas.microsoft.com/office/powerpoint/2010/main" val="152829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 flipV="1">
            <a:off x="2590800" y="16764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3429000" y="1676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V="1">
            <a:off x="2590800" y="1676400"/>
            <a:ext cx="838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25908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590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Recall: Segmentation by Graph Cuts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267200"/>
            <a:ext cx="78486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Break graph into segments</a:t>
            </a:r>
          </a:p>
          <a:p>
            <a:pPr lvl="1" eaLnBrk="1" hangingPunct="1"/>
            <a:r>
              <a:rPr lang="en-US" dirty="0" smtClean="0"/>
              <a:t>Delete links that cross between segments</a:t>
            </a:r>
          </a:p>
          <a:p>
            <a:pPr lvl="1" eaLnBrk="1" hangingPunct="1">
              <a:spcBef>
                <a:spcPts val="1800"/>
              </a:spcBef>
            </a:pPr>
            <a:r>
              <a:rPr lang="en-US" dirty="0" smtClean="0"/>
              <a:t>Easiest to break links that have low similarity</a:t>
            </a:r>
          </a:p>
          <a:p>
            <a:pPr lvl="2" eaLnBrk="1" hangingPunct="1"/>
            <a:r>
              <a:rPr lang="en-US" sz="1800" dirty="0" smtClean="0"/>
              <a:t>similar pixels should be in the same segments</a:t>
            </a:r>
          </a:p>
          <a:p>
            <a:pPr lvl="2" eaLnBrk="1" hangingPunct="1"/>
            <a:r>
              <a:rPr lang="en-US" sz="1800" dirty="0" smtClean="0"/>
              <a:t>dissimilar pixels should be in different segments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2520950" y="2444750"/>
            <a:ext cx="139700" cy="139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2520950" y="1600200"/>
            <a:ext cx="139700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3363913" y="2444750"/>
            <a:ext cx="141287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2520950" y="3287713"/>
            <a:ext cx="139700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1676400" y="2444750"/>
            <a:ext cx="141288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3363913" y="1600200"/>
            <a:ext cx="141287" cy="1412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3363913" y="3287713"/>
            <a:ext cx="141287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1676400" y="3287713"/>
            <a:ext cx="141288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1676400" y="1600200"/>
            <a:ext cx="141288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17526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17526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17526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flipH="1"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4" name="Freeform 22"/>
          <p:cNvSpPr>
            <a:spLocks/>
          </p:cNvSpPr>
          <p:nvPr/>
        </p:nvSpPr>
        <p:spPr bwMode="auto">
          <a:xfrm flipH="1">
            <a:off x="1524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5029200" y="1133475"/>
            <a:ext cx="2541588" cy="3362325"/>
            <a:chOff x="3595" y="714"/>
            <a:chExt cx="1601" cy="2118"/>
          </a:xfrm>
        </p:grpSpPr>
        <p:pic>
          <p:nvPicPr>
            <p:cNvPr id="28702" name="Picture 24" descr="tiger_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714"/>
              <a:ext cx="1596" cy="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3" name="Rectangle 25"/>
            <p:cNvSpPr>
              <a:spLocks noChangeArrowheads="1"/>
            </p:cNvSpPr>
            <p:nvPr/>
          </p:nvSpPr>
          <p:spPr bwMode="auto">
            <a:xfrm>
              <a:off x="3595" y="714"/>
              <a:ext cx="1584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4" name="Freeform 26"/>
            <p:cNvSpPr>
              <a:spLocks/>
            </p:cNvSpPr>
            <p:nvPr/>
          </p:nvSpPr>
          <p:spPr bwMode="auto">
            <a:xfrm>
              <a:off x="3749" y="806"/>
              <a:ext cx="919" cy="1863"/>
            </a:xfrm>
            <a:custGeom>
              <a:avLst/>
              <a:gdLst>
                <a:gd name="T0" fmla="*/ 6 w 919"/>
                <a:gd name="T1" fmla="*/ 0 h 1863"/>
                <a:gd name="T2" fmla="*/ 128 w 919"/>
                <a:gd name="T3" fmla="*/ 58 h 1863"/>
                <a:gd name="T4" fmla="*/ 235 w 919"/>
                <a:gd name="T5" fmla="*/ 85 h 1863"/>
                <a:gd name="T6" fmla="*/ 314 w 919"/>
                <a:gd name="T7" fmla="*/ 175 h 1863"/>
                <a:gd name="T8" fmla="*/ 325 w 919"/>
                <a:gd name="T9" fmla="*/ 191 h 1863"/>
                <a:gd name="T10" fmla="*/ 335 w 919"/>
                <a:gd name="T11" fmla="*/ 207 h 1863"/>
                <a:gd name="T12" fmla="*/ 346 w 919"/>
                <a:gd name="T13" fmla="*/ 223 h 1863"/>
                <a:gd name="T14" fmla="*/ 309 w 919"/>
                <a:gd name="T15" fmla="*/ 536 h 1863"/>
                <a:gd name="T16" fmla="*/ 288 w 919"/>
                <a:gd name="T17" fmla="*/ 584 h 1863"/>
                <a:gd name="T18" fmla="*/ 266 w 919"/>
                <a:gd name="T19" fmla="*/ 616 h 1863"/>
                <a:gd name="T20" fmla="*/ 224 w 919"/>
                <a:gd name="T21" fmla="*/ 711 h 1863"/>
                <a:gd name="T22" fmla="*/ 219 w 919"/>
                <a:gd name="T23" fmla="*/ 918 h 1863"/>
                <a:gd name="T24" fmla="*/ 245 w 919"/>
                <a:gd name="T25" fmla="*/ 966 h 1863"/>
                <a:gd name="T26" fmla="*/ 288 w 919"/>
                <a:gd name="T27" fmla="*/ 1062 h 1863"/>
                <a:gd name="T28" fmla="*/ 282 w 919"/>
                <a:gd name="T29" fmla="*/ 1194 h 1863"/>
                <a:gd name="T30" fmla="*/ 203 w 919"/>
                <a:gd name="T31" fmla="*/ 1232 h 1863"/>
                <a:gd name="T32" fmla="*/ 187 w 919"/>
                <a:gd name="T33" fmla="*/ 1264 h 1863"/>
                <a:gd name="T34" fmla="*/ 245 w 919"/>
                <a:gd name="T35" fmla="*/ 1279 h 1863"/>
                <a:gd name="T36" fmla="*/ 404 w 919"/>
                <a:gd name="T37" fmla="*/ 1274 h 1863"/>
                <a:gd name="T38" fmla="*/ 426 w 919"/>
                <a:gd name="T39" fmla="*/ 1242 h 1863"/>
                <a:gd name="T40" fmla="*/ 415 w 919"/>
                <a:gd name="T41" fmla="*/ 1051 h 1863"/>
                <a:gd name="T42" fmla="*/ 458 w 919"/>
                <a:gd name="T43" fmla="*/ 1072 h 1863"/>
                <a:gd name="T44" fmla="*/ 489 w 919"/>
                <a:gd name="T45" fmla="*/ 1152 h 1863"/>
                <a:gd name="T46" fmla="*/ 532 w 919"/>
                <a:gd name="T47" fmla="*/ 1189 h 1863"/>
                <a:gd name="T48" fmla="*/ 558 w 919"/>
                <a:gd name="T49" fmla="*/ 1237 h 1863"/>
                <a:gd name="T50" fmla="*/ 558 w 919"/>
                <a:gd name="T51" fmla="*/ 1237 h 1863"/>
                <a:gd name="T52" fmla="*/ 574 w 919"/>
                <a:gd name="T53" fmla="*/ 1301 h 1863"/>
                <a:gd name="T54" fmla="*/ 590 w 919"/>
                <a:gd name="T55" fmla="*/ 1423 h 1863"/>
                <a:gd name="T56" fmla="*/ 601 w 919"/>
                <a:gd name="T57" fmla="*/ 1455 h 1863"/>
                <a:gd name="T58" fmla="*/ 622 w 919"/>
                <a:gd name="T59" fmla="*/ 1486 h 1863"/>
                <a:gd name="T60" fmla="*/ 654 w 919"/>
                <a:gd name="T61" fmla="*/ 1550 h 1863"/>
                <a:gd name="T62" fmla="*/ 686 w 919"/>
                <a:gd name="T63" fmla="*/ 1614 h 1863"/>
                <a:gd name="T64" fmla="*/ 712 w 919"/>
                <a:gd name="T65" fmla="*/ 1662 h 1863"/>
                <a:gd name="T66" fmla="*/ 723 w 919"/>
                <a:gd name="T67" fmla="*/ 1678 h 1863"/>
                <a:gd name="T68" fmla="*/ 760 w 919"/>
                <a:gd name="T69" fmla="*/ 1741 h 1863"/>
                <a:gd name="T70" fmla="*/ 882 w 919"/>
                <a:gd name="T71" fmla="*/ 1863 h 1863"/>
                <a:gd name="T72" fmla="*/ 909 w 919"/>
                <a:gd name="T73" fmla="*/ 1752 h 18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9"/>
                <a:gd name="T112" fmla="*/ 0 h 1863"/>
                <a:gd name="T113" fmla="*/ 919 w 919"/>
                <a:gd name="T114" fmla="*/ 1863 h 18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9" h="1863">
                  <a:moveTo>
                    <a:pt x="6" y="0"/>
                  </a:moveTo>
                  <a:cubicBezTo>
                    <a:pt x="34" y="74"/>
                    <a:pt x="0" y="52"/>
                    <a:pt x="128" y="58"/>
                  </a:cubicBezTo>
                  <a:cubicBezTo>
                    <a:pt x="167" y="63"/>
                    <a:pt x="199" y="74"/>
                    <a:pt x="235" y="85"/>
                  </a:cubicBezTo>
                  <a:cubicBezTo>
                    <a:pt x="268" y="107"/>
                    <a:pt x="292" y="142"/>
                    <a:pt x="314" y="175"/>
                  </a:cubicBezTo>
                  <a:cubicBezTo>
                    <a:pt x="318" y="180"/>
                    <a:pt x="321" y="186"/>
                    <a:pt x="325" y="191"/>
                  </a:cubicBezTo>
                  <a:cubicBezTo>
                    <a:pt x="328" y="196"/>
                    <a:pt x="332" y="202"/>
                    <a:pt x="335" y="207"/>
                  </a:cubicBezTo>
                  <a:cubicBezTo>
                    <a:pt x="339" y="212"/>
                    <a:pt x="346" y="223"/>
                    <a:pt x="346" y="223"/>
                  </a:cubicBezTo>
                  <a:cubicBezTo>
                    <a:pt x="380" y="331"/>
                    <a:pt x="371" y="445"/>
                    <a:pt x="309" y="536"/>
                  </a:cubicBezTo>
                  <a:cubicBezTo>
                    <a:pt x="304" y="552"/>
                    <a:pt x="296" y="570"/>
                    <a:pt x="288" y="584"/>
                  </a:cubicBezTo>
                  <a:cubicBezTo>
                    <a:pt x="282" y="595"/>
                    <a:pt x="266" y="616"/>
                    <a:pt x="266" y="616"/>
                  </a:cubicBezTo>
                  <a:cubicBezTo>
                    <a:pt x="256" y="649"/>
                    <a:pt x="235" y="677"/>
                    <a:pt x="224" y="711"/>
                  </a:cubicBezTo>
                  <a:cubicBezTo>
                    <a:pt x="218" y="787"/>
                    <a:pt x="212" y="839"/>
                    <a:pt x="219" y="918"/>
                  </a:cubicBezTo>
                  <a:cubicBezTo>
                    <a:pt x="221" y="943"/>
                    <a:pt x="236" y="937"/>
                    <a:pt x="245" y="966"/>
                  </a:cubicBezTo>
                  <a:cubicBezTo>
                    <a:pt x="255" y="998"/>
                    <a:pt x="269" y="1035"/>
                    <a:pt x="288" y="1062"/>
                  </a:cubicBezTo>
                  <a:cubicBezTo>
                    <a:pt x="299" y="1097"/>
                    <a:pt x="310" y="1167"/>
                    <a:pt x="282" y="1194"/>
                  </a:cubicBezTo>
                  <a:cubicBezTo>
                    <a:pt x="259" y="1217"/>
                    <a:pt x="232" y="1221"/>
                    <a:pt x="203" y="1232"/>
                  </a:cubicBezTo>
                  <a:cubicBezTo>
                    <a:pt x="203" y="1232"/>
                    <a:pt x="182" y="1259"/>
                    <a:pt x="187" y="1264"/>
                  </a:cubicBezTo>
                  <a:cubicBezTo>
                    <a:pt x="193" y="1270"/>
                    <a:pt x="235" y="1277"/>
                    <a:pt x="245" y="1279"/>
                  </a:cubicBezTo>
                  <a:cubicBezTo>
                    <a:pt x="298" y="1277"/>
                    <a:pt x="352" y="1285"/>
                    <a:pt x="404" y="1274"/>
                  </a:cubicBezTo>
                  <a:cubicBezTo>
                    <a:pt x="417" y="1271"/>
                    <a:pt x="426" y="1242"/>
                    <a:pt x="426" y="1242"/>
                  </a:cubicBezTo>
                  <a:cubicBezTo>
                    <a:pt x="434" y="1174"/>
                    <a:pt x="435" y="1117"/>
                    <a:pt x="415" y="1051"/>
                  </a:cubicBezTo>
                  <a:cubicBezTo>
                    <a:pt x="442" y="1042"/>
                    <a:pt x="434" y="1057"/>
                    <a:pt x="458" y="1072"/>
                  </a:cubicBezTo>
                  <a:cubicBezTo>
                    <a:pt x="473" y="1096"/>
                    <a:pt x="474" y="1130"/>
                    <a:pt x="489" y="1152"/>
                  </a:cubicBezTo>
                  <a:cubicBezTo>
                    <a:pt x="500" y="1168"/>
                    <a:pt x="532" y="1189"/>
                    <a:pt x="532" y="1189"/>
                  </a:cubicBezTo>
                  <a:lnTo>
                    <a:pt x="558" y="1237"/>
                  </a:lnTo>
                  <a:cubicBezTo>
                    <a:pt x="558" y="1237"/>
                    <a:pt x="558" y="1237"/>
                    <a:pt x="558" y="1237"/>
                  </a:cubicBezTo>
                  <a:cubicBezTo>
                    <a:pt x="566" y="1259"/>
                    <a:pt x="570" y="1277"/>
                    <a:pt x="574" y="1301"/>
                  </a:cubicBezTo>
                  <a:cubicBezTo>
                    <a:pt x="578" y="1352"/>
                    <a:pt x="577" y="1380"/>
                    <a:pt x="590" y="1423"/>
                  </a:cubicBezTo>
                  <a:cubicBezTo>
                    <a:pt x="593" y="1434"/>
                    <a:pt x="596" y="1445"/>
                    <a:pt x="601" y="1455"/>
                  </a:cubicBezTo>
                  <a:cubicBezTo>
                    <a:pt x="607" y="1466"/>
                    <a:pt x="622" y="1486"/>
                    <a:pt x="622" y="1486"/>
                  </a:cubicBezTo>
                  <a:cubicBezTo>
                    <a:pt x="629" y="1508"/>
                    <a:pt x="641" y="1531"/>
                    <a:pt x="654" y="1550"/>
                  </a:cubicBezTo>
                  <a:cubicBezTo>
                    <a:pt x="661" y="1572"/>
                    <a:pt x="673" y="1595"/>
                    <a:pt x="686" y="1614"/>
                  </a:cubicBezTo>
                  <a:cubicBezTo>
                    <a:pt x="695" y="1642"/>
                    <a:pt x="688" y="1626"/>
                    <a:pt x="712" y="1662"/>
                  </a:cubicBezTo>
                  <a:cubicBezTo>
                    <a:pt x="716" y="1667"/>
                    <a:pt x="723" y="1678"/>
                    <a:pt x="723" y="1678"/>
                  </a:cubicBezTo>
                  <a:cubicBezTo>
                    <a:pt x="730" y="1702"/>
                    <a:pt x="746" y="1720"/>
                    <a:pt x="760" y="1741"/>
                  </a:cubicBezTo>
                  <a:cubicBezTo>
                    <a:pt x="791" y="1788"/>
                    <a:pt x="825" y="1845"/>
                    <a:pt x="882" y="1863"/>
                  </a:cubicBezTo>
                  <a:cubicBezTo>
                    <a:pt x="919" y="1851"/>
                    <a:pt x="909" y="1779"/>
                    <a:pt x="909" y="1752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5" name="Freeform 27"/>
            <p:cNvSpPr>
              <a:spLocks/>
            </p:cNvSpPr>
            <p:nvPr/>
          </p:nvSpPr>
          <p:spPr bwMode="auto">
            <a:xfrm>
              <a:off x="4580" y="2218"/>
              <a:ext cx="508" cy="457"/>
            </a:xfrm>
            <a:custGeom>
              <a:avLst/>
              <a:gdLst>
                <a:gd name="T0" fmla="*/ 73 w 508"/>
                <a:gd name="T1" fmla="*/ 324 h 457"/>
                <a:gd name="T2" fmla="*/ 41 w 508"/>
                <a:gd name="T3" fmla="*/ 303 h 457"/>
                <a:gd name="T4" fmla="*/ 19 w 508"/>
                <a:gd name="T5" fmla="*/ 271 h 457"/>
                <a:gd name="T6" fmla="*/ 46 w 508"/>
                <a:gd name="T7" fmla="*/ 133 h 457"/>
                <a:gd name="T8" fmla="*/ 110 w 508"/>
                <a:gd name="T9" fmla="*/ 37 h 457"/>
                <a:gd name="T10" fmla="*/ 189 w 508"/>
                <a:gd name="T11" fmla="*/ 0 h 457"/>
                <a:gd name="T12" fmla="*/ 290 w 508"/>
                <a:gd name="T13" fmla="*/ 11 h 457"/>
                <a:gd name="T14" fmla="*/ 322 w 508"/>
                <a:gd name="T15" fmla="*/ 21 h 457"/>
                <a:gd name="T16" fmla="*/ 354 w 508"/>
                <a:gd name="T17" fmla="*/ 43 h 457"/>
                <a:gd name="T18" fmla="*/ 370 w 508"/>
                <a:gd name="T19" fmla="*/ 53 h 457"/>
                <a:gd name="T20" fmla="*/ 444 w 508"/>
                <a:gd name="T21" fmla="*/ 112 h 457"/>
                <a:gd name="T22" fmla="*/ 476 w 508"/>
                <a:gd name="T23" fmla="*/ 133 h 457"/>
                <a:gd name="T24" fmla="*/ 508 w 508"/>
                <a:gd name="T25" fmla="*/ 282 h 457"/>
                <a:gd name="T26" fmla="*/ 503 w 508"/>
                <a:gd name="T27" fmla="*/ 340 h 457"/>
                <a:gd name="T28" fmla="*/ 476 w 508"/>
                <a:gd name="T29" fmla="*/ 367 h 457"/>
                <a:gd name="T30" fmla="*/ 423 w 508"/>
                <a:gd name="T31" fmla="*/ 425 h 457"/>
                <a:gd name="T32" fmla="*/ 370 w 508"/>
                <a:gd name="T33" fmla="*/ 457 h 457"/>
                <a:gd name="T34" fmla="*/ 317 w 508"/>
                <a:gd name="T35" fmla="*/ 451 h 457"/>
                <a:gd name="T36" fmla="*/ 285 w 508"/>
                <a:gd name="T37" fmla="*/ 441 h 457"/>
                <a:gd name="T38" fmla="*/ 269 w 508"/>
                <a:gd name="T39" fmla="*/ 436 h 457"/>
                <a:gd name="T40" fmla="*/ 205 w 508"/>
                <a:gd name="T41" fmla="*/ 404 h 457"/>
                <a:gd name="T42" fmla="*/ 142 w 508"/>
                <a:gd name="T43" fmla="*/ 372 h 457"/>
                <a:gd name="T44" fmla="*/ 73 w 508"/>
                <a:gd name="T45" fmla="*/ 324 h 4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8"/>
                <a:gd name="T70" fmla="*/ 0 h 457"/>
                <a:gd name="T71" fmla="*/ 508 w 508"/>
                <a:gd name="T72" fmla="*/ 457 h 45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8" h="457">
                  <a:moveTo>
                    <a:pt x="73" y="324"/>
                  </a:moveTo>
                  <a:cubicBezTo>
                    <a:pt x="62" y="317"/>
                    <a:pt x="52" y="310"/>
                    <a:pt x="41" y="303"/>
                  </a:cubicBezTo>
                  <a:cubicBezTo>
                    <a:pt x="30" y="296"/>
                    <a:pt x="19" y="271"/>
                    <a:pt x="19" y="271"/>
                  </a:cubicBezTo>
                  <a:cubicBezTo>
                    <a:pt x="4" y="222"/>
                    <a:pt x="0" y="165"/>
                    <a:pt x="46" y="133"/>
                  </a:cubicBezTo>
                  <a:cubicBezTo>
                    <a:pt x="67" y="101"/>
                    <a:pt x="88" y="69"/>
                    <a:pt x="110" y="37"/>
                  </a:cubicBezTo>
                  <a:cubicBezTo>
                    <a:pt x="124" y="16"/>
                    <a:pt x="167" y="7"/>
                    <a:pt x="189" y="0"/>
                  </a:cubicBezTo>
                  <a:cubicBezTo>
                    <a:pt x="242" y="4"/>
                    <a:pt x="250" y="0"/>
                    <a:pt x="290" y="11"/>
                  </a:cubicBezTo>
                  <a:cubicBezTo>
                    <a:pt x="301" y="14"/>
                    <a:pt x="322" y="21"/>
                    <a:pt x="322" y="21"/>
                  </a:cubicBezTo>
                  <a:cubicBezTo>
                    <a:pt x="333" y="28"/>
                    <a:pt x="343" y="36"/>
                    <a:pt x="354" y="43"/>
                  </a:cubicBezTo>
                  <a:cubicBezTo>
                    <a:pt x="359" y="46"/>
                    <a:pt x="370" y="53"/>
                    <a:pt x="370" y="53"/>
                  </a:cubicBezTo>
                  <a:cubicBezTo>
                    <a:pt x="388" y="80"/>
                    <a:pt x="417" y="94"/>
                    <a:pt x="444" y="112"/>
                  </a:cubicBezTo>
                  <a:cubicBezTo>
                    <a:pt x="455" y="119"/>
                    <a:pt x="476" y="133"/>
                    <a:pt x="476" y="133"/>
                  </a:cubicBezTo>
                  <a:cubicBezTo>
                    <a:pt x="486" y="183"/>
                    <a:pt x="497" y="232"/>
                    <a:pt x="508" y="282"/>
                  </a:cubicBezTo>
                  <a:cubicBezTo>
                    <a:pt x="506" y="301"/>
                    <a:pt x="507" y="321"/>
                    <a:pt x="503" y="340"/>
                  </a:cubicBezTo>
                  <a:cubicBezTo>
                    <a:pt x="499" y="357"/>
                    <a:pt x="486" y="357"/>
                    <a:pt x="476" y="367"/>
                  </a:cubicBezTo>
                  <a:cubicBezTo>
                    <a:pt x="457" y="386"/>
                    <a:pt x="446" y="409"/>
                    <a:pt x="423" y="425"/>
                  </a:cubicBezTo>
                  <a:cubicBezTo>
                    <a:pt x="414" y="453"/>
                    <a:pt x="394" y="448"/>
                    <a:pt x="370" y="457"/>
                  </a:cubicBezTo>
                  <a:cubicBezTo>
                    <a:pt x="352" y="455"/>
                    <a:pt x="334" y="454"/>
                    <a:pt x="317" y="451"/>
                  </a:cubicBezTo>
                  <a:cubicBezTo>
                    <a:pt x="306" y="449"/>
                    <a:pt x="296" y="444"/>
                    <a:pt x="285" y="441"/>
                  </a:cubicBezTo>
                  <a:cubicBezTo>
                    <a:pt x="280" y="439"/>
                    <a:pt x="269" y="436"/>
                    <a:pt x="269" y="436"/>
                  </a:cubicBezTo>
                  <a:cubicBezTo>
                    <a:pt x="250" y="423"/>
                    <a:pt x="227" y="411"/>
                    <a:pt x="205" y="404"/>
                  </a:cubicBezTo>
                  <a:cubicBezTo>
                    <a:pt x="186" y="391"/>
                    <a:pt x="164" y="379"/>
                    <a:pt x="142" y="372"/>
                  </a:cubicBezTo>
                  <a:cubicBezTo>
                    <a:pt x="104" y="346"/>
                    <a:pt x="103" y="362"/>
                    <a:pt x="73" y="324"/>
                  </a:cubicBez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6" name="Freeform 28"/>
            <p:cNvSpPr>
              <a:spLocks/>
            </p:cNvSpPr>
            <p:nvPr/>
          </p:nvSpPr>
          <p:spPr bwMode="auto">
            <a:xfrm>
              <a:off x="3761" y="779"/>
              <a:ext cx="1093" cy="1439"/>
            </a:xfrm>
            <a:custGeom>
              <a:avLst/>
              <a:gdLst>
                <a:gd name="T0" fmla="*/ 0 w 1093"/>
                <a:gd name="T1" fmla="*/ 0 h 1439"/>
                <a:gd name="T2" fmla="*/ 185 w 1093"/>
                <a:gd name="T3" fmla="*/ 22 h 1439"/>
                <a:gd name="T4" fmla="*/ 270 w 1093"/>
                <a:gd name="T5" fmla="*/ 53 h 1439"/>
                <a:gd name="T6" fmla="*/ 318 w 1093"/>
                <a:gd name="T7" fmla="*/ 69 h 1439"/>
                <a:gd name="T8" fmla="*/ 350 w 1093"/>
                <a:gd name="T9" fmla="*/ 91 h 1439"/>
                <a:gd name="T10" fmla="*/ 387 w 1093"/>
                <a:gd name="T11" fmla="*/ 133 h 1439"/>
                <a:gd name="T12" fmla="*/ 424 w 1093"/>
                <a:gd name="T13" fmla="*/ 213 h 1439"/>
                <a:gd name="T14" fmla="*/ 451 w 1093"/>
                <a:gd name="T15" fmla="*/ 340 h 1439"/>
                <a:gd name="T16" fmla="*/ 461 w 1093"/>
                <a:gd name="T17" fmla="*/ 372 h 1439"/>
                <a:gd name="T18" fmla="*/ 499 w 1093"/>
                <a:gd name="T19" fmla="*/ 383 h 1439"/>
                <a:gd name="T20" fmla="*/ 584 w 1093"/>
                <a:gd name="T21" fmla="*/ 377 h 1439"/>
                <a:gd name="T22" fmla="*/ 626 w 1093"/>
                <a:gd name="T23" fmla="*/ 409 h 1439"/>
                <a:gd name="T24" fmla="*/ 716 w 1093"/>
                <a:gd name="T25" fmla="*/ 515 h 1439"/>
                <a:gd name="T26" fmla="*/ 764 w 1093"/>
                <a:gd name="T27" fmla="*/ 579 h 1439"/>
                <a:gd name="T28" fmla="*/ 785 w 1093"/>
                <a:gd name="T29" fmla="*/ 606 h 1439"/>
                <a:gd name="T30" fmla="*/ 817 w 1093"/>
                <a:gd name="T31" fmla="*/ 685 h 1439"/>
                <a:gd name="T32" fmla="*/ 833 w 1093"/>
                <a:gd name="T33" fmla="*/ 733 h 1439"/>
                <a:gd name="T34" fmla="*/ 838 w 1093"/>
                <a:gd name="T35" fmla="*/ 749 h 1439"/>
                <a:gd name="T36" fmla="*/ 870 w 1093"/>
                <a:gd name="T37" fmla="*/ 945 h 1439"/>
                <a:gd name="T38" fmla="*/ 929 w 1093"/>
                <a:gd name="T39" fmla="*/ 993 h 1439"/>
                <a:gd name="T40" fmla="*/ 939 w 1093"/>
                <a:gd name="T41" fmla="*/ 1009 h 1439"/>
                <a:gd name="T42" fmla="*/ 955 w 1093"/>
                <a:gd name="T43" fmla="*/ 1020 h 1439"/>
                <a:gd name="T44" fmla="*/ 977 w 1093"/>
                <a:gd name="T45" fmla="*/ 1041 h 1439"/>
                <a:gd name="T46" fmla="*/ 987 w 1093"/>
                <a:gd name="T47" fmla="*/ 1057 h 1439"/>
                <a:gd name="T48" fmla="*/ 1040 w 1093"/>
                <a:gd name="T49" fmla="*/ 1062 h 1439"/>
                <a:gd name="T50" fmla="*/ 1046 w 1093"/>
                <a:gd name="T51" fmla="*/ 1227 h 1439"/>
                <a:gd name="T52" fmla="*/ 1072 w 1093"/>
                <a:gd name="T53" fmla="*/ 1275 h 1439"/>
                <a:gd name="T54" fmla="*/ 1093 w 1093"/>
                <a:gd name="T55" fmla="*/ 1439 h 14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93"/>
                <a:gd name="T85" fmla="*/ 0 h 1439"/>
                <a:gd name="T86" fmla="*/ 1093 w 1093"/>
                <a:gd name="T87" fmla="*/ 1439 h 14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93" h="1439">
                  <a:moveTo>
                    <a:pt x="0" y="0"/>
                  </a:moveTo>
                  <a:cubicBezTo>
                    <a:pt x="60" y="17"/>
                    <a:pt x="123" y="18"/>
                    <a:pt x="185" y="22"/>
                  </a:cubicBezTo>
                  <a:cubicBezTo>
                    <a:pt x="216" y="29"/>
                    <a:pt x="242" y="39"/>
                    <a:pt x="270" y="53"/>
                  </a:cubicBezTo>
                  <a:cubicBezTo>
                    <a:pt x="285" y="61"/>
                    <a:pt x="318" y="69"/>
                    <a:pt x="318" y="69"/>
                  </a:cubicBezTo>
                  <a:cubicBezTo>
                    <a:pt x="329" y="76"/>
                    <a:pt x="339" y="84"/>
                    <a:pt x="350" y="91"/>
                  </a:cubicBezTo>
                  <a:cubicBezTo>
                    <a:pt x="365" y="102"/>
                    <a:pt x="372" y="122"/>
                    <a:pt x="387" y="133"/>
                  </a:cubicBezTo>
                  <a:cubicBezTo>
                    <a:pt x="395" y="159"/>
                    <a:pt x="409" y="189"/>
                    <a:pt x="424" y="213"/>
                  </a:cubicBezTo>
                  <a:cubicBezTo>
                    <a:pt x="432" y="256"/>
                    <a:pt x="438" y="298"/>
                    <a:pt x="451" y="340"/>
                  </a:cubicBezTo>
                  <a:cubicBezTo>
                    <a:pt x="454" y="351"/>
                    <a:pt x="450" y="369"/>
                    <a:pt x="461" y="372"/>
                  </a:cubicBezTo>
                  <a:cubicBezTo>
                    <a:pt x="484" y="379"/>
                    <a:pt x="472" y="376"/>
                    <a:pt x="499" y="383"/>
                  </a:cubicBezTo>
                  <a:cubicBezTo>
                    <a:pt x="535" y="377"/>
                    <a:pt x="548" y="371"/>
                    <a:pt x="584" y="377"/>
                  </a:cubicBezTo>
                  <a:cubicBezTo>
                    <a:pt x="604" y="385"/>
                    <a:pt x="608" y="398"/>
                    <a:pt x="626" y="409"/>
                  </a:cubicBezTo>
                  <a:cubicBezTo>
                    <a:pt x="654" y="449"/>
                    <a:pt x="671" y="487"/>
                    <a:pt x="716" y="515"/>
                  </a:cubicBezTo>
                  <a:cubicBezTo>
                    <a:pt x="732" y="539"/>
                    <a:pt x="744" y="559"/>
                    <a:pt x="764" y="579"/>
                  </a:cubicBezTo>
                  <a:cubicBezTo>
                    <a:pt x="776" y="617"/>
                    <a:pt x="759" y="574"/>
                    <a:pt x="785" y="606"/>
                  </a:cubicBezTo>
                  <a:cubicBezTo>
                    <a:pt x="802" y="626"/>
                    <a:pt x="808" y="661"/>
                    <a:pt x="817" y="685"/>
                  </a:cubicBezTo>
                  <a:cubicBezTo>
                    <a:pt x="827" y="711"/>
                    <a:pt x="821" y="696"/>
                    <a:pt x="833" y="733"/>
                  </a:cubicBezTo>
                  <a:cubicBezTo>
                    <a:pt x="835" y="738"/>
                    <a:pt x="838" y="749"/>
                    <a:pt x="838" y="749"/>
                  </a:cubicBezTo>
                  <a:cubicBezTo>
                    <a:pt x="845" y="801"/>
                    <a:pt x="829" y="920"/>
                    <a:pt x="870" y="945"/>
                  </a:cubicBezTo>
                  <a:cubicBezTo>
                    <a:pt x="884" y="965"/>
                    <a:pt x="908" y="980"/>
                    <a:pt x="929" y="993"/>
                  </a:cubicBezTo>
                  <a:cubicBezTo>
                    <a:pt x="932" y="998"/>
                    <a:pt x="935" y="1004"/>
                    <a:pt x="939" y="1009"/>
                  </a:cubicBezTo>
                  <a:cubicBezTo>
                    <a:pt x="943" y="1014"/>
                    <a:pt x="951" y="1015"/>
                    <a:pt x="955" y="1020"/>
                  </a:cubicBezTo>
                  <a:cubicBezTo>
                    <a:pt x="975" y="1045"/>
                    <a:pt x="943" y="1030"/>
                    <a:pt x="977" y="1041"/>
                  </a:cubicBezTo>
                  <a:cubicBezTo>
                    <a:pt x="980" y="1046"/>
                    <a:pt x="981" y="1055"/>
                    <a:pt x="987" y="1057"/>
                  </a:cubicBezTo>
                  <a:cubicBezTo>
                    <a:pt x="1004" y="1063"/>
                    <a:pt x="1034" y="1045"/>
                    <a:pt x="1040" y="1062"/>
                  </a:cubicBezTo>
                  <a:cubicBezTo>
                    <a:pt x="1058" y="1114"/>
                    <a:pt x="1043" y="1172"/>
                    <a:pt x="1046" y="1227"/>
                  </a:cubicBezTo>
                  <a:cubicBezTo>
                    <a:pt x="1047" y="1245"/>
                    <a:pt x="1072" y="1275"/>
                    <a:pt x="1072" y="1275"/>
                  </a:cubicBezTo>
                  <a:cubicBezTo>
                    <a:pt x="1091" y="1337"/>
                    <a:pt x="1093" y="1370"/>
                    <a:pt x="1093" y="1439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7" name="Freeform 29"/>
            <p:cNvSpPr>
              <a:spLocks/>
            </p:cNvSpPr>
            <p:nvPr/>
          </p:nvSpPr>
          <p:spPr bwMode="auto">
            <a:xfrm>
              <a:off x="4854" y="1873"/>
              <a:ext cx="330" cy="303"/>
            </a:xfrm>
            <a:custGeom>
              <a:avLst/>
              <a:gdLst>
                <a:gd name="T0" fmla="*/ 0 w 330"/>
                <a:gd name="T1" fmla="*/ 271 h 303"/>
                <a:gd name="T2" fmla="*/ 91 w 330"/>
                <a:gd name="T3" fmla="*/ 250 h 303"/>
                <a:gd name="T4" fmla="*/ 112 w 330"/>
                <a:gd name="T5" fmla="*/ 202 h 303"/>
                <a:gd name="T6" fmla="*/ 160 w 330"/>
                <a:gd name="T7" fmla="*/ 0 h 303"/>
                <a:gd name="T8" fmla="*/ 191 w 330"/>
                <a:gd name="T9" fmla="*/ 58 h 303"/>
                <a:gd name="T10" fmla="*/ 245 w 330"/>
                <a:gd name="T11" fmla="*/ 228 h 303"/>
                <a:gd name="T12" fmla="*/ 287 w 330"/>
                <a:gd name="T13" fmla="*/ 266 h 303"/>
                <a:gd name="T14" fmla="*/ 298 w 330"/>
                <a:gd name="T15" fmla="*/ 281 h 303"/>
                <a:gd name="T16" fmla="*/ 330 w 330"/>
                <a:gd name="T17" fmla="*/ 303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0"/>
                <a:gd name="T28" fmla="*/ 0 h 303"/>
                <a:gd name="T29" fmla="*/ 330 w 330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0" h="303">
                  <a:moveTo>
                    <a:pt x="0" y="271"/>
                  </a:moveTo>
                  <a:cubicBezTo>
                    <a:pt x="31" y="264"/>
                    <a:pt x="63" y="267"/>
                    <a:pt x="91" y="250"/>
                  </a:cubicBezTo>
                  <a:cubicBezTo>
                    <a:pt x="101" y="234"/>
                    <a:pt x="106" y="220"/>
                    <a:pt x="112" y="202"/>
                  </a:cubicBezTo>
                  <a:cubicBezTo>
                    <a:pt x="106" y="131"/>
                    <a:pt x="77" y="26"/>
                    <a:pt x="160" y="0"/>
                  </a:cubicBezTo>
                  <a:cubicBezTo>
                    <a:pt x="182" y="15"/>
                    <a:pt x="182" y="34"/>
                    <a:pt x="191" y="58"/>
                  </a:cubicBezTo>
                  <a:cubicBezTo>
                    <a:pt x="212" y="113"/>
                    <a:pt x="219" y="176"/>
                    <a:pt x="245" y="228"/>
                  </a:cubicBezTo>
                  <a:cubicBezTo>
                    <a:pt x="257" y="251"/>
                    <a:pt x="260" y="248"/>
                    <a:pt x="287" y="266"/>
                  </a:cubicBezTo>
                  <a:cubicBezTo>
                    <a:pt x="292" y="270"/>
                    <a:pt x="293" y="277"/>
                    <a:pt x="298" y="281"/>
                  </a:cubicBezTo>
                  <a:cubicBezTo>
                    <a:pt x="308" y="289"/>
                    <a:pt x="330" y="303"/>
                    <a:pt x="330" y="303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8" name="Freeform 30"/>
            <p:cNvSpPr>
              <a:spLocks/>
            </p:cNvSpPr>
            <p:nvPr/>
          </p:nvSpPr>
          <p:spPr bwMode="auto">
            <a:xfrm>
              <a:off x="3617" y="2009"/>
              <a:ext cx="319" cy="751"/>
            </a:xfrm>
            <a:custGeom>
              <a:avLst/>
              <a:gdLst>
                <a:gd name="T0" fmla="*/ 0 w 319"/>
                <a:gd name="T1" fmla="*/ 751 h 751"/>
                <a:gd name="T2" fmla="*/ 64 w 319"/>
                <a:gd name="T3" fmla="*/ 719 h 751"/>
                <a:gd name="T4" fmla="*/ 80 w 319"/>
                <a:gd name="T5" fmla="*/ 708 h 751"/>
                <a:gd name="T6" fmla="*/ 96 w 319"/>
                <a:gd name="T7" fmla="*/ 676 h 751"/>
                <a:gd name="T8" fmla="*/ 106 w 319"/>
                <a:gd name="T9" fmla="*/ 645 h 751"/>
                <a:gd name="T10" fmla="*/ 106 w 319"/>
                <a:gd name="T11" fmla="*/ 347 h 751"/>
                <a:gd name="T12" fmla="*/ 128 w 319"/>
                <a:gd name="T13" fmla="*/ 209 h 751"/>
                <a:gd name="T14" fmla="*/ 154 w 319"/>
                <a:gd name="T15" fmla="*/ 114 h 751"/>
                <a:gd name="T16" fmla="*/ 149 w 319"/>
                <a:gd name="T17" fmla="*/ 18 h 751"/>
                <a:gd name="T18" fmla="*/ 144 w 319"/>
                <a:gd name="T19" fmla="*/ 2 h 751"/>
                <a:gd name="T20" fmla="*/ 186 w 319"/>
                <a:gd name="T21" fmla="*/ 39 h 751"/>
                <a:gd name="T22" fmla="*/ 319 w 319"/>
                <a:gd name="T23" fmla="*/ 82 h 7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9"/>
                <a:gd name="T37" fmla="*/ 0 h 751"/>
                <a:gd name="T38" fmla="*/ 319 w 319"/>
                <a:gd name="T39" fmla="*/ 751 h 7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9" h="751">
                  <a:moveTo>
                    <a:pt x="0" y="751"/>
                  </a:moveTo>
                  <a:cubicBezTo>
                    <a:pt x="26" y="741"/>
                    <a:pt x="39" y="736"/>
                    <a:pt x="64" y="719"/>
                  </a:cubicBezTo>
                  <a:cubicBezTo>
                    <a:pt x="69" y="715"/>
                    <a:pt x="80" y="708"/>
                    <a:pt x="80" y="708"/>
                  </a:cubicBezTo>
                  <a:cubicBezTo>
                    <a:pt x="91" y="690"/>
                    <a:pt x="89" y="695"/>
                    <a:pt x="96" y="676"/>
                  </a:cubicBezTo>
                  <a:cubicBezTo>
                    <a:pt x="99" y="666"/>
                    <a:pt x="106" y="645"/>
                    <a:pt x="106" y="645"/>
                  </a:cubicBezTo>
                  <a:cubicBezTo>
                    <a:pt x="120" y="459"/>
                    <a:pt x="106" y="682"/>
                    <a:pt x="106" y="347"/>
                  </a:cubicBezTo>
                  <a:cubicBezTo>
                    <a:pt x="106" y="287"/>
                    <a:pt x="99" y="252"/>
                    <a:pt x="128" y="209"/>
                  </a:cubicBezTo>
                  <a:cubicBezTo>
                    <a:pt x="138" y="177"/>
                    <a:pt x="149" y="147"/>
                    <a:pt x="154" y="114"/>
                  </a:cubicBezTo>
                  <a:cubicBezTo>
                    <a:pt x="152" y="82"/>
                    <a:pt x="152" y="50"/>
                    <a:pt x="149" y="18"/>
                  </a:cubicBezTo>
                  <a:cubicBezTo>
                    <a:pt x="149" y="12"/>
                    <a:pt x="139" y="4"/>
                    <a:pt x="144" y="2"/>
                  </a:cubicBezTo>
                  <a:cubicBezTo>
                    <a:pt x="148" y="0"/>
                    <a:pt x="181" y="36"/>
                    <a:pt x="186" y="39"/>
                  </a:cubicBezTo>
                  <a:cubicBezTo>
                    <a:pt x="201" y="87"/>
                    <a:pt x="281" y="82"/>
                    <a:pt x="319" y="82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9" name="Freeform 31"/>
            <p:cNvSpPr>
              <a:spLocks/>
            </p:cNvSpPr>
            <p:nvPr/>
          </p:nvSpPr>
          <p:spPr bwMode="auto">
            <a:xfrm>
              <a:off x="4599" y="1284"/>
              <a:ext cx="569" cy="223"/>
            </a:xfrm>
            <a:custGeom>
              <a:avLst/>
              <a:gdLst>
                <a:gd name="T0" fmla="*/ 0 w 569"/>
                <a:gd name="T1" fmla="*/ 223 h 223"/>
                <a:gd name="T2" fmla="*/ 165 w 569"/>
                <a:gd name="T3" fmla="*/ 217 h 223"/>
                <a:gd name="T4" fmla="*/ 292 w 569"/>
                <a:gd name="T5" fmla="*/ 170 h 223"/>
                <a:gd name="T6" fmla="*/ 372 w 569"/>
                <a:gd name="T7" fmla="*/ 138 h 223"/>
                <a:gd name="T8" fmla="*/ 420 w 569"/>
                <a:gd name="T9" fmla="*/ 122 h 223"/>
                <a:gd name="T10" fmla="*/ 436 w 569"/>
                <a:gd name="T11" fmla="*/ 106 h 223"/>
                <a:gd name="T12" fmla="*/ 452 w 569"/>
                <a:gd name="T13" fmla="*/ 101 h 223"/>
                <a:gd name="T14" fmla="*/ 462 w 569"/>
                <a:gd name="T15" fmla="*/ 85 h 223"/>
                <a:gd name="T16" fmla="*/ 542 w 569"/>
                <a:gd name="T17" fmla="*/ 37 h 223"/>
                <a:gd name="T18" fmla="*/ 569 w 569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9"/>
                <a:gd name="T31" fmla="*/ 0 h 223"/>
                <a:gd name="T32" fmla="*/ 569 w 569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9" h="223">
                  <a:moveTo>
                    <a:pt x="0" y="223"/>
                  </a:moveTo>
                  <a:cubicBezTo>
                    <a:pt x="55" y="221"/>
                    <a:pt x="110" y="221"/>
                    <a:pt x="165" y="217"/>
                  </a:cubicBezTo>
                  <a:cubicBezTo>
                    <a:pt x="197" y="214"/>
                    <a:pt x="259" y="181"/>
                    <a:pt x="292" y="170"/>
                  </a:cubicBezTo>
                  <a:cubicBezTo>
                    <a:pt x="321" y="161"/>
                    <a:pt x="346" y="151"/>
                    <a:pt x="372" y="138"/>
                  </a:cubicBezTo>
                  <a:cubicBezTo>
                    <a:pt x="387" y="130"/>
                    <a:pt x="420" y="122"/>
                    <a:pt x="420" y="122"/>
                  </a:cubicBezTo>
                  <a:cubicBezTo>
                    <a:pt x="425" y="117"/>
                    <a:pt x="430" y="110"/>
                    <a:pt x="436" y="106"/>
                  </a:cubicBezTo>
                  <a:cubicBezTo>
                    <a:pt x="441" y="103"/>
                    <a:pt x="448" y="105"/>
                    <a:pt x="452" y="101"/>
                  </a:cubicBezTo>
                  <a:cubicBezTo>
                    <a:pt x="457" y="97"/>
                    <a:pt x="457" y="89"/>
                    <a:pt x="462" y="85"/>
                  </a:cubicBezTo>
                  <a:cubicBezTo>
                    <a:pt x="483" y="66"/>
                    <a:pt x="514" y="46"/>
                    <a:pt x="542" y="37"/>
                  </a:cubicBezTo>
                  <a:cubicBezTo>
                    <a:pt x="564" y="3"/>
                    <a:pt x="553" y="13"/>
                    <a:pt x="569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10" name="Freeform 32"/>
            <p:cNvSpPr>
              <a:spLocks/>
            </p:cNvSpPr>
            <p:nvPr/>
          </p:nvSpPr>
          <p:spPr bwMode="auto">
            <a:xfrm>
              <a:off x="3654" y="1560"/>
              <a:ext cx="308" cy="440"/>
            </a:xfrm>
            <a:custGeom>
              <a:avLst/>
              <a:gdLst>
                <a:gd name="T0" fmla="*/ 107 w 308"/>
                <a:gd name="T1" fmla="*/ 440 h 440"/>
                <a:gd name="T2" fmla="*/ 64 w 308"/>
                <a:gd name="T3" fmla="*/ 313 h 440"/>
                <a:gd name="T4" fmla="*/ 59 w 308"/>
                <a:gd name="T5" fmla="*/ 329 h 440"/>
                <a:gd name="T6" fmla="*/ 53 w 308"/>
                <a:gd name="T7" fmla="*/ 356 h 440"/>
                <a:gd name="T8" fmla="*/ 43 w 308"/>
                <a:gd name="T9" fmla="*/ 324 h 440"/>
                <a:gd name="T10" fmla="*/ 16 w 308"/>
                <a:gd name="T11" fmla="*/ 276 h 440"/>
                <a:gd name="T12" fmla="*/ 11 w 308"/>
                <a:gd name="T13" fmla="*/ 239 h 440"/>
                <a:gd name="T14" fmla="*/ 0 w 308"/>
                <a:gd name="T15" fmla="*/ 180 h 440"/>
                <a:gd name="T16" fmla="*/ 38 w 308"/>
                <a:gd name="T17" fmla="*/ 133 h 440"/>
                <a:gd name="T18" fmla="*/ 69 w 308"/>
                <a:gd name="T19" fmla="*/ 111 h 440"/>
                <a:gd name="T20" fmla="*/ 101 w 308"/>
                <a:gd name="T21" fmla="*/ 101 h 440"/>
                <a:gd name="T22" fmla="*/ 213 w 308"/>
                <a:gd name="T23" fmla="*/ 64 h 440"/>
                <a:gd name="T24" fmla="*/ 276 w 308"/>
                <a:gd name="T25" fmla="*/ 26 h 440"/>
                <a:gd name="T26" fmla="*/ 308 w 308"/>
                <a:gd name="T27" fmla="*/ 0 h 4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8"/>
                <a:gd name="T43" fmla="*/ 0 h 440"/>
                <a:gd name="T44" fmla="*/ 308 w 308"/>
                <a:gd name="T45" fmla="*/ 440 h 4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8" h="440">
                  <a:moveTo>
                    <a:pt x="107" y="440"/>
                  </a:moveTo>
                  <a:cubicBezTo>
                    <a:pt x="90" y="397"/>
                    <a:pt x="75" y="359"/>
                    <a:pt x="64" y="313"/>
                  </a:cubicBezTo>
                  <a:cubicBezTo>
                    <a:pt x="62" y="318"/>
                    <a:pt x="60" y="324"/>
                    <a:pt x="59" y="329"/>
                  </a:cubicBezTo>
                  <a:cubicBezTo>
                    <a:pt x="57" y="338"/>
                    <a:pt x="62" y="359"/>
                    <a:pt x="53" y="356"/>
                  </a:cubicBezTo>
                  <a:cubicBezTo>
                    <a:pt x="42" y="353"/>
                    <a:pt x="49" y="333"/>
                    <a:pt x="43" y="324"/>
                  </a:cubicBezTo>
                  <a:cubicBezTo>
                    <a:pt x="19" y="287"/>
                    <a:pt x="26" y="304"/>
                    <a:pt x="16" y="276"/>
                  </a:cubicBezTo>
                  <a:cubicBezTo>
                    <a:pt x="14" y="264"/>
                    <a:pt x="13" y="251"/>
                    <a:pt x="11" y="239"/>
                  </a:cubicBezTo>
                  <a:cubicBezTo>
                    <a:pt x="8" y="219"/>
                    <a:pt x="0" y="180"/>
                    <a:pt x="0" y="180"/>
                  </a:cubicBezTo>
                  <a:cubicBezTo>
                    <a:pt x="7" y="145"/>
                    <a:pt x="6" y="143"/>
                    <a:pt x="38" y="133"/>
                  </a:cubicBezTo>
                  <a:cubicBezTo>
                    <a:pt x="48" y="126"/>
                    <a:pt x="59" y="118"/>
                    <a:pt x="69" y="111"/>
                  </a:cubicBezTo>
                  <a:cubicBezTo>
                    <a:pt x="78" y="105"/>
                    <a:pt x="101" y="101"/>
                    <a:pt x="101" y="101"/>
                  </a:cubicBezTo>
                  <a:cubicBezTo>
                    <a:pt x="138" y="76"/>
                    <a:pt x="168" y="69"/>
                    <a:pt x="213" y="64"/>
                  </a:cubicBezTo>
                  <a:cubicBezTo>
                    <a:pt x="238" y="55"/>
                    <a:pt x="252" y="35"/>
                    <a:pt x="276" y="26"/>
                  </a:cubicBezTo>
                  <a:cubicBezTo>
                    <a:pt x="291" y="4"/>
                    <a:pt x="293" y="15"/>
                    <a:pt x="308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11" name="Freeform 33"/>
            <p:cNvSpPr>
              <a:spLocks/>
            </p:cNvSpPr>
            <p:nvPr/>
          </p:nvSpPr>
          <p:spPr bwMode="auto">
            <a:xfrm>
              <a:off x="4106" y="742"/>
              <a:ext cx="1072" cy="128"/>
            </a:xfrm>
            <a:custGeom>
              <a:avLst/>
              <a:gdLst>
                <a:gd name="T0" fmla="*/ 0 w 1072"/>
                <a:gd name="T1" fmla="*/ 128 h 128"/>
                <a:gd name="T2" fmla="*/ 339 w 1072"/>
                <a:gd name="T3" fmla="*/ 122 h 128"/>
                <a:gd name="T4" fmla="*/ 440 w 1072"/>
                <a:gd name="T5" fmla="*/ 101 h 128"/>
                <a:gd name="T6" fmla="*/ 764 w 1072"/>
                <a:gd name="T7" fmla="*/ 85 h 128"/>
                <a:gd name="T8" fmla="*/ 918 w 1072"/>
                <a:gd name="T9" fmla="*/ 53 h 128"/>
                <a:gd name="T10" fmla="*/ 1072 w 1072"/>
                <a:gd name="T11" fmla="*/ 0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2"/>
                <a:gd name="T19" fmla="*/ 0 h 128"/>
                <a:gd name="T20" fmla="*/ 1072 w 1072"/>
                <a:gd name="T21" fmla="*/ 128 h 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2" h="128">
                  <a:moveTo>
                    <a:pt x="0" y="128"/>
                  </a:moveTo>
                  <a:cubicBezTo>
                    <a:pt x="113" y="126"/>
                    <a:pt x="226" y="125"/>
                    <a:pt x="339" y="122"/>
                  </a:cubicBezTo>
                  <a:cubicBezTo>
                    <a:pt x="374" y="121"/>
                    <a:pt x="406" y="103"/>
                    <a:pt x="440" y="101"/>
                  </a:cubicBezTo>
                  <a:cubicBezTo>
                    <a:pt x="548" y="94"/>
                    <a:pt x="655" y="88"/>
                    <a:pt x="764" y="85"/>
                  </a:cubicBezTo>
                  <a:cubicBezTo>
                    <a:pt x="816" y="81"/>
                    <a:pt x="870" y="77"/>
                    <a:pt x="918" y="53"/>
                  </a:cubicBezTo>
                  <a:cubicBezTo>
                    <a:pt x="966" y="29"/>
                    <a:pt x="1016" y="0"/>
                    <a:pt x="1072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28712" name="Group 34"/>
            <p:cNvGrpSpPr>
              <a:grpSpLocks/>
            </p:cNvGrpSpPr>
            <p:nvPr/>
          </p:nvGrpSpPr>
          <p:grpSpPr bwMode="auto">
            <a:xfrm>
              <a:off x="4171" y="1386"/>
              <a:ext cx="288" cy="336"/>
              <a:chOff x="2592" y="1488"/>
              <a:chExt cx="288" cy="336"/>
            </a:xfrm>
          </p:grpSpPr>
          <p:sp>
            <p:nvSpPr>
              <p:cNvPr id="28714" name="Rectangle 35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15" name="Rectangle 36"/>
              <p:cNvSpPr>
                <a:spLocks noChangeArrowheads="1"/>
              </p:cNvSpPr>
              <p:nvPr/>
            </p:nvSpPr>
            <p:spPr bwMode="auto">
              <a:xfrm>
                <a:off x="2832" y="1488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8716" name="AutoShape 37"/>
              <p:cNvCxnSpPr>
                <a:cxnSpLocks noChangeShapeType="1"/>
                <a:stCxn id="28714" idx="0"/>
                <a:endCxn id="28715" idx="1"/>
              </p:cNvCxnSpPr>
              <p:nvPr/>
            </p:nvCxnSpPr>
            <p:spPr bwMode="auto">
              <a:xfrm flipV="1">
                <a:off x="2616" y="1512"/>
                <a:ext cx="216" cy="264"/>
              </a:xfrm>
              <a:prstGeom prst="straightConnector1">
                <a:avLst/>
              </a:prstGeom>
              <a:noFill/>
              <a:ln w="28575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8713" name="Text Box 38"/>
            <p:cNvSpPr txBox="1">
              <a:spLocks noChangeArrowheads="1"/>
            </p:cNvSpPr>
            <p:nvPr/>
          </p:nvSpPr>
          <p:spPr bwMode="auto">
            <a:xfrm>
              <a:off x="4267" y="144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FFFF00"/>
                  </a:solidFill>
                  <a:latin typeface="Comic Sans MS" pitchFamily="66" charset="0"/>
                </a:rPr>
                <a:t>w</a:t>
              </a:r>
            </a:p>
          </p:txBody>
        </p:sp>
      </p:grpSp>
      <p:sp>
        <p:nvSpPr>
          <p:cNvPr id="28696" name="Line 39"/>
          <p:cNvSpPr>
            <a:spLocks noChangeShapeType="1"/>
          </p:cNvSpPr>
          <p:nvPr/>
        </p:nvSpPr>
        <p:spPr bwMode="auto">
          <a:xfrm flipV="1">
            <a:off x="1752600" y="1676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7" name="Line 40"/>
          <p:cNvSpPr>
            <a:spLocks noChangeShapeType="1"/>
          </p:cNvSpPr>
          <p:nvPr/>
        </p:nvSpPr>
        <p:spPr bwMode="auto">
          <a:xfrm flipV="1">
            <a:off x="25908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8" name="Text Box 41"/>
          <p:cNvSpPr txBox="1">
            <a:spLocks noChangeArrowheads="1"/>
          </p:cNvSpPr>
          <p:nvPr/>
        </p:nvSpPr>
        <p:spPr bwMode="auto">
          <a:xfrm>
            <a:off x="1524000" y="3429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8699" name="Text Box 42"/>
          <p:cNvSpPr txBox="1">
            <a:spLocks noChangeArrowheads="1"/>
          </p:cNvSpPr>
          <p:nvPr/>
        </p:nvSpPr>
        <p:spPr bwMode="auto">
          <a:xfrm>
            <a:off x="2584450" y="3429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8700" name="Text Box 43"/>
          <p:cNvSpPr txBox="1">
            <a:spLocks noChangeArrowheads="1"/>
          </p:cNvSpPr>
          <p:nvPr/>
        </p:nvSpPr>
        <p:spPr bwMode="auto">
          <a:xfrm>
            <a:off x="3346450" y="3429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44" name="TextBox 49"/>
          <p:cNvSpPr txBox="1">
            <a:spLocks noChangeArrowheads="1"/>
          </p:cNvSpPr>
          <p:nvPr/>
        </p:nvSpPr>
        <p:spPr bwMode="auto">
          <a:xfrm>
            <a:off x="8001000" y="6553200"/>
            <a:ext cx="182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Steve Seitz</a:t>
            </a:r>
          </a:p>
        </p:txBody>
      </p:sp>
    </p:spTree>
    <p:extLst>
      <p:ext uri="{BB962C8B-B14F-4D97-AF65-F5344CB8AC3E}">
        <p14:creationId xmlns:p14="http://schemas.microsoft.com/office/powerpoint/2010/main" val="30775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590800"/>
            <a:ext cx="7772400" cy="1219200"/>
          </a:xfrm>
        </p:spPr>
        <p:txBody>
          <a:bodyPr/>
          <a:lstStyle/>
          <a:p>
            <a:pPr eaLnBrk="1" hangingPunct="1"/>
            <a:r>
              <a:rPr lang="en-US" smtClean="0"/>
              <a:t>Link Cut</a:t>
            </a:r>
          </a:p>
          <a:p>
            <a:pPr lvl="1" eaLnBrk="1" hangingPunct="1"/>
            <a:r>
              <a:rPr lang="en-US" smtClean="0"/>
              <a:t>set of links whose removal makes a graph disconnected</a:t>
            </a:r>
          </a:p>
          <a:p>
            <a:pPr lvl="1" eaLnBrk="1" hangingPunct="1"/>
            <a:r>
              <a:rPr lang="en-US" smtClean="0"/>
              <a:t>cost of a cut:</a:t>
            </a:r>
          </a:p>
        </p:txBody>
      </p:sp>
      <p:sp>
        <p:nvSpPr>
          <p:cNvPr id="4101" name="Oval 4"/>
          <p:cNvSpPr>
            <a:spLocks noChangeArrowheads="1"/>
          </p:cNvSpPr>
          <p:nvPr/>
        </p:nvSpPr>
        <p:spPr bwMode="auto">
          <a:xfrm>
            <a:off x="2849563" y="14097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2" name="Oval 5"/>
          <p:cNvSpPr>
            <a:spLocks noChangeArrowheads="1"/>
          </p:cNvSpPr>
          <p:nvPr/>
        </p:nvSpPr>
        <p:spPr bwMode="auto">
          <a:xfrm>
            <a:off x="3279775" y="12954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3" name="Oval 6"/>
          <p:cNvSpPr>
            <a:spLocks noChangeArrowheads="1"/>
          </p:cNvSpPr>
          <p:nvPr/>
        </p:nvSpPr>
        <p:spPr bwMode="auto">
          <a:xfrm>
            <a:off x="2743200" y="18669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4" name="Oval 7"/>
          <p:cNvSpPr>
            <a:spLocks noChangeArrowheads="1"/>
          </p:cNvSpPr>
          <p:nvPr/>
        </p:nvSpPr>
        <p:spPr bwMode="auto">
          <a:xfrm>
            <a:off x="3386138" y="19812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5" name="Oval 8"/>
          <p:cNvSpPr>
            <a:spLocks noChangeArrowheads="1"/>
          </p:cNvSpPr>
          <p:nvPr/>
        </p:nvSpPr>
        <p:spPr bwMode="auto">
          <a:xfrm>
            <a:off x="3814763" y="16383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6" name="Oval 9"/>
          <p:cNvSpPr>
            <a:spLocks noChangeArrowheads="1"/>
          </p:cNvSpPr>
          <p:nvPr/>
        </p:nvSpPr>
        <p:spPr bwMode="auto">
          <a:xfrm>
            <a:off x="4779963" y="15240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7" name="Oval 10"/>
          <p:cNvSpPr>
            <a:spLocks noChangeArrowheads="1"/>
          </p:cNvSpPr>
          <p:nvPr/>
        </p:nvSpPr>
        <p:spPr bwMode="auto">
          <a:xfrm>
            <a:off x="5316538" y="19812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8" name="Oval 11"/>
          <p:cNvSpPr>
            <a:spLocks noChangeArrowheads="1"/>
          </p:cNvSpPr>
          <p:nvPr/>
        </p:nvSpPr>
        <p:spPr bwMode="auto">
          <a:xfrm>
            <a:off x="3065463" y="20955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9" name="Oval 12"/>
          <p:cNvSpPr>
            <a:spLocks noChangeArrowheads="1"/>
          </p:cNvSpPr>
          <p:nvPr/>
        </p:nvSpPr>
        <p:spPr bwMode="auto">
          <a:xfrm>
            <a:off x="3171825" y="10668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0" name="Oval 13"/>
          <p:cNvSpPr>
            <a:spLocks noChangeArrowheads="1"/>
          </p:cNvSpPr>
          <p:nvPr/>
        </p:nvSpPr>
        <p:spPr bwMode="auto">
          <a:xfrm>
            <a:off x="5532438" y="1524000"/>
            <a:ext cx="106362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1" name="Oval 14"/>
          <p:cNvSpPr>
            <a:spLocks noChangeArrowheads="1"/>
          </p:cNvSpPr>
          <p:nvPr/>
        </p:nvSpPr>
        <p:spPr bwMode="auto">
          <a:xfrm>
            <a:off x="3065463" y="16383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2" name="Oval 15"/>
          <p:cNvSpPr>
            <a:spLocks noChangeArrowheads="1"/>
          </p:cNvSpPr>
          <p:nvPr/>
        </p:nvSpPr>
        <p:spPr bwMode="auto">
          <a:xfrm>
            <a:off x="5102225" y="12954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3" name="Oval 16"/>
          <p:cNvSpPr>
            <a:spLocks noChangeArrowheads="1"/>
          </p:cNvSpPr>
          <p:nvPr/>
        </p:nvSpPr>
        <p:spPr bwMode="auto">
          <a:xfrm>
            <a:off x="4673600" y="1981200"/>
            <a:ext cx="106363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4" name="Oval 17"/>
          <p:cNvSpPr>
            <a:spLocks noChangeArrowheads="1"/>
          </p:cNvSpPr>
          <p:nvPr/>
        </p:nvSpPr>
        <p:spPr bwMode="auto">
          <a:xfrm>
            <a:off x="5424488" y="23241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4115" name="AutoShape 18"/>
          <p:cNvCxnSpPr>
            <a:cxnSpLocks noChangeShapeType="1"/>
            <a:stCxn id="4101" idx="5"/>
            <a:endCxn id="4111" idx="1"/>
          </p:cNvCxnSpPr>
          <p:nvPr/>
        </p:nvCxnSpPr>
        <p:spPr bwMode="auto">
          <a:xfrm>
            <a:off x="2941638" y="1506538"/>
            <a:ext cx="13811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6" name="AutoShape 19"/>
          <p:cNvCxnSpPr>
            <a:cxnSpLocks noChangeShapeType="1"/>
            <a:stCxn id="4103" idx="6"/>
            <a:endCxn id="4111" idx="3"/>
          </p:cNvCxnSpPr>
          <p:nvPr/>
        </p:nvCxnSpPr>
        <p:spPr bwMode="auto">
          <a:xfrm flipV="1">
            <a:off x="2849563" y="1735138"/>
            <a:ext cx="230187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7" name="AutoShape 20"/>
          <p:cNvCxnSpPr>
            <a:cxnSpLocks noChangeShapeType="1"/>
            <a:stCxn id="4103" idx="5"/>
            <a:endCxn id="4108" idx="1"/>
          </p:cNvCxnSpPr>
          <p:nvPr/>
        </p:nvCxnSpPr>
        <p:spPr bwMode="auto">
          <a:xfrm>
            <a:off x="2835275" y="1963738"/>
            <a:ext cx="244475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8" name="AutoShape 21"/>
          <p:cNvCxnSpPr>
            <a:cxnSpLocks noChangeShapeType="1"/>
            <a:stCxn id="4101" idx="3"/>
            <a:endCxn id="4103" idx="0"/>
          </p:cNvCxnSpPr>
          <p:nvPr/>
        </p:nvCxnSpPr>
        <p:spPr bwMode="auto">
          <a:xfrm flipH="1">
            <a:off x="2797175" y="1506538"/>
            <a:ext cx="69850" cy="3603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9" name="AutoShape 22"/>
          <p:cNvCxnSpPr>
            <a:cxnSpLocks noChangeShapeType="1"/>
            <a:stCxn id="4111" idx="4"/>
            <a:endCxn id="4108" idx="0"/>
          </p:cNvCxnSpPr>
          <p:nvPr/>
        </p:nvCxnSpPr>
        <p:spPr bwMode="auto">
          <a:xfrm>
            <a:off x="3119438" y="1752600"/>
            <a:ext cx="0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0" name="AutoShape 23"/>
          <p:cNvCxnSpPr>
            <a:cxnSpLocks noChangeShapeType="1"/>
            <a:stCxn id="4111" idx="7"/>
            <a:endCxn id="4102" idx="4"/>
          </p:cNvCxnSpPr>
          <p:nvPr/>
        </p:nvCxnSpPr>
        <p:spPr bwMode="auto">
          <a:xfrm flipV="1">
            <a:off x="3155950" y="1409700"/>
            <a:ext cx="177800" cy="2460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1" name="AutoShape 24"/>
          <p:cNvCxnSpPr>
            <a:cxnSpLocks noChangeShapeType="1"/>
            <a:stCxn id="4111" idx="5"/>
            <a:endCxn id="4104" idx="1"/>
          </p:cNvCxnSpPr>
          <p:nvPr/>
        </p:nvCxnSpPr>
        <p:spPr bwMode="auto">
          <a:xfrm>
            <a:off x="3155950" y="1735138"/>
            <a:ext cx="246063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2" name="AutoShape 25"/>
          <p:cNvCxnSpPr>
            <a:cxnSpLocks noChangeShapeType="1"/>
            <a:stCxn id="4108" idx="6"/>
            <a:endCxn id="4104" idx="3"/>
          </p:cNvCxnSpPr>
          <p:nvPr/>
        </p:nvCxnSpPr>
        <p:spPr bwMode="auto">
          <a:xfrm flipV="1">
            <a:off x="3171825" y="2078038"/>
            <a:ext cx="230188" cy="746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3" name="AutoShape 26"/>
          <p:cNvCxnSpPr>
            <a:cxnSpLocks noChangeShapeType="1"/>
            <a:stCxn id="4101" idx="7"/>
            <a:endCxn id="4109" idx="3"/>
          </p:cNvCxnSpPr>
          <p:nvPr/>
        </p:nvCxnSpPr>
        <p:spPr bwMode="auto">
          <a:xfrm flipV="1">
            <a:off x="2941638" y="1163638"/>
            <a:ext cx="24606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4" name="AutoShape 27"/>
          <p:cNvCxnSpPr>
            <a:cxnSpLocks noChangeShapeType="1"/>
            <a:stCxn id="4109" idx="5"/>
            <a:endCxn id="4102" idx="0"/>
          </p:cNvCxnSpPr>
          <p:nvPr/>
        </p:nvCxnSpPr>
        <p:spPr bwMode="auto">
          <a:xfrm>
            <a:off x="3263900" y="1163638"/>
            <a:ext cx="69850" cy="1317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5" name="AutoShape 28"/>
          <p:cNvCxnSpPr>
            <a:cxnSpLocks noChangeShapeType="1"/>
            <a:stCxn id="4104" idx="7"/>
            <a:endCxn id="4105" idx="3"/>
          </p:cNvCxnSpPr>
          <p:nvPr/>
        </p:nvCxnSpPr>
        <p:spPr bwMode="auto">
          <a:xfrm flipV="1">
            <a:off x="3478213" y="1735138"/>
            <a:ext cx="35401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6" name="AutoShape 29"/>
          <p:cNvCxnSpPr>
            <a:cxnSpLocks noChangeShapeType="1"/>
            <a:stCxn id="4109" idx="6"/>
            <a:endCxn id="4105" idx="1"/>
          </p:cNvCxnSpPr>
          <p:nvPr/>
        </p:nvCxnSpPr>
        <p:spPr bwMode="auto">
          <a:xfrm>
            <a:off x="3279775" y="1123950"/>
            <a:ext cx="552450" cy="53181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7" name="AutoShape 30"/>
          <p:cNvCxnSpPr>
            <a:cxnSpLocks noChangeShapeType="1"/>
            <a:stCxn id="4111" idx="6"/>
            <a:endCxn id="4105" idx="2"/>
          </p:cNvCxnSpPr>
          <p:nvPr/>
        </p:nvCxnSpPr>
        <p:spPr bwMode="auto">
          <a:xfrm>
            <a:off x="3171825" y="1695450"/>
            <a:ext cx="642938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8" name="AutoShape 31"/>
          <p:cNvCxnSpPr>
            <a:cxnSpLocks noChangeShapeType="1"/>
            <a:stCxn id="4106" idx="4"/>
            <a:endCxn id="4113" idx="0"/>
          </p:cNvCxnSpPr>
          <p:nvPr/>
        </p:nvCxnSpPr>
        <p:spPr bwMode="auto">
          <a:xfrm flipH="1">
            <a:off x="4727575" y="1638300"/>
            <a:ext cx="106363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9" name="AutoShape 32"/>
          <p:cNvCxnSpPr>
            <a:cxnSpLocks noChangeShapeType="1"/>
            <a:stCxn id="4106" idx="7"/>
            <a:endCxn id="4112" idx="3"/>
          </p:cNvCxnSpPr>
          <p:nvPr/>
        </p:nvCxnSpPr>
        <p:spPr bwMode="auto">
          <a:xfrm flipV="1">
            <a:off x="4872038" y="1392238"/>
            <a:ext cx="24606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0" name="AutoShape 33"/>
          <p:cNvCxnSpPr>
            <a:cxnSpLocks noChangeShapeType="1"/>
            <a:stCxn id="4112" idx="4"/>
            <a:endCxn id="4107" idx="1"/>
          </p:cNvCxnSpPr>
          <p:nvPr/>
        </p:nvCxnSpPr>
        <p:spPr bwMode="auto">
          <a:xfrm>
            <a:off x="5156200" y="1409700"/>
            <a:ext cx="176213" cy="5889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1" name="AutoShape 34"/>
          <p:cNvCxnSpPr>
            <a:cxnSpLocks noChangeShapeType="1"/>
            <a:stCxn id="4113" idx="6"/>
            <a:endCxn id="4107" idx="2"/>
          </p:cNvCxnSpPr>
          <p:nvPr/>
        </p:nvCxnSpPr>
        <p:spPr bwMode="auto">
          <a:xfrm>
            <a:off x="4779963" y="2038350"/>
            <a:ext cx="536575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2" name="AutoShape 35"/>
          <p:cNvCxnSpPr>
            <a:cxnSpLocks noChangeShapeType="1"/>
            <a:stCxn id="4112" idx="5"/>
            <a:endCxn id="4110" idx="2"/>
          </p:cNvCxnSpPr>
          <p:nvPr/>
        </p:nvCxnSpPr>
        <p:spPr bwMode="auto">
          <a:xfrm>
            <a:off x="5194300" y="1392238"/>
            <a:ext cx="338138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3" name="AutoShape 36"/>
          <p:cNvCxnSpPr>
            <a:cxnSpLocks noChangeShapeType="1"/>
            <a:stCxn id="4106" idx="5"/>
            <a:endCxn id="4107" idx="1"/>
          </p:cNvCxnSpPr>
          <p:nvPr/>
        </p:nvCxnSpPr>
        <p:spPr bwMode="auto">
          <a:xfrm>
            <a:off x="4872038" y="1620838"/>
            <a:ext cx="460375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4" name="AutoShape 37"/>
          <p:cNvCxnSpPr>
            <a:cxnSpLocks noChangeShapeType="1"/>
            <a:stCxn id="4110" idx="3"/>
            <a:endCxn id="4113" idx="7"/>
          </p:cNvCxnSpPr>
          <p:nvPr/>
        </p:nvCxnSpPr>
        <p:spPr bwMode="auto">
          <a:xfrm flipH="1">
            <a:off x="4765675" y="1620838"/>
            <a:ext cx="781050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5" name="AutoShape 38"/>
          <p:cNvCxnSpPr>
            <a:cxnSpLocks noChangeShapeType="1"/>
            <a:stCxn id="4110" idx="4"/>
            <a:endCxn id="4114" idx="0"/>
          </p:cNvCxnSpPr>
          <p:nvPr/>
        </p:nvCxnSpPr>
        <p:spPr bwMode="auto">
          <a:xfrm flipH="1">
            <a:off x="5478463" y="1638300"/>
            <a:ext cx="107950" cy="6858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6" name="AutoShape 39"/>
          <p:cNvCxnSpPr>
            <a:cxnSpLocks noChangeShapeType="1"/>
            <a:stCxn id="4113" idx="5"/>
            <a:endCxn id="4114" idx="2"/>
          </p:cNvCxnSpPr>
          <p:nvPr/>
        </p:nvCxnSpPr>
        <p:spPr bwMode="auto">
          <a:xfrm>
            <a:off x="4765675" y="2078038"/>
            <a:ext cx="658813" cy="3032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7" name="AutoShape 40"/>
          <p:cNvCxnSpPr>
            <a:cxnSpLocks noChangeShapeType="1"/>
            <a:stCxn id="4105" idx="6"/>
            <a:endCxn id="4106" idx="2"/>
          </p:cNvCxnSpPr>
          <p:nvPr/>
        </p:nvCxnSpPr>
        <p:spPr bwMode="auto">
          <a:xfrm flipV="1">
            <a:off x="3922713" y="1581150"/>
            <a:ext cx="857250" cy="1143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38" name="AutoShape 41"/>
          <p:cNvCxnSpPr>
            <a:cxnSpLocks noChangeShapeType="1"/>
            <a:stCxn id="4104" idx="5"/>
            <a:endCxn id="4114" idx="3"/>
          </p:cNvCxnSpPr>
          <p:nvPr/>
        </p:nvCxnSpPr>
        <p:spPr bwMode="auto">
          <a:xfrm>
            <a:off x="3478213" y="2078038"/>
            <a:ext cx="1962150" cy="3429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39" name="AutoShape 42"/>
          <p:cNvCxnSpPr>
            <a:cxnSpLocks noChangeShapeType="1"/>
            <a:stCxn id="4109" idx="7"/>
            <a:endCxn id="4106" idx="1"/>
          </p:cNvCxnSpPr>
          <p:nvPr/>
        </p:nvCxnSpPr>
        <p:spPr bwMode="auto">
          <a:xfrm>
            <a:off x="3263900" y="1084263"/>
            <a:ext cx="1533525" cy="4572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40" name="AutoShape 43"/>
          <p:cNvCxnSpPr>
            <a:cxnSpLocks noChangeShapeType="1"/>
            <a:stCxn id="4105" idx="5"/>
            <a:endCxn id="4113" idx="2"/>
          </p:cNvCxnSpPr>
          <p:nvPr/>
        </p:nvCxnSpPr>
        <p:spPr bwMode="auto">
          <a:xfrm>
            <a:off x="3906838" y="1735138"/>
            <a:ext cx="766762" cy="303212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4141" name="Text Box 44"/>
          <p:cNvSpPr txBox="1">
            <a:spLocks noChangeArrowheads="1"/>
          </p:cNvSpPr>
          <p:nvPr/>
        </p:nvSpPr>
        <p:spPr bwMode="auto">
          <a:xfrm>
            <a:off x="2667000" y="2057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3333CC"/>
                </a:solidFill>
              </a:rPr>
              <a:t>A</a:t>
            </a:r>
          </a:p>
        </p:txBody>
      </p:sp>
      <p:sp>
        <p:nvSpPr>
          <p:cNvPr id="4142" name="Text Box 45"/>
          <p:cNvSpPr txBox="1">
            <a:spLocks noChangeArrowheads="1"/>
          </p:cNvSpPr>
          <p:nvPr/>
        </p:nvSpPr>
        <p:spPr bwMode="auto">
          <a:xfrm>
            <a:off x="5562600" y="1905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808080"/>
                </a:solidFill>
              </a:rPr>
              <a:t>B</a:t>
            </a:r>
          </a:p>
        </p:txBody>
      </p:sp>
      <p:sp>
        <p:nvSpPr>
          <p:cNvPr id="77871" name="Rectangle 47"/>
          <p:cNvSpPr>
            <a:spLocks noChangeArrowheads="1"/>
          </p:cNvSpPr>
          <p:nvPr/>
        </p:nvSpPr>
        <p:spPr bwMode="auto">
          <a:xfrm>
            <a:off x="665163" y="4414838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Find minimum cut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gives you a segmentation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fast algorithms exist for doing this</a:t>
            </a:r>
          </a:p>
        </p:txBody>
      </p:sp>
      <p:sp>
        <p:nvSpPr>
          <p:cNvPr id="4145" name="Text Box 50"/>
          <p:cNvSpPr txBox="1">
            <a:spLocks noChangeArrowheads="1"/>
          </p:cNvSpPr>
          <p:nvPr/>
        </p:nvSpPr>
        <p:spPr bwMode="auto">
          <a:xfrm>
            <a:off x="7426325" y="6553200"/>
            <a:ext cx="2987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Source: Steve Seitz</a:t>
            </a:r>
          </a:p>
        </p:txBody>
      </p:sp>
      <p:graphicFrame>
        <p:nvGraphicFramePr>
          <p:cNvPr id="4098" name="Object 49"/>
          <p:cNvGraphicFramePr>
            <a:graphicFrameLocks noChangeAspect="1"/>
          </p:cNvGraphicFramePr>
          <p:nvPr/>
        </p:nvGraphicFramePr>
        <p:xfrm>
          <a:off x="3184525" y="3502025"/>
          <a:ext cx="292576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Equation" r:id="rId4" imgW="1295280" imgH="355320" progId="Equation.3">
                  <p:embed/>
                </p:oleObj>
              </mc:Choice>
              <mc:Fallback>
                <p:oleObj name="Equation" r:id="rId4" imgW="12952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3502025"/>
                        <a:ext cx="2925763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7"/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Recall: Segmentation by Graph Cuts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443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7" t="30718" r="16137" b="5263"/>
          <a:stretch/>
        </p:blipFill>
        <p:spPr bwMode="auto">
          <a:xfrm>
            <a:off x="381000" y="1745672"/>
            <a:ext cx="8541328" cy="463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876800" y="4274126"/>
            <a:ext cx="4267200" cy="220287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52400" y="4419600"/>
            <a:ext cx="5181600" cy="20574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23" descr="ou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7" y="152400"/>
            <a:ext cx="957263" cy="128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724400" y="19050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0" t="28899" r="20864" b="36938"/>
          <a:stretch/>
        </p:blipFill>
        <p:spPr bwMode="auto">
          <a:xfrm>
            <a:off x="5181600" y="1676400"/>
            <a:ext cx="3276600" cy="281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7391400" y="3352800"/>
            <a:ext cx="1121568" cy="9144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154" y="4267200"/>
            <a:ext cx="87872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Adding hard constraints: </a:t>
            </a:r>
          </a:p>
          <a:p>
            <a:endParaRPr lang="en-US" sz="1400" dirty="0"/>
          </a:p>
          <a:p>
            <a:r>
              <a:rPr lang="en-US" sz="2400" dirty="0" smtClean="0"/>
              <a:t>Add two additional nodes, object and background “terminals”</a:t>
            </a:r>
          </a:p>
          <a:p>
            <a:endParaRPr lang="en-US" sz="1100" dirty="0" smtClean="0"/>
          </a:p>
          <a:p>
            <a:r>
              <a:rPr lang="en-US" sz="2400" dirty="0" smtClean="0"/>
              <a:t>Link each pixel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To both terminals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To its neighboring pixels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sz="3800" dirty="0" smtClean="0"/>
              <a:t>Graph cuts for interactive segmentation</a:t>
            </a:r>
            <a:endParaRPr lang="en-US" sz="3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96200" y="6477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Yuri </a:t>
            </a:r>
            <a:r>
              <a:rPr lang="en-US" dirty="0" err="1" smtClean="0"/>
              <a:t>Boykov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9" t="25837" r="15455" b="8708"/>
          <a:stretch/>
        </p:blipFill>
        <p:spPr bwMode="auto">
          <a:xfrm>
            <a:off x="609600" y="1524000"/>
            <a:ext cx="8084127" cy="473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09600" y="3893126"/>
            <a:ext cx="4267200" cy="236912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7" t="30718" r="58466" b="37272"/>
          <a:stretch/>
        </p:blipFill>
        <p:spPr bwMode="auto">
          <a:xfrm>
            <a:off x="381000" y="1745673"/>
            <a:ext cx="3380509" cy="231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6096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smtClean="0"/>
              <a:t>Graph cuts for interactive segmentation</a:t>
            </a:r>
            <a:endParaRPr lang="en-US" sz="3800" dirty="0"/>
          </a:p>
        </p:txBody>
      </p:sp>
      <p:sp>
        <p:nvSpPr>
          <p:cNvPr id="9" name="TextBox 8"/>
          <p:cNvSpPr txBox="1"/>
          <p:nvPr/>
        </p:nvSpPr>
        <p:spPr>
          <a:xfrm>
            <a:off x="509154" y="4267200"/>
            <a:ext cx="391044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Adding hard constraints: </a:t>
            </a:r>
          </a:p>
          <a:p>
            <a:endParaRPr lang="en-US" sz="1400" dirty="0"/>
          </a:p>
          <a:p>
            <a:r>
              <a:rPr lang="en-US" sz="2400" dirty="0" smtClean="0"/>
              <a:t>Let the edge weight to object or background terminal reflect similarity to the respective seed pixels.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96200" y="6477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Yuri </a:t>
            </a:r>
            <a:r>
              <a:rPr lang="en-US" dirty="0" err="1" smtClean="0"/>
              <a:t>Boykov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1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1" t="24402" r="15114" b="5263"/>
          <a:stretch/>
        </p:blipFill>
        <p:spPr bwMode="auto">
          <a:xfrm>
            <a:off x="301337" y="1537855"/>
            <a:ext cx="8499763" cy="509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96200" y="6477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Yuri </a:t>
            </a:r>
            <a:r>
              <a:rPr lang="en-US" dirty="0" err="1" smtClean="0"/>
              <a:t>Boykov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3" t="42153" r="50000" b="28923"/>
          <a:stretch/>
        </p:blipFill>
        <p:spPr bwMode="auto">
          <a:xfrm>
            <a:off x="4914901" y="3352800"/>
            <a:ext cx="876299" cy="209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1" t="42153" r="62318" b="28923"/>
          <a:stretch/>
        </p:blipFill>
        <p:spPr bwMode="auto">
          <a:xfrm>
            <a:off x="5581898" y="3352800"/>
            <a:ext cx="2266702" cy="209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smtClean="0"/>
              <a:t>Graph cuts for interactive segmentation</a:t>
            </a:r>
            <a:endParaRPr lang="en-US" sz="3800" dirty="0"/>
          </a:p>
        </p:txBody>
      </p:sp>
      <p:sp>
        <p:nvSpPr>
          <p:cNvPr id="6" name="Oval 5"/>
          <p:cNvSpPr/>
          <p:nvPr/>
        </p:nvSpPr>
        <p:spPr bwMode="auto">
          <a:xfrm>
            <a:off x="2247899" y="1447800"/>
            <a:ext cx="2857501" cy="151014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-381000" y="6492875"/>
            <a:ext cx="3206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err="1">
                <a:solidFill>
                  <a:schemeClr val="tx2"/>
                </a:solidFill>
                <a:latin typeface="Arial Narrow" pitchFamily="34" charset="0"/>
              </a:rPr>
              <a:t>Boykov</a:t>
            </a:r>
            <a:r>
              <a:rPr lang="en-GB" b="1" dirty="0">
                <a:solidFill>
                  <a:schemeClr val="tx2"/>
                </a:solidFill>
                <a:latin typeface="Arial Narrow" pitchFamily="34" charset="0"/>
              </a:rPr>
              <a:t> and Jolly (2001)</a:t>
            </a:r>
          </a:p>
        </p:txBody>
      </p:sp>
    </p:spTree>
    <p:extLst>
      <p:ext uri="{BB962C8B-B14F-4D97-AF65-F5344CB8AC3E}">
        <p14:creationId xmlns:p14="http://schemas.microsoft.com/office/powerpoint/2010/main" val="291868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ou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10409"/>
            <a:ext cx="1573213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600200" y="5657850"/>
            <a:ext cx="19653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Arial Narrow" pitchFamily="34" charset="0"/>
              </a:rPr>
              <a:t>Intelligent Scissors</a:t>
            </a:r>
            <a:br>
              <a:rPr lang="en-GB" b="1">
                <a:latin typeface="Arial Narrow" pitchFamily="34" charset="0"/>
              </a:rPr>
            </a:br>
            <a:r>
              <a:rPr lang="en-GB" b="1">
                <a:latin typeface="Arial Narrow" pitchFamily="34" charset="0"/>
              </a:rPr>
              <a:t>    Mortensen and   </a:t>
            </a:r>
            <a:br>
              <a:rPr lang="en-GB" b="1">
                <a:latin typeface="Arial Narrow" pitchFamily="34" charset="0"/>
              </a:rPr>
            </a:br>
            <a:r>
              <a:rPr lang="en-GB" b="1">
                <a:latin typeface="Arial Narrow" pitchFamily="34" charset="0"/>
              </a:rPr>
              <a:t>     Barrett (1995)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878513" y="5710959"/>
            <a:ext cx="121443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err="1">
                <a:latin typeface="Arial Narrow" pitchFamily="34" charset="0"/>
              </a:rPr>
              <a:t>GrabCut</a:t>
            </a:r>
            <a:r>
              <a:rPr lang="en-GB" b="1" dirty="0">
                <a:latin typeface="Arial Narrow" pitchFamily="34" charset="0"/>
              </a:rPr>
              <a:t/>
            </a:r>
            <a:br>
              <a:rPr lang="en-GB" b="1" dirty="0">
                <a:latin typeface="Arial Narrow" pitchFamily="34" charset="0"/>
              </a:rPr>
            </a:br>
            <a:r>
              <a:rPr lang="en-GB" b="1" dirty="0">
                <a:latin typeface="Arial Narrow" pitchFamily="34" charset="0"/>
              </a:rPr>
              <a:t>Rother et al. (2004)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744913" y="5676034"/>
            <a:ext cx="13493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Arial Narrow" pitchFamily="34" charset="0"/>
              </a:rPr>
              <a:t>    Graph Cuts</a:t>
            </a:r>
            <a:br>
              <a:rPr lang="en-GB" b="1">
                <a:latin typeface="Arial Narrow" pitchFamily="34" charset="0"/>
              </a:rPr>
            </a:br>
            <a:r>
              <a:rPr lang="en-GB" b="1">
                <a:latin typeface="Arial Narrow" pitchFamily="34" charset="0"/>
              </a:rPr>
              <a:t>    Boykov and   </a:t>
            </a:r>
            <a:br>
              <a:rPr lang="en-GB" b="1">
                <a:latin typeface="Arial Narrow" pitchFamily="34" charset="0"/>
              </a:rPr>
            </a:br>
            <a:r>
              <a:rPr lang="en-GB" b="1">
                <a:latin typeface="Arial Narrow" pitchFamily="34" charset="0"/>
              </a:rPr>
              <a:t>    Jolly (2001)</a:t>
            </a: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5524500" y="3501159"/>
            <a:ext cx="1562100" cy="2190750"/>
            <a:chOff x="4816" y="2224"/>
            <a:chExt cx="984" cy="1380"/>
          </a:xfrm>
        </p:grpSpPr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4816" y="2240"/>
              <a:ext cx="944" cy="1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5" name="Picture 11" descr="o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9" y="2224"/>
              <a:ext cx="961" cy="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12"/>
          <p:cNvGrpSpPr>
            <a:grpSpLocks/>
          </p:cNvGrpSpPr>
          <p:nvPr/>
        </p:nvGrpSpPr>
        <p:grpSpPr bwMode="auto">
          <a:xfrm>
            <a:off x="1778000" y="3476625"/>
            <a:ext cx="1549400" cy="2112963"/>
            <a:chOff x="1192" y="2192"/>
            <a:chExt cx="976" cy="1331"/>
          </a:xfrm>
        </p:grpSpPr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1200" y="2192"/>
              <a:ext cx="944" cy="1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8" name="Picture 14" descr="Projec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" y="2208"/>
              <a:ext cx="976" cy="1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17"/>
          <p:cNvGrpSpPr>
            <a:grpSpLocks/>
          </p:cNvGrpSpPr>
          <p:nvPr/>
        </p:nvGrpSpPr>
        <p:grpSpPr bwMode="auto">
          <a:xfrm>
            <a:off x="3690938" y="3469409"/>
            <a:ext cx="1538287" cy="2209800"/>
            <a:chOff x="2599" y="2200"/>
            <a:chExt cx="969" cy="1392"/>
          </a:xfrm>
        </p:grpSpPr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2600" y="2224"/>
              <a:ext cx="944" cy="1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1" name="Picture 19" descr="o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" y="2200"/>
              <a:ext cx="969" cy="1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23" descr="out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1310409"/>
            <a:ext cx="1573213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4" descr="out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85875"/>
            <a:ext cx="1573213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5562600" y="1362075"/>
            <a:ext cx="1417637" cy="1924050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smtClean="0"/>
              <a:t>Graph cuts for interactive segmentation</a:t>
            </a:r>
            <a:endParaRPr lang="en-US" sz="3800" dirty="0"/>
          </a:p>
        </p:txBody>
      </p:sp>
      <p:sp>
        <p:nvSpPr>
          <p:cNvPr id="36" name="TextBox 35"/>
          <p:cNvSpPr txBox="1"/>
          <p:nvPr/>
        </p:nvSpPr>
        <p:spPr>
          <a:xfrm>
            <a:off x="7092950" y="4003964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interaction modality: specify bounding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0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Reminder: </a:t>
            </a:r>
            <a:r>
              <a:rPr lang="en-US" dirty="0" err="1" smtClean="0"/>
              <a:t>Pset</a:t>
            </a:r>
            <a:r>
              <a:rPr lang="en-US" dirty="0" smtClean="0"/>
              <a:t> 2 due Wed March 2</a:t>
            </a:r>
          </a:p>
          <a:p>
            <a:r>
              <a:rPr lang="en-US" dirty="0" smtClean="0"/>
              <a:t>Midterm exam is Wed March 9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(2 weeks from now)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65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“Grab Cut”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800" dirty="0" smtClean="0"/>
              <a:t>Loosely specify foreground region</a:t>
            </a:r>
          </a:p>
          <a:p>
            <a:r>
              <a:rPr lang="en-US" sz="2800" dirty="0" smtClean="0"/>
              <a:t>Iterated graph cut</a:t>
            </a:r>
            <a:endParaRPr lang="en-US" sz="2800" dirty="0"/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-685800" y="6492875"/>
            <a:ext cx="3206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chemeClr val="tx2"/>
                </a:solidFill>
                <a:latin typeface="Arial Narrow" pitchFamily="34" charset="0"/>
              </a:rPr>
              <a:t>Rother et al (2004)</a:t>
            </a:r>
            <a:endParaRPr lang="en-GB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837479" y="2255043"/>
            <a:ext cx="2867025" cy="1914525"/>
            <a:chOff x="665" y="1135"/>
            <a:chExt cx="1806" cy="1206"/>
          </a:xfrm>
        </p:grpSpPr>
        <p:pic>
          <p:nvPicPr>
            <p:cNvPr id="6" name="Picture 29" descr="12408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" y="1135"/>
              <a:ext cx="1806" cy="1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30"/>
            <p:cNvSpPr>
              <a:spLocks noChangeArrowheads="1"/>
            </p:cNvSpPr>
            <p:nvPr/>
          </p:nvSpPr>
          <p:spPr bwMode="auto">
            <a:xfrm>
              <a:off x="665" y="1135"/>
              <a:ext cx="95" cy="1206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" name="Rectangle 31"/>
            <p:cNvSpPr>
              <a:spLocks noChangeArrowheads="1"/>
            </p:cNvSpPr>
            <p:nvPr/>
          </p:nvSpPr>
          <p:spPr bwMode="auto">
            <a:xfrm>
              <a:off x="2284" y="1135"/>
              <a:ext cx="187" cy="1206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9" name="Rectangle 32"/>
            <p:cNvSpPr>
              <a:spLocks noChangeArrowheads="1"/>
            </p:cNvSpPr>
            <p:nvPr/>
          </p:nvSpPr>
          <p:spPr bwMode="auto">
            <a:xfrm>
              <a:off x="760" y="1135"/>
              <a:ext cx="1524" cy="83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" name="Rectangle 33"/>
            <p:cNvSpPr>
              <a:spLocks noChangeArrowheads="1"/>
            </p:cNvSpPr>
            <p:nvPr/>
          </p:nvSpPr>
          <p:spPr bwMode="auto">
            <a:xfrm>
              <a:off x="760" y="2286"/>
              <a:ext cx="1524" cy="55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433041" y="4945856"/>
            <a:ext cx="3328988" cy="860425"/>
          </a:xfrm>
          <a:custGeom>
            <a:avLst/>
            <a:gdLst>
              <a:gd name="G0" fmla="+- -3815864 0 0"/>
              <a:gd name="G1" fmla="+- -10041407 0 0"/>
              <a:gd name="G2" fmla="+- -3815864 0 -10041407"/>
              <a:gd name="G3" fmla="+- 10800 0 0"/>
              <a:gd name="G4" fmla="+- 0 0 -381586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35 0 0"/>
              <a:gd name="G9" fmla="+- 0 0 -10041407"/>
              <a:gd name="G10" fmla="+- 7235 0 2700"/>
              <a:gd name="G11" fmla="cos G10 -3815864"/>
              <a:gd name="G12" fmla="sin G10 -3815864"/>
              <a:gd name="G13" fmla="cos 13500 -3815864"/>
              <a:gd name="G14" fmla="sin 13500 -3815864"/>
              <a:gd name="G15" fmla="+- G11 10800 0"/>
              <a:gd name="G16" fmla="+- G12 10800 0"/>
              <a:gd name="G17" fmla="+- G13 10800 0"/>
              <a:gd name="G18" fmla="+- G14 10800 0"/>
              <a:gd name="G19" fmla="*/ 7235 1 2"/>
              <a:gd name="G20" fmla="+- G19 5400 0"/>
              <a:gd name="G21" fmla="cos G20 -3815864"/>
              <a:gd name="G22" fmla="sin G20 -3815864"/>
              <a:gd name="G23" fmla="+- G21 10800 0"/>
              <a:gd name="G24" fmla="+- G12 G23 G22"/>
              <a:gd name="G25" fmla="+- G22 G23 G11"/>
              <a:gd name="G26" fmla="cos 10800 -3815864"/>
              <a:gd name="G27" fmla="sin 10800 -3815864"/>
              <a:gd name="G28" fmla="cos 7235 -3815864"/>
              <a:gd name="G29" fmla="sin 7235 -381586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041407"/>
              <a:gd name="G36" fmla="sin G34 -10041407"/>
              <a:gd name="G37" fmla="+/ -10041407 -381586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35 G39"/>
              <a:gd name="G43" fmla="sin 723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7873 w 21600"/>
              <a:gd name="T5" fmla="*/ 404 h 21600"/>
              <a:gd name="T6" fmla="*/ 2749 w 21600"/>
              <a:gd name="T7" fmla="*/ 6736 h 21600"/>
              <a:gd name="T8" fmla="*/ 8839 w 21600"/>
              <a:gd name="T9" fmla="*/ 3835 h 21600"/>
              <a:gd name="T10" fmla="*/ 17908 w 21600"/>
              <a:gd name="T11" fmla="*/ -677 h 21600"/>
              <a:gd name="T12" fmla="*/ 19359 w 21600"/>
              <a:gd name="T13" fmla="*/ 5493 h 21600"/>
              <a:gd name="T14" fmla="*/ 13188 w 21600"/>
              <a:gd name="T15" fmla="*/ 694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4609" y="4649"/>
                </a:moveTo>
                <a:cubicBezTo>
                  <a:pt x="13465" y="3940"/>
                  <a:pt x="12146" y="3565"/>
                  <a:pt x="10800" y="3565"/>
                </a:cubicBezTo>
                <a:cubicBezTo>
                  <a:pt x="8069" y="3564"/>
                  <a:pt x="5571" y="5102"/>
                  <a:pt x="4341" y="7540"/>
                </a:cubicBezTo>
                <a:lnTo>
                  <a:pt x="1158" y="5933"/>
                </a:lnTo>
                <a:cubicBezTo>
                  <a:pt x="2994" y="2294"/>
                  <a:pt x="6723" y="-1"/>
                  <a:pt x="10800" y="0"/>
                </a:cubicBezTo>
                <a:cubicBezTo>
                  <a:pt x="12809" y="0"/>
                  <a:pt x="14778" y="560"/>
                  <a:pt x="16487" y="1618"/>
                </a:cubicBezTo>
                <a:lnTo>
                  <a:pt x="17908" y="-677"/>
                </a:lnTo>
                <a:lnTo>
                  <a:pt x="19359" y="5493"/>
                </a:lnTo>
                <a:lnTo>
                  <a:pt x="13188" y="6944"/>
                </a:lnTo>
                <a:lnTo>
                  <a:pt x="14609" y="4649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 flipH="1" flipV="1">
            <a:off x="3344141" y="5123656"/>
            <a:ext cx="3203575" cy="949325"/>
          </a:xfrm>
          <a:custGeom>
            <a:avLst/>
            <a:gdLst>
              <a:gd name="G0" fmla="+- -3815864 0 0"/>
              <a:gd name="G1" fmla="+- -10041407 0 0"/>
              <a:gd name="G2" fmla="+- -3815864 0 -10041407"/>
              <a:gd name="G3" fmla="+- 10800 0 0"/>
              <a:gd name="G4" fmla="+- 0 0 -381586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35 0 0"/>
              <a:gd name="G9" fmla="+- 0 0 -10041407"/>
              <a:gd name="G10" fmla="+- 7235 0 2700"/>
              <a:gd name="G11" fmla="cos G10 -3815864"/>
              <a:gd name="G12" fmla="sin G10 -3815864"/>
              <a:gd name="G13" fmla="cos 13500 -3815864"/>
              <a:gd name="G14" fmla="sin 13500 -3815864"/>
              <a:gd name="G15" fmla="+- G11 10800 0"/>
              <a:gd name="G16" fmla="+- G12 10800 0"/>
              <a:gd name="G17" fmla="+- G13 10800 0"/>
              <a:gd name="G18" fmla="+- G14 10800 0"/>
              <a:gd name="G19" fmla="*/ 7235 1 2"/>
              <a:gd name="G20" fmla="+- G19 5400 0"/>
              <a:gd name="G21" fmla="cos G20 -3815864"/>
              <a:gd name="G22" fmla="sin G20 -3815864"/>
              <a:gd name="G23" fmla="+- G21 10800 0"/>
              <a:gd name="G24" fmla="+- G12 G23 G22"/>
              <a:gd name="G25" fmla="+- G22 G23 G11"/>
              <a:gd name="G26" fmla="cos 10800 -3815864"/>
              <a:gd name="G27" fmla="sin 10800 -3815864"/>
              <a:gd name="G28" fmla="cos 7235 -3815864"/>
              <a:gd name="G29" fmla="sin 7235 -381586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041407"/>
              <a:gd name="G36" fmla="sin G34 -10041407"/>
              <a:gd name="G37" fmla="+/ -10041407 -381586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35 G39"/>
              <a:gd name="G43" fmla="sin 723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7873 w 21600"/>
              <a:gd name="T5" fmla="*/ 404 h 21600"/>
              <a:gd name="T6" fmla="*/ 2749 w 21600"/>
              <a:gd name="T7" fmla="*/ 6736 h 21600"/>
              <a:gd name="T8" fmla="*/ 8839 w 21600"/>
              <a:gd name="T9" fmla="*/ 3835 h 21600"/>
              <a:gd name="T10" fmla="*/ 17908 w 21600"/>
              <a:gd name="T11" fmla="*/ -677 h 21600"/>
              <a:gd name="T12" fmla="*/ 19359 w 21600"/>
              <a:gd name="T13" fmla="*/ 5493 h 21600"/>
              <a:gd name="T14" fmla="*/ 13188 w 21600"/>
              <a:gd name="T15" fmla="*/ 694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4609" y="4649"/>
                </a:moveTo>
                <a:cubicBezTo>
                  <a:pt x="13465" y="3940"/>
                  <a:pt x="12146" y="3565"/>
                  <a:pt x="10800" y="3565"/>
                </a:cubicBezTo>
                <a:cubicBezTo>
                  <a:pt x="8069" y="3564"/>
                  <a:pt x="5571" y="5102"/>
                  <a:pt x="4341" y="7540"/>
                </a:cubicBezTo>
                <a:lnTo>
                  <a:pt x="1158" y="5933"/>
                </a:lnTo>
                <a:cubicBezTo>
                  <a:pt x="2994" y="2294"/>
                  <a:pt x="6723" y="-1"/>
                  <a:pt x="10800" y="0"/>
                </a:cubicBezTo>
                <a:cubicBezTo>
                  <a:pt x="12809" y="0"/>
                  <a:pt x="14778" y="560"/>
                  <a:pt x="16487" y="1618"/>
                </a:cubicBezTo>
                <a:lnTo>
                  <a:pt x="17908" y="-677"/>
                </a:lnTo>
                <a:lnTo>
                  <a:pt x="19359" y="5493"/>
                </a:lnTo>
                <a:lnTo>
                  <a:pt x="13188" y="6944"/>
                </a:lnTo>
                <a:lnTo>
                  <a:pt x="14609" y="4649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1991591" y="4287043"/>
            <a:ext cx="482600" cy="952500"/>
          </a:xfrm>
          <a:prstGeom prst="downArrow">
            <a:avLst>
              <a:gd name="adj1" fmla="val 50000"/>
              <a:gd name="adj2" fmla="val 49342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30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921991" y="2872581"/>
            <a:ext cx="3790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30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800" smtClean="0">
                <a:solidFill>
                  <a:srgbClr val="FFFFFF"/>
                </a:solidFill>
              </a:rPr>
              <a:t>User Initialisation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59667" y="5223668"/>
            <a:ext cx="3276600" cy="841375"/>
          </a:xfrm>
          <a:prstGeom prst="rect">
            <a:avLst/>
          </a:prstGeom>
          <a:noFill/>
          <a:ln w="19050" algn="ctr">
            <a:solidFill>
              <a:srgbClr val="F1AE0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F1AE05"/>
                </a:solidFill>
              </a:rPr>
              <a:t>K-means for learning </a:t>
            </a:r>
            <a:br>
              <a:rPr lang="en-GB" sz="2400" b="1" dirty="0" smtClean="0">
                <a:solidFill>
                  <a:srgbClr val="F1AE05"/>
                </a:solidFill>
              </a:rPr>
            </a:br>
            <a:r>
              <a:rPr lang="en-GB" sz="2400" b="1" dirty="0" smtClean="0">
                <a:solidFill>
                  <a:srgbClr val="F1AE05"/>
                </a:solidFill>
              </a:rPr>
              <a:t> colour distributions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539778" y="4908982"/>
            <a:ext cx="2346325" cy="1206500"/>
          </a:xfrm>
          <a:prstGeom prst="rect">
            <a:avLst/>
          </a:prstGeom>
          <a:noFill/>
          <a:ln w="19050" algn="ctr">
            <a:solidFill>
              <a:srgbClr val="F1AE0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F1AE05"/>
                </a:solidFill>
              </a:rPr>
              <a:t>Graph cuts to infer the segmentation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853479" y="2567781"/>
            <a:ext cx="550862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8800" b="1" smtClean="0">
                <a:solidFill>
                  <a:srgbClr val="FFFFFF"/>
                </a:solidFill>
                <a:latin typeface="Arial Narrow" pitchFamily="34" charset="0"/>
              </a:rPr>
              <a:t>?</a:t>
            </a:r>
          </a:p>
        </p:txBody>
      </p:sp>
      <p:pic>
        <p:nvPicPr>
          <p:cNvPr id="18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04" y="5376068"/>
            <a:ext cx="3100387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379" y="5317331"/>
            <a:ext cx="310038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795857" y="2897757"/>
            <a:ext cx="3065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User initialization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14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“Grab Cut”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800" dirty="0" smtClean="0"/>
              <a:t>Loosely specify foreground region</a:t>
            </a:r>
          </a:p>
          <a:p>
            <a:r>
              <a:rPr lang="en-US" sz="2800" dirty="0" smtClean="0"/>
              <a:t>Iterated graph cut</a:t>
            </a:r>
            <a:endParaRPr lang="en-US" sz="2800" dirty="0"/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-685800" y="6492875"/>
            <a:ext cx="3206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chemeClr val="tx2"/>
                </a:solidFill>
                <a:latin typeface="Arial Narrow" pitchFamily="34" charset="0"/>
              </a:rPr>
              <a:t>Rother et al (2004)</a:t>
            </a:r>
            <a:endParaRPr lang="en-GB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504950" y="6142037"/>
            <a:ext cx="62166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GB" sz="2000" smtClean="0"/>
              <a:t>Gaussian Mixture Model </a:t>
            </a:r>
            <a:r>
              <a:rPr lang="en-GB" sz="1800" smtClean="0"/>
              <a:t>(typically 5-8 components)</a:t>
            </a:r>
            <a:endParaRPr lang="en-GB" sz="1800"/>
          </a:p>
        </p:txBody>
      </p:sp>
      <p:pic>
        <p:nvPicPr>
          <p:cNvPr id="21" name="Picture 5" descr="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4208462"/>
            <a:ext cx="2155825" cy="17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795463" y="4475162"/>
            <a:ext cx="9969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400" b="1" smtClean="0">
                <a:solidFill>
                  <a:srgbClr val="FF0000"/>
                </a:solidFill>
                <a:latin typeface="Arial Narrow" pitchFamily="34" charset="0"/>
              </a:rPr>
              <a:t>Foreground &amp;</a:t>
            </a:r>
            <a:br>
              <a:rPr lang="en-GB" sz="1400" b="1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sz="1400" b="1" smtClean="0">
                <a:solidFill>
                  <a:srgbClr val="FF0000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495550" y="5643562"/>
            <a:ext cx="9953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400" b="1" smtClean="0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pic>
        <p:nvPicPr>
          <p:cNvPr id="24" name="Picture 7" descr="h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4256087"/>
            <a:ext cx="2139950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6091238" y="4675187"/>
            <a:ext cx="9953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400" b="1" smtClean="0">
                <a:solidFill>
                  <a:srgbClr val="FF0000"/>
                </a:solidFill>
                <a:latin typeface="Arial Narrow" pitchFamily="34" charset="0"/>
              </a:rPr>
              <a:t>Foreground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6684963" y="5614987"/>
            <a:ext cx="996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400" b="1" smtClean="0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3449638" y="5602287"/>
            <a:ext cx="19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000" b="1" smtClean="0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447800" y="2474912"/>
            <a:ext cx="2390775" cy="1608138"/>
            <a:chOff x="665" y="1135"/>
            <a:chExt cx="1806" cy="1206"/>
          </a:xfrm>
        </p:grpSpPr>
        <p:pic>
          <p:nvPicPr>
            <p:cNvPr id="29" name="Picture 18" descr="12408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" y="1135"/>
              <a:ext cx="1806" cy="1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665" y="1135"/>
              <a:ext cx="95" cy="1206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2284" y="1135"/>
              <a:ext cx="187" cy="1206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760" y="1135"/>
              <a:ext cx="1524" cy="83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760" y="2286"/>
              <a:ext cx="1524" cy="55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pic>
        <p:nvPicPr>
          <p:cNvPr id="34" name="Picture 28" descr="t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2538412"/>
            <a:ext cx="2146300" cy="14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AutoShape 38"/>
          <p:cNvSpPr>
            <a:spLocks noChangeArrowheads="1"/>
          </p:cNvSpPr>
          <p:nvPr/>
        </p:nvSpPr>
        <p:spPr bwMode="auto">
          <a:xfrm rot="16200000">
            <a:off x="4603750" y="3652837"/>
            <a:ext cx="482600" cy="952500"/>
          </a:xfrm>
          <a:prstGeom prst="downArrow">
            <a:avLst>
              <a:gd name="adj1" fmla="val 50000"/>
              <a:gd name="adj2" fmla="val 49342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30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1649413" y="4230687"/>
            <a:ext cx="19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000" b="1" smtClean="0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7745413" y="5640387"/>
            <a:ext cx="19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000" b="1" smtClean="0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5935663" y="4268787"/>
            <a:ext cx="19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000" b="1" smtClean="0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4225925" y="4386262"/>
            <a:ext cx="1384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mtClean="0">
                <a:solidFill>
                  <a:srgbClr val="FFFFFF"/>
                </a:solidFill>
              </a:rPr>
              <a:t>Iterated graph cut</a:t>
            </a:r>
          </a:p>
        </p:txBody>
      </p:sp>
    </p:spTree>
    <p:extLst>
      <p:ext uri="{BB962C8B-B14F-4D97-AF65-F5344CB8AC3E}">
        <p14:creationId xmlns:p14="http://schemas.microsoft.com/office/powerpoint/2010/main" val="26055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“Grab Cut”</a:t>
            </a:r>
            <a:endParaRPr lang="en-US" sz="4000" dirty="0"/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-685800" y="6492875"/>
            <a:ext cx="3206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chemeClr val="tx2"/>
                </a:solidFill>
                <a:latin typeface="Arial Narrow" pitchFamily="34" charset="0"/>
              </a:rPr>
              <a:t>Rother et al (2004)</a:t>
            </a:r>
            <a:endParaRPr lang="en-GB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50" name="Picture 4" descr="DSC034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125412" y="17827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52" name="Picture 7" descr="r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7" y="3640138"/>
            <a:ext cx="2308225" cy="182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te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3432175"/>
            <a:ext cx="8731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1" descr="153_53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7" y="1655763"/>
            <a:ext cx="2308225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13"/>
          <p:cNvGrpSpPr>
            <a:grpSpLocks/>
          </p:cNvGrpSpPr>
          <p:nvPr/>
        </p:nvGrpSpPr>
        <p:grpSpPr bwMode="auto">
          <a:xfrm>
            <a:off x="5486400" y="1425575"/>
            <a:ext cx="1450975" cy="1935163"/>
            <a:chOff x="4216" y="952"/>
            <a:chExt cx="914" cy="1219"/>
          </a:xfrm>
        </p:grpSpPr>
        <p:pic>
          <p:nvPicPr>
            <p:cNvPr id="56" name="Picture 14" descr="IMG_3872_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8" name="Freeform 22"/>
          <p:cNvSpPr>
            <a:spLocks/>
          </p:cNvSpPr>
          <p:nvPr/>
        </p:nvSpPr>
        <p:spPr bwMode="auto">
          <a:xfrm>
            <a:off x="2798762" y="1533525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59" name="Picture 23" descr="o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3559175"/>
            <a:ext cx="1976438" cy="19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k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36988"/>
            <a:ext cx="1673225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5"/>
          <p:cNvGrpSpPr>
            <a:grpSpLocks/>
          </p:cNvGrpSpPr>
          <p:nvPr/>
        </p:nvGrpSpPr>
        <p:grpSpPr bwMode="auto">
          <a:xfrm>
            <a:off x="7239000" y="2236788"/>
            <a:ext cx="1814513" cy="1333500"/>
            <a:chOff x="552" y="1552"/>
            <a:chExt cx="1558" cy="1040"/>
          </a:xfrm>
        </p:grpSpPr>
        <p:pic>
          <p:nvPicPr>
            <p:cNvPr id="62" name="Picture 6" descr="20907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9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Interactive segmentation</a:t>
            </a:r>
          </a:p>
          <a:p>
            <a:r>
              <a:rPr lang="en-US" dirty="0" smtClean="0"/>
              <a:t>Feature-based alignment</a:t>
            </a:r>
          </a:p>
          <a:p>
            <a:pPr lvl="1"/>
            <a:r>
              <a:rPr lang="en-US" dirty="0" smtClean="0"/>
              <a:t>2D transformations</a:t>
            </a:r>
          </a:p>
          <a:p>
            <a:pPr lvl="1"/>
            <a:r>
              <a:rPr lang="en-US" dirty="0" smtClean="0"/>
              <a:t>Affine fit</a:t>
            </a:r>
          </a:p>
          <a:p>
            <a:pPr lvl="1"/>
            <a:r>
              <a:rPr lang="en-US" dirty="0" smtClean="0"/>
              <a:t>RANSAC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Motivation: Recognition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38188" y="2078038"/>
          <a:ext cx="2565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CorelPhotoPaint.Image.8" r:id="rId3" imgW="3796825" imgH="4507937" progId="">
                  <p:embed/>
                </p:oleObj>
              </mc:Choice>
              <mc:Fallback>
                <p:oleObj name="CorelPhotoPaint.Image.8" r:id="rId3" imgW="3796825" imgH="45079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2078038"/>
                        <a:ext cx="2565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24"/>
          <p:cNvPicPr>
            <a:picLocks noChangeAspect="1" noChangeArrowheads="1"/>
          </p:cNvPicPr>
          <p:nvPr/>
        </p:nvPicPr>
        <p:blipFill>
          <a:blip r:embed="rId5"/>
          <a:srcRect l="13637" t="24706" r="12122" b="11978"/>
          <a:stretch>
            <a:fillRect/>
          </a:stretch>
        </p:blipFill>
        <p:spPr bwMode="auto">
          <a:xfrm>
            <a:off x="3914775" y="2114550"/>
            <a:ext cx="4003675" cy="3022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680200" y="6519863"/>
            <a:ext cx="2463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Figures from David Lowe</a:t>
            </a:r>
          </a:p>
        </p:txBody>
      </p:sp>
    </p:spTree>
    <p:extLst>
      <p:ext uri="{BB962C8B-B14F-4D97-AF65-F5344CB8AC3E}">
        <p14:creationId xmlns:p14="http://schemas.microsoft.com/office/powerpoint/2010/main" val="23777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Motivation: medical image registration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/>
          <a:srcRect l="42339" t="32159" r="23705" b="37714"/>
          <a:stretch>
            <a:fillRect/>
          </a:stretch>
        </p:blipFill>
        <p:spPr bwMode="auto">
          <a:xfrm>
            <a:off x="482600" y="1822450"/>
            <a:ext cx="356870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4"/>
          <a:srcRect l="20801" t="37083" r="33528" b="12286"/>
          <a:stretch>
            <a:fillRect/>
          </a:stretch>
        </p:blipFill>
        <p:spPr bwMode="auto">
          <a:xfrm>
            <a:off x="4689475" y="1968500"/>
            <a:ext cx="4454525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73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86750" cy="838200"/>
          </a:xfrm>
        </p:spPr>
        <p:txBody>
          <a:bodyPr/>
          <a:lstStyle/>
          <a:p>
            <a:r>
              <a:rPr lang="en-US" dirty="0" smtClean="0"/>
              <a:t>Motivation: mosaics</a:t>
            </a:r>
          </a:p>
        </p:txBody>
      </p:sp>
      <p:pic>
        <p:nvPicPr>
          <p:cNvPr id="1741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39668"/>
            <a:ext cx="8839200" cy="361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38600" y="6550223"/>
            <a:ext cx="4897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Image from http://graphics.cs.cmu.edu/courses/15-463/2010_fall/</a:t>
            </a:r>
            <a:endParaRPr lang="en-US" sz="14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0" y="1371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(In detail next week)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72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Alignment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29241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We have previously considered how to </a:t>
            </a:r>
            <a:r>
              <a:rPr lang="en-US" sz="2400" b="1" dirty="0" smtClean="0"/>
              <a:t>fit a model to image evidence</a:t>
            </a:r>
          </a:p>
          <a:p>
            <a:pPr lvl="1" eaLnBrk="1" hangingPunct="1"/>
            <a:r>
              <a:rPr lang="en-US" sz="2000" dirty="0" smtClean="0"/>
              <a:t>e.g., a line to edge points, or a snake to a deforming contour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In alignment, we will </a:t>
            </a:r>
            <a:r>
              <a:rPr lang="en-US" sz="2400" b="1" dirty="0" smtClean="0"/>
              <a:t>fit the parameters of some transformation</a:t>
            </a:r>
            <a:r>
              <a:rPr lang="en-US" sz="2400" dirty="0" smtClean="0"/>
              <a:t> according to a set of matching feature pairs (“correspondences”).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319338" y="4184650"/>
            <a:ext cx="4370387" cy="2320925"/>
            <a:chOff x="1276" y="2666"/>
            <a:chExt cx="3284" cy="1462"/>
          </a:xfrm>
        </p:grpSpPr>
        <p:sp>
          <p:nvSpPr>
            <p:cNvPr id="74761" name="Line 23"/>
            <p:cNvSpPr>
              <a:spLocks noChangeShapeType="1"/>
            </p:cNvSpPr>
            <p:nvPr/>
          </p:nvSpPr>
          <p:spPr bwMode="auto">
            <a:xfrm flipV="1">
              <a:off x="2860" y="3434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762" name="AutoShape 24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1276" y="2666"/>
              <a:ext cx="1412" cy="1462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3" name="Oval 25"/>
            <p:cNvSpPr>
              <a:spLocks noChangeAspect="1" noChangeArrowheads="1"/>
            </p:cNvSpPr>
            <p:nvPr/>
          </p:nvSpPr>
          <p:spPr bwMode="auto">
            <a:xfrm>
              <a:off x="1941" y="283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4" name="Oval 26"/>
            <p:cNvSpPr>
              <a:spLocks noChangeAspect="1" noChangeArrowheads="1"/>
            </p:cNvSpPr>
            <p:nvPr/>
          </p:nvSpPr>
          <p:spPr bwMode="auto">
            <a:xfrm>
              <a:off x="2325" y="3866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5" name="Oval 27"/>
            <p:cNvSpPr>
              <a:spLocks noChangeAspect="1" noChangeArrowheads="1"/>
            </p:cNvSpPr>
            <p:nvPr/>
          </p:nvSpPr>
          <p:spPr bwMode="auto">
            <a:xfrm>
              <a:off x="1872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6" name="Oval 28"/>
            <p:cNvSpPr>
              <a:spLocks noChangeAspect="1" noChangeArrowheads="1"/>
            </p:cNvSpPr>
            <p:nvPr/>
          </p:nvSpPr>
          <p:spPr bwMode="auto">
            <a:xfrm>
              <a:off x="1413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7" name="Oval 29"/>
            <p:cNvSpPr>
              <a:spLocks noChangeAspect="1" noChangeArrowheads="1"/>
            </p:cNvSpPr>
            <p:nvPr/>
          </p:nvSpPr>
          <p:spPr bwMode="auto">
            <a:xfrm>
              <a:off x="2256" y="316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8" name="AutoShape 30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 rot="1247942">
              <a:off x="3628" y="2954"/>
              <a:ext cx="932" cy="1126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9" name="Oval 31"/>
            <p:cNvSpPr>
              <a:spLocks noChangeAspect="1" noChangeArrowheads="1"/>
            </p:cNvSpPr>
            <p:nvPr/>
          </p:nvSpPr>
          <p:spPr bwMode="auto">
            <a:xfrm>
              <a:off x="4176" y="3168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0" name="Oval 32"/>
            <p:cNvSpPr>
              <a:spLocks noChangeAspect="1" noChangeArrowheads="1"/>
            </p:cNvSpPr>
            <p:nvPr/>
          </p:nvSpPr>
          <p:spPr bwMode="auto">
            <a:xfrm>
              <a:off x="4176" y="3887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1" name="Oval 33"/>
            <p:cNvSpPr>
              <a:spLocks noChangeAspect="1" noChangeArrowheads="1"/>
            </p:cNvSpPr>
            <p:nvPr/>
          </p:nvSpPr>
          <p:spPr bwMode="auto">
            <a:xfrm>
              <a:off x="3936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2" name="Oval 34"/>
            <p:cNvSpPr>
              <a:spLocks noChangeAspect="1" noChangeArrowheads="1"/>
            </p:cNvSpPr>
            <p:nvPr/>
          </p:nvSpPr>
          <p:spPr bwMode="auto">
            <a:xfrm>
              <a:off x="3744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3" name="Oval 35"/>
            <p:cNvSpPr>
              <a:spLocks noChangeAspect="1" noChangeArrowheads="1"/>
            </p:cNvSpPr>
            <p:nvPr/>
          </p:nvSpPr>
          <p:spPr bwMode="auto">
            <a:xfrm>
              <a:off x="4293" y="340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3" name="Text Box 36"/>
          <p:cNvSpPr txBox="1">
            <a:spLocks noChangeArrowheads="1"/>
          </p:cNvSpPr>
          <p:nvPr/>
        </p:nvSpPr>
        <p:spPr bwMode="auto">
          <a:xfrm>
            <a:off x="4632325" y="49260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64" name="Text Box 37"/>
          <p:cNvSpPr txBox="1">
            <a:spLocks noChangeArrowheads="1"/>
          </p:cNvSpPr>
          <p:nvPr/>
        </p:nvSpPr>
        <p:spPr bwMode="auto">
          <a:xfrm>
            <a:off x="3086100" y="37211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5" name="Text Box 38"/>
          <p:cNvSpPr txBox="1">
            <a:spLocks noChangeArrowheads="1"/>
          </p:cNvSpPr>
          <p:nvPr/>
        </p:nvSpPr>
        <p:spPr bwMode="auto">
          <a:xfrm>
            <a:off x="6178550" y="415925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6" name="Text Box 39"/>
          <p:cNvSpPr txBox="1">
            <a:spLocks noChangeArrowheads="1"/>
          </p:cNvSpPr>
          <p:nvPr/>
        </p:nvSpPr>
        <p:spPr bwMode="auto">
          <a:xfrm>
            <a:off x="6034088" y="37671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264955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Parametric (global) warping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of parametric warps:</a:t>
            </a:r>
          </a:p>
        </p:txBody>
      </p:sp>
      <p:pic>
        <p:nvPicPr>
          <p:cNvPr id="64516" name="Picture 4" descr="HHHIMG_11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0713" y="1963738"/>
            <a:ext cx="14620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524000" y="3059113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translation</a:t>
            </a:r>
          </a:p>
        </p:txBody>
      </p:sp>
      <p:pic>
        <p:nvPicPr>
          <p:cNvPr id="64518" name="Picture 6" descr="HHHIMG_11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978025"/>
            <a:ext cx="1462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7" descr="rotat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749425"/>
            <a:ext cx="1755775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4117975" y="3044825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rotation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6553200" y="2968625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aspect</a:t>
            </a:r>
          </a:p>
        </p:txBody>
      </p:sp>
      <p:pic>
        <p:nvPicPr>
          <p:cNvPr id="64522" name="Picture 10" descr="aff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0675" y="4006850"/>
            <a:ext cx="174625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3013075" y="545465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affine</a:t>
            </a:r>
          </a:p>
        </p:txBody>
      </p:sp>
      <p:pic>
        <p:nvPicPr>
          <p:cNvPr id="64524" name="Picture 12" descr="perspectiv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5275" y="4159250"/>
            <a:ext cx="1563688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5491163" y="525145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perspective</a:t>
            </a:r>
          </a:p>
        </p:txBody>
      </p:sp>
      <p:sp>
        <p:nvSpPr>
          <p:cNvPr id="64526" name="TextBox 15"/>
          <p:cNvSpPr txBox="1">
            <a:spLocks noChangeArrowheads="1"/>
          </p:cNvSpPr>
          <p:nvPr/>
        </p:nvSpPr>
        <p:spPr bwMode="auto">
          <a:xfrm>
            <a:off x="7164388" y="6532563"/>
            <a:ext cx="25558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Alyosha Efros</a:t>
            </a:r>
          </a:p>
        </p:txBody>
      </p:sp>
    </p:spTree>
    <p:extLst>
      <p:ext uri="{BB962C8B-B14F-4D97-AF65-F5344CB8AC3E}">
        <p14:creationId xmlns:p14="http://schemas.microsoft.com/office/powerpoint/2010/main" val="4922541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Parametric (global) warping</a:t>
            </a:r>
          </a:p>
        </p:txBody>
      </p:sp>
      <p:sp>
        <p:nvSpPr>
          <p:cNvPr id="74241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124200"/>
          </a:xfrm>
        </p:spPr>
        <p:txBody>
          <a:bodyPr/>
          <a:lstStyle/>
          <a:p>
            <a:r>
              <a:rPr lang="en-US" smtClean="0"/>
              <a:t>Transformation T is a coordinate-changing machine:</a:t>
            </a:r>
          </a:p>
          <a:p>
            <a:r>
              <a:rPr lang="en-US" smtClean="0"/>
              <a:t>				p’ = </a:t>
            </a:r>
            <a:r>
              <a:rPr lang="en-US" i="1" smtClean="0"/>
              <a:t>T</a:t>
            </a:r>
            <a:r>
              <a:rPr lang="en-US" smtClean="0"/>
              <a:t>(p)</a:t>
            </a:r>
          </a:p>
          <a:p>
            <a:r>
              <a:rPr lang="en-US" smtClean="0"/>
              <a:t>What does it mean that </a:t>
            </a:r>
            <a:r>
              <a:rPr lang="en-US" i="1" smtClean="0"/>
              <a:t>T</a:t>
            </a:r>
            <a:r>
              <a:rPr lang="en-US" smtClean="0"/>
              <a:t> is </a:t>
            </a:r>
            <a:r>
              <a:rPr lang="en-US" b="1" smtClean="0"/>
              <a:t>global</a:t>
            </a:r>
            <a:r>
              <a:rPr lang="en-US" smtClean="0"/>
              <a:t>?</a:t>
            </a:r>
          </a:p>
          <a:p>
            <a:pPr lvl="1"/>
            <a:r>
              <a:rPr lang="en-US" smtClean="0"/>
              <a:t>Is the same for any point p</a:t>
            </a:r>
          </a:p>
          <a:p>
            <a:pPr lvl="1"/>
            <a:r>
              <a:rPr lang="en-US" smtClean="0"/>
              <a:t>can be described by just a few numbers (parameters)</a:t>
            </a:r>
          </a:p>
          <a:p>
            <a:r>
              <a:rPr lang="en-US" smtClean="0"/>
              <a:t>Let’s represent </a:t>
            </a:r>
            <a:r>
              <a:rPr lang="en-US" i="1" smtClean="0"/>
              <a:t>T</a:t>
            </a:r>
            <a:r>
              <a:rPr lang="en-US" smtClean="0"/>
              <a:t> as a matrix:</a:t>
            </a:r>
          </a:p>
          <a:p>
            <a:r>
              <a:rPr lang="en-US" smtClean="0"/>
              <a:t>				  p’ = </a:t>
            </a:r>
            <a:r>
              <a:rPr lang="en-US" b="1" smtClean="0"/>
              <a:t>M</a:t>
            </a:r>
            <a:r>
              <a:rPr lang="en-US" smtClean="0"/>
              <a:t>p</a:t>
            </a:r>
          </a:p>
          <a:p>
            <a:endParaRPr lang="en-US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52800" y="1352550"/>
            <a:ext cx="1600200" cy="476250"/>
            <a:chOff x="2256" y="2064"/>
            <a:chExt cx="1008" cy="300"/>
          </a:xfrm>
        </p:grpSpPr>
        <p:sp>
          <p:nvSpPr>
            <p:cNvPr id="2061" name="Text Box 7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062" name="Line 8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3" name="Line 9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054" name="Picture 10" descr="HHHIMG_11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038225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 descr="HHHIMG_11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371600"/>
            <a:ext cx="1843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1524000" y="2133600"/>
            <a:ext cx="1262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= (x,y)</a:t>
            </a:r>
          </a:p>
        </p:txBody>
      </p:sp>
      <p:sp>
        <p:nvSpPr>
          <p:cNvPr id="2057" name="Text Box 16"/>
          <p:cNvSpPr txBox="1">
            <a:spLocks noChangeArrowheads="1"/>
          </p:cNvSpPr>
          <p:nvPr/>
        </p:nvSpPr>
        <p:spPr bwMode="auto">
          <a:xfrm>
            <a:off x="5748338" y="2133600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p’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= (x’,y’)</a:t>
            </a:r>
          </a:p>
        </p:txBody>
      </p:sp>
      <p:sp>
        <p:nvSpPr>
          <p:cNvPr id="2058" name="Oval 17"/>
          <p:cNvSpPr>
            <a:spLocks noChangeAspect="1" noChangeArrowheads="1"/>
          </p:cNvSpPr>
          <p:nvPr/>
        </p:nvSpPr>
        <p:spPr bwMode="auto">
          <a:xfrm>
            <a:off x="6129338" y="1481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9" name="Oval 18"/>
          <p:cNvSpPr>
            <a:spLocks noChangeAspect="1" noChangeArrowheads="1"/>
          </p:cNvSpPr>
          <p:nvPr/>
        </p:nvSpPr>
        <p:spPr bwMode="auto">
          <a:xfrm>
            <a:off x="2014538" y="1219200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742423" name="Object 2"/>
          <p:cNvGraphicFramePr>
            <a:graphicFrameLocks noChangeAspect="1"/>
          </p:cNvGraphicFramePr>
          <p:nvPr/>
        </p:nvGraphicFramePr>
        <p:xfrm>
          <a:off x="3084513" y="5486400"/>
          <a:ext cx="243522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5" imgW="812520" imgH="469800" progId="Equation.3">
                  <p:embed/>
                </p:oleObj>
              </mc:Choice>
              <mc:Fallback>
                <p:oleObj name="Equation" r:id="rId5" imgW="8125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3" y="5486400"/>
                        <a:ext cx="2435225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TextBox 14"/>
          <p:cNvSpPr txBox="1">
            <a:spLocks noChangeArrowheads="1"/>
          </p:cNvSpPr>
          <p:nvPr/>
        </p:nvSpPr>
        <p:spPr bwMode="auto">
          <a:xfrm>
            <a:off x="7346950" y="6532563"/>
            <a:ext cx="25558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Alyosha Efros</a:t>
            </a:r>
          </a:p>
        </p:txBody>
      </p:sp>
    </p:spTree>
    <p:extLst>
      <p:ext uri="{BB962C8B-B14F-4D97-AF65-F5344CB8AC3E}">
        <p14:creationId xmlns:p14="http://schemas.microsoft.com/office/powerpoint/2010/main" val="328164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Last time: Deformable contours</a:t>
            </a:r>
          </a:p>
        </p:txBody>
      </p:sp>
      <p:sp>
        <p:nvSpPr>
          <p:cNvPr id="499715" name="TextBox 4"/>
          <p:cNvSpPr txBox="1">
            <a:spLocks noChangeArrowheads="1"/>
          </p:cNvSpPr>
          <p:nvPr/>
        </p:nvSpPr>
        <p:spPr bwMode="auto">
          <a:xfrm>
            <a:off x="0" y="6642100"/>
            <a:ext cx="5791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</a:rPr>
              <a:t>Image from http://www.healthline.com/blogs/exercise_fitness/uploaded_images/HandBand2-795868.JPG</a:t>
            </a:r>
          </a:p>
        </p:txBody>
      </p:sp>
      <p:pic>
        <p:nvPicPr>
          <p:cNvPr id="6" name="Picture 5" descr="snakes_ss_page2.JPG"/>
          <p:cNvPicPr>
            <a:picLocks noChangeAspect="1"/>
          </p:cNvPicPr>
          <p:nvPr/>
        </p:nvPicPr>
        <p:blipFill>
          <a:blip r:embed="rId3"/>
          <a:srcRect l="60963" t="24445" r="15813" b="58665"/>
          <a:stretch>
            <a:fillRect/>
          </a:stretch>
        </p:blipFill>
        <p:spPr bwMode="auto">
          <a:xfrm>
            <a:off x="1395369" y="4268799"/>
            <a:ext cx="228600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nakes_ss_page2.JPG"/>
          <p:cNvPicPr>
            <a:picLocks noChangeAspect="1"/>
          </p:cNvPicPr>
          <p:nvPr/>
        </p:nvPicPr>
        <p:blipFill>
          <a:blip r:embed="rId3"/>
          <a:srcRect l="41696" t="26556" r="37813" b="60249"/>
          <a:stretch>
            <a:fillRect/>
          </a:stretch>
        </p:blipFill>
        <p:spPr bwMode="auto">
          <a:xfrm>
            <a:off x="5521338" y="4195773"/>
            <a:ext cx="2628936" cy="219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9714" name="Picture 2" descr="http://www.healthline.com/blogs/exercise_fitness/uploaded_images/HandBand2-7958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700" y="1238220"/>
            <a:ext cx="3322625" cy="277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mikomos.com/images/thumb/6/64/Macy%27s_Thanksgiving_Day_Parade_Balloon_Inflation.jpg/300px-Macy%27s_Thanksgiving_Day_Parade_Balloon_Infla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7390" y="1201707"/>
            <a:ext cx="2154267" cy="286755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96200" y="65532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7766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398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smtClean="0">
                <a:solidFill>
                  <a:srgbClr val="CC3300"/>
                </a:solidFill>
              </a:rPr>
              <a:t>Scaling</a:t>
            </a:r>
            <a:r>
              <a:rPr lang="en-US" sz="2000" smtClean="0"/>
              <a:t> a coordinate means multiplying each of its components by a scalar</a:t>
            </a:r>
          </a:p>
          <a:p>
            <a:pPr>
              <a:lnSpc>
                <a:spcPct val="90000"/>
              </a:lnSpc>
            </a:pPr>
            <a:r>
              <a:rPr lang="en-US" sz="2000" i="1" smtClean="0">
                <a:solidFill>
                  <a:srgbClr val="CC3300"/>
                </a:solidFill>
              </a:rPr>
              <a:t>Uniform scaling</a:t>
            </a:r>
            <a:r>
              <a:rPr lang="en-US" sz="2000" smtClean="0"/>
              <a:t> means this scalar is the same for all components: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2894013"/>
            <a:ext cx="3048000" cy="2743200"/>
            <a:chOff x="816" y="2208"/>
            <a:chExt cx="1920" cy="1728"/>
          </a:xfrm>
        </p:grpSpPr>
        <p:sp>
          <p:nvSpPr>
            <p:cNvPr id="65571" name="Line 5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72" name="Line 6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73" name="Line 7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74" name="Line 8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75" name="Line 9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76" name="Line 10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77" name="Line 11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78" name="Line 12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79" name="Line 13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80" name="Line 14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81" name="Line 15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82" name="Line 16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83" name="Line 17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84" name="Line 18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85" name="Line 19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86" name="Line 20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87" name="Line 21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88" name="Line 22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600200" y="3960813"/>
            <a:ext cx="914400" cy="1066800"/>
            <a:chOff x="1440" y="2928"/>
            <a:chExt cx="576" cy="672"/>
          </a:xfrm>
        </p:grpSpPr>
        <p:sp>
          <p:nvSpPr>
            <p:cNvPr id="65568" name="Freeform 24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569" name="Rectangle 25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570" name="Freeform 26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181600" y="2894013"/>
            <a:ext cx="3048000" cy="2743200"/>
            <a:chOff x="816" y="2208"/>
            <a:chExt cx="1920" cy="1728"/>
          </a:xfrm>
        </p:grpSpPr>
        <p:sp>
          <p:nvSpPr>
            <p:cNvPr id="65550" name="Line 28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51" name="Line 29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52" name="Line 30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53" name="Line 31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54" name="Line 32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55" name="Line 33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56" name="Line 34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57" name="Line 35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58" name="Line 36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59" name="Line 37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60" name="Line 38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61" name="Line 39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62" name="Line 40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63" name="Line 41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64" name="Line 42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65" name="Line 43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66" name="Line 44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67" name="Line 45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6"/>
          <p:cNvGrpSpPr>
            <a:grpSpLocks noChangeAspect="1"/>
          </p:cNvGrpSpPr>
          <p:nvPr/>
        </p:nvGrpSpPr>
        <p:grpSpPr bwMode="auto">
          <a:xfrm>
            <a:off x="6781800" y="2589213"/>
            <a:ext cx="1828800" cy="2133600"/>
            <a:chOff x="1440" y="2928"/>
            <a:chExt cx="576" cy="672"/>
          </a:xfrm>
        </p:grpSpPr>
        <p:sp>
          <p:nvSpPr>
            <p:cNvPr id="65547" name="Freeform 47" descr="Horizontal brick"/>
            <p:cNvSpPr>
              <a:spLocks noChangeAspect="1"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11965"/>
              </a:fgClr>
              <a:bgClr>
                <a:srgbClr val="FFFFFF"/>
              </a:bgClr>
            </a:pattFill>
            <a:ln w="38100">
              <a:solidFill>
                <a:srgbClr val="01196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548" name="Rectangle 48"/>
            <p:cNvSpPr>
              <a:spLocks noChangeAspect="1"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549" name="Freeform 49"/>
            <p:cNvSpPr>
              <a:spLocks noChangeAspect="1"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5544" name="AutoShape 50"/>
          <p:cNvSpPr>
            <a:spLocks noChangeArrowheads="1"/>
          </p:cNvSpPr>
          <p:nvPr/>
        </p:nvSpPr>
        <p:spPr bwMode="auto">
          <a:xfrm>
            <a:off x="3962400" y="4113213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5" name="Text Box 51"/>
          <p:cNvSpPr txBox="1">
            <a:spLocks noChangeArrowheads="1"/>
          </p:cNvSpPr>
          <p:nvPr/>
        </p:nvSpPr>
        <p:spPr bwMode="auto">
          <a:xfrm>
            <a:off x="4065588" y="4494213"/>
            <a:ext cx="579437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5546" name="TextBox 51"/>
          <p:cNvSpPr txBox="1">
            <a:spLocks noChangeArrowheads="1"/>
          </p:cNvSpPr>
          <p:nvPr/>
        </p:nvSpPr>
        <p:spPr bwMode="auto">
          <a:xfrm>
            <a:off x="7493000" y="6621463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</p:spTree>
    <p:extLst>
      <p:ext uri="{BB962C8B-B14F-4D97-AF65-F5344CB8AC3E}">
        <p14:creationId xmlns:p14="http://schemas.microsoft.com/office/powerpoint/2010/main" val="145491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smtClean="0">
                <a:solidFill>
                  <a:srgbClr val="CC3300"/>
                </a:solidFill>
              </a:rPr>
              <a:t>Non-uniform scaling</a:t>
            </a:r>
            <a:r>
              <a:rPr lang="en-US" sz="2000" smtClean="0"/>
              <a:t>: different scalars per component:</a:t>
            </a:r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2514600"/>
            <a:ext cx="8001000" cy="2743200"/>
            <a:chOff x="384" y="1584"/>
            <a:chExt cx="5040" cy="172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84" y="1584"/>
              <a:ext cx="1920" cy="1728"/>
              <a:chOff x="816" y="2208"/>
              <a:chExt cx="1920" cy="1728"/>
            </a:xfrm>
          </p:grpSpPr>
          <p:sp>
            <p:nvSpPr>
              <p:cNvPr id="66596" name="Line 6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7" name="Line 7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8" name="Line 8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9" name="Line 9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0" name="Line 10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1" name="Line 11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2" name="Line 12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3" name="Line 13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4" name="Line 14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5" name="Line 15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6" name="Line 16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7" name="Line 17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8" name="Line 18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9" name="Line 19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0" name="Line 20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1" name="Line 21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2" name="Line 22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3" name="Line 23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008" y="2256"/>
              <a:ext cx="576" cy="672"/>
              <a:chOff x="1440" y="2928"/>
              <a:chExt cx="576" cy="672"/>
            </a:xfrm>
          </p:grpSpPr>
          <p:sp>
            <p:nvSpPr>
              <p:cNvPr id="66593" name="Freeform 25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94" name="Rectangle 26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95" name="Freeform 27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264" y="1584"/>
              <a:ext cx="1920" cy="1728"/>
              <a:chOff x="816" y="2208"/>
              <a:chExt cx="1920" cy="1728"/>
            </a:xfrm>
          </p:grpSpPr>
          <p:sp>
            <p:nvSpPr>
              <p:cNvPr id="66575" name="Line 29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76" name="Line 30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77" name="Line 31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78" name="Line 32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79" name="Line 33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0" name="Line 34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1" name="Line 35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2" name="Line 36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3" name="Line 37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4" name="Line 38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5" name="Line 39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6" name="Line 40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7" name="Line 41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8" name="Line 42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9" name="Line 43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0" name="Line 44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1" name="Line 45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2" name="Line 46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4272" y="2690"/>
              <a:ext cx="1152" cy="334"/>
              <a:chOff x="1440" y="2928"/>
              <a:chExt cx="576" cy="672"/>
            </a:xfrm>
          </p:grpSpPr>
          <p:sp>
            <p:nvSpPr>
              <p:cNvPr id="66572" name="Freeform 48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3" name="Rectangle 49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4" name="Freeform 50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6570" name="AutoShape 51"/>
            <p:cNvSpPr>
              <a:spLocks noChangeArrowheads="1"/>
            </p:cNvSpPr>
            <p:nvPr/>
          </p:nvSpPr>
          <p:spPr bwMode="auto">
            <a:xfrm>
              <a:off x="2496" y="2352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8575">
              <a:solidFill>
                <a:schemeClr val="accent1"/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i="1">
                <a:solidFill>
                  <a:srgbClr val="FFFF00"/>
                </a:solidFill>
              </a:endParaRPr>
            </a:p>
          </p:txBody>
        </p:sp>
        <p:sp>
          <p:nvSpPr>
            <p:cNvPr id="66571" name="Text Box 52"/>
            <p:cNvSpPr txBox="1">
              <a:spLocks noChangeArrowheads="1"/>
            </p:cNvSpPr>
            <p:nvPr/>
          </p:nvSpPr>
          <p:spPr bwMode="auto">
            <a:xfrm>
              <a:off x="2436" y="2592"/>
              <a:ext cx="618" cy="51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X  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2,</a:t>
              </a:r>
              <a:b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Y 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 0.5</a:t>
              </a:r>
            </a:p>
          </p:txBody>
        </p:sp>
      </p:grpSp>
      <p:sp>
        <p:nvSpPr>
          <p:cNvPr id="66565" name="TextBox 51"/>
          <p:cNvSpPr txBox="1">
            <a:spLocks noChangeArrowheads="1"/>
          </p:cNvSpPr>
          <p:nvPr/>
        </p:nvSpPr>
        <p:spPr bwMode="auto">
          <a:xfrm>
            <a:off x="7493000" y="6621463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</p:spTree>
    <p:extLst>
      <p:ext uri="{BB962C8B-B14F-4D97-AF65-F5344CB8AC3E}">
        <p14:creationId xmlns:p14="http://schemas.microsoft.com/office/powerpoint/2010/main" val="30789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3350"/>
            <a:ext cx="7772400" cy="4114800"/>
          </a:xfrm>
        </p:spPr>
        <p:txBody>
          <a:bodyPr/>
          <a:lstStyle/>
          <a:p>
            <a:r>
              <a:rPr lang="en-US" smtClean="0"/>
              <a:t>Scaling operation: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Or, in matrix form: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837113" y="1384300"/>
          <a:ext cx="1328737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3" imgW="444240" imgH="431640" progId="Equation.3">
                  <p:embed/>
                </p:oleObj>
              </mc:Choice>
              <mc:Fallback>
                <p:oleObj name="Equation" r:id="rId3" imgW="444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1384300"/>
                        <a:ext cx="1328737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29" name="Object 3"/>
          <p:cNvGraphicFramePr>
            <a:graphicFrameLocks noChangeAspect="1"/>
          </p:cNvGraphicFramePr>
          <p:nvPr/>
        </p:nvGraphicFramePr>
        <p:xfrm>
          <a:off x="4030663" y="3441700"/>
          <a:ext cx="3271837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5" imgW="1091880" imgH="469800" progId="Equation.3">
                  <p:embed/>
                </p:oleObj>
              </mc:Choice>
              <mc:Fallback>
                <p:oleObj name="Equation" r:id="rId5" imgW="10918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3441700"/>
                        <a:ext cx="3271837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30" name="AutoShape 6"/>
          <p:cNvSpPr>
            <a:spLocks/>
          </p:cNvSpPr>
          <p:nvPr/>
        </p:nvSpPr>
        <p:spPr bwMode="auto">
          <a:xfrm rot="-5400000">
            <a:off x="5811838" y="4413250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7831" name="Text Box 7"/>
          <p:cNvSpPr txBox="1">
            <a:spLocks noChangeArrowheads="1"/>
          </p:cNvSpPr>
          <p:nvPr/>
        </p:nvSpPr>
        <p:spPr bwMode="auto">
          <a:xfrm>
            <a:off x="4767263" y="5137150"/>
            <a:ext cx="2336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</a:rPr>
              <a:t>scaling matrix S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80" name="TextBox 51"/>
          <p:cNvSpPr txBox="1">
            <a:spLocks noChangeArrowheads="1"/>
          </p:cNvSpPr>
          <p:nvPr/>
        </p:nvSpPr>
        <p:spPr bwMode="auto">
          <a:xfrm>
            <a:off x="7493000" y="6621463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</p:spTree>
    <p:extLst>
      <p:ext uri="{BB962C8B-B14F-4D97-AF65-F5344CB8AC3E}">
        <p14:creationId xmlns:p14="http://schemas.microsoft.com/office/powerpoint/2010/main" val="164753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30" grpId="0" animBg="1"/>
      <p:bldP spid="7178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0"/>
            <a:ext cx="6973887" cy="1143000"/>
          </a:xfrm>
        </p:spPr>
        <p:txBody>
          <a:bodyPr/>
          <a:lstStyle/>
          <a:p>
            <a:r>
              <a:rPr lang="en-US" sz="3000" smtClean="0"/>
              <a:t>What transformations can be represented with a 2x2 matrix?</a:t>
            </a:r>
          </a:p>
        </p:txBody>
      </p:sp>
      <p:sp>
        <p:nvSpPr>
          <p:cNvPr id="4105" name="Text Box 4"/>
          <p:cNvSpPr txBox="1">
            <a:spLocks noChangeArrowheads="1"/>
          </p:cNvSpPr>
          <p:nvPr/>
        </p:nvSpPr>
        <p:spPr bwMode="auto">
          <a:xfrm>
            <a:off x="838200" y="3055938"/>
            <a:ext cx="3579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2D Rotate around (0,0)?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143000" y="3649663"/>
          <a:ext cx="32242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" name="Equation" r:id="rId4" imgW="1460160" imgH="355320" progId="Equation.3">
                  <p:embed/>
                </p:oleObj>
              </mc:Choice>
              <mc:Fallback>
                <p:oleObj name="Equation" r:id="rId4" imgW="14601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49663"/>
                        <a:ext cx="3224213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22" name="Object 3"/>
          <p:cNvGraphicFramePr>
            <a:graphicFrameLocks noChangeAspect="1"/>
          </p:cNvGraphicFramePr>
          <p:nvPr/>
        </p:nvGraphicFramePr>
        <p:xfrm>
          <a:off x="5016500" y="3594100"/>
          <a:ext cx="34544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" name="Equation" r:id="rId6" imgW="1701720" imgH="457200" progId="Equation.3">
                  <p:embed/>
                </p:oleObj>
              </mc:Choice>
              <mc:Fallback>
                <p:oleObj name="Equation" r:id="rId6" imgW="1701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3594100"/>
                        <a:ext cx="3454400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 Box 7"/>
          <p:cNvSpPr txBox="1">
            <a:spLocks noChangeArrowheads="1"/>
          </p:cNvSpPr>
          <p:nvPr/>
        </p:nvSpPr>
        <p:spPr bwMode="auto">
          <a:xfrm>
            <a:off x="838200" y="4721225"/>
            <a:ext cx="1677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2D Shear?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101725" y="5311775"/>
          <a:ext cx="21018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" name="Equation" r:id="rId8" imgW="952200" imgH="457200" progId="Equation.3">
                  <p:embed/>
                </p:oleObj>
              </mc:Choice>
              <mc:Fallback>
                <p:oleObj name="Equation" r:id="rId8" imgW="952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5311775"/>
                        <a:ext cx="210185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25" name="Object 5"/>
          <p:cNvGraphicFramePr>
            <a:graphicFrameLocks noChangeAspect="1"/>
          </p:cNvGraphicFramePr>
          <p:nvPr/>
        </p:nvGraphicFramePr>
        <p:xfrm>
          <a:off x="5046663" y="5241925"/>
          <a:ext cx="324961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" name="Equation" r:id="rId10" imgW="1384200" imgH="482400" progId="Equation.3">
                  <p:embed/>
                </p:oleObj>
              </mc:Choice>
              <mc:Fallback>
                <p:oleObj name="Equation" r:id="rId10" imgW="1384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5241925"/>
                        <a:ext cx="3249612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TextBox 9"/>
          <p:cNvSpPr txBox="1">
            <a:spLocks noChangeArrowheads="1"/>
          </p:cNvSpPr>
          <p:nvPr/>
        </p:nvSpPr>
        <p:spPr bwMode="auto">
          <a:xfrm>
            <a:off x="7419975" y="6584950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4108" name="Text Box 7"/>
          <p:cNvSpPr txBox="1">
            <a:spLocks noChangeArrowheads="1"/>
          </p:cNvSpPr>
          <p:nvPr/>
        </p:nvSpPr>
        <p:spPr bwMode="auto">
          <a:xfrm>
            <a:off x="846138" y="1165225"/>
            <a:ext cx="2124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2D Scaling?</a:t>
            </a:r>
          </a:p>
        </p:txBody>
      </p:sp>
      <p:graphicFrame>
        <p:nvGraphicFramePr>
          <p:cNvPr id="4102" name="Object 4"/>
          <p:cNvGraphicFramePr>
            <a:graphicFrameLocks noChangeAspect="1"/>
          </p:cNvGraphicFramePr>
          <p:nvPr/>
        </p:nvGraphicFramePr>
        <p:xfrm>
          <a:off x="1220788" y="1616075"/>
          <a:ext cx="16319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" name="Equation" r:id="rId12" imgW="647640" imgH="482400" progId="Equation.3">
                  <p:embed/>
                </p:oleObj>
              </mc:Choice>
              <mc:Fallback>
                <p:oleObj name="Equation" r:id="rId12" imgW="6476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1616075"/>
                        <a:ext cx="1631950" cy="121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5001" name="Object 5"/>
          <p:cNvGraphicFramePr>
            <a:graphicFrameLocks noChangeAspect="1"/>
          </p:cNvGraphicFramePr>
          <p:nvPr/>
        </p:nvGraphicFramePr>
        <p:xfrm>
          <a:off x="4973638" y="1566863"/>
          <a:ext cx="2847975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" name="Equation" r:id="rId14" imgW="1231560" imgH="482400" progId="Equation.3">
                  <p:embed/>
                </p:oleObj>
              </mc:Choice>
              <mc:Fallback>
                <p:oleObj name="Equation" r:id="rId14" imgW="1231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1566863"/>
                        <a:ext cx="2847975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027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0"/>
            <a:ext cx="6973887" cy="1143000"/>
          </a:xfrm>
        </p:spPr>
        <p:txBody>
          <a:bodyPr/>
          <a:lstStyle/>
          <a:p>
            <a:r>
              <a:rPr lang="en-US" sz="3000" smtClean="0"/>
              <a:t>What transformations can be represented with a 2x2 matrix?</a:t>
            </a:r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7419975" y="6584950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5129" name="Text Box 4"/>
          <p:cNvSpPr txBox="1">
            <a:spLocks noChangeArrowheads="1"/>
          </p:cNvSpPr>
          <p:nvPr/>
        </p:nvSpPr>
        <p:spPr bwMode="auto">
          <a:xfrm>
            <a:off x="838200" y="1384300"/>
            <a:ext cx="3489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2D Mirror about Y axis?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219200" y="2035175"/>
          <a:ext cx="100965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" name="Equation" r:id="rId3" imgW="457200" imgH="355320" progId="Equation.3">
                  <p:embed/>
                </p:oleObj>
              </mc:Choice>
              <mc:Fallback>
                <p:oleObj name="Equation" r:id="rId3" imgW="4572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35175"/>
                        <a:ext cx="1009650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4572000" y="1903413"/>
          <a:ext cx="29718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" name="Equation" r:id="rId5" imgW="1168200" imgH="380880" progId="Equation.3">
                  <p:embed/>
                </p:oleObj>
              </mc:Choice>
              <mc:Fallback>
                <p:oleObj name="Equation" r:id="rId5" imgW="1168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03413"/>
                        <a:ext cx="2971800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Text Box 7"/>
          <p:cNvSpPr txBox="1">
            <a:spLocks noChangeArrowheads="1"/>
          </p:cNvSpPr>
          <p:nvPr/>
        </p:nvSpPr>
        <p:spPr bwMode="auto">
          <a:xfrm>
            <a:off x="838200" y="3289300"/>
            <a:ext cx="3105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2D Mirror over (0,0)?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295400" y="4016375"/>
          <a:ext cx="103663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" name="Equation" r:id="rId7" imgW="469800" imgH="355320" progId="Equation.3">
                  <p:embed/>
                </p:oleObj>
              </mc:Choice>
              <mc:Fallback>
                <p:oleObj name="Equation" r:id="rId7" imgW="4698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016375"/>
                        <a:ext cx="1036638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4575175" y="3906838"/>
          <a:ext cx="31972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" name="Equation" r:id="rId9" imgW="1257120" imgH="380880" progId="Equation.3">
                  <p:embed/>
                </p:oleObj>
              </mc:Choice>
              <mc:Fallback>
                <p:oleObj name="Equation" r:id="rId9" imgW="12571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3906838"/>
                        <a:ext cx="319722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Text Box 4"/>
          <p:cNvSpPr txBox="1">
            <a:spLocks noChangeArrowheads="1"/>
          </p:cNvSpPr>
          <p:nvPr/>
        </p:nvSpPr>
        <p:spPr bwMode="auto">
          <a:xfrm>
            <a:off x="890588" y="5108575"/>
            <a:ext cx="240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2D Translation?</a:t>
            </a:r>
          </a:p>
        </p:txBody>
      </p:sp>
      <p:graphicFrame>
        <p:nvGraphicFramePr>
          <p:cNvPr id="5126" name="Object 2"/>
          <p:cNvGraphicFramePr>
            <a:graphicFrameLocks noChangeAspect="1"/>
          </p:cNvGraphicFramePr>
          <p:nvPr/>
        </p:nvGraphicFramePr>
        <p:xfrm>
          <a:off x="1427163" y="5648325"/>
          <a:ext cx="14255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8" name="Equation" r:id="rId11" imgW="647640" imgH="457200" progId="Equation.3">
                  <p:embed/>
                </p:oleObj>
              </mc:Choice>
              <mc:Fallback>
                <p:oleObj name="Equation" r:id="rId11" imgW="647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63" y="5648325"/>
                        <a:ext cx="142557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735513" y="5856288"/>
            <a:ext cx="749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427007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2D Linear Transformations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2443163"/>
            <a:ext cx="8566150" cy="47879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Only linear 2D transformations can be represented with a 2x2 matrix.</a:t>
            </a: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Linear transformations are combinations of …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Scale,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Rotation,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Shear, and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Mirror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074988" y="1092200"/>
          <a:ext cx="2773362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4" imgW="1117440" imgH="457200" progId="Equation.3">
                  <p:embed/>
                </p:oleObj>
              </mc:Choice>
              <mc:Fallback>
                <p:oleObj name="Equation" r:id="rId4" imgW="1117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88" y="1092200"/>
                        <a:ext cx="2773362" cy="113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7346950" y="6532563"/>
            <a:ext cx="25558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Alyosha Efros</a:t>
            </a:r>
          </a:p>
        </p:txBody>
      </p:sp>
    </p:spTree>
    <p:extLst>
      <p:ext uri="{BB962C8B-B14F-4D97-AF65-F5344CB8AC3E}">
        <p14:creationId xmlns:p14="http://schemas.microsoft.com/office/powerpoint/2010/main" val="191725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r>
              <a:rPr lang="en-US" sz="3600" dirty="0" smtClean="0"/>
              <a:t>Homogeneous coordinates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325926" y="3184525"/>
            <a:ext cx="2625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homogeneous image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coordinates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752588" y="4191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Converting </a:t>
            </a:r>
            <a:r>
              <a:rPr lang="en-US" sz="2800" i="1" dirty="0" smtClean="0">
                <a:solidFill>
                  <a:srgbClr val="000000"/>
                </a:solidFill>
              </a:rPr>
              <a:t>from</a:t>
            </a:r>
            <a:r>
              <a:rPr lang="en-US" sz="2800" dirty="0" smtClean="0">
                <a:solidFill>
                  <a:srgbClr val="000000"/>
                </a:solidFill>
              </a:rPr>
              <a:t> homogeneous coordinates</a:t>
            </a:r>
          </a:p>
        </p:txBody>
      </p:sp>
      <p:pic>
        <p:nvPicPr>
          <p:cNvPr id="20" name="Picture 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39" y="2033588"/>
            <a:ext cx="184308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39" y="4800600"/>
            <a:ext cx="26225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904988" y="12954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To convert to homogeneous coordinates:</a:t>
            </a:r>
          </a:p>
        </p:txBody>
      </p:sp>
    </p:spTree>
    <p:extLst>
      <p:ext uri="{BB962C8B-B14F-4D97-AF65-F5344CB8AC3E}">
        <p14:creationId xmlns:p14="http://schemas.microsoft.com/office/powerpoint/2010/main" val="149570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Homogeneous Coordinates</a:t>
            </a: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How can we represent 2d translation as a 3x3 matrix using homogeneous coordinates?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A: Using the rightmost column:</a:t>
            </a:r>
          </a:p>
        </p:txBody>
      </p:sp>
      <p:graphicFrame>
        <p:nvGraphicFramePr>
          <p:cNvPr id="732164" name="Object 2"/>
          <p:cNvGraphicFramePr>
            <a:graphicFrameLocks noChangeAspect="1"/>
          </p:cNvGraphicFramePr>
          <p:nvPr/>
        </p:nvGraphicFramePr>
        <p:xfrm>
          <a:off x="1524000" y="3795713"/>
          <a:ext cx="4103688" cy="184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quation" r:id="rId3" imgW="1638000" imgH="736560" progId="Equation.3">
                  <p:embed/>
                </p:oleObj>
              </mc:Choice>
              <mc:Fallback>
                <p:oleObj name="Equation" r:id="rId3" imgW="16380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95713"/>
                        <a:ext cx="4103688" cy="184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870075" y="1822450"/>
          <a:ext cx="14239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Equation" r:id="rId5" imgW="647640" imgH="457200" progId="Equation.3">
                  <p:embed/>
                </p:oleObj>
              </mc:Choice>
              <mc:Fallback>
                <p:oleObj name="Equation" r:id="rId5" imgW="647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1822450"/>
                        <a:ext cx="1423988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7456488" y="6511925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</p:spTree>
    <p:extLst>
      <p:ext uri="{BB962C8B-B14F-4D97-AF65-F5344CB8AC3E}">
        <p14:creationId xmlns:p14="http://schemas.microsoft.com/office/powerpoint/2010/main" val="405096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Translation</a:t>
            </a:r>
          </a:p>
        </p:txBody>
      </p:sp>
      <p:graphicFrame>
        <p:nvGraphicFramePr>
          <p:cNvPr id="9218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2747963" y="1981200"/>
          <a:ext cx="3722687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3" imgW="1942920" imgH="736560" progId="Equation.3">
                  <p:embed/>
                </p:oleObj>
              </mc:Choice>
              <mc:Fallback>
                <p:oleObj name="Equation" r:id="rId3" imgW="194292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1981200"/>
                        <a:ext cx="3722687" cy="1411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03363" y="3830638"/>
            <a:ext cx="2541587" cy="2287587"/>
            <a:chOff x="816" y="2208"/>
            <a:chExt cx="1920" cy="1728"/>
          </a:xfrm>
        </p:grpSpPr>
        <p:sp>
          <p:nvSpPr>
            <p:cNvPr id="9255" name="Line 6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6" name="Line 7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7" name="Line 8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8" name="Line 9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9" name="Line 10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0" name="Line 11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1" name="Line 12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2" name="Line 13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3" name="Line 14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4" name="Line 15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5" name="Line 16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6" name="Line 17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7" name="Line 18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8" name="Line 19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9" name="Line 20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0" name="Line 21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1" name="Line 22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2" name="Line 23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328863" y="4719638"/>
            <a:ext cx="763587" cy="890587"/>
            <a:chOff x="1440" y="2928"/>
            <a:chExt cx="576" cy="672"/>
          </a:xfrm>
        </p:grpSpPr>
        <p:sp>
          <p:nvSpPr>
            <p:cNvPr id="9252" name="Freeform 25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53" name="Rectangle 26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54" name="Freeform 27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316538" y="3830638"/>
            <a:ext cx="2541587" cy="2287587"/>
            <a:chOff x="816" y="2208"/>
            <a:chExt cx="1920" cy="1728"/>
          </a:xfrm>
        </p:grpSpPr>
        <p:sp>
          <p:nvSpPr>
            <p:cNvPr id="9234" name="Line 29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5" name="Line 30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6" name="Line 31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7" name="Line 32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8" name="Line 33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9" name="Line 34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0" name="Line 35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1" name="Line 36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2" name="Line 37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3" name="Line 38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4" name="Line 39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5" name="Line 40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6" name="Line 41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7" name="Line 42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8" name="Line 43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9" name="Line 44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0" name="Line 45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1" name="Line 46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223" name="AutoShape 47"/>
          <p:cNvSpPr>
            <a:spLocks noChangeArrowheads="1"/>
          </p:cNvSpPr>
          <p:nvPr/>
        </p:nvSpPr>
        <p:spPr bwMode="auto">
          <a:xfrm>
            <a:off x="4298950" y="4846638"/>
            <a:ext cx="636588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i="1">
              <a:solidFill>
                <a:srgbClr val="FFFF00"/>
              </a:solidFill>
            </a:endParaRPr>
          </a:p>
        </p:txBody>
      </p:sp>
      <p:sp>
        <p:nvSpPr>
          <p:cNvPr id="9224" name="Text Box 48"/>
          <p:cNvSpPr txBox="1">
            <a:spLocks noChangeArrowheads="1"/>
          </p:cNvSpPr>
          <p:nvPr/>
        </p:nvSpPr>
        <p:spPr bwMode="auto">
          <a:xfrm>
            <a:off x="4252913" y="5097463"/>
            <a:ext cx="750887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2400" baseline="-25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= 2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24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baseline="-2500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= 1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6651625" y="4516438"/>
            <a:ext cx="763588" cy="890587"/>
            <a:chOff x="1440" y="2928"/>
            <a:chExt cx="576" cy="672"/>
          </a:xfrm>
        </p:grpSpPr>
        <p:sp>
          <p:nvSpPr>
            <p:cNvPr id="9231" name="Freeform 50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32" name="Rectangle 51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33" name="Freeform 52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9226" name="AutoShape 53"/>
          <p:cNvSpPr>
            <a:spLocks noChangeArrowheads="1"/>
          </p:cNvSpPr>
          <p:nvPr/>
        </p:nvSpPr>
        <p:spPr bwMode="auto">
          <a:xfrm>
            <a:off x="5776913" y="1603375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227" name="AutoShape 54"/>
          <p:cNvSpPr>
            <a:spLocks noChangeArrowheads="1"/>
          </p:cNvSpPr>
          <p:nvPr/>
        </p:nvSpPr>
        <p:spPr bwMode="auto">
          <a:xfrm>
            <a:off x="4791075" y="1566863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228" name="AutoShape 55"/>
          <p:cNvSpPr>
            <a:spLocks noChangeArrowheads="1"/>
          </p:cNvSpPr>
          <p:nvPr/>
        </p:nvSpPr>
        <p:spPr bwMode="auto">
          <a:xfrm>
            <a:off x="2855913" y="1566863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229" name="Rectangle 57"/>
          <p:cNvSpPr>
            <a:spLocks noChangeArrowheads="1"/>
          </p:cNvSpPr>
          <p:nvPr/>
        </p:nvSpPr>
        <p:spPr bwMode="auto">
          <a:xfrm>
            <a:off x="2381250" y="982663"/>
            <a:ext cx="3900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Homogeneous Coordinates</a:t>
            </a:r>
          </a:p>
        </p:txBody>
      </p:sp>
      <p:sp>
        <p:nvSpPr>
          <p:cNvPr id="9230" name="TextBox 4"/>
          <p:cNvSpPr txBox="1">
            <a:spLocks noChangeArrowheads="1"/>
          </p:cNvSpPr>
          <p:nvPr/>
        </p:nvSpPr>
        <p:spPr bwMode="auto">
          <a:xfrm>
            <a:off x="7456488" y="6584950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</p:spTree>
    <p:extLst>
      <p:ext uri="{BB962C8B-B14F-4D97-AF65-F5344CB8AC3E}">
        <p14:creationId xmlns:p14="http://schemas.microsoft.com/office/powerpoint/2010/main" val="31386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Basic 2D Transformations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Basic 2D transformations as 3x3 matrices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143000" y="4068763"/>
          <a:ext cx="3182938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6" name="Equation" r:id="rId4" imgW="2057400" imgH="711000" progId="Equation.3">
                  <p:embed/>
                </p:oleObj>
              </mc:Choice>
              <mc:Fallback>
                <p:oleObj name="Equation" r:id="rId4" imgW="20574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68763"/>
                        <a:ext cx="3182938" cy="1100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577975" y="1868488"/>
          <a:ext cx="21018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7" name="Equation" r:id="rId6" imgW="1333440" imgH="698400" progId="Equation.3">
                  <p:embed/>
                </p:oleObj>
              </mc:Choice>
              <mc:Fallback>
                <p:oleObj name="Equation" r:id="rId6" imgW="13334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1868488"/>
                        <a:ext cx="210185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5510213" y="4068763"/>
          <a:ext cx="2522537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8" name="Equation" r:id="rId8" imgW="1600200" imgH="711000" progId="Equation.3">
                  <p:embed/>
                </p:oleObj>
              </mc:Choice>
              <mc:Fallback>
                <p:oleObj name="Equation" r:id="rId8" imgW="16002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4068763"/>
                        <a:ext cx="2522537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1981200" y="2979738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Translate</a:t>
            </a: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2057400" y="5189538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Rotate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6248400" y="5189538"/>
            <a:ext cx="88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Shear</a:t>
            </a:r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5510213" y="1858963"/>
          <a:ext cx="22828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9" name="Equation" r:id="rId10" imgW="1447560" imgH="711000" progId="Equation.3">
                  <p:embed/>
                </p:oleObj>
              </mc:Choice>
              <mc:Fallback>
                <p:oleObj name="Equation" r:id="rId10" imgW="14475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1858963"/>
                        <a:ext cx="2282825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248400" y="3001963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Scale</a:t>
            </a:r>
          </a:p>
        </p:txBody>
      </p:sp>
      <p:sp>
        <p:nvSpPr>
          <p:cNvPr id="10252" name="TextBox 4"/>
          <p:cNvSpPr txBox="1">
            <a:spLocks noChangeArrowheads="1"/>
          </p:cNvSpPr>
          <p:nvPr/>
        </p:nvSpPr>
        <p:spPr bwMode="auto">
          <a:xfrm>
            <a:off x="7456488" y="6511925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</p:spTree>
    <p:extLst>
      <p:ext uri="{BB962C8B-B14F-4D97-AF65-F5344CB8AC3E}">
        <p14:creationId xmlns:p14="http://schemas.microsoft.com/office/powerpoint/2010/main" val="23137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552" name="Group 27"/>
          <p:cNvGrpSpPr>
            <a:grpSpLocks/>
          </p:cNvGrpSpPr>
          <p:nvPr/>
        </p:nvGrpSpPr>
        <p:grpSpPr bwMode="auto">
          <a:xfrm>
            <a:off x="920700" y="2844792"/>
            <a:ext cx="2844800" cy="2495550"/>
            <a:chOff x="1872" y="1947"/>
            <a:chExt cx="1792" cy="1572"/>
          </a:xfrm>
        </p:grpSpPr>
        <p:graphicFrame>
          <p:nvGraphicFramePr>
            <p:cNvPr id="492546" name="Object 2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7" name="Oval 21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77" name="Text Box 30"/>
          <p:cNvSpPr txBox="1">
            <a:spLocks noChangeArrowheads="1"/>
          </p:cNvSpPr>
          <p:nvPr/>
        </p:nvSpPr>
        <p:spPr bwMode="auto">
          <a:xfrm>
            <a:off x="811161" y="1638288"/>
            <a:ext cx="699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</a:rPr>
              <a:t>Given</a:t>
            </a:r>
            <a:r>
              <a:rPr lang="en-US" sz="2400" dirty="0">
                <a:solidFill>
                  <a:srgbClr val="000000"/>
                </a:solidFill>
              </a:rPr>
              <a:t>: initial contour (model) near desired object </a:t>
            </a:r>
          </a:p>
        </p:txBody>
      </p:sp>
      <p:sp>
        <p:nvSpPr>
          <p:cNvPr id="492554" name="TextBox 8"/>
          <p:cNvSpPr txBox="1">
            <a:spLocks noChangeArrowheads="1"/>
          </p:cNvSpPr>
          <p:nvPr/>
        </p:nvSpPr>
        <p:spPr bwMode="auto">
          <a:xfrm>
            <a:off x="2133600" y="914400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a.k.a. active contours, snakes</a:t>
            </a:r>
          </a:p>
        </p:txBody>
      </p:sp>
      <p:sp>
        <p:nvSpPr>
          <p:cNvPr id="492556" name="TextBox 8"/>
          <p:cNvSpPr txBox="1">
            <a:spLocks noChangeArrowheads="1"/>
          </p:cNvSpPr>
          <p:nvPr/>
        </p:nvSpPr>
        <p:spPr bwMode="auto">
          <a:xfrm>
            <a:off x="7224777" y="6584997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Figure credit: Yuri </a:t>
            </a:r>
            <a:r>
              <a:rPr lang="en-US" sz="1200" dirty="0" err="1">
                <a:solidFill>
                  <a:srgbClr val="000000"/>
                </a:solidFill>
              </a:rPr>
              <a:t>Boykov</a:t>
            </a: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492557" name="Group 11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1872" y="1947"/>
            <a:chExt cx="1792" cy="1572"/>
          </a:xfrm>
        </p:grpSpPr>
        <p:graphicFrame>
          <p:nvGraphicFramePr>
            <p:cNvPr id="492547" name="Object 5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" name="Image" r:id="rId6" imgW="1143260" imgH="1003529" progId="">
                    <p:embed/>
                  </p:oleObj>
                </mc:Choice>
                <mc:Fallback>
                  <p:oleObj name="Image" r:id="rId6" imgW="1143260" imgH="100352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6" name="Oval 6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3790" y="1924"/>
            <a:chExt cx="1792" cy="1572"/>
          </a:xfrm>
        </p:grpSpPr>
        <p:graphicFrame>
          <p:nvGraphicFramePr>
            <p:cNvPr id="492548" name="Object 4"/>
            <p:cNvGraphicFramePr>
              <a:graphicFrameLocks noChangeAspect="1"/>
            </p:cNvGraphicFramePr>
            <p:nvPr/>
          </p:nvGraphicFramePr>
          <p:xfrm>
            <a:off x="3790" y="1924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" name="Image" r:id="rId7" imgW="1143260" imgH="1003529" progId="">
                    <p:embed/>
                  </p:oleObj>
                </mc:Choice>
                <mc:Fallback>
                  <p:oleObj name="Image" r:id="rId7" imgW="1143260" imgH="100352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0" y="1924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5" name="Freeform 9"/>
            <p:cNvSpPr>
              <a:spLocks/>
            </p:cNvSpPr>
            <p:nvPr/>
          </p:nvSpPr>
          <p:spPr bwMode="auto">
            <a:xfrm>
              <a:off x="4453" y="2348"/>
              <a:ext cx="759" cy="687"/>
            </a:xfrm>
            <a:custGeom>
              <a:avLst/>
              <a:gdLst>
                <a:gd name="T0" fmla="*/ 504 w 759"/>
                <a:gd name="T1" fmla="*/ 27 h 687"/>
                <a:gd name="T2" fmla="*/ 667 w 759"/>
                <a:gd name="T3" fmla="*/ 99 h 687"/>
                <a:gd name="T4" fmla="*/ 753 w 759"/>
                <a:gd name="T5" fmla="*/ 319 h 687"/>
                <a:gd name="T6" fmla="*/ 632 w 759"/>
                <a:gd name="T7" fmla="*/ 568 h 687"/>
                <a:gd name="T8" fmla="*/ 468 w 759"/>
                <a:gd name="T9" fmla="*/ 675 h 687"/>
                <a:gd name="T10" fmla="*/ 227 w 759"/>
                <a:gd name="T11" fmla="*/ 632 h 687"/>
                <a:gd name="T12" fmla="*/ 20 w 759"/>
                <a:gd name="T13" fmla="*/ 347 h 687"/>
                <a:gd name="T14" fmla="*/ 106 w 759"/>
                <a:gd name="T15" fmla="*/ 99 h 687"/>
                <a:gd name="T16" fmla="*/ 312 w 759"/>
                <a:gd name="T17" fmla="*/ 13 h 687"/>
                <a:gd name="T18" fmla="*/ 504 w 759"/>
                <a:gd name="T19" fmla="*/ 27 h 6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9"/>
                <a:gd name="T31" fmla="*/ 0 h 687"/>
                <a:gd name="T32" fmla="*/ 759 w 759"/>
                <a:gd name="T33" fmla="*/ 687 h 6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9" h="687">
                  <a:moveTo>
                    <a:pt x="504" y="27"/>
                  </a:moveTo>
                  <a:cubicBezTo>
                    <a:pt x="563" y="41"/>
                    <a:pt x="625" y="50"/>
                    <a:pt x="667" y="99"/>
                  </a:cubicBezTo>
                  <a:cubicBezTo>
                    <a:pt x="709" y="148"/>
                    <a:pt x="759" y="241"/>
                    <a:pt x="753" y="319"/>
                  </a:cubicBezTo>
                  <a:cubicBezTo>
                    <a:pt x="747" y="397"/>
                    <a:pt x="679" y="509"/>
                    <a:pt x="632" y="568"/>
                  </a:cubicBezTo>
                  <a:cubicBezTo>
                    <a:pt x="585" y="627"/>
                    <a:pt x="535" y="664"/>
                    <a:pt x="468" y="675"/>
                  </a:cubicBezTo>
                  <a:cubicBezTo>
                    <a:pt x="401" y="686"/>
                    <a:pt x="302" y="687"/>
                    <a:pt x="227" y="632"/>
                  </a:cubicBezTo>
                  <a:cubicBezTo>
                    <a:pt x="152" y="577"/>
                    <a:pt x="40" y="436"/>
                    <a:pt x="20" y="347"/>
                  </a:cubicBezTo>
                  <a:cubicBezTo>
                    <a:pt x="0" y="258"/>
                    <a:pt x="57" y="155"/>
                    <a:pt x="106" y="99"/>
                  </a:cubicBezTo>
                  <a:cubicBezTo>
                    <a:pt x="155" y="43"/>
                    <a:pt x="242" y="26"/>
                    <a:pt x="312" y="13"/>
                  </a:cubicBezTo>
                  <a:cubicBezTo>
                    <a:pt x="382" y="0"/>
                    <a:pt x="445" y="13"/>
                    <a:pt x="504" y="27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-87" y="1886"/>
            <a:chExt cx="1792" cy="1572"/>
          </a:xfrm>
        </p:grpSpPr>
        <p:graphicFrame>
          <p:nvGraphicFramePr>
            <p:cNvPr id="492549" name="Object 3"/>
            <p:cNvGraphicFramePr>
              <a:graphicFrameLocks noChangeAspect="1"/>
            </p:cNvGraphicFramePr>
            <p:nvPr/>
          </p:nvGraphicFramePr>
          <p:xfrm>
            <a:off x="-87" y="1886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" name="Image" r:id="rId8" imgW="1143260" imgH="1003529" progId="">
                    <p:embed/>
                  </p:oleObj>
                </mc:Choice>
                <mc:Fallback>
                  <p:oleObj name="Image" r:id="rId8" imgW="1143260" imgH="100352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" y="1886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4" name="Freeform 15"/>
            <p:cNvSpPr>
              <a:spLocks/>
            </p:cNvSpPr>
            <p:nvPr/>
          </p:nvSpPr>
          <p:spPr bwMode="auto">
            <a:xfrm>
              <a:off x="668" y="2315"/>
              <a:ext cx="745" cy="678"/>
            </a:xfrm>
            <a:custGeom>
              <a:avLst/>
              <a:gdLst>
                <a:gd name="T0" fmla="*/ 356 w 745"/>
                <a:gd name="T1" fmla="*/ 32 h 678"/>
                <a:gd name="T2" fmla="*/ 548 w 745"/>
                <a:gd name="T3" fmla="*/ 53 h 678"/>
                <a:gd name="T4" fmla="*/ 704 w 745"/>
                <a:gd name="T5" fmla="*/ 195 h 678"/>
                <a:gd name="T6" fmla="*/ 726 w 745"/>
                <a:gd name="T7" fmla="*/ 409 h 678"/>
                <a:gd name="T8" fmla="*/ 591 w 745"/>
                <a:gd name="T9" fmla="*/ 593 h 678"/>
                <a:gd name="T10" fmla="*/ 377 w 745"/>
                <a:gd name="T11" fmla="*/ 665 h 678"/>
                <a:gd name="T12" fmla="*/ 100 w 745"/>
                <a:gd name="T13" fmla="*/ 515 h 678"/>
                <a:gd name="T14" fmla="*/ 8 w 745"/>
                <a:gd name="T15" fmla="*/ 266 h 678"/>
                <a:gd name="T16" fmla="*/ 150 w 745"/>
                <a:gd name="T17" fmla="*/ 39 h 678"/>
                <a:gd name="T18" fmla="*/ 356 w 745"/>
                <a:gd name="T19" fmla="*/ 32 h 6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5"/>
                <a:gd name="T31" fmla="*/ 0 h 678"/>
                <a:gd name="T32" fmla="*/ 745 w 745"/>
                <a:gd name="T33" fmla="*/ 678 h 6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5" h="678">
                  <a:moveTo>
                    <a:pt x="356" y="32"/>
                  </a:moveTo>
                  <a:cubicBezTo>
                    <a:pt x="422" y="34"/>
                    <a:pt x="490" y="26"/>
                    <a:pt x="548" y="53"/>
                  </a:cubicBezTo>
                  <a:cubicBezTo>
                    <a:pt x="606" y="80"/>
                    <a:pt x="674" y="136"/>
                    <a:pt x="704" y="195"/>
                  </a:cubicBezTo>
                  <a:cubicBezTo>
                    <a:pt x="734" y="254"/>
                    <a:pt x="745" y="343"/>
                    <a:pt x="726" y="409"/>
                  </a:cubicBezTo>
                  <a:cubicBezTo>
                    <a:pt x="707" y="475"/>
                    <a:pt x="649" y="550"/>
                    <a:pt x="591" y="593"/>
                  </a:cubicBezTo>
                  <a:cubicBezTo>
                    <a:pt x="533" y="636"/>
                    <a:pt x="459" y="678"/>
                    <a:pt x="377" y="665"/>
                  </a:cubicBezTo>
                  <a:cubicBezTo>
                    <a:pt x="295" y="652"/>
                    <a:pt x="162" y="582"/>
                    <a:pt x="100" y="515"/>
                  </a:cubicBezTo>
                  <a:cubicBezTo>
                    <a:pt x="38" y="448"/>
                    <a:pt x="0" y="345"/>
                    <a:pt x="8" y="266"/>
                  </a:cubicBezTo>
                  <a:cubicBezTo>
                    <a:pt x="16" y="187"/>
                    <a:pt x="97" y="78"/>
                    <a:pt x="150" y="39"/>
                  </a:cubicBezTo>
                  <a:cubicBezTo>
                    <a:pt x="203" y="0"/>
                    <a:pt x="290" y="30"/>
                    <a:pt x="356" y="32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3803" y="1893"/>
            <a:chExt cx="1792" cy="1572"/>
          </a:xfrm>
        </p:grpSpPr>
        <p:graphicFrame>
          <p:nvGraphicFramePr>
            <p:cNvPr id="492550" name="Object 6"/>
            <p:cNvGraphicFramePr>
              <a:graphicFrameLocks noChangeAspect="1"/>
            </p:cNvGraphicFramePr>
            <p:nvPr/>
          </p:nvGraphicFramePr>
          <p:xfrm>
            <a:off x="3803" y="1893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" name="Image" r:id="rId9" imgW="1143260" imgH="1003529" progId="">
                    <p:embed/>
                  </p:oleObj>
                </mc:Choice>
                <mc:Fallback>
                  <p:oleObj name="Image" r:id="rId9" imgW="1143260" imgH="100352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3" y="1893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3" name="Freeform 18"/>
            <p:cNvSpPr>
              <a:spLocks/>
            </p:cNvSpPr>
            <p:nvPr/>
          </p:nvSpPr>
          <p:spPr bwMode="auto">
            <a:xfrm>
              <a:off x="4659" y="2350"/>
              <a:ext cx="620" cy="650"/>
            </a:xfrm>
            <a:custGeom>
              <a:avLst/>
              <a:gdLst>
                <a:gd name="T0" fmla="*/ 297 w 620"/>
                <a:gd name="T1" fmla="*/ 11 h 650"/>
                <a:gd name="T2" fmla="*/ 454 w 620"/>
                <a:gd name="T3" fmla="*/ 25 h 650"/>
                <a:gd name="T4" fmla="*/ 589 w 620"/>
                <a:gd name="T5" fmla="*/ 132 h 650"/>
                <a:gd name="T6" fmla="*/ 617 w 620"/>
                <a:gd name="T7" fmla="*/ 310 h 650"/>
                <a:gd name="T8" fmla="*/ 568 w 620"/>
                <a:gd name="T9" fmla="*/ 445 h 650"/>
                <a:gd name="T10" fmla="*/ 461 w 620"/>
                <a:gd name="T11" fmla="*/ 573 h 650"/>
                <a:gd name="T12" fmla="*/ 319 w 620"/>
                <a:gd name="T13" fmla="*/ 644 h 650"/>
                <a:gd name="T14" fmla="*/ 105 w 620"/>
                <a:gd name="T15" fmla="*/ 608 h 650"/>
                <a:gd name="T16" fmla="*/ 13 w 620"/>
                <a:gd name="T17" fmla="*/ 487 h 650"/>
                <a:gd name="T18" fmla="*/ 27 w 620"/>
                <a:gd name="T19" fmla="*/ 274 h 650"/>
                <a:gd name="T20" fmla="*/ 91 w 620"/>
                <a:gd name="T21" fmla="*/ 110 h 650"/>
                <a:gd name="T22" fmla="*/ 248 w 620"/>
                <a:gd name="T23" fmla="*/ 18 h 650"/>
                <a:gd name="T24" fmla="*/ 383 w 620"/>
                <a:gd name="T25" fmla="*/ 4 h 6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0"/>
                <a:gd name="T40" fmla="*/ 0 h 650"/>
                <a:gd name="T41" fmla="*/ 620 w 620"/>
                <a:gd name="T42" fmla="*/ 650 h 6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0" h="650">
                  <a:moveTo>
                    <a:pt x="297" y="11"/>
                  </a:moveTo>
                  <a:cubicBezTo>
                    <a:pt x="351" y="8"/>
                    <a:pt x="405" y="5"/>
                    <a:pt x="454" y="25"/>
                  </a:cubicBezTo>
                  <a:cubicBezTo>
                    <a:pt x="503" y="45"/>
                    <a:pt x="562" y="84"/>
                    <a:pt x="589" y="132"/>
                  </a:cubicBezTo>
                  <a:cubicBezTo>
                    <a:pt x="616" y="180"/>
                    <a:pt x="620" y="258"/>
                    <a:pt x="617" y="310"/>
                  </a:cubicBezTo>
                  <a:cubicBezTo>
                    <a:pt x="614" y="362"/>
                    <a:pt x="594" y="401"/>
                    <a:pt x="568" y="445"/>
                  </a:cubicBezTo>
                  <a:cubicBezTo>
                    <a:pt x="542" y="489"/>
                    <a:pt x="503" y="540"/>
                    <a:pt x="461" y="573"/>
                  </a:cubicBezTo>
                  <a:cubicBezTo>
                    <a:pt x="419" y="606"/>
                    <a:pt x="378" y="638"/>
                    <a:pt x="319" y="644"/>
                  </a:cubicBezTo>
                  <a:cubicBezTo>
                    <a:pt x="260" y="650"/>
                    <a:pt x="156" y="634"/>
                    <a:pt x="105" y="608"/>
                  </a:cubicBezTo>
                  <a:cubicBezTo>
                    <a:pt x="54" y="582"/>
                    <a:pt x="26" y="543"/>
                    <a:pt x="13" y="487"/>
                  </a:cubicBezTo>
                  <a:cubicBezTo>
                    <a:pt x="0" y="431"/>
                    <a:pt x="14" y="337"/>
                    <a:pt x="27" y="274"/>
                  </a:cubicBezTo>
                  <a:cubicBezTo>
                    <a:pt x="40" y="211"/>
                    <a:pt x="54" y="153"/>
                    <a:pt x="91" y="110"/>
                  </a:cubicBezTo>
                  <a:cubicBezTo>
                    <a:pt x="128" y="67"/>
                    <a:pt x="199" y="36"/>
                    <a:pt x="248" y="18"/>
                  </a:cubicBezTo>
                  <a:cubicBezTo>
                    <a:pt x="297" y="0"/>
                    <a:pt x="340" y="2"/>
                    <a:pt x="383" y="4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84187" y="2090726"/>
            <a:ext cx="7291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</a:rPr>
              <a:t>Goal</a:t>
            </a:r>
            <a:r>
              <a:rPr lang="en-US" sz="2400" dirty="0">
                <a:solidFill>
                  <a:srgbClr val="000000"/>
                </a:solidFill>
              </a:rPr>
              <a:t>: evolve the contour to fit exact object boundary   </a:t>
            </a:r>
          </a:p>
        </p:txBody>
      </p:sp>
      <p:sp>
        <p:nvSpPr>
          <p:cNvPr id="492562" name="Rectangle 22"/>
          <p:cNvSpPr>
            <a:spLocks noChangeArrowheads="1"/>
          </p:cNvSpPr>
          <p:nvPr/>
        </p:nvSpPr>
        <p:spPr bwMode="auto">
          <a:xfrm>
            <a:off x="-28638" y="6553445"/>
            <a:ext cx="5976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[Snakes: Active contour models, </a:t>
            </a:r>
            <a:r>
              <a:rPr lang="en-US" sz="1400" dirty="0" err="1">
                <a:solidFill>
                  <a:srgbClr val="000000"/>
                </a:solidFill>
              </a:rPr>
              <a:t>Kass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Witkin</a:t>
            </a:r>
            <a:r>
              <a:rPr lang="en-US" sz="1400" dirty="0">
                <a:solidFill>
                  <a:srgbClr val="000000"/>
                </a:solidFill>
              </a:rPr>
              <a:t>, &amp; </a:t>
            </a:r>
            <a:r>
              <a:rPr lang="en-US" sz="1400" dirty="0" err="1">
                <a:solidFill>
                  <a:srgbClr val="000000"/>
                </a:solidFill>
              </a:rPr>
              <a:t>Terzopoulos</a:t>
            </a:r>
            <a:r>
              <a:rPr lang="en-US" sz="1400" dirty="0">
                <a:solidFill>
                  <a:srgbClr val="000000"/>
                </a:solidFill>
              </a:rPr>
              <a:t>, ICCV1987]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360798" y="2808279"/>
            <a:ext cx="4783202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</a:rPr>
              <a:t>Main idea</a:t>
            </a:r>
            <a:r>
              <a:rPr lang="en-US" sz="2400" dirty="0">
                <a:solidFill>
                  <a:srgbClr val="000000"/>
                </a:solidFill>
              </a:rPr>
              <a:t>: elastic band is iteratively adjusted so as to</a:t>
            </a:r>
          </a:p>
          <a:p>
            <a:pPr marL="287338" indent="-287338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be near image positions with high gradients, </a:t>
            </a:r>
            <a:r>
              <a:rPr lang="en-US" sz="2400" b="1" dirty="0">
                <a:solidFill>
                  <a:srgbClr val="000000"/>
                </a:solidFill>
              </a:rPr>
              <a:t>and</a:t>
            </a:r>
          </a:p>
          <a:p>
            <a:pPr marL="287338" indent="-287338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satisfy shape “preferences” or contour priors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Last time: Deformable contours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361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2D Affine Transformations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3173413"/>
            <a:ext cx="8566150" cy="4940300"/>
          </a:xfrm>
        </p:spPr>
        <p:txBody>
          <a:bodyPr/>
          <a:lstStyle/>
          <a:p>
            <a:r>
              <a:rPr lang="en-US" smtClean="0"/>
              <a:t>Affine transformations are combinations of …</a:t>
            </a:r>
          </a:p>
          <a:p>
            <a:pPr lvl="1"/>
            <a:r>
              <a:rPr lang="en-US" sz="2400" smtClean="0"/>
              <a:t>Linear transformations, and</a:t>
            </a:r>
          </a:p>
          <a:p>
            <a:pPr lvl="1"/>
            <a:r>
              <a:rPr lang="en-US" sz="2400" smtClean="0"/>
              <a:t>Translations</a:t>
            </a:r>
          </a:p>
          <a:p>
            <a:endParaRPr lang="en-US" sz="1200" smtClean="0"/>
          </a:p>
          <a:p>
            <a:r>
              <a:rPr lang="en-US" smtClean="0"/>
              <a:t>Parallel lines remain parallel</a:t>
            </a:r>
          </a:p>
          <a:p>
            <a:pPr lvl="1"/>
            <a:endParaRPr lang="en-US" sz="1800" smtClean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989263" y="1328738"/>
          <a:ext cx="2808287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4" imgW="1384200" imgH="711000" progId="Equation.3">
                  <p:embed/>
                </p:oleObj>
              </mc:Choice>
              <mc:Fallback>
                <p:oleObj name="Equation" r:id="rId4" imgW="13842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263" y="1328738"/>
                        <a:ext cx="2808287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299984" y="5607408"/>
            <a:ext cx="457200" cy="381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-1318191">
            <a:off x="4311222" y="5455008"/>
            <a:ext cx="1143000" cy="457200"/>
          </a:xfrm>
          <a:prstGeom prst="parallelogram">
            <a:avLst>
              <a:gd name="adj" fmla="val 62500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3909584" y="5683608"/>
            <a:ext cx="304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7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Interactive segmentation</a:t>
            </a:r>
          </a:p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Feature-based alignment</a:t>
            </a:r>
          </a:p>
          <a:p>
            <a:pPr lvl="1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2D transformations</a:t>
            </a:r>
          </a:p>
          <a:p>
            <a:pPr lvl="1"/>
            <a:r>
              <a:rPr lang="en-US" dirty="0" smtClean="0"/>
              <a:t>Affine fit</a:t>
            </a:r>
          </a:p>
          <a:p>
            <a:pPr lvl="1"/>
            <a:r>
              <a:rPr lang="en-US" dirty="0" smtClean="0"/>
              <a:t>RANSAC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1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Alignment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29241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We have previously considered how to </a:t>
            </a:r>
            <a:r>
              <a:rPr lang="en-US" sz="2400" b="1" dirty="0" smtClean="0"/>
              <a:t>fit a model to image evidence</a:t>
            </a:r>
          </a:p>
          <a:p>
            <a:pPr lvl="1" eaLnBrk="1" hangingPunct="1"/>
            <a:r>
              <a:rPr lang="en-US" sz="2000" dirty="0" smtClean="0"/>
              <a:t>e.g., a line to edge points, or a snake to a deforming contour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In alignment, we will fit the parameters of some </a:t>
            </a:r>
            <a:r>
              <a:rPr lang="en-US" sz="2400" b="1" dirty="0" smtClean="0"/>
              <a:t>transformation</a:t>
            </a:r>
            <a:r>
              <a:rPr lang="en-US" sz="2400" dirty="0" smtClean="0"/>
              <a:t> according to a set of matching feature pairs (“correspondences”).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319338" y="4184650"/>
            <a:ext cx="4370387" cy="2320925"/>
            <a:chOff x="1276" y="2666"/>
            <a:chExt cx="3284" cy="1462"/>
          </a:xfrm>
        </p:grpSpPr>
        <p:sp>
          <p:nvSpPr>
            <p:cNvPr id="74761" name="Line 23"/>
            <p:cNvSpPr>
              <a:spLocks noChangeShapeType="1"/>
            </p:cNvSpPr>
            <p:nvPr/>
          </p:nvSpPr>
          <p:spPr bwMode="auto">
            <a:xfrm flipV="1">
              <a:off x="2860" y="3434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762" name="AutoShape 24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1276" y="2666"/>
              <a:ext cx="1412" cy="1462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3" name="Oval 25"/>
            <p:cNvSpPr>
              <a:spLocks noChangeAspect="1" noChangeArrowheads="1"/>
            </p:cNvSpPr>
            <p:nvPr/>
          </p:nvSpPr>
          <p:spPr bwMode="auto">
            <a:xfrm>
              <a:off x="1941" y="283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4" name="Oval 26"/>
            <p:cNvSpPr>
              <a:spLocks noChangeAspect="1" noChangeArrowheads="1"/>
            </p:cNvSpPr>
            <p:nvPr/>
          </p:nvSpPr>
          <p:spPr bwMode="auto">
            <a:xfrm>
              <a:off x="2325" y="3866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5" name="Oval 27"/>
            <p:cNvSpPr>
              <a:spLocks noChangeAspect="1" noChangeArrowheads="1"/>
            </p:cNvSpPr>
            <p:nvPr/>
          </p:nvSpPr>
          <p:spPr bwMode="auto">
            <a:xfrm>
              <a:off x="1872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6" name="Oval 28"/>
            <p:cNvSpPr>
              <a:spLocks noChangeAspect="1" noChangeArrowheads="1"/>
            </p:cNvSpPr>
            <p:nvPr/>
          </p:nvSpPr>
          <p:spPr bwMode="auto">
            <a:xfrm>
              <a:off x="1413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7" name="Oval 29"/>
            <p:cNvSpPr>
              <a:spLocks noChangeAspect="1" noChangeArrowheads="1"/>
            </p:cNvSpPr>
            <p:nvPr/>
          </p:nvSpPr>
          <p:spPr bwMode="auto">
            <a:xfrm>
              <a:off x="2256" y="316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8" name="AutoShape 30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 rot="1247942">
              <a:off x="3628" y="2954"/>
              <a:ext cx="932" cy="1126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9" name="Oval 31"/>
            <p:cNvSpPr>
              <a:spLocks noChangeAspect="1" noChangeArrowheads="1"/>
            </p:cNvSpPr>
            <p:nvPr/>
          </p:nvSpPr>
          <p:spPr bwMode="auto">
            <a:xfrm>
              <a:off x="4176" y="3168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0" name="Oval 32"/>
            <p:cNvSpPr>
              <a:spLocks noChangeAspect="1" noChangeArrowheads="1"/>
            </p:cNvSpPr>
            <p:nvPr/>
          </p:nvSpPr>
          <p:spPr bwMode="auto">
            <a:xfrm>
              <a:off x="4176" y="3887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1" name="Oval 33"/>
            <p:cNvSpPr>
              <a:spLocks noChangeAspect="1" noChangeArrowheads="1"/>
            </p:cNvSpPr>
            <p:nvPr/>
          </p:nvSpPr>
          <p:spPr bwMode="auto">
            <a:xfrm>
              <a:off x="3936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2" name="Oval 34"/>
            <p:cNvSpPr>
              <a:spLocks noChangeAspect="1" noChangeArrowheads="1"/>
            </p:cNvSpPr>
            <p:nvPr/>
          </p:nvSpPr>
          <p:spPr bwMode="auto">
            <a:xfrm>
              <a:off x="3744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3" name="Oval 35"/>
            <p:cNvSpPr>
              <a:spLocks noChangeAspect="1" noChangeArrowheads="1"/>
            </p:cNvSpPr>
            <p:nvPr/>
          </p:nvSpPr>
          <p:spPr bwMode="auto">
            <a:xfrm>
              <a:off x="4293" y="340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3" name="Text Box 36"/>
          <p:cNvSpPr txBox="1">
            <a:spLocks noChangeArrowheads="1"/>
          </p:cNvSpPr>
          <p:nvPr/>
        </p:nvSpPr>
        <p:spPr bwMode="auto">
          <a:xfrm>
            <a:off x="4632325" y="49260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64" name="Text Box 37"/>
          <p:cNvSpPr txBox="1">
            <a:spLocks noChangeArrowheads="1"/>
          </p:cNvSpPr>
          <p:nvPr/>
        </p:nvSpPr>
        <p:spPr bwMode="auto">
          <a:xfrm>
            <a:off x="3086100" y="37211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5" name="Text Box 38"/>
          <p:cNvSpPr txBox="1">
            <a:spLocks noChangeArrowheads="1"/>
          </p:cNvSpPr>
          <p:nvPr/>
        </p:nvSpPr>
        <p:spPr bwMode="auto">
          <a:xfrm>
            <a:off x="6178550" y="415925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6" name="Text Box 39"/>
          <p:cNvSpPr txBox="1">
            <a:spLocks noChangeArrowheads="1"/>
          </p:cNvSpPr>
          <p:nvPr/>
        </p:nvSpPr>
        <p:spPr bwMode="auto">
          <a:xfrm>
            <a:off x="6034088" y="37671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3931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Image alignment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82600" y="3978275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Two broad approaches:</a:t>
            </a:r>
          </a:p>
          <a:p>
            <a:pPr lvl="1" eaLnBrk="1" hangingPunct="1"/>
            <a:r>
              <a:rPr lang="en-US" sz="2400" dirty="0" smtClean="0"/>
              <a:t>Direct (pixel-based) alignment</a:t>
            </a:r>
          </a:p>
          <a:p>
            <a:pPr lvl="2" eaLnBrk="1" hangingPunct="1"/>
            <a:r>
              <a:rPr lang="en-US" sz="2000" dirty="0" smtClean="0"/>
              <a:t>Search for alignment where most pixels agree</a:t>
            </a:r>
          </a:p>
          <a:p>
            <a:pPr lvl="1" eaLnBrk="1" hangingPunct="1"/>
            <a:r>
              <a:rPr lang="en-US" sz="2400" dirty="0" smtClean="0"/>
              <a:t>Feature-based alignment</a:t>
            </a:r>
          </a:p>
          <a:p>
            <a:pPr lvl="2" eaLnBrk="1" hangingPunct="1"/>
            <a:r>
              <a:rPr lang="en-US" sz="2000" dirty="0" smtClean="0"/>
              <a:t>Search for alignment where </a:t>
            </a:r>
            <a:r>
              <a:rPr lang="en-US" sz="2000" i="1" dirty="0" smtClean="0"/>
              <a:t>extracted features</a:t>
            </a:r>
            <a:r>
              <a:rPr lang="en-US" sz="2000" dirty="0" smtClean="0"/>
              <a:t> agree</a:t>
            </a:r>
          </a:p>
          <a:p>
            <a:pPr lvl="2" eaLnBrk="1" hangingPunct="1"/>
            <a:r>
              <a:rPr lang="en-US" sz="2000" dirty="0" smtClean="0"/>
              <a:t>Can be verified using pixel-based alignmen</a:t>
            </a:r>
            <a:r>
              <a:rPr lang="en-US" dirty="0" smtClean="0"/>
              <a:t>t</a:t>
            </a:r>
          </a:p>
        </p:txBody>
      </p:sp>
      <p:sp>
        <p:nvSpPr>
          <p:cNvPr id="75780" name="Line 6"/>
          <p:cNvSpPr>
            <a:spLocks noChangeShapeType="1"/>
          </p:cNvSpPr>
          <p:nvPr/>
        </p:nvSpPr>
        <p:spPr bwMode="auto">
          <a:xfrm flipV="1">
            <a:off x="4540250" y="2566988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5781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025650" y="1347788"/>
            <a:ext cx="2241550" cy="23209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2" name="Oval 7"/>
          <p:cNvSpPr>
            <a:spLocks noChangeAspect="1" noChangeArrowheads="1"/>
          </p:cNvSpPr>
          <p:nvPr/>
        </p:nvSpPr>
        <p:spPr bwMode="auto">
          <a:xfrm>
            <a:off x="3081338" y="1609725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3" name="Oval 12"/>
          <p:cNvSpPr>
            <a:spLocks noChangeAspect="1" noChangeArrowheads="1"/>
          </p:cNvSpPr>
          <p:nvPr/>
        </p:nvSpPr>
        <p:spPr bwMode="auto">
          <a:xfrm>
            <a:off x="3690938" y="3252788"/>
            <a:ext cx="119062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4" name="Oval 18"/>
          <p:cNvSpPr>
            <a:spLocks noChangeAspect="1" noChangeArrowheads="1"/>
          </p:cNvSpPr>
          <p:nvPr/>
        </p:nvSpPr>
        <p:spPr bwMode="auto">
          <a:xfrm>
            <a:off x="2971800" y="2863850"/>
            <a:ext cx="119063" cy="1190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5" name="Oval 19"/>
          <p:cNvSpPr>
            <a:spLocks noChangeAspect="1" noChangeArrowheads="1"/>
          </p:cNvSpPr>
          <p:nvPr/>
        </p:nvSpPr>
        <p:spPr bwMode="auto">
          <a:xfrm>
            <a:off x="2243138" y="2449513"/>
            <a:ext cx="119062" cy="1190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6" name="Oval 21"/>
          <p:cNvSpPr>
            <a:spLocks noChangeAspect="1" noChangeArrowheads="1"/>
          </p:cNvSpPr>
          <p:nvPr/>
        </p:nvSpPr>
        <p:spPr bwMode="auto">
          <a:xfrm>
            <a:off x="3581400" y="2144713"/>
            <a:ext cx="119063" cy="119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7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759450" y="1804988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8" name="Oval 8"/>
          <p:cNvSpPr>
            <a:spLocks noChangeAspect="1" noChangeArrowheads="1"/>
          </p:cNvSpPr>
          <p:nvPr/>
        </p:nvSpPr>
        <p:spPr bwMode="auto">
          <a:xfrm>
            <a:off x="6629400" y="2144713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9" name="Oval 10"/>
          <p:cNvSpPr>
            <a:spLocks noChangeAspect="1" noChangeArrowheads="1"/>
          </p:cNvSpPr>
          <p:nvPr/>
        </p:nvSpPr>
        <p:spPr bwMode="auto">
          <a:xfrm>
            <a:off x="6629400" y="3286125"/>
            <a:ext cx="119063" cy="1190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0" name="Oval 17"/>
          <p:cNvSpPr>
            <a:spLocks noChangeAspect="1" noChangeArrowheads="1"/>
          </p:cNvSpPr>
          <p:nvPr/>
        </p:nvSpPr>
        <p:spPr bwMode="auto">
          <a:xfrm>
            <a:off x="6248400" y="2863850"/>
            <a:ext cx="119063" cy="1190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1" name="Oval 20"/>
          <p:cNvSpPr>
            <a:spLocks noChangeAspect="1" noChangeArrowheads="1"/>
          </p:cNvSpPr>
          <p:nvPr/>
        </p:nvSpPr>
        <p:spPr bwMode="auto">
          <a:xfrm>
            <a:off x="5943600" y="2449513"/>
            <a:ext cx="119063" cy="1190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2" name="Oval 22"/>
          <p:cNvSpPr>
            <a:spLocks noChangeAspect="1" noChangeArrowheads="1"/>
          </p:cNvSpPr>
          <p:nvPr/>
        </p:nvSpPr>
        <p:spPr bwMode="auto">
          <a:xfrm>
            <a:off x="6815138" y="2525713"/>
            <a:ext cx="119062" cy="119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84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an affine transformation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Assuming we know the correspondences, how do we get the transformation?</a:t>
            </a:r>
          </a:p>
        </p:txBody>
      </p:sp>
      <p:graphicFrame>
        <p:nvGraphicFramePr>
          <p:cNvPr id="13314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22098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4" name="Equation" r:id="rId4" imgW="457200" imgH="228600" progId="Equation.3">
                  <p:embed/>
                </p:oleObj>
              </mc:Choice>
              <mc:Fallback>
                <p:oleObj name="Equation" r:id="rId4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098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Line 17"/>
          <p:cNvSpPr>
            <a:spLocks noChangeShapeType="1"/>
          </p:cNvSpPr>
          <p:nvPr/>
        </p:nvSpPr>
        <p:spPr bwMode="auto">
          <a:xfrm flipV="1">
            <a:off x="4191000" y="31654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76400" y="1946275"/>
            <a:ext cx="2241550" cy="2320925"/>
            <a:chOff x="3052" y="698"/>
            <a:chExt cx="1412" cy="1462"/>
          </a:xfrm>
        </p:grpSpPr>
        <p:sp>
          <p:nvSpPr>
            <p:cNvPr id="13327" name="AutoShape 19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3052" y="698"/>
              <a:ext cx="1412" cy="1462"/>
            </a:xfrm>
            <a:prstGeom prst="actionButtonHome">
              <a:avLst/>
            </a:prstGeom>
            <a:solidFill>
              <a:schemeClr val="bg2">
                <a:alpha val="2509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28" name="Oval 20"/>
            <p:cNvSpPr>
              <a:spLocks noChangeAspect="1" noChangeArrowheads="1"/>
            </p:cNvSpPr>
            <p:nvPr/>
          </p:nvSpPr>
          <p:spPr bwMode="auto">
            <a:xfrm>
              <a:off x="3717" y="86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29" name="Oval 21"/>
            <p:cNvSpPr>
              <a:spLocks noChangeAspect="1" noChangeArrowheads="1"/>
            </p:cNvSpPr>
            <p:nvPr/>
          </p:nvSpPr>
          <p:spPr bwMode="auto">
            <a:xfrm>
              <a:off x="4101" y="1898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0" name="Oval 22"/>
            <p:cNvSpPr>
              <a:spLocks noChangeAspect="1" noChangeArrowheads="1"/>
            </p:cNvSpPr>
            <p:nvPr/>
          </p:nvSpPr>
          <p:spPr bwMode="auto">
            <a:xfrm>
              <a:off x="3648" y="1653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1" name="Oval 23"/>
            <p:cNvSpPr>
              <a:spLocks noChangeAspect="1" noChangeArrowheads="1"/>
            </p:cNvSpPr>
            <p:nvPr/>
          </p:nvSpPr>
          <p:spPr bwMode="auto">
            <a:xfrm>
              <a:off x="3189" y="1392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2" name="Oval 24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3321" name="AutoShape 2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410200" y="2209800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2" name="Oval 27"/>
          <p:cNvSpPr>
            <a:spLocks noChangeAspect="1" noChangeArrowheads="1"/>
          </p:cNvSpPr>
          <p:nvPr/>
        </p:nvSpPr>
        <p:spPr bwMode="auto">
          <a:xfrm>
            <a:off x="6281738" y="25479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3" name="Oval 28"/>
          <p:cNvSpPr>
            <a:spLocks noChangeAspect="1" noChangeArrowheads="1"/>
          </p:cNvSpPr>
          <p:nvPr/>
        </p:nvSpPr>
        <p:spPr bwMode="auto">
          <a:xfrm>
            <a:off x="6280150" y="3690938"/>
            <a:ext cx="119063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4" name="Oval 29"/>
          <p:cNvSpPr>
            <a:spLocks noChangeAspect="1" noChangeArrowheads="1"/>
          </p:cNvSpPr>
          <p:nvPr/>
        </p:nvSpPr>
        <p:spPr bwMode="auto">
          <a:xfrm>
            <a:off x="5899150" y="3268663"/>
            <a:ext cx="119063" cy="119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5" name="Oval 30"/>
          <p:cNvSpPr>
            <a:spLocks noChangeAspect="1" noChangeArrowheads="1"/>
          </p:cNvSpPr>
          <p:nvPr/>
        </p:nvSpPr>
        <p:spPr bwMode="auto">
          <a:xfrm>
            <a:off x="5594350" y="2854325"/>
            <a:ext cx="119063" cy="119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6" name="Oval 31"/>
          <p:cNvSpPr>
            <a:spLocks noChangeAspect="1" noChangeArrowheads="1"/>
          </p:cNvSpPr>
          <p:nvPr/>
        </p:nvSpPr>
        <p:spPr bwMode="auto">
          <a:xfrm>
            <a:off x="6465888" y="2930525"/>
            <a:ext cx="119062" cy="119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3315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81200" y="19812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5" name="Equation" r:id="rId6" imgW="457200" imgH="228600" progId="Equation.3">
                  <p:embed/>
                </p:oleObj>
              </mc:Choice>
              <mc:Fallback>
                <p:oleObj name="Equation" r:id="rId6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812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57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63563" y="4953000"/>
          <a:ext cx="35512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6" name="Equation" r:id="rId8" imgW="1701720" imgH="482400" progId="Equation.3">
                  <p:embed/>
                </p:oleObj>
              </mc:Choice>
              <mc:Fallback>
                <p:oleObj name="Equation" r:id="rId8" imgW="1701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4953000"/>
                        <a:ext cx="355123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79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aside: Least Squares Example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Say we have a set of data points (X1,X1’), (X2,X2’), (X3,X3’), etc.  (e.g. person’s height vs. weight)</a:t>
            </a:r>
          </a:p>
          <a:p>
            <a:r>
              <a:rPr lang="en-US" smtClean="0"/>
              <a:t>We want a nice compact formula (a line) to predict X’s from Xs:  		Xa + b = X’</a:t>
            </a:r>
          </a:p>
          <a:p>
            <a:r>
              <a:rPr lang="en-US" smtClean="0"/>
              <a:t>We want to find a and b</a:t>
            </a:r>
          </a:p>
          <a:p>
            <a:r>
              <a:rPr lang="en-US" smtClean="0"/>
              <a:t>How many (X,X’) pairs do we need?</a:t>
            </a:r>
          </a:p>
          <a:p>
            <a:r>
              <a:rPr lang="en-US" smtClean="0"/>
              <a:t>	</a:t>
            </a:r>
          </a:p>
          <a:p>
            <a:endParaRPr lang="en-US" smtClean="0"/>
          </a:p>
          <a:p>
            <a:r>
              <a:rPr lang="en-US" smtClean="0"/>
              <a:t>What if the data is noisy?</a:t>
            </a:r>
          </a:p>
          <a:p>
            <a:endParaRPr lang="en-US" smtClean="0"/>
          </a:p>
        </p:txBody>
      </p:sp>
      <p:graphicFrame>
        <p:nvGraphicFramePr>
          <p:cNvPr id="710662" name="Object 2"/>
          <p:cNvGraphicFramePr>
            <a:graphicFrameLocks noChangeAspect="1"/>
          </p:cNvGraphicFramePr>
          <p:nvPr/>
        </p:nvGraphicFramePr>
        <p:xfrm>
          <a:off x="1219200" y="3379788"/>
          <a:ext cx="190500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6" name="Equation" r:id="rId4" imgW="850680" imgH="457200" progId="Equation.3">
                  <p:embed/>
                </p:oleObj>
              </mc:Choice>
              <mc:Fallback>
                <p:oleObj name="Equation" r:id="rId4" imgW="850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79788"/>
                        <a:ext cx="1905000" cy="96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0668" name="Object 3"/>
          <p:cNvGraphicFramePr>
            <a:graphicFrameLocks noChangeAspect="1"/>
          </p:cNvGraphicFramePr>
          <p:nvPr/>
        </p:nvGraphicFramePr>
        <p:xfrm>
          <a:off x="4694238" y="3352800"/>
          <a:ext cx="2728912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7" name="Equation" r:id="rId6" imgW="1218960" imgH="482400" progId="Equation.3">
                  <p:embed/>
                </p:oleObj>
              </mc:Choice>
              <mc:Fallback>
                <p:oleObj name="Equation" r:id="rId6" imgW="1218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3352800"/>
                        <a:ext cx="2728912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0670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4800600"/>
            <a:ext cx="1981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0671" name="Text Box 15"/>
          <p:cNvSpPr txBox="1">
            <a:spLocks noChangeArrowheads="1"/>
          </p:cNvSpPr>
          <p:nvPr/>
        </p:nvSpPr>
        <p:spPr bwMode="auto">
          <a:xfrm>
            <a:off x="7799388" y="35814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Ax=B</a:t>
            </a:r>
          </a:p>
        </p:txBody>
      </p:sp>
      <p:graphicFrame>
        <p:nvGraphicFramePr>
          <p:cNvPr id="710674" name="Object 4"/>
          <p:cNvGraphicFramePr>
            <a:graphicFrameLocks noChangeAspect="1"/>
          </p:cNvGraphicFramePr>
          <p:nvPr/>
        </p:nvGraphicFramePr>
        <p:xfrm>
          <a:off x="838200" y="4800600"/>
          <a:ext cx="2343150" cy="16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8" name="Equation" r:id="rId9" imgW="1269720" imgH="939600" progId="Equation.3">
                  <p:embed/>
                </p:oleObj>
              </mc:Choice>
              <mc:Fallback>
                <p:oleObj name="Equation" r:id="rId9" imgW="126972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00600"/>
                        <a:ext cx="2343150" cy="163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0675" name="Text Box 19"/>
          <p:cNvSpPr txBox="1">
            <a:spLocks noChangeArrowheads="1"/>
          </p:cNvSpPr>
          <p:nvPr/>
        </p:nvSpPr>
        <p:spPr bwMode="auto">
          <a:xfrm>
            <a:off x="877888" y="6399213"/>
            <a:ext cx="235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overconstrained</a:t>
            </a:r>
          </a:p>
        </p:txBody>
      </p:sp>
      <p:graphicFrame>
        <p:nvGraphicFramePr>
          <p:cNvPr id="710678" name="Object 5"/>
          <p:cNvGraphicFramePr>
            <a:graphicFrameLocks noChangeAspect="1"/>
          </p:cNvGraphicFramePr>
          <p:nvPr/>
        </p:nvGraphicFramePr>
        <p:xfrm>
          <a:off x="4089400" y="5334000"/>
          <a:ext cx="16510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9" name="Equation" r:id="rId11" imgW="838080" imgH="266400" progId="Equation.3">
                  <p:embed/>
                </p:oleObj>
              </mc:Choice>
              <mc:Fallback>
                <p:oleObj name="Equation" r:id="rId11" imgW="8380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5334000"/>
                        <a:ext cx="1651000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TextBox 10"/>
          <p:cNvSpPr txBox="1">
            <a:spLocks noChangeArrowheads="1"/>
          </p:cNvSpPr>
          <p:nvPr/>
        </p:nvSpPr>
        <p:spPr bwMode="auto">
          <a:xfrm>
            <a:off x="7346950" y="6581775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</p:spTree>
    <p:extLst>
      <p:ext uri="{BB962C8B-B14F-4D97-AF65-F5344CB8AC3E}">
        <p14:creationId xmlns:p14="http://schemas.microsoft.com/office/powerpoint/2010/main" val="333421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59" grpId="0" build="p"/>
      <p:bldP spid="710671" grpId="0"/>
      <p:bldP spid="71067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an affine transformation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Assuming we know the correspondences, how do we get the transformation?</a:t>
            </a:r>
          </a:p>
        </p:txBody>
      </p:sp>
      <p:graphicFrame>
        <p:nvGraphicFramePr>
          <p:cNvPr id="15362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22098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0" name="Equation" r:id="rId4" imgW="457200" imgH="228600" progId="Equation.3">
                  <p:embed/>
                </p:oleObj>
              </mc:Choice>
              <mc:Fallback>
                <p:oleObj name="Equation" r:id="rId4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098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Line 17"/>
          <p:cNvSpPr>
            <a:spLocks noChangeShapeType="1"/>
          </p:cNvSpPr>
          <p:nvPr/>
        </p:nvSpPr>
        <p:spPr bwMode="auto">
          <a:xfrm flipV="1">
            <a:off x="4191000" y="31654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76400" y="1946275"/>
            <a:ext cx="2241550" cy="2320925"/>
            <a:chOff x="3052" y="698"/>
            <a:chExt cx="1412" cy="1462"/>
          </a:xfrm>
        </p:grpSpPr>
        <p:sp>
          <p:nvSpPr>
            <p:cNvPr id="15378" name="AutoShape 19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3052" y="698"/>
              <a:ext cx="1412" cy="1462"/>
            </a:xfrm>
            <a:prstGeom prst="actionButtonHome">
              <a:avLst/>
            </a:prstGeom>
            <a:solidFill>
              <a:schemeClr val="bg2">
                <a:alpha val="2509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79" name="Oval 20"/>
            <p:cNvSpPr>
              <a:spLocks noChangeAspect="1" noChangeArrowheads="1"/>
            </p:cNvSpPr>
            <p:nvPr/>
          </p:nvSpPr>
          <p:spPr bwMode="auto">
            <a:xfrm>
              <a:off x="3717" y="86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0" name="Oval 21"/>
            <p:cNvSpPr>
              <a:spLocks noChangeAspect="1" noChangeArrowheads="1"/>
            </p:cNvSpPr>
            <p:nvPr/>
          </p:nvSpPr>
          <p:spPr bwMode="auto">
            <a:xfrm>
              <a:off x="4101" y="1898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1" name="Oval 22"/>
            <p:cNvSpPr>
              <a:spLocks noChangeAspect="1" noChangeArrowheads="1"/>
            </p:cNvSpPr>
            <p:nvPr/>
          </p:nvSpPr>
          <p:spPr bwMode="auto">
            <a:xfrm>
              <a:off x="3648" y="1653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2" name="Oval 23"/>
            <p:cNvSpPr>
              <a:spLocks noChangeAspect="1" noChangeArrowheads="1"/>
            </p:cNvSpPr>
            <p:nvPr/>
          </p:nvSpPr>
          <p:spPr bwMode="auto">
            <a:xfrm>
              <a:off x="3189" y="1392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3" name="Oval 24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70" name="AutoShape 2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410200" y="2209800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1" name="Oval 27"/>
          <p:cNvSpPr>
            <a:spLocks noChangeAspect="1" noChangeArrowheads="1"/>
          </p:cNvSpPr>
          <p:nvPr/>
        </p:nvSpPr>
        <p:spPr bwMode="auto">
          <a:xfrm>
            <a:off x="6281738" y="25479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2" name="Oval 28"/>
          <p:cNvSpPr>
            <a:spLocks noChangeAspect="1" noChangeArrowheads="1"/>
          </p:cNvSpPr>
          <p:nvPr/>
        </p:nvSpPr>
        <p:spPr bwMode="auto">
          <a:xfrm>
            <a:off x="6280150" y="3690938"/>
            <a:ext cx="119063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3" name="Oval 29"/>
          <p:cNvSpPr>
            <a:spLocks noChangeAspect="1" noChangeArrowheads="1"/>
          </p:cNvSpPr>
          <p:nvPr/>
        </p:nvSpPr>
        <p:spPr bwMode="auto">
          <a:xfrm>
            <a:off x="5899150" y="3268663"/>
            <a:ext cx="119063" cy="119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4" name="Oval 30"/>
          <p:cNvSpPr>
            <a:spLocks noChangeAspect="1" noChangeArrowheads="1"/>
          </p:cNvSpPr>
          <p:nvPr/>
        </p:nvSpPr>
        <p:spPr bwMode="auto">
          <a:xfrm>
            <a:off x="5594350" y="2854325"/>
            <a:ext cx="119063" cy="119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5" name="Oval 31"/>
          <p:cNvSpPr>
            <a:spLocks noChangeAspect="1" noChangeArrowheads="1"/>
          </p:cNvSpPr>
          <p:nvPr/>
        </p:nvSpPr>
        <p:spPr bwMode="auto">
          <a:xfrm>
            <a:off x="6465888" y="2930525"/>
            <a:ext cx="119062" cy="119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81200" y="19812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" name="Equation" r:id="rId6" imgW="457200" imgH="228600" progId="Equation.3">
                  <p:embed/>
                </p:oleObj>
              </mc:Choice>
              <mc:Fallback>
                <p:oleObj name="Equation" r:id="rId6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812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57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63563" y="4953000"/>
          <a:ext cx="35512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2" name="Equation" r:id="rId8" imgW="1701720" imgH="482400" progId="Equation.3">
                  <p:embed/>
                </p:oleObj>
              </mc:Choice>
              <mc:Fallback>
                <p:oleObj name="Equation" r:id="rId8" imgW="1701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4953000"/>
                        <a:ext cx="355123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59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495800" y="4038600"/>
          <a:ext cx="4525963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3" name="Equation" r:id="rId10" imgW="2260440" imgH="1396800" progId="Equation.3">
                  <p:embed/>
                </p:oleObj>
              </mc:Choice>
              <mc:Fallback>
                <p:oleObj name="Equation" r:id="rId10" imgW="226044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38600"/>
                        <a:ext cx="4525963" cy="279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681538" y="4706938"/>
            <a:ext cx="2811462" cy="14970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515350" y="4633913"/>
            <a:ext cx="365125" cy="16795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74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an affine transformation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4117975"/>
            <a:ext cx="7772400" cy="22320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How many matches (correspondence pairs) do we need to solve for the transformation parameters?</a:t>
            </a:r>
          </a:p>
          <a:p>
            <a:pPr>
              <a:buFontTx/>
              <a:buChar char="•"/>
            </a:pPr>
            <a:r>
              <a:rPr lang="en-US" dirty="0" smtClean="0"/>
              <a:t>Once we have solved for the parameters, how do we compute the coordinates of the corresponding point for                      ? </a:t>
            </a:r>
          </a:p>
          <a:p>
            <a:pPr>
              <a:buFontTx/>
              <a:buChar char="•"/>
            </a:pPr>
            <a:r>
              <a:rPr lang="en-US" dirty="0"/>
              <a:t>Where do the matches come from?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graphicFrame>
        <p:nvGraphicFramePr>
          <p:cNvPr id="1638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1828800" y="1066800"/>
          <a:ext cx="4648200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8" name="Equation" r:id="rId4" imgW="2260440" imgH="1396800" progId="Equation.3">
                  <p:embed/>
                </p:oleObj>
              </mc:Choice>
              <mc:Fallback>
                <p:oleObj name="Equation" r:id="rId4" imgW="226044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4648200" cy="287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711378"/>
              </p:ext>
            </p:extLst>
          </p:nvPr>
        </p:nvGraphicFramePr>
        <p:xfrm>
          <a:off x="1651000" y="5638800"/>
          <a:ext cx="15335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9" name="Equation" r:id="rId6" imgW="685800" imgH="228600" progId="Equation.3">
                  <p:embed/>
                </p:oleObj>
              </mc:Choice>
              <mc:Fallback>
                <p:oleObj name="Equation" r:id="rId6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5638800"/>
                        <a:ext cx="153352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438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5630863" y="1493838"/>
            <a:ext cx="2008187" cy="2190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131763"/>
            <a:ext cx="8229600" cy="1143000"/>
          </a:xfrm>
        </p:spPr>
        <p:txBody>
          <a:bodyPr/>
          <a:lstStyle/>
          <a:p>
            <a:r>
              <a:rPr lang="en-US" sz="4000" dirty="0" smtClean="0"/>
              <a:t>What </a:t>
            </a:r>
            <a:r>
              <a:rPr lang="en-US" sz="4000" b="1" dirty="0" smtClean="0"/>
              <a:t>are</a:t>
            </a:r>
            <a:r>
              <a:rPr lang="en-US" sz="4000" dirty="0" smtClean="0"/>
              <a:t> the correspondences?</a:t>
            </a:r>
          </a:p>
        </p:txBody>
      </p:sp>
      <p:grpSp>
        <p:nvGrpSpPr>
          <p:cNvPr id="2" name="Group 35"/>
          <p:cNvGrpSpPr>
            <a:grpSpLocks noChangeAspect="1"/>
          </p:cNvGrpSpPr>
          <p:nvPr/>
        </p:nvGrpSpPr>
        <p:grpSpPr bwMode="auto">
          <a:xfrm>
            <a:off x="1176338" y="2187575"/>
            <a:ext cx="201612" cy="227013"/>
            <a:chOff x="1824" y="1728"/>
            <a:chExt cx="1392" cy="1392"/>
          </a:xfrm>
        </p:grpSpPr>
        <p:sp>
          <p:nvSpPr>
            <p:cNvPr id="77867" name="Line 36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8" name="Line 37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8"/>
          <p:cNvGrpSpPr>
            <a:grpSpLocks noChangeAspect="1"/>
          </p:cNvGrpSpPr>
          <p:nvPr/>
        </p:nvGrpSpPr>
        <p:grpSpPr bwMode="auto">
          <a:xfrm>
            <a:off x="2293938" y="2306638"/>
            <a:ext cx="201612" cy="228600"/>
            <a:chOff x="1824" y="1728"/>
            <a:chExt cx="1392" cy="1392"/>
          </a:xfrm>
        </p:grpSpPr>
        <p:sp>
          <p:nvSpPr>
            <p:cNvPr id="77865" name="Line 39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6" name="Line 40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41"/>
          <p:cNvGrpSpPr>
            <a:grpSpLocks noChangeAspect="1"/>
          </p:cNvGrpSpPr>
          <p:nvPr/>
        </p:nvGrpSpPr>
        <p:grpSpPr bwMode="auto">
          <a:xfrm>
            <a:off x="1846263" y="1881188"/>
            <a:ext cx="203200" cy="227012"/>
            <a:chOff x="1824" y="1728"/>
            <a:chExt cx="1392" cy="1392"/>
          </a:xfrm>
        </p:grpSpPr>
        <p:sp>
          <p:nvSpPr>
            <p:cNvPr id="77863" name="Line 42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4" name="Line 43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4"/>
          <p:cNvGrpSpPr>
            <a:grpSpLocks noChangeAspect="1"/>
          </p:cNvGrpSpPr>
          <p:nvPr/>
        </p:nvGrpSpPr>
        <p:grpSpPr bwMode="auto">
          <a:xfrm>
            <a:off x="1390650" y="1558925"/>
            <a:ext cx="203200" cy="228600"/>
            <a:chOff x="1824" y="1728"/>
            <a:chExt cx="1392" cy="1392"/>
          </a:xfrm>
        </p:grpSpPr>
        <p:sp>
          <p:nvSpPr>
            <p:cNvPr id="77861" name="Line 45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2" name="Line 46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47"/>
          <p:cNvGrpSpPr>
            <a:grpSpLocks noChangeAspect="1"/>
          </p:cNvGrpSpPr>
          <p:nvPr/>
        </p:nvGrpSpPr>
        <p:grpSpPr bwMode="auto">
          <a:xfrm>
            <a:off x="2889250" y="2271713"/>
            <a:ext cx="201613" cy="227012"/>
            <a:chOff x="1824" y="1728"/>
            <a:chExt cx="1392" cy="1392"/>
          </a:xfrm>
        </p:grpSpPr>
        <p:sp>
          <p:nvSpPr>
            <p:cNvPr id="77859" name="Line 48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0" name="Line 49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50"/>
          <p:cNvGrpSpPr>
            <a:grpSpLocks noChangeAspect="1"/>
          </p:cNvGrpSpPr>
          <p:nvPr/>
        </p:nvGrpSpPr>
        <p:grpSpPr bwMode="auto">
          <a:xfrm>
            <a:off x="2703513" y="1168400"/>
            <a:ext cx="201612" cy="227013"/>
            <a:chOff x="1824" y="1728"/>
            <a:chExt cx="1392" cy="1392"/>
          </a:xfrm>
        </p:grpSpPr>
        <p:sp>
          <p:nvSpPr>
            <p:cNvPr id="77857" name="Line 51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58" name="Line 52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53"/>
          <p:cNvGrpSpPr>
            <a:grpSpLocks noChangeAspect="1"/>
          </p:cNvGrpSpPr>
          <p:nvPr/>
        </p:nvGrpSpPr>
        <p:grpSpPr bwMode="auto">
          <a:xfrm>
            <a:off x="3028950" y="1608138"/>
            <a:ext cx="201613" cy="230187"/>
            <a:chOff x="1824" y="1728"/>
            <a:chExt cx="1392" cy="1392"/>
          </a:xfrm>
        </p:grpSpPr>
        <p:sp>
          <p:nvSpPr>
            <p:cNvPr id="77855" name="Line 54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56" name="Line 55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56"/>
          <p:cNvGrpSpPr>
            <a:grpSpLocks noChangeAspect="1"/>
          </p:cNvGrpSpPr>
          <p:nvPr/>
        </p:nvGrpSpPr>
        <p:grpSpPr bwMode="auto">
          <a:xfrm>
            <a:off x="1749425" y="2455863"/>
            <a:ext cx="203200" cy="227012"/>
            <a:chOff x="1824" y="1728"/>
            <a:chExt cx="1392" cy="1392"/>
          </a:xfrm>
        </p:grpSpPr>
        <p:sp>
          <p:nvSpPr>
            <p:cNvPr id="77853" name="Line 57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54" name="Line 58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59"/>
          <p:cNvGrpSpPr>
            <a:grpSpLocks noChangeAspect="1"/>
          </p:cNvGrpSpPr>
          <p:nvPr/>
        </p:nvGrpSpPr>
        <p:grpSpPr bwMode="auto">
          <a:xfrm>
            <a:off x="2257425" y="1549400"/>
            <a:ext cx="203200" cy="228600"/>
            <a:chOff x="1824" y="1728"/>
            <a:chExt cx="1392" cy="1392"/>
          </a:xfrm>
        </p:grpSpPr>
        <p:sp>
          <p:nvSpPr>
            <p:cNvPr id="77851" name="Line 60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52" name="Line 61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7837" name="Line 85"/>
          <p:cNvSpPr>
            <a:spLocks noChangeShapeType="1"/>
          </p:cNvSpPr>
          <p:nvPr/>
        </p:nvSpPr>
        <p:spPr bwMode="auto">
          <a:xfrm>
            <a:off x="4516438" y="2341563"/>
            <a:ext cx="631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7838" name="Text Box 107"/>
          <p:cNvSpPr txBox="1">
            <a:spLocks noChangeArrowheads="1"/>
          </p:cNvSpPr>
          <p:nvPr/>
        </p:nvSpPr>
        <p:spPr bwMode="auto">
          <a:xfrm>
            <a:off x="4606925" y="1752600"/>
            <a:ext cx="498475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1581150" y="1347788"/>
            <a:ext cx="2241550" cy="2320925"/>
            <a:chOff x="3052" y="698"/>
            <a:chExt cx="1412" cy="1462"/>
          </a:xfrm>
        </p:grpSpPr>
        <p:sp>
          <p:nvSpPr>
            <p:cNvPr id="77845" name="AutoShape 19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3052" y="698"/>
              <a:ext cx="1412" cy="1462"/>
            </a:xfrm>
            <a:prstGeom prst="actionButtonHome">
              <a:avLst/>
            </a:prstGeom>
            <a:solidFill>
              <a:schemeClr val="bg2">
                <a:alpha val="2509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46" name="Oval 20"/>
            <p:cNvSpPr>
              <a:spLocks noChangeAspect="1" noChangeArrowheads="1"/>
            </p:cNvSpPr>
            <p:nvPr/>
          </p:nvSpPr>
          <p:spPr bwMode="auto">
            <a:xfrm>
              <a:off x="3717" y="86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47" name="Oval 21"/>
            <p:cNvSpPr>
              <a:spLocks noChangeAspect="1" noChangeArrowheads="1"/>
            </p:cNvSpPr>
            <p:nvPr/>
          </p:nvSpPr>
          <p:spPr bwMode="auto">
            <a:xfrm>
              <a:off x="4101" y="1898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48" name="Oval 22"/>
            <p:cNvSpPr>
              <a:spLocks noChangeAspect="1" noChangeArrowheads="1"/>
            </p:cNvSpPr>
            <p:nvPr/>
          </p:nvSpPr>
          <p:spPr bwMode="auto">
            <a:xfrm>
              <a:off x="3648" y="1653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49" name="Oval 23"/>
            <p:cNvSpPr>
              <a:spLocks noChangeAspect="1" noChangeArrowheads="1"/>
            </p:cNvSpPr>
            <p:nvPr/>
          </p:nvSpPr>
          <p:spPr bwMode="auto">
            <a:xfrm>
              <a:off x="3189" y="1392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50" name="Oval 24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2" name="Rectangle 3"/>
          <p:cNvSpPr txBox="1">
            <a:spLocks noChangeArrowheads="1"/>
          </p:cNvSpPr>
          <p:nvPr/>
        </p:nvSpPr>
        <p:spPr bwMode="auto">
          <a:xfrm>
            <a:off x="701675" y="4159250"/>
            <a:ext cx="79962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Compare content in </a:t>
            </a:r>
            <a:r>
              <a:rPr lang="en-US" sz="2400" b="1" dirty="0">
                <a:solidFill>
                  <a:srgbClr val="000000"/>
                </a:solidFill>
              </a:rPr>
              <a:t>local</a:t>
            </a:r>
            <a:r>
              <a:rPr lang="en-US" sz="2400" dirty="0">
                <a:solidFill>
                  <a:srgbClr val="000000"/>
                </a:solidFill>
              </a:rPr>
              <a:t> patches, find best matches.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	e.g., simplest approach: scan with template, and compute SSD or  correlation between list of pixel intensities in the patch</a:t>
            </a:r>
          </a:p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Later in the course: how to select regions according to the geometric changes, and more robust descriptors.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651000" y="2260600"/>
            <a:ext cx="438150" cy="43815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484813" y="1420813"/>
            <a:ext cx="438150" cy="43815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7843" name="AutoShape 1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344224">
            <a:off x="5756275" y="1627188"/>
            <a:ext cx="1747838" cy="1924050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813425" y="2260600"/>
            <a:ext cx="438150" cy="43815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249114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4.07407E-6 C 0.11702 -0.00601 0.23404 -0.01203 0.23473 -0.00879 C 0.23542 -0.00555 0.00469 0.01204 0.00435 0.02014 C 0.004 0.02825 0.23282 0.03334 0.23247 0.04051 C 0.23213 0.04769 0.0014 0.05741 0.00209 0.06366 C 0.00279 0.06991 0.23716 0.072 0.23681 0.07825 C 0.23647 0.0845 7.5E-6 0.09468 7.5E-6 0.10139 C 7.5E-6 0.10811 0.2382 0.11158 0.23681 0.11875 C 0.23542 0.12593 -0.0085 0.13774 -0.00885 0.14491 C -0.00919 0.15209 0.23299 0.15695 0.23473 0.16227 C 0.23647 0.1676 0.00174 0.17061 0.00209 0.17686 C 0.00244 0.18311 0.23751 0.19514 0.23681 0.2 C 0.23612 0.20487 -0.0026 0.19723 -0.00225 0.20579 C -0.0019 0.21436 0.23733 0.24005 0.23907 0.25209 C 0.24081 0.26412 0.00973 0.26899 0.00869 0.27825 C 0.00765 0.2875 0.11997 0.29723 0.23247 0.30718 " pathEditMode="relative" ptsTypes="aaaaaaaaaaaaaaaA">
                                      <p:cBhvr>
                                        <p:cTn id="20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4" grpId="1" animBg="1"/>
      <p:bldP spid="74" grpId="2" animBg="1"/>
      <p:bldP spid="7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Fitting an affine transformation</a:t>
            </a:r>
          </a:p>
        </p:txBody>
      </p:sp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5562600" y="6519863"/>
            <a:ext cx="3581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Figures from David Lowe, ICCV 1999</a:t>
            </a:r>
          </a:p>
        </p:txBody>
      </p:sp>
      <p:sp>
        <p:nvSpPr>
          <p:cNvPr id="76804" name="TextBox 5"/>
          <p:cNvSpPr txBox="1">
            <a:spLocks noChangeArrowheads="1"/>
          </p:cNvSpPr>
          <p:nvPr/>
        </p:nvSpPr>
        <p:spPr bwMode="auto">
          <a:xfrm>
            <a:off x="847725" y="5035550"/>
            <a:ext cx="7558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Affine  model approximates perspective projection of planar objects.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76805" name="Picture 3"/>
          <p:cNvPicPr>
            <a:picLocks noChangeAspect="1" noChangeArrowheads="1"/>
          </p:cNvPicPr>
          <p:nvPr/>
        </p:nvPicPr>
        <p:blipFill>
          <a:blip r:embed="rId3"/>
          <a:srcRect l="51743" t="23718" r="9700" b="30301"/>
          <a:stretch>
            <a:fillRect/>
          </a:stretch>
        </p:blipFill>
        <p:spPr bwMode="auto">
          <a:xfrm>
            <a:off x="409575" y="1274763"/>
            <a:ext cx="40894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5"/>
          <p:cNvPicPr>
            <a:picLocks noChangeAspect="1" noChangeArrowheads="1"/>
          </p:cNvPicPr>
          <p:nvPr/>
        </p:nvPicPr>
        <p:blipFill>
          <a:blip r:embed="rId4"/>
          <a:srcRect l="54866" t="29851" r="13689" b="38634"/>
          <a:stretch>
            <a:fillRect/>
          </a:stretch>
        </p:blipFill>
        <p:spPr bwMode="auto">
          <a:xfrm>
            <a:off x="4718050" y="1749425"/>
            <a:ext cx="3971925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13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1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Pros:</a:t>
            </a:r>
          </a:p>
          <a:p>
            <a:r>
              <a:rPr lang="en-US" sz="2400" dirty="0" smtClean="0"/>
              <a:t>Useful to track and fit non-rigid shapes</a:t>
            </a:r>
          </a:p>
          <a:p>
            <a:r>
              <a:rPr lang="en-US" sz="2400" dirty="0" smtClean="0"/>
              <a:t>Contour remains connected</a:t>
            </a:r>
          </a:p>
          <a:p>
            <a:r>
              <a:rPr lang="en-US" sz="2400" dirty="0" smtClean="0"/>
              <a:t>Possible to fill in “subjective” contours</a:t>
            </a:r>
          </a:p>
          <a:p>
            <a:r>
              <a:rPr lang="en-US" sz="2400" dirty="0" smtClean="0"/>
              <a:t>Flexibility in how energy function is defined, weighted.</a:t>
            </a:r>
          </a:p>
          <a:p>
            <a:pPr>
              <a:buNone/>
            </a:pPr>
            <a:r>
              <a:rPr lang="en-US" sz="2800" u="sng" dirty="0" smtClean="0"/>
              <a:t>Cons</a:t>
            </a:r>
            <a:r>
              <a:rPr lang="en-US" sz="2800" dirty="0" smtClean="0"/>
              <a:t>:</a:t>
            </a:r>
          </a:p>
          <a:p>
            <a:r>
              <a:rPr lang="en-US" sz="2400" dirty="0" smtClean="0"/>
              <a:t>Must have decent initialization near true boundary, may get stuck in local minimum</a:t>
            </a:r>
          </a:p>
          <a:p>
            <a:r>
              <a:rPr lang="en-US" sz="2400" dirty="0" smtClean="0"/>
              <a:t>Parameters of energy function must be set well based on prior information</a:t>
            </a:r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Last time: Deformable contours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696200" y="65532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9906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Interactive segmentation</a:t>
            </a:r>
          </a:p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Feature-based alignment</a:t>
            </a:r>
          </a:p>
          <a:p>
            <a:pPr lvl="1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2D transformations</a:t>
            </a:r>
          </a:p>
          <a:p>
            <a:pPr lvl="1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Affine fit</a:t>
            </a:r>
          </a:p>
          <a:p>
            <a:pPr lvl="1"/>
            <a:r>
              <a:rPr lang="en-US" dirty="0" smtClean="0"/>
              <a:t>RANSAC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 idx="4294967295"/>
          </p:nvPr>
        </p:nvSpPr>
        <p:spPr>
          <a:xfrm>
            <a:off x="457200" y="69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Outliers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3825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b="1" smtClean="0"/>
              <a:t>Outliers</a:t>
            </a:r>
            <a:r>
              <a:rPr lang="en-US" sz="2800" smtClean="0"/>
              <a:t> can hurt the quality of our parameter estimates, e.g., </a:t>
            </a:r>
          </a:p>
          <a:p>
            <a:pPr lvl="1" eaLnBrk="1" hangingPunct="1"/>
            <a:r>
              <a:rPr lang="en-US" sz="2400" smtClean="0"/>
              <a:t>an erroneous pair of matching points from two images</a:t>
            </a:r>
          </a:p>
          <a:p>
            <a:pPr lvl="1" eaLnBrk="1" hangingPunct="1"/>
            <a:r>
              <a:rPr lang="en-US" sz="2400" smtClean="0"/>
              <a:t>an edge point that is noise, or doesn’t belong to the line we are fitting.</a:t>
            </a:r>
          </a:p>
          <a:p>
            <a:pPr lvl="1" eaLnBrk="1" hangingPunct="1"/>
            <a:endParaRPr lang="en-US" sz="2400" smtClean="0"/>
          </a:p>
          <a:p>
            <a:pPr lvl="1" eaLnBrk="1" hangingPunct="1"/>
            <a:endParaRPr lang="en-US" smtClean="0"/>
          </a:p>
          <a:p>
            <a:pPr eaLnBrk="1" hangingPunct="1"/>
            <a:endParaRPr lang="en-US" sz="2800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z="2800" smtClean="0"/>
          </a:p>
        </p:txBody>
      </p:sp>
      <p:sp>
        <p:nvSpPr>
          <p:cNvPr id="96261" name="Rectangle 6"/>
          <p:cNvSpPr>
            <a:spLocks noChangeArrowheads="1"/>
          </p:cNvSpPr>
          <p:nvPr/>
        </p:nvSpPr>
        <p:spPr bwMode="auto">
          <a:xfrm>
            <a:off x="3492500" y="4419600"/>
            <a:ext cx="6096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4997" name="Picture 5" descr="wall.jpg"/>
          <p:cNvPicPr>
            <a:picLocks noChangeAspect="1"/>
          </p:cNvPicPr>
          <p:nvPr/>
        </p:nvPicPr>
        <p:blipFill>
          <a:blip r:embed="rId3"/>
          <a:srcRect l="49899" r="28003" b="47403"/>
          <a:stretch>
            <a:fillRect/>
          </a:stretch>
        </p:blipFill>
        <p:spPr bwMode="auto">
          <a:xfrm>
            <a:off x="3074988" y="3976688"/>
            <a:ext cx="1570037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6" descr="wall.jpg"/>
          <p:cNvPicPr>
            <a:picLocks noChangeAspect="1"/>
          </p:cNvPicPr>
          <p:nvPr/>
        </p:nvPicPr>
        <p:blipFill>
          <a:blip r:embed="rId3"/>
          <a:srcRect l="27220" r="50101" b="47403"/>
          <a:stretch>
            <a:fillRect/>
          </a:stretch>
        </p:blipFill>
        <p:spPr bwMode="auto">
          <a:xfrm>
            <a:off x="884238" y="3976688"/>
            <a:ext cx="1611312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2016125" y="4560888"/>
            <a:ext cx="119063" cy="1190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987800" y="4597400"/>
            <a:ext cx="119063" cy="1190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22963" y="5364163"/>
            <a:ext cx="182562" cy="1825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42038" y="5181600"/>
            <a:ext cx="182562" cy="182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97625" y="4999038"/>
            <a:ext cx="182563" cy="1825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16700" y="4779963"/>
            <a:ext cx="182563" cy="1825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5313" y="4560888"/>
            <a:ext cx="182562" cy="1825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97713" y="5473700"/>
            <a:ext cx="182562" cy="182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9444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15113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Outliers affect least squares fit</a:t>
            </a:r>
          </a:p>
        </p:txBody>
      </p:sp>
    </p:spTree>
    <p:extLst>
      <p:ext uri="{BB962C8B-B14F-4D97-AF65-F5344CB8AC3E}">
        <p14:creationId xmlns:p14="http://schemas.microsoft.com/office/powerpoint/2010/main" val="11079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13589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Title 4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000000"/>
                </a:solidFill>
              </a:rPr>
              <a:t>Outliers affect least squares fit</a:t>
            </a:r>
          </a:p>
        </p:txBody>
      </p:sp>
    </p:spTree>
    <p:extLst>
      <p:ext uri="{BB962C8B-B14F-4D97-AF65-F5344CB8AC3E}">
        <p14:creationId xmlns:p14="http://schemas.microsoft.com/office/powerpoint/2010/main" val="12755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RANSAC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82600" y="1493838"/>
            <a:ext cx="8661400" cy="4525962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RANdom</a:t>
            </a:r>
            <a:r>
              <a:rPr lang="en-US" sz="2800" dirty="0" smtClean="0"/>
              <a:t> Sample Consensus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b="1" dirty="0" smtClean="0"/>
              <a:t>Approach</a:t>
            </a:r>
            <a:r>
              <a:rPr lang="en-US" sz="2800" dirty="0" smtClean="0"/>
              <a:t>: we want to avoid the impact of outliers, so let’s look for “inliers”, and use those only.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b="1" dirty="0" smtClean="0"/>
              <a:t>Intuition</a:t>
            </a:r>
            <a:r>
              <a:rPr lang="en-US" sz="2800" dirty="0" smtClean="0"/>
              <a:t>: if an outlier is chosen to compute the current fit, then the resulting line won’t have much support from rest of the points.</a:t>
            </a:r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5966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r>
              <a:rPr lang="en-US" sz="3800" dirty="0" smtClean="0"/>
              <a:t>RANSAC: General form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74763"/>
            <a:ext cx="8229600" cy="4525962"/>
          </a:xfrm>
        </p:spPr>
        <p:txBody>
          <a:bodyPr/>
          <a:lstStyle/>
          <a:p>
            <a:pPr marL="533400" indent="-533400">
              <a:spcAft>
                <a:spcPts val="600"/>
              </a:spcAft>
            </a:pPr>
            <a:r>
              <a:rPr lang="en-US" sz="2400" u="sng" dirty="0" smtClean="0"/>
              <a:t>RANSAC loop</a:t>
            </a:r>
            <a:r>
              <a:rPr lang="en-US" sz="2400" dirty="0" smtClean="0"/>
              <a:t>: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Randomly select a </a:t>
            </a:r>
            <a:r>
              <a:rPr lang="en-US" sz="2400" i="1" dirty="0" smtClean="0"/>
              <a:t>seed group</a:t>
            </a:r>
            <a:r>
              <a:rPr lang="en-US" sz="2400" dirty="0" smtClean="0"/>
              <a:t> of points on which to base transformation estimate (e.g., a group of matches)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Compute transformation from seed group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Find </a:t>
            </a:r>
            <a:r>
              <a:rPr lang="en-US" sz="2400" i="1" dirty="0" smtClean="0"/>
              <a:t>inliers </a:t>
            </a:r>
            <a:r>
              <a:rPr lang="en-US" sz="2400" dirty="0" smtClean="0"/>
              <a:t>to this transformation 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If the number of inliers is sufficiently large, re-compute  estimate of transformation on all of the inliers</a:t>
            </a:r>
            <a:br>
              <a:rPr lang="en-US" sz="2400" dirty="0" smtClean="0"/>
            </a:br>
            <a:endParaRPr lang="en-US" sz="2400" dirty="0" smtClean="0"/>
          </a:p>
          <a:p>
            <a:pPr marL="533400" indent="-533400">
              <a:spcAft>
                <a:spcPts val="600"/>
              </a:spcAft>
            </a:pPr>
            <a:r>
              <a:rPr lang="en-US" sz="2400" dirty="0" smtClean="0"/>
              <a:t>Keep the transformation with the largest number of inliers</a:t>
            </a:r>
          </a:p>
        </p:txBody>
      </p:sp>
    </p:spTree>
    <p:extLst>
      <p:ext uri="{BB962C8B-B14F-4D97-AF65-F5344CB8AC3E}">
        <p14:creationId xmlns:p14="http://schemas.microsoft.com/office/powerpoint/2010/main" val="417900551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dirty="0" smtClean="0"/>
              <a:t>RANSAC for line fitting example</a:t>
            </a:r>
          </a:p>
        </p:txBody>
      </p:sp>
      <p:pic>
        <p:nvPicPr>
          <p:cNvPr id="31753" name="Picture 9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6663"/>
            <a:ext cx="5037138" cy="3773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pic>
        <p:nvPicPr>
          <p:cNvPr id="7173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6663"/>
            <a:ext cx="5037138" cy="3773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3733" name="Line 5"/>
          <p:cNvSpPr>
            <a:spLocks noChangeShapeType="1"/>
          </p:cNvSpPr>
          <p:nvPr/>
        </p:nvSpPr>
        <p:spPr bwMode="auto">
          <a:xfrm flipV="1">
            <a:off x="2163763" y="3529013"/>
            <a:ext cx="4708525" cy="14874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7023100" y="4208463"/>
            <a:ext cx="1890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Least-squares fit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4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pic>
        <p:nvPicPr>
          <p:cNvPr id="8197" name="Picture 5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7031038" y="2617788"/>
            <a:ext cx="21129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7031038" y="2617788"/>
            <a:ext cx="21129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 a model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Today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Interactive segmentation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Feature-based alignment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2D transformations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Affine fit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RANSAC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031038" y="2617788"/>
            <a:ext cx="211296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</p:txBody>
      </p:sp>
      <p:pic>
        <p:nvPicPr>
          <p:cNvPr id="10246" name="Picture 6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270" name="Picture 6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Repeat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hypothesize-and-verify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loop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294" name="Picture 6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613A4-6CC5-4909-A815-DFA32D608AB7}" type="slidenum">
              <a:rPr lang="en-US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Repeat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hypothesize-and-verify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loop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3318" name="Picture 6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7DC88-5B31-43EF-88D5-7BE42F3C3526}" type="slidenum">
              <a:rPr lang="en-US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Repeat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hypothesize-and-verify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loop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4342" name="Picture 6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438400" y="1828800"/>
            <a:ext cx="4233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CC0000"/>
                </a:solidFill>
                <a:latin typeface="Calibri" pitchFamily="34" charset="0"/>
                <a:cs typeface="Arial" charset="0"/>
              </a:rPr>
              <a:t>Uncontaminated sample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9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Repeat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hypothesize-and-verify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loop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5366" name="Picture 6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7" name="Picture 8" descr="Picture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7700" y="2484438"/>
            <a:ext cx="5053013" cy="3808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8" name="Oval 9"/>
          <p:cNvSpPr>
            <a:spLocks noChangeArrowheads="1"/>
          </p:cNvSpPr>
          <p:nvPr/>
        </p:nvSpPr>
        <p:spPr bwMode="auto">
          <a:xfrm>
            <a:off x="5859463" y="2820988"/>
            <a:ext cx="60325" cy="65087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for line fitting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mtClean="0"/>
              <a:t>Repeat </a:t>
            </a:r>
            <a:r>
              <a:rPr lang="en-US" b="1" i="1" smtClean="0"/>
              <a:t>N</a:t>
            </a:r>
            <a:r>
              <a:rPr lang="en-US" smtClean="0"/>
              <a:t> times:</a:t>
            </a:r>
          </a:p>
          <a:p>
            <a:pPr marL="533400" indent="-533400">
              <a:buFontTx/>
              <a:buChar char="•"/>
            </a:pPr>
            <a:r>
              <a:rPr lang="en-US" smtClean="0"/>
              <a:t>Draw </a:t>
            </a:r>
            <a:r>
              <a:rPr lang="en-US" b="1" i="1" smtClean="0"/>
              <a:t>s</a:t>
            </a:r>
            <a:r>
              <a:rPr lang="en-US" smtClean="0"/>
              <a:t> points uniformly at random</a:t>
            </a:r>
          </a:p>
          <a:p>
            <a:pPr marL="533400" indent="-533400">
              <a:buFontTx/>
              <a:buChar char="•"/>
            </a:pPr>
            <a:r>
              <a:rPr lang="en-US" smtClean="0"/>
              <a:t>Fit line to these </a:t>
            </a:r>
            <a:r>
              <a:rPr lang="en-US" b="1" i="1" smtClean="0"/>
              <a:t>s</a:t>
            </a:r>
            <a:r>
              <a:rPr lang="en-US" smtClean="0"/>
              <a:t> points</a:t>
            </a:r>
          </a:p>
          <a:p>
            <a:pPr marL="533400" indent="-533400">
              <a:buFontTx/>
              <a:buChar char="•"/>
            </a:pPr>
            <a:r>
              <a:rPr lang="en-US" smtClean="0"/>
              <a:t>Find inliers to this line among the remaining points (i.e., points whose distance from the line is less than </a:t>
            </a:r>
            <a:r>
              <a:rPr lang="en-US" b="1" i="1" smtClean="0"/>
              <a:t>t</a:t>
            </a:r>
            <a:r>
              <a:rPr lang="en-US" smtClean="0"/>
              <a:t>)</a:t>
            </a:r>
          </a:p>
          <a:p>
            <a:pPr marL="533400" indent="-533400">
              <a:buFontTx/>
              <a:buChar char="•"/>
            </a:pPr>
            <a:r>
              <a:rPr lang="en-US" smtClean="0"/>
              <a:t>If there are </a:t>
            </a:r>
            <a:r>
              <a:rPr lang="en-US" b="1" i="1" smtClean="0"/>
              <a:t>d</a:t>
            </a:r>
            <a:r>
              <a:rPr lang="en-US" smtClean="0"/>
              <a:t> or more inliers, accept the line and refit using all inliers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4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pros and cons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Simple and general</a:t>
            </a:r>
          </a:p>
          <a:p>
            <a:pPr lvl="1"/>
            <a:r>
              <a:rPr lang="en-US" dirty="0" smtClean="0"/>
              <a:t>Applicable to many different problems</a:t>
            </a:r>
          </a:p>
          <a:p>
            <a:pPr lvl="1"/>
            <a:r>
              <a:rPr lang="en-US" dirty="0" smtClean="0"/>
              <a:t>Often works well in practice</a:t>
            </a:r>
          </a:p>
          <a:p>
            <a:pPr>
              <a:buFontTx/>
              <a:buChar char="•"/>
            </a:pPr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Lots of parameters to tune</a:t>
            </a:r>
          </a:p>
          <a:p>
            <a:pPr lvl="1"/>
            <a:r>
              <a:rPr lang="en-US" dirty="0" smtClean="0"/>
              <a:t>Doesn’t work well for low </a:t>
            </a:r>
            <a:r>
              <a:rPr lang="en-US" dirty="0" err="1" smtClean="0"/>
              <a:t>inlier</a:t>
            </a:r>
            <a:r>
              <a:rPr lang="en-US" dirty="0" smtClean="0"/>
              <a:t> ratios (too many iterations, </a:t>
            </a:r>
            <a:br>
              <a:rPr lang="en-US" dirty="0" smtClean="0"/>
            </a:br>
            <a:r>
              <a:rPr lang="en-US" dirty="0" smtClean="0"/>
              <a:t>or can fail completely)</a:t>
            </a:r>
          </a:p>
          <a:p>
            <a:pPr lvl="1"/>
            <a:r>
              <a:rPr lang="en-US" dirty="0" smtClean="0"/>
              <a:t>Can’t always get a good initialization </a:t>
            </a:r>
            <a:br>
              <a:rPr lang="en-US" dirty="0" smtClean="0"/>
            </a:br>
            <a:r>
              <a:rPr lang="en-US" dirty="0" smtClean="0"/>
              <a:t>of the model based on the minimum </a:t>
            </a:r>
            <a:br>
              <a:rPr lang="en-US" dirty="0" smtClean="0"/>
            </a:br>
            <a:r>
              <a:rPr lang="en-US" dirty="0" smtClean="0"/>
              <a:t>number of samples</a:t>
            </a:r>
          </a:p>
        </p:txBody>
      </p:sp>
      <p:pic>
        <p:nvPicPr>
          <p:cNvPr id="5" name="Picture 7" descr="Picture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191000"/>
            <a:ext cx="3086100" cy="23191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4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299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Interactive segmentation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Feature-based alignment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2D transformations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Affine fit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RANSAC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~1\grauman\LOCALS~1\Temp\_TS832.tmp\_TS22D8.tmp\combo_statue.jpg"/>
          <p:cNvPicPr>
            <a:picLocks noChangeAspect="1" noChangeArrowheads="1"/>
          </p:cNvPicPr>
          <p:nvPr/>
        </p:nvPicPr>
        <p:blipFill>
          <a:blip r:embed="rId2"/>
          <a:srcRect l="23770" t="3613" r="24477" b="5649"/>
          <a:stretch>
            <a:fillRect/>
          </a:stretch>
        </p:blipFill>
        <p:spPr bwMode="auto">
          <a:xfrm>
            <a:off x="381000" y="1831022"/>
            <a:ext cx="411571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dirty="0" smtClean="0"/>
              <a:t>Coming up: </a:t>
            </a:r>
            <a:br>
              <a:rPr lang="en-US" dirty="0" smtClean="0"/>
            </a:br>
            <a:r>
              <a:rPr lang="en-US" dirty="0" smtClean="0"/>
              <a:t>alignment and image stitching</a:t>
            </a:r>
            <a:endParaRPr lang="en-US" dirty="0"/>
          </a:p>
        </p:txBody>
      </p:sp>
      <p:pic>
        <p:nvPicPr>
          <p:cNvPr id="7" name="Picture 4" descr="fig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3619" y="2133600"/>
            <a:ext cx="411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06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594" name="Picture 2" descr="http://fogcity.blogs.com/jen/images/pumpkin_in_pat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31" y="1352556"/>
            <a:ext cx="2419350" cy="3400425"/>
          </a:xfrm>
          <a:prstGeom prst="rect">
            <a:avLst/>
          </a:prstGeom>
          <a:noFill/>
        </p:spPr>
      </p:pic>
      <p:pic>
        <p:nvPicPr>
          <p:cNvPr id="6" name="Picture 2" descr="http://fogcity.blogs.com/jen/images/pumpkin_in_pat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3584" y="1352556"/>
            <a:ext cx="2419350" cy="3400425"/>
          </a:xfrm>
          <a:prstGeom prst="rect">
            <a:avLst/>
          </a:prstGeom>
          <a:noFill/>
        </p:spPr>
      </p:pic>
      <p:pic>
        <p:nvPicPr>
          <p:cNvPr id="7" name="Picture 2" descr="http://fogcity.blogs.com/jen/images/pumpkin_in_pat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8111" y="1352556"/>
            <a:ext cx="2419350" cy="3400425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 bwMode="auto">
          <a:xfrm>
            <a:off x="665109" y="1754199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212804" y="1535121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833525" y="1608147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308194" y="1863738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09518" y="2228868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09518" y="2813076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46031" y="3397284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65109" y="4054518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212804" y="4346622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833525" y="4383135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454246" y="4237083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673324" y="3762414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746350" y="3178206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673324" y="2374920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695688" y="1790712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206870" y="1608147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827591" y="1827225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229234" y="2192355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3513123" y="2228868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403584" y="2813076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367071" y="3506823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659175" y="3944979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206870" y="4127544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827591" y="4127544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338773" y="3908466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594364" y="3470310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667390" y="2995641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521338" y="2520972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616728" y="1827225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7127910" y="1644660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7748631" y="1863738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8150274" y="2228868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6434163" y="2265381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324624" y="2849589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6288111" y="3543336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6580215" y="3981492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7127910" y="4164057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7748631" y="4164057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8259813" y="3944979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8515404" y="3506823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8588430" y="3032154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8442378" y="2557485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Down Arrow 53"/>
          <p:cNvSpPr/>
          <p:nvPr/>
        </p:nvSpPr>
        <p:spPr bwMode="auto">
          <a:xfrm rot="20300442">
            <a:off x="6539091" y="957191"/>
            <a:ext cx="396409" cy="86010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 bwMode="auto">
          <a:xfrm>
            <a:off x="457200" y="-322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 dirty="0">
                <a:solidFill>
                  <a:srgbClr val="000000"/>
                </a:solidFill>
              </a:rPr>
              <a:t>Interactive forces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4937134"/>
            <a:ext cx="8707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can we implement such an </a:t>
            </a:r>
            <a:r>
              <a:rPr lang="en-US" sz="3200" i="1" dirty="0" smtClean="0"/>
              <a:t>interactive</a:t>
            </a:r>
            <a:r>
              <a:rPr lang="en-US" sz="3200" dirty="0" smtClean="0"/>
              <a:t> force with deformable contours?</a:t>
            </a:r>
            <a:endParaRPr lang="en-US" sz="3200" dirty="0"/>
          </a:p>
        </p:txBody>
      </p:sp>
      <p:sp>
        <p:nvSpPr>
          <p:cNvPr id="56" name="TextBox 55"/>
          <p:cNvSpPr txBox="1"/>
          <p:nvPr/>
        </p:nvSpPr>
        <p:spPr>
          <a:xfrm>
            <a:off x="7696200" y="65532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899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0.02612 " pathEditMode="relative" ptsTypes="AA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0.02612 " pathEditMode="relative" ptsTypes="AA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0.03167 " pathEditMode="relative" ptsTypes="AA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4" grpId="0" animBg="1"/>
      <p:bldP spid="44" grpId="1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22"/>
            <a:ext cx="8229600" cy="1143000"/>
          </a:xfrm>
        </p:spPr>
        <p:txBody>
          <a:bodyPr/>
          <a:lstStyle/>
          <a:p>
            <a:r>
              <a:rPr lang="en-US" dirty="0" smtClean="0"/>
              <a:t>Interactive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2340"/>
            <a:ext cx="8229600" cy="4525963"/>
          </a:xfrm>
        </p:spPr>
        <p:txBody>
          <a:bodyPr/>
          <a:lstStyle/>
          <a:p>
            <a:r>
              <a:rPr lang="en-US" sz="2800" dirty="0" smtClean="0"/>
              <a:t>An energy function can be altered online based on user input – use the cursor to push or pull the initial snake away from a point. 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Modify external energy term to include:</a:t>
            </a:r>
            <a:endParaRPr lang="en-US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674" y="3736372"/>
            <a:ext cx="2774988" cy="197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495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353880"/>
              </p:ext>
            </p:extLst>
          </p:nvPr>
        </p:nvGraphicFramePr>
        <p:xfrm>
          <a:off x="4498974" y="3612589"/>
          <a:ext cx="330517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5" imgW="1218960" imgH="457200" progId="Equation.3">
                  <p:embed/>
                </p:oleObj>
              </mc:Choice>
              <mc:Fallback>
                <p:oleObj name="Equation" r:id="rId5" imgW="1218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4" y="3612589"/>
                        <a:ext cx="3305175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316409" y="5125399"/>
            <a:ext cx="46482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Nearby points get pushed hardest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6200" y="65532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451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Title 6"/>
          <p:cNvSpPr>
            <a:spLocks noGrp="1"/>
          </p:cNvSpPr>
          <p:nvPr>
            <p:ph type="title"/>
          </p:nvPr>
        </p:nvSpPr>
        <p:spPr>
          <a:xfrm>
            <a:off x="457200" y="3329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Intelligent scissors</a:t>
            </a:r>
          </a:p>
        </p:txBody>
      </p:sp>
      <p:sp>
        <p:nvSpPr>
          <p:cNvPr id="613379" name="Text Box 7"/>
          <p:cNvSpPr txBox="1">
            <a:spLocks noChangeArrowheads="1"/>
          </p:cNvSpPr>
          <p:nvPr/>
        </p:nvSpPr>
        <p:spPr bwMode="auto">
          <a:xfrm>
            <a:off x="80901" y="6455377"/>
            <a:ext cx="87709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[Mortensen &amp; Barrett, SIGGRAPH 1995, CVPR 1999]</a:t>
            </a:r>
          </a:p>
        </p:txBody>
      </p:sp>
      <p:sp>
        <p:nvSpPr>
          <p:cNvPr id="613380" name="Text Box 8"/>
          <p:cNvSpPr txBox="1">
            <a:spLocks noChangeArrowheads="1"/>
          </p:cNvSpPr>
          <p:nvPr/>
        </p:nvSpPr>
        <p:spPr bwMode="auto">
          <a:xfrm>
            <a:off x="226953" y="1689893"/>
            <a:ext cx="3760840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</a:rPr>
              <a:t>Another form of interactive segmentation: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000000"/>
                </a:solidFill>
              </a:rPr>
              <a:t>Compute </a:t>
            </a:r>
            <a:r>
              <a:rPr lang="en-US" sz="2600" dirty="0">
                <a:solidFill>
                  <a:srgbClr val="000000"/>
                </a:solidFill>
              </a:rPr>
              <a:t>optimal paths </a:t>
            </a:r>
            <a:r>
              <a:rPr lang="en-US" sz="2600" b="1" dirty="0">
                <a:solidFill>
                  <a:srgbClr val="000000"/>
                </a:solidFill>
              </a:rPr>
              <a:t>from every point to the seed </a:t>
            </a:r>
            <a:r>
              <a:rPr lang="en-US" sz="2600" dirty="0">
                <a:solidFill>
                  <a:srgbClr val="000000"/>
                </a:solidFill>
              </a:rPr>
              <a:t>based on edge-related costs.</a:t>
            </a:r>
          </a:p>
        </p:txBody>
      </p:sp>
      <p:graphicFrame>
        <p:nvGraphicFramePr>
          <p:cNvPr id="831489" name="Object 1">
            <a:hlinkClick r:id="rId4" action="ppaction://hlinkfile"/>
          </p:cNvPr>
          <p:cNvGraphicFramePr>
            <a:graphicFrameLocks noChangeAspect="1"/>
          </p:cNvGraphicFramePr>
          <p:nvPr/>
        </p:nvGraphicFramePr>
        <p:xfrm>
          <a:off x="3862083" y="1314491"/>
          <a:ext cx="5127990" cy="4378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Image" r:id="rId5" imgW="6595129" imgH="5629368" progId="">
                  <p:embed/>
                </p:oleObj>
              </mc:Choice>
              <mc:Fallback>
                <p:oleObj name="Image" r:id="rId5" imgW="6595129" imgH="56293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083" y="1314491"/>
                        <a:ext cx="5127990" cy="4378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8356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 &#10;&#10;\begin{document}&#10;&#10;\color[rgb]{0.99,0.99,0.99} &#10;\begin{displaymath}&#10;\textrm{arg} \min_{{\bf \Theta}} \ E({\bf S, \Theta, \bf x},\lambda)&#10;\end{displaymath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776"/>
  <p:tag name="BOXHEIGHT" val="453"/>
  <p:tag name="BOXFONT" val="10"/>
  <p:tag name="BOXWRAP" val="False"/>
  <p:tag name="WORKAROUNDTRANSPARENCYBUG" val="True"/>
  <p:tag name="ALLOWFONTSUBSTITUTION" val="False"/>
  <p:tag name="BITMAPFORMAT" val="bmp16m"/>
  <p:tag name="ORIGWIDTH" val="201"/>
  <p:tag name="PICTUREFILESIZE" val="51868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 &#10;&#10;\begin{document}&#10;&#10;\color[rgb]{0.99,0.99,0.99} &#10;\begin{displaymath}&#10;\textrm{arg} \min_{{\bf S}} \ E({\bf S, \Theta, \bf x},\lambda)&#10;\end{displaymath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776"/>
  <p:tag name="BOXHEIGHT" val="453"/>
  <p:tag name="BOXFONT" val="10"/>
  <p:tag name="BOXWRAP" val="False"/>
  <p:tag name="WORKAROUNDTRANSPARENCYBUG" val="True"/>
  <p:tag name="ALLOWFONTSUBSTITUTION" val="False"/>
  <p:tag name="BITMAPFORMAT" val="bmp16m"/>
  <p:tag name="ORIGWIDTH" val="201"/>
  <p:tag name="PICTUREFILESIZE" val="51868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) \Rightarrow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86.8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}&#10;x \\ y \\ w&#10;\end{array}&#10;\right]&#10;\Rightarrow&#10;(x/w,y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2091</Words>
  <Application>Microsoft Office PowerPoint</Application>
  <PresentationFormat>On-screen Show (4:3)</PresentationFormat>
  <Paragraphs>521</Paragraphs>
  <Slides>69</Slides>
  <Notes>53</Notes>
  <HiddenSlides>0</HiddenSlides>
  <MMClips>0</MMClips>
  <ScaleCrop>false</ScaleCrop>
  <HeadingPairs>
    <vt:vector size="6" baseType="variant">
      <vt:variant>
        <vt:lpstr>Theme</vt:lpstr>
      </vt:variant>
      <vt:variant>
        <vt:i4>16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69</vt:i4>
      </vt:variant>
    </vt:vector>
  </HeadingPairs>
  <TitlesOfParts>
    <vt:vector size="88" baseType="lpstr">
      <vt:lpstr>Office Theme</vt:lpstr>
      <vt:lpstr>3_Default Design</vt:lpstr>
      <vt:lpstr>2_Default Design</vt:lpstr>
      <vt:lpstr>1_Default Design</vt:lpstr>
      <vt:lpstr>1_Blank Presentation</vt:lpstr>
      <vt:lpstr>4_Default Design</vt:lpstr>
      <vt:lpstr>2_Blank Presentation</vt:lpstr>
      <vt:lpstr>6_Default Design</vt:lpstr>
      <vt:lpstr>7_Default Design</vt:lpstr>
      <vt:lpstr>8_Default Design</vt:lpstr>
      <vt:lpstr>1_Office Theme</vt:lpstr>
      <vt:lpstr>Custom Design</vt:lpstr>
      <vt:lpstr>4_Blank Presentation</vt:lpstr>
      <vt:lpstr>7_Blank Presentation</vt:lpstr>
      <vt:lpstr>10_Default Design</vt:lpstr>
      <vt:lpstr>5_Blank Presentation</vt:lpstr>
      <vt:lpstr>Image</vt:lpstr>
      <vt:lpstr>Equation</vt:lpstr>
      <vt:lpstr>CorelPhotoPaint.Image.8</vt:lpstr>
      <vt:lpstr>Fitting a transformation: feature-based alignment</vt:lpstr>
      <vt:lpstr>Announcements</vt:lpstr>
      <vt:lpstr>Last time: Deformable contours</vt:lpstr>
      <vt:lpstr>PowerPoint Presentation</vt:lpstr>
      <vt:lpstr>PowerPoint Presentation</vt:lpstr>
      <vt:lpstr>Today</vt:lpstr>
      <vt:lpstr>PowerPoint Presentation</vt:lpstr>
      <vt:lpstr>Interactive forces</vt:lpstr>
      <vt:lpstr>Intelligent scissors</vt:lpstr>
      <vt:lpstr>Intelligent scissors</vt:lpstr>
      <vt:lpstr>PowerPoint Presentation</vt:lpstr>
      <vt:lpstr>Beyond boundary snapping…</vt:lpstr>
      <vt:lpstr>Recall: Images as graphs</vt:lpstr>
      <vt:lpstr>Recall: Segmentation by Graph Cuts</vt:lpstr>
      <vt:lpstr>PowerPoint Presentation</vt:lpstr>
      <vt:lpstr>Graph cuts for interactive segmentation</vt:lpstr>
      <vt:lpstr>PowerPoint Presentation</vt:lpstr>
      <vt:lpstr>PowerPoint Presentation</vt:lpstr>
      <vt:lpstr>PowerPoint Presentation</vt:lpstr>
      <vt:lpstr>“Grab Cut”</vt:lpstr>
      <vt:lpstr>“Grab Cut”</vt:lpstr>
      <vt:lpstr>“Grab Cut”</vt:lpstr>
      <vt:lpstr>Today</vt:lpstr>
      <vt:lpstr>Motivation: Recognition </vt:lpstr>
      <vt:lpstr>Motivation: medical image registration</vt:lpstr>
      <vt:lpstr>Motivation: mosaics</vt:lpstr>
      <vt:lpstr>Alignment problem</vt:lpstr>
      <vt:lpstr>Parametric (global) warping</vt:lpstr>
      <vt:lpstr>Parametric (global) warping</vt:lpstr>
      <vt:lpstr>Scaling</vt:lpstr>
      <vt:lpstr>Scaling</vt:lpstr>
      <vt:lpstr>Scaling</vt:lpstr>
      <vt:lpstr>What transformations can be represented with a 2x2 matrix?</vt:lpstr>
      <vt:lpstr>What transformations can be represented with a 2x2 matrix?</vt:lpstr>
      <vt:lpstr>2D Linear Transformations</vt:lpstr>
      <vt:lpstr>Homogeneous coordinates</vt:lpstr>
      <vt:lpstr>Homogeneous Coordinates</vt:lpstr>
      <vt:lpstr>Translation</vt:lpstr>
      <vt:lpstr>Basic 2D Transformations</vt:lpstr>
      <vt:lpstr>2D Affine Transformations</vt:lpstr>
      <vt:lpstr>Today</vt:lpstr>
      <vt:lpstr>Alignment problem</vt:lpstr>
      <vt:lpstr>Image alignment</vt:lpstr>
      <vt:lpstr>Fitting an affine transformation</vt:lpstr>
      <vt:lpstr>An aside: Least Squares Example</vt:lpstr>
      <vt:lpstr>Fitting an affine transformation</vt:lpstr>
      <vt:lpstr>Fitting an affine transformation</vt:lpstr>
      <vt:lpstr>What are the correspondences?</vt:lpstr>
      <vt:lpstr>Fitting an affine transformation</vt:lpstr>
      <vt:lpstr>Today</vt:lpstr>
      <vt:lpstr>Outliers</vt:lpstr>
      <vt:lpstr>Outliers affect least squares fit</vt:lpstr>
      <vt:lpstr>PowerPoint Presentation</vt:lpstr>
      <vt:lpstr>RANSAC</vt:lpstr>
      <vt:lpstr>RANSAC: General form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</vt:lpstr>
      <vt:lpstr>RANSAC pros and cons</vt:lpstr>
      <vt:lpstr>Today</vt:lpstr>
      <vt:lpstr>Coming up:  alignment and image stitching</vt:lpstr>
    </vt:vector>
  </TitlesOfParts>
  <Company>UT-Austin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Grauman</dc:creator>
  <cp:lastModifiedBy>Kristen Grauman</cp:lastModifiedBy>
  <cp:revision>21</cp:revision>
  <cp:lastPrinted>2011-02-24T03:30:27Z</cp:lastPrinted>
  <dcterms:created xsi:type="dcterms:W3CDTF">2011-02-22T03:49:47Z</dcterms:created>
  <dcterms:modified xsi:type="dcterms:W3CDTF">2011-02-24T03:31:03Z</dcterms:modified>
</cp:coreProperties>
</file>