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  <p:sldMasterId id="2147483722" r:id="rId4"/>
    <p:sldMasterId id="2147483772" r:id="rId5"/>
    <p:sldMasterId id="2147483784" r:id="rId6"/>
    <p:sldMasterId id="2147483796" r:id="rId7"/>
    <p:sldMasterId id="2147483808" r:id="rId8"/>
    <p:sldMasterId id="2147483857" r:id="rId9"/>
    <p:sldMasterId id="2147483934" r:id="rId10"/>
    <p:sldMasterId id="2147483949" r:id="rId11"/>
    <p:sldMasterId id="2147483961" r:id="rId12"/>
    <p:sldMasterId id="2147483973" r:id="rId13"/>
    <p:sldMasterId id="2147483985" r:id="rId14"/>
    <p:sldMasterId id="2147484010" r:id="rId15"/>
    <p:sldMasterId id="2147484022" r:id="rId16"/>
    <p:sldMasterId id="2147484034" r:id="rId17"/>
    <p:sldMasterId id="2147484047" r:id="rId18"/>
  </p:sldMasterIdLst>
  <p:notesMasterIdLst>
    <p:notesMasterId r:id="rId92"/>
  </p:notesMasterIdLst>
  <p:sldIdLst>
    <p:sldId id="256" r:id="rId19"/>
    <p:sldId id="384" r:id="rId20"/>
    <p:sldId id="257" r:id="rId21"/>
    <p:sldId id="330" r:id="rId22"/>
    <p:sldId id="444" r:id="rId23"/>
    <p:sldId id="382" r:id="rId24"/>
    <p:sldId id="301" r:id="rId25"/>
    <p:sldId id="270" r:id="rId26"/>
    <p:sldId id="271" r:id="rId27"/>
    <p:sldId id="272" r:id="rId28"/>
    <p:sldId id="337" r:id="rId29"/>
    <p:sldId id="277" r:id="rId30"/>
    <p:sldId id="278" r:id="rId31"/>
    <p:sldId id="309" r:id="rId32"/>
    <p:sldId id="311" r:id="rId33"/>
    <p:sldId id="312" r:id="rId34"/>
    <p:sldId id="313" r:id="rId35"/>
    <p:sldId id="314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473" r:id="rId48"/>
    <p:sldId id="322" r:id="rId49"/>
    <p:sldId id="323" r:id="rId50"/>
    <p:sldId id="324" r:id="rId51"/>
    <p:sldId id="325" r:id="rId52"/>
    <p:sldId id="380" r:id="rId53"/>
    <p:sldId id="467" r:id="rId54"/>
    <p:sldId id="397" r:id="rId55"/>
    <p:sldId id="303" r:id="rId56"/>
    <p:sldId id="305" r:id="rId57"/>
    <p:sldId id="385" r:id="rId58"/>
    <p:sldId id="383" r:id="rId59"/>
    <p:sldId id="386" r:id="rId60"/>
    <p:sldId id="404" r:id="rId61"/>
    <p:sldId id="405" r:id="rId62"/>
    <p:sldId id="469" r:id="rId63"/>
    <p:sldId id="472" r:id="rId64"/>
    <p:sldId id="406" r:id="rId65"/>
    <p:sldId id="407" r:id="rId66"/>
    <p:sldId id="408" r:id="rId67"/>
    <p:sldId id="409" r:id="rId68"/>
    <p:sldId id="411" r:id="rId69"/>
    <p:sldId id="412" r:id="rId70"/>
    <p:sldId id="410" r:id="rId71"/>
    <p:sldId id="468" r:id="rId72"/>
    <p:sldId id="388" r:id="rId73"/>
    <p:sldId id="389" r:id="rId74"/>
    <p:sldId id="390" r:id="rId75"/>
    <p:sldId id="391" r:id="rId76"/>
    <p:sldId id="392" r:id="rId77"/>
    <p:sldId id="393" r:id="rId78"/>
    <p:sldId id="413" r:id="rId79"/>
    <p:sldId id="414" r:id="rId80"/>
    <p:sldId id="415" r:id="rId81"/>
    <p:sldId id="416" r:id="rId82"/>
    <p:sldId id="417" r:id="rId83"/>
    <p:sldId id="418" r:id="rId84"/>
    <p:sldId id="419" r:id="rId85"/>
    <p:sldId id="420" r:id="rId86"/>
    <p:sldId id="421" r:id="rId87"/>
    <p:sldId id="422" r:id="rId88"/>
    <p:sldId id="423" r:id="rId89"/>
    <p:sldId id="445" r:id="rId90"/>
    <p:sldId id="471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378" autoAdjust="0"/>
  </p:normalViewPr>
  <p:slideViewPr>
    <p:cSldViewPr>
      <p:cViewPr varScale="1">
        <p:scale>
          <a:sx n="50" d="100"/>
          <a:sy n="50" d="100"/>
        </p:scale>
        <p:origin x="-117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6" Type="http://schemas.openxmlformats.org/officeDocument/2006/relationships/slide" Target="slides/slide58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87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90" Type="http://schemas.openxmlformats.org/officeDocument/2006/relationships/slide" Target="slides/slide72.xml"/><Relationship Id="rId95" Type="http://schemas.openxmlformats.org/officeDocument/2006/relationships/theme" Target="theme/theme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39.wmf"/><Relationship Id="rId4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000" dirty="0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C019D3-7ED4-46AA-9A22-239C0186615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FFAD1F-43A2-4B6C-B3AB-D34F2AD035C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B8CB7B-AC87-415D-8113-26EEAF404001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77189-D111-4017-9956-4C5E7310EA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77189-D111-4017-9956-4C5E7310EA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53EADD7-6249-45D3-8B1D-8C5384BEE2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77189-D111-4017-9956-4C5E7310EA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77189-D111-4017-9956-4C5E7310EA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77189-D111-4017-9956-4C5E7310EA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77189-D111-4017-9956-4C5E7310EA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E77189-D111-4017-9956-4C5E7310EA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F4919B9-13C2-4931-986D-472352C2003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4849BBD-CC78-4878-B2B0-C84274EA2B2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97" tIns="45748" rIns="91497" bIns="45748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DF90736E-B8D3-409F-9692-429E6C860CE8}" type="slidenum">
              <a:rPr lang="en-US" sz="1200" b="1">
                <a:solidFill>
                  <a:prstClr val="black"/>
                </a:solidFill>
                <a:cs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 b="1" dirty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932A5B-97E7-4D98-9EDE-85B0296FDB3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FC09DE-5123-491B-9650-83E22EBAB4E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9BC99B-C8ED-4630-BA09-9ADFBD1CDEB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0D9B98-0B95-4293-88AE-70987256E75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3F46CBD-0027-4CC8-8935-86AEF63E05AB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0E1CA-7B26-4EDC-B38B-57DA48A159D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endParaRPr lang="en-US" dirty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7E346B-4179-47AD-9932-969D37903C7E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59418CA-5F55-4D1B-9BDD-3D16688ACBD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63C4B86-4A2A-45C6-950F-A7D1AF166CFB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85045-302E-4E1C-A4CF-80357861CAD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5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2756" indent="-270291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164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3629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095" indent="-216233" defTabSz="905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78560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11026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43491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675957" indent="-216233" defTabSz="905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ABFB6C-779A-46AB-AABF-FF899A550B0B}" type="slidenum">
              <a:rPr lang="en-US">
                <a:solidFill>
                  <a:prstClr val="black"/>
                </a:solidFill>
              </a:rPr>
              <a:pPr eaLnBrk="1" hangingPunct="1"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050067-DC6A-487E-A65F-A6BFC945F25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1DF5E-0CD5-4AED-A742-0C998A588BA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151C84-E950-4C30-8E67-68E9A3DEC53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99E3122-616F-4F59-A9A7-EE3E81929973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DE710419-C34C-4D47-80A4-86135ABA834F}" type="slidenum">
              <a:rPr lang="en-US" sz="11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1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3D293D-73B5-4141-AE77-401D46217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58E4D76A-B5A5-486A-A7D1-9B888FAE03B3}" type="slidenum">
              <a:rPr lang="en-US" sz="1100">
                <a:solidFill>
                  <a:srgbClr val="00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1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43440-D44C-4E47-ABE7-79D0E0F87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743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9778-4E3B-4556-9901-4F979F0CF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69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F96A-391C-4647-A12B-21DA78AC5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85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485F-9B97-47D1-8045-9BB3FEE04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D832E-2D00-4243-8B5F-515F3450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353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5D21F-BD0B-4E40-9C7B-C7234C12E8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953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1144F-0BBA-4068-ABEE-4D8D26EE0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108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F9F14-87A2-4232-B89F-A564DEB2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73A66-7681-422F-9889-AC55E0B9A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017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D299-F619-4837-B3B6-3C8478A6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042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686A-98D8-4B08-B811-6CCEEB92C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791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1510-E325-46AC-94C8-E34C2D751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47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A4D5-E432-4E49-B10F-E0BF00F37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12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30E3-80D9-422E-A120-ABD4282411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82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6C81F4-0933-4487-B34B-BA6F444CCE2A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C0C289-0EAB-4542-94EE-C420887FC79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05349-FA83-4AD1-BB44-7EDF626AD529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7968F9-4F28-471E-A2C6-51EECA5EB55A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85D67A-FA9C-4A24-9DB7-0BA636D5C346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F2640-A4F9-490F-AB9C-38F62D5B9133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F3EAD-BA54-40D0-AB39-EDD2BB103EDC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63C451-61D9-4237-99D4-9953C89E6D86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465E80-CD1F-4EF1-8669-9C77743FA81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990A5A-DFE3-4B2C-8AE3-B01A20C89467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0A9741-DD6D-42BE-BB2E-99A5FE57D817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A066BC-6273-4780-9935-808B337D6910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1E47F1-10F0-41DD-9737-14BB7FD39C0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F4DAE2-A533-4C67-B2AE-600E5F237A2D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F95CB-F11A-4F7F-AB18-22A7F0021183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748787-E634-4BC0-9946-A7221CD10569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F4255D-652D-4994-AA53-D45EC92E81B9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A355ED-17C5-4970-931C-E0AD0944A76C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5B65C5-D3F8-4055-9E06-C6C3EE133685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41DBD-2553-4096-8641-66805D752EAF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939B2-A123-4CC3-BFEE-7CEB0E69CBCA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3870B4-CE0A-4092-A653-8D19E81CC0D9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8500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58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348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669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0400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5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22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0767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1703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427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989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696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78671-BC63-4268-A039-47FF559CCC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F5198-E7B0-4C7A-B8E9-C7BFD319E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1D604-E064-4B77-AC3C-7ADF2A9E5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DDE9F-014E-48BD-95C2-EFB3FBED0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D687-42AD-4455-A59F-ED7CC12065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2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6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1FCD2-3380-4CB7-89C0-55B8FE12D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7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064CF-F021-4B00-8F05-5DD2AB0703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9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CBBE1-7778-41E5-AD5E-997358AB63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49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45D1D-2258-4CFF-ACAA-A209128F0E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4E6AB-1900-4A2A-92B3-D001A7F4FA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5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C975F6-1F02-49F1-9B80-3C42822A824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98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2697F2-86AE-437C-90FF-D0F00A09CC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0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C620BA-5B58-4BFE-9209-94A3CAD363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726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8ACE6-38FB-41C1-BB51-260E57DEB5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719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8AE770-982F-4BC2-AA0E-C47D558F4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6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383176-FBAF-4F05-A00D-81B28782F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05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B7E85-4311-4C48-89B5-CF7C3FBC332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562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D37FA9-4D0B-40BC-BBEA-37390D508C1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240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93CF4-E63E-4E36-BA7C-2CBBFE382D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57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1759FE-7B4E-4F6E-B866-11187D72CA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1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97410A-348B-4A90-B1CF-A9CEE800D69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896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FEC8D2-AD3C-4708-9BD3-1780512890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7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5C830-B233-40B1-BEB0-EF7E8124DF0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858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03639A-9468-4453-97CC-EB8442201F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83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835239-8E9A-4A92-A965-E78DDD3D53F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002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89B57D-973A-41DF-919E-F0B52BC1E6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806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F24DDB-8F54-4DA2-A7DA-D8F40B7516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68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B30521-89CC-4A00-8C69-4A4997DD17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104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5A61B8-2A23-45B0-A5CD-6D239BB1D1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708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03AB7D-DFAA-4F19-9A88-883139EFC2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591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264EEF-0467-4058-A5B2-901535C984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25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0D89AE-D9C6-4B53-9632-C03C86687AC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AF80EA-5D33-40D9-8C52-B03C754BE3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821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629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5AB20-C5B2-479C-9EC0-592EE1C1E4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08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9E74E-FA90-40A3-8A6B-135CBDB07F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955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12C87-94DB-4D74-890D-C5253A91F7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79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14CE2-F8DD-49DF-829C-97F690F2A0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66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F97BC-10DE-467E-8FAD-3F7BCFD9A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69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CEC9A-D3A8-4357-82AF-00FCE99BF9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270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29FD-69C6-4633-9EBF-CB3A87090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068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5ABC73-CB23-4CB8-A531-090778466B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E0BF9-9349-4138-AE4C-D28711FD21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82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t>2/28/2011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5822A5-3685-4802-A0F9-5B2B460C6EA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26035B-1974-49A0-9D19-D9A3DDC1D10D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85767-F5E3-451A-8F78-BB14B62B7DC3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2/28/2011</a:t>
            </a:fld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6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C6408-1467-423A-B813-9A92C0032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28F398-02E5-4E7F-9921-4D067D02FED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3CA20D-B20A-4C64-BB42-7D6D3C337F7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9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4B1F5-CAD2-45BB-92BE-E48474513A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3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1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2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45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42.wmf"/><Relationship Id="rId4" Type="http://schemas.openxmlformats.org/officeDocument/2006/relationships/image" Target="../media/image15.jpe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4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9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1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5.jpe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39.wmf"/><Relationship Id="rId10" Type="http://schemas.openxmlformats.org/officeDocument/2006/relationships/image" Target="../media/image49.w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3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tags" Target="../tags/tag2.xml"/><Relationship Id="rId16" Type="http://schemas.openxmlformats.org/officeDocument/2006/relationships/image" Target="../media/image5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1.png"/><Relationship Id="rId5" Type="http://schemas.openxmlformats.org/officeDocument/2006/relationships/tags" Target="../tags/tag5.xml"/><Relationship Id="rId15" Type="http://schemas.openxmlformats.org/officeDocument/2006/relationships/image" Target="../media/image55.png"/><Relationship Id="rId10" Type="http://schemas.openxmlformats.org/officeDocument/2006/relationships/notesSlide" Target="../notesSlides/notesSlide44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9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59.png"/><Relationship Id="rId4" Type="http://schemas.openxmlformats.org/officeDocument/2006/relationships/oleObject" Target="../embeddings/oleObject28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62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warping and stitching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3733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Monday Feb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28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Prof. Kristen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Grauman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UT-Austin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9" name="Picture 6" descr="C:\DOCUME~1\grauman\LOCALS~1\Temp\_TS832.tmp\_TS22D8.tmp\combo_statue.jpg"/>
          <p:cNvPicPr>
            <a:picLocks noChangeAspect="1" noChangeArrowheads="1"/>
          </p:cNvPicPr>
          <p:nvPr/>
        </p:nvPicPr>
        <p:blipFill>
          <a:blip r:embed="rId2"/>
          <a:srcRect l="23770" t="3613" r="24477" b="5649"/>
          <a:stretch>
            <a:fillRect/>
          </a:stretch>
        </p:blipFill>
        <p:spPr bwMode="auto">
          <a:xfrm>
            <a:off x="-10633" y="3540298"/>
            <a:ext cx="3035595" cy="331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76200"/>
            <a:ext cx="4114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/>
          <a:srcRect l="42339" t="32159" r="23705" b="37714"/>
          <a:stretch>
            <a:fillRect/>
          </a:stretch>
        </p:blipFill>
        <p:spPr bwMode="auto">
          <a:xfrm>
            <a:off x="482600" y="1822450"/>
            <a:ext cx="35687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4"/>
          <a:srcRect l="20801" t="37083" r="33528" b="12286"/>
          <a:stretch>
            <a:fillRect/>
          </a:stretch>
        </p:blipFill>
        <p:spPr bwMode="auto">
          <a:xfrm>
            <a:off x="4689475" y="1968500"/>
            <a:ext cx="4454525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274638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Medical image registration</a:t>
            </a:r>
          </a:p>
        </p:txBody>
      </p:sp>
    </p:spTree>
    <p:extLst>
      <p:ext uri="{BB962C8B-B14F-4D97-AF65-F5344CB8AC3E}">
        <p14:creationId xmlns:p14="http://schemas.microsoft.com/office/powerpoint/2010/main" val="23373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(global) warping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parametric warps: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0" y="305911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17975" y="30448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553200" y="29686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aspect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4546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affine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491163" y="52514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perspective</a:t>
            </a:r>
          </a:p>
        </p:txBody>
      </p:sp>
      <p:sp>
        <p:nvSpPr>
          <p:cNvPr id="64526" name="TextBox 15"/>
          <p:cNvSpPr txBox="1">
            <a:spLocks noChangeArrowheads="1"/>
          </p:cNvSpPr>
          <p:nvPr/>
        </p:nvSpPr>
        <p:spPr bwMode="auto">
          <a:xfrm>
            <a:off x="716438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4922541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smtClean="0"/>
              <a:t>Transformation T is a coordinate-changing machine:</a:t>
            </a:r>
          </a:p>
          <a:p>
            <a:r>
              <a:rPr lang="en-US" smtClean="0"/>
              <a:t>				p’ = </a:t>
            </a:r>
            <a:r>
              <a:rPr lang="en-US" i="1" smtClean="0"/>
              <a:t>T</a:t>
            </a:r>
            <a:r>
              <a:rPr lang="en-US" smtClean="0"/>
              <a:t>(p)</a:t>
            </a:r>
          </a:p>
          <a:p>
            <a:r>
              <a:rPr lang="en-US" smtClean="0"/>
              <a:t>What does it mean that </a:t>
            </a:r>
            <a:r>
              <a:rPr lang="en-US" i="1" smtClean="0"/>
              <a:t>T</a:t>
            </a:r>
            <a:r>
              <a:rPr lang="en-US" smtClean="0"/>
              <a:t> is </a:t>
            </a:r>
            <a:r>
              <a:rPr lang="en-US" b="1" smtClean="0"/>
              <a:t>global</a:t>
            </a:r>
            <a:r>
              <a:rPr lang="en-US" smtClean="0"/>
              <a:t>?</a:t>
            </a:r>
          </a:p>
          <a:p>
            <a:pPr lvl="1"/>
            <a:r>
              <a:rPr lang="en-US" smtClean="0"/>
              <a:t>Is the same for any point p</a:t>
            </a:r>
          </a:p>
          <a:p>
            <a:pPr lvl="1"/>
            <a:r>
              <a:rPr lang="en-US" smtClean="0"/>
              <a:t>can be described by just a few numbers (parameters)</a:t>
            </a:r>
          </a:p>
          <a:p>
            <a:r>
              <a:rPr lang="en-US" smtClean="0"/>
              <a:t>Let’s represent </a:t>
            </a:r>
            <a:r>
              <a:rPr lang="en-US" i="1" smtClean="0"/>
              <a:t>T</a:t>
            </a:r>
            <a:r>
              <a:rPr lang="en-US" smtClean="0"/>
              <a:t> as a matrix:</a:t>
            </a:r>
          </a:p>
          <a:p>
            <a:r>
              <a:rPr lang="en-US" smtClean="0"/>
              <a:t>				  p’ = </a:t>
            </a:r>
            <a:r>
              <a:rPr lang="en-US" b="1" smtClean="0"/>
              <a:t>M</a:t>
            </a:r>
            <a:r>
              <a:rPr lang="en-US" smtClean="0"/>
              <a:t>p</a:t>
            </a:r>
          </a:p>
          <a:p>
            <a:endParaRPr lang="en-US" smtClean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2061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062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63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054" name="Picture 10" descr="HHHIMG_11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HHHIMG_11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15"/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= (x,y)</a:t>
            </a:r>
          </a:p>
        </p:txBody>
      </p:sp>
      <p:sp>
        <p:nvSpPr>
          <p:cNvPr id="2057" name="Text Box 16"/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= (x’,y’)</a:t>
            </a:r>
          </a:p>
        </p:txBody>
      </p:sp>
      <p:sp>
        <p:nvSpPr>
          <p:cNvPr id="2058" name="Oval 17"/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9" name="Oval 18"/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5" imgW="812520" imgH="469800" progId="Equation.3">
                  <p:embed/>
                </p:oleObj>
              </mc:Choice>
              <mc:Fallback>
                <p:oleObj name="Equation" r:id="rId5" imgW="8125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7346950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3281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 idx="4294967295"/>
          </p:nvPr>
        </p:nvSpPr>
        <p:spPr>
          <a:xfrm>
            <a:off x="457200" y="698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Outliers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Outliers</a:t>
            </a:r>
            <a:r>
              <a:rPr lang="en-US" sz="2800" smtClean="0"/>
              <a:t> can hurt the quality of our parameter estimates, e.g., </a:t>
            </a:r>
          </a:p>
          <a:p>
            <a:pPr lvl="1" eaLnBrk="1" hangingPunct="1"/>
            <a:r>
              <a:rPr lang="en-US" sz="2400" smtClean="0"/>
              <a:t>an erroneous pair of matching points from two images</a:t>
            </a:r>
          </a:p>
          <a:p>
            <a:pPr lvl="1" eaLnBrk="1" hangingPunct="1"/>
            <a:r>
              <a:rPr lang="en-US" sz="2400" smtClean="0"/>
              <a:t>an edge point that is noise, or doesn’t belong to the line we are fitting.</a:t>
            </a:r>
          </a:p>
          <a:p>
            <a:pPr lvl="1" eaLnBrk="1" hangingPunct="1"/>
            <a:endParaRPr lang="en-US" sz="2400" smtClean="0"/>
          </a:p>
          <a:p>
            <a:pPr lvl="1" eaLnBrk="1" hangingPunct="1"/>
            <a:endParaRPr lang="en-US" smtClean="0"/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endParaRPr lang="en-US" sz="2800" smtClean="0"/>
          </a:p>
        </p:txBody>
      </p:sp>
      <p:sp>
        <p:nvSpPr>
          <p:cNvPr id="96261" name="Rectangle 6"/>
          <p:cNvSpPr>
            <a:spLocks noChangeArrowheads="1"/>
          </p:cNvSpPr>
          <p:nvPr/>
        </p:nvSpPr>
        <p:spPr bwMode="auto">
          <a:xfrm>
            <a:off x="3492500" y="4419600"/>
            <a:ext cx="609600" cy="1066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4997" name="Picture 5" descr="wall.jpg"/>
          <p:cNvPicPr>
            <a:picLocks noChangeAspect="1"/>
          </p:cNvPicPr>
          <p:nvPr/>
        </p:nvPicPr>
        <p:blipFill>
          <a:blip r:embed="rId3"/>
          <a:srcRect l="49899" r="28003" b="47403"/>
          <a:stretch>
            <a:fillRect/>
          </a:stretch>
        </p:blipFill>
        <p:spPr bwMode="auto">
          <a:xfrm>
            <a:off x="3074988" y="3976688"/>
            <a:ext cx="157003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 descr="wall.jpg"/>
          <p:cNvPicPr>
            <a:picLocks noChangeAspect="1"/>
          </p:cNvPicPr>
          <p:nvPr/>
        </p:nvPicPr>
        <p:blipFill>
          <a:blip r:embed="rId3"/>
          <a:srcRect l="27220" r="50101" b="47403"/>
          <a:stretch>
            <a:fillRect/>
          </a:stretch>
        </p:blipFill>
        <p:spPr bwMode="auto">
          <a:xfrm>
            <a:off x="884238" y="3976688"/>
            <a:ext cx="1611312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2016125" y="4560888"/>
            <a:ext cx="119063" cy="1190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987800" y="4597400"/>
            <a:ext cx="119063" cy="1190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22963" y="5364163"/>
            <a:ext cx="182562" cy="1825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42038" y="5181600"/>
            <a:ext cx="182562" cy="18256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397625" y="4999038"/>
            <a:ext cx="182563" cy="1825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16700" y="4779963"/>
            <a:ext cx="182563" cy="1825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945313" y="4560888"/>
            <a:ext cx="182562" cy="1825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97713" y="5473700"/>
            <a:ext cx="182562" cy="18256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163" y="1511300"/>
            <a:ext cx="603408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Tit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Outliers affect least squares fit</a:t>
            </a:r>
          </a:p>
        </p:txBody>
      </p:sp>
    </p:spTree>
    <p:extLst>
      <p:ext uri="{BB962C8B-B14F-4D97-AF65-F5344CB8AC3E}">
        <p14:creationId xmlns:p14="http://schemas.microsoft.com/office/powerpoint/2010/main" val="11079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4163" y="1358900"/>
            <a:ext cx="603408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Title 4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Outliers affect least squares fit</a:t>
            </a:r>
          </a:p>
        </p:txBody>
      </p:sp>
    </p:spTree>
    <p:extLst>
      <p:ext uri="{BB962C8B-B14F-4D97-AF65-F5344CB8AC3E}">
        <p14:creationId xmlns:p14="http://schemas.microsoft.com/office/powerpoint/2010/main" val="12755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RANSAC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482600" y="1493838"/>
            <a:ext cx="8661400" cy="4525962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RANdom</a:t>
            </a:r>
            <a:r>
              <a:rPr lang="en-US" sz="2800" dirty="0" smtClean="0"/>
              <a:t> Sample Consensus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b="1" dirty="0" smtClean="0"/>
              <a:t>Approach</a:t>
            </a:r>
            <a:r>
              <a:rPr lang="en-US" sz="2800" dirty="0" smtClean="0"/>
              <a:t>: we want to avoid the impact of outliers, so let’s look for “inliers”, and use those only.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b="1" dirty="0" smtClean="0"/>
              <a:t>Intuition</a:t>
            </a:r>
            <a:r>
              <a:rPr lang="en-US" sz="2800" dirty="0" smtClean="0"/>
              <a:t>: if an outlier is chosen to compute the current fit, then the resulting line won’t have much support from rest of the points.</a:t>
            </a:r>
          </a:p>
          <a:p>
            <a:pPr eaLnBrk="1" hangingPunct="1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5966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 smtClean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 smtClean="0"/>
              <a:t>RANSAC loop</a:t>
            </a:r>
            <a:r>
              <a:rPr lang="en-US" sz="2400" dirty="0" smtClean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Randomly select a </a:t>
            </a:r>
            <a:r>
              <a:rPr lang="en-US" sz="2400" i="1" dirty="0" smtClean="0"/>
              <a:t>seed group</a:t>
            </a:r>
            <a:r>
              <a:rPr lang="en-US" sz="2400" dirty="0" smtClean="0"/>
              <a:t> of points on which to base transformation estimate (e.g., a group of matches)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Compute transformation from seed group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Find </a:t>
            </a:r>
            <a:r>
              <a:rPr lang="en-US" sz="2400" i="1" dirty="0" smtClean="0"/>
              <a:t>inliers </a:t>
            </a:r>
            <a:r>
              <a:rPr lang="en-US" sz="2400" dirty="0" smtClean="0"/>
              <a:t>to this transformation 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If the number of inliers is sufficiently large, re-compute  estimate of transformation on all of the inliers</a:t>
            </a:r>
            <a:br>
              <a:rPr lang="en-US" sz="2400" dirty="0" smtClean="0"/>
            </a:br>
            <a:endParaRPr lang="en-US" sz="2400" dirty="0" smtClean="0"/>
          </a:p>
          <a:p>
            <a:pPr marL="533400" indent="-533400">
              <a:spcAft>
                <a:spcPts val="600"/>
              </a:spcAft>
            </a:pPr>
            <a:r>
              <a:rPr lang="en-US" sz="2400" dirty="0" smtClean="0"/>
              <a:t>Keep the transformation with the largest number of inliers</a:t>
            </a:r>
          </a:p>
        </p:txBody>
      </p:sp>
    </p:spTree>
    <p:extLst>
      <p:ext uri="{BB962C8B-B14F-4D97-AF65-F5344CB8AC3E}">
        <p14:creationId xmlns:p14="http://schemas.microsoft.com/office/powerpoint/2010/main" val="4179005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 smtClean="0"/>
              <a:t>RANSAC for line fitting example</a:t>
            </a:r>
          </a:p>
        </p:txBody>
      </p:sp>
      <p:pic>
        <p:nvPicPr>
          <p:cNvPr id="31753" name="Picture 9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6663"/>
            <a:ext cx="5037138" cy="3773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frames commercials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http://www.youtube.com/watch?v=2RPl5vPEoQk</a:t>
            </a:r>
          </a:p>
        </p:txBody>
      </p:sp>
    </p:spTree>
    <p:extLst>
      <p:ext uri="{BB962C8B-B14F-4D97-AF65-F5344CB8AC3E}">
        <p14:creationId xmlns:p14="http://schemas.microsoft.com/office/powerpoint/2010/main" val="4227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RANSAC for line fitting example</a:t>
            </a:r>
          </a:p>
        </p:txBody>
      </p:sp>
      <p:pic>
        <p:nvPicPr>
          <p:cNvPr id="7173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6663"/>
            <a:ext cx="5037138" cy="3773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3733" name="Line 5"/>
          <p:cNvSpPr>
            <a:spLocks noChangeShapeType="1"/>
          </p:cNvSpPr>
          <p:nvPr/>
        </p:nvSpPr>
        <p:spPr bwMode="auto">
          <a:xfrm flipV="1">
            <a:off x="2163763" y="3529013"/>
            <a:ext cx="4708525" cy="14874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7023100" y="4208463"/>
            <a:ext cx="1890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Least-squares fit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RANSAC for line fitting example</a:t>
            </a:r>
          </a:p>
        </p:txBody>
      </p:sp>
      <p:pic>
        <p:nvPicPr>
          <p:cNvPr id="8197" name="Picture 5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3488"/>
            <a:ext cx="5037138" cy="377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7031038" y="2617788"/>
            <a:ext cx="2112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Randomly select minimal subset of points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dirty="0">
              <a:solidFill>
                <a:srgbClr val="CC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3488"/>
            <a:ext cx="5037138" cy="377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RANSAC for line fitting example</a:t>
            </a:r>
          </a:p>
        </p:txBody>
      </p:sp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7031038" y="2617788"/>
            <a:ext cx="21129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Randomly select minimal subset of points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Hypothesize a model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RANSAC for line fitting example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031038" y="2617788"/>
            <a:ext cx="211296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Randomly select minimal subset of points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Hypothesize a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Compute error function</a:t>
            </a:r>
          </a:p>
        </p:txBody>
      </p:sp>
      <p:pic>
        <p:nvPicPr>
          <p:cNvPr id="10246" name="Picture 6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3488"/>
            <a:ext cx="5037138" cy="377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RANSAC for line fitting example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7031038" y="2617788"/>
            <a:ext cx="211296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Randomly select minimal subset of points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Hypothesize a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Compute error function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Select points consistent with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dirty="0">
              <a:solidFill>
                <a:srgbClr val="CC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270" name="Picture 6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3488"/>
            <a:ext cx="5037138" cy="377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RANSAC for line fitting example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7031038" y="2617788"/>
            <a:ext cx="21129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Randomly select minimal subset of points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Hypothesize a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Compute error function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Select points consistent with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Repeat </a:t>
            </a:r>
            <a:r>
              <a:rPr lang="en-US" i="1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hypothesize-and-verify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 loop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dirty="0">
              <a:solidFill>
                <a:srgbClr val="CC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2294" name="Picture 6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3488"/>
            <a:ext cx="5037138" cy="377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613A4-6CC5-4909-A815-DFA32D608AB7}" type="slidenum">
              <a:rPr lang="en-US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RANSAC for line fitting example</a:t>
            </a: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7031038" y="2617788"/>
            <a:ext cx="21129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Randomly select minimal subset of points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Hypothesize a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Compute error function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Select points consistent with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Repeat </a:t>
            </a:r>
            <a:r>
              <a:rPr lang="en-US" i="1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hypothesize-and-verify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 loop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dirty="0">
              <a:solidFill>
                <a:srgbClr val="CC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3318" name="Picture 6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3488"/>
            <a:ext cx="5037138" cy="377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17DC88-5B31-43EF-88D5-7BE42F3C3526}" type="slidenum">
              <a:rPr lang="en-US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RANSAC for line fitting example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031038" y="2617788"/>
            <a:ext cx="21129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Randomly select minimal subset of points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Hypothesize a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Compute error function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Select points consistent with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Repeat </a:t>
            </a:r>
            <a:r>
              <a:rPr lang="en-US" i="1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hypothesize-and-verify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 loop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dirty="0">
              <a:solidFill>
                <a:srgbClr val="CC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342" name="Picture 6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3488"/>
            <a:ext cx="5037138" cy="377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438400" y="1828800"/>
            <a:ext cx="4233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Calibri" pitchFamily="34" charset="0"/>
                <a:cs typeface="Arial" charset="0"/>
              </a:rPr>
              <a:t>Uncontaminated sample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RANSAC for line fitting example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7031038" y="2617788"/>
            <a:ext cx="21129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Randomly select minimal subset of points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Hypothesize a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Compute error function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Select points consistent with model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Repeat </a:t>
            </a:r>
            <a:r>
              <a:rPr lang="en-US" i="1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hypothesize-and-verify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  <a:cs typeface="Arial" charset="0"/>
              </a:rPr>
              <a:t> loop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dirty="0">
              <a:solidFill>
                <a:srgbClr val="CC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5366" name="Picture 6" descr="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7225" y="2503488"/>
            <a:ext cx="5037138" cy="3775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7" name="Picture 8" descr="Picture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7700" y="2484438"/>
            <a:ext cx="5053013" cy="380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8" name="Oval 9"/>
          <p:cNvSpPr>
            <a:spLocks noChangeArrowheads="1"/>
          </p:cNvSpPr>
          <p:nvPr/>
        </p:nvSpPr>
        <p:spPr bwMode="auto">
          <a:xfrm>
            <a:off x="5859463" y="2820988"/>
            <a:ext cx="60325" cy="65087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2312" y="6504801"/>
            <a:ext cx="1584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Arial" charset="0"/>
              </a:rPr>
              <a:t>Source: R. </a:t>
            </a:r>
            <a:r>
              <a:rPr lang="en-US" sz="1200" dirty="0" err="1">
                <a:solidFill>
                  <a:srgbClr val="000000"/>
                </a:solidFill>
                <a:cs typeface="Arial" charset="0"/>
              </a:rPr>
              <a:t>Raguram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for line fitting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smtClean="0"/>
              <a:t>Repeat </a:t>
            </a:r>
            <a:r>
              <a:rPr lang="en-US" b="1" i="1" smtClean="0"/>
              <a:t>N</a:t>
            </a:r>
            <a:r>
              <a:rPr lang="en-US" smtClean="0"/>
              <a:t> times:</a:t>
            </a:r>
          </a:p>
          <a:p>
            <a:pPr marL="533400" indent="-533400">
              <a:buFontTx/>
              <a:buChar char="•"/>
            </a:pPr>
            <a:r>
              <a:rPr lang="en-US" smtClean="0"/>
              <a:t>Draw </a:t>
            </a:r>
            <a:r>
              <a:rPr lang="en-US" b="1" i="1" smtClean="0"/>
              <a:t>s</a:t>
            </a:r>
            <a:r>
              <a:rPr lang="en-US" smtClean="0"/>
              <a:t> points uniformly at random</a:t>
            </a:r>
          </a:p>
          <a:p>
            <a:pPr marL="533400" indent="-533400">
              <a:buFontTx/>
              <a:buChar char="•"/>
            </a:pPr>
            <a:r>
              <a:rPr lang="en-US" smtClean="0"/>
              <a:t>Fit line to these </a:t>
            </a:r>
            <a:r>
              <a:rPr lang="en-US" b="1" i="1" smtClean="0"/>
              <a:t>s</a:t>
            </a:r>
            <a:r>
              <a:rPr lang="en-US" smtClean="0"/>
              <a:t> points</a:t>
            </a:r>
          </a:p>
          <a:p>
            <a:pPr marL="533400" indent="-533400">
              <a:buFontTx/>
              <a:buChar char="•"/>
            </a:pPr>
            <a:r>
              <a:rPr lang="en-US" smtClean="0"/>
              <a:t>Find inliers to this line among the remaining points (i.e., points whose distance from the line is less than </a:t>
            </a:r>
            <a:r>
              <a:rPr lang="en-US" b="1" i="1" smtClean="0"/>
              <a:t>t</a:t>
            </a:r>
            <a:r>
              <a:rPr lang="en-US" smtClean="0"/>
              <a:t>)</a:t>
            </a:r>
          </a:p>
          <a:p>
            <a:pPr marL="533400" indent="-533400">
              <a:buFontTx/>
              <a:buChar char="•"/>
            </a:pPr>
            <a:r>
              <a:rPr lang="en-US" smtClean="0"/>
              <a:t>If there are </a:t>
            </a:r>
            <a:r>
              <a:rPr lang="en-US" b="1" i="1" smtClean="0"/>
              <a:t>d</a:t>
            </a:r>
            <a:r>
              <a:rPr lang="en-US" smtClean="0"/>
              <a:t> or more inliers, accept the line and refit using all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4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Reminder: </a:t>
            </a:r>
            <a:r>
              <a:rPr lang="en-US" sz="2800" dirty="0" err="1" smtClean="0"/>
              <a:t>Pset</a:t>
            </a:r>
            <a:r>
              <a:rPr lang="en-US" sz="2800" dirty="0" smtClean="0"/>
              <a:t> 2 due Wed March 2</a:t>
            </a:r>
          </a:p>
          <a:p>
            <a:r>
              <a:rPr lang="en-US" sz="2800" dirty="0" smtClean="0"/>
              <a:t>Reminder: Midterm exam is Wed March 9</a:t>
            </a:r>
          </a:p>
          <a:p>
            <a:pPr lvl="1"/>
            <a:r>
              <a:rPr lang="en-US" dirty="0" smtClean="0"/>
              <a:t>See practice exam handout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sz="2800" dirty="0" smtClean="0"/>
              <a:t>My office hours Wed: 12:15-1:15</a:t>
            </a:r>
          </a:p>
          <a:p>
            <a:endParaRPr lang="en-US" sz="2800" dirty="0"/>
          </a:p>
          <a:p>
            <a:r>
              <a:rPr lang="en-US" sz="2800" dirty="0" err="1" smtClean="0"/>
              <a:t>Matlab</a:t>
            </a:r>
            <a:r>
              <a:rPr lang="en-US" sz="2800" dirty="0" smtClean="0"/>
              <a:t> license issues – see course </a:t>
            </a:r>
            <a:r>
              <a:rPr lang="en-US" sz="2800" dirty="0" smtClean="0"/>
              <a:t>website</a:t>
            </a:r>
          </a:p>
          <a:p>
            <a:endParaRPr lang="en-US" sz="2800" dirty="0"/>
          </a:p>
          <a:p>
            <a:r>
              <a:rPr lang="en-US" sz="2800" dirty="0" err="1" smtClean="0"/>
              <a:t>Pset</a:t>
            </a:r>
            <a:r>
              <a:rPr lang="en-US" sz="2800" dirty="0" smtClean="0"/>
              <a:t> 1 and solutions were returned last week – grades online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656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That is an example fitting a model </a:t>
            </a:r>
          </a:p>
          <a:p>
            <a:r>
              <a:rPr lang="en-US" dirty="0"/>
              <a:t>	</a:t>
            </a:r>
            <a:r>
              <a:rPr lang="en-US" dirty="0" smtClean="0"/>
              <a:t>(line)…</a:t>
            </a:r>
          </a:p>
          <a:p>
            <a:endParaRPr lang="en-US" dirty="0"/>
          </a:p>
          <a:p>
            <a:r>
              <a:rPr lang="en-US" dirty="0" smtClean="0"/>
              <a:t>What about fitting a transformation (translation)?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98308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0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Putative matches</a:t>
            </a:r>
          </a:p>
        </p:txBody>
      </p:sp>
      <p:sp>
        <p:nvSpPr>
          <p:cNvPr id="98316" name="TextBox 11"/>
          <p:cNvSpPr txBox="1">
            <a:spLocks noChangeArrowheads="1"/>
          </p:cNvSpPr>
          <p:nvPr/>
        </p:nvSpPr>
        <p:spPr bwMode="auto">
          <a:xfrm>
            <a:off x="6616700" y="6488113"/>
            <a:ext cx="42354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Rick Szeliski</a:t>
            </a:r>
          </a:p>
        </p:txBody>
      </p:sp>
    </p:spTree>
    <p:extLst>
      <p:ext uri="{BB962C8B-B14F-4D97-AF65-F5344CB8AC3E}">
        <p14:creationId xmlns:p14="http://schemas.microsoft.com/office/powerpoint/2010/main" val="29934865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821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1488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10138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Find “average” translation vector</a:t>
            </a: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59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 and general</a:t>
            </a:r>
          </a:p>
          <a:p>
            <a:pPr lvl="1"/>
            <a:r>
              <a:rPr lang="en-US" dirty="0" smtClean="0"/>
              <a:t>Applicable to many different problems</a:t>
            </a:r>
          </a:p>
          <a:p>
            <a:pPr lvl="1"/>
            <a:r>
              <a:rPr lang="en-US" dirty="0" smtClean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Lots of parameters to tune</a:t>
            </a:r>
          </a:p>
          <a:p>
            <a:pPr lvl="1"/>
            <a:r>
              <a:rPr lang="en-US" dirty="0" smtClean="0"/>
              <a:t>Doesn’t work well for low </a:t>
            </a:r>
            <a:r>
              <a:rPr lang="en-US" dirty="0" err="1" smtClean="0"/>
              <a:t>inlier</a:t>
            </a:r>
            <a:r>
              <a:rPr lang="en-US" dirty="0" smtClean="0"/>
              <a:t> ratios (too many iterations, </a:t>
            </a:r>
            <a:br>
              <a:rPr lang="en-US" dirty="0" smtClean="0"/>
            </a:br>
            <a:r>
              <a:rPr lang="en-US" dirty="0" smtClean="0"/>
              <a:t>or can fail completely)</a:t>
            </a:r>
          </a:p>
          <a:p>
            <a:pPr lvl="1"/>
            <a:r>
              <a:rPr lang="en-US" dirty="0" smtClean="0"/>
              <a:t>Can’t always get a good initialization </a:t>
            </a:r>
            <a:br>
              <a:rPr lang="en-US" dirty="0" smtClean="0"/>
            </a:br>
            <a:r>
              <a:rPr lang="en-US" dirty="0" smtClean="0"/>
              <a:t>of the model based on the minimum </a:t>
            </a:r>
            <a:br>
              <a:rPr lang="en-US" dirty="0" smtClean="0"/>
            </a:br>
            <a:r>
              <a:rPr lang="en-US" dirty="0" smtClean="0"/>
              <a:t>number of samples</a:t>
            </a:r>
          </a:p>
        </p:txBody>
      </p:sp>
      <p:pic>
        <p:nvPicPr>
          <p:cNvPr id="5" name="Picture 7" descr="Pictur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91000"/>
            <a:ext cx="3086100" cy="2319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Affine,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46088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Recall: fitting an affine transformation</a:t>
            </a:r>
          </a:p>
        </p:txBody>
      </p: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5562600" y="6519863"/>
            <a:ext cx="3581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Lowe, ICCV 1999</a:t>
            </a:r>
          </a:p>
        </p:txBody>
      </p:sp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847725" y="5035550"/>
            <a:ext cx="75580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Affine  model approximates perspective projection of planar objects.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6805" name="Picture 3"/>
          <p:cNvPicPr>
            <a:picLocks noChangeAspect="1" noChangeArrowheads="1"/>
          </p:cNvPicPr>
          <p:nvPr/>
        </p:nvPicPr>
        <p:blipFill>
          <a:blip r:embed="rId3"/>
          <a:srcRect l="51743" t="23718" r="9700" b="30301"/>
          <a:stretch>
            <a:fillRect/>
          </a:stretch>
        </p:blipFill>
        <p:spPr bwMode="auto">
          <a:xfrm>
            <a:off x="406400" y="1495425"/>
            <a:ext cx="40894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5"/>
          <p:cNvPicPr>
            <a:picLocks noChangeAspect="1" noChangeArrowheads="1"/>
          </p:cNvPicPr>
          <p:nvPr/>
        </p:nvPicPr>
        <p:blipFill>
          <a:blip r:embed="rId4"/>
          <a:srcRect l="54866" t="29851" r="13689" b="38634"/>
          <a:stretch>
            <a:fillRect/>
          </a:stretch>
        </p:blipFill>
        <p:spPr bwMode="auto">
          <a:xfrm>
            <a:off x="4714875" y="1970087"/>
            <a:ext cx="3971925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135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33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3314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1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3327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28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29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0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1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32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3321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2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3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4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5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26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2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3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79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6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7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8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9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474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Interactive segmentation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Feature-based alignment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2D transformations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Affine fit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RANSAC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smtClean="0"/>
              <a:t>Affine transformations are combinations of …</a:t>
            </a:r>
          </a:p>
          <a:p>
            <a:pPr lvl="1"/>
            <a:r>
              <a:rPr lang="en-US" sz="2400" smtClean="0"/>
              <a:t>Linear transformations, and</a:t>
            </a:r>
          </a:p>
          <a:p>
            <a:pPr lvl="1"/>
            <a:r>
              <a:rPr lang="en-US" sz="2400" smtClean="0"/>
              <a:t>Translations</a:t>
            </a:r>
          </a:p>
          <a:p>
            <a:endParaRPr lang="en-US" sz="1200" smtClean="0"/>
          </a:p>
          <a:p>
            <a:r>
              <a:rPr lang="en-US" smtClean="0"/>
              <a:t>Parallel lines remain parallel</a:t>
            </a:r>
          </a:p>
          <a:p>
            <a:pPr lvl="1"/>
            <a:endParaRPr lang="en-US" sz="1800" smtClean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299984" y="5607408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-1318191">
            <a:off x="4311222" y="5455008"/>
            <a:ext cx="1143000" cy="457200"/>
          </a:xfrm>
          <a:prstGeom prst="parallelogram">
            <a:avLst>
              <a:gd name="adj" fmla="val 62500"/>
            </a:avLst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3909584" y="5683608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4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038600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Image from http://graphics.cs.cmu.edu/courses/15-463/2010_fall/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</p:spTree>
    <p:extLst>
      <p:ext uri="{BB962C8B-B14F-4D97-AF65-F5344CB8AC3E}">
        <p14:creationId xmlns:p14="http://schemas.microsoft.com/office/powerpoint/2010/main" val="321777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smtClean="0"/>
              <a:t>Projective transformations:</a:t>
            </a:r>
          </a:p>
          <a:p>
            <a:pPr lvl="1"/>
            <a:r>
              <a:rPr lang="en-US" sz="2400" smtClean="0"/>
              <a:t>Affine transformations, and</a:t>
            </a:r>
          </a:p>
          <a:p>
            <a:pPr lvl="1"/>
            <a:r>
              <a:rPr lang="en-US" sz="2400" smtClean="0"/>
              <a:t>Projective warps</a:t>
            </a:r>
          </a:p>
          <a:p>
            <a:endParaRPr lang="en-US" sz="1200" smtClean="0"/>
          </a:p>
          <a:p>
            <a:r>
              <a:rPr lang="en-US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8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352800" y="51054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962400" y="5181600"/>
            <a:ext cx="304800" cy="228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4495800" y="4953000"/>
            <a:ext cx="914400" cy="685800"/>
          </a:xfrm>
          <a:custGeom>
            <a:avLst/>
            <a:gdLst/>
            <a:ahLst/>
            <a:cxnLst>
              <a:cxn ang="0">
                <a:pos x="0" y="384"/>
              </a:cxn>
              <a:cxn ang="0">
                <a:pos x="96" y="96"/>
              </a:cxn>
              <a:cxn ang="0">
                <a:pos x="528" y="0"/>
              </a:cxn>
              <a:cxn ang="0">
                <a:pos x="576" y="432"/>
              </a:cxn>
              <a:cxn ang="0">
                <a:pos x="0" y="384"/>
              </a:cxn>
            </a:cxnLst>
            <a:rect l="0" t="0" r="r" b="b"/>
            <a:pathLst>
              <a:path w="576" h="432">
                <a:moveTo>
                  <a:pt x="0" y="384"/>
                </a:moveTo>
                <a:lnTo>
                  <a:pt x="96" y="96"/>
                </a:lnTo>
                <a:lnTo>
                  <a:pt x="528" y="0"/>
                </a:lnTo>
                <a:lnTo>
                  <a:pt x="576" y="432"/>
                </a:lnTo>
                <a:lnTo>
                  <a:pt x="0" y="384"/>
                </a:lnTo>
                <a:close/>
              </a:path>
            </a:pathLst>
          </a:cu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3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3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3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3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3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27879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201738"/>
            <a:ext cx="8423275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Pinhole camera is a simple model to approximate imaging process, perspective </a:t>
            </a:r>
            <a:r>
              <a:rPr lang="en-US" sz="2800" b="1" dirty="0" smtClean="0"/>
              <a:t>projection</a:t>
            </a:r>
            <a:r>
              <a:rPr lang="en-US" sz="2800" dirty="0" smtClean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4925" y="6545263"/>
            <a:ext cx="351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Fig from 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44738" y="4352925"/>
            <a:ext cx="1131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Virtual image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2855887" y="2698740"/>
            <a:ext cx="1277956" cy="182565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6686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Mosaics: generating synthetic views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0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Can generate any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as long as it has </a:t>
            </a:r>
            <a:r>
              <a:rPr lang="en-US" sz="2400" b="1">
                <a:solidFill>
                  <a:srgbClr val="000000"/>
                </a:solidFill>
              </a:rPr>
              <a:t>the same center of projection</a:t>
            </a:r>
            <a:r>
              <a:rPr lang="en-US" sz="240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319863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mosaic PP</a:t>
              </a: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The images are reprojected onto a common plane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smtClean="0"/>
              <a:t>Mosaic is a </a:t>
            </a:r>
            <a:r>
              <a:rPr lang="en-US" i="1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21204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Affine,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</a:p>
          <a:p>
            <a:pPr lvl="1"/>
            <a:r>
              <a:rPr lang="en-US" b="1" dirty="0"/>
              <a:t>Wednesday</a:t>
            </a:r>
            <a:r>
              <a:rPr lang="en-US" dirty="0"/>
              <a:t>: which local features to match?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6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52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0" name="Equation" r:id="rId5" imgW="444240" imgH="215640" progId="Equation.3">
                    <p:embed/>
                  </p:oleObj>
                </mc:Choice>
                <mc:Fallback>
                  <p:oleObj name="Equation" r:id="rId5" imgW="4442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51" name="Equation" r:id="rId7" imgW="444240" imgH="215640" progId="Equation.3">
                    <p:embed/>
                  </p:oleObj>
                </mc:Choice>
                <mc:Fallback>
                  <p:oleObj name="Equation" r:id="rId7" imgW="44424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2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3" name="Equation" r:id="rId11" imgW="469800" imgH="215640" progId="Equation.3">
                  <p:embed/>
                </p:oleObj>
              </mc:Choice>
              <mc:Fallback>
                <p:oleObj name="Equation" r:id="rId11" imgW="469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4" name="Equation" r:id="rId13" imgW="482400" imgH="228600" progId="Equation.3">
                  <p:embed/>
                </p:oleObj>
              </mc:Choice>
              <mc:Fallback>
                <p:oleObj name="Equation" r:id="rId13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5" name="Equation" r:id="rId15" imgW="482400" imgH="228600" progId="Equation.3">
                  <p:embed/>
                </p:oleObj>
              </mc:Choice>
              <mc:Fallback>
                <p:oleObj name="Equation" r:id="rId15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smtClean="0"/>
              <a:t>Can set scale factor </a:t>
            </a:r>
            <a:r>
              <a:rPr lang="en-US" sz="2000" i="1" smtClean="0"/>
              <a:t>i</a:t>
            </a:r>
            <a:r>
              <a:rPr lang="en-US" sz="2000" smtClean="0"/>
              <a:t>=1. So, there are 8 unknowns.</a:t>
            </a:r>
          </a:p>
          <a:p>
            <a:pPr marL="0" indent="0"/>
            <a:r>
              <a:rPr lang="en-US" sz="2000" smtClean="0"/>
              <a:t>Set up a system of linear equations:</a:t>
            </a:r>
          </a:p>
          <a:p>
            <a:pPr marL="0" indent="0" algn="ctr"/>
            <a:r>
              <a:rPr lang="en-US" sz="2000" b="1" smtClean="0"/>
              <a:t>Ah = b</a:t>
            </a:r>
          </a:p>
          <a:p>
            <a:pPr marL="0" indent="0"/>
            <a:r>
              <a:rPr lang="en-US" sz="2000" smtClean="0"/>
              <a:t>where vector of unknowns h = [a,b,c,d,e,f,g,h]</a:t>
            </a:r>
            <a:r>
              <a:rPr lang="en-US" sz="2000" baseline="30000" smtClean="0"/>
              <a:t>T</a:t>
            </a:r>
          </a:p>
          <a:p>
            <a:pPr marL="0" indent="0"/>
            <a:r>
              <a:rPr lang="en-US" sz="2000" smtClean="0"/>
              <a:t>Need at least 8 eqs, but the more the better…</a:t>
            </a:r>
          </a:p>
          <a:p>
            <a:pPr marL="0" indent="0"/>
            <a:r>
              <a:rPr lang="en-US" sz="2000" smtClean="0"/>
              <a:t>Solve for h. If overconstrained, solve using least-squares: </a:t>
            </a:r>
          </a:p>
          <a:p>
            <a:pPr marL="0" indent="0"/>
            <a:endParaRPr lang="en-US" sz="2000" smtClean="0"/>
          </a:p>
          <a:p>
            <a:pPr marL="0" indent="0"/>
            <a:endParaRPr lang="en-US" sz="1800" smtClean="0"/>
          </a:p>
          <a:p>
            <a:pPr marL="0" indent="0"/>
            <a:r>
              <a:rPr lang="en-US" sz="1800" smtClean="0"/>
              <a:t>&gt;&gt; </a:t>
            </a:r>
            <a:r>
              <a:rPr lang="en-US" sz="1800" b="1" smtClean="0">
                <a:latin typeface="Courier" pitchFamily="49" charset="0"/>
              </a:rPr>
              <a:t>help lmdivide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4" name="Equation" r:id="rId4" imgW="1536480" imgH="698400" progId="Equation.3">
                  <p:embed/>
                </p:oleObj>
              </mc:Choice>
              <mc:Fallback>
                <p:oleObj name="Equation" r:id="rId4" imgW="1536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259138" cy="1481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p’</a:t>
            </a:r>
            <a:r>
              <a:rPr lang="en-US" sz="2400">
                <a:solidFill>
                  <a:srgbClr val="000000"/>
                </a:solidFill>
              </a:rPr>
              <a:t> = </a:t>
            </a:r>
            <a:r>
              <a:rPr lang="en-US" sz="2400" b="1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3200400" y="5037138"/>
          <a:ext cx="16002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5" name="Equation" r:id="rId6" imgW="812520" imgH="266400" progId="Equation.3">
                  <p:embed/>
                </p:oleObj>
              </mc:Choice>
              <mc:Fallback>
                <p:oleObj name="Equation" r:id="rId6" imgW="8125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037138"/>
                        <a:ext cx="160020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99300" y="6303962"/>
            <a:ext cx="20447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742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06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7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8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apply</a:t>
            </a:r>
            <a:r>
              <a:rPr lang="en-US" sz="2400">
                <a:solidFill>
                  <a:srgbClr val="000000"/>
                </a:solidFill>
              </a:rPr>
              <a:t> a given homography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Compute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= </a:t>
            </a:r>
            <a:r>
              <a:rPr lang="en-US" sz="2000" b="1">
                <a:solidFill>
                  <a:srgbClr val="000000"/>
                </a:solidFill>
              </a:rPr>
              <a:t>Hp   </a:t>
            </a:r>
            <a:r>
              <a:rPr lang="en-US" sz="200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Convert </a:t>
            </a:r>
            <a:r>
              <a:rPr lang="en-US" sz="2000" b="1">
                <a:solidFill>
                  <a:srgbClr val="000000"/>
                </a:solidFill>
              </a:rPr>
              <a:t>p’</a:t>
            </a:r>
            <a:r>
              <a:rPr lang="en-US" sz="2000">
                <a:solidFill>
                  <a:srgbClr val="000000"/>
                </a:solidFill>
              </a:rPr>
              <a:t> from homogeneous to  image coordinates</a:t>
            </a:r>
          </a:p>
        </p:txBody>
      </p:sp>
    </p:spTree>
    <p:extLst>
      <p:ext uri="{BB962C8B-B14F-4D97-AF65-F5344CB8AC3E}">
        <p14:creationId xmlns:p14="http://schemas.microsoft.com/office/powerpoint/2010/main" val="22462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Affine,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Given a coordinate transform and a source image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), how do we compute a transformed image </a:t>
            </a:r>
            <a:r>
              <a:rPr lang="en-US" i="1" smtClean="0"/>
              <a:t>g(x’,y’)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val="3491497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6032500" y="6386513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Alignment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292417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We have previously considered how to </a:t>
            </a:r>
            <a:r>
              <a:rPr lang="en-US" sz="2400" b="1" dirty="0" smtClean="0"/>
              <a:t>fit a model to image evidence</a:t>
            </a:r>
          </a:p>
          <a:p>
            <a:pPr lvl="1" eaLnBrk="1" hangingPunct="1"/>
            <a:r>
              <a:rPr lang="en-US" sz="2000" dirty="0" smtClean="0"/>
              <a:t>e.g., a line to edge points, or a snake to a deforming contour</a:t>
            </a:r>
          </a:p>
          <a:p>
            <a:pPr lvl="1" eaLnBrk="1" hangingPunct="1"/>
            <a:endParaRPr lang="en-US" sz="2000" dirty="0" smtClean="0"/>
          </a:p>
          <a:p>
            <a:pPr eaLnBrk="1" hangingPunct="1"/>
            <a:r>
              <a:rPr lang="en-US" sz="2400" dirty="0" smtClean="0"/>
              <a:t>In alignment, we will </a:t>
            </a:r>
            <a:r>
              <a:rPr lang="en-US" sz="2400" b="1" dirty="0" smtClean="0"/>
              <a:t>fit the parameters of some transformation</a:t>
            </a:r>
            <a:r>
              <a:rPr lang="en-US" sz="2400" dirty="0" smtClean="0"/>
              <a:t> according to a set of matching feature pairs (“correspondences”).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19338" y="4184650"/>
            <a:ext cx="4370387" cy="2320925"/>
            <a:chOff x="1276" y="2666"/>
            <a:chExt cx="3284" cy="1462"/>
          </a:xfrm>
        </p:grpSpPr>
        <p:sp>
          <p:nvSpPr>
            <p:cNvPr id="74761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2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3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4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5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6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7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8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9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0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1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2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3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632325" y="49260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086100" y="37211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6178550" y="415925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6034088" y="37671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26495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Slide from Alyosha Efros, CMU</a:t>
            </a:r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39506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0" name="Line 62"/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1" name="Line 63"/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8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9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4" name="Line 60"/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25" name="Line 61"/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70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2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3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6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7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8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Image alignment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82600" y="3978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Two broad approaches:</a:t>
            </a:r>
          </a:p>
          <a:p>
            <a:pPr lvl="1" eaLnBrk="1" hangingPunct="1"/>
            <a:r>
              <a:rPr lang="en-US" sz="2400" dirty="0" smtClean="0"/>
              <a:t>Direct (pixel-based) alignment</a:t>
            </a:r>
          </a:p>
          <a:p>
            <a:pPr lvl="2" eaLnBrk="1" hangingPunct="1"/>
            <a:r>
              <a:rPr lang="en-US" sz="2000" dirty="0" smtClean="0"/>
              <a:t>Search for alignment where most pixels agree</a:t>
            </a:r>
          </a:p>
          <a:p>
            <a:pPr lvl="1" eaLnBrk="1" hangingPunct="1"/>
            <a:r>
              <a:rPr lang="en-US" sz="2400" dirty="0" smtClean="0"/>
              <a:t>Feature-based alignment</a:t>
            </a:r>
          </a:p>
          <a:p>
            <a:pPr lvl="2" eaLnBrk="1" hangingPunct="1"/>
            <a:r>
              <a:rPr lang="en-US" sz="2000" dirty="0" smtClean="0"/>
              <a:t>Search for alignment where </a:t>
            </a:r>
            <a:r>
              <a:rPr lang="en-US" sz="2000" i="1" dirty="0" smtClean="0"/>
              <a:t>extracted features</a:t>
            </a:r>
            <a:r>
              <a:rPr lang="en-US" sz="2000" dirty="0" smtClean="0"/>
              <a:t> agree</a:t>
            </a:r>
          </a:p>
          <a:p>
            <a:pPr lvl="2" eaLnBrk="1" hangingPunct="1"/>
            <a:r>
              <a:rPr lang="en-US" sz="2000" dirty="0" smtClean="0"/>
              <a:t>Can be verified using pixel-based alignmen</a:t>
            </a:r>
            <a:r>
              <a:rPr lang="en-US" dirty="0" smtClean="0"/>
              <a:t>t</a:t>
            </a:r>
          </a:p>
        </p:txBody>
      </p:sp>
      <p:sp>
        <p:nvSpPr>
          <p:cNvPr id="75780" name="Line 6"/>
          <p:cNvSpPr>
            <a:spLocks noChangeShapeType="1"/>
          </p:cNvSpPr>
          <p:nvPr/>
        </p:nvSpPr>
        <p:spPr bwMode="auto">
          <a:xfrm flipV="1">
            <a:off x="4540250" y="2566988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1" name="AutoShape 11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2025650" y="1347788"/>
            <a:ext cx="2241550" cy="23209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2" name="Oval 7"/>
          <p:cNvSpPr>
            <a:spLocks noChangeAspect="1" noChangeArrowheads="1"/>
          </p:cNvSpPr>
          <p:nvPr/>
        </p:nvSpPr>
        <p:spPr bwMode="auto">
          <a:xfrm>
            <a:off x="3081338" y="1609725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3" name="Oval 12"/>
          <p:cNvSpPr>
            <a:spLocks noChangeAspect="1" noChangeArrowheads="1"/>
          </p:cNvSpPr>
          <p:nvPr/>
        </p:nvSpPr>
        <p:spPr bwMode="auto">
          <a:xfrm>
            <a:off x="3690938" y="3252788"/>
            <a:ext cx="119062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4" name="Oval 18"/>
          <p:cNvSpPr>
            <a:spLocks noChangeAspect="1" noChangeArrowheads="1"/>
          </p:cNvSpPr>
          <p:nvPr/>
        </p:nvSpPr>
        <p:spPr bwMode="auto">
          <a:xfrm>
            <a:off x="2971800" y="2863850"/>
            <a:ext cx="119063" cy="1190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5" name="Oval 19"/>
          <p:cNvSpPr>
            <a:spLocks noChangeAspect="1" noChangeArrowheads="1"/>
          </p:cNvSpPr>
          <p:nvPr/>
        </p:nvSpPr>
        <p:spPr bwMode="auto">
          <a:xfrm>
            <a:off x="2243138" y="2449513"/>
            <a:ext cx="119062" cy="119062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6" name="Oval 21"/>
          <p:cNvSpPr>
            <a:spLocks noChangeAspect="1" noChangeArrowheads="1"/>
          </p:cNvSpPr>
          <p:nvPr/>
        </p:nvSpPr>
        <p:spPr bwMode="auto">
          <a:xfrm>
            <a:off x="3581400" y="2144713"/>
            <a:ext cx="119063" cy="1190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7" name="AutoShape 5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759450" y="1804988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8" name="Oval 8"/>
          <p:cNvSpPr>
            <a:spLocks noChangeAspect="1" noChangeArrowheads="1"/>
          </p:cNvSpPr>
          <p:nvPr/>
        </p:nvSpPr>
        <p:spPr bwMode="auto">
          <a:xfrm>
            <a:off x="6629400" y="2144713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89" name="Oval 10"/>
          <p:cNvSpPr>
            <a:spLocks noChangeAspect="1" noChangeArrowheads="1"/>
          </p:cNvSpPr>
          <p:nvPr/>
        </p:nvSpPr>
        <p:spPr bwMode="auto">
          <a:xfrm>
            <a:off x="6629400" y="3286125"/>
            <a:ext cx="119063" cy="1190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90" name="Oval 17"/>
          <p:cNvSpPr>
            <a:spLocks noChangeAspect="1" noChangeArrowheads="1"/>
          </p:cNvSpPr>
          <p:nvPr/>
        </p:nvSpPr>
        <p:spPr bwMode="auto">
          <a:xfrm>
            <a:off x="6248400" y="2863850"/>
            <a:ext cx="119063" cy="1190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91" name="Oval 20"/>
          <p:cNvSpPr>
            <a:spLocks noChangeAspect="1" noChangeArrowheads="1"/>
          </p:cNvSpPr>
          <p:nvPr/>
        </p:nvSpPr>
        <p:spPr bwMode="auto">
          <a:xfrm>
            <a:off x="5943600" y="2449513"/>
            <a:ext cx="119063" cy="119062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6815138" y="2525713"/>
            <a:ext cx="119062" cy="1190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484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Perform </a:t>
            </a:r>
            <a:r>
              <a:rPr lang="en-US" b="1" dirty="0" smtClean="0"/>
              <a:t>image warping </a:t>
            </a:r>
            <a:r>
              <a:rPr lang="en-US" dirty="0" smtClean="0"/>
              <a:t>(forward, inverse)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Next time: which features should we match?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Main questions</a:t>
            </a:r>
          </a:p>
        </p:txBody>
      </p:sp>
      <p:sp>
        <p:nvSpPr>
          <p:cNvPr id="58371" name="Line 23"/>
          <p:cNvSpPr>
            <a:spLocks noChangeShapeType="1"/>
          </p:cNvSpPr>
          <p:nvPr/>
        </p:nvSpPr>
        <p:spPr bwMode="auto">
          <a:xfrm flipV="1">
            <a:off x="2736850" y="5527675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4308475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Oval 25"/>
          <p:cNvSpPr>
            <a:spLocks noChangeAspect="1" noChangeArrowheads="1"/>
          </p:cNvSpPr>
          <p:nvPr/>
        </p:nvSpPr>
        <p:spPr bwMode="auto">
          <a:xfrm>
            <a:off x="1512888" y="4570412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4" name="Oval 26"/>
          <p:cNvSpPr>
            <a:spLocks noChangeAspect="1" noChangeArrowheads="1"/>
          </p:cNvSpPr>
          <p:nvPr/>
        </p:nvSpPr>
        <p:spPr bwMode="auto">
          <a:xfrm>
            <a:off x="2024063" y="6213475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Oval 27"/>
          <p:cNvSpPr>
            <a:spLocks noChangeAspect="1" noChangeArrowheads="1"/>
          </p:cNvSpPr>
          <p:nvPr/>
        </p:nvSpPr>
        <p:spPr bwMode="auto">
          <a:xfrm>
            <a:off x="1422400" y="5824537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6" name="Oval 28"/>
          <p:cNvSpPr>
            <a:spLocks noChangeAspect="1" noChangeArrowheads="1"/>
          </p:cNvSpPr>
          <p:nvPr/>
        </p:nvSpPr>
        <p:spPr bwMode="auto">
          <a:xfrm>
            <a:off x="811213" y="5410200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Oval 29"/>
          <p:cNvSpPr>
            <a:spLocks noChangeAspect="1" noChangeArrowheads="1"/>
          </p:cNvSpPr>
          <p:nvPr/>
        </p:nvSpPr>
        <p:spPr bwMode="auto">
          <a:xfrm>
            <a:off x="1933575" y="5105400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59200" y="4765675"/>
            <a:ext cx="1239838" cy="1787525"/>
            <a:chOff x="3758667" y="1877985"/>
            <a:chExt cx="1240317" cy="1787525"/>
          </a:xfrm>
        </p:grpSpPr>
        <p:sp>
          <p:nvSpPr>
            <p:cNvPr id="58396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758667" y="1877985"/>
              <a:ext cx="1240317" cy="1787525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7" name="Oval 31"/>
            <p:cNvSpPr>
              <a:spLocks noChangeAspect="1" noChangeArrowheads="1"/>
            </p:cNvSpPr>
            <p:nvPr/>
          </p:nvSpPr>
          <p:spPr bwMode="auto">
            <a:xfrm>
              <a:off x="4487952" y="2217710"/>
              <a:ext cx="99811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8" name="Oval 32"/>
            <p:cNvSpPr>
              <a:spLocks noChangeAspect="1" noChangeArrowheads="1"/>
            </p:cNvSpPr>
            <p:nvPr/>
          </p:nvSpPr>
          <p:spPr bwMode="auto">
            <a:xfrm>
              <a:off x="4487952" y="3359123"/>
              <a:ext cx="99811" cy="1190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9" name="Oval 33"/>
            <p:cNvSpPr>
              <a:spLocks noChangeAspect="1" noChangeArrowheads="1"/>
            </p:cNvSpPr>
            <p:nvPr/>
          </p:nvSpPr>
          <p:spPr bwMode="auto">
            <a:xfrm>
              <a:off x="4168557" y="2936848"/>
              <a:ext cx="99811" cy="1190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0" name="Oval 34"/>
            <p:cNvSpPr>
              <a:spLocks noChangeAspect="1" noChangeArrowheads="1"/>
            </p:cNvSpPr>
            <p:nvPr/>
          </p:nvSpPr>
          <p:spPr bwMode="auto">
            <a:xfrm>
              <a:off x="3913041" y="2522510"/>
              <a:ext cx="99811" cy="1190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1" name="Oval 35"/>
            <p:cNvSpPr>
              <a:spLocks noChangeAspect="1" noChangeArrowheads="1"/>
            </p:cNvSpPr>
            <p:nvPr/>
          </p:nvSpPr>
          <p:spPr bwMode="auto">
            <a:xfrm>
              <a:off x="4643657" y="2598710"/>
              <a:ext cx="99811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79" name="Text Box 36"/>
          <p:cNvSpPr txBox="1">
            <a:spLocks noChangeArrowheads="1"/>
          </p:cNvSpPr>
          <p:nvPr/>
        </p:nvSpPr>
        <p:spPr bwMode="auto">
          <a:xfrm>
            <a:off x="2855913" y="48926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2736850" y="2518153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1298953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1512888" y="1560890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024063" y="3203953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Oval 27"/>
          <p:cNvSpPr>
            <a:spLocks noChangeAspect="1" noChangeArrowheads="1"/>
          </p:cNvSpPr>
          <p:nvPr/>
        </p:nvSpPr>
        <p:spPr bwMode="auto">
          <a:xfrm>
            <a:off x="1422400" y="2815015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Oval 28"/>
          <p:cNvSpPr>
            <a:spLocks noChangeAspect="1" noChangeArrowheads="1"/>
          </p:cNvSpPr>
          <p:nvPr/>
        </p:nvSpPr>
        <p:spPr bwMode="auto">
          <a:xfrm>
            <a:off x="811213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1933575" y="2095878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759200" y="1756153"/>
            <a:ext cx="1239838" cy="17875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Oval 31"/>
          <p:cNvSpPr>
            <a:spLocks noChangeAspect="1" noChangeArrowheads="1"/>
          </p:cNvSpPr>
          <p:nvPr/>
        </p:nvSpPr>
        <p:spPr bwMode="auto">
          <a:xfrm>
            <a:off x="4487863" y="2095878"/>
            <a:ext cx="100012" cy="1190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Oval 32"/>
          <p:cNvSpPr>
            <a:spLocks noChangeAspect="1" noChangeArrowheads="1"/>
          </p:cNvSpPr>
          <p:nvPr/>
        </p:nvSpPr>
        <p:spPr bwMode="auto">
          <a:xfrm>
            <a:off x="4487863" y="3237290"/>
            <a:ext cx="100012" cy="1190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3"/>
          <p:cNvSpPr>
            <a:spLocks noChangeAspect="1" noChangeArrowheads="1"/>
          </p:cNvSpPr>
          <p:nvPr/>
        </p:nvSpPr>
        <p:spPr bwMode="auto">
          <a:xfrm>
            <a:off x="4168775" y="2815015"/>
            <a:ext cx="100013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Oval 34"/>
          <p:cNvSpPr>
            <a:spLocks noChangeAspect="1" noChangeArrowheads="1"/>
          </p:cNvSpPr>
          <p:nvPr/>
        </p:nvSpPr>
        <p:spPr bwMode="auto">
          <a:xfrm>
            <a:off x="3913188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Oval 35"/>
          <p:cNvSpPr>
            <a:spLocks noChangeAspect="1" noChangeArrowheads="1"/>
          </p:cNvSpPr>
          <p:nvPr/>
        </p:nvSpPr>
        <p:spPr bwMode="auto">
          <a:xfrm>
            <a:off x="4643438" y="2476878"/>
            <a:ext cx="100012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855913" y="188315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9438" y="4600575"/>
            <a:ext cx="3294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Warping</a:t>
            </a:r>
            <a:r>
              <a:rPr lang="en-US" sz="2400" dirty="0">
                <a:solidFill>
                  <a:srgbClr val="000000"/>
                </a:solidFill>
              </a:rPr>
              <a:t>: Given a source image and a transformation, what does the transformed output look like?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03888" y="1575178"/>
            <a:ext cx="3440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Alignment</a:t>
            </a:r>
            <a:r>
              <a:rPr lang="en-US" sz="2400" dirty="0">
                <a:solidFill>
                  <a:srgbClr val="000000"/>
                </a:solidFill>
              </a:rPr>
              <a:t>: Given two </a:t>
            </a:r>
            <a:r>
              <a:rPr lang="en-US" sz="2400" dirty="0" smtClean="0">
                <a:solidFill>
                  <a:srgbClr val="000000"/>
                </a:solidFill>
              </a:rPr>
              <a:t>images, </a:t>
            </a:r>
            <a:r>
              <a:rPr lang="en-US" sz="2400" dirty="0">
                <a:solidFill>
                  <a:srgbClr val="000000"/>
                </a:solidFill>
              </a:rPr>
              <a:t>what is the transformation between them?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8862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0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  <p:bldP spid="58375" grpId="0" animBg="1"/>
      <p:bldP spid="58376" grpId="0" animBg="1"/>
      <p:bldP spid="58377" grpId="0" animBg="1"/>
      <p:bldP spid="58379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Recognition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8188" y="2078038"/>
          <a:ext cx="25654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CorelPhotoPaint.Image.8" r:id="rId3" imgW="3796825" imgH="4507937" progId="">
                  <p:embed/>
                </p:oleObj>
              </mc:Choice>
              <mc:Fallback>
                <p:oleObj name="CorelPhotoPaint.Image.8" r:id="rId3" imgW="3796825" imgH="450793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078038"/>
                        <a:ext cx="25654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24"/>
          <p:cNvPicPr>
            <a:picLocks noChangeAspect="1" noChangeArrowheads="1"/>
          </p:cNvPicPr>
          <p:nvPr/>
        </p:nvPicPr>
        <p:blipFill>
          <a:blip r:embed="rId5"/>
          <a:srcRect l="13637" t="24706" r="12122" b="11978"/>
          <a:stretch>
            <a:fillRect/>
          </a:stretch>
        </p:blipFill>
        <p:spPr bwMode="auto">
          <a:xfrm>
            <a:off x="3914775" y="2114550"/>
            <a:ext cx="4003675" cy="3022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680200" y="6519863"/>
            <a:ext cx="246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</a:t>
            </a:r>
          </a:p>
        </p:txBody>
      </p:sp>
    </p:spTree>
    <p:extLst>
      <p:ext uri="{BB962C8B-B14F-4D97-AF65-F5344CB8AC3E}">
        <p14:creationId xmlns:p14="http://schemas.microsoft.com/office/powerpoint/2010/main" val="23777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2232</Words>
  <Application>Microsoft Office PowerPoint</Application>
  <PresentationFormat>On-screen Show (4:3)</PresentationFormat>
  <Paragraphs>508</Paragraphs>
  <Slides>73</Slides>
  <Notes>49</Notes>
  <HiddenSlides>0</HiddenSlides>
  <MMClips>0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73</vt:i4>
      </vt:variant>
    </vt:vector>
  </HeadingPairs>
  <TitlesOfParts>
    <vt:vector size="94" baseType="lpstr">
      <vt:lpstr>Office Theme</vt:lpstr>
      <vt:lpstr>1_Default Design</vt:lpstr>
      <vt:lpstr>5_Default Design</vt:lpstr>
      <vt:lpstr>1_Blank Presentation</vt:lpstr>
      <vt:lpstr>2_Blank Presentation</vt:lpstr>
      <vt:lpstr>6_Default Design</vt:lpstr>
      <vt:lpstr>7_Default Design</vt:lpstr>
      <vt:lpstr>8_Default Design</vt:lpstr>
      <vt:lpstr>Custom Design</vt:lpstr>
      <vt:lpstr>5_Blank Presentation</vt:lpstr>
      <vt:lpstr>2_Default Design</vt:lpstr>
      <vt:lpstr>6_Blank Presentation</vt:lpstr>
      <vt:lpstr>7_Blank Presentation</vt:lpstr>
      <vt:lpstr>Default Design</vt:lpstr>
      <vt:lpstr>1_Office Theme</vt:lpstr>
      <vt:lpstr>3_Office Theme</vt:lpstr>
      <vt:lpstr>3_Default Design</vt:lpstr>
      <vt:lpstr>4_Default Design</vt:lpstr>
      <vt:lpstr>CorelPhotoPaint.Image.8</vt:lpstr>
      <vt:lpstr>Equation</vt:lpstr>
      <vt:lpstr>Photo Editor Photo</vt:lpstr>
      <vt:lpstr>Image warping and stitching</vt:lpstr>
      <vt:lpstr>HP frames commercials</vt:lpstr>
      <vt:lpstr>Announcements</vt:lpstr>
      <vt:lpstr>Last time</vt:lpstr>
      <vt:lpstr>Today</vt:lpstr>
      <vt:lpstr>Alignment problem</vt:lpstr>
      <vt:lpstr>Image alignment</vt:lpstr>
      <vt:lpstr>Main questions</vt:lpstr>
      <vt:lpstr>Motivation for feature-based alignment: Recognition </vt:lpstr>
      <vt:lpstr>PowerPoint Presentation</vt:lpstr>
      <vt:lpstr>Motivation for feature-based alignment: Image mosaics</vt:lpstr>
      <vt:lpstr>Parametric (global) warping</vt:lpstr>
      <vt:lpstr>Parametric (global) warping</vt:lpstr>
      <vt:lpstr>Outliers</vt:lpstr>
      <vt:lpstr>Outliers affect least squares fit</vt:lpstr>
      <vt:lpstr>PowerPoint Presentation</vt:lpstr>
      <vt:lpstr>RANSAC</vt:lpstr>
      <vt:lpstr>RANSAC: General form</vt:lpstr>
      <vt:lpstr>RANSAC for line fitting example</vt:lpstr>
      <vt:lpstr>RANSAC for line fitting example</vt:lpstr>
      <vt:lpstr>RANSAC for line fitting example</vt:lpstr>
      <vt:lpstr>RANSAC for line fitting example</vt:lpstr>
      <vt:lpstr>RANSAC for line fitting example</vt:lpstr>
      <vt:lpstr>RANSAC for line fitting example</vt:lpstr>
      <vt:lpstr>RANSAC for line fitting example</vt:lpstr>
      <vt:lpstr>RANSAC for line fitting example</vt:lpstr>
      <vt:lpstr>RANSAC for line fitting example</vt:lpstr>
      <vt:lpstr>RANSAC for line fitting example</vt:lpstr>
      <vt:lpstr>RANSAC for line fitting</vt:lpstr>
      <vt:lpstr>PowerPoint Presentation</vt:lpstr>
      <vt:lpstr>RANSAC example: Translation</vt:lpstr>
      <vt:lpstr>RANSAC example: Translation</vt:lpstr>
      <vt:lpstr>RANSAC example: Translation</vt:lpstr>
      <vt:lpstr>RANSAC example: Translation</vt:lpstr>
      <vt:lpstr>RANSAC pros and cons</vt:lpstr>
      <vt:lpstr>Today</vt:lpstr>
      <vt:lpstr>Recall: fitting an affine transformation</vt:lpstr>
      <vt:lpstr>Fitting an affine transformation</vt:lpstr>
      <vt:lpstr>Fitting an affine transformation</vt:lpstr>
      <vt:lpstr>2D Affine Transformations</vt:lpstr>
      <vt:lpstr>Motivation for feature-based alignment: Image mosaics</vt:lpstr>
      <vt:lpstr>Projective Transformations</vt:lpstr>
      <vt:lpstr>Mosaics</vt:lpstr>
      <vt:lpstr>How to stitch together a panorama (a.k.a. mosaic)?</vt:lpstr>
      <vt:lpstr>Pinhole camera</vt:lpstr>
      <vt:lpstr>Mosaics</vt:lpstr>
      <vt:lpstr>Mosaics: generating synthetic views</vt:lpstr>
      <vt:lpstr>Image reprojection</vt:lpstr>
      <vt:lpstr>Image reprojection</vt:lpstr>
      <vt:lpstr>Image reprojection: Homography</vt:lpstr>
      <vt:lpstr>Homography</vt:lpstr>
      <vt:lpstr>Solving for homographies</vt:lpstr>
      <vt:lpstr>Homography</vt:lpstr>
      <vt:lpstr>Today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Recap: How to stitch together a panorama (a.k.a. mosaic)?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Changing camera center</vt:lpstr>
      <vt:lpstr>Recall: same camera center</vt:lpstr>
      <vt:lpstr>…Or: Planar scene (or far away)</vt:lpstr>
      <vt:lpstr>PowerPoint Presentation</vt:lpstr>
      <vt:lpstr>Summary: alignment &amp; warping</vt:lpstr>
      <vt:lpstr>Next time: which features should we match?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Kristen Grauman</cp:lastModifiedBy>
  <cp:revision>27</cp:revision>
  <dcterms:created xsi:type="dcterms:W3CDTF">2011-02-22T03:49:47Z</dcterms:created>
  <dcterms:modified xsi:type="dcterms:W3CDTF">2011-03-02T14:21:22Z</dcterms:modified>
</cp:coreProperties>
</file>