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45" r:id="rId4"/>
    <p:sldMasterId id="2147483757" r:id="rId5"/>
    <p:sldMasterId id="2147483771" r:id="rId6"/>
    <p:sldMasterId id="2147483783" r:id="rId7"/>
    <p:sldMasterId id="2147483795" r:id="rId8"/>
    <p:sldMasterId id="2147483807" r:id="rId9"/>
    <p:sldMasterId id="2147483856" r:id="rId10"/>
    <p:sldMasterId id="2147483868" r:id="rId11"/>
    <p:sldMasterId id="2147483880" r:id="rId12"/>
    <p:sldMasterId id="2147483916" r:id="rId13"/>
    <p:sldMasterId id="2147483928" r:id="rId14"/>
    <p:sldMasterId id="2147483940" r:id="rId15"/>
    <p:sldMasterId id="2147483978" r:id="rId16"/>
    <p:sldMasterId id="2147483990" r:id="rId17"/>
    <p:sldMasterId id="2147484002" r:id="rId18"/>
    <p:sldMasterId id="2147484014" r:id="rId19"/>
    <p:sldMasterId id="2147484023" r:id="rId20"/>
    <p:sldMasterId id="2147484035" r:id="rId21"/>
    <p:sldMasterId id="2147484047" r:id="rId22"/>
  </p:sldMasterIdLst>
  <p:notesMasterIdLst>
    <p:notesMasterId r:id="rId95"/>
  </p:notesMasterIdLst>
  <p:sldIdLst>
    <p:sldId id="387" r:id="rId23"/>
    <p:sldId id="386" r:id="rId24"/>
    <p:sldId id="372" r:id="rId25"/>
    <p:sldId id="373" r:id="rId26"/>
    <p:sldId id="374" r:id="rId27"/>
    <p:sldId id="375" r:id="rId28"/>
    <p:sldId id="376" r:id="rId29"/>
    <p:sldId id="379" r:id="rId30"/>
    <p:sldId id="380" r:id="rId31"/>
    <p:sldId id="381" r:id="rId32"/>
    <p:sldId id="382" r:id="rId33"/>
    <p:sldId id="383" r:id="rId34"/>
    <p:sldId id="384" r:id="rId35"/>
    <p:sldId id="385" r:id="rId36"/>
    <p:sldId id="438" r:id="rId37"/>
    <p:sldId id="451" r:id="rId38"/>
    <p:sldId id="450" r:id="rId39"/>
    <p:sldId id="366" r:id="rId40"/>
    <p:sldId id="270" r:id="rId41"/>
    <p:sldId id="273" r:id="rId42"/>
    <p:sldId id="367" r:id="rId43"/>
    <p:sldId id="283" r:id="rId44"/>
    <p:sldId id="304" r:id="rId45"/>
    <p:sldId id="287" r:id="rId46"/>
    <p:sldId id="288" r:id="rId47"/>
    <p:sldId id="452" r:id="rId48"/>
    <p:sldId id="290" r:id="rId49"/>
    <p:sldId id="292" r:id="rId50"/>
    <p:sldId id="293" r:id="rId51"/>
    <p:sldId id="294" r:id="rId52"/>
    <p:sldId id="457" r:id="rId53"/>
    <p:sldId id="458" r:id="rId54"/>
    <p:sldId id="371" r:id="rId55"/>
    <p:sldId id="307" r:id="rId56"/>
    <p:sldId id="308" r:id="rId57"/>
    <p:sldId id="309" r:id="rId58"/>
    <p:sldId id="310" r:id="rId59"/>
    <p:sldId id="311" r:id="rId60"/>
    <p:sldId id="312" r:id="rId61"/>
    <p:sldId id="314" r:id="rId62"/>
    <p:sldId id="313" r:id="rId63"/>
    <p:sldId id="315" r:id="rId64"/>
    <p:sldId id="459" r:id="rId65"/>
    <p:sldId id="358" r:id="rId66"/>
    <p:sldId id="359" r:id="rId67"/>
    <p:sldId id="461" r:id="rId68"/>
    <p:sldId id="464" r:id="rId69"/>
    <p:sldId id="394" r:id="rId70"/>
    <p:sldId id="465" r:id="rId71"/>
    <p:sldId id="298" r:id="rId72"/>
    <p:sldId id="406" r:id="rId73"/>
    <p:sldId id="407" r:id="rId74"/>
    <p:sldId id="408" r:id="rId75"/>
    <p:sldId id="469" r:id="rId76"/>
    <p:sldId id="357" r:id="rId77"/>
    <p:sldId id="470" r:id="rId78"/>
    <p:sldId id="401" r:id="rId79"/>
    <p:sldId id="402" r:id="rId80"/>
    <p:sldId id="403" r:id="rId81"/>
    <p:sldId id="404" r:id="rId82"/>
    <p:sldId id="405" r:id="rId83"/>
    <p:sldId id="462" r:id="rId84"/>
    <p:sldId id="468" r:id="rId85"/>
    <p:sldId id="295" r:id="rId86"/>
    <p:sldId id="360" r:id="rId87"/>
    <p:sldId id="361" r:id="rId88"/>
    <p:sldId id="454" r:id="rId89"/>
    <p:sldId id="316" r:id="rId90"/>
    <p:sldId id="409" r:id="rId91"/>
    <p:sldId id="434" r:id="rId92"/>
    <p:sldId id="435" r:id="rId93"/>
    <p:sldId id="436" r:id="rId94"/>
  </p:sldIdLst>
  <p:sldSz cx="9144000" cy="6858000" type="screen4x3"/>
  <p:notesSz cx="6858000" cy="9144000"/>
  <p:defaultText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2" autoAdjust="0"/>
    <p:restoredTop sz="63361" autoAdjust="0"/>
  </p:normalViewPr>
  <p:slideViewPr>
    <p:cSldViewPr>
      <p:cViewPr varScale="1">
        <p:scale>
          <a:sx n="48" d="100"/>
          <a:sy n="48" d="100"/>
        </p:scale>
        <p:origin x="-1710" y="-96"/>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84" Type="http://schemas.openxmlformats.org/officeDocument/2006/relationships/slide" Target="slides/slide62.xml"/><Relationship Id="rId89" Type="http://schemas.openxmlformats.org/officeDocument/2006/relationships/slide" Target="slides/slide67.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87" Type="http://schemas.openxmlformats.org/officeDocument/2006/relationships/slide" Target="slides/slide65.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slide" Target="slides/slide68.xml"/><Relationship Id="rId95"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81D3A7-4E22-47EA-A66D-DE445A0F5989}" type="datetimeFigureOut">
              <a:rPr lang="en-US" smtClean="0"/>
              <a:t>4/5/2011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F5177-1066-4495-A76E-A324FFFC813F}" type="slidenum">
              <a:rPr lang="en-US" smtClean="0"/>
              <a:t>‹#›</a:t>
            </a:fld>
            <a:endParaRPr lang="en-US"/>
          </a:p>
        </p:txBody>
      </p:sp>
    </p:spTree>
    <p:extLst>
      <p:ext uri="{BB962C8B-B14F-4D97-AF65-F5344CB8AC3E}">
        <p14:creationId xmlns:p14="http://schemas.microsoft.com/office/powerpoint/2010/main" val="2732170339"/>
      </p:ext>
    </p:extLst>
  </p:cSld>
  <p:clrMap bg1="lt1" tx1="dk1" bg2="lt2" tx2="dk2" accent1="accent1" accent2="accent2" accent3="accent3" accent4="accent4" accent5="accent5" accent6="accent6" hlink="hlink" folHlink="folHlink"/>
  <p:notesStyle>
    <a:lvl1pPr marL="0" algn="l" defTabSz="913832" rtl="0" eaLnBrk="1" latinLnBrk="0" hangingPunct="1">
      <a:defRPr sz="1200" kern="1200">
        <a:solidFill>
          <a:schemeClr val="tx1"/>
        </a:solidFill>
        <a:latin typeface="+mn-lt"/>
        <a:ea typeface="+mn-ea"/>
        <a:cs typeface="+mn-cs"/>
      </a:defRPr>
    </a:lvl1pPr>
    <a:lvl2pPr marL="456915" algn="l" defTabSz="913832" rtl="0" eaLnBrk="1" latinLnBrk="0" hangingPunct="1">
      <a:defRPr sz="1200" kern="1200">
        <a:solidFill>
          <a:schemeClr val="tx1"/>
        </a:solidFill>
        <a:latin typeface="+mn-lt"/>
        <a:ea typeface="+mn-ea"/>
        <a:cs typeface="+mn-cs"/>
      </a:defRPr>
    </a:lvl2pPr>
    <a:lvl3pPr marL="913832" algn="l" defTabSz="913832" rtl="0" eaLnBrk="1" latinLnBrk="0" hangingPunct="1">
      <a:defRPr sz="1200" kern="1200">
        <a:solidFill>
          <a:schemeClr val="tx1"/>
        </a:solidFill>
        <a:latin typeface="+mn-lt"/>
        <a:ea typeface="+mn-ea"/>
        <a:cs typeface="+mn-cs"/>
      </a:defRPr>
    </a:lvl3pPr>
    <a:lvl4pPr marL="1370748" algn="l" defTabSz="913832" rtl="0" eaLnBrk="1" latinLnBrk="0" hangingPunct="1">
      <a:defRPr sz="1200" kern="1200">
        <a:solidFill>
          <a:schemeClr val="tx1"/>
        </a:solidFill>
        <a:latin typeface="+mn-lt"/>
        <a:ea typeface="+mn-ea"/>
        <a:cs typeface="+mn-cs"/>
      </a:defRPr>
    </a:lvl4pPr>
    <a:lvl5pPr marL="1827662" algn="l" defTabSz="913832" rtl="0" eaLnBrk="1" latinLnBrk="0" hangingPunct="1">
      <a:defRPr sz="1200" kern="1200">
        <a:solidFill>
          <a:schemeClr val="tx1"/>
        </a:solidFill>
        <a:latin typeface="+mn-lt"/>
        <a:ea typeface="+mn-ea"/>
        <a:cs typeface="+mn-cs"/>
      </a:defRPr>
    </a:lvl5pPr>
    <a:lvl6pPr marL="2284579" algn="l" defTabSz="913832" rtl="0" eaLnBrk="1" latinLnBrk="0" hangingPunct="1">
      <a:defRPr sz="1200" kern="1200">
        <a:solidFill>
          <a:schemeClr val="tx1"/>
        </a:solidFill>
        <a:latin typeface="+mn-lt"/>
        <a:ea typeface="+mn-ea"/>
        <a:cs typeface="+mn-cs"/>
      </a:defRPr>
    </a:lvl6pPr>
    <a:lvl7pPr marL="2741494" algn="l" defTabSz="913832" rtl="0" eaLnBrk="1" latinLnBrk="0" hangingPunct="1">
      <a:defRPr sz="1200" kern="1200">
        <a:solidFill>
          <a:schemeClr val="tx1"/>
        </a:solidFill>
        <a:latin typeface="+mn-lt"/>
        <a:ea typeface="+mn-ea"/>
        <a:cs typeface="+mn-cs"/>
      </a:defRPr>
    </a:lvl7pPr>
    <a:lvl8pPr marL="3198408" algn="l" defTabSz="913832" rtl="0" eaLnBrk="1" latinLnBrk="0" hangingPunct="1">
      <a:defRPr sz="1200" kern="1200">
        <a:solidFill>
          <a:schemeClr val="tx1"/>
        </a:solidFill>
        <a:latin typeface="+mn-lt"/>
        <a:ea typeface="+mn-ea"/>
        <a:cs typeface="+mn-cs"/>
      </a:defRPr>
    </a:lvl8pPr>
    <a:lvl9pPr marL="3655325" algn="l" defTabSz="9138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F5214E4-AE3D-45D9-983D-95786AC0A085}" type="slidenum">
              <a:rPr lang="en-US">
                <a:solidFill>
                  <a:prstClr val="black"/>
                </a:solidFill>
              </a:rPr>
              <a:pPr/>
              <a:t>3</a:t>
            </a:fld>
            <a:endParaRPr lang="en-US">
              <a:solidFill>
                <a:prstClr val="black"/>
              </a:solidFill>
            </a:endParaRPr>
          </a:p>
        </p:txBody>
      </p:sp>
      <p:sp>
        <p:nvSpPr>
          <p:cNvPr id="1740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A42CAB-067A-4DE6-B9DD-EC91E7E47423}" type="slidenum">
              <a:rPr lang="en-US">
                <a:solidFill>
                  <a:prstClr val="black"/>
                </a:solidFill>
              </a:rPr>
              <a:pPr/>
              <a:t>12</a:t>
            </a:fld>
            <a:endParaRPr lang="en-US">
              <a:solidFill>
                <a:prstClr val="black"/>
              </a:solidFill>
            </a:endParaRPr>
          </a:p>
        </p:txBody>
      </p:sp>
      <p:sp>
        <p:nvSpPr>
          <p:cNvPr id="28673"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EB45A15-0CBA-49AC-9628-E923DFBD54F7}" type="slidenum">
              <a:rPr lang="en-US">
                <a:solidFill>
                  <a:prstClr val="black"/>
                </a:solidFill>
              </a:rPr>
              <a:pPr/>
              <a:t>13</a:t>
            </a:fld>
            <a:endParaRPr lang="en-US">
              <a:solidFill>
                <a:prstClr val="black"/>
              </a:solidFill>
            </a:endParaRPr>
          </a:p>
        </p:txBody>
      </p:sp>
      <p:sp>
        <p:nvSpPr>
          <p:cNvPr id="29697"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EAE0462-B5B2-40FA-9031-97FE2884967F}" type="slidenum">
              <a:rPr lang="en-US">
                <a:solidFill>
                  <a:prstClr val="black"/>
                </a:solidFill>
              </a:rPr>
              <a:pPr/>
              <a:t>14</a:t>
            </a:fld>
            <a:endParaRPr lang="en-US">
              <a:solidFill>
                <a:prstClr val="black"/>
              </a:solidFill>
            </a:endParaRPr>
          </a:p>
        </p:txBody>
      </p:sp>
      <p:sp>
        <p:nvSpPr>
          <p:cNvPr id="30721"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http://www.google.com/mobile/goggles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t>17</a:t>
            </a:fld>
            <a:endParaRPr lang="en-US"/>
          </a:p>
        </p:txBody>
      </p:sp>
    </p:spTree>
    <p:extLst>
      <p:ext uri="{BB962C8B-B14F-4D97-AF65-F5344CB8AC3E}">
        <p14:creationId xmlns:p14="http://schemas.microsoft.com/office/powerpoint/2010/main" val="659653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9D1CC06-7775-4C59-AC98-25D6484A2034}" type="slidenum">
              <a:rPr lang="en-US">
                <a:solidFill>
                  <a:srgbClr val="000000"/>
                </a:solidFill>
              </a:rPr>
              <a:pPr/>
              <a:t>18</a:t>
            </a:fld>
            <a:endParaRPr lang="en-US">
              <a:solidFill>
                <a:srgbClr val="000000"/>
              </a:solidFill>
            </a:endParaRPr>
          </a:p>
        </p:txBody>
      </p:sp>
      <p:sp>
        <p:nvSpPr>
          <p:cNvPr id="132099" name="Slide Image Placeholder 1"/>
          <p:cNvSpPr>
            <a:spLocks noGrp="1" noRot="1" noChangeAspect="1" noTextEdit="1"/>
          </p:cNvSpPr>
          <p:nvPr>
            <p:ph type="sldImg"/>
          </p:nvPr>
        </p:nvSpPr>
        <p:spPr>
          <a:xfrm>
            <a:off x="1143000" y="684213"/>
            <a:ext cx="4572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4E4DA985-9E0D-4AB4-98D7-E0A9ED8E04C0}" type="slidenum">
              <a:rPr lang="de-CH" sz="1200" smtClean="0">
                <a:solidFill>
                  <a:srgbClr val="000000"/>
                </a:solidFill>
                <a:latin typeface="Times New Roman" pitchFamily="18" charset="0"/>
              </a:rPr>
              <a:pPr algn="r" eaLnBrk="0" fontAlgn="base" hangingPunct="0">
                <a:spcBef>
                  <a:spcPct val="0"/>
                </a:spcBef>
                <a:spcAft>
                  <a:spcPct val="0"/>
                </a:spcAft>
              </a:pPr>
              <a:t>18</a:t>
            </a:fld>
            <a:endParaRPr lang="de-CH" sz="1200" smtClean="0">
              <a:solidFill>
                <a:srgbClr val="000000"/>
              </a:solidFill>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19</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21</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22</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25</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1047239-B7C5-4465-BD77-A2353C9106D6}" type="slidenum">
              <a:rPr lang="en-US">
                <a:solidFill>
                  <a:srgbClr val="000000"/>
                </a:solidFill>
              </a:rPr>
              <a:pPr/>
              <a:t>27</a:t>
            </a:fld>
            <a:endParaRPr lang="en-US">
              <a:solidFill>
                <a:srgbClr val="000000"/>
              </a:solidFill>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F2F8ED9-8EF3-4513-8445-6EA2D1B5315E}" type="slidenum">
              <a:rPr lang="en-US">
                <a:solidFill>
                  <a:prstClr val="black"/>
                </a:solidFill>
              </a:rPr>
              <a:pPr/>
              <a:t>4</a:t>
            </a:fld>
            <a:endParaRPr lang="en-US">
              <a:solidFill>
                <a:prstClr val="black"/>
              </a:solidFill>
            </a:endParaRPr>
          </a:p>
        </p:txBody>
      </p:sp>
      <p:sp>
        <p:nvSpPr>
          <p:cNvPr id="18433"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D458847-0545-4149-87FC-E6F7C6347A52}" type="slidenum">
              <a:rPr lang="en-US">
                <a:solidFill>
                  <a:srgbClr val="000000"/>
                </a:solidFill>
              </a:rPr>
              <a:pPr/>
              <a:t>28</a:t>
            </a:fld>
            <a:endParaRPr lang="en-US">
              <a:solidFill>
                <a:srgbClr val="000000"/>
              </a:solidFill>
            </a:endParaRPr>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29</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smtClean="0">
                <a:solidFill>
                  <a:srgbClr val="000000"/>
                </a:solidFill>
                <a:latin typeface="Times New Roman" pitchFamily="18" charset="0"/>
              </a:rPr>
              <a:pPr algn="r" eaLnBrk="0" fontAlgn="base" hangingPunct="0">
                <a:spcBef>
                  <a:spcPct val="0"/>
                </a:spcBef>
                <a:spcAft>
                  <a:spcPct val="0"/>
                </a:spcAft>
              </a:pPr>
              <a:t>29</a:t>
            </a:fld>
            <a:endParaRPr lang="de-CH" sz="1200" smtClean="0">
              <a:solidFill>
                <a:srgbClr val="000000"/>
              </a:solidFill>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31</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C24341F-E7E9-413D-866B-8B4E5001505B}" type="slidenum">
              <a:rPr lang="en-US">
                <a:solidFill>
                  <a:prstClr val="black"/>
                </a:solidFill>
              </a:rPr>
              <a:pPr/>
              <a:t>33</a:t>
            </a:fld>
            <a:endParaRPr lang="en-US">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5E1E3A2-A360-4A4D-849C-0610671EE4B8}" type="slidenum">
              <a:rPr lang="en-US">
                <a:solidFill>
                  <a:srgbClr val="000000"/>
                </a:solidFill>
              </a:rPr>
              <a:pPr/>
              <a:t>34</a:t>
            </a:fld>
            <a:endParaRPr lang="en-US">
              <a:solidFill>
                <a:srgbClr val="000000"/>
              </a:solidFill>
            </a:endParaRPr>
          </a:p>
        </p:txBody>
      </p:sp>
      <p:sp>
        <p:nvSpPr>
          <p:cNvPr id="152579" name="Rectangle 2"/>
          <p:cNvSpPr>
            <a:spLocks noGrp="1" noRot="1" noChangeAspect="1" noChangeArrowheads="1" noTextEdit="1"/>
          </p:cNvSpPr>
          <p:nvPr>
            <p:ph type="sldImg"/>
          </p:nvPr>
        </p:nvSpPr>
        <p:spPr>
          <a:xfrm>
            <a:off x="1143000" y="684213"/>
            <a:ext cx="4572000" cy="3429000"/>
          </a:xfrm>
          <a:ln/>
        </p:spPr>
      </p:sp>
      <p:sp>
        <p:nvSpPr>
          <p:cNvPr id="152580"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ABE70F3-4EB8-4A75-AC6F-599C1ECF16D3}" type="slidenum">
              <a:rPr lang="en-US">
                <a:solidFill>
                  <a:srgbClr val="000000"/>
                </a:solidFill>
              </a:rPr>
              <a:pPr/>
              <a:t>35</a:t>
            </a:fld>
            <a:endParaRPr lang="en-US">
              <a:solidFill>
                <a:srgbClr val="000000"/>
              </a:solidFill>
            </a:endParaRPr>
          </a:p>
        </p:txBody>
      </p:sp>
      <p:sp>
        <p:nvSpPr>
          <p:cNvPr id="153603" name="Rectangle 2"/>
          <p:cNvSpPr>
            <a:spLocks noGrp="1" noRot="1" noChangeAspect="1" noChangeArrowheads="1" noTextEdit="1"/>
          </p:cNvSpPr>
          <p:nvPr>
            <p:ph type="sldImg"/>
          </p:nvPr>
        </p:nvSpPr>
        <p:spPr>
          <a:xfrm>
            <a:off x="1143000" y="684213"/>
            <a:ext cx="4572000" cy="3429000"/>
          </a:xfrm>
          <a:ln/>
        </p:spPr>
      </p:sp>
      <p:sp>
        <p:nvSpPr>
          <p:cNvPr id="153604"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90B89F3-DF01-4305-9186-6FBD8747FB03}" type="slidenum">
              <a:rPr lang="en-US">
                <a:solidFill>
                  <a:srgbClr val="000000"/>
                </a:solidFill>
              </a:rPr>
              <a:pPr/>
              <a:t>36</a:t>
            </a:fld>
            <a:endParaRPr lang="en-US">
              <a:solidFill>
                <a:srgbClr val="000000"/>
              </a:solidFill>
            </a:endParaRPr>
          </a:p>
        </p:txBody>
      </p:sp>
      <p:sp>
        <p:nvSpPr>
          <p:cNvPr id="154627" name="Rectangle 2"/>
          <p:cNvSpPr>
            <a:spLocks noGrp="1" noRot="1" noChangeAspect="1" noChangeArrowheads="1" noTextEdit="1"/>
          </p:cNvSpPr>
          <p:nvPr>
            <p:ph type="sldImg"/>
          </p:nvPr>
        </p:nvSpPr>
        <p:spPr>
          <a:xfrm>
            <a:off x="1143000" y="684213"/>
            <a:ext cx="4572000" cy="3429000"/>
          </a:xfrm>
          <a:ln/>
        </p:spPr>
      </p:sp>
      <p:sp>
        <p:nvSpPr>
          <p:cNvPr id="154628"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A5F106-D3DD-4653-97E5-2AF769B536AE}" type="slidenum">
              <a:rPr lang="en-US">
                <a:solidFill>
                  <a:srgbClr val="000000"/>
                </a:solidFill>
              </a:rPr>
              <a:pPr/>
              <a:t>37</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143000" y="684213"/>
            <a:ext cx="4572000" cy="3429000"/>
          </a:xfrm>
          <a:ln/>
        </p:spPr>
      </p:sp>
      <p:sp>
        <p:nvSpPr>
          <p:cNvPr id="155652"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AB7C235-22D9-421E-8A02-8E30E3CD1368}" type="slidenum">
              <a:rPr lang="en-US">
                <a:solidFill>
                  <a:srgbClr val="000000"/>
                </a:solidFill>
              </a:rPr>
              <a:pPr/>
              <a:t>38</a:t>
            </a:fld>
            <a:endParaRPr lang="en-US">
              <a:solidFill>
                <a:srgbClr val="000000"/>
              </a:solidFill>
            </a:endParaRPr>
          </a:p>
        </p:txBody>
      </p:sp>
      <p:sp>
        <p:nvSpPr>
          <p:cNvPr id="156675" name="Rectangle 2"/>
          <p:cNvSpPr>
            <a:spLocks noGrp="1" noRot="1" noChangeAspect="1" noChangeArrowheads="1" noTextEdit="1"/>
          </p:cNvSpPr>
          <p:nvPr>
            <p:ph type="sldImg"/>
          </p:nvPr>
        </p:nvSpPr>
        <p:spPr>
          <a:xfrm>
            <a:off x="1143000" y="684213"/>
            <a:ext cx="4572000" cy="3429000"/>
          </a:xfrm>
          <a:ln/>
        </p:spPr>
      </p:sp>
      <p:sp>
        <p:nvSpPr>
          <p:cNvPr id="156676"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EF50FBC-D11C-40F9-8E2D-A5503D67CA9F}" type="slidenum">
              <a:rPr lang="en-US">
                <a:solidFill>
                  <a:prstClr val="black"/>
                </a:solidFill>
              </a:rPr>
              <a:pPr/>
              <a:t>5</a:t>
            </a:fld>
            <a:endParaRPr lang="en-US">
              <a:solidFill>
                <a:prstClr val="black"/>
              </a:solidFill>
            </a:endParaRPr>
          </a:p>
        </p:txBody>
      </p:sp>
      <p:sp>
        <p:nvSpPr>
          <p:cNvPr id="19457"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D69986C-8332-4858-959B-94EC15F2140F}" type="slidenum">
              <a:rPr lang="en-US">
                <a:solidFill>
                  <a:srgbClr val="000000"/>
                </a:solidFill>
              </a:rPr>
              <a:pPr/>
              <a:t>39</a:t>
            </a:fld>
            <a:endParaRPr lang="en-US">
              <a:solidFill>
                <a:srgbClr val="000000"/>
              </a:solidFill>
            </a:endParaRPr>
          </a:p>
        </p:txBody>
      </p:sp>
      <p:sp>
        <p:nvSpPr>
          <p:cNvPr id="157699" name="Rectangle 2"/>
          <p:cNvSpPr>
            <a:spLocks noGrp="1" noRot="1" noChangeAspect="1" noChangeArrowheads="1" noTextEdit="1"/>
          </p:cNvSpPr>
          <p:nvPr>
            <p:ph type="sldImg"/>
          </p:nvPr>
        </p:nvSpPr>
        <p:spPr>
          <a:xfrm>
            <a:off x="1143000" y="684213"/>
            <a:ext cx="4572000" cy="3429000"/>
          </a:xfrm>
          <a:ln/>
        </p:spPr>
      </p:sp>
      <p:sp>
        <p:nvSpPr>
          <p:cNvPr id="157700"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40B8B32-1BE7-4A4B-BBC2-05DBDB05E1B7}" type="slidenum">
              <a:rPr lang="en-US">
                <a:solidFill>
                  <a:srgbClr val="000000"/>
                </a:solidFill>
              </a:rPr>
              <a:pPr/>
              <a:t>40</a:t>
            </a:fld>
            <a:endParaRPr lang="en-US">
              <a:solidFill>
                <a:srgbClr val="000000"/>
              </a:solidFill>
            </a:endParaRPr>
          </a:p>
        </p:txBody>
      </p:sp>
      <p:sp>
        <p:nvSpPr>
          <p:cNvPr id="159747" name="Rectangle 2"/>
          <p:cNvSpPr>
            <a:spLocks noGrp="1" noRot="1" noChangeAspect="1" noChangeArrowheads="1" noTextEdit="1"/>
          </p:cNvSpPr>
          <p:nvPr>
            <p:ph type="sldImg"/>
          </p:nvPr>
        </p:nvSpPr>
        <p:spPr>
          <a:xfrm>
            <a:off x="1143000" y="684213"/>
            <a:ext cx="4572000" cy="3429000"/>
          </a:xfrm>
          <a:ln/>
        </p:spPr>
      </p:sp>
      <p:sp>
        <p:nvSpPr>
          <p:cNvPr id="159748"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9A2E25D-1F3B-477D-9B07-1B16BDE09AB6}" type="slidenum">
              <a:rPr lang="en-US">
                <a:solidFill>
                  <a:prstClr val="black"/>
                </a:solidFill>
              </a:rPr>
              <a:pPr/>
              <a:t>41</a:t>
            </a:fld>
            <a:endParaRPr 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3832" rtl="0" eaLnBrk="1" fontAlgn="auto" latinLnBrk="0" hangingPunct="1">
              <a:lnSpc>
                <a:spcPct val="100000"/>
              </a:lnSpc>
              <a:spcBef>
                <a:spcPts val="0"/>
              </a:spcBef>
              <a:spcAft>
                <a:spcPts val="0"/>
              </a:spcAft>
              <a:buClrTx/>
              <a:buSzTx/>
              <a:buFontTx/>
              <a:buNone/>
              <a:tabLst/>
              <a:defRPr/>
            </a:pP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42</a:t>
            </a:fld>
            <a:endParaRPr lang="en-US">
              <a:solidFill>
                <a:srgbClr val="000000"/>
              </a:solidFill>
            </a:endParaRPr>
          </a:p>
        </p:txBody>
      </p:sp>
      <p:sp>
        <p:nvSpPr>
          <p:cNvPr id="160771" name="Slide Image Placeholder 1"/>
          <p:cNvSpPr>
            <a:spLocks noGrp="1" noRot="1" noChangeAspect="1" noTextEdit="1"/>
          </p:cNvSpPr>
          <p:nvPr>
            <p:ph type="sldImg"/>
          </p:nvPr>
        </p:nvSpPr>
        <p:spPr>
          <a:xfrm>
            <a:off x="1143000" y="684213"/>
            <a:ext cx="4572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E3EFDE47-DD8C-4A4A-B602-30A443C7CF59}" type="slidenum">
              <a:rPr lang="de-CH" sz="1200" smtClean="0">
                <a:solidFill>
                  <a:srgbClr val="000000"/>
                </a:solidFill>
                <a:latin typeface="Times New Roman" pitchFamily="18" charset="0"/>
              </a:rPr>
              <a:pPr algn="r" eaLnBrk="0" fontAlgn="base" hangingPunct="0">
                <a:spcBef>
                  <a:spcPct val="0"/>
                </a:spcBef>
                <a:spcAft>
                  <a:spcPct val="0"/>
                </a:spcAft>
              </a:pPr>
              <a:t>42</a:t>
            </a:fld>
            <a:endParaRPr lang="de-CH" sz="1200" smtClean="0">
              <a:solidFill>
                <a:srgbClr val="000000"/>
              </a:solidFill>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t>46</a:t>
            </a:fld>
            <a:endParaRPr lang="en-US"/>
          </a:p>
        </p:txBody>
      </p:sp>
    </p:spTree>
    <p:extLst>
      <p:ext uri="{BB962C8B-B14F-4D97-AF65-F5344CB8AC3E}">
        <p14:creationId xmlns:p14="http://schemas.microsoft.com/office/powerpoint/2010/main" val="1871438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t>47</a:t>
            </a:fld>
            <a:endParaRPr lang="en-US"/>
          </a:p>
        </p:txBody>
      </p:sp>
    </p:spTree>
    <p:extLst>
      <p:ext uri="{BB962C8B-B14F-4D97-AF65-F5344CB8AC3E}">
        <p14:creationId xmlns:p14="http://schemas.microsoft.com/office/powerpoint/2010/main" val="773823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100" b="1">
                <a:solidFill>
                  <a:srgbClr val="000000"/>
                </a:solidFill>
                <a:latin typeface="Times New Roman" pitchFamily="18" charset="0"/>
              </a:rPr>
              <a:pPr eaLnBrk="0" fontAlgn="base" hangingPunct="0">
                <a:spcBef>
                  <a:spcPct val="0"/>
                </a:spcBef>
                <a:spcAft>
                  <a:spcPct val="0"/>
                </a:spcAft>
              </a:pPr>
              <a:t>48</a:t>
            </a:fld>
            <a:endParaRPr lang="en-US" sz="11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773823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50</a:t>
            </a:fld>
            <a:endParaRPr lang="en-US">
              <a:solidFill>
                <a:srgbClr val="000000"/>
              </a:solidFill>
            </a:endParaRPr>
          </a:p>
        </p:txBody>
      </p:sp>
      <p:sp>
        <p:nvSpPr>
          <p:cNvPr id="149507" name="Slide Image Placeholder 1"/>
          <p:cNvSpPr>
            <a:spLocks noGrp="1" noRot="1" noChangeAspect="1" noTextEdit="1"/>
          </p:cNvSpPr>
          <p:nvPr>
            <p:ph type="sldImg"/>
          </p:nvPr>
        </p:nvSpPr>
        <p:spPr>
          <a:xfrm>
            <a:off x="1143000" y="684213"/>
            <a:ext cx="4572000"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smtClean="0">
                <a:solidFill>
                  <a:srgbClr val="000000"/>
                </a:solidFill>
                <a:latin typeface="Times New Roman" pitchFamily="18" charset="0"/>
              </a:rPr>
              <a:pPr algn="r" eaLnBrk="0" fontAlgn="base" hangingPunct="0">
                <a:spcBef>
                  <a:spcPct val="0"/>
                </a:spcBef>
                <a:spcAft>
                  <a:spcPct val="0"/>
                </a:spcAft>
              </a:pPr>
              <a:t>50</a:t>
            </a:fld>
            <a:endParaRPr lang="de-CH" sz="1200" smtClean="0">
              <a:solidFill>
                <a:srgbClr val="000000"/>
              </a:solidFill>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C199706-6B89-414D-98A3-5CA2E81F1A7D}" type="slidenum">
              <a:rPr lang="en-US">
                <a:solidFill>
                  <a:prstClr val="black"/>
                </a:solidFill>
              </a:rPr>
              <a:pPr/>
              <a:t>6</a:t>
            </a:fld>
            <a:endParaRPr lang="en-US">
              <a:solidFill>
                <a:prstClr val="black"/>
              </a:solidFill>
            </a:endParaRPr>
          </a:p>
        </p:txBody>
      </p:sp>
      <p:sp>
        <p:nvSpPr>
          <p:cNvPr id="20481"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http://www.google.com/mobile/goggles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659653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t>55</a:t>
            </a:fld>
            <a:endParaRPr lang="en-US"/>
          </a:p>
        </p:txBody>
      </p:sp>
    </p:spTree>
    <p:extLst>
      <p:ext uri="{BB962C8B-B14F-4D97-AF65-F5344CB8AC3E}">
        <p14:creationId xmlns:p14="http://schemas.microsoft.com/office/powerpoint/2010/main" val="225687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871438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57</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63BF2EE7-CCFC-4723-8FFE-334556110D0E}" type="slidenum">
              <a:rPr lang="en-US" sz="1100" b="1">
                <a:solidFill>
                  <a:prstClr val="black"/>
                </a:solidFill>
                <a:latin typeface="Times New Roman" pitchFamily="18" charset="0"/>
              </a:rPr>
              <a:pPr eaLnBrk="0" fontAlgn="base" hangingPunct="0">
                <a:spcBef>
                  <a:spcPct val="0"/>
                </a:spcBef>
                <a:spcAft>
                  <a:spcPct val="0"/>
                </a:spcAft>
              </a:pPr>
              <a:t>59</a:t>
            </a:fld>
            <a:endParaRPr lang="en-US" sz="1100" b="1" dirty="0">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normAutofit lnSpcReduction="10000"/>
          </a:bodyPr>
          <a:lstStyle/>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8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t>62</a:t>
            </a:fld>
            <a:endParaRPr lang="en-US"/>
          </a:p>
        </p:txBody>
      </p:sp>
    </p:spTree>
    <p:extLst>
      <p:ext uri="{BB962C8B-B14F-4D97-AF65-F5344CB8AC3E}">
        <p14:creationId xmlns:p14="http://schemas.microsoft.com/office/powerpoint/2010/main" val="2408575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AD83919-B250-4B58-B58C-17C31F15F4D9}" type="slidenum">
              <a:rPr lang="en-US">
                <a:solidFill>
                  <a:prstClr val="black"/>
                </a:solidFill>
              </a:rPr>
              <a:pPr/>
              <a:t>7</a:t>
            </a:fld>
            <a:endParaRPr lang="en-US">
              <a:solidFill>
                <a:prstClr val="black"/>
              </a:solidFill>
            </a:endParaRPr>
          </a:p>
        </p:txBody>
      </p:sp>
      <p:sp>
        <p:nvSpPr>
          <p:cNvPr id="21505"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68</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BCC2188-DF80-476F-B2BB-FD6DC6CD323A}" type="slidenum">
              <a:rPr lang="en-US">
                <a:solidFill>
                  <a:prstClr val="black"/>
                </a:solidFill>
                <a:latin typeface="Arial" pitchFamily="34" charset="0"/>
              </a:rPr>
              <a:pPr eaLnBrk="0" fontAlgn="base" hangingPunct="0">
                <a:spcBef>
                  <a:spcPct val="0"/>
                </a:spcBef>
                <a:spcAft>
                  <a:spcPct val="0"/>
                </a:spcAft>
              </a:pPr>
              <a:t>69</a:t>
            </a:fld>
            <a:endParaRPr lang="en-US">
              <a:solidFill>
                <a:prstClr val="black"/>
              </a:solidFill>
              <a:latin typeface="Arial" pitchFamily="34" charset="0"/>
            </a:endParaRPr>
          </a:p>
        </p:txBody>
      </p:sp>
      <p:sp>
        <p:nvSpPr>
          <p:cNvPr id="218115" name="Rectangle 2"/>
          <p:cNvSpPr>
            <a:spLocks noGrp="1" noRot="1" noChangeAspect="1" noTextEdit="1"/>
          </p:cNvSpPr>
          <p:nvPr>
            <p:ph type="sldImg"/>
          </p:nvPr>
        </p:nvSpPr>
        <p:spPr>
          <a:xfrm>
            <a:off x="1144588" y="685800"/>
            <a:ext cx="4572000" cy="3429000"/>
          </a:xfrm>
          <a:ln/>
        </p:spPr>
      </p:sp>
      <p:sp>
        <p:nvSpPr>
          <p:cNvPr id="218116"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3BE45F34-A877-439C-853D-B7FFFC814721}" type="slidenum">
              <a:rPr lang="en-US">
                <a:solidFill>
                  <a:prstClr val="black"/>
                </a:solidFill>
                <a:latin typeface="Arial" pitchFamily="34" charset="0"/>
              </a:rPr>
              <a:pPr eaLnBrk="0" fontAlgn="base" hangingPunct="0">
                <a:spcBef>
                  <a:spcPct val="0"/>
                </a:spcBef>
                <a:spcAft>
                  <a:spcPct val="0"/>
                </a:spcAft>
              </a:pPr>
              <a:t>70</a:t>
            </a:fld>
            <a:endParaRPr lang="en-US">
              <a:solidFill>
                <a:prstClr val="black"/>
              </a:solidFill>
              <a:latin typeface="Arial" pitchFamily="34" charset="0"/>
            </a:endParaRPr>
          </a:p>
        </p:txBody>
      </p:sp>
      <p:sp>
        <p:nvSpPr>
          <p:cNvPr id="244739" name="Rectangle 2"/>
          <p:cNvSpPr>
            <a:spLocks noGrp="1" noRot="1" noChangeAspect="1" noTextEdit="1"/>
          </p:cNvSpPr>
          <p:nvPr>
            <p:ph type="sldImg"/>
          </p:nvPr>
        </p:nvSpPr>
        <p:spPr>
          <a:ln/>
        </p:spPr>
      </p:sp>
      <p:sp>
        <p:nvSpPr>
          <p:cNvPr id="244740"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1F903AD4-C9D6-48A1-A861-94A2CC9D51C4}" type="slidenum">
              <a:rPr lang="en-US">
                <a:solidFill>
                  <a:prstClr val="black"/>
                </a:solidFill>
                <a:latin typeface="Arial" pitchFamily="34" charset="0"/>
              </a:rPr>
              <a:pPr eaLnBrk="0" fontAlgn="base" hangingPunct="0">
                <a:spcBef>
                  <a:spcPct val="0"/>
                </a:spcBef>
                <a:spcAft>
                  <a:spcPct val="0"/>
                </a:spcAft>
              </a:pPr>
              <a:t>71</a:t>
            </a:fld>
            <a:endParaRPr lang="en-US">
              <a:solidFill>
                <a:prstClr val="black"/>
              </a:solidFill>
              <a:latin typeface="Arial" pitchFamily="34"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A6C46B4-77F0-4780-AC0B-5AFD41788A0F}" type="slidenum">
              <a:rPr lang="en-US">
                <a:solidFill>
                  <a:prstClr val="black"/>
                </a:solidFill>
                <a:latin typeface="Arial" pitchFamily="34" charset="0"/>
              </a:rPr>
              <a:pPr eaLnBrk="0" fontAlgn="base" hangingPunct="0">
                <a:spcBef>
                  <a:spcPct val="0"/>
                </a:spcBef>
                <a:spcAft>
                  <a:spcPct val="0"/>
                </a:spcAft>
              </a:pPr>
              <a:t>72</a:t>
            </a:fld>
            <a:endParaRPr lang="en-US">
              <a:solidFill>
                <a:prstClr val="black"/>
              </a:solidFill>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BC8E471-DDA5-4DA2-B696-8BB11518985D}" type="slidenum">
              <a:rPr lang="en-US">
                <a:solidFill>
                  <a:prstClr val="black"/>
                </a:solidFill>
              </a:rPr>
              <a:pPr/>
              <a:t>8</a:t>
            </a:fld>
            <a:endParaRPr lang="en-US">
              <a:solidFill>
                <a:prstClr val="black"/>
              </a:solidFill>
            </a:endParaRPr>
          </a:p>
        </p:txBody>
      </p:sp>
      <p:sp>
        <p:nvSpPr>
          <p:cNvPr id="24577"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8E5DF10-FF64-4BC8-8FAF-229DEB448463}" type="slidenum">
              <a:rPr lang="en-US">
                <a:solidFill>
                  <a:prstClr val="black"/>
                </a:solidFill>
              </a:rPr>
              <a:pPr/>
              <a:t>9</a:t>
            </a:fld>
            <a:endParaRPr lang="en-US">
              <a:solidFill>
                <a:prstClr val="black"/>
              </a:solidFill>
            </a:endParaRPr>
          </a:p>
        </p:txBody>
      </p:sp>
      <p:sp>
        <p:nvSpPr>
          <p:cNvPr id="25601"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46DAE8C-F02B-46A1-AD6A-E2E0B7B58106}" type="slidenum">
              <a:rPr lang="en-US">
                <a:solidFill>
                  <a:prstClr val="black"/>
                </a:solidFill>
              </a:rPr>
              <a:pPr/>
              <a:t>10</a:t>
            </a:fld>
            <a:endParaRPr lang="en-US">
              <a:solidFill>
                <a:prstClr val="black"/>
              </a:solidFill>
            </a:endParaRPr>
          </a:p>
        </p:txBody>
      </p:sp>
      <p:sp>
        <p:nvSpPr>
          <p:cNvPr id="26625"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65285D7-314F-4743-9F1B-566F614C064F}" type="slidenum">
              <a:rPr lang="en-US">
                <a:solidFill>
                  <a:prstClr val="black"/>
                </a:solidFill>
              </a:rPr>
              <a:pPr/>
              <a:t>11</a:t>
            </a:fld>
            <a:endParaRPr lang="en-US">
              <a:solidFill>
                <a:prstClr val="black"/>
              </a:solidFill>
            </a:endParaRPr>
          </a:p>
        </p:txBody>
      </p:sp>
      <p:sp>
        <p:nvSpPr>
          <p:cNvPr id="27649"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1CA08-44A4-494B-B620-99C08F8F3DB9}" type="slidenum">
              <a:rPr lang="en-US"/>
              <a:pPr>
                <a:defRPr/>
              </a:pPr>
              <a:t>‹#›</a:t>
            </a:fld>
            <a:endParaRPr lang="en-US"/>
          </a:p>
        </p:txBody>
      </p:sp>
    </p:spTree>
    <p:extLst>
      <p:ext uri="{BB962C8B-B14F-4D97-AF65-F5344CB8AC3E}">
        <p14:creationId xmlns:p14="http://schemas.microsoft.com/office/powerpoint/2010/main" val="241481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42147-CA48-470F-A90F-015C98E5117D}" type="slidenum">
              <a:rPr lang="en-US"/>
              <a:pPr>
                <a:defRPr/>
              </a:pPr>
              <a:t>‹#›</a:t>
            </a:fld>
            <a:endParaRPr lang="en-US"/>
          </a:p>
        </p:txBody>
      </p:sp>
    </p:spTree>
    <p:extLst>
      <p:ext uri="{BB962C8B-B14F-4D97-AF65-F5344CB8AC3E}">
        <p14:creationId xmlns:p14="http://schemas.microsoft.com/office/powerpoint/2010/main" val="1549961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0590DE-DA74-4AC0-941D-21B52D1E20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870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21557-5705-4BB4-B1D4-CAA50ED80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8037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5591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2716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110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6609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7905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5625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9624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F6CDA-363C-4401-8A89-AEFD2CD76751}" type="slidenum">
              <a:rPr lang="en-US"/>
              <a:pPr>
                <a:defRPr/>
              </a:pPr>
              <a:t>‹#›</a:t>
            </a:fld>
            <a:endParaRPr lang="en-US"/>
          </a:p>
        </p:txBody>
      </p:sp>
    </p:spTree>
    <p:extLst>
      <p:ext uri="{BB962C8B-B14F-4D97-AF65-F5344CB8AC3E}">
        <p14:creationId xmlns:p14="http://schemas.microsoft.com/office/powerpoint/2010/main" val="4089325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8200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665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9927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367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7145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399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96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250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183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57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31BDF85-1456-4467-A66C-BE165E7D882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612226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9388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2625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991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1081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7491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32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6234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9136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457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420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06E71E2-51D6-4385-A36A-210EC8DC474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93769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281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1591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9923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9488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2476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4BC72F-63DE-4B71-B3D5-28F888A09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1332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E8677-7934-4B26-AF07-E5E85D9BC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7555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4DB87B-0F7A-42A4-9E03-0DC8BCBBA0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467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64BE2-255A-401D-811F-C84B1F5FC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0039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453EAD-D246-4831-8FAA-29E4C0379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997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07A55D3-93AA-4467-9473-2417E8447A0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948497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F7C6C-D9A0-4880-B452-A02C25D33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7612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9A8D-C4F7-4550-B413-1081B569F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3165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5A4E25-0D12-4B0D-8141-71E313551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8118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D54E5-94E5-4250-84EE-73689F348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9875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C9015-0E99-4EEA-BA38-513FEFBB00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1156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475A0F-ED4D-4A53-8B35-DA3923FA4E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0578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899CBEE-2F11-4052-ADAE-DE8ABE834442}" type="slidenum">
              <a:rPr lang="en-US"/>
              <a:pPr/>
              <a:t>‹#›</a:t>
            </a:fld>
            <a:endParaRPr lang="en-US"/>
          </a:p>
        </p:txBody>
      </p:sp>
    </p:spTree>
    <p:extLst>
      <p:ext uri="{BB962C8B-B14F-4D97-AF65-F5344CB8AC3E}">
        <p14:creationId xmlns:p14="http://schemas.microsoft.com/office/powerpoint/2010/main" val="19658631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58F9E31-BAEE-4B2A-AF01-5F5E8A6439DF}" type="slidenum">
              <a:rPr lang="en-US"/>
              <a:pPr/>
              <a:t>‹#›</a:t>
            </a:fld>
            <a:endParaRPr lang="en-US"/>
          </a:p>
        </p:txBody>
      </p:sp>
    </p:spTree>
    <p:extLst>
      <p:ext uri="{BB962C8B-B14F-4D97-AF65-F5344CB8AC3E}">
        <p14:creationId xmlns:p14="http://schemas.microsoft.com/office/powerpoint/2010/main" val="6900256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205CB26-3332-4B4F-81EF-F4A17441B3F3}" type="slidenum">
              <a:rPr lang="en-US"/>
              <a:pPr/>
              <a:t>‹#›</a:t>
            </a:fld>
            <a:endParaRPr lang="en-US"/>
          </a:p>
        </p:txBody>
      </p:sp>
    </p:spTree>
    <p:extLst>
      <p:ext uri="{BB962C8B-B14F-4D97-AF65-F5344CB8AC3E}">
        <p14:creationId xmlns:p14="http://schemas.microsoft.com/office/powerpoint/2010/main" val="34355760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3A56026-9640-4128-B6BF-330DEA035F95}" type="slidenum">
              <a:rPr lang="en-US"/>
              <a:pPr/>
              <a:t>‹#›</a:t>
            </a:fld>
            <a:endParaRPr lang="en-US"/>
          </a:p>
        </p:txBody>
      </p:sp>
    </p:spTree>
    <p:extLst>
      <p:ext uri="{BB962C8B-B14F-4D97-AF65-F5344CB8AC3E}">
        <p14:creationId xmlns:p14="http://schemas.microsoft.com/office/powerpoint/2010/main" val="3075823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E5997A9-034D-471C-9D9B-FFF3BAD5846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8470788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2D48C3D-9CFD-47CF-9C28-132CD6CDE7A4}" type="slidenum">
              <a:rPr lang="en-US"/>
              <a:pPr/>
              <a:t>‹#›</a:t>
            </a:fld>
            <a:endParaRPr lang="en-US"/>
          </a:p>
        </p:txBody>
      </p:sp>
    </p:spTree>
    <p:extLst>
      <p:ext uri="{BB962C8B-B14F-4D97-AF65-F5344CB8AC3E}">
        <p14:creationId xmlns:p14="http://schemas.microsoft.com/office/powerpoint/2010/main" val="7686807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FE9BAD-1C6F-4B66-BDAA-F736BFD45A66}" type="slidenum">
              <a:rPr lang="en-US"/>
              <a:pPr/>
              <a:t>‹#›</a:t>
            </a:fld>
            <a:endParaRPr lang="en-US"/>
          </a:p>
        </p:txBody>
      </p:sp>
    </p:spTree>
    <p:extLst>
      <p:ext uri="{BB962C8B-B14F-4D97-AF65-F5344CB8AC3E}">
        <p14:creationId xmlns:p14="http://schemas.microsoft.com/office/powerpoint/2010/main" val="26447541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6B2DDE-019F-45AC-AF75-CB53CC5387CB}" type="slidenum">
              <a:rPr lang="en-US"/>
              <a:pPr/>
              <a:t>‹#›</a:t>
            </a:fld>
            <a:endParaRPr lang="en-US"/>
          </a:p>
        </p:txBody>
      </p:sp>
    </p:spTree>
    <p:extLst>
      <p:ext uri="{BB962C8B-B14F-4D97-AF65-F5344CB8AC3E}">
        <p14:creationId xmlns:p14="http://schemas.microsoft.com/office/powerpoint/2010/main" val="1456271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FABBF49-6399-41B1-95A6-69A8293255C8}" type="slidenum">
              <a:rPr lang="en-US"/>
              <a:pPr/>
              <a:t>‹#›</a:t>
            </a:fld>
            <a:endParaRPr lang="en-US"/>
          </a:p>
        </p:txBody>
      </p:sp>
    </p:spTree>
    <p:extLst>
      <p:ext uri="{BB962C8B-B14F-4D97-AF65-F5344CB8AC3E}">
        <p14:creationId xmlns:p14="http://schemas.microsoft.com/office/powerpoint/2010/main" val="30796625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8AF314C-91EA-4D1C-8942-09B64D41A12F}" type="slidenum">
              <a:rPr lang="en-US"/>
              <a:pPr/>
              <a:t>‹#›</a:t>
            </a:fld>
            <a:endParaRPr lang="en-US"/>
          </a:p>
        </p:txBody>
      </p:sp>
    </p:spTree>
    <p:extLst>
      <p:ext uri="{BB962C8B-B14F-4D97-AF65-F5344CB8AC3E}">
        <p14:creationId xmlns:p14="http://schemas.microsoft.com/office/powerpoint/2010/main" val="7655420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7905ABE-5A54-4BB4-96E7-9BDB77703F32}" type="slidenum">
              <a:rPr lang="en-US"/>
              <a:pPr/>
              <a:t>‹#›</a:t>
            </a:fld>
            <a:endParaRPr lang="en-US"/>
          </a:p>
        </p:txBody>
      </p:sp>
    </p:spTree>
    <p:extLst>
      <p:ext uri="{BB962C8B-B14F-4D97-AF65-F5344CB8AC3E}">
        <p14:creationId xmlns:p14="http://schemas.microsoft.com/office/powerpoint/2010/main" val="2112589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7764AF0-D18E-439E-A8C4-EC7F7C47123C}" type="slidenum">
              <a:rPr lang="en-US"/>
              <a:pPr/>
              <a:t>‹#›</a:t>
            </a:fld>
            <a:endParaRPr lang="en-US"/>
          </a:p>
        </p:txBody>
      </p:sp>
    </p:spTree>
    <p:extLst>
      <p:ext uri="{BB962C8B-B14F-4D97-AF65-F5344CB8AC3E}">
        <p14:creationId xmlns:p14="http://schemas.microsoft.com/office/powerpoint/2010/main" val="42406087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12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8705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933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DD4E1BCE-56D1-4FA9-A90A-4DA06161A37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0329697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798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585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9521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4619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5049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024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2269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3515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6A0E88-2A56-43BB-9311-C951583670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04437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4CAE69-3076-4B39-866B-3FD3C1A4085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82755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0D63404-FC07-4CE1-BCA1-DDAC627A0CF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2568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301677-BEFF-422E-8B97-69760C796C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940235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3984A1-08E7-4DA0-8FCA-B9FD8ADE21A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64050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72ACC7-F352-4D64-A02A-C101A5F4FB3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839862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095E7F-68C3-4314-88CC-654771EED69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890774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111F4D-CA4E-4A69-AC03-04048CBA8E3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569520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C3434A-4E93-4F23-8B3C-683FC5E82E2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056896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D59F28-463A-4661-B890-53E48460508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378212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CC54FA-FA0F-468A-B3CB-2FCFD3A35C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326306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4FBFFB6-0120-470C-BB50-E7B2D8A63B0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37540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D1A206-AA2F-4491-9355-E73762D429F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3202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02C96E0E-4FB5-4888-B0E7-62353E0234C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107902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50EC2-E408-4E5F-9BA1-518D8494678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651709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BA378A-6A8C-4A79-B795-2135F8A0601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58347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431504-C6C0-465A-9B7E-27072C15E18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107927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CE5E2B-8C06-4433-9A97-B94D92356B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68974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86F863D-7495-4D91-B9D1-5E017028CEC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122614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F3354-CD96-4B66-A60D-FA6BBD80C8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795255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FCD817-3392-497D-ADC5-624D2B19FB7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100826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6557F6-226C-43EA-935E-8BFF8D973ED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118702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44C35A-4CBF-44FF-B109-4490639DD2D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557739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A3127E-40F5-4F91-95C0-AB5D5B9F916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065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848CAAA-916B-48BD-917E-AEA0C88A159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3446046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F4E520-7D86-4333-9AE6-B32877422B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027061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940109-A4C9-4416-A7E2-5D1D0AAB778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124198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B59096-0040-4611-9B52-77D95B721B4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642010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DB6942-AC5B-450F-BECB-49B82C0651F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36030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E0ACD-CF45-4263-8B1C-9B722BD7F1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31332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A26ADB7-CAA5-427F-AC99-D023487FDC3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497328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EEEF36-E7CB-4DC1-BA28-0912D641580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139136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466A7F-D299-4C45-B511-D84D32051F4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740470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C9166D-EAFB-4813-8B57-3954EF80E7D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31547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A49116-8415-4CF8-A69B-30744141A9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794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DE46A-9F67-43A3-89ED-66C42CBB5C31}" type="slidenum">
              <a:rPr lang="en-US"/>
              <a:pPr>
                <a:defRPr/>
              </a:pPr>
              <a:t>‹#›</a:t>
            </a:fld>
            <a:endParaRPr lang="en-US"/>
          </a:p>
        </p:txBody>
      </p:sp>
    </p:spTree>
    <p:extLst>
      <p:ext uri="{BB962C8B-B14F-4D97-AF65-F5344CB8AC3E}">
        <p14:creationId xmlns:p14="http://schemas.microsoft.com/office/powerpoint/2010/main" val="210630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400BC0D-9E96-41F7-B67E-4CEDA72B02F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6258221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GB">
                <a:solidFill>
                  <a:srgbClr val="000000"/>
                </a:solidFill>
              </a:rPr>
              <a:t>Computer Vision - A Modern Approach</a:t>
            </a:r>
          </a:p>
          <a:p>
            <a:pPr fontAlgn="base">
              <a:spcBef>
                <a:spcPct val="0"/>
              </a:spcBef>
              <a:spcAft>
                <a:spcPct val="0"/>
              </a:spcAft>
              <a:defRPr/>
            </a:pPr>
            <a:r>
              <a:rPr lang="en-GB">
                <a:solidFill>
                  <a:srgbClr val="000000"/>
                </a:solidFill>
              </a:rPr>
              <a:t>Set:  Model-based Vision</a:t>
            </a:r>
          </a:p>
          <a:p>
            <a:pPr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C594AEC-1BC7-45D2-9009-EF26EBFDB9C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238879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5FEA7B59-9933-4D8F-B34B-A6B79A1CBFF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1546184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1101D39-EF2F-4D73-B299-7B964956F5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5225248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B2C3B25D-14F7-4C8B-B78C-3FA982AC8E0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30041266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85914E9-FEF4-4DDF-9AD9-17EEDCE56BC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21205767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C433137-E1F4-499C-B5C0-5E2B380A11D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4640789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7C2D1BF-FF7E-4D42-8F93-B605E725D2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30683582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6BCACC2D-0E81-414B-A9DA-93B76B7D055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9335792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A4DBF38-D312-4E20-BDC7-83DAFFFC696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33531049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8B97757-CAB5-469A-A8A0-AF78D49722B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3220155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32352A3-F1EE-4054-95B3-0E20ED5A876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371232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EEBBC7F0-8EBE-4EE3-A9E5-36DEE34398E9}"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6025348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9E4DEEFA-DB9E-427F-A351-BD642057BF6F}"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7617231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C9AD7BC-68EE-4C26-814A-0E69F7C6C91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8710497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016CA81-004E-40D6-925D-4152A102AE6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26638623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ED61A0B-916F-4403-884A-0C025C300C5C}"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31430943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7CC3CA42-0151-469A-8E86-F7F5A88E3EB5}"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1911257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80DF9AC-FB5F-43EB-A04C-20E6B0210E87}"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11281405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1739E971-EC41-4873-930E-823E1823CB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32963889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D6FF036-42C9-4C93-860E-C0935F4F8E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5753896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02FC079-9E44-4AFE-902D-3E7B45983C2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de-DE">
                <a:solidFill>
                  <a:srgbClr val="000000"/>
                </a:solidFill>
              </a:rPr>
              <a:t>K. Grauman, B. Leibe</a:t>
            </a:r>
          </a:p>
        </p:txBody>
      </p:sp>
    </p:spTree>
    <p:extLst>
      <p:ext uri="{BB962C8B-B14F-4D97-AF65-F5344CB8AC3E}">
        <p14:creationId xmlns:p14="http://schemas.microsoft.com/office/powerpoint/2010/main" val="466392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69E5EB1-BB8D-4A2C-8986-989FDAC6379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529916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20623717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18567450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10213238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41438"/>
            <a:ext cx="403860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341438"/>
            <a:ext cx="403860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11936701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13809226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1724415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484549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315979496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39258105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1269178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66111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28600"/>
            <a:ext cx="2057400" cy="6080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019800"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solidFill>
                  <a:srgbClr val="66CCFF"/>
                </a:solidFill>
              </a:rPr>
              <a:t>http://astrometry.net</a:t>
            </a: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solidFill>
                  <a:srgbClr val="66CCFF"/>
                </a:solidFill>
              </a:rPr>
              <a:t>roweis@cs.toronto.edu</a:t>
            </a:r>
          </a:p>
        </p:txBody>
      </p:sp>
    </p:spTree>
    <p:extLst>
      <p:ext uri="{BB962C8B-B14F-4D97-AF65-F5344CB8AC3E}">
        <p14:creationId xmlns:p14="http://schemas.microsoft.com/office/powerpoint/2010/main" val="30397039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C4E0A0-D5DA-411F-8DFA-CF95C00DF87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821893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EFB06A-DBEE-4611-A040-3620455F19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288455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572BB9-319D-4A5D-B6CD-211D7AAD52E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97369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02F94F-B455-4458-8DF2-7007C173E2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31886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9DDF1D-7BD6-4D29-A3AF-D27AC8ACD8D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524637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EEDB18-F875-4959-AB9F-E1D355A401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99625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34A630-7836-44C0-87E9-BEDADC6A202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26260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3BF32C-3DAC-47BC-9CA6-921BB981BA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733928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CE441C-2AE7-48C2-B414-C04D728EC15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4861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0889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2400AA-918B-4F54-A81A-E0C7141E6A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37800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32049D-0C62-45FB-A603-F156902328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83045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398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218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630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06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99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4524D-DB74-471E-B8F0-36960ADE512A}" type="slidenum">
              <a:rPr lang="en-US"/>
              <a:pPr>
                <a:defRPr/>
              </a:pPr>
              <a:t>‹#›</a:t>
            </a:fld>
            <a:endParaRPr lang="en-US"/>
          </a:p>
        </p:txBody>
      </p:sp>
    </p:spTree>
    <p:extLst>
      <p:ext uri="{BB962C8B-B14F-4D97-AF65-F5344CB8AC3E}">
        <p14:creationId xmlns:p14="http://schemas.microsoft.com/office/powerpoint/2010/main" val="157300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3800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472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23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89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DB991-BBA2-44A8-946B-912390995830}" type="slidenum">
              <a:rPr lang="en-US"/>
              <a:pPr>
                <a:defRPr/>
              </a:pPr>
              <a:t>‹#›</a:t>
            </a:fld>
            <a:endParaRPr lang="en-US"/>
          </a:p>
        </p:txBody>
      </p:sp>
    </p:spTree>
    <p:extLst>
      <p:ext uri="{BB962C8B-B14F-4D97-AF65-F5344CB8AC3E}">
        <p14:creationId xmlns:p14="http://schemas.microsoft.com/office/powerpoint/2010/main" val="153164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C907C-22F1-405A-BE63-93EEF9205F46}" type="slidenum">
              <a:rPr lang="en-US"/>
              <a:pPr>
                <a:defRPr/>
              </a:pPr>
              <a:t>‹#›</a:t>
            </a:fld>
            <a:endParaRPr lang="en-US"/>
          </a:p>
        </p:txBody>
      </p:sp>
    </p:spTree>
    <p:extLst>
      <p:ext uri="{BB962C8B-B14F-4D97-AF65-F5344CB8AC3E}">
        <p14:creationId xmlns:p14="http://schemas.microsoft.com/office/powerpoint/2010/main" val="2031555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F058C6-F769-4320-847B-BD44AA1C4751}" type="slidenum">
              <a:rPr lang="en-US"/>
              <a:pPr>
                <a:defRPr/>
              </a:pPr>
              <a:t>‹#›</a:t>
            </a:fld>
            <a:endParaRPr lang="en-US"/>
          </a:p>
        </p:txBody>
      </p:sp>
    </p:spTree>
    <p:extLst>
      <p:ext uri="{BB962C8B-B14F-4D97-AF65-F5344CB8AC3E}">
        <p14:creationId xmlns:p14="http://schemas.microsoft.com/office/powerpoint/2010/main" val="2597142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C5F2B-BEE3-4BE2-BC68-B1D66A21D372}" type="slidenum">
              <a:rPr lang="en-US"/>
              <a:pPr>
                <a:defRPr/>
              </a:pPr>
              <a:t>‹#›</a:t>
            </a:fld>
            <a:endParaRPr lang="en-US"/>
          </a:p>
        </p:txBody>
      </p:sp>
    </p:spTree>
    <p:extLst>
      <p:ext uri="{BB962C8B-B14F-4D97-AF65-F5344CB8AC3E}">
        <p14:creationId xmlns:p14="http://schemas.microsoft.com/office/powerpoint/2010/main" val="104740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14EA3B-F4E4-48BE-9D73-61008545674D}" type="slidenum">
              <a:rPr lang="en-US"/>
              <a:pPr>
                <a:defRPr/>
              </a:pPr>
              <a:t>‹#›</a:t>
            </a:fld>
            <a:endParaRPr lang="en-US"/>
          </a:p>
        </p:txBody>
      </p:sp>
    </p:spTree>
    <p:extLst>
      <p:ext uri="{BB962C8B-B14F-4D97-AF65-F5344CB8AC3E}">
        <p14:creationId xmlns:p14="http://schemas.microsoft.com/office/powerpoint/2010/main" val="1261807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3193EE-6DA2-4CD4-B506-FA1CC5960F85}" type="slidenum">
              <a:rPr lang="en-US"/>
              <a:pPr>
                <a:defRPr/>
              </a:pPr>
              <a:t>‹#›</a:t>
            </a:fld>
            <a:endParaRPr lang="en-US"/>
          </a:p>
        </p:txBody>
      </p:sp>
    </p:spTree>
    <p:extLst>
      <p:ext uri="{BB962C8B-B14F-4D97-AF65-F5344CB8AC3E}">
        <p14:creationId xmlns:p14="http://schemas.microsoft.com/office/powerpoint/2010/main" val="395362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7B699-F361-4E9B-B74B-0C5595231988}" type="slidenum">
              <a:rPr lang="en-US"/>
              <a:pPr>
                <a:defRPr/>
              </a:pPr>
              <a:t>‹#›</a:t>
            </a:fld>
            <a:endParaRPr lang="en-US"/>
          </a:p>
        </p:txBody>
      </p:sp>
    </p:spTree>
    <p:extLst>
      <p:ext uri="{BB962C8B-B14F-4D97-AF65-F5344CB8AC3E}">
        <p14:creationId xmlns:p14="http://schemas.microsoft.com/office/powerpoint/2010/main" val="3653159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64FDFC-37C2-4583-A665-1AFED6814B40}" type="slidenum">
              <a:rPr lang="en-US"/>
              <a:pPr>
                <a:defRPr/>
              </a:pPr>
              <a:t>‹#›</a:t>
            </a:fld>
            <a:endParaRPr lang="en-US"/>
          </a:p>
        </p:txBody>
      </p:sp>
    </p:spTree>
    <p:extLst>
      <p:ext uri="{BB962C8B-B14F-4D97-AF65-F5344CB8AC3E}">
        <p14:creationId xmlns:p14="http://schemas.microsoft.com/office/powerpoint/2010/main" val="1712954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D789B0-FE66-47F9-976C-0898822EBE54}" type="slidenum">
              <a:rPr lang="en-US"/>
              <a:pPr>
                <a:defRPr/>
              </a:pPr>
              <a:t>‹#›</a:t>
            </a:fld>
            <a:endParaRPr lang="en-US"/>
          </a:p>
        </p:txBody>
      </p:sp>
    </p:spTree>
    <p:extLst>
      <p:ext uri="{BB962C8B-B14F-4D97-AF65-F5344CB8AC3E}">
        <p14:creationId xmlns:p14="http://schemas.microsoft.com/office/powerpoint/2010/main" val="3291805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ECE45C-B828-4C53-8603-39F03B709F08}" type="slidenum">
              <a:rPr lang="en-US"/>
              <a:pPr>
                <a:defRPr/>
              </a:pPr>
              <a:t>‹#›</a:t>
            </a:fld>
            <a:endParaRPr lang="en-US"/>
          </a:p>
        </p:txBody>
      </p:sp>
    </p:spTree>
    <p:extLst>
      <p:ext uri="{BB962C8B-B14F-4D97-AF65-F5344CB8AC3E}">
        <p14:creationId xmlns:p14="http://schemas.microsoft.com/office/powerpoint/2010/main" val="3835197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84CAD3-718E-4C16-960B-A38A61D83740}" type="slidenum">
              <a:rPr lang="en-US"/>
              <a:pPr>
                <a:defRPr/>
              </a:pPr>
              <a:t>‹#›</a:t>
            </a:fld>
            <a:endParaRPr lang="en-US"/>
          </a:p>
        </p:txBody>
      </p:sp>
    </p:spTree>
    <p:extLst>
      <p:ext uri="{BB962C8B-B14F-4D97-AF65-F5344CB8AC3E}">
        <p14:creationId xmlns:p14="http://schemas.microsoft.com/office/powerpoint/2010/main" val="2379598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5F2A3-DA35-4032-8DDE-77E9F8438E09}" type="slidenum">
              <a:rPr lang="en-US"/>
              <a:pPr>
                <a:defRPr/>
              </a:pPr>
              <a:t>‹#›</a:t>
            </a:fld>
            <a:endParaRPr lang="en-US"/>
          </a:p>
        </p:txBody>
      </p:sp>
    </p:spTree>
    <p:extLst>
      <p:ext uri="{BB962C8B-B14F-4D97-AF65-F5344CB8AC3E}">
        <p14:creationId xmlns:p14="http://schemas.microsoft.com/office/powerpoint/2010/main" val="3650999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CD5BBA8-F804-4545-BAF0-62F8A9A4B30F}" type="datetimeFigureOut">
              <a:rPr lang="en-US"/>
              <a:pPr>
                <a:defRPr/>
              </a:pPr>
              <a:t>4/5/2011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852E96-C010-45CE-B292-94C93F285778}" type="slidenum">
              <a:rPr lang="en-US"/>
              <a:pPr>
                <a:defRPr/>
              </a:pPr>
              <a:t>‹#›</a:t>
            </a:fld>
            <a:endParaRPr lang="en-US"/>
          </a:p>
        </p:txBody>
      </p:sp>
    </p:spTree>
    <p:extLst>
      <p:ext uri="{BB962C8B-B14F-4D97-AF65-F5344CB8AC3E}">
        <p14:creationId xmlns:p14="http://schemas.microsoft.com/office/powerpoint/2010/main" val="3890092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3D8E87-4178-487D-8577-4E06EB3CFCED}" type="datetimeFigureOut">
              <a:rPr lang="en-US"/>
              <a:pPr>
                <a:defRPr/>
              </a:pPr>
              <a:t>4/5/2011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264CFA-8530-492E-A62D-285496C9819E}" type="slidenum">
              <a:rPr lang="en-US"/>
              <a:pPr>
                <a:defRPr/>
              </a:pPr>
              <a:t>‹#›</a:t>
            </a:fld>
            <a:endParaRPr lang="en-US"/>
          </a:p>
        </p:txBody>
      </p:sp>
    </p:spTree>
    <p:extLst>
      <p:ext uri="{BB962C8B-B14F-4D97-AF65-F5344CB8AC3E}">
        <p14:creationId xmlns:p14="http://schemas.microsoft.com/office/powerpoint/2010/main" val="1716324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2DF3DDF-4403-4C3C-9107-A044D10B47EF}" type="datetimeFigureOut">
              <a:rPr lang="en-US"/>
              <a:pPr>
                <a:defRPr/>
              </a:pPr>
              <a:t>4/5/2011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9CBB3F-F688-4ADC-8F4B-47FA07689911}" type="slidenum">
              <a:rPr lang="en-US"/>
              <a:pPr>
                <a:defRPr/>
              </a:pPr>
              <a:t>‹#›</a:t>
            </a:fld>
            <a:endParaRPr lang="en-US"/>
          </a:p>
        </p:txBody>
      </p:sp>
    </p:spTree>
    <p:extLst>
      <p:ext uri="{BB962C8B-B14F-4D97-AF65-F5344CB8AC3E}">
        <p14:creationId xmlns:p14="http://schemas.microsoft.com/office/powerpoint/2010/main" val="2794679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BE42F9E-B896-4A6F-A497-C0A0422C9A2E}" type="datetimeFigureOut">
              <a:rPr lang="en-US"/>
              <a:pPr>
                <a:defRPr/>
              </a:pPr>
              <a:t>4/5/2011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F44D-D9EA-4DF3-8DEC-37D40E0FE7DA}" type="slidenum">
              <a:rPr lang="en-US"/>
              <a:pPr>
                <a:defRPr/>
              </a:pPr>
              <a:t>‹#›</a:t>
            </a:fld>
            <a:endParaRPr lang="en-US"/>
          </a:p>
        </p:txBody>
      </p:sp>
    </p:spTree>
    <p:extLst>
      <p:ext uri="{BB962C8B-B14F-4D97-AF65-F5344CB8AC3E}">
        <p14:creationId xmlns:p14="http://schemas.microsoft.com/office/powerpoint/2010/main" val="3205183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0788C2C-E1E0-4177-AB8F-BDB8A903C334}" type="datetimeFigureOut">
              <a:rPr lang="en-US"/>
              <a:pPr>
                <a:defRPr/>
              </a:pPr>
              <a:t>4/5/2011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7D77B0-7081-4024-AC0C-2A6DD404FDC6}" type="slidenum">
              <a:rPr lang="en-US"/>
              <a:pPr>
                <a:defRPr/>
              </a:pPr>
              <a:t>‹#›</a:t>
            </a:fld>
            <a:endParaRPr lang="en-US"/>
          </a:p>
        </p:txBody>
      </p:sp>
    </p:spTree>
    <p:extLst>
      <p:ext uri="{BB962C8B-B14F-4D97-AF65-F5344CB8AC3E}">
        <p14:creationId xmlns:p14="http://schemas.microsoft.com/office/powerpoint/2010/main" val="952232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69630-7FAB-45A3-A3AA-2E6EC53A9B9D}" type="slidenum">
              <a:rPr lang="en-US"/>
              <a:pPr>
                <a:defRPr/>
              </a:pPr>
              <a:t>‹#›</a:t>
            </a:fld>
            <a:endParaRPr lang="en-US"/>
          </a:p>
        </p:txBody>
      </p:sp>
    </p:spTree>
    <p:extLst>
      <p:ext uri="{BB962C8B-B14F-4D97-AF65-F5344CB8AC3E}">
        <p14:creationId xmlns:p14="http://schemas.microsoft.com/office/powerpoint/2010/main" val="3211196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C5DD667-6BAC-4B16-8B34-3A0478518A5D}" type="datetimeFigureOut">
              <a:rPr lang="en-US"/>
              <a:pPr>
                <a:defRPr/>
              </a:pPr>
              <a:t>4/5/2011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662EA7-0CC8-43C6-BB9E-DB243B4DC744}" type="slidenum">
              <a:rPr lang="en-US"/>
              <a:pPr>
                <a:defRPr/>
              </a:pPr>
              <a:t>‹#›</a:t>
            </a:fld>
            <a:endParaRPr lang="en-US"/>
          </a:p>
        </p:txBody>
      </p:sp>
    </p:spTree>
    <p:extLst>
      <p:ext uri="{BB962C8B-B14F-4D97-AF65-F5344CB8AC3E}">
        <p14:creationId xmlns:p14="http://schemas.microsoft.com/office/powerpoint/2010/main" val="2556703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83EABC9-DD9A-4284-9737-1DE63267FE69}" type="datetimeFigureOut">
              <a:rPr lang="en-US"/>
              <a:pPr>
                <a:defRPr/>
              </a:pPr>
              <a:t>4/5/2011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75105E-B5E9-4E86-8813-5333CD5107BA}" type="slidenum">
              <a:rPr lang="en-US"/>
              <a:pPr>
                <a:defRPr/>
              </a:pPr>
              <a:t>‹#›</a:t>
            </a:fld>
            <a:endParaRPr lang="en-US"/>
          </a:p>
        </p:txBody>
      </p:sp>
    </p:spTree>
    <p:extLst>
      <p:ext uri="{BB962C8B-B14F-4D97-AF65-F5344CB8AC3E}">
        <p14:creationId xmlns:p14="http://schemas.microsoft.com/office/powerpoint/2010/main" val="3696262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A3718DE-60FC-4124-8A6E-CDCF060CB555}" type="datetimeFigureOut">
              <a:rPr lang="en-US"/>
              <a:pPr>
                <a:defRPr/>
              </a:pPr>
              <a:t>4/5/2011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859EFB-D975-4CF7-A774-DA81CA062C98}" type="slidenum">
              <a:rPr lang="en-US"/>
              <a:pPr>
                <a:defRPr/>
              </a:pPr>
              <a:t>‹#›</a:t>
            </a:fld>
            <a:endParaRPr lang="en-US"/>
          </a:p>
        </p:txBody>
      </p:sp>
    </p:spTree>
    <p:extLst>
      <p:ext uri="{BB962C8B-B14F-4D97-AF65-F5344CB8AC3E}">
        <p14:creationId xmlns:p14="http://schemas.microsoft.com/office/powerpoint/2010/main" val="1326266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4C517C3-5A7D-44D3-B792-62DDF5D11D0F}" type="datetimeFigureOut">
              <a:rPr lang="en-US"/>
              <a:pPr>
                <a:defRPr/>
              </a:pPr>
              <a:t>4/5/2011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18177B-1F7C-4E47-84BC-EE82D94FD66E}" type="slidenum">
              <a:rPr lang="en-US"/>
              <a:pPr>
                <a:defRPr/>
              </a:pPr>
              <a:t>‹#›</a:t>
            </a:fld>
            <a:endParaRPr lang="en-US"/>
          </a:p>
        </p:txBody>
      </p:sp>
    </p:spTree>
    <p:extLst>
      <p:ext uri="{BB962C8B-B14F-4D97-AF65-F5344CB8AC3E}">
        <p14:creationId xmlns:p14="http://schemas.microsoft.com/office/powerpoint/2010/main" val="1703095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359835F-6B12-4DEE-ADFF-C4F2D62B6383}" type="datetimeFigureOut">
              <a:rPr lang="en-US"/>
              <a:pPr>
                <a:defRPr/>
              </a:pPr>
              <a:t>4/5/2011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DCC37-557F-4BF7-BD76-4BFFB208A1AB}" type="slidenum">
              <a:rPr lang="en-US"/>
              <a:pPr>
                <a:defRPr/>
              </a:pPr>
              <a:t>‹#›</a:t>
            </a:fld>
            <a:endParaRPr lang="en-US"/>
          </a:p>
        </p:txBody>
      </p:sp>
    </p:spTree>
    <p:extLst>
      <p:ext uri="{BB962C8B-B14F-4D97-AF65-F5344CB8AC3E}">
        <p14:creationId xmlns:p14="http://schemas.microsoft.com/office/powerpoint/2010/main" val="3716584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84D09D6-B284-4B62-A159-C4FF4200D86B}" type="datetimeFigureOut">
              <a:rPr lang="en-US"/>
              <a:pPr>
                <a:defRPr/>
              </a:pPr>
              <a:t>4/5/2011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132B30-DCF0-483F-8F65-42357EC6D923}" type="slidenum">
              <a:rPr lang="en-US"/>
              <a:pPr>
                <a:defRPr/>
              </a:pPr>
              <a:t>‹#›</a:t>
            </a:fld>
            <a:endParaRPr lang="en-US"/>
          </a:p>
        </p:txBody>
      </p:sp>
    </p:spTree>
    <p:extLst>
      <p:ext uri="{BB962C8B-B14F-4D97-AF65-F5344CB8AC3E}">
        <p14:creationId xmlns:p14="http://schemas.microsoft.com/office/powerpoint/2010/main" val="3433162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94BE925E-4A3F-4C4B-BE8B-8408D12542C6}" type="datetimeFigureOut">
              <a:rPr lang="en-US"/>
              <a:pPr>
                <a:defRPr/>
              </a:pPr>
              <a:t>4/5/2011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FF7830-F649-411C-BB36-38180BA3AC1F}" type="slidenum">
              <a:rPr lang="en-US"/>
              <a:pPr>
                <a:defRPr/>
              </a:pPr>
              <a:t>‹#›</a:t>
            </a:fld>
            <a:endParaRPr lang="en-US"/>
          </a:p>
        </p:txBody>
      </p:sp>
    </p:spTree>
    <p:extLst>
      <p:ext uri="{BB962C8B-B14F-4D97-AF65-F5344CB8AC3E}">
        <p14:creationId xmlns:p14="http://schemas.microsoft.com/office/powerpoint/2010/main" val="396206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E64604A-7CAE-42E6-AF4E-32D3D8F01AC8}" type="datetimeFigureOut">
              <a:rPr lang="en-US"/>
              <a:pPr>
                <a:defRPr/>
              </a:pPr>
              <a:t>4/5/2011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0FFB6-428C-450F-B7A5-AFB3C7190777}" type="slidenum">
              <a:rPr lang="en-US"/>
              <a:pPr>
                <a:defRPr/>
              </a:pPr>
              <a:t>‹#›</a:t>
            </a:fld>
            <a:endParaRPr lang="en-US"/>
          </a:p>
        </p:txBody>
      </p:sp>
    </p:spTree>
    <p:extLst>
      <p:ext uri="{BB962C8B-B14F-4D97-AF65-F5344CB8AC3E}">
        <p14:creationId xmlns:p14="http://schemas.microsoft.com/office/powerpoint/2010/main" val="1200830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2DDE33-E0C6-48FF-BCFA-1EDB1DFE391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1372348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A077263-8E8B-4701-B06E-A96D698BB97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69453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36220F-5534-4070-9DF2-B1C21DA21986}" type="slidenum">
              <a:rPr lang="en-US"/>
              <a:pPr>
                <a:defRPr/>
              </a:pPr>
              <a:t>‹#›</a:t>
            </a:fld>
            <a:endParaRPr lang="en-US"/>
          </a:p>
        </p:txBody>
      </p:sp>
    </p:spTree>
    <p:extLst>
      <p:ext uri="{BB962C8B-B14F-4D97-AF65-F5344CB8AC3E}">
        <p14:creationId xmlns:p14="http://schemas.microsoft.com/office/powerpoint/2010/main" val="2407383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96DA119-1C54-4D3F-8938-6390A627D6D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1731571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319A71E-D542-4B9D-931E-B12DD9CC7A5D}"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3207432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B1E230F9-14B9-44E4-9D0A-9712C0B0BD4C}"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1158601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FD8F4A3-86AD-4196-B0E6-EF9CFD1BD020}"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2282735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4889E67-47A7-41E4-BBBE-4D02CE4441B8}"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3032958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E4E7183-108A-4B0F-8C5D-024734E1A34C}"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338932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A66BBD-BA06-4392-9054-8752E327905A}"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1825536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0EAEE1-FB5F-4BD2-B246-086A3185BFA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3735928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D24B49-CE81-42DE-A552-9CB44D3DF692}"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K. Grauman, B. Leibe</a:t>
            </a:r>
          </a:p>
        </p:txBody>
      </p:sp>
    </p:spTree>
    <p:extLst>
      <p:ext uri="{BB962C8B-B14F-4D97-AF65-F5344CB8AC3E}">
        <p14:creationId xmlns:p14="http://schemas.microsoft.com/office/powerpoint/2010/main" val="778352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CEAD0-071C-4803-8E5E-FE12D6FEC331}" type="slidenum">
              <a:rPr lang="en-US"/>
              <a:pPr>
                <a:defRPr/>
              </a:pPr>
              <a:t>‹#›</a:t>
            </a:fld>
            <a:endParaRPr lang="en-US"/>
          </a:p>
        </p:txBody>
      </p:sp>
    </p:spTree>
    <p:extLst>
      <p:ext uri="{BB962C8B-B14F-4D97-AF65-F5344CB8AC3E}">
        <p14:creationId xmlns:p14="http://schemas.microsoft.com/office/powerpoint/2010/main" val="4115035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B1F9AD-AF26-443B-BB7D-701F26D6B9FC}" type="slidenum">
              <a:rPr lang="en-US"/>
              <a:pPr>
                <a:defRPr/>
              </a:pPr>
              <a:t>‹#›</a:t>
            </a:fld>
            <a:endParaRPr lang="en-US"/>
          </a:p>
        </p:txBody>
      </p:sp>
    </p:spTree>
    <p:extLst>
      <p:ext uri="{BB962C8B-B14F-4D97-AF65-F5344CB8AC3E}">
        <p14:creationId xmlns:p14="http://schemas.microsoft.com/office/powerpoint/2010/main" val="430746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F56140-CC91-40FD-BD2B-704A297FD831}" type="slidenum">
              <a:rPr lang="en-US"/>
              <a:pPr>
                <a:defRPr/>
              </a:pPr>
              <a:t>‹#›</a:t>
            </a:fld>
            <a:endParaRPr lang="en-US"/>
          </a:p>
        </p:txBody>
      </p:sp>
    </p:spTree>
    <p:extLst>
      <p:ext uri="{BB962C8B-B14F-4D97-AF65-F5344CB8AC3E}">
        <p14:creationId xmlns:p14="http://schemas.microsoft.com/office/powerpoint/2010/main" val="8404471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EE3A20-43C1-4F8F-8E22-024522FB0DAA}" type="slidenum">
              <a:rPr lang="en-US"/>
              <a:pPr>
                <a:defRPr/>
              </a:pPr>
              <a:t>‹#›</a:t>
            </a:fld>
            <a:endParaRPr lang="en-US"/>
          </a:p>
        </p:txBody>
      </p:sp>
    </p:spTree>
    <p:extLst>
      <p:ext uri="{BB962C8B-B14F-4D97-AF65-F5344CB8AC3E}">
        <p14:creationId xmlns:p14="http://schemas.microsoft.com/office/powerpoint/2010/main" val="2992680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D7A851-787F-4013-8266-8EF3CDDC69F2}" type="slidenum">
              <a:rPr lang="en-US"/>
              <a:pPr>
                <a:defRPr/>
              </a:pPr>
              <a:t>‹#›</a:t>
            </a:fld>
            <a:endParaRPr lang="en-US"/>
          </a:p>
        </p:txBody>
      </p:sp>
    </p:spTree>
    <p:extLst>
      <p:ext uri="{BB962C8B-B14F-4D97-AF65-F5344CB8AC3E}">
        <p14:creationId xmlns:p14="http://schemas.microsoft.com/office/powerpoint/2010/main" val="1320733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10397B-D070-4BA4-9F5E-161CF409B726}" type="slidenum">
              <a:rPr lang="en-US"/>
              <a:pPr>
                <a:defRPr/>
              </a:pPr>
              <a:t>‹#›</a:t>
            </a:fld>
            <a:endParaRPr lang="en-US"/>
          </a:p>
        </p:txBody>
      </p:sp>
    </p:spTree>
    <p:extLst>
      <p:ext uri="{BB962C8B-B14F-4D97-AF65-F5344CB8AC3E}">
        <p14:creationId xmlns:p14="http://schemas.microsoft.com/office/powerpoint/2010/main" val="1513172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2DF19C-6011-42E1-86F1-8AD8756CFAC9}" type="slidenum">
              <a:rPr lang="en-US"/>
              <a:pPr>
                <a:defRPr/>
              </a:pPr>
              <a:t>‹#›</a:t>
            </a:fld>
            <a:endParaRPr lang="en-US"/>
          </a:p>
        </p:txBody>
      </p:sp>
    </p:spTree>
    <p:extLst>
      <p:ext uri="{BB962C8B-B14F-4D97-AF65-F5344CB8AC3E}">
        <p14:creationId xmlns:p14="http://schemas.microsoft.com/office/powerpoint/2010/main" val="3791512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511949-34BB-4054-B0FA-448F5CE341D4}" type="slidenum">
              <a:rPr lang="en-US"/>
              <a:pPr>
                <a:defRPr/>
              </a:pPr>
              <a:t>‹#›</a:t>
            </a:fld>
            <a:endParaRPr lang="en-US"/>
          </a:p>
        </p:txBody>
      </p:sp>
    </p:spTree>
    <p:extLst>
      <p:ext uri="{BB962C8B-B14F-4D97-AF65-F5344CB8AC3E}">
        <p14:creationId xmlns:p14="http://schemas.microsoft.com/office/powerpoint/2010/main" val="31529516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14444-D3BE-4C6E-BE3D-F6057C1FB519}" type="slidenum">
              <a:rPr lang="en-US"/>
              <a:pPr>
                <a:defRPr/>
              </a:pPr>
              <a:t>‹#›</a:t>
            </a:fld>
            <a:endParaRPr lang="en-US"/>
          </a:p>
        </p:txBody>
      </p:sp>
    </p:spTree>
    <p:extLst>
      <p:ext uri="{BB962C8B-B14F-4D97-AF65-F5344CB8AC3E}">
        <p14:creationId xmlns:p14="http://schemas.microsoft.com/office/powerpoint/2010/main" val="4289164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9B8A9-14FA-4853-9719-80663DA4FF30}" type="slidenum">
              <a:rPr lang="en-US"/>
              <a:pPr>
                <a:defRPr/>
              </a:pPr>
              <a:t>‹#›</a:t>
            </a:fld>
            <a:endParaRPr lang="en-US"/>
          </a:p>
        </p:txBody>
      </p:sp>
    </p:spTree>
    <p:extLst>
      <p:ext uri="{BB962C8B-B14F-4D97-AF65-F5344CB8AC3E}">
        <p14:creationId xmlns:p14="http://schemas.microsoft.com/office/powerpoint/2010/main" val="2664915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E381D-1473-407D-A246-AFE7931ADCBE}" type="slidenum">
              <a:rPr lang="en-US"/>
              <a:pPr>
                <a:defRPr/>
              </a:pPr>
              <a:t>‹#›</a:t>
            </a:fld>
            <a:endParaRPr lang="en-US"/>
          </a:p>
        </p:txBody>
      </p:sp>
    </p:spTree>
    <p:extLst>
      <p:ext uri="{BB962C8B-B14F-4D97-AF65-F5344CB8AC3E}">
        <p14:creationId xmlns:p14="http://schemas.microsoft.com/office/powerpoint/2010/main" val="2395915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EA07E1-693E-459D-A703-3CC1207FF3B5}" type="slidenum">
              <a:rPr lang="en-US"/>
              <a:pPr>
                <a:defRPr/>
              </a:pPr>
              <a:t>‹#›</a:t>
            </a:fld>
            <a:endParaRPr lang="en-US"/>
          </a:p>
        </p:txBody>
      </p:sp>
    </p:spTree>
    <p:extLst>
      <p:ext uri="{BB962C8B-B14F-4D97-AF65-F5344CB8AC3E}">
        <p14:creationId xmlns:p14="http://schemas.microsoft.com/office/powerpoint/2010/main" val="296611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C66E1-188D-45C2-A71B-143520BAB097}" type="slidenum">
              <a:rPr lang="en-US"/>
              <a:pPr>
                <a:defRPr/>
              </a:pPr>
              <a:t>‹#›</a:t>
            </a:fld>
            <a:endParaRPr lang="en-US"/>
          </a:p>
        </p:txBody>
      </p:sp>
    </p:spTree>
    <p:extLst>
      <p:ext uri="{BB962C8B-B14F-4D97-AF65-F5344CB8AC3E}">
        <p14:creationId xmlns:p14="http://schemas.microsoft.com/office/powerpoint/2010/main" val="201071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D086D4-C0FC-4CEA-B797-71D24C79BF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2100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D528AE-3A66-4F8D-84B4-8854F317FD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289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0BB53D-CE0D-4A11-9B35-27C554D927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0158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1C95F-B08B-493D-97DC-AC691812C5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386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C5A76C-572C-47FA-9E5F-0654CC20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41494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4F2782-7001-4AAE-A089-669445B51B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596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674E74-607D-43FF-97E2-396326D534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229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AD57F0-2CD6-4D19-9E98-2EE2C6081E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8742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E7EA0-98FD-4876-9BF4-4D229CD09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424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27BD15-2073-401D-A3EB-5EA1076973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811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58EACF-7813-4FE4-A861-3B5C7FFC3F1E}" type="slidenum">
              <a:rPr lang="en-US"/>
              <a:pPr>
                <a:defRPr/>
              </a:pPr>
              <a:t>‹#›</a:t>
            </a:fld>
            <a:endParaRPr lang="en-US"/>
          </a:p>
        </p:txBody>
      </p:sp>
    </p:spTree>
    <p:extLst>
      <p:ext uri="{BB962C8B-B14F-4D97-AF65-F5344CB8AC3E}">
        <p14:creationId xmlns:p14="http://schemas.microsoft.com/office/powerpoint/2010/main" val="23385870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AC549-FA64-4EF4-96A8-ED9B228154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703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B864E5-5886-42AA-A2CD-4C7DBC8C19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0474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C4F1FE-929B-4617-9ECC-7FDFAFB7F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725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E09E10-DB65-4F72-9C5B-BF301F7F97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91239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1929D9-9C2F-4E33-8C3D-CFC65E77B2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89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590439-998D-4F06-86CB-5CECD5497B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3668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AB0F73-AE6F-4200-8650-C97F6D751F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21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63D2E1-D587-4799-B532-739FB3543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739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E8E0E6-3CD3-4577-8F86-ABA8BFA801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4321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9C894B-0BF5-49F2-91B2-5BE6C4AF2E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67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5" Type="http://schemas.openxmlformats.org/officeDocument/2006/relationships/slideLayout" Target="../slideLayouts/slideLayout205.xml"/><Relationship Id="rId4" Type="http://schemas.openxmlformats.org/officeDocument/2006/relationships/slideLayout" Target="../slideLayouts/slideLayout204.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95C7A3DD-17E0-4647-BE84-4388D9A5EE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905883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09971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61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9A446E70-7341-4ADA-8CC8-082279436326}" type="datetimeFigureOut">
              <a:rPr lang="en-US" smtClean="0">
                <a:solidFill>
                  <a:prstClr val="black">
                    <a:tint val="75000"/>
                  </a:prstClr>
                </a:solidFill>
              </a:rPr>
              <a:pPr/>
              <a:t>4/5/2011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625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522B57B9-AD72-4EA7-8141-30BD246B618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694023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cs typeface="+mn-cs"/>
        </a:defRPr>
      </a:lvl2pPr>
      <a:lvl3pPr marL="1142292" indent="-228459" algn="l" rtl="0" eaLnBrk="0" fontAlgn="base" hangingPunct="0">
        <a:spcBef>
          <a:spcPct val="20000"/>
        </a:spcBef>
        <a:spcAft>
          <a:spcPct val="0"/>
        </a:spcAft>
        <a:buChar char="•"/>
        <a:defRPr sz="2400">
          <a:solidFill>
            <a:schemeClr val="tx1"/>
          </a:solidFill>
          <a:latin typeface="+mn-lt"/>
          <a:cs typeface="+mn-cs"/>
        </a:defRPr>
      </a:lvl3pPr>
      <a:lvl4pPr marL="1599206" indent="-228459" algn="l" rtl="0" eaLnBrk="0" fontAlgn="base" hangingPunct="0">
        <a:spcBef>
          <a:spcPct val="20000"/>
        </a:spcBef>
        <a:spcAft>
          <a:spcPct val="0"/>
        </a:spcAft>
        <a:buChar char="–"/>
        <a:defRPr sz="2000">
          <a:solidFill>
            <a:schemeClr val="tx1"/>
          </a:solidFill>
          <a:latin typeface="+mn-lt"/>
          <a:cs typeface="+mn-cs"/>
        </a:defRPr>
      </a:lvl4pPr>
      <a:lvl5pPr marL="2056121" indent="-228459"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6481" y="1604329"/>
            <a:ext cx="8226720" cy="4524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602"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45648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endParaRPr lang="en-US"/>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656650" algn="l"/>
                <a:tab pos="1313299" algn="l"/>
                <a:tab pos="1969949" algn="l"/>
                <a:tab pos="262659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endParaRPr lang="en-US"/>
          </a:p>
        </p:txBody>
      </p:sp>
      <p:sp>
        <p:nvSpPr>
          <p:cNvPr id="1029"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956785C9-0133-4DCA-ABE2-BA519AA51BB0}" type="slidenum">
              <a:rPr lang="en-US"/>
              <a:pPr defTabSz="414726" fontAlgn="base" hangingPunct="0">
                <a:lnSpc>
                  <a:spcPct val="93000"/>
                </a:lnSpc>
                <a:spcBef>
                  <a:spcPct val="0"/>
                </a:spcBef>
                <a:spcAft>
                  <a:spcPct val="0"/>
                </a:spcAft>
                <a:buClr>
                  <a:srgbClr val="000000"/>
                </a:buClr>
                <a:buSzPct val="100000"/>
                <a:buFont typeface="Times New Roman" pitchFamily="16" charset="0"/>
                <a:buNone/>
              </a:pPr>
              <a:t>‹#›</a:t>
            </a:fld>
            <a:endParaRPr lang="en-US"/>
          </a:p>
        </p:txBody>
      </p:sp>
    </p:spTree>
    <p:extLst>
      <p:ext uri="{BB962C8B-B14F-4D97-AF65-F5344CB8AC3E}">
        <p14:creationId xmlns:p14="http://schemas.microsoft.com/office/powerpoint/2010/main" val="2884861881"/>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11045" indent="-311045" algn="l" defTabSz="414726" rtl="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14726" rtl="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14726" rtl="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14726" rtl="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4/5/2011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10159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defTabSz="914400" fontAlgn="base">
              <a:spcBef>
                <a:spcPct val="0"/>
              </a:spcBef>
              <a:spcAft>
                <a:spcPct val="0"/>
              </a:spcAft>
              <a:defRPr/>
            </a:pPr>
            <a:fld id="{0BEAF1B3-FB9A-44F8-BF37-16D02C4ED1F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06297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FB1D190-F0A8-4BB2-9566-41A732BBF196}" type="slidenum">
              <a:rPr lang="en-US"/>
              <a:pPr defTabSz="914400" fontAlgn="base">
                <a:spcBef>
                  <a:spcPct val="0"/>
                </a:spcBef>
                <a:spcAft>
                  <a:spcPct val="0"/>
                </a:spcAft>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400" b="1">
              <a:solidFill>
                <a:srgbClr val="000000"/>
              </a:solidFill>
              <a:latin typeface="Times New Roman" pitchFamily="18" charset="0"/>
            </a:endParaRPr>
          </a:p>
        </p:txBody>
      </p:sp>
    </p:spTree>
    <p:extLst>
      <p:ext uri="{BB962C8B-B14F-4D97-AF65-F5344CB8AC3E}">
        <p14:creationId xmlns:p14="http://schemas.microsoft.com/office/powerpoint/2010/main" val="24296289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charset="0"/>
              </a:defRPr>
            </a:lvl1pPr>
          </a:lstStyle>
          <a:p>
            <a:pPr defTabSz="914400" fontAlgn="base">
              <a:spcBef>
                <a:spcPct val="0"/>
              </a:spcBef>
              <a:spcAft>
                <a:spcPct val="0"/>
              </a:spcAft>
              <a:defRPr/>
            </a:pPr>
            <a:r>
              <a:rPr lang="en-GB">
                <a:solidFill>
                  <a:srgbClr val="000000"/>
                </a:solidFill>
              </a:rPr>
              <a:t>Computer Vision - A Modern Approach</a:t>
            </a:r>
          </a:p>
          <a:p>
            <a:pPr defTabSz="914400" fontAlgn="base">
              <a:spcBef>
                <a:spcPct val="0"/>
              </a:spcBef>
              <a:spcAft>
                <a:spcPct val="0"/>
              </a:spcAft>
              <a:defRPr/>
            </a:pPr>
            <a:r>
              <a:rPr lang="en-GB">
                <a:solidFill>
                  <a:srgbClr val="000000"/>
                </a:solidFill>
              </a:rPr>
              <a:t>Set:  Model-based Vision</a:t>
            </a:r>
          </a:p>
          <a:p>
            <a:pPr defTabSz="914400" fontAlgn="base">
              <a:spcBef>
                <a:spcPct val="0"/>
              </a:spcBef>
              <a:spcAft>
                <a:spcPct val="0"/>
              </a:spcAft>
              <a:defRPr/>
            </a:pPr>
            <a:r>
              <a:rPr lang="en-GB">
                <a:solidFill>
                  <a:srgbClr val="000000"/>
                </a:solidFill>
              </a:rPr>
              <a:t>Slides by D.A. Forsyth</a:t>
            </a: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E50C6C4D-2D32-48DA-B84F-5F79D9ED7447}"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2105050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sldNum="0"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charset="0"/>
        </a:defRPr>
      </a:lvl2pPr>
      <a:lvl3pPr algn="ctr" rtl="0" eaLnBrk="0" fontAlgn="base" hangingPunct="0">
        <a:spcBef>
          <a:spcPct val="0"/>
        </a:spcBef>
        <a:spcAft>
          <a:spcPct val="0"/>
        </a:spcAft>
        <a:defRPr sz="3600">
          <a:solidFill>
            <a:schemeClr val="tx2"/>
          </a:solidFill>
          <a:latin typeface="Times" charset="0"/>
        </a:defRPr>
      </a:lvl3pPr>
      <a:lvl4pPr algn="ctr" rtl="0" eaLnBrk="0" fontAlgn="base" hangingPunct="0">
        <a:spcBef>
          <a:spcPct val="0"/>
        </a:spcBef>
        <a:spcAft>
          <a:spcPct val="0"/>
        </a:spcAft>
        <a:defRPr sz="3600">
          <a:solidFill>
            <a:schemeClr val="tx2"/>
          </a:solidFill>
          <a:latin typeface="Times" charset="0"/>
        </a:defRPr>
      </a:lvl4pPr>
      <a:lvl5pPr algn="ctr" rtl="0" eaLnBrk="0" fontAlgn="base" hangingPunct="0">
        <a:spcBef>
          <a:spcPct val="0"/>
        </a:spcBef>
        <a:spcAft>
          <a:spcPct val="0"/>
        </a:spcAft>
        <a:defRPr sz="3600">
          <a:solidFill>
            <a:schemeClr val="tx2"/>
          </a:solidFill>
          <a:latin typeface="Times" charset="0"/>
        </a:defRPr>
      </a:lvl5pPr>
      <a:lvl6pPr marL="457200" algn="ctr" rtl="0" fontAlgn="base">
        <a:spcBef>
          <a:spcPct val="0"/>
        </a:spcBef>
        <a:spcAft>
          <a:spcPct val="0"/>
        </a:spcAft>
        <a:defRPr sz="3600">
          <a:solidFill>
            <a:schemeClr val="tx2"/>
          </a:solidFill>
          <a:latin typeface="Times" charset="0"/>
        </a:defRPr>
      </a:lvl6pPr>
      <a:lvl7pPr marL="914400" algn="ctr" rtl="0" fontAlgn="base">
        <a:spcBef>
          <a:spcPct val="0"/>
        </a:spcBef>
        <a:spcAft>
          <a:spcPct val="0"/>
        </a:spcAft>
        <a:defRPr sz="3600">
          <a:solidFill>
            <a:schemeClr val="tx2"/>
          </a:solidFill>
          <a:latin typeface="Times" charset="0"/>
        </a:defRPr>
      </a:lvl7pPr>
      <a:lvl8pPr marL="1371600" algn="ctr" rtl="0" fontAlgn="base">
        <a:spcBef>
          <a:spcPct val="0"/>
        </a:spcBef>
        <a:spcAft>
          <a:spcPct val="0"/>
        </a:spcAft>
        <a:defRPr sz="3600">
          <a:solidFill>
            <a:schemeClr val="tx2"/>
          </a:solidFill>
          <a:latin typeface="Times" charset="0"/>
        </a:defRPr>
      </a:lvl8pPr>
      <a:lvl9pPr marL="1828800" algn="ctr" rtl="0" fontAlgn="base">
        <a:spcBef>
          <a:spcPct val="0"/>
        </a:spcBef>
        <a:spcAft>
          <a:spcPct val="0"/>
        </a:spcAft>
        <a:defRPr sz="3600">
          <a:solidFill>
            <a:schemeClr val="tx2"/>
          </a:solidFill>
          <a:latin typeface="Times"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4099"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bg2"/>
                </a:solidFill>
                <a:cs typeface="+mn-cs"/>
              </a:defRPr>
            </a:lvl1pPr>
          </a:lstStyle>
          <a:p>
            <a:pPr defTabSz="914400" fontAlgn="base">
              <a:spcBef>
                <a:spcPct val="0"/>
              </a:spcBef>
              <a:spcAft>
                <a:spcPct val="0"/>
              </a:spcAft>
              <a:defRPr/>
            </a:pPr>
            <a:fld id="{EEDC5818-1DCE-4DF5-9EC0-B94926DAD9F0}"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chemeClr val="bg2"/>
                </a:solidFill>
                <a:cs typeface="+mn-cs"/>
              </a:defRPr>
            </a:lvl1pPr>
          </a:lstStyle>
          <a:p>
            <a:pPr defTabSz="914400" fontAlgn="base">
              <a:spcBef>
                <a:spcPct val="0"/>
              </a:spcBef>
              <a:spcAft>
                <a:spcPct val="0"/>
              </a:spcAft>
              <a:defRPr/>
            </a:pPr>
            <a:r>
              <a:rPr lang="de-DE">
                <a:solidFill>
                  <a:srgbClr val="000000"/>
                </a:solidFill>
              </a:rPr>
              <a:t>K. Grauman, B. Leibe</a:t>
            </a: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1935332417"/>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8B8A173-4C9A-41B4-8E9C-92CDC54BEF4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180743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15" algn="ctr" rtl="0" eaLnBrk="0" fontAlgn="base" hangingPunct="0">
        <a:spcBef>
          <a:spcPct val="0"/>
        </a:spcBef>
        <a:spcAft>
          <a:spcPct val="0"/>
        </a:spcAft>
        <a:defRPr sz="4400">
          <a:solidFill>
            <a:schemeClr val="tx1"/>
          </a:solidFill>
          <a:latin typeface="Calibri" pitchFamily="34" charset="0"/>
        </a:defRPr>
      </a:lvl6pPr>
      <a:lvl7pPr marL="913832" algn="ctr" rtl="0" eaLnBrk="0" fontAlgn="base" hangingPunct="0">
        <a:spcBef>
          <a:spcPct val="0"/>
        </a:spcBef>
        <a:spcAft>
          <a:spcPct val="0"/>
        </a:spcAft>
        <a:defRPr sz="4400">
          <a:solidFill>
            <a:schemeClr val="tx1"/>
          </a:solidFill>
          <a:latin typeface="Calibri" pitchFamily="34" charset="0"/>
        </a:defRPr>
      </a:lvl7pPr>
      <a:lvl8pPr marL="1370748" algn="ctr" rtl="0" eaLnBrk="0" fontAlgn="base" hangingPunct="0">
        <a:spcBef>
          <a:spcPct val="0"/>
        </a:spcBef>
        <a:spcAft>
          <a:spcPct val="0"/>
        </a:spcAft>
        <a:defRPr sz="4400">
          <a:solidFill>
            <a:schemeClr val="tx1"/>
          </a:solidFill>
          <a:latin typeface="Calibri" pitchFamily="34" charset="0"/>
        </a:defRPr>
      </a:lvl8pPr>
      <a:lvl9pPr marL="1827662" algn="ctr" rtl="0" eaLnBrk="0" fontAlgn="base" hangingPunct="0">
        <a:spcBef>
          <a:spcPct val="0"/>
        </a:spcBef>
        <a:spcAft>
          <a:spcPct val="0"/>
        </a:spcAft>
        <a:defRPr sz="4400">
          <a:solidFill>
            <a:schemeClr val="tx1"/>
          </a:solidFill>
          <a:latin typeface="Calibri" pitchFamily="34" charset="0"/>
        </a:defRPr>
      </a:lvl9pPr>
    </p:titleStyle>
    <p:bodyStyle>
      <a:lvl1pPr marL="342686" indent="-342686"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Font typeface="Arial" pitchFamily="34" charset="0"/>
        <a:buChar char="–"/>
        <a:defRPr sz="2800">
          <a:solidFill>
            <a:schemeClr val="tx1"/>
          </a:solidFill>
          <a:latin typeface="+mn-lt"/>
        </a:defRPr>
      </a:lvl2pPr>
      <a:lvl3pPr marL="1142292" indent="-228459" algn="l" rtl="0" eaLnBrk="0" fontAlgn="base" hangingPunct="0">
        <a:spcBef>
          <a:spcPct val="20000"/>
        </a:spcBef>
        <a:spcAft>
          <a:spcPct val="0"/>
        </a:spcAft>
        <a:buFont typeface="Arial" pitchFamily="34" charset="0"/>
        <a:buChar char="•"/>
        <a:defRPr sz="2400">
          <a:solidFill>
            <a:schemeClr val="tx1"/>
          </a:solidFill>
          <a:latin typeface="+mn-lt"/>
        </a:defRPr>
      </a:lvl3pPr>
      <a:lvl4pPr marL="1599206" indent="-228459" algn="l" rtl="0" eaLnBrk="0" fontAlgn="base" hangingPunct="0">
        <a:spcBef>
          <a:spcPct val="20000"/>
        </a:spcBef>
        <a:spcAft>
          <a:spcPct val="0"/>
        </a:spcAft>
        <a:buFont typeface="Arial" pitchFamily="34" charset="0"/>
        <a:buChar char="–"/>
        <a:defRPr sz="2000">
          <a:solidFill>
            <a:schemeClr val="tx1"/>
          </a:solidFill>
          <a:latin typeface="+mn-lt"/>
        </a:defRPr>
      </a:lvl4pPr>
      <a:lvl5pPr marL="2056121" indent="-228459" algn="l" rtl="0" eaLnBrk="0" fontAlgn="base" hangingPunct="0">
        <a:spcBef>
          <a:spcPct val="20000"/>
        </a:spcBef>
        <a:spcAft>
          <a:spcPct val="0"/>
        </a:spcAft>
        <a:buFont typeface="Arial" pitchFamily="34" charset="0"/>
        <a:buChar char="»"/>
        <a:defRPr sz="2000">
          <a:solidFill>
            <a:schemeClr val="tx1"/>
          </a:solidFill>
          <a:latin typeface="+mn-lt"/>
        </a:defRPr>
      </a:lvl5pPr>
      <a:lvl6pPr marL="2513036" indent="-228459" algn="l" rtl="0" eaLnBrk="0" fontAlgn="base" hangingPunct="0">
        <a:spcBef>
          <a:spcPct val="20000"/>
        </a:spcBef>
        <a:spcAft>
          <a:spcPct val="0"/>
        </a:spcAft>
        <a:buFont typeface="Arial" pitchFamily="34" charset="0"/>
        <a:buChar char="»"/>
        <a:defRPr sz="2000">
          <a:solidFill>
            <a:schemeClr val="tx1"/>
          </a:solidFill>
          <a:latin typeface="+mn-lt"/>
        </a:defRPr>
      </a:lvl6pPr>
      <a:lvl7pPr marL="2969952" indent="-228459" algn="l" rtl="0" eaLnBrk="0" fontAlgn="base" hangingPunct="0">
        <a:spcBef>
          <a:spcPct val="20000"/>
        </a:spcBef>
        <a:spcAft>
          <a:spcPct val="0"/>
        </a:spcAft>
        <a:buFont typeface="Arial" pitchFamily="34" charset="0"/>
        <a:buChar char="»"/>
        <a:defRPr sz="2000">
          <a:solidFill>
            <a:schemeClr val="tx1"/>
          </a:solidFill>
          <a:latin typeface="+mn-lt"/>
        </a:defRPr>
      </a:lvl7pPr>
      <a:lvl8pPr marL="3426868" indent="-228459" algn="l" rtl="0" eaLnBrk="0" fontAlgn="base" hangingPunct="0">
        <a:spcBef>
          <a:spcPct val="20000"/>
        </a:spcBef>
        <a:spcAft>
          <a:spcPct val="0"/>
        </a:spcAft>
        <a:buFont typeface="Arial" pitchFamily="34" charset="0"/>
        <a:buChar char="»"/>
        <a:defRPr sz="2000">
          <a:solidFill>
            <a:schemeClr val="tx1"/>
          </a:solidFill>
          <a:latin typeface="+mn-lt"/>
        </a:defRPr>
      </a:lvl8pPr>
      <a:lvl9pPr marL="3883783" indent="-228459"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6147"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bg2"/>
                </a:solidFill>
                <a:cs typeface="+mn-cs"/>
              </a:defRPr>
            </a:lvl1pPr>
          </a:lstStyle>
          <a:p>
            <a:pPr defTabSz="914400" fontAlgn="base">
              <a:spcBef>
                <a:spcPct val="0"/>
              </a:spcBef>
              <a:spcAft>
                <a:spcPct val="0"/>
              </a:spcAft>
              <a:defRPr/>
            </a:pPr>
            <a:fld id="{FE35D533-7260-487C-A321-D13DF8931FDE}"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solidFill>
                  <a:schemeClr val="bg2"/>
                </a:solidFill>
                <a:cs typeface="+mn-cs"/>
              </a:defRPr>
            </a:lvl1pPr>
          </a:lstStyle>
          <a:p>
            <a:pPr defTabSz="914400" fontAlgn="base">
              <a:spcBef>
                <a:spcPct val="0"/>
              </a:spcBef>
              <a:spcAft>
                <a:spcPct val="0"/>
              </a:spcAft>
              <a:defRPr/>
            </a:pPr>
            <a:r>
              <a:rPr lang="de-DE">
                <a:solidFill>
                  <a:srgbClr val="000000"/>
                </a:solidFill>
              </a:rPr>
              <a:t>K. Grauman, B. Leibe</a:t>
            </a: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
        <p:nvSpPr>
          <p:cNvPr id="2"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3"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59002467"/>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381000" y="1341438"/>
            <a:ext cx="8229600" cy="4967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9716" name="Rectangle 4"/>
          <p:cNvSpPr>
            <a:spLocks noGrp="1" noChangeArrowheads="1"/>
          </p:cNvSpPr>
          <p:nvPr>
            <p:ph type="dt" sz="half" idx="2"/>
          </p:nvPr>
        </p:nvSpPr>
        <p:spPr bwMode="auto">
          <a:xfrm>
            <a:off x="381000" y="6453188"/>
            <a:ext cx="3962400"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ourier New" pitchFamily="49" charset="0"/>
              </a:defRPr>
            </a:lvl1pPr>
          </a:lstStyle>
          <a:p>
            <a:pPr defTabSz="914400" fontAlgn="base">
              <a:spcBef>
                <a:spcPct val="0"/>
              </a:spcBef>
              <a:spcAft>
                <a:spcPct val="0"/>
              </a:spcAft>
              <a:defRPr/>
            </a:pPr>
            <a:r>
              <a:rPr lang="en-US">
                <a:solidFill>
                  <a:srgbClr val="66CCFF"/>
                </a:solidFill>
              </a:rPr>
              <a:t>http://astrometry.net</a:t>
            </a:r>
          </a:p>
        </p:txBody>
      </p:sp>
      <p:sp>
        <p:nvSpPr>
          <p:cNvPr id="499717" name="Rectangle 5"/>
          <p:cNvSpPr>
            <a:spLocks noGrp="1" noChangeArrowheads="1"/>
          </p:cNvSpPr>
          <p:nvPr>
            <p:ph type="ftr" sz="quarter" idx="3"/>
          </p:nvPr>
        </p:nvSpPr>
        <p:spPr bwMode="auto">
          <a:xfrm>
            <a:off x="5715000" y="6453188"/>
            <a:ext cx="2895600"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Courier New" pitchFamily="49" charset="0"/>
              </a:defRPr>
            </a:lvl1pPr>
          </a:lstStyle>
          <a:p>
            <a:pPr defTabSz="914400" fontAlgn="base">
              <a:spcBef>
                <a:spcPct val="0"/>
              </a:spcBef>
              <a:spcAft>
                <a:spcPct val="0"/>
              </a:spcAft>
              <a:defRPr/>
            </a:pPr>
            <a:r>
              <a:rPr lang="en-US">
                <a:solidFill>
                  <a:srgbClr val="66CCFF"/>
                </a:solidFill>
              </a:rPr>
              <a:t>roweis@cs.toronto.edu</a:t>
            </a:r>
          </a:p>
        </p:txBody>
      </p:sp>
      <p:sp>
        <p:nvSpPr>
          <p:cNvPr id="499718" name="Line 6"/>
          <p:cNvSpPr>
            <a:spLocks noChangeShapeType="1"/>
          </p:cNvSpPr>
          <p:nvPr/>
        </p:nvSpPr>
        <p:spPr bwMode="auto">
          <a:xfrm>
            <a:off x="381000" y="1143000"/>
            <a:ext cx="8077200" cy="0"/>
          </a:xfrm>
          <a:prstGeom prst="line">
            <a:avLst/>
          </a:prstGeom>
          <a:noFill/>
          <a:ln w="38100">
            <a:solidFill>
              <a:srgbClr val="B2B2B2"/>
            </a:solidFill>
            <a:round/>
            <a:headEnd/>
            <a:tailEnd/>
          </a:ln>
          <a:effectLst/>
        </p:spPr>
        <p:txBody>
          <a:bodyPr wrap="none" anchor="ctr"/>
          <a:lstStyle/>
          <a:p>
            <a:pPr defTabSz="914400" fontAlgn="base">
              <a:spcBef>
                <a:spcPct val="0"/>
              </a:spcBef>
              <a:spcAft>
                <a:spcPct val="0"/>
              </a:spcAft>
              <a:defRPr/>
            </a:pPr>
            <a:endParaRPr lang="en-US">
              <a:solidFill>
                <a:srgbClr val="66CCFF"/>
              </a:solidFill>
            </a:endParaRPr>
          </a:p>
        </p:txBody>
      </p:sp>
      <p:sp>
        <p:nvSpPr>
          <p:cNvPr id="499719" name="Line 7"/>
          <p:cNvSpPr>
            <a:spLocks noChangeShapeType="1"/>
          </p:cNvSpPr>
          <p:nvPr/>
        </p:nvSpPr>
        <p:spPr bwMode="auto">
          <a:xfrm>
            <a:off x="381000" y="6381750"/>
            <a:ext cx="8229600" cy="0"/>
          </a:xfrm>
          <a:prstGeom prst="line">
            <a:avLst/>
          </a:prstGeom>
          <a:noFill/>
          <a:ln w="38100">
            <a:solidFill>
              <a:srgbClr val="B2B2B2"/>
            </a:solidFill>
            <a:round/>
            <a:headEnd/>
            <a:tailEnd/>
          </a:ln>
          <a:effectLst/>
        </p:spPr>
        <p:txBody>
          <a:bodyPr wrap="none" anchor="ctr"/>
          <a:lstStyle/>
          <a:p>
            <a:pPr defTabSz="914400" fontAlgn="base">
              <a:spcBef>
                <a:spcPct val="0"/>
              </a:spcBef>
              <a:spcAft>
                <a:spcPct val="0"/>
              </a:spcAft>
              <a:defRPr/>
            </a:pPr>
            <a:endParaRPr lang="en-US">
              <a:solidFill>
                <a:srgbClr val="66CCFF"/>
              </a:solidFill>
            </a:endParaRPr>
          </a:p>
        </p:txBody>
      </p:sp>
    </p:spTree>
    <p:extLst>
      <p:ext uri="{BB962C8B-B14F-4D97-AF65-F5344CB8AC3E}">
        <p14:creationId xmlns:p14="http://schemas.microsoft.com/office/powerpoint/2010/main" val="3412113181"/>
      </p:ext>
    </p:extLst>
  </p:cSld>
  <p:clrMap bg1="dk2" tx1="lt1" bg2="dk1"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fontAlgn="base">
        <a:spcBef>
          <a:spcPct val="0"/>
        </a:spcBef>
        <a:spcAft>
          <a:spcPct val="0"/>
        </a:spcAft>
        <a:defRPr sz="4400">
          <a:solidFill>
            <a:schemeClr val="tx2"/>
          </a:solidFill>
          <a:latin typeface="Arial" pitchFamily="34" charset="0"/>
        </a:defRPr>
      </a:lvl6pPr>
      <a:lvl7pPr marL="914400" algn="l" rtl="0" fontAlgn="base">
        <a:spcBef>
          <a:spcPct val="0"/>
        </a:spcBef>
        <a:spcAft>
          <a:spcPct val="0"/>
        </a:spcAft>
        <a:defRPr sz="4400">
          <a:solidFill>
            <a:schemeClr val="tx2"/>
          </a:solidFill>
          <a:latin typeface="Arial" pitchFamily="34" charset="0"/>
        </a:defRPr>
      </a:lvl7pPr>
      <a:lvl8pPr marL="1371600" algn="l" rtl="0" fontAlgn="base">
        <a:spcBef>
          <a:spcPct val="0"/>
        </a:spcBef>
        <a:spcAft>
          <a:spcPct val="0"/>
        </a:spcAft>
        <a:defRPr sz="4400">
          <a:solidFill>
            <a:schemeClr val="tx2"/>
          </a:solidFill>
          <a:latin typeface="Arial" pitchFamily="34" charset="0"/>
        </a:defRPr>
      </a:lvl8pPr>
      <a:lvl9pPr marL="1828800" algn="l"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14BF0A2E-8C52-4A2A-ACB7-31F94D16C34E}"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6150299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655831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E3011972-CB2F-4DF5-AFBD-2FD3BC3AE3B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466941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fld id="{DF6A8E49-5A0C-41F1-9573-9DC897135E56}" type="datetimeFigureOut">
              <a:rPr lang="en-US"/>
              <a:pPr eaLnBrk="0" fontAlgn="base" hangingPunct="0">
                <a:spcBef>
                  <a:spcPct val="0"/>
                </a:spcBef>
                <a:spcAft>
                  <a:spcPct val="0"/>
                </a:spcAft>
                <a:defRPr/>
              </a:pPr>
              <a:t>4/5/2011</a:t>
            </a:fld>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endParaRPr 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8BFD3B93-C466-4A09-8F1B-67484F6295EA}"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59721110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7B4D6473-ACC7-4210-A134-623F7EA7836C}"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096566"/>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91"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200">
                <a:solidFill>
                  <a:srgbClr val="000000"/>
                </a:solidFill>
                <a:latin typeface="+mn-lt"/>
              </a:defRPr>
            </a:lvl1pPr>
          </a:lstStyle>
          <a:p>
            <a:pPr eaLnBrk="0" fontAlgn="base" hangingPunct="0">
              <a:spcBef>
                <a:spcPct val="0"/>
              </a:spcBef>
              <a:spcAft>
                <a:spcPct val="0"/>
              </a:spcAft>
              <a:defRPr/>
            </a:pPr>
            <a:r>
              <a:rPr lang="de-DE"/>
              <a:t>K. Grauman, B. Leibe</a:t>
            </a:r>
          </a:p>
        </p:txBody>
      </p:sp>
      <p:sp>
        <p:nvSpPr>
          <p:cNvPr id="2265097" name="Rectangle 9"/>
          <p:cNvSpPr>
            <a:spLocks noChangeArrowheads="1"/>
          </p:cNvSpPr>
          <p:nvPr/>
        </p:nvSpPr>
        <p:spPr bwMode="auto">
          <a:xfrm>
            <a:off x="0" y="1594"/>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p:nvSpPr>
        <p:spPr bwMode="auto">
          <a:xfrm rot="16200000">
            <a:off x="-3144837" y="3102917"/>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4226340697"/>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id="1" dur="indefinite" restart="never" nodeType="tmRoot"/>
      </p:par>
    </p:tnLst>
  </p:timing>
  <p:hf hd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2686" indent="-342686"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488" indent="-285571"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2292" indent="-228459" algn="l" rtl="0" eaLnBrk="0" fontAlgn="base" hangingPunct="0">
        <a:spcBef>
          <a:spcPct val="20000"/>
        </a:spcBef>
        <a:spcAft>
          <a:spcPct val="0"/>
        </a:spcAft>
        <a:buClr>
          <a:schemeClr val="bg1"/>
        </a:buClr>
        <a:buChar char="–"/>
        <a:defRPr kumimoji="1" sz="2400" b="1">
          <a:solidFill>
            <a:schemeClr val="bg2"/>
          </a:solidFill>
          <a:latin typeface="+mn-lt"/>
        </a:defRPr>
      </a:lvl3pPr>
      <a:lvl4pPr marL="1599206" indent="-228459" algn="l" rtl="0" eaLnBrk="0" fontAlgn="base" hangingPunct="0">
        <a:spcBef>
          <a:spcPct val="20000"/>
        </a:spcBef>
        <a:spcAft>
          <a:spcPct val="0"/>
        </a:spcAft>
        <a:buClr>
          <a:schemeClr val="accent2"/>
        </a:buClr>
        <a:buChar char="–"/>
        <a:defRPr kumimoji="1" sz="2000">
          <a:solidFill>
            <a:schemeClr val="tx1"/>
          </a:solidFill>
          <a:latin typeface="+mn-lt"/>
        </a:defRPr>
      </a:lvl4pPr>
      <a:lvl5pPr marL="2056121" indent="-228459"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6D880D47-6EB0-457B-9E64-21ED8708C29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1546132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fontAlgn="base">
              <a:spcBef>
                <a:spcPct val="0"/>
              </a:spcBef>
              <a:spcAft>
                <a:spcPct val="0"/>
              </a:spcAft>
              <a:defRPr/>
            </a:pPr>
            <a:fld id="{90FB4DB8-2BD8-4012-953F-6DE137EBA37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2110761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51A44C9E-1102-499E-85FA-CFC21BA6090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912173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cs typeface="+mn-cs"/>
        </a:defRPr>
      </a:lvl2pPr>
      <a:lvl3pPr marL="1142292" indent="-228459" algn="l" rtl="0" eaLnBrk="0" fontAlgn="base" hangingPunct="0">
        <a:spcBef>
          <a:spcPct val="20000"/>
        </a:spcBef>
        <a:spcAft>
          <a:spcPct val="0"/>
        </a:spcAft>
        <a:buChar char="•"/>
        <a:defRPr sz="2400">
          <a:solidFill>
            <a:schemeClr val="tx1"/>
          </a:solidFill>
          <a:latin typeface="+mn-lt"/>
          <a:cs typeface="+mn-cs"/>
        </a:defRPr>
      </a:lvl3pPr>
      <a:lvl4pPr marL="1599206" indent="-228459" algn="l" rtl="0" eaLnBrk="0" fontAlgn="base" hangingPunct="0">
        <a:spcBef>
          <a:spcPct val="20000"/>
        </a:spcBef>
        <a:spcAft>
          <a:spcPct val="0"/>
        </a:spcAft>
        <a:buChar char="–"/>
        <a:defRPr sz="2000">
          <a:solidFill>
            <a:schemeClr val="tx1"/>
          </a:solidFill>
          <a:latin typeface="+mn-lt"/>
          <a:cs typeface="+mn-cs"/>
        </a:defRPr>
      </a:lvl4pPr>
      <a:lvl5pPr marL="2056121" indent="-228459"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52.xml"/><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52.xml"/><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5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151.xml"/><Relationship Id="rId6" Type="http://schemas.microsoft.com/office/2007/relationships/hdphoto" Target="../media/hdphoto1.wdp"/><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4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jpeg"/><Relationship Id="rId7" Type="http://schemas.openxmlformats.org/officeDocument/2006/relationships/image" Target="../media/image54.png"/><Relationship Id="rId12"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53.pn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7.jpe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oleObject" Target="../embeddings/oleObject2.bin"/><Relationship Id="rId3" Type="http://schemas.openxmlformats.org/officeDocument/2006/relationships/notesSlide" Target="../notesSlides/notesSlide22.xml"/><Relationship Id="rId7" Type="http://schemas.openxmlformats.org/officeDocument/2006/relationships/image" Target="../media/image67.jpeg"/><Relationship Id="rId12" Type="http://schemas.openxmlformats.org/officeDocument/2006/relationships/image" Target="../media/image63.wmf"/><Relationship Id="rId2" Type="http://schemas.openxmlformats.org/officeDocument/2006/relationships/slideLayout" Target="../slideLayouts/slideLayout46.xml"/><Relationship Id="rId16" Type="http://schemas.openxmlformats.org/officeDocument/2006/relationships/image" Target="../media/image1040.png"/><Relationship Id="rId1" Type="http://schemas.openxmlformats.org/officeDocument/2006/relationships/vmlDrawing" Target="../drawings/vmlDrawing1.vml"/><Relationship Id="rId6" Type="http://schemas.openxmlformats.org/officeDocument/2006/relationships/image" Target="../media/image66.png"/><Relationship Id="rId11" Type="http://schemas.openxmlformats.org/officeDocument/2006/relationships/oleObject" Target="../embeddings/oleObject1.bin"/><Relationship Id="rId5" Type="http://schemas.openxmlformats.org/officeDocument/2006/relationships/image" Target="../media/image53.png"/><Relationship Id="rId15" Type="http://schemas.openxmlformats.org/officeDocument/2006/relationships/image" Target="../media/image103.png"/><Relationship Id="rId10" Type="http://schemas.openxmlformats.org/officeDocument/2006/relationships/image" Target="../media/image70.png"/><Relationship Id="rId4" Type="http://schemas.openxmlformats.org/officeDocument/2006/relationships/image" Target="../media/image65.jpeg"/><Relationship Id="rId9" Type="http://schemas.openxmlformats.org/officeDocument/2006/relationships/image" Target="../media/image69.png"/><Relationship Id="rId14" Type="http://schemas.openxmlformats.org/officeDocument/2006/relationships/image" Target="../media/image64.wmf"/></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71.jpe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40.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64.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6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6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64.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64.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6.xml"/><Relationship Id="rId7" Type="http://schemas.openxmlformats.org/officeDocument/2006/relationships/image" Target="../media/image88.wmf"/><Relationship Id="rId2" Type="http://schemas.openxmlformats.org/officeDocument/2006/relationships/slideLayout" Target="../slideLayouts/slideLayout180.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90.wmf"/><Relationship Id="rId5" Type="http://schemas.openxmlformats.org/officeDocument/2006/relationships/image" Target="../media/image87.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89.wmf"/></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38.xml"/><Relationship Id="rId1" Type="http://schemas.openxmlformats.org/officeDocument/2006/relationships/slideLayout" Target="../slideLayouts/slideLayout64.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201.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210.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10.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47.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jpe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107.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44.xml"/><Relationship Id="rId1" Type="http://schemas.openxmlformats.org/officeDocument/2006/relationships/slideLayout" Target="../slideLayouts/slideLayout169.xml"/><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45.xml"/><Relationship Id="rId1" Type="http://schemas.openxmlformats.org/officeDocument/2006/relationships/slideLayout" Target="../slideLayouts/slideLayout169.xml"/><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3" Type="http://schemas.openxmlformats.org/officeDocument/2006/relationships/hyperlink" Target="http://www.cs.ubc.ca/~lowe/papers/ijcv04.pdf" TargetMode="External"/><Relationship Id="rId2" Type="http://schemas.openxmlformats.org/officeDocument/2006/relationships/notesSlide" Target="../notesSlides/notesSlide46.xml"/><Relationship Id="rId1" Type="http://schemas.openxmlformats.org/officeDocument/2006/relationships/slideLayout" Target="../slideLayouts/slideLayout18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2.xml"/><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169.xml"/><Relationship Id="rId6" Type="http://schemas.openxmlformats.org/officeDocument/2006/relationships/image" Target="../media/image1.png"/><Relationship Id="rId5" Type="http://schemas.openxmlformats.org/officeDocument/2006/relationships/image" Target="../media/image121.png"/><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6.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jpe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23.png"/><Relationship Id="rId16" Type="http://schemas.openxmlformats.org/officeDocument/2006/relationships/image" Target="../media/image137.jpeg"/><Relationship Id="rId1" Type="http://schemas.openxmlformats.org/officeDocument/2006/relationships/slideLayout" Target="../slideLayouts/slideLayout129.xml"/><Relationship Id="rId6" Type="http://schemas.openxmlformats.org/officeDocument/2006/relationships/image" Target="../media/image127.jpe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jpeg"/><Relationship Id="rId10" Type="http://schemas.openxmlformats.org/officeDocument/2006/relationships/image" Target="../media/image131.png"/><Relationship Id="rId4" Type="http://schemas.openxmlformats.org/officeDocument/2006/relationships/image" Target="../media/image125.jpeg"/><Relationship Id="rId9" Type="http://schemas.openxmlformats.org/officeDocument/2006/relationships/image" Target="../media/image130.png"/><Relationship Id="rId14" Type="http://schemas.openxmlformats.org/officeDocument/2006/relationships/image" Target="../media/image13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226.xml"/><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hyperlink" Target="http://astrometry.net/gallery.html" TargetMode="External"/><Relationship Id="rId2" Type="http://schemas.openxmlformats.org/officeDocument/2006/relationships/notesSlide" Target="../notesSlides/notesSlide53.xml"/><Relationship Id="rId1" Type="http://schemas.openxmlformats.org/officeDocument/2006/relationships/slideLayout" Target="../slideLayouts/slideLayout237.xml"/><Relationship Id="rId6" Type="http://schemas.openxmlformats.org/officeDocument/2006/relationships/hyperlink" Target="http://astropix.com/HTML/SHOW_DIG/035.HTM" TargetMode="External"/><Relationship Id="rId5" Type="http://schemas.openxmlformats.org/officeDocument/2006/relationships/image" Target="../media/image141.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237.xml"/><Relationship Id="rId6" Type="http://schemas.openxmlformats.org/officeDocument/2006/relationships/hyperlink" Target="http://astrometry.net/gallery.html" TargetMode="External"/><Relationship Id="rId5" Type="http://schemas.openxmlformats.org/officeDocument/2006/relationships/hyperlink" Target="http://www.flickr.com/photos/filippoastro/500011732/" TargetMode="External"/><Relationship Id="rId4" Type="http://schemas.openxmlformats.org/officeDocument/2006/relationships/image" Target="../media/image143.png"/></Relationships>
</file>

<file path=ppt/slides/_rels/slide72.xml.rels><?xml version="1.0" encoding="UTF-8" standalone="yes"?>
<Relationships xmlns="http://schemas.openxmlformats.org/package/2006/relationships"><Relationship Id="rId3" Type="http://schemas.openxmlformats.org/officeDocument/2006/relationships/hyperlink" Target="http://www.starlightfriend.de/images/m81_group_x1220.jpg" TargetMode="External"/><Relationship Id="rId2" Type="http://schemas.openxmlformats.org/officeDocument/2006/relationships/notesSlide" Target="../notesSlides/notesSlide55.xml"/><Relationship Id="rId1" Type="http://schemas.openxmlformats.org/officeDocument/2006/relationships/slideLayout" Target="../slideLayouts/slideLayout23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hyperlink" Target="http://astrometry.net/gallery.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5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5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pitchFamily="34" charset="0"/>
                <a:cs typeface="Arial" pitchFamily="34" charset="0"/>
              </a:rPr>
              <a:t>Recognizing object instances</a:t>
            </a:r>
            <a:endParaRPr lang="en-US" dirty="0">
              <a:latin typeface="Arial" pitchFamily="34" charset="0"/>
              <a:cs typeface="Arial" pitchFamily="34" charset="0"/>
            </a:endParaRPr>
          </a:p>
        </p:txBody>
      </p:sp>
      <p:sp>
        <p:nvSpPr>
          <p:cNvPr id="3" name="Subtitle 2"/>
          <p:cNvSpPr>
            <a:spLocks noGrp="1"/>
          </p:cNvSpPr>
          <p:nvPr>
            <p:ph type="subTitle" idx="1"/>
          </p:nvPr>
        </p:nvSpPr>
        <p:spPr>
          <a:xfrm>
            <a:off x="1371600" y="3733800"/>
            <a:ext cx="6400800" cy="1752600"/>
          </a:xfrm>
        </p:spPr>
        <p:txBody>
          <a:bodyPr/>
          <a:lstStyle/>
          <a:p>
            <a:r>
              <a:rPr lang="en-US" dirty="0" smtClean="0">
                <a:solidFill>
                  <a:schemeClr val="tx1"/>
                </a:solidFill>
                <a:latin typeface="Arial" pitchFamily="34" charset="0"/>
                <a:cs typeface="Arial" pitchFamily="34" charset="0"/>
              </a:rPr>
              <a:t>Monday, April </a:t>
            </a:r>
            <a:r>
              <a:rPr lang="en-US" dirty="0" smtClean="0">
                <a:solidFill>
                  <a:schemeClr val="tx1"/>
                </a:solidFill>
                <a:latin typeface="Arial" pitchFamily="34" charset="0"/>
                <a:cs typeface="Arial" pitchFamily="34" charset="0"/>
              </a:rPr>
              <a:t>4</a:t>
            </a:r>
          </a:p>
          <a:p>
            <a:r>
              <a:rPr lang="en-US" dirty="0" smtClean="0">
                <a:solidFill>
                  <a:schemeClr val="tx1"/>
                </a:solidFill>
                <a:latin typeface="Arial" pitchFamily="34" charset="0"/>
                <a:cs typeface="Arial" pitchFamily="34" charset="0"/>
              </a:rPr>
              <a:t>Prof. Kristen </a:t>
            </a:r>
            <a:r>
              <a:rPr lang="en-US" dirty="0" err="1" smtClean="0">
                <a:solidFill>
                  <a:schemeClr val="tx1"/>
                </a:solidFill>
                <a:latin typeface="Arial" pitchFamily="34" charset="0"/>
                <a:cs typeface="Arial" pitchFamily="34" charset="0"/>
              </a:rPr>
              <a:t>Grauman</a:t>
            </a:r>
            <a:endParaRPr lang="en-US" dirty="0" smtClean="0">
              <a:solidFill>
                <a:schemeClr val="tx1"/>
              </a:solidFill>
              <a:latin typeface="Arial" pitchFamily="34" charset="0"/>
              <a:cs typeface="Arial" pitchFamily="34" charset="0"/>
            </a:endParaRPr>
          </a:p>
          <a:p>
            <a:r>
              <a:rPr lang="en-US" dirty="0" smtClean="0">
                <a:solidFill>
                  <a:schemeClr val="tx1"/>
                </a:solidFill>
                <a:latin typeface="Arial" pitchFamily="34" charset="0"/>
                <a:cs typeface="Arial" pitchFamily="34" charset="0"/>
              </a:rPr>
              <a:t>UT-Austin</a:t>
            </a:r>
            <a:endParaRPr lang="en-US" dirty="0">
              <a:solidFill>
                <a:schemeClr val="tx1"/>
              </a:solidFill>
              <a:latin typeface="Arial" pitchFamily="34" charset="0"/>
              <a:cs typeface="Arial" pitchFamily="34" charset="0"/>
            </a:endParaRPr>
          </a:p>
        </p:txBody>
      </p:sp>
      <p:pic>
        <p:nvPicPr>
          <p:cNvPr id="21" name="Picture 5"/>
          <p:cNvPicPr>
            <a:picLocks noChangeAspect="1" noChangeArrowheads="1"/>
          </p:cNvPicPr>
          <p:nvPr/>
        </p:nvPicPr>
        <p:blipFill>
          <a:blip r:embed="rId2"/>
          <a:srcRect/>
          <a:stretch>
            <a:fillRect/>
          </a:stretch>
        </p:blipFill>
        <p:spPr bwMode="auto">
          <a:xfrm>
            <a:off x="6324600" y="133350"/>
            <a:ext cx="2549525" cy="1924050"/>
          </a:xfrm>
          <a:prstGeom prst="rect">
            <a:avLst/>
          </a:prstGeom>
          <a:noFill/>
          <a:ln w="9525">
            <a:noFill/>
            <a:miter lim="800000"/>
            <a:headEnd/>
            <a:tailEnd/>
          </a:ln>
        </p:spPr>
      </p:pic>
      <p:pic>
        <p:nvPicPr>
          <p:cNvPr id="22" name="Picture 21" descr="astropix-index.png"/>
          <p:cNvPicPr>
            <a:picLocks noChangeAspect="1"/>
          </p:cNvPicPr>
          <p:nvPr/>
        </p:nvPicPr>
        <p:blipFill>
          <a:blip r:embed="rId3"/>
          <a:srcRect/>
          <a:stretch>
            <a:fillRect/>
          </a:stretch>
        </p:blipFill>
        <p:spPr bwMode="auto">
          <a:xfrm rot="5400000">
            <a:off x="673662" y="-374659"/>
            <a:ext cx="2081677" cy="3124199"/>
          </a:xfrm>
          <a:prstGeom prst="rect">
            <a:avLst/>
          </a:prstGeom>
          <a:noFill/>
          <a:ln w="9525">
            <a:noFill/>
            <a:miter lim="800000"/>
            <a:headEnd/>
            <a:tailEnd/>
          </a:ln>
        </p:spPr>
      </p:pic>
    </p:spTree>
    <p:extLst>
      <p:ext uri="{BB962C8B-B14F-4D97-AF65-F5344CB8AC3E}">
        <p14:creationId xmlns:p14="http://schemas.microsoft.com/office/powerpoint/2010/main" val="4202349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20" y="233306"/>
            <a:ext cx="3974400" cy="3292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280" y="207382"/>
            <a:ext cx="3939840" cy="3318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40" y="3525490"/>
            <a:ext cx="6433920" cy="3318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Text Box 4"/>
          <p:cNvSpPr txBox="1">
            <a:spLocks noChangeArrowheads="1"/>
          </p:cNvSpPr>
          <p:nvPr/>
        </p:nvSpPr>
        <p:spPr bwMode="auto">
          <a:xfrm>
            <a:off x="3591360" y="4661770"/>
            <a:ext cx="8228160" cy="114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Lucy Liang</a:t>
            </a:r>
          </a:p>
        </p:txBody>
      </p:sp>
    </p:spTree>
    <p:extLst>
      <p:ext uri="{BB962C8B-B14F-4D97-AF65-F5344CB8AC3E}">
        <p14:creationId xmlns:p14="http://schemas.microsoft.com/office/powerpoint/2010/main" val="1012669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207383"/>
            <a:ext cx="3939840" cy="29033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3680" y="207383"/>
            <a:ext cx="4078080" cy="29033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360" y="3318110"/>
            <a:ext cx="5391360" cy="3551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Text Box 4"/>
          <p:cNvSpPr txBox="1">
            <a:spLocks noChangeArrowheads="1"/>
          </p:cNvSpPr>
          <p:nvPr/>
        </p:nvSpPr>
        <p:spPr bwMode="auto">
          <a:xfrm>
            <a:off x="3591360" y="4661770"/>
            <a:ext cx="8228160" cy="114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Lu Xia</a:t>
            </a:r>
          </a:p>
        </p:txBody>
      </p:sp>
    </p:spTree>
    <p:extLst>
      <p:ext uri="{BB962C8B-B14F-4D97-AF65-F5344CB8AC3E}">
        <p14:creationId xmlns:p14="http://schemas.microsoft.com/office/powerpoint/2010/main" val="2341351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000" y="414765"/>
            <a:ext cx="3317760" cy="2281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80" y="228986"/>
            <a:ext cx="4420800" cy="28817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720" y="3318110"/>
            <a:ext cx="5184000" cy="3462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p:cNvSpPr txBox="1">
            <a:spLocks noChangeArrowheads="1"/>
          </p:cNvSpPr>
          <p:nvPr/>
        </p:nvSpPr>
        <p:spPr bwMode="auto">
          <a:xfrm>
            <a:off x="3317760" y="4560961"/>
            <a:ext cx="8228160" cy="1245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Nona Sirakova</a:t>
            </a:r>
          </a:p>
        </p:txBody>
      </p:sp>
    </p:spTree>
    <p:extLst>
      <p:ext uri="{BB962C8B-B14F-4D97-AF65-F5344CB8AC3E}">
        <p14:creationId xmlns:p14="http://schemas.microsoft.com/office/powerpoint/2010/main" val="1968232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20" y="109453"/>
            <a:ext cx="4449600" cy="27938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440" y="414764"/>
            <a:ext cx="2280960" cy="269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680" y="3192816"/>
            <a:ext cx="6013440" cy="36651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2422080" y="4560961"/>
            <a:ext cx="8228160" cy="1245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Jesse Vera</a:t>
            </a:r>
          </a:p>
        </p:txBody>
      </p:sp>
    </p:spTree>
    <p:extLst>
      <p:ext uri="{BB962C8B-B14F-4D97-AF65-F5344CB8AC3E}">
        <p14:creationId xmlns:p14="http://schemas.microsoft.com/office/powerpoint/2010/main" val="4224626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840" y="4491832"/>
            <a:ext cx="1599840" cy="2366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840" y="-152655"/>
            <a:ext cx="4769280" cy="4922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360" y="44647"/>
            <a:ext cx="3732480" cy="4310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1932480" y="5183105"/>
            <a:ext cx="8228160" cy="1245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Kevin Gladstone</a:t>
            </a:r>
          </a:p>
        </p:txBody>
      </p:sp>
    </p:spTree>
    <p:extLst>
      <p:ext uri="{BB962C8B-B14F-4D97-AF65-F5344CB8AC3E}">
        <p14:creationId xmlns:p14="http://schemas.microsoft.com/office/powerpoint/2010/main" val="2171276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instance recognition</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Motivation – visual search</a:t>
            </a:r>
          </a:p>
          <a:p>
            <a:pPr marL="457200" indent="-457200">
              <a:buFont typeface="Arial" pitchFamily="34" charset="0"/>
              <a:buChar char="•"/>
            </a:pPr>
            <a:r>
              <a:rPr lang="en-US" dirty="0" smtClean="0">
                <a:solidFill>
                  <a:schemeClr val="accent6"/>
                </a:solidFill>
              </a:rPr>
              <a:t>Visual words</a:t>
            </a:r>
          </a:p>
          <a:p>
            <a:pPr marL="820085" lvl="1" indent="-457200">
              <a:buFont typeface="Arial" pitchFamily="34" charset="0"/>
              <a:buChar char="•"/>
            </a:pPr>
            <a:r>
              <a:rPr lang="en-US" dirty="0" smtClean="0"/>
              <a:t>quantization, index, bags of words</a:t>
            </a:r>
          </a:p>
          <a:p>
            <a:pPr marL="457200" indent="-457200">
              <a:buFont typeface="Arial" pitchFamily="34" charset="0"/>
              <a:buChar char="•"/>
            </a:pPr>
            <a:r>
              <a:rPr lang="en-US" dirty="0" smtClean="0">
                <a:solidFill>
                  <a:schemeClr val="accent6"/>
                </a:solidFill>
              </a:rPr>
              <a:t>Spatial verification</a:t>
            </a:r>
          </a:p>
          <a:p>
            <a:pPr marL="820085" lvl="1" indent="-457200">
              <a:buFont typeface="Arial" pitchFamily="34" charset="0"/>
              <a:buChar char="•"/>
            </a:pPr>
            <a:r>
              <a:rPr lang="en-US" dirty="0" smtClean="0"/>
              <a:t>affine; RANSAC, Hough</a:t>
            </a:r>
          </a:p>
          <a:p>
            <a:pPr marL="457200" indent="-457200">
              <a:buFont typeface="Arial" pitchFamily="34" charset="0"/>
              <a:buChar char="•"/>
            </a:pPr>
            <a:r>
              <a:rPr lang="en-US" dirty="0" smtClean="0">
                <a:solidFill>
                  <a:schemeClr val="accent6"/>
                </a:solidFill>
              </a:rPr>
              <a:t>Other text retrieval tools</a:t>
            </a:r>
          </a:p>
          <a:p>
            <a:pPr marL="820085" lvl="1" indent="-457200">
              <a:buFont typeface="Arial" pitchFamily="34" charset="0"/>
              <a:buChar char="•"/>
            </a:pPr>
            <a:r>
              <a:rPr lang="en-US" dirty="0" err="1" smtClean="0"/>
              <a:t>tf-idf</a:t>
            </a:r>
            <a:r>
              <a:rPr lang="en-US" dirty="0" smtClean="0"/>
              <a:t>, query expansion </a:t>
            </a:r>
          </a:p>
          <a:p>
            <a:pPr marL="457200" indent="-457200">
              <a:buFont typeface="Arial" pitchFamily="34" charset="0"/>
              <a:buChar char="•"/>
            </a:pPr>
            <a:r>
              <a:rPr lang="en-US" dirty="0" smtClean="0">
                <a:solidFill>
                  <a:schemeClr val="accent6"/>
                </a:solidFill>
              </a:rPr>
              <a:t>Example applications</a:t>
            </a:r>
            <a:endParaRPr lang="en-US" dirty="0">
              <a:solidFill>
                <a:schemeClr val="accent6"/>
              </a:solidFill>
            </a:endParaRPr>
          </a:p>
        </p:txBody>
      </p:sp>
    </p:spTree>
    <p:extLst>
      <p:ext uri="{BB962C8B-B14F-4D97-AF65-F5344CB8AC3E}">
        <p14:creationId xmlns:p14="http://schemas.microsoft.com/office/powerpoint/2010/main" val="313388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242" y="118520"/>
            <a:ext cx="8226720" cy="1143480"/>
          </a:xfrm>
        </p:spPr>
        <p:txBody>
          <a:bodyPr/>
          <a:lstStyle/>
          <a:p>
            <a:r>
              <a:rPr lang="en-US" dirty="0" smtClean="0"/>
              <a:t>Multi-view matching</a:t>
            </a:r>
            <a:endParaRPr lang="en-US" dirty="0"/>
          </a:p>
        </p:txBody>
      </p:sp>
      <p:sp>
        <p:nvSpPr>
          <p:cNvPr id="8" name="TextBox 7"/>
          <p:cNvSpPr txBox="1"/>
          <p:nvPr/>
        </p:nvSpPr>
        <p:spPr>
          <a:xfrm>
            <a:off x="4038600" y="2649025"/>
            <a:ext cx="990600" cy="584775"/>
          </a:xfrm>
          <a:prstGeom prst="rect">
            <a:avLst/>
          </a:prstGeom>
          <a:noFill/>
        </p:spPr>
        <p:txBody>
          <a:bodyPr wrap="square" rtlCol="0">
            <a:spAutoFit/>
          </a:bodyPr>
          <a:lstStyle/>
          <a:p>
            <a:r>
              <a:rPr lang="en-US" sz="3200" b="1" dirty="0" err="1" smtClean="0"/>
              <a:t>vs</a:t>
            </a:r>
            <a:endParaRPr lang="en-US" sz="3200" b="1" dirty="0"/>
          </a:p>
        </p:txBody>
      </p:sp>
      <p:pic>
        <p:nvPicPr>
          <p:cNvPr id="9" name="Picture 8" descr="building2_siftpatches.jpg"/>
          <p:cNvPicPr>
            <a:picLocks noChangeAspect="1"/>
          </p:cNvPicPr>
          <p:nvPr/>
        </p:nvPicPr>
        <p:blipFill>
          <a:blip r:embed="rId2" cstate="print">
            <a:extLst>
              <a:ext uri="{28A0092B-C50C-407E-A947-70E740481C1C}">
                <a14:useLocalDpi xmlns:a14="http://schemas.microsoft.com/office/drawing/2010/main" val="0"/>
              </a:ext>
            </a:extLst>
          </a:blip>
          <a:srcRect l="9975" t="5734" r="10223" b="8244"/>
          <a:stretch>
            <a:fillRect/>
          </a:stretch>
        </p:blipFill>
        <p:spPr bwMode="auto">
          <a:xfrm>
            <a:off x="4953000" y="2406019"/>
            <a:ext cx="1814908" cy="136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noChangeAspect="1"/>
          </p:cNvGrpSpPr>
          <p:nvPr/>
        </p:nvGrpSpPr>
        <p:grpSpPr>
          <a:xfrm>
            <a:off x="7301559" y="3890340"/>
            <a:ext cx="1736536" cy="1279234"/>
            <a:chOff x="512763" y="1600200"/>
            <a:chExt cx="3103203" cy="2286000"/>
          </a:xfrm>
        </p:grpSpPr>
        <p:pic>
          <p:nvPicPr>
            <p:cNvPr id="11" name="Picture 10"/>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763" y="1600200"/>
              <a:ext cx="3048000" cy="2286000"/>
            </a:xfrm>
            <a:prstGeom prst="rect">
              <a:avLst/>
            </a:prstGeom>
            <a:ln>
              <a:solidFill>
                <a:schemeClr val="bg2"/>
              </a:solidFill>
            </a:ln>
          </p:spPr>
        </p:pic>
        <p:sp>
          <p:nvSpPr>
            <p:cNvPr id="12" name="Rectangle 11"/>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3" name="Rectangle 1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4" name="Rectangle 1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5" name="Rectangle 1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6" name="Rectangle 1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7" name="Rectangle 1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8" name="Rectangle 1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9" name="Rectangle 1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0" name="Rectangle 1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1" name="Rectangle 2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grpSp>
      <p:pic>
        <p:nvPicPr>
          <p:cNvPr id="22" name="Picture 6" descr="building1_siftpatches.jpg"/>
          <p:cNvPicPr>
            <a:picLocks noChangeAspect="1"/>
          </p:cNvPicPr>
          <p:nvPr/>
        </p:nvPicPr>
        <p:blipFill>
          <a:blip r:embed="rId4" cstate="print">
            <a:extLst>
              <a:ext uri="{28A0092B-C50C-407E-A947-70E740481C1C}">
                <a14:useLocalDpi xmlns:a14="http://schemas.microsoft.com/office/drawing/2010/main" val="0"/>
              </a:ext>
            </a:extLst>
          </a:blip>
          <a:srcRect l="9975" t="3943" r="10223" b="8601"/>
          <a:stretch>
            <a:fillRect/>
          </a:stretch>
        </p:blipFill>
        <p:spPr bwMode="auto">
          <a:xfrm>
            <a:off x="7258608" y="2466933"/>
            <a:ext cx="1699919" cy="129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a:grpSpLocks noChangeAspect="1"/>
          </p:cNvGrpSpPr>
          <p:nvPr/>
        </p:nvGrpSpPr>
        <p:grpSpPr>
          <a:xfrm>
            <a:off x="7215213" y="1083912"/>
            <a:ext cx="1832365" cy="1227685"/>
            <a:chOff x="612502" y="-546594"/>
            <a:chExt cx="2936100" cy="1967187"/>
          </a:xfrm>
        </p:grpSpPr>
        <p:pic>
          <p:nvPicPr>
            <p:cNvPr id="24" name="Picture 23"/>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2502" y="-546594"/>
              <a:ext cx="2936100" cy="1967187"/>
            </a:xfrm>
            <a:prstGeom prst="rect">
              <a:avLst/>
            </a:prstGeom>
          </p:spPr>
        </p:pic>
        <p:sp>
          <p:nvSpPr>
            <p:cNvPr id="25" name="Rectangle 24"/>
            <p:cNvSpPr/>
            <p:nvPr/>
          </p:nvSpPr>
          <p:spPr bwMode="auto">
            <a:xfrm rot="360849">
              <a:off x="1514956" y="190716"/>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6" name="Rectangle 25"/>
            <p:cNvSpPr/>
            <p:nvPr/>
          </p:nvSpPr>
          <p:spPr bwMode="auto">
            <a:xfrm rot="19794519">
              <a:off x="1690651" y="-100334"/>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7" name="Rectangle 26"/>
            <p:cNvSpPr/>
            <p:nvPr/>
          </p:nvSpPr>
          <p:spPr bwMode="auto">
            <a:xfrm rot="21022288">
              <a:off x="2552550" y="593140"/>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8" name="Rectangle 27"/>
            <p:cNvSpPr/>
            <p:nvPr/>
          </p:nvSpPr>
          <p:spPr bwMode="auto">
            <a:xfrm rot="1573310">
              <a:off x="1023224" y="511291"/>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grpSp>
      <p:sp>
        <p:nvSpPr>
          <p:cNvPr id="29" name="TextBox 28"/>
          <p:cNvSpPr txBox="1"/>
          <p:nvPr/>
        </p:nvSpPr>
        <p:spPr>
          <a:xfrm rot="5400000">
            <a:off x="7791340" y="5232113"/>
            <a:ext cx="990600" cy="584775"/>
          </a:xfrm>
          <a:prstGeom prst="rect">
            <a:avLst/>
          </a:prstGeom>
          <a:noFill/>
        </p:spPr>
        <p:txBody>
          <a:bodyPr wrap="square" rtlCol="0">
            <a:spAutoFit/>
          </a:bodyPr>
          <a:lstStyle/>
          <a:p>
            <a:r>
              <a:rPr lang="en-US" sz="3200" b="1" dirty="0" smtClean="0"/>
              <a:t>…</a:t>
            </a:r>
            <a:endParaRPr lang="en-US" sz="3200" b="1" dirty="0"/>
          </a:p>
        </p:txBody>
      </p:sp>
      <p:cxnSp>
        <p:nvCxnSpPr>
          <p:cNvPr id="32" name="Straight Arrow Connector 31"/>
          <p:cNvCxnSpPr>
            <a:cxnSpLocks noChangeShapeType="1"/>
          </p:cNvCxnSpPr>
          <p:nvPr/>
        </p:nvCxnSpPr>
        <p:spPr bwMode="auto">
          <a:xfrm flipV="1">
            <a:off x="5994197" y="1520204"/>
            <a:ext cx="1842364" cy="1526786"/>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4" name="Straight Arrow Connector 33"/>
          <p:cNvCxnSpPr>
            <a:cxnSpLocks noChangeShapeType="1"/>
          </p:cNvCxnSpPr>
          <p:nvPr/>
        </p:nvCxnSpPr>
        <p:spPr bwMode="auto">
          <a:xfrm flipV="1">
            <a:off x="5994197" y="2869382"/>
            <a:ext cx="2137198" cy="33000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7" name="Straight Arrow Connector 36"/>
          <p:cNvCxnSpPr>
            <a:cxnSpLocks noChangeShapeType="1"/>
          </p:cNvCxnSpPr>
          <p:nvPr/>
        </p:nvCxnSpPr>
        <p:spPr bwMode="auto">
          <a:xfrm>
            <a:off x="5933300" y="3434740"/>
            <a:ext cx="2175267" cy="1164766"/>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nvGrpSpPr>
          <p:cNvPr id="45" name="Group 44"/>
          <p:cNvGrpSpPr/>
          <p:nvPr/>
        </p:nvGrpSpPr>
        <p:grpSpPr>
          <a:xfrm>
            <a:off x="105345" y="1827745"/>
            <a:ext cx="3476055" cy="3006255"/>
            <a:chOff x="52673" y="1686187"/>
            <a:chExt cx="3476055" cy="3006255"/>
          </a:xfrm>
        </p:grpSpPr>
        <p:pic>
          <p:nvPicPr>
            <p:cNvPr id="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684" y="1686187"/>
              <a:ext cx="2900522" cy="160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uilding2_siftpatches.jpg"/>
            <p:cNvPicPr>
              <a:picLocks noChangeAspect="1"/>
            </p:cNvPicPr>
            <p:nvPr/>
          </p:nvPicPr>
          <p:blipFill>
            <a:blip r:embed="rId8" cstate="print">
              <a:extLst>
                <a:ext uri="{28A0092B-C50C-407E-A947-70E740481C1C}">
                  <a14:useLocalDpi xmlns:a14="http://schemas.microsoft.com/office/drawing/2010/main" val="0"/>
                </a:ext>
              </a:extLst>
            </a:blip>
            <a:srcRect l="9975" t="5734" r="10223" b="8244"/>
            <a:stretch>
              <a:fillRect/>
            </a:stretch>
          </p:blipFill>
          <p:spPr bwMode="auto">
            <a:xfrm>
              <a:off x="1981200" y="3531796"/>
              <a:ext cx="1547528" cy="116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uilding1_siftpatches.jpg"/>
            <p:cNvPicPr>
              <a:picLocks noChangeAspect="1"/>
            </p:cNvPicPr>
            <p:nvPr/>
          </p:nvPicPr>
          <p:blipFill>
            <a:blip r:embed="rId9" cstate="print">
              <a:extLst>
                <a:ext uri="{28A0092B-C50C-407E-A947-70E740481C1C}">
                  <a14:useLocalDpi xmlns:a14="http://schemas.microsoft.com/office/drawing/2010/main" val="0"/>
                </a:ext>
              </a:extLst>
            </a:blip>
            <a:srcRect l="9975" t="3943" r="10223" b="8601"/>
            <a:stretch>
              <a:fillRect/>
            </a:stretch>
          </p:blipFill>
          <p:spPr bwMode="auto">
            <a:xfrm>
              <a:off x="52673" y="3512331"/>
              <a:ext cx="1547527" cy="118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a:cxnSpLocks noChangeShapeType="1"/>
            </p:cNvCxnSpPr>
            <p:nvPr/>
          </p:nvCxnSpPr>
          <p:spPr bwMode="auto">
            <a:xfrm flipV="1">
              <a:off x="1111624" y="4369856"/>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flipV="1">
              <a:off x="848848" y="4234293"/>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41" name="Straight Arrow Connector 40"/>
            <p:cNvCxnSpPr>
              <a:cxnSpLocks noChangeShapeType="1"/>
            </p:cNvCxnSpPr>
            <p:nvPr/>
          </p:nvCxnSpPr>
          <p:spPr bwMode="auto">
            <a:xfrm flipV="1">
              <a:off x="1111624" y="4063124"/>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grpSp>
      <p:sp>
        <p:nvSpPr>
          <p:cNvPr id="42" name="TextBox 41"/>
          <p:cNvSpPr txBox="1"/>
          <p:nvPr/>
        </p:nvSpPr>
        <p:spPr>
          <a:xfrm>
            <a:off x="6648221" y="2167000"/>
            <a:ext cx="1962379" cy="1107996"/>
          </a:xfrm>
          <a:prstGeom prst="rect">
            <a:avLst/>
          </a:prstGeom>
          <a:noFill/>
        </p:spPr>
        <p:txBody>
          <a:bodyPr wrap="square" rtlCol="0">
            <a:spAutoFit/>
          </a:bodyPr>
          <a:lstStyle/>
          <a:p>
            <a:r>
              <a:rPr lang="en-US" sz="6600" b="1" dirty="0" smtClean="0"/>
              <a:t>?</a:t>
            </a:r>
            <a:endParaRPr lang="en-US" sz="6600" b="1" dirty="0"/>
          </a:p>
        </p:txBody>
      </p:sp>
      <p:sp>
        <p:nvSpPr>
          <p:cNvPr id="43" name="TextBox 42"/>
          <p:cNvSpPr txBox="1"/>
          <p:nvPr/>
        </p:nvSpPr>
        <p:spPr>
          <a:xfrm>
            <a:off x="347357" y="5427585"/>
            <a:ext cx="3003176" cy="830997"/>
          </a:xfrm>
          <a:prstGeom prst="rect">
            <a:avLst/>
          </a:prstGeom>
          <a:noFill/>
        </p:spPr>
        <p:txBody>
          <a:bodyPr wrap="square" rtlCol="0">
            <a:spAutoFit/>
          </a:bodyPr>
          <a:lstStyle/>
          <a:p>
            <a:pPr algn="ctr"/>
            <a:r>
              <a:rPr lang="en-US" sz="2400" dirty="0" smtClean="0"/>
              <a:t>Matching two given views for depth </a:t>
            </a:r>
            <a:endParaRPr lang="en-US" sz="2400" dirty="0"/>
          </a:p>
        </p:txBody>
      </p:sp>
      <p:sp>
        <p:nvSpPr>
          <p:cNvPr id="44" name="TextBox 43"/>
          <p:cNvSpPr txBox="1"/>
          <p:nvPr/>
        </p:nvSpPr>
        <p:spPr>
          <a:xfrm>
            <a:off x="5121236" y="5433982"/>
            <a:ext cx="3709705" cy="830997"/>
          </a:xfrm>
          <a:prstGeom prst="rect">
            <a:avLst/>
          </a:prstGeom>
          <a:noFill/>
        </p:spPr>
        <p:txBody>
          <a:bodyPr wrap="square" rtlCol="0">
            <a:spAutoFit/>
          </a:bodyPr>
          <a:lstStyle/>
          <a:p>
            <a:pPr algn="ctr"/>
            <a:r>
              <a:rPr lang="en-US" sz="2400" dirty="0" smtClean="0"/>
              <a:t>Search for a matching view for recognition</a:t>
            </a:r>
            <a:endParaRPr lang="en-US" sz="2400" dirty="0"/>
          </a:p>
        </p:txBody>
      </p:sp>
      <p:sp>
        <p:nvSpPr>
          <p:cNvPr id="2" name="TextBox 1"/>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3694216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53" t="24025" r="17500" b="22972"/>
          <a:stretch/>
        </p:blipFill>
        <p:spPr bwMode="auto">
          <a:xfrm>
            <a:off x="257735" y="-84044"/>
            <a:ext cx="8476129" cy="367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470" t="34211" r="27648" b="8204"/>
          <a:stretch/>
        </p:blipFill>
        <p:spPr bwMode="auto">
          <a:xfrm>
            <a:off x="990600" y="3200400"/>
            <a:ext cx="7010400" cy="393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4647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lIns="91380" tIns="45692" rIns="91380" bIns="45692" anchor="ctr"/>
          <a:lstStyle/>
          <a:p>
            <a:pPr algn="ctr" fontAlgn="base">
              <a:spcBef>
                <a:spcPct val="0"/>
              </a:spcBef>
              <a:spcAft>
                <a:spcPct val="0"/>
              </a:spcAft>
              <a:defRPr/>
            </a:pPr>
            <a:r>
              <a:rPr lang="en-US" sz="4400" kern="0">
                <a:solidFill>
                  <a:srgbClr val="000000"/>
                </a:solidFill>
                <a:latin typeface="Arial" pitchFamily="34" charset="0"/>
              </a:rPr>
              <a:t>Indexing local features</a:t>
            </a:r>
            <a:endParaRPr lang="en-US" sz="4400" kern="0" dirty="0">
              <a:solidFill>
                <a:srgbClr val="000000"/>
              </a:solidFill>
              <a:latin typeface="Arial" pitchFamily="34" charset="0"/>
            </a:endParaRPr>
          </a:p>
        </p:txBody>
      </p:sp>
      <p:sp>
        <p:nvSpPr>
          <p:cNvPr id="60421" name="Content Placeholder 4"/>
          <p:cNvSpPr>
            <a:spLocks noGrp="1"/>
          </p:cNvSpPr>
          <p:nvPr>
            <p:ph idx="4294967295"/>
          </p:nvPr>
        </p:nvSpPr>
        <p:spPr>
          <a:xfrm>
            <a:off x="457200" y="1274763"/>
            <a:ext cx="8229600" cy="1312862"/>
          </a:xfrm>
        </p:spPr>
        <p:txBody>
          <a:bodyPr/>
          <a:lstStyle/>
          <a:p>
            <a:pPr eaLnBrk="1" hangingPunct="1"/>
            <a:r>
              <a:rPr lang="en-US" sz="2800" dirty="0">
                <a:latin typeface="Arial" pitchFamily="34" charset="0"/>
                <a:cs typeface="Arial" pitchFamily="34" charset="0"/>
              </a:rPr>
              <a:t>Each patch / region has a descriptor, which is a point in some high-dimensional feature space (e.g., SIFT)</a:t>
            </a:r>
          </a:p>
          <a:p>
            <a:pPr eaLnBrk="1" hangingPunct="1"/>
            <a:endParaRPr lang="en-US" sz="2800" dirty="0">
              <a:latin typeface="Arial" pitchFamily="34" charset="0"/>
              <a:cs typeface="Arial" pitchFamily="34" charset="0"/>
            </a:endParaRPr>
          </a:p>
        </p:txBody>
      </p:sp>
      <p:sp>
        <p:nvSpPr>
          <p:cNvPr id="60419" name="Rectangle 30"/>
          <p:cNvSpPr>
            <a:spLocks noChangeArrowheads="1"/>
          </p:cNvSpPr>
          <p:nvPr/>
        </p:nvSpPr>
        <p:spPr bwMode="auto">
          <a:xfrm>
            <a:off x="1913507" y="3603940"/>
            <a:ext cx="721038" cy="37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9944" tIns="46771" rIns="89944" bIns="46771"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 name="Rectangle 1"/>
          <p:cNvSpPr/>
          <p:nvPr/>
        </p:nvSpPr>
        <p:spPr bwMode="auto">
          <a:xfrm>
            <a:off x="860757" y="3048001"/>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3" name="Rectangle 32"/>
          <p:cNvSpPr/>
          <p:nvPr/>
        </p:nvSpPr>
        <p:spPr bwMode="auto">
          <a:xfrm>
            <a:off x="1992490" y="3911825"/>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4" name="Rectangle 33"/>
          <p:cNvSpPr/>
          <p:nvPr/>
        </p:nvSpPr>
        <p:spPr bwMode="auto">
          <a:xfrm rot="4425073">
            <a:off x="1284146" y="3274425"/>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5" name="Rectangle 34"/>
          <p:cNvSpPr/>
          <p:nvPr/>
        </p:nvSpPr>
        <p:spPr bwMode="auto">
          <a:xfrm rot="1660106">
            <a:off x="1430743" y="3343907"/>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6" name="Rectangle 35"/>
          <p:cNvSpPr/>
          <p:nvPr/>
        </p:nvSpPr>
        <p:spPr bwMode="auto">
          <a:xfrm rot="2887875">
            <a:off x="979548" y="532363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7" name="Rectangle 36"/>
          <p:cNvSpPr/>
          <p:nvPr/>
        </p:nvSpPr>
        <p:spPr bwMode="auto">
          <a:xfrm rot="5038897">
            <a:off x="1040443" y="3641622"/>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8" name="Rectangle 37"/>
          <p:cNvSpPr/>
          <p:nvPr/>
        </p:nvSpPr>
        <p:spPr bwMode="auto">
          <a:xfrm rot="4100336">
            <a:off x="1827677" y="398529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9" name="Rectangle 38"/>
          <p:cNvSpPr/>
          <p:nvPr/>
        </p:nvSpPr>
        <p:spPr bwMode="auto">
          <a:xfrm rot="5038897">
            <a:off x="1111441" y="493343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0" name="Rectangle 39"/>
          <p:cNvSpPr/>
          <p:nvPr/>
        </p:nvSpPr>
        <p:spPr bwMode="auto">
          <a:xfrm rot="4100336">
            <a:off x="2988333" y="485665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1" name="Rectangle 40"/>
          <p:cNvSpPr/>
          <p:nvPr/>
        </p:nvSpPr>
        <p:spPr bwMode="auto">
          <a:xfrm rot="823157">
            <a:off x="1255990"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 name="TextBox 2"/>
          <p:cNvSpPr txBox="1"/>
          <p:nvPr/>
        </p:nvSpPr>
        <p:spPr>
          <a:xfrm>
            <a:off x="3657600" y="5112606"/>
            <a:ext cx="2362200" cy="830997"/>
          </a:xfrm>
          <a:prstGeom prst="rect">
            <a:avLst/>
          </a:prstGeom>
          <a:noFill/>
        </p:spPr>
        <p:txBody>
          <a:bodyPr wrap="square" lIns="91380" tIns="45692" rIns="91380" bIns="45692" rtlCol="0">
            <a:spAutoFit/>
          </a:bodyPr>
          <a:lstStyle/>
          <a:p>
            <a:pPr algn="ctr"/>
            <a:r>
              <a:rPr lang="en-US" sz="2400" dirty="0"/>
              <a:t>Descriptor’s feature space</a:t>
            </a:r>
          </a:p>
        </p:txBody>
      </p:sp>
      <p:cxnSp>
        <p:nvCxnSpPr>
          <p:cNvPr id="5" name="Straight Arrow Connector 4"/>
          <p:cNvCxnSpPr/>
          <p:nvPr/>
        </p:nvCxnSpPr>
        <p:spPr bwMode="auto">
          <a:xfrm flipV="1">
            <a:off x="3936179" y="4233766"/>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9" y="4291264"/>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59" name="Oval 58"/>
          <p:cNvSpPr/>
          <p:nvPr/>
        </p:nvSpPr>
        <p:spPr bwMode="auto">
          <a:xfrm>
            <a:off x="4572000" y="3756892"/>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2" name="Oval 61"/>
          <p:cNvSpPr/>
          <p:nvPr/>
        </p:nvSpPr>
        <p:spPr bwMode="auto">
          <a:xfrm>
            <a:off x="5105400" y="320040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cxnSp>
        <p:nvCxnSpPr>
          <p:cNvPr id="17" name="Curved Connector 16"/>
          <p:cNvCxnSpPr>
            <a:endCxn id="59" idx="2"/>
          </p:cNvCxnSpPr>
          <p:nvPr/>
        </p:nvCxnSpPr>
        <p:spPr bwMode="auto">
          <a:xfrm>
            <a:off x="1674411"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3" name="TextBox 4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6192769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smtClean="0"/>
              <a:t>Indexing local features</a:t>
            </a:r>
          </a:p>
        </p:txBody>
      </p:sp>
      <p:sp>
        <p:nvSpPr>
          <p:cNvPr id="61445" name="Rectangle 3"/>
          <p:cNvSpPr>
            <a:spLocks noChangeArrowheads="1"/>
          </p:cNvSpPr>
          <p:nvPr/>
        </p:nvSpPr>
        <p:spPr bwMode="auto">
          <a:xfrm>
            <a:off x="457200" y="1074742"/>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p>
            <a:pPr marL="342686" indent="-342686" eaLnBrk="0" fontAlgn="base" hangingPunct="0">
              <a:spcBef>
                <a:spcPct val="20000"/>
              </a:spcBef>
              <a:spcAft>
                <a:spcPct val="0"/>
              </a:spcAft>
            </a:pPr>
            <a:endParaRPr lang="en-US" sz="240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eaLnBrk="1" hangingPunct="1"/>
            <a:r>
              <a:rPr lang="en-US" sz="2800" dirty="0"/>
              <a:t>When we see close points in feature space, we have similar descriptors, which indicates similar local content.</a:t>
            </a:r>
          </a:p>
          <a:p>
            <a:pPr eaLnBrk="1" hangingPunct="1"/>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buFontTx/>
              <a:buNone/>
            </a:pPr>
            <a:endParaRPr lang="en-US" sz="2800" dirty="0"/>
          </a:p>
        </p:txBody>
      </p:sp>
      <p:sp>
        <p:nvSpPr>
          <p:cNvPr id="7" name="Rectangle 30"/>
          <p:cNvSpPr>
            <a:spLocks noChangeArrowheads="1"/>
          </p:cNvSpPr>
          <p:nvPr/>
        </p:nvSpPr>
        <p:spPr bwMode="auto">
          <a:xfrm>
            <a:off x="1913507" y="3603940"/>
            <a:ext cx="721038" cy="37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9944" tIns="46771" rIns="89944" bIns="46771"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8" name="Rectangle 7"/>
          <p:cNvSpPr/>
          <p:nvPr/>
        </p:nvSpPr>
        <p:spPr bwMode="auto">
          <a:xfrm>
            <a:off x="860757" y="3048001"/>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0" name="Rectangle 9"/>
          <p:cNvSpPr/>
          <p:nvPr/>
        </p:nvSpPr>
        <p:spPr bwMode="auto">
          <a:xfrm>
            <a:off x="1992490" y="3911825"/>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1" name="Rectangle 10"/>
          <p:cNvSpPr/>
          <p:nvPr/>
        </p:nvSpPr>
        <p:spPr bwMode="auto">
          <a:xfrm rot="4425073">
            <a:off x="1284146" y="3274425"/>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2" name="Rectangle 11"/>
          <p:cNvSpPr/>
          <p:nvPr/>
        </p:nvSpPr>
        <p:spPr bwMode="auto">
          <a:xfrm rot="1660106">
            <a:off x="1430743" y="3343907"/>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3" name="Rectangle 12"/>
          <p:cNvSpPr/>
          <p:nvPr/>
        </p:nvSpPr>
        <p:spPr bwMode="auto">
          <a:xfrm rot="2887875">
            <a:off x="979548" y="532363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4" name="Rectangle 13"/>
          <p:cNvSpPr/>
          <p:nvPr/>
        </p:nvSpPr>
        <p:spPr bwMode="auto">
          <a:xfrm rot="5038897">
            <a:off x="1040443" y="3641622"/>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5" name="Rectangle 14"/>
          <p:cNvSpPr/>
          <p:nvPr/>
        </p:nvSpPr>
        <p:spPr bwMode="auto">
          <a:xfrm rot="4100336">
            <a:off x="1827677" y="398529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6" name="Rectangle 15"/>
          <p:cNvSpPr/>
          <p:nvPr/>
        </p:nvSpPr>
        <p:spPr bwMode="auto">
          <a:xfrm rot="5038897">
            <a:off x="1111441" y="493343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7" name="Rectangle 16"/>
          <p:cNvSpPr/>
          <p:nvPr/>
        </p:nvSpPr>
        <p:spPr bwMode="auto">
          <a:xfrm rot="4100336">
            <a:off x="2988333" y="485665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8" name="Rectangle 17"/>
          <p:cNvSpPr/>
          <p:nvPr/>
        </p:nvSpPr>
        <p:spPr bwMode="auto">
          <a:xfrm rot="823157">
            <a:off x="1255990"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0" name="TextBox 19"/>
          <p:cNvSpPr txBox="1"/>
          <p:nvPr/>
        </p:nvSpPr>
        <p:spPr>
          <a:xfrm>
            <a:off x="3657600" y="5112606"/>
            <a:ext cx="2362200" cy="830997"/>
          </a:xfrm>
          <a:prstGeom prst="rect">
            <a:avLst/>
          </a:prstGeom>
          <a:noFill/>
        </p:spPr>
        <p:txBody>
          <a:bodyPr wrap="square" lIns="91380" tIns="45692" rIns="91380" bIns="45692" rtlCol="0">
            <a:spAutoFit/>
          </a:bodyPr>
          <a:lstStyle/>
          <a:p>
            <a:pPr algn="ctr"/>
            <a:r>
              <a:rPr lang="en-US" sz="2400" dirty="0"/>
              <a:t>Descriptor’s feature space</a:t>
            </a:r>
          </a:p>
        </p:txBody>
      </p:sp>
      <p:cxnSp>
        <p:nvCxnSpPr>
          <p:cNvPr id="21" name="Straight Arrow Connector 20"/>
          <p:cNvCxnSpPr/>
          <p:nvPr/>
        </p:nvCxnSpPr>
        <p:spPr bwMode="auto">
          <a:xfrm flipV="1">
            <a:off x="3936179" y="4233766"/>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9" y="4291264"/>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7" name="Oval 26"/>
          <p:cNvSpPr/>
          <p:nvPr/>
        </p:nvSpPr>
        <p:spPr bwMode="auto">
          <a:xfrm>
            <a:off x="4572000" y="3756892"/>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0" name="Oval 29"/>
          <p:cNvSpPr/>
          <p:nvPr/>
        </p:nvSpPr>
        <p:spPr bwMode="auto">
          <a:xfrm>
            <a:off x="5105400" y="320040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cxnSp>
        <p:nvCxnSpPr>
          <p:cNvPr id="34" name="Curved Connector 33"/>
          <p:cNvCxnSpPr>
            <a:endCxn id="27" idx="2"/>
          </p:cNvCxnSpPr>
          <p:nvPr/>
        </p:nvCxnSpPr>
        <p:spPr bwMode="auto">
          <a:xfrm>
            <a:off x="1674411"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lIns="91380" tIns="45692" rIns="91380" bIns="45692" rtlCol="0">
            <a:spAutoFit/>
          </a:bodyPr>
          <a:lstStyle/>
          <a:p>
            <a:pPr algn="ctr"/>
            <a:r>
              <a:rPr lang="en-US" sz="2400" dirty="0"/>
              <a:t>Database images</a:t>
            </a:r>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38" name="TextBox 37"/>
          <p:cNvSpPr txBox="1"/>
          <p:nvPr/>
        </p:nvSpPr>
        <p:spPr>
          <a:xfrm>
            <a:off x="6553200" y="4956817"/>
            <a:ext cx="1905000" cy="830940"/>
          </a:xfrm>
          <a:prstGeom prst="rect">
            <a:avLst/>
          </a:prstGeom>
          <a:noFill/>
        </p:spPr>
        <p:txBody>
          <a:bodyPr wrap="square" lIns="91380" tIns="45692" rIns="91380" bIns="45692" rtlCol="0">
            <a:spAutoFit/>
          </a:bodyPr>
          <a:lstStyle/>
          <a:p>
            <a:pPr algn="ctr"/>
            <a:r>
              <a:rPr lang="en-US" sz="2400" dirty="0"/>
              <a:t>Query image</a:t>
            </a:r>
          </a:p>
        </p:txBody>
      </p:sp>
      <p:sp>
        <p:nvSpPr>
          <p:cNvPr id="39" name="Rectangle 38"/>
          <p:cNvSpPr/>
          <p:nvPr/>
        </p:nvSpPr>
        <p:spPr bwMode="auto">
          <a:xfrm rot="2887875">
            <a:off x="7356698" y="4057891"/>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0" name="Rectangle 39"/>
          <p:cNvSpPr/>
          <p:nvPr/>
        </p:nvSpPr>
        <p:spPr bwMode="auto">
          <a:xfrm rot="5038897">
            <a:off x="7488593" y="3667693"/>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42" name="Rectangle 41"/>
          <p:cNvSpPr/>
          <p:nvPr/>
        </p:nvSpPr>
        <p:spPr bwMode="auto">
          <a:xfrm rot="823157">
            <a:off x="7131221" y="4252399"/>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cxnSp>
        <p:nvCxnSpPr>
          <p:cNvPr id="43" name="Curved Connector 42"/>
          <p:cNvCxnSpPr>
            <a:endCxn id="47" idx="6"/>
          </p:cNvCxnSpPr>
          <p:nvPr/>
        </p:nvCxnSpPr>
        <p:spPr bwMode="auto">
          <a:xfrm rot="10800000" flipV="1">
            <a:off x="5105404"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1"/>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 name="TextBox 1"/>
          <p:cNvSpPr txBox="1"/>
          <p:nvPr/>
        </p:nvSpPr>
        <p:spPr>
          <a:xfrm>
            <a:off x="4303059" y="6011800"/>
            <a:ext cx="4724400" cy="830997"/>
          </a:xfrm>
          <a:prstGeom prst="rect">
            <a:avLst/>
          </a:prstGeom>
          <a:noFill/>
        </p:spPr>
        <p:txBody>
          <a:bodyPr wrap="square" rtlCol="0">
            <a:spAutoFit/>
          </a:bodyPr>
          <a:lstStyle/>
          <a:p>
            <a:pPr algn="ctr"/>
            <a:r>
              <a:rPr lang="en-US" sz="2400" i="1" dirty="0" smtClean="0"/>
              <a:t>Easily can have millions of features to search!</a:t>
            </a:r>
            <a:endParaRPr lang="en-US" sz="2400" i="1" dirty="0"/>
          </a:p>
        </p:txBody>
      </p:sp>
      <p:sp>
        <p:nvSpPr>
          <p:cNvPr id="46" name="TextBox 45"/>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7612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a:t>
            </a:r>
            <a:r>
              <a:rPr lang="en-US" dirty="0" err="1" smtClean="0"/>
              <a:t>pset</a:t>
            </a:r>
            <a:r>
              <a:rPr lang="en-US" dirty="0" smtClean="0"/>
              <a:t> 3 results!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59877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lstStyle/>
          <a:p>
            <a:r>
              <a:rPr lang="en-US" smtClean="0"/>
              <a:t>Indexing local features: </a:t>
            </a:r>
            <a:br>
              <a:rPr lang="en-US" smtClean="0"/>
            </a:br>
            <a:r>
              <a:rPr lang="en-US" smtClean="0"/>
              <a:t>inverted file index</a:t>
            </a:r>
          </a:p>
        </p:txBody>
      </p:sp>
      <p:sp>
        <p:nvSpPr>
          <p:cNvPr id="64515" name="Content Placeholder 2"/>
          <p:cNvSpPr>
            <a:spLocks noGrp="1"/>
          </p:cNvSpPr>
          <p:nvPr>
            <p:ph idx="1"/>
          </p:nvPr>
        </p:nvSpPr>
        <p:spPr>
          <a:xfrm>
            <a:off x="5703888" y="1420813"/>
            <a:ext cx="3213100" cy="4525962"/>
          </a:xfrm>
        </p:spPr>
        <p:txBody>
          <a:bodyPr/>
          <a:lstStyle/>
          <a:p>
            <a:pPr eaLnBrk="1" hangingPunct="1">
              <a:spcAft>
                <a:spcPts val="600"/>
              </a:spcAft>
            </a:pPr>
            <a:r>
              <a:rPr lang="en-US" sz="2400" dirty="0"/>
              <a:t>For text documents, an efficient way to find all </a:t>
            </a:r>
            <a:r>
              <a:rPr lang="en-US" sz="2400" i="1" dirty="0">
                <a:solidFill>
                  <a:srgbClr val="004DBF"/>
                </a:solidFill>
              </a:rPr>
              <a:t>pages</a:t>
            </a:r>
            <a:r>
              <a:rPr lang="en-US" sz="2400" dirty="0"/>
              <a:t> on which a </a:t>
            </a:r>
            <a:r>
              <a:rPr lang="en-US" sz="2400" i="1" dirty="0">
                <a:solidFill>
                  <a:srgbClr val="7030A0"/>
                </a:solidFill>
              </a:rPr>
              <a:t>word</a:t>
            </a:r>
            <a:r>
              <a:rPr lang="en-US" sz="2400" dirty="0"/>
              <a:t> occurs is to use an index…</a:t>
            </a:r>
          </a:p>
          <a:p>
            <a:pPr eaLnBrk="1" hangingPunct="1">
              <a:spcAft>
                <a:spcPts val="600"/>
              </a:spcAft>
            </a:pPr>
            <a:r>
              <a:rPr lang="en-US" sz="2400" dirty="0"/>
              <a:t>We want to find all </a:t>
            </a:r>
            <a:r>
              <a:rPr lang="en-US" sz="2400" i="1" dirty="0">
                <a:solidFill>
                  <a:srgbClr val="004DBF"/>
                </a:solidFill>
              </a:rPr>
              <a:t>images</a:t>
            </a:r>
            <a:r>
              <a:rPr lang="en-US" sz="2400" dirty="0"/>
              <a:t> in which a </a:t>
            </a:r>
            <a:r>
              <a:rPr lang="en-US" sz="2400" i="1" dirty="0">
                <a:solidFill>
                  <a:srgbClr val="7030A0"/>
                </a:solidFill>
              </a:rPr>
              <a:t>feature</a:t>
            </a:r>
            <a:r>
              <a:rPr lang="en-US" sz="2400" dirty="0"/>
              <a:t> occurs.</a:t>
            </a:r>
          </a:p>
          <a:p>
            <a:pPr eaLnBrk="1" hangingPunct="1">
              <a:spcAft>
                <a:spcPts val="600"/>
              </a:spcAft>
            </a:pPr>
            <a:r>
              <a:rPr lang="en-US" sz="2400" dirty="0"/>
              <a:t>To use this idea, we’ll need to map our features to “visual words”.</a:t>
            </a:r>
          </a:p>
          <a:p>
            <a:endParaRPr lang="en-US" sz="2400" dirty="0"/>
          </a:p>
        </p:txBody>
      </p:sp>
      <p:pic>
        <p:nvPicPr>
          <p:cNvPr id="64516" name="Picture 4" descr="BookInde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1419230"/>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7130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42"/>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p>
            <a:pPr marL="342686" indent="-342686" eaLnBrk="0" fontAlgn="base" hangingPunct="0">
              <a:spcBef>
                <a:spcPct val="20000"/>
              </a:spcBef>
              <a:spcAft>
                <a:spcPct val="0"/>
              </a:spcAft>
            </a:pPr>
            <a:endParaRPr lang="en-US" sz="240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buFontTx/>
              <a:buNone/>
            </a:pPr>
            <a:endParaRPr lang="en-US" sz="2800" dirty="0"/>
          </a:p>
        </p:txBody>
      </p:sp>
      <p:sp>
        <p:nvSpPr>
          <p:cNvPr id="7" name="Rectangle 30"/>
          <p:cNvSpPr>
            <a:spLocks noChangeArrowheads="1"/>
          </p:cNvSpPr>
          <p:nvPr/>
        </p:nvSpPr>
        <p:spPr bwMode="auto">
          <a:xfrm>
            <a:off x="1913507" y="3603940"/>
            <a:ext cx="721038" cy="37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9944" tIns="46771" rIns="89944" bIns="46771"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1"/>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5"/>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6" y="3274425"/>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3" y="3343907"/>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8" y="532363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43" y="3641622"/>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9"/>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41" y="493343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3" y="4856654"/>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90"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lIns="91380" tIns="45692" rIns="91380" bIns="45692" rtlCol="0">
            <a:spAutoFit/>
          </a:bodyPr>
          <a:lstStyle/>
          <a:p>
            <a:pPr algn="ctr"/>
            <a:r>
              <a:rPr lang="en-US" sz="2000" dirty="0">
                <a:solidFill>
                  <a:srgbClr val="000000"/>
                </a:solidFill>
              </a:rPr>
              <a:t>Descriptor’s feature space</a:t>
            </a:r>
          </a:p>
        </p:txBody>
      </p:sp>
      <p:cxnSp>
        <p:nvCxnSpPr>
          <p:cNvPr id="21" name="Straight Arrow Connector 20"/>
          <p:cNvCxnSpPr/>
          <p:nvPr/>
        </p:nvCxnSpPr>
        <p:spPr bwMode="auto">
          <a:xfrm flipV="1">
            <a:off x="3936179" y="4233766"/>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9" y="4291264"/>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9" y="3405919"/>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8" y="3978217"/>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45" name="Group 62"/>
          <p:cNvGrpSpPr>
            <a:grpSpLocks noChangeAspect="1"/>
          </p:cNvGrpSpPr>
          <p:nvPr/>
        </p:nvGrpSpPr>
        <p:grpSpPr bwMode="auto">
          <a:xfrm>
            <a:off x="3660683" y="2230040"/>
            <a:ext cx="2011471" cy="2526499"/>
            <a:chOff x="1244596" y="-2173065"/>
            <a:chExt cx="6853224" cy="8600841"/>
          </a:xfrm>
        </p:grpSpPr>
        <p:grpSp>
          <p:nvGrpSpPr>
            <p:cNvPr id="46"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8"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93"/>
            <a:ext cx="3033712"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a:solidFill>
                <a:srgbClr val="000000"/>
              </a:solidFill>
              <a:latin typeface="+mj-lt"/>
            </a:endParaRPr>
          </a:p>
        </p:txBody>
      </p:sp>
      <p:sp>
        <p:nvSpPr>
          <p:cNvPr id="170" name="TextBox 169"/>
          <p:cNvSpPr txBox="1"/>
          <p:nvPr/>
        </p:nvSpPr>
        <p:spPr>
          <a:xfrm>
            <a:off x="1905003" y="4126468"/>
            <a:ext cx="1098081" cy="369332"/>
          </a:xfrm>
          <a:prstGeom prst="rect">
            <a:avLst/>
          </a:prstGeom>
          <a:noFill/>
        </p:spPr>
        <p:txBody>
          <a:bodyPr wrap="square" lIns="91380" tIns="45692" rIns="91380" bIns="45692"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5"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8"/>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1675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90"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lIns="91380" tIns="45692" rIns="91380" bIns="45692"/>
          <a:lstStyle/>
          <a:p>
            <a:pPr marL="342686" indent="-342686"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42" y="1233488"/>
            <a:ext cx="49339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6"/>
            <a:ext cx="339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6" y="3962400"/>
            <a:ext cx="225425" cy="566738"/>
          </a:xfrm>
          <a:prstGeom prst="ellipse">
            <a:avLst/>
          </a:prstGeom>
          <a:solidFill>
            <a:srgbClr val="FFFFFF"/>
          </a:solidFill>
          <a:ln w="12700" cap="sq" algn="ctr">
            <a:solidFill>
              <a:srgbClr val="FFFFFF"/>
            </a:solidFill>
            <a:round/>
            <a:headEnd type="none" w="sm" len="sm"/>
            <a:tailEnd type="none" w="sm" len="sm"/>
          </a:ln>
        </p:spPr>
        <p:txBody>
          <a:bodyPr lIns="89944" tIns="46771" rIns="89944" bIns="46771">
            <a:spAutoFit/>
          </a:bodyPr>
          <a:lstStyle/>
          <a:p>
            <a:pPr>
              <a:defRPr/>
            </a:pPr>
            <a:endParaRPr lang="en-US" sz="2000" kern="0">
              <a:solidFill>
                <a:srgbClr val="FFFFFF"/>
              </a:solidFill>
              <a:latin typeface="Trebuchet MS" pitchFamily="34" charset="0"/>
            </a:endParaRPr>
          </a:p>
        </p:txBody>
      </p:sp>
      <p:grpSp>
        <p:nvGrpSpPr>
          <p:cNvPr id="74761" name="Group 62"/>
          <p:cNvGrpSpPr>
            <a:grpSpLocks noChangeAspect="1"/>
          </p:cNvGrpSpPr>
          <p:nvPr/>
        </p:nvGrpSpPr>
        <p:grpSpPr bwMode="auto">
          <a:xfrm>
            <a:off x="914403" y="2743202"/>
            <a:ext cx="2216150" cy="2782888"/>
            <a:chOff x="1244596" y="-2173065"/>
            <a:chExt cx="6853224" cy="8600841"/>
          </a:xfrm>
        </p:grpSpPr>
        <p:grpSp>
          <p:nvGrpSpPr>
            <p:cNvPr id="74764"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74765"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lIns="91380" tIns="45692" rIns="91380" bIns="45692"/>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6"/>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lIns="91380" tIns="45692" rIns="91380" bIns="45692"/>
          <a:lstStyle/>
          <a:p>
            <a:pPr>
              <a:defRPr/>
            </a:pPr>
            <a:endParaRPr lang="en-US" kern="0">
              <a:solidFill>
                <a:sysClr val="windowText" lastClr="000000"/>
              </a:solidFill>
              <a:latin typeface="Arial" pitchFamily="34" charset="0"/>
            </a:endParaRPr>
          </a:p>
        </p:txBody>
      </p:sp>
      <p:sp>
        <p:nvSpPr>
          <p:cNvPr id="130" name="TextBox 129"/>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142875"/>
            <a:ext cx="8229600" cy="1143000"/>
          </a:xfrm>
        </p:spPr>
        <p:txBody>
          <a:bodyPr/>
          <a:lstStyle/>
          <a:p>
            <a:r>
              <a:rPr 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sz="2400" dirty="0"/>
              <a:t>Issues</a:t>
            </a:r>
            <a:r>
              <a:rPr lang="en-US" sz="2400" dirty="0" smtClean="0"/>
              <a:t>:</a:t>
            </a:r>
          </a:p>
          <a:p>
            <a:pPr eaLnBrk="1" hangingPunct="1"/>
            <a:r>
              <a:rPr lang="en-US" sz="2400" dirty="0"/>
              <a:t>Vocabulary size, number of words</a:t>
            </a:r>
          </a:p>
          <a:p>
            <a:pPr eaLnBrk="1" hangingPunct="1"/>
            <a:r>
              <a:rPr lang="en-US" sz="2400" dirty="0" smtClean="0"/>
              <a:t>Sampling </a:t>
            </a:r>
            <a:r>
              <a:rPr lang="en-US" sz="2400" dirty="0"/>
              <a:t>strategy: where to extract features?</a:t>
            </a:r>
          </a:p>
          <a:p>
            <a:pPr eaLnBrk="1" hangingPunct="1"/>
            <a:r>
              <a:rPr lang="en-US" sz="2400" dirty="0"/>
              <a:t>Clustering / quantization algorithm</a:t>
            </a:r>
          </a:p>
          <a:p>
            <a:pPr eaLnBrk="1" hangingPunct="1"/>
            <a:r>
              <a:rPr lang="en-US" sz="2400" dirty="0"/>
              <a:t>Unsupervised vs. supervised</a:t>
            </a:r>
          </a:p>
          <a:p>
            <a:pPr eaLnBrk="1" hangingPunct="1"/>
            <a:r>
              <a:rPr lang="en-US" sz="2400" dirty="0"/>
              <a:t>What corpus provides features (universal vocabulary?)</a:t>
            </a:r>
          </a:p>
          <a:p>
            <a:pPr eaLnBrk="1" hangingPunct="1"/>
            <a:endParaRPr lang="en-US" sz="2400" dirty="0"/>
          </a:p>
          <a:p>
            <a:endParaRPr lang="en-US" sz="24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427807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90"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l="21419" t="21136" r="10449" b="10669"/>
          <a:stretch>
            <a:fillRect/>
          </a:stretch>
        </p:blipFill>
        <p:spPr bwMode="auto">
          <a:xfrm>
            <a:off x="1103317" y="1092200"/>
            <a:ext cx="6645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730256" y="5767388"/>
            <a:ext cx="7712075" cy="4525962"/>
          </a:xfrm>
        </p:spPr>
        <p:txBody>
          <a:bodyPr/>
          <a:lstStyle/>
          <a:p>
            <a:r>
              <a:rPr lang="en-US" sz="2400"/>
              <a:t>Database images are loaded into the index mapping words to image numbers</a:t>
            </a:r>
          </a:p>
        </p:txBody>
      </p:sp>
      <p:sp>
        <p:nvSpPr>
          <p:cNvPr id="5" name="TextBox 4"/>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032891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9"/>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730256" y="5767388"/>
            <a:ext cx="7712075" cy="4525962"/>
          </a:xfrm>
          <a:prstGeom prst="rect">
            <a:avLst/>
          </a:prstGeom>
          <a:noFill/>
          <a:ln w="9525">
            <a:noFill/>
            <a:miter lim="800000"/>
            <a:headEnd/>
            <a:tailEnd/>
          </a:ln>
        </p:spPr>
        <p:txBody>
          <a:bodyPr lIns="91380" tIns="45692" rIns="91380" bIns="45692"/>
          <a:lstStyle/>
          <a:p>
            <a:pPr marL="342686" indent="-342686"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90" y="0"/>
            <a:ext cx="8229600" cy="1143000"/>
          </a:xfrm>
          <a:prstGeom prst="rect">
            <a:avLst/>
          </a:prstGeom>
          <a:noFill/>
          <a:ln w="9525">
            <a:noFill/>
            <a:miter lim="800000"/>
            <a:headEnd/>
            <a:tailEnd/>
          </a:ln>
        </p:spPr>
        <p:txBody>
          <a:bodyPr lIns="91380" tIns="45692" rIns="91380" bIns="45692" anchor="ctr"/>
          <a:lstStyle/>
          <a:p>
            <a:pPr algn="ctr" eaLnBrk="0" fontAlgn="base" hangingPunct="0">
              <a:spcBef>
                <a:spcPct val="0"/>
              </a:spcBef>
              <a:spcAft>
                <a:spcPct val="0"/>
              </a:spcAft>
              <a:defRPr/>
            </a:pPr>
            <a:r>
              <a:rPr lang="en-US" sz="4400" kern="0" dirty="0">
                <a:solidFill>
                  <a:srgbClr val="000000"/>
                </a:solidFill>
              </a:rPr>
              <a:t>Inverted file index</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222" t="21136" r="38196" b="33899"/>
          <a:stretch/>
        </p:blipFill>
        <p:spPr bwMode="auto">
          <a:xfrm>
            <a:off x="7620000" y="2743200"/>
            <a:ext cx="236604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a:off x="7162800" y="3048000"/>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65309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18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lstStyle/>
          <a:p>
            <a:pPr eaLnBrk="1" hangingPunct="1">
              <a:defRPr/>
            </a:pPr>
            <a:r>
              <a:rPr lang="en-US" sz="3600" b="1">
                <a:effectLst>
                  <a:outerShdw blurRad="38100" dist="38100" dir="2700000" algn="tl">
                    <a:srgbClr val="C0C0C0"/>
                  </a:outerShdw>
                </a:effectLst>
              </a:rPr>
              <a:t>Analogy to documents</a:t>
            </a:r>
          </a:p>
        </p:txBody>
      </p:sp>
      <p:sp>
        <p:nvSpPr>
          <p:cNvPr id="80899" name="AutoShape 3"/>
          <p:cNvSpPr>
            <a:spLocks noChangeArrowheads="1"/>
          </p:cNvSpPr>
          <p:nvPr/>
        </p:nvSpPr>
        <p:spPr bwMode="auto">
          <a:xfrm>
            <a:off x="304800" y="1139831"/>
            <a:ext cx="4038600" cy="5260975"/>
          </a:xfrm>
          <a:prstGeom prst="foldedCorner">
            <a:avLst>
              <a:gd name="adj" fmla="val 12500"/>
            </a:avLst>
          </a:prstGeom>
          <a:solidFill>
            <a:schemeClr val="accent1"/>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en-US" smtClean="0">
              <a:solidFill>
                <a:srgbClr val="000000"/>
              </a:solidFill>
            </a:endParaRPr>
          </a:p>
        </p:txBody>
      </p:sp>
      <p:sp>
        <p:nvSpPr>
          <p:cNvPr id="80900" name="Rectangle 4"/>
          <p:cNvSpPr>
            <a:spLocks noChangeArrowheads="1"/>
          </p:cNvSpPr>
          <p:nvPr/>
        </p:nvSpPr>
        <p:spPr bwMode="auto">
          <a:xfrm>
            <a:off x="304800" y="1110279"/>
            <a:ext cx="3792538" cy="526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nchor="ctr">
            <a:spAutoFit/>
          </a:bodyPr>
          <a:lstStyle/>
          <a:p>
            <a:pPr eaLnBrk="0" fontAlgn="base" hangingPunct="0">
              <a:spcBef>
                <a:spcPct val="0"/>
              </a:spcBef>
              <a:spcAft>
                <a:spcPct val="0"/>
              </a:spcAft>
            </a:pPr>
            <a:r>
              <a:rPr lang="en-US" sz="140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a:solidFill>
                    <a:srgbClr val="000099"/>
                  </a:solidFill>
                </a:rPr>
                <a:t>sensory, brain, </a:t>
              </a:r>
            </a:p>
            <a:p>
              <a:pPr algn="ctr" eaLnBrk="0" fontAlgn="base" hangingPunct="0">
                <a:spcBef>
                  <a:spcPct val="0"/>
                </a:spcBef>
                <a:spcAft>
                  <a:spcPct val="0"/>
                </a:spcAft>
              </a:pPr>
              <a:r>
                <a:rPr lang="en-US" sz="2000" b="1">
                  <a:solidFill>
                    <a:srgbClr val="000099"/>
                  </a:solidFill>
                </a:rPr>
                <a:t>visual, perception, </a:t>
              </a:r>
            </a:p>
            <a:p>
              <a:pPr algn="ctr" eaLnBrk="0" fontAlgn="base" hangingPunct="0">
                <a:spcBef>
                  <a:spcPct val="0"/>
                </a:spcBef>
                <a:spcAft>
                  <a:spcPct val="0"/>
                </a:spcAft>
              </a:pPr>
              <a:r>
                <a:rPr lang="en-US" sz="2000" b="1">
                  <a:solidFill>
                    <a:srgbClr val="000099"/>
                  </a:solidFill>
                </a:rPr>
                <a:t>retinal, cerebral cortex,</a:t>
              </a:r>
            </a:p>
            <a:p>
              <a:pPr algn="ctr" eaLnBrk="0" fontAlgn="base" hangingPunct="0">
                <a:spcBef>
                  <a:spcPct val="0"/>
                </a:spcBef>
                <a:spcAft>
                  <a:spcPct val="0"/>
                </a:spcAft>
              </a:pPr>
              <a:r>
                <a:rPr lang="en-US" sz="2000" b="1">
                  <a:solidFill>
                    <a:srgbClr val="000099"/>
                  </a:solidFill>
                </a:rPr>
                <a:t>eye, cell, optical </a:t>
              </a:r>
            </a:p>
            <a:p>
              <a:pPr algn="ctr" eaLnBrk="0" fontAlgn="base" hangingPunct="0">
                <a:spcBef>
                  <a:spcPct val="0"/>
                </a:spcBef>
                <a:spcAft>
                  <a:spcPct val="0"/>
                </a:spcAft>
              </a:pPr>
              <a:r>
                <a:rPr lang="en-US" sz="2000" b="1">
                  <a:solidFill>
                    <a:srgbClr val="000099"/>
                  </a:solidFill>
                </a:rPr>
                <a:t>nerve, image</a:t>
              </a:r>
            </a:p>
            <a:p>
              <a:pPr algn="ctr" eaLnBrk="0" fontAlgn="base" hangingPunct="0">
                <a:spcBef>
                  <a:spcPct val="0"/>
                </a:spcBef>
                <a:spcAft>
                  <a:spcPct val="0"/>
                </a:spcAft>
              </a:pPr>
              <a:r>
                <a:rPr lang="en-US" sz="2000" b="1">
                  <a:solidFill>
                    <a:srgbClr val="000099"/>
                  </a:solidFill>
                </a:rPr>
                <a:t>Hubel, Wiesel</a:t>
              </a:r>
            </a:p>
          </p:txBody>
        </p:sp>
      </p:grpSp>
      <p:grpSp>
        <p:nvGrpSpPr>
          <p:cNvPr id="3" name="Group 8"/>
          <p:cNvGrpSpPr>
            <a:grpSpLocks/>
          </p:cNvGrpSpPr>
          <p:nvPr/>
        </p:nvGrpSpPr>
        <p:grpSpPr bwMode="auto">
          <a:xfrm>
            <a:off x="4724400" y="1112843"/>
            <a:ext cx="4191000" cy="5440363"/>
            <a:chOff x="2976" y="701"/>
            <a:chExt cx="2640" cy="3427"/>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5" name="Rectangle 10"/>
            <p:cNvSpPr>
              <a:spLocks noChangeArrowheads="1"/>
            </p:cNvSpPr>
            <p:nvPr/>
          </p:nvSpPr>
          <p:spPr bwMode="auto">
            <a:xfrm>
              <a:off x="2987" y="701"/>
              <a:ext cx="2389"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80906"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a:solidFill>
                      <a:srgbClr val="FF0000"/>
                    </a:solidFill>
                  </a:rPr>
                  <a:t>China, trade, </a:t>
                </a:r>
              </a:p>
              <a:p>
                <a:pPr algn="ctr" eaLnBrk="0" fontAlgn="base" hangingPunct="0">
                  <a:spcBef>
                    <a:spcPct val="0"/>
                  </a:spcBef>
                  <a:spcAft>
                    <a:spcPct val="0"/>
                  </a:spcAft>
                </a:pPr>
                <a:r>
                  <a:rPr lang="en-US" sz="2000" b="1">
                    <a:solidFill>
                      <a:srgbClr val="FF0000"/>
                    </a:solidFill>
                  </a:rPr>
                  <a:t>surplus, commerce, </a:t>
                </a:r>
              </a:p>
              <a:p>
                <a:pPr algn="ctr" eaLnBrk="0" fontAlgn="base" hangingPunct="0">
                  <a:spcBef>
                    <a:spcPct val="0"/>
                  </a:spcBef>
                  <a:spcAft>
                    <a:spcPct val="0"/>
                  </a:spcAft>
                </a:pPr>
                <a:r>
                  <a:rPr lang="en-US" sz="2000" b="1">
                    <a:solidFill>
                      <a:srgbClr val="FF0000"/>
                    </a:solidFill>
                  </a:rPr>
                  <a:t>exports, imports, US, </a:t>
                </a:r>
              </a:p>
              <a:p>
                <a:pPr algn="ctr" eaLnBrk="0" fontAlgn="base" hangingPunct="0">
                  <a:spcBef>
                    <a:spcPct val="0"/>
                  </a:spcBef>
                  <a:spcAft>
                    <a:spcPct val="0"/>
                  </a:spcAft>
                </a:pPr>
                <a:r>
                  <a:rPr lang="en-US" sz="2000" b="1">
                    <a:solidFill>
                      <a:srgbClr val="FF0000"/>
                    </a:solidFill>
                  </a:rPr>
                  <a:t>yuan, bank, domestic, </a:t>
                </a:r>
              </a:p>
              <a:p>
                <a:pPr algn="ctr" eaLnBrk="0" fontAlgn="base" hangingPunct="0">
                  <a:spcBef>
                    <a:spcPct val="0"/>
                  </a:spcBef>
                  <a:spcAft>
                    <a:spcPct val="0"/>
                  </a:spcAft>
                </a:pPr>
                <a:r>
                  <a:rPr lang="en-US" sz="2000" b="1">
                    <a:solidFill>
                      <a:srgbClr val="FF0000"/>
                    </a:solidFill>
                  </a:rPr>
                  <a:t>foreign, increase, </a:t>
                </a:r>
              </a:p>
              <a:p>
                <a:pPr algn="ctr" eaLnBrk="0" fontAlgn="base" hangingPunct="0">
                  <a:spcBef>
                    <a:spcPct val="0"/>
                  </a:spcBef>
                  <a:spcAft>
                    <a:spcPct val="0"/>
                  </a:spcAft>
                </a:pPr>
                <a:r>
                  <a:rPr lang="en-US" sz="2000" b="1">
                    <a:solidFill>
                      <a:srgbClr val="FF0000"/>
                    </a:solidFill>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50000"/>
              </a:spcBef>
              <a:spcAft>
                <a:spcPct val="0"/>
              </a:spcAft>
            </a:pPr>
            <a:r>
              <a:rPr lang="en-US" sz="1400">
                <a:solidFill>
                  <a:srgbClr val="000000"/>
                </a:solidFill>
              </a:rPr>
              <a:t>ICCV 2005 short course, L. Fei-Fei</a:t>
            </a:r>
          </a:p>
        </p:txBody>
      </p:sp>
    </p:spTree>
    <p:extLst>
      <p:ext uri="{BB962C8B-B14F-4D97-AF65-F5344CB8AC3E}">
        <p14:creationId xmlns:p14="http://schemas.microsoft.com/office/powerpoint/2010/main" val="165532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152404" y="-228594"/>
            <a:ext cx="8915400" cy="2898775"/>
            <a:chOff x="96" y="2496"/>
            <a:chExt cx="5616" cy="1826"/>
          </a:xfrm>
        </p:grpSpPr>
        <p:sp>
          <p:nvSpPr>
            <p:cNvPr id="82997"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98"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9"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0" name="Picture 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152404" y="5334000"/>
            <a:ext cx="8915400" cy="1447800"/>
            <a:chOff x="96" y="96"/>
            <a:chExt cx="5616" cy="912"/>
          </a:xfrm>
        </p:grpSpPr>
        <p:sp>
          <p:nvSpPr>
            <p:cNvPr id="82979"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80" name="Picture 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1" name="Picture 10" descr="ermine"/>
            <p:cNvPicPr>
              <a:picLocks noChangeAspect="1" noChangeArrowheads="1"/>
            </p:cNvPicPr>
            <p:nvPr/>
          </p:nvPicPr>
          <p:blipFill>
            <a:blip r:embed="rId6">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2" name="Picture 11" descr="ermine"/>
            <p:cNvPicPr>
              <a:picLocks noChangeAspect="1" noChangeArrowheads="1"/>
            </p:cNvPicPr>
            <p:nvPr/>
          </p:nvPicPr>
          <p:blipFill>
            <a:blip r:embed="rId6">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3" name="Picture 12" descr="ermine"/>
            <p:cNvPicPr>
              <a:picLocks noChangeAspect="1" noChangeArrowheads="1"/>
            </p:cNvPicPr>
            <p:nvPr/>
          </p:nvPicPr>
          <p:blipFill>
            <a:blip r:embed="rId6">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4" name="Picture 13" descr="ermine"/>
            <p:cNvPicPr>
              <a:picLocks noChangeAspect="1" noChangeArrowheads="1"/>
            </p:cNvPicPr>
            <p:nvPr/>
          </p:nvPicPr>
          <p:blipFill>
            <a:blip r:embed="rId6">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5" name="Picture 14"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6"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7"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8"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9"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0"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1" name="Picture 20"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2" name="Picture 21"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3" name="Picture 22" descr="violin"/>
            <p:cNvPicPr>
              <a:picLocks noChangeAspect="1" noChangeArrowheads="1"/>
            </p:cNvPicPr>
            <p:nvPr/>
          </p:nvPicPr>
          <p:blipFill>
            <a:blip r:embed="rId5">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4" name="Picture 23"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5" name="Picture 24"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6" name="Picture 25"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6"/>
          <p:cNvGrpSpPr>
            <a:grpSpLocks/>
          </p:cNvGrpSpPr>
          <p:nvPr/>
        </p:nvGrpSpPr>
        <p:grpSpPr bwMode="auto">
          <a:xfrm>
            <a:off x="228604" y="2819405"/>
            <a:ext cx="8763000" cy="2209800"/>
            <a:chOff x="144" y="1776"/>
            <a:chExt cx="5520" cy="1392"/>
          </a:xfrm>
        </p:grpSpPr>
        <p:sp>
          <p:nvSpPr>
            <p:cNvPr id="82949"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0"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1"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2"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3"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4"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5"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6"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7"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8"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9"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0"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1"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2"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63"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6"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7"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8"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9"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70"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1"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2"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3"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4"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5"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6"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7"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8"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4688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lstStyle/>
          <a:p>
            <a:pPr eaLnBrk="1" hangingPunct="1"/>
            <a:r>
              <a:rPr lang="en-US" smtClean="0"/>
              <a:t>Bags of visual words</a:t>
            </a:r>
          </a:p>
        </p:txBody>
      </p:sp>
      <p:sp>
        <p:nvSpPr>
          <p:cNvPr id="83971" name="Content Placeholder 6"/>
          <p:cNvSpPr>
            <a:spLocks noGrp="1"/>
          </p:cNvSpPr>
          <p:nvPr>
            <p:ph idx="4294967295"/>
          </p:nvPr>
        </p:nvSpPr>
        <p:spPr>
          <a:xfrm>
            <a:off x="628653" y="1420813"/>
            <a:ext cx="4856163" cy="4495800"/>
          </a:xfrm>
        </p:spPr>
        <p:txBody>
          <a:bodyPr/>
          <a:lstStyle/>
          <a:p>
            <a:pPr eaLnBrk="1" hangingPunct="1">
              <a:spcAft>
                <a:spcPts val="1200"/>
              </a:spcAft>
            </a:pPr>
            <a:r>
              <a:rPr lang="en-US" sz="2800"/>
              <a:t>Summarize entire image based on its distribution (histogram) of word occurrences.</a:t>
            </a:r>
          </a:p>
          <a:p>
            <a:pPr eaLnBrk="1" hangingPunct="1">
              <a:spcAft>
                <a:spcPts val="1200"/>
              </a:spcAft>
            </a:pPr>
            <a:r>
              <a:rPr lang="en-US" sz="2800"/>
              <a:t>Analogous to bag of words representation commonly used for documents.</a:t>
            </a:r>
          </a:p>
        </p:txBody>
      </p:sp>
      <p:grpSp>
        <p:nvGrpSpPr>
          <p:cNvPr id="83972" name="Group 4"/>
          <p:cNvGrpSpPr>
            <a:grpSpLocks/>
          </p:cNvGrpSpPr>
          <p:nvPr/>
        </p:nvGrpSpPr>
        <p:grpSpPr bwMode="auto">
          <a:xfrm>
            <a:off x="1614493"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15"/>
          <p:cNvGrpSpPr>
            <a:grpSpLocks/>
          </p:cNvGrpSpPr>
          <p:nvPr/>
        </p:nvGrpSpPr>
        <p:grpSpPr bwMode="auto">
          <a:xfrm>
            <a:off x="6386515" y="1033465"/>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6"/>
          <p:cNvGrpSpPr>
            <a:grpSpLocks/>
          </p:cNvGrpSpPr>
          <p:nvPr/>
        </p:nvGrpSpPr>
        <p:grpSpPr bwMode="auto">
          <a:xfrm>
            <a:off x="6416676" y="2860681"/>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17"/>
          <p:cNvGrpSpPr>
            <a:grpSpLocks/>
          </p:cNvGrpSpPr>
          <p:nvPr/>
        </p:nvGrpSpPr>
        <p:grpSpPr bwMode="auto">
          <a:xfrm>
            <a:off x="6435725" y="4748219"/>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1237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60" y="361480"/>
            <a:ext cx="3902400" cy="29566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920" y="414763"/>
            <a:ext cx="3939840" cy="29033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89488"/>
            <a:ext cx="5598720" cy="3368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903040" y="4648200"/>
            <a:ext cx="8228160" cy="114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Brian Bates</a:t>
            </a:r>
          </a:p>
        </p:txBody>
      </p:sp>
    </p:spTree>
    <p:extLst>
      <p:ext uri="{BB962C8B-B14F-4D97-AF65-F5344CB8AC3E}">
        <p14:creationId xmlns:p14="http://schemas.microsoft.com/office/powerpoint/2010/main" val="3368367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2"/>
            <a:ext cx="8229600" cy="4525963"/>
          </a:xfrm>
        </p:spPr>
        <p:txBody>
          <a:bodyPr/>
          <a:lstStyle/>
          <a:p>
            <a:r>
              <a:rPr lang="en-US" sz="2400" dirty="0"/>
              <a:t>Rank frames by normalized scalar product between their (possibly weighted) occurrence counts---</a:t>
            </a:r>
            <a:r>
              <a:rPr lang="en-US" sz="2400" i="1" dirty="0"/>
              <a:t>nearest</a:t>
            </a:r>
            <a:r>
              <a:rPr lang="en-US" sz="2400" dirty="0"/>
              <a:t> </a:t>
            </a:r>
            <a:r>
              <a:rPr lang="en-US" sz="2400" i="1" dirty="0"/>
              <a:t>neighbor</a:t>
            </a:r>
            <a:r>
              <a:rPr lang="en-US" sz="2400" dirty="0"/>
              <a:t> search for similar images.</a:t>
            </a:r>
          </a:p>
          <a:p>
            <a:endParaRPr lang="en-US" sz="2400" dirty="0"/>
          </a:p>
        </p:txBody>
      </p:sp>
      <p:grpSp>
        <p:nvGrpSpPr>
          <p:cNvPr id="6150" name="Group 28"/>
          <p:cNvGrpSpPr>
            <a:grpSpLocks noChangeAspect="1"/>
          </p:cNvGrpSpPr>
          <p:nvPr/>
        </p:nvGrpSpPr>
        <p:grpSpPr bwMode="auto">
          <a:xfrm>
            <a:off x="381000" y="3048000"/>
            <a:ext cx="3654425" cy="1343025"/>
            <a:chOff x="460375" y="3451225"/>
            <a:chExt cx="4243388" cy="1558925"/>
          </a:xfrm>
        </p:grpSpPr>
        <p:grpSp>
          <p:nvGrpSpPr>
            <p:cNvPr id="615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1"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5"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1"/>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a:solidFill>
                  <a:srgbClr val="000000"/>
                </a:solidFill>
              </a:rPr>
              <a:t>[5  1   1    0]</a:t>
            </a:r>
          </a:p>
        </p:txBody>
      </p:sp>
      <p:sp>
        <p:nvSpPr>
          <p:cNvPr id="6154" name="Text Box 75"/>
          <p:cNvSpPr txBox="1">
            <a:spLocks noChangeArrowheads="1"/>
          </p:cNvSpPr>
          <p:nvPr/>
        </p:nvSpPr>
        <p:spPr bwMode="auto">
          <a:xfrm>
            <a:off x="244475" y="2514601"/>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a:solidFill>
                  <a:srgbClr val="000000"/>
                </a:solidFill>
              </a:rPr>
              <a:t>[1  8   1    4]          </a:t>
            </a:r>
            <a:endParaRPr lang="en-US" sz="2000" dirty="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12320" name="Equation" r:id="rId11" imgW="177480" imgH="266400" progId="Equation.3">
                  <p:embed/>
                </p:oleObj>
              </mc:Choice>
              <mc:Fallback>
                <p:oleObj name="Equation" r:id="rId11" imgW="177480" imgH="266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12321" name="Equation" r:id="rId13" imgW="126720" imgH="203040" progId="Equation.3">
                  <p:embed/>
                </p:oleObj>
              </mc:Choice>
              <mc:Fallback>
                <p:oleObj name="Equation" r:id="rId13" imgW="126720" imgH="2030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4"/>
                <a:ext cx="3124200" cy="994631"/>
              </a:xfrm>
              <a:prstGeom prst="rect">
                <a:avLst/>
              </a:prstGeom>
              <a:noFill/>
            </p:spPr>
            <p:txBody>
              <a:bodyPr wrap="square" lIns="91380" tIns="45692" rIns="91380" bIns="45692"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𝑠𝑖𝑚</m:t>
                      </m:r>
                      <m:d>
                        <m:dPr>
                          <m:ctrlPr>
                            <a:rPr lang="en-US" sz="2400" i="1">
                              <a:latin typeface="Cambria Math"/>
                            </a:rPr>
                          </m:ctrlPr>
                        </m:dPr>
                        <m:e>
                          <m:sSub>
                            <m:sSubPr>
                              <m:ctrlPr>
                                <a:rPr lang="en-US" sz="2400" i="1">
                                  <a:latin typeface="Cambria Math"/>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𝑞</m:t>
                          </m:r>
                        </m:e>
                      </m:d>
                      <m:r>
                        <a:rPr lang="en-US" sz="2400" i="1">
                          <a:latin typeface="Cambria Math"/>
                        </a:rPr>
                        <m:t>=</m:t>
                      </m:r>
                      <m:f>
                        <m:fPr>
                          <m:ctrlPr>
                            <a:rPr lang="en-US" sz="2400" i="1">
                              <a:latin typeface="Cambria Math"/>
                            </a:rPr>
                          </m:ctrlPr>
                        </m:fPr>
                        <m:num>
                          <m:d>
                            <m:dPr>
                              <m:begChr m:val="⟨"/>
                              <m:endChr m:val="⟩"/>
                              <m:ctrlPr>
                                <a:rPr lang="en-US" sz="2400" i="1">
                                  <a:latin typeface="Cambria Math"/>
                                </a:rPr>
                              </m:ctrlPr>
                            </m:dPr>
                            <m:e>
                              <m:sSub>
                                <m:sSubPr>
                                  <m:ctrlPr>
                                    <a:rPr lang="en-US" sz="2400" i="1">
                                      <a:latin typeface="Cambria Math"/>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𝑞</m:t>
                              </m:r>
                            </m:e>
                          </m:d>
                        </m:num>
                        <m:den>
                          <m:d>
                            <m:dPr>
                              <m:begChr m:val="‖"/>
                              <m:endChr m:val="‖"/>
                              <m:ctrlPr>
                                <a:rPr lang="en-US" sz="2400" i="1">
                                  <a:latin typeface="Cambria Math"/>
                                </a:rPr>
                              </m:ctrlPr>
                            </m:dPr>
                            <m:e>
                              <m:sSub>
                                <m:sSubPr>
                                  <m:ctrlPr>
                                    <a:rPr lang="en-US" sz="2400" i="1">
                                      <a:latin typeface="Cambria Math"/>
                                    </a:rPr>
                                  </m:ctrlPr>
                                </m:sSubPr>
                                <m:e>
                                  <m:r>
                                    <a:rPr lang="en-US" sz="2400" i="1">
                                      <a:latin typeface="Cambria Math"/>
                                    </a:rPr>
                                    <m:t>𝑑</m:t>
                                  </m:r>
                                </m:e>
                                <m:sub>
                                  <m:r>
                                    <a:rPr lang="en-US" sz="2400" i="1">
                                      <a:latin typeface="Cambria Math"/>
                                    </a:rPr>
                                    <m:t>𝑗</m:t>
                                  </m:r>
                                </m:sub>
                              </m:sSub>
                            </m:e>
                          </m:d>
                          <m:d>
                            <m:dPr>
                              <m:begChr m:val="‖"/>
                              <m:endChr m:val="‖"/>
                              <m:ctrlPr>
                                <a:rPr lang="en-US" sz="2400" i="1">
                                  <a:latin typeface="Cambria Math"/>
                                </a:rPr>
                              </m:ctrlPr>
                            </m:dPr>
                            <m:e>
                              <m:r>
                                <a:rPr lang="en-US" sz="2400" i="1">
                                  <a:latin typeface="Cambria Math"/>
                                </a:rPr>
                                <m:t>𝑞</m:t>
                              </m:r>
                            </m:e>
                          </m:d>
                        </m:den>
                      </m:f>
                    </m:oMath>
                  </m:oMathPara>
                </a14:m>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4084131"/>
                <a:ext cx="3615047" cy="1326069"/>
              </a:xfrm>
              <a:prstGeom prst="rect">
                <a:avLst/>
              </a:prstGeom>
              <a:noFill/>
            </p:spPr>
            <p:txBody>
              <a:bodyPr wrap="square" lIns="91380" tIns="45692" rIns="91380" bIns="45692"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m:t>
                      </m:r>
                      <m:f>
                        <m:fPr>
                          <m:ctrlPr>
                            <a:rPr lang="en-US" sz="2400" i="1">
                              <a:latin typeface="Cambria Math"/>
                            </a:rPr>
                          </m:ctrlPr>
                        </m:fPr>
                        <m:num>
                          <m:nary>
                            <m:naryPr>
                              <m:chr m:val="∑"/>
                              <m:limLoc m:val="subSup"/>
                              <m:ctrlPr>
                                <a:rPr lang="en-US" sz="2400" i="1">
                                  <a:latin typeface="Cambria Math"/>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b>
                                <m:sSubPr>
                                  <m:ctrlPr>
                                    <a:rPr lang="en-US" sz="2400" i="1">
                                      <a:latin typeface="Cambria Math"/>
                                    </a:rPr>
                                  </m:ctrlPr>
                                </m:sSubPr>
                                <m:e>
                                  <m:r>
                                    <a:rPr lang="en-US" sz="2400" i="1">
                                      <a:latin typeface="Cambria Math"/>
                                    </a:rPr>
                                    <m:t>𝑑</m:t>
                                  </m:r>
                                </m:e>
                                <m:sub>
                                  <m:r>
                                    <a:rPr lang="en-US" sz="2400" i="1">
                                      <a:latin typeface="Cambria Math"/>
                                    </a:rPr>
                                    <m:t>𝑗</m:t>
                                  </m:r>
                                </m:sub>
                              </m:sSub>
                              <m:d>
                                <m:dPr>
                                  <m:ctrlPr>
                                    <a:rPr lang="en-US" sz="2400" i="1">
                                      <a:latin typeface="Cambria Math"/>
                                    </a:rPr>
                                  </m:ctrlPr>
                                </m:dPr>
                                <m:e>
                                  <m:r>
                                    <a:rPr lang="en-US" sz="2400" i="1">
                                      <a:latin typeface="Cambria Math"/>
                                    </a:rPr>
                                    <m:t>𝑖</m:t>
                                  </m:r>
                                </m:e>
                              </m:d>
                              <m:r>
                                <a:rPr lang="en-US" sz="2400" i="1">
                                  <a:latin typeface="Cambria Math"/>
                                </a:rPr>
                                <m:t>∗</m:t>
                              </m:r>
                              <m:r>
                                <a:rPr lang="en-US" sz="2400" i="1">
                                  <a:latin typeface="Cambria Math"/>
                                </a:rPr>
                                <m:t>𝑞</m:t>
                              </m:r>
                              <m:r>
                                <a:rPr lang="en-US" sz="2400" i="1">
                                  <a:latin typeface="Cambria Math"/>
                                </a:rPr>
                                <m:t>(</m:t>
                              </m:r>
                              <m:r>
                                <a:rPr lang="en-US" sz="2400" i="1">
                                  <a:latin typeface="Cambria Math"/>
                                </a:rPr>
                                <m:t>𝑖</m:t>
                              </m:r>
                              <m:r>
                                <a:rPr lang="en-US" sz="2400" i="1">
                                  <a:latin typeface="Cambria Math"/>
                                </a:rPr>
                                <m:t>)</m:t>
                              </m:r>
                            </m:e>
                          </m:nary>
                        </m:num>
                        <m:den>
                          <m:rad>
                            <m:radPr>
                              <m:degHide m:val="on"/>
                              <m:ctrlPr>
                                <a:rPr lang="en-US" sz="2400" i="1">
                                  <a:latin typeface="Cambria Math"/>
                                </a:rPr>
                              </m:ctrlPr>
                            </m:radPr>
                            <m:deg/>
                            <m:e>
                              <m:nary>
                                <m:naryPr>
                                  <m:chr m:val="∑"/>
                                  <m:limLoc m:val="subSup"/>
                                  <m:ctrlPr>
                                    <a:rPr lang="en-US" sz="2400" i="1">
                                      <a:latin typeface="Cambria Math"/>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p>
                                    <m:sSupPr>
                                      <m:ctrlPr>
                                        <a:rPr lang="en-US" sz="2400" i="1">
                                          <a:latin typeface="Cambria Math"/>
                                        </a:rPr>
                                      </m:ctrlPr>
                                    </m:sSupPr>
                                    <m:e>
                                      <m:sSub>
                                        <m:sSubPr>
                                          <m:ctrlPr>
                                            <a:rPr lang="en-US" sz="2400" i="1">
                                              <a:latin typeface="Cambria Math"/>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𝑖</m:t>
                                      </m:r>
                                      <m:r>
                                        <a:rPr lang="en-US" sz="2400" i="1">
                                          <a:latin typeface="Cambria Math"/>
                                        </a:rPr>
                                        <m:t>)</m:t>
                                      </m:r>
                                    </m:e>
                                    <m:sup>
                                      <m:r>
                                        <a:rPr lang="en-US" sz="2400" i="1">
                                          <a:latin typeface="Cambria Math"/>
                                        </a:rPr>
                                        <m:t>2</m:t>
                                      </m:r>
                                    </m:sup>
                                  </m:sSup>
                                </m:e>
                              </m:nary>
                            </m:e>
                          </m:rad>
                          <m:r>
                            <a:rPr lang="en-US" sz="2400" i="1">
                              <a:latin typeface="Cambria Math"/>
                            </a:rPr>
                            <m:t>∗</m:t>
                          </m:r>
                          <m:rad>
                            <m:radPr>
                              <m:degHide m:val="on"/>
                              <m:ctrlPr>
                                <a:rPr lang="en-US" sz="2400" i="1">
                                  <a:latin typeface="Cambria Math"/>
                                </a:rPr>
                              </m:ctrlPr>
                            </m:radPr>
                            <m:deg/>
                            <m:e>
                              <m:nary>
                                <m:naryPr>
                                  <m:chr m:val="∑"/>
                                  <m:limLoc m:val="subSup"/>
                                  <m:ctrlPr>
                                    <a:rPr lang="en-US" sz="2400" i="1">
                                      <a:latin typeface="Cambria Math"/>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p>
                                    <m:sSupPr>
                                      <m:ctrlPr>
                                        <a:rPr lang="en-US" sz="2400" i="1">
                                          <a:latin typeface="Cambria Math"/>
                                        </a:rPr>
                                      </m:ctrlPr>
                                    </m:sSupPr>
                                    <m:e>
                                      <m:r>
                                        <a:rPr lang="en-US" sz="2400" i="1">
                                          <a:latin typeface="Cambria Math"/>
                                        </a:rPr>
                                        <m:t>𝑞</m:t>
                                      </m:r>
                                      <m:r>
                                        <a:rPr lang="en-US" sz="2400" i="1">
                                          <a:latin typeface="Cambria Math"/>
                                        </a:rPr>
                                        <m:t>(</m:t>
                                      </m:r>
                                      <m:r>
                                        <a:rPr lang="en-US" sz="2400" i="1">
                                          <a:latin typeface="Cambria Math"/>
                                        </a:rPr>
                                        <m:t>𝑖</m:t>
                                      </m:r>
                                      <m:r>
                                        <a:rPr lang="en-US" sz="2400" i="1">
                                          <a:latin typeface="Cambria Math"/>
                                        </a:rPr>
                                        <m:t>)</m:t>
                                      </m:r>
                                    </m:e>
                                    <m:sup>
                                      <m:r>
                                        <a:rPr lang="en-US" sz="2400" i="1">
                                          <a:latin typeface="Cambria Math"/>
                                        </a:rPr>
                                        <m:t>2</m:t>
                                      </m:r>
                                    </m:sup>
                                  </m:sSup>
                                </m:e>
                              </m:nary>
                            </m:e>
                          </m:rad>
                        </m:den>
                      </m:f>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6"/>
                <a:stretch>
                  <a:fillRect r="-7420"/>
                </a:stretch>
              </a:blipFill>
            </p:spPr>
            <p:txBody>
              <a:bodyPr/>
              <a:lstStyle/>
              <a:p>
                <a:r>
                  <a:rPr lang="en-US">
                    <a:noFill/>
                  </a:rPr>
                  <a:t> </a:t>
                </a:r>
              </a:p>
            </p:txBody>
          </p:sp>
        </mc:Fallback>
      </mc:AlternateContent>
      <p:sp>
        <p:nvSpPr>
          <p:cNvPr id="4" name="TextBox 3"/>
          <p:cNvSpPr txBox="1"/>
          <p:nvPr/>
        </p:nvSpPr>
        <p:spPr>
          <a:xfrm>
            <a:off x="5224153" y="5888042"/>
            <a:ext cx="3081647" cy="400110"/>
          </a:xfrm>
          <a:prstGeom prst="rect">
            <a:avLst/>
          </a:prstGeom>
          <a:noFill/>
        </p:spPr>
        <p:txBody>
          <a:bodyPr wrap="square" lIns="91380" tIns="45692" rIns="91380" bIns="45692" rtlCol="0">
            <a:spAutoFit/>
          </a:bodyPr>
          <a:lstStyle/>
          <a:p>
            <a:r>
              <a:rPr lang="en-US" sz="2000" dirty="0"/>
              <a:t>for vocabulary of </a:t>
            </a:r>
            <a:r>
              <a:rPr lang="en-US" sz="2000" i="1" dirty="0"/>
              <a:t>V</a:t>
            </a:r>
            <a:r>
              <a:rPr lang="en-US" sz="2000" dirty="0"/>
              <a:t> words</a:t>
            </a:r>
          </a:p>
        </p:txBody>
      </p:sp>
      <p:sp>
        <p:nvSpPr>
          <p:cNvPr id="34" name="TextBox 3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1562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4" grpId="0"/>
      <p:bldP spid="2"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9"/>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txBox="1">
            <a:spLocks/>
          </p:cNvSpPr>
          <p:nvPr/>
        </p:nvSpPr>
        <p:spPr bwMode="auto">
          <a:xfrm>
            <a:off x="446090" y="152400"/>
            <a:ext cx="8229600" cy="1143000"/>
          </a:xfrm>
          <a:prstGeom prst="rect">
            <a:avLst/>
          </a:prstGeom>
          <a:noFill/>
          <a:ln w="9525">
            <a:noFill/>
            <a:miter lim="800000"/>
            <a:headEnd/>
            <a:tailEnd/>
          </a:ln>
        </p:spPr>
        <p:txBody>
          <a:bodyPr lIns="91380" tIns="45692" rIns="91380" bIns="45692" anchor="ctr"/>
          <a:lstStyle/>
          <a:p>
            <a:pPr algn="ctr" eaLnBrk="0" fontAlgn="base" hangingPunct="0">
              <a:spcBef>
                <a:spcPct val="0"/>
              </a:spcBef>
              <a:spcAft>
                <a:spcPct val="0"/>
              </a:spcAft>
              <a:defRPr/>
            </a:pPr>
            <a:r>
              <a:rPr lang="en-US" sz="3800" kern="0" dirty="0">
                <a:solidFill>
                  <a:srgbClr val="000000"/>
                </a:solidFill>
              </a:rPr>
              <a:t>Inverted file </a:t>
            </a:r>
            <a:r>
              <a:rPr lang="en-US" sz="3800" kern="0" dirty="0" smtClean="0">
                <a:solidFill>
                  <a:srgbClr val="000000"/>
                </a:solidFill>
              </a:rPr>
              <a:t>index and</a:t>
            </a:r>
          </a:p>
          <a:p>
            <a:pPr algn="ctr" eaLnBrk="0" fontAlgn="base" hangingPunct="0">
              <a:spcBef>
                <a:spcPct val="0"/>
              </a:spcBef>
              <a:spcAft>
                <a:spcPct val="0"/>
              </a:spcAft>
              <a:defRPr/>
            </a:pPr>
            <a:r>
              <a:rPr lang="en-US" sz="3800" kern="0" dirty="0" smtClean="0">
                <a:solidFill>
                  <a:srgbClr val="000000"/>
                </a:solidFill>
              </a:rPr>
              <a:t>bags of words similarity</a:t>
            </a:r>
            <a:endParaRPr lang="en-US" sz="3800" kern="0" dirty="0">
              <a:solidFill>
                <a:srgbClr val="000000"/>
              </a:solidFill>
            </a:endParaRPr>
          </a:p>
        </p:txBody>
      </p:sp>
      <p:grpSp>
        <p:nvGrpSpPr>
          <p:cNvPr id="9" name="Group 8"/>
          <p:cNvGrpSpPr/>
          <p:nvPr/>
        </p:nvGrpSpPr>
        <p:grpSpPr>
          <a:xfrm>
            <a:off x="7162800" y="2564817"/>
            <a:ext cx="2823243" cy="2166523"/>
            <a:chOff x="7162800" y="2564817"/>
            <a:chExt cx="2823243" cy="2166523"/>
          </a:xfrm>
        </p:grpSpPr>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222" t="21136" r="38196" b="33899"/>
            <a:stretch/>
          </p:blipFill>
          <p:spPr bwMode="auto">
            <a:xfrm>
              <a:off x="7620000" y="2564817"/>
              <a:ext cx="236604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a:off x="7162800" y="3048000"/>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5" name="Group 4"/>
          <p:cNvGrpSpPr/>
          <p:nvPr/>
        </p:nvGrpSpPr>
        <p:grpSpPr>
          <a:xfrm>
            <a:off x="3124200" y="2797551"/>
            <a:ext cx="1524000" cy="904879"/>
            <a:chOff x="3124200" y="2797551"/>
            <a:chExt cx="1524000" cy="904879"/>
          </a:xfrm>
        </p:grpSpPr>
        <p:sp>
          <p:nvSpPr>
            <p:cNvPr id="2" name="Oval 1"/>
            <p:cNvSpPr/>
            <p:nvPr/>
          </p:nvSpPr>
          <p:spPr bwMode="auto">
            <a:xfrm>
              <a:off x="3124200" y="2797551"/>
              <a:ext cx="308113" cy="904879"/>
            </a:xfrm>
            <a:prstGeom prst="ellipse">
              <a:avLst/>
            </a:prstGeom>
            <a:noFill/>
            <a:ln w="381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519623" y="3059668"/>
              <a:ext cx="1128577" cy="369332"/>
            </a:xfrm>
            <a:prstGeom prst="rect">
              <a:avLst/>
            </a:prstGeom>
            <a:noFill/>
          </p:spPr>
          <p:txBody>
            <a:bodyPr wrap="square" rtlCol="0">
              <a:spAutoFit/>
            </a:bodyPr>
            <a:lstStyle/>
            <a:p>
              <a:r>
                <a:rPr lang="en-US" b="1" dirty="0" smtClean="0">
                  <a:solidFill>
                    <a:schemeClr val="bg1"/>
                  </a:solidFill>
                </a:rPr>
                <a:t>w</a:t>
              </a:r>
              <a:r>
                <a:rPr lang="en-US" b="1" baseline="-25000" dirty="0" smtClean="0">
                  <a:solidFill>
                    <a:schemeClr val="bg1"/>
                  </a:solidFill>
                </a:rPr>
                <a:t>91</a:t>
              </a:r>
              <a:endParaRPr lang="en-US" b="1" baseline="-25000" dirty="0">
                <a:solidFill>
                  <a:schemeClr val="bg1"/>
                </a:solidFill>
              </a:endParaRPr>
            </a:p>
          </p:txBody>
        </p:sp>
      </p:grpSp>
      <p:sp>
        <p:nvSpPr>
          <p:cNvPr id="10" name="Rectangle 9"/>
          <p:cNvSpPr/>
          <p:nvPr/>
        </p:nvSpPr>
        <p:spPr bwMode="auto">
          <a:xfrm>
            <a:off x="5029200" y="5029200"/>
            <a:ext cx="2133600" cy="738188"/>
          </a:xfrm>
          <a:prstGeom prst="rect">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12" name="Straight Arrow Connector 11"/>
          <p:cNvCxnSpPr/>
          <p:nvPr/>
        </p:nvCxnSpPr>
        <p:spPr bwMode="auto">
          <a:xfrm>
            <a:off x="3519623" y="3429000"/>
            <a:ext cx="1509577" cy="18288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nvGrpSpPr>
          <p:cNvPr id="14" name="Group 13"/>
          <p:cNvGrpSpPr/>
          <p:nvPr/>
        </p:nvGrpSpPr>
        <p:grpSpPr>
          <a:xfrm>
            <a:off x="7169617" y="4976091"/>
            <a:ext cx="2012483" cy="1171575"/>
            <a:chOff x="7169617" y="4976091"/>
            <a:chExt cx="2012483" cy="1171575"/>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4976091"/>
              <a:ext cx="1562100" cy="1171575"/>
            </a:xfrm>
            <a:prstGeom prst="rect">
              <a:avLst/>
            </a:prstGeom>
          </p:spPr>
        </p:pic>
        <p:cxnSp>
          <p:nvCxnSpPr>
            <p:cNvPr id="15" name="Straight Arrow Connector 14"/>
            <p:cNvCxnSpPr/>
            <p:nvPr/>
          </p:nvCxnSpPr>
          <p:spPr bwMode="auto">
            <a:xfrm>
              <a:off x="7169617" y="5398294"/>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17" name="Content Placeholder 6"/>
          <p:cNvSpPr>
            <a:spLocks noGrp="1"/>
          </p:cNvSpPr>
          <p:nvPr>
            <p:ph idx="4294967295"/>
          </p:nvPr>
        </p:nvSpPr>
        <p:spPr>
          <a:xfrm>
            <a:off x="169862" y="4976091"/>
            <a:ext cx="4478338" cy="4495800"/>
          </a:xfrm>
        </p:spPr>
        <p:txBody>
          <a:bodyPr/>
          <a:lstStyle/>
          <a:p>
            <a:pPr marL="456915" indent="-456915" eaLnBrk="1" hangingPunct="1">
              <a:buFont typeface="Trebuchet MS" pitchFamily="34" charset="0"/>
              <a:buAutoNum type="arabicPeriod"/>
            </a:pPr>
            <a:r>
              <a:rPr lang="en-US" sz="2400" dirty="0" smtClean="0"/>
              <a:t>Extract words in query</a:t>
            </a:r>
          </a:p>
          <a:p>
            <a:pPr marL="456915" indent="-456915" eaLnBrk="1" hangingPunct="1">
              <a:buFont typeface="Trebuchet MS" pitchFamily="34" charset="0"/>
              <a:buAutoNum type="arabicPeriod"/>
            </a:pPr>
            <a:r>
              <a:rPr lang="en-US" sz="2400" dirty="0" smtClean="0"/>
              <a:t>Inverted file index to find relevant frames</a:t>
            </a:r>
          </a:p>
          <a:p>
            <a:pPr marL="456915" indent="-456915" eaLnBrk="1" hangingPunct="1">
              <a:buFont typeface="Trebuchet MS" pitchFamily="34" charset="0"/>
              <a:buAutoNum type="arabicPeriod"/>
            </a:pPr>
            <a:r>
              <a:rPr lang="en-US" sz="2400" dirty="0" smtClean="0"/>
              <a:t>Compare word counts</a:t>
            </a:r>
          </a:p>
          <a:p>
            <a:pPr marL="456915" indent="-456915" eaLnBrk="1" hangingPunct="1"/>
            <a:endParaRPr lang="en-US" sz="2400" dirty="0" smtClean="0">
              <a:hlinkClick r:id=""/>
            </a:endParaRPr>
          </a:p>
        </p:txBody>
      </p:sp>
      <p:sp>
        <p:nvSpPr>
          <p:cNvPr id="16" name="TextBox 15"/>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14596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solidFill>
                  <a:schemeClr val="accent2"/>
                </a:solidFill>
              </a:rPr>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3966451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weep_allvoc"/>
          <p:cNvPicPr>
            <a:picLocks noChangeAspect="1" noChangeArrowheads="1"/>
          </p:cNvPicPr>
          <p:nvPr/>
        </p:nvPicPr>
        <p:blipFill>
          <a:blip r:embed="rId3">
            <a:extLst>
              <a:ext uri="{28A0092B-C50C-407E-A947-70E740481C1C}">
                <a14:useLocalDpi xmlns:a14="http://schemas.microsoft.com/office/drawing/2010/main" val="0"/>
              </a:ext>
            </a:extLst>
          </a:blip>
          <a:srcRect r="52299"/>
          <a:stretch>
            <a:fillRect/>
          </a:stretch>
        </p:blipFill>
        <p:spPr bwMode="auto">
          <a:xfrm>
            <a:off x="259629" y="1464705"/>
            <a:ext cx="4906962"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4"/>
          <p:cNvSpPr>
            <a:spLocks noGrp="1" noChangeArrowheads="1"/>
          </p:cNvSpPr>
          <p:nvPr>
            <p:ph type="title"/>
          </p:nvPr>
        </p:nvSpPr>
        <p:spPr>
          <a:xfrm>
            <a:off x="609600" y="233366"/>
            <a:ext cx="7772400" cy="1143000"/>
          </a:xfrm>
        </p:spPr>
        <p:txBody>
          <a:bodyPr/>
          <a:lstStyle/>
          <a:p>
            <a:pPr eaLnBrk="1" hangingPunct="1"/>
            <a:r>
              <a:rPr lang="en-US" dirty="0" smtClean="0">
                <a:latin typeface="Arial" pitchFamily="34" charset="0"/>
                <a:cs typeface="Arial" pitchFamily="34" charset="0"/>
              </a:rPr>
              <a:t>Vocabulary size</a:t>
            </a:r>
          </a:p>
        </p:txBody>
      </p:sp>
      <p:sp>
        <p:nvSpPr>
          <p:cNvPr id="5" name="Text Box 3"/>
          <p:cNvSpPr txBox="1">
            <a:spLocks noChangeArrowheads="1"/>
          </p:cNvSpPr>
          <p:nvPr/>
        </p:nvSpPr>
        <p:spPr bwMode="auto">
          <a:xfrm>
            <a:off x="5306076" y="1371600"/>
            <a:ext cx="4218924" cy="83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400" dirty="0" smtClean="0">
                <a:solidFill>
                  <a:srgbClr val="000000"/>
                </a:solidFill>
              </a:rPr>
              <a:t>Results for recognition task with 6347 images </a:t>
            </a:r>
            <a:endParaRPr lang="en-US" sz="2400" dirty="0">
              <a:solidFill>
                <a:srgbClr val="000000"/>
              </a:solidFill>
            </a:endParaRPr>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48" t="23158" r="52784" b="19617"/>
          <a:stretch/>
        </p:blipFill>
        <p:spPr bwMode="auto">
          <a:xfrm>
            <a:off x="5305741" y="2276350"/>
            <a:ext cx="3685859" cy="378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534676" y="6324600"/>
            <a:ext cx="4218924" cy="36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dirty="0" err="1" smtClean="0">
                <a:solidFill>
                  <a:srgbClr val="000000"/>
                </a:solidFill>
              </a:rPr>
              <a:t>Nister</a:t>
            </a:r>
            <a:r>
              <a:rPr lang="en-US" dirty="0" smtClean="0">
                <a:solidFill>
                  <a:srgbClr val="000000"/>
                </a:solidFill>
              </a:rPr>
              <a:t> &amp; </a:t>
            </a:r>
            <a:r>
              <a:rPr lang="en-US" dirty="0" err="1" smtClean="0">
                <a:solidFill>
                  <a:srgbClr val="000000"/>
                </a:solidFill>
              </a:rPr>
              <a:t>Stewenius</a:t>
            </a:r>
            <a:r>
              <a:rPr lang="en-US" dirty="0" smtClean="0">
                <a:solidFill>
                  <a:srgbClr val="000000"/>
                </a:solidFill>
              </a:rPr>
              <a:t>, CVPR 2006</a:t>
            </a:r>
            <a:endParaRPr lang="en-US" dirty="0">
              <a:solidFill>
                <a:srgbClr val="000000"/>
              </a:solidFill>
            </a:endParaRPr>
          </a:p>
        </p:txBody>
      </p:sp>
      <p:sp>
        <p:nvSpPr>
          <p:cNvPr id="2" name="TextBox 1"/>
          <p:cNvSpPr txBox="1"/>
          <p:nvPr/>
        </p:nvSpPr>
        <p:spPr>
          <a:xfrm>
            <a:off x="304800" y="6248400"/>
            <a:ext cx="5257800" cy="461665"/>
          </a:xfrm>
          <a:prstGeom prst="rect">
            <a:avLst/>
          </a:prstGeom>
          <a:noFill/>
        </p:spPr>
        <p:txBody>
          <a:bodyPr wrap="square" rtlCol="0">
            <a:spAutoFit/>
          </a:bodyPr>
          <a:lstStyle/>
          <a:p>
            <a:r>
              <a:rPr lang="en-US" sz="2400" i="1" dirty="0" smtClean="0">
                <a:latin typeface="Arial" pitchFamily="34" charset="0"/>
                <a:cs typeface="Arial" pitchFamily="34" charset="0"/>
              </a:rPr>
              <a:t>Influence on performance, </a:t>
            </a:r>
            <a:r>
              <a:rPr lang="en-US" sz="2400" i="1" dirty="0" err="1" smtClean="0">
                <a:latin typeface="Arial" pitchFamily="34" charset="0"/>
                <a:cs typeface="Arial" pitchFamily="34" charset="0"/>
              </a:rPr>
              <a:t>sparsity</a:t>
            </a:r>
            <a:endParaRPr lang="en-US" sz="2400" i="1" dirty="0">
              <a:latin typeface="Arial" pitchFamily="34" charset="0"/>
              <a:cs typeface="Arial" pitchFamily="34" charset="0"/>
            </a:endParaRPr>
          </a:p>
        </p:txBody>
      </p:sp>
      <p:sp>
        <p:nvSpPr>
          <p:cNvPr id="3" name="TextBox 2"/>
          <p:cNvSpPr txBox="1"/>
          <p:nvPr/>
        </p:nvSpPr>
        <p:spPr>
          <a:xfrm>
            <a:off x="3276600" y="3124200"/>
            <a:ext cx="1295400" cy="523220"/>
          </a:xfrm>
          <a:prstGeom prst="rect">
            <a:avLst/>
          </a:prstGeom>
          <a:noFill/>
        </p:spPr>
        <p:txBody>
          <a:bodyPr wrap="square" rtlCol="0">
            <a:spAutoFit/>
          </a:bodyPr>
          <a:lstStyle/>
          <a:p>
            <a:pPr algn="ctr"/>
            <a:r>
              <a:rPr lang="en-US" sz="1400" b="1" dirty="0" smtClean="0">
                <a:latin typeface="Arial" pitchFamily="34" charset="0"/>
                <a:cs typeface="Arial" pitchFamily="34" charset="0"/>
              </a:rPr>
              <a:t>Branching factors</a:t>
            </a:r>
            <a:endParaRPr lang="en-US" sz="1400" b="1" dirty="0">
              <a:latin typeface="Arial" pitchFamily="34" charset="0"/>
              <a:cs typeface="Arial" pitchFamily="34" charset="0"/>
            </a:endParaRPr>
          </a:p>
        </p:txBody>
      </p:sp>
      <p:sp>
        <p:nvSpPr>
          <p:cNvPr id="10" name="TextBox 9"/>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15280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2"/>
          <p:cNvSpPr>
            <a:spLocks noGrp="1"/>
          </p:cNvSpPr>
          <p:nvPr>
            <p:ph type="ftr" sz="quarter" idx="11"/>
          </p:nvPr>
        </p:nvSpPr>
        <p:spPr/>
        <p:txBody>
          <a:bodyPr/>
          <a:lstStyle/>
          <a:p>
            <a:pPr>
              <a:defRPr/>
            </a:pPr>
            <a:r>
              <a:rPr lang="de-DE" smtClean="0"/>
              <a:t>K. Grauman, B. Leibe</a:t>
            </a:r>
          </a:p>
        </p:txBody>
      </p:sp>
      <p:sp>
        <p:nvSpPr>
          <p:cNvPr id="97283" name="Rectangle 2"/>
          <p:cNvSpPr>
            <a:spLocks noGrp="1" noChangeArrowheads="1"/>
          </p:cNvSpPr>
          <p:nvPr>
            <p:ph type="title" idx="4294967295"/>
          </p:nvPr>
        </p:nvSpPr>
        <p:spPr>
          <a:xfrm>
            <a:off x="457200" y="592142"/>
            <a:ext cx="8686800" cy="609600"/>
          </a:xfrm>
        </p:spPr>
        <p:txBody>
          <a:bodyPr/>
          <a:lstStyle/>
          <a:p>
            <a:pPr eaLnBrk="1" hangingPunct="1"/>
            <a:r>
              <a:rPr lang="en-US" smtClean="0"/>
              <a:t>Vocabulary Trees: hierarchical clustering for large vocabularies</a:t>
            </a:r>
          </a:p>
        </p:txBody>
      </p:sp>
      <p:sp>
        <p:nvSpPr>
          <p:cNvPr id="97284" name="Rectangle 3"/>
          <p:cNvSpPr>
            <a:spLocks noGrp="1" noChangeArrowheads="1"/>
          </p:cNvSpPr>
          <p:nvPr>
            <p:ph type="body" idx="4294967295"/>
          </p:nvPr>
        </p:nvSpPr>
        <p:spPr/>
        <p:txBody>
          <a:bodyPr/>
          <a:lstStyle/>
          <a:p>
            <a:pPr eaLnBrk="1" hangingPunct="1"/>
            <a:r>
              <a:rPr lang="en-US" smtClean="0"/>
              <a:t>Tree construction:</a:t>
            </a:r>
          </a:p>
        </p:txBody>
      </p:sp>
      <p:grpSp>
        <p:nvGrpSpPr>
          <p:cNvPr id="97285" name="Group 67"/>
          <p:cNvGrpSpPr>
            <a:grpSpLocks/>
          </p:cNvGrpSpPr>
          <p:nvPr/>
        </p:nvGrpSpPr>
        <p:grpSpPr bwMode="auto">
          <a:xfrm>
            <a:off x="2767013" y="2370138"/>
            <a:ext cx="4213225" cy="3605212"/>
            <a:chOff x="1196" y="554"/>
            <a:chExt cx="3545" cy="3032"/>
          </a:xfrm>
        </p:grpSpPr>
        <p:grpSp>
          <p:nvGrpSpPr>
            <p:cNvPr id="97445" name="Group 68"/>
            <p:cNvGrpSpPr>
              <a:grpSpLocks/>
            </p:cNvGrpSpPr>
            <p:nvPr/>
          </p:nvGrpSpPr>
          <p:grpSpPr bwMode="auto">
            <a:xfrm>
              <a:off x="1761" y="1222"/>
              <a:ext cx="2055" cy="1491"/>
              <a:chOff x="1761" y="1222"/>
              <a:chExt cx="2055" cy="1491"/>
            </a:xfrm>
          </p:grpSpPr>
          <p:sp>
            <p:nvSpPr>
              <p:cNvPr id="97458" name="Line 69"/>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9" name="Line 70"/>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60" name="Line 71"/>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446" name="Group 72"/>
            <p:cNvGrpSpPr>
              <a:grpSpLocks/>
            </p:cNvGrpSpPr>
            <p:nvPr/>
          </p:nvGrpSpPr>
          <p:grpSpPr bwMode="auto">
            <a:xfrm>
              <a:off x="1196" y="657"/>
              <a:ext cx="1181" cy="1336"/>
              <a:chOff x="1196" y="657"/>
              <a:chExt cx="1181" cy="1336"/>
            </a:xfrm>
          </p:grpSpPr>
          <p:sp>
            <p:nvSpPr>
              <p:cNvPr id="97455" name="Line 73"/>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6" name="Line 74"/>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7" name="Line 75"/>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447" name="Group 76"/>
            <p:cNvGrpSpPr>
              <a:grpSpLocks/>
            </p:cNvGrpSpPr>
            <p:nvPr/>
          </p:nvGrpSpPr>
          <p:grpSpPr bwMode="auto">
            <a:xfrm>
              <a:off x="3405" y="554"/>
              <a:ext cx="1336" cy="1182"/>
              <a:chOff x="3405" y="554"/>
              <a:chExt cx="1336" cy="1182"/>
            </a:xfrm>
          </p:grpSpPr>
          <p:sp>
            <p:nvSpPr>
              <p:cNvPr id="97452" name="Line 77"/>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3" name="Line 78"/>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4" name="Line 79"/>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448" name="Group 80"/>
            <p:cNvGrpSpPr>
              <a:grpSpLocks/>
            </p:cNvGrpSpPr>
            <p:nvPr/>
          </p:nvGrpSpPr>
          <p:grpSpPr bwMode="auto">
            <a:xfrm>
              <a:off x="2429" y="2456"/>
              <a:ext cx="1336" cy="1130"/>
              <a:chOff x="2429" y="2456"/>
              <a:chExt cx="1336" cy="1130"/>
            </a:xfrm>
          </p:grpSpPr>
          <p:sp>
            <p:nvSpPr>
              <p:cNvPr id="97449" name="Line 81"/>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0" name="Line 82"/>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1" name="Line 83"/>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grpSp>
        <p:nvGrpSpPr>
          <p:cNvPr id="97286" name="Group 84"/>
          <p:cNvGrpSpPr>
            <a:grpSpLocks/>
          </p:cNvGrpSpPr>
          <p:nvPr/>
        </p:nvGrpSpPr>
        <p:grpSpPr bwMode="auto">
          <a:xfrm>
            <a:off x="3438525" y="3163894"/>
            <a:ext cx="2443163" cy="1773237"/>
            <a:chOff x="1761" y="1222"/>
            <a:chExt cx="2055" cy="1491"/>
          </a:xfrm>
        </p:grpSpPr>
        <p:sp>
          <p:nvSpPr>
            <p:cNvPr id="97442" name="Line 85"/>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3" name="Line 86"/>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4" name="Line 87"/>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287" name="Group 88"/>
          <p:cNvGrpSpPr>
            <a:grpSpLocks/>
          </p:cNvGrpSpPr>
          <p:nvPr/>
        </p:nvGrpSpPr>
        <p:grpSpPr bwMode="auto">
          <a:xfrm>
            <a:off x="2767013" y="2492375"/>
            <a:ext cx="1403350" cy="1589088"/>
            <a:chOff x="1196" y="657"/>
            <a:chExt cx="1181" cy="1336"/>
          </a:xfrm>
        </p:grpSpPr>
        <p:sp>
          <p:nvSpPr>
            <p:cNvPr id="97439" name="Line 89"/>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0" name="Line 90"/>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1" name="Line 91"/>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288" name="Group 92"/>
          <p:cNvGrpSpPr>
            <a:grpSpLocks/>
          </p:cNvGrpSpPr>
          <p:nvPr/>
        </p:nvGrpSpPr>
        <p:grpSpPr bwMode="auto">
          <a:xfrm>
            <a:off x="5392739" y="2370144"/>
            <a:ext cx="1587500" cy="1404937"/>
            <a:chOff x="3405" y="554"/>
            <a:chExt cx="1336" cy="1182"/>
          </a:xfrm>
        </p:grpSpPr>
        <p:sp>
          <p:nvSpPr>
            <p:cNvPr id="97436" name="Line 93"/>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7" name="Line 94"/>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8" name="Line 95"/>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289" name="Group 96"/>
          <p:cNvGrpSpPr>
            <a:grpSpLocks/>
          </p:cNvGrpSpPr>
          <p:nvPr/>
        </p:nvGrpSpPr>
        <p:grpSpPr bwMode="auto">
          <a:xfrm>
            <a:off x="4232275" y="4630738"/>
            <a:ext cx="1587500" cy="1344612"/>
            <a:chOff x="2429" y="2456"/>
            <a:chExt cx="1336" cy="1130"/>
          </a:xfrm>
        </p:grpSpPr>
        <p:sp>
          <p:nvSpPr>
            <p:cNvPr id="97433" name="Line 9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4" name="Line 9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5" name="Line 9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7290" name="Group 100"/>
          <p:cNvGrpSpPr>
            <a:grpSpLocks noChangeAspect="1"/>
          </p:cNvGrpSpPr>
          <p:nvPr/>
        </p:nvGrpSpPr>
        <p:grpSpPr bwMode="auto">
          <a:xfrm>
            <a:off x="2276477" y="1881194"/>
            <a:ext cx="5132388" cy="4643437"/>
            <a:chOff x="1056" y="288"/>
            <a:chExt cx="4032" cy="3648"/>
          </a:xfrm>
        </p:grpSpPr>
        <p:sp>
          <p:nvSpPr>
            <p:cNvPr id="97322" name="Oval 101"/>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3" name="Oval 102"/>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4" name="Oval 103"/>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5" name="Oval 104"/>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6" name="Oval 105"/>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7" name="Oval 106"/>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8" name="Oval 107"/>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29" name="Oval 108"/>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0" name="Oval 109"/>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1" name="Oval 110"/>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2" name="Oval 111"/>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3" name="Oval 112"/>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4" name="Oval 113"/>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5" name="Oval 114"/>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6" name="Oval 115"/>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7" name="Oval 116"/>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8" name="Oval 117"/>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39" name="Oval 118"/>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0" name="Oval 119"/>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1" name="Oval 120"/>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2" name="Oval 121"/>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3" name="Oval 122"/>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4" name="Oval 123"/>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5" name="Oval 124"/>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6" name="Oval 125"/>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7" name="Oval 126"/>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8" name="Oval 127"/>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49" name="Oval 128"/>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0" name="Oval 129"/>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1" name="Oval 130"/>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2" name="Oval 131"/>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3" name="Oval 132"/>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4" name="Oval 133"/>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5" name="Oval 134"/>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6" name="Oval 135"/>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7" name="Oval 136"/>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8" name="Oval 137"/>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59" name="Oval 138"/>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0" name="Oval 139"/>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1" name="Oval 140"/>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2" name="Oval 141"/>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3" name="Oval 142"/>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4" name="Oval 143"/>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5" name="Oval 144"/>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6" name="Oval 145"/>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7" name="Oval 146"/>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8" name="Oval 147"/>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69" name="Oval 148"/>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0" name="Oval 149"/>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1" name="Oval 150"/>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2" name="Oval 151"/>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3" name="Oval 152"/>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4" name="Oval 153"/>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5" name="Oval 154"/>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6" name="Oval 155"/>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7" name="Oval 156"/>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8" name="Oval 157"/>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79" name="Oval 158"/>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0" name="Oval 159"/>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1" name="Oval 160"/>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2" name="Oval 161"/>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3" name="Oval 162"/>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4" name="Oval 163"/>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5" name="Oval 164"/>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6" name="Oval 165"/>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7" name="Oval 166"/>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8" name="Oval 167"/>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89" name="Oval 168"/>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0" name="Oval 169"/>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1" name="Oval 170"/>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2" name="Oval 171"/>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3" name="Oval 172"/>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4" name="Oval 173"/>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5" name="Oval 174"/>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6" name="Oval 175"/>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7" name="Oval 176"/>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8" name="Oval 177"/>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399" name="Oval 178"/>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0" name="Oval 179"/>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1" name="Oval 180"/>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2" name="Oval 181"/>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3" name="Oval 182"/>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4" name="Oval 183"/>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5" name="Oval 184"/>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6" name="Oval 185"/>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7" name="Oval 186"/>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8" name="Oval 187"/>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09" name="Oval 188"/>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0" name="Oval 189"/>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1" name="Oval 190"/>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2" name="Oval 191"/>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3" name="Oval 192"/>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4" name="Oval 193"/>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5" name="Oval 194"/>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6" name="Oval 195"/>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7" name="Oval 196"/>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8" name="Oval 197"/>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19" name="Oval 198"/>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0" name="Oval 199"/>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1" name="Oval 200"/>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2" name="Oval 201"/>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3" name="Oval 202"/>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4" name="Oval 203"/>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5" name="Oval 204"/>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6" name="Oval 205"/>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7" name="Oval 206"/>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8" name="Oval 207"/>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29" name="Oval 208"/>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30" name="Oval 209"/>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31" name="Oval 210"/>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sp>
          <p:nvSpPr>
            <p:cNvPr id="97432" name="Oval 211"/>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a:solidFill>
                  <a:srgbClr val="FFFFFF"/>
                </a:solidFill>
              </a:endParaRPr>
            </a:p>
          </p:txBody>
        </p:sp>
      </p:grpSp>
      <p:grpSp>
        <p:nvGrpSpPr>
          <p:cNvPr id="12" name="Group 212"/>
          <p:cNvGrpSpPr>
            <a:grpSpLocks noChangeAspect="1"/>
          </p:cNvGrpSpPr>
          <p:nvPr/>
        </p:nvGrpSpPr>
        <p:grpSpPr bwMode="auto">
          <a:xfrm>
            <a:off x="2581275" y="2003425"/>
            <a:ext cx="4033838" cy="3360738"/>
            <a:chOff x="864" y="192"/>
            <a:chExt cx="3168" cy="2640"/>
          </a:xfrm>
        </p:grpSpPr>
        <p:sp>
          <p:nvSpPr>
            <p:cNvPr id="97319" name="Line 213"/>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0" name="Line 214"/>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1" name="Line 215"/>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2901208" name="AutoShape 216"/>
          <p:cNvSpPr>
            <a:spLocks noChangeAspect="1" noChangeArrowheads="1"/>
          </p:cNvSpPr>
          <p:nvPr/>
        </p:nvSpPr>
        <p:spPr bwMode="auto">
          <a:xfrm>
            <a:off x="4391031" y="4473575"/>
            <a:ext cx="182563" cy="184150"/>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09" name="AutoShape 217"/>
          <p:cNvSpPr>
            <a:spLocks noChangeAspect="1" noChangeArrowheads="1"/>
          </p:cNvSpPr>
          <p:nvPr/>
        </p:nvSpPr>
        <p:spPr bwMode="auto">
          <a:xfrm>
            <a:off x="5724525" y="5122866"/>
            <a:ext cx="184150" cy="182562"/>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0" name="AutoShape 218"/>
          <p:cNvSpPr>
            <a:spLocks noChangeAspect="1" noChangeArrowheads="1"/>
          </p:cNvSpPr>
          <p:nvPr/>
        </p:nvSpPr>
        <p:spPr bwMode="auto">
          <a:xfrm>
            <a:off x="4211638" y="5842004"/>
            <a:ext cx="184150" cy="182563"/>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1" name="AutoShape 219"/>
          <p:cNvSpPr>
            <a:spLocks noChangeAspect="1" noChangeArrowheads="1"/>
          </p:cNvSpPr>
          <p:nvPr/>
        </p:nvSpPr>
        <p:spPr bwMode="auto">
          <a:xfrm>
            <a:off x="5327651" y="3609975"/>
            <a:ext cx="184150" cy="182563"/>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2" name="AutoShape 220"/>
          <p:cNvSpPr>
            <a:spLocks noChangeAspect="1" noChangeArrowheads="1"/>
          </p:cNvSpPr>
          <p:nvPr/>
        </p:nvSpPr>
        <p:spPr bwMode="auto">
          <a:xfrm>
            <a:off x="6840538" y="3394079"/>
            <a:ext cx="182562" cy="182563"/>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3" name="AutoShape 221"/>
          <p:cNvSpPr>
            <a:spLocks noChangeAspect="1" noChangeArrowheads="1"/>
          </p:cNvSpPr>
          <p:nvPr/>
        </p:nvSpPr>
        <p:spPr bwMode="auto">
          <a:xfrm>
            <a:off x="5327651" y="2314577"/>
            <a:ext cx="184150" cy="182563"/>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4" name="AutoShape 222"/>
          <p:cNvSpPr>
            <a:spLocks noChangeAspect="1" noChangeArrowheads="1"/>
          </p:cNvSpPr>
          <p:nvPr/>
        </p:nvSpPr>
        <p:spPr bwMode="auto">
          <a:xfrm>
            <a:off x="3095631" y="3970343"/>
            <a:ext cx="182563" cy="184150"/>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5" name="AutoShape 223"/>
          <p:cNvSpPr>
            <a:spLocks noChangeAspect="1" noChangeArrowheads="1"/>
          </p:cNvSpPr>
          <p:nvPr/>
        </p:nvSpPr>
        <p:spPr bwMode="auto">
          <a:xfrm>
            <a:off x="3995738" y="3286125"/>
            <a:ext cx="182562" cy="184150"/>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6" name="AutoShape 224"/>
          <p:cNvSpPr>
            <a:spLocks noChangeAspect="1" noChangeArrowheads="1"/>
          </p:cNvSpPr>
          <p:nvPr/>
        </p:nvSpPr>
        <p:spPr bwMode="auto">
          <a:xfrm>
            <a:off x="2590806" y="2422528"/>
            <a:ext cx="182563" cy="182563"/>
          </a:xfrm>
          <a:prstGeom prst="flowChartConnector">
            <a:avLst/>
          </a:prstGeom>
          <a:solidFill>
            <a:srgbClr val="0000FF"/>
          </a:solidFill>
          <a:ln w="9525">
            <a:solidFill>
              <a:schemeClr val="tx1"/>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7" name="AutoShape 225"/>
          <p:cNvSpPr>
            <a:spLocks noChangeAspect="1" noChangeArrowheads="1"/>
          </p:cNvSpPr>
          <p:nvPr/>
        </p:nvSpPr>
        <p:spPr bwMode="auto">
          <a:xfrm>
            <a:off x="4608513" y="4762500"/>
            <a:ext cx="304800" cy="304800"/>
          </a:xfrm>
          <a:prstGeom prst="octagon">
            <a:avLst>
              <a:gd name="adj" fmla="val 29287"/>
            </a:avLst>
          </a:prstGeom>
          <a:solidFill>
            <a:srgbClr val="008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8" name="AutoShape 226"/>
          <p:cNvSpPr>
            <a:spLocks noChangeAspect="1" noChangeArrowheads="1"/>
          </p:cNvSpPr>
          <p:nvPr/>
        </p:nvSpPr>
        <p:spPr bwMode="auto">
          <a:xfrm>
            <a:off x="5724525" y="2997200"/>
            <a:ext cx="304800" cy="304800"/>
          </a:xfrm>
          <a:prstGeom prst="octagon">
            <a:avLst>
              <a:gd name="adj" fmla="val 29287"/>
            </a:avLst>
          </a:prstGeom>
          <a:solidFill>
            <a:srgbClr val="008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1219" name="AutoShape 227"/>
          <p:cNvSpPr>
            <a:spLocks noChangeAspect="1" noChangeArrowheads="1"/>
          </p:cNvSpPr>
          <p:nvPr/>
        </p:nvSpPr>
        <p:spPr bwMode="auto">
          <a:xfrm>
            <a:off x="3311525" y="2997200"/>
            <a:ext cx="304800" cy="304800"/>
          </a:xfrm>
          <a:prstGeom prst="octagon">
            <a:avLst>
              <a:gd name="adj" fmla="val 29287"/>
            </a:avLst>
          </a:prstGeom>
          <a:solidFill>
            <a:srgbClr val="008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3" name="Group 228"/>
          <p:cNvGrpSpPr>
            <a:grpSpLocks/>
          </p:cNvGrpSpPr>
          <p:nvPr/>
        </p:nvGrpSpPr>
        <p:grpSpPr bwMode="auto">
          <a:xfrm>
            <a:off x="1727200" y="2003431"/>
            <a:ext cx="2443163" cy="2138363"/>
            <a:chOff x="322" y="246"/>
            <a:chExt cx="2055" cy="1799"/>
          </a:xfrm>
        </p:grpSpPr>
        <p:sp>
          <p:nvSpPr>
            <p:cNvPr id="97316" name="Line 229"/>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7" name="Line 230"/>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8" name="Line 231"/>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4" name="Group 232"/>
          <p:cNvGrpSpPr>
            <a:grpSpLocks/>
          </p:cNvGrpSpPr>
          <p:nvPr/>
        </p:nvGrpSpPr>
        <p:grpSpPr bwMode="auto">
          <a:xfrm>
            <a:off x="4598988" y="2003431"/>
            <a:ext cx="2198687" cy="2811463"/>
            <a:chOff x="2737" y="246"/>
            <a:chExt cx="1850" cy="2364"/>
          </a:xfrm>
        </p:grpSpPr>
        <p:sp>
          <p:nvSpPr>
            <p:cNvPr id="97313" name="Line 233"/>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4" name="Line 234"/>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5" name="Line 235"/>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5" name="Group 236"/>
          <p:cNvGrpSpPr>
            <a:grpSpLocks/>
          </p:cNvGrpSpPr>
          <p:nvPr/>
        </p:nvGrpSpPr>
        <p:grpSpPr bwMode="auto">
          <a:xfrm>
            <a:off x="2705100" y="4203700"/>
            <a:ext cx="2870200" cy="2076450"/>
            <a:chOff x="1144" y="2096"/>
            <a:chExt cx="2415" cy="1747"/>
          </a:xfrm>
        </p:grpSpPr>
        <p:sp>
          <p:nvSpPr>
            <p:cNvPr id="97310" name="Line 237"/>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1" name="Line 238"/>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2" name="Line 239"/>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97307" name="AutoShape 240"/>
          <p:cNvSpPr>
            <a:spLocks noChangeAspect="1" noChangeArrowheads="1"/>
          </p:cNvSpPr>
          <p:nvPr/>
        </p:nvSpPr>
        <p:spPr bwMode="auto">
          <a:xfrm>
            <a:off x="4389444" y="3775075"/>
            <a:ext cx="427037" cy="428625"/>
          </a:xfrm>
          <a:prstGeom prst="diamond">
            <a:avLst/>
          </a:prstGeom>
          <a:solidFill>
            <a:schemeClr val="tx1"/>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7308" name="Text Box 241"/>
          <p:cNvSpPr txBox="1">
            <a:spLocks noChangeArrowheads="1"/>
          </p:cNvSpPr>
          <p:nvPr/>
        </p:nvSpPr>
        <p:spPr bwMode="auto">
          <a:xfrm>
            <a:off x="6624641" y="6553200"/>
            <a:ext cx="2196715" cy="30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97309" name="Text Box 242"/>
          <p:cNvSpPr txBox="1">
            <a:spLocks noChangeArrowheads="1"/>
          </p:cNvSpPr>
          <p:nvPr/>
        </p:nvSpPr>
        <p:spPr bwMode="auto">
          <a:xfrm>
            <a:off x="6132820" y="6057900"/>
            <a:ext cx="3047694" cy="34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Tree>
    <p:extLst>
      <p:ext uri="{BB962C8B-B14F-4D97-AF65-F5344CB8AC3E}">
        <p14:creationId xmlns:p14="http://schemas.microsoft.com/office/powerpoint/2010/main" val="3653096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1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1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1217"/>
                                        </p:tgtEl>
                                        <p:attrNameLst>
                                          <p:attrName>style.visibility</p:attrName>
                                        </p:attrNameLst>
                                      </p:cBhvr>
                                      <p:to>
                                        <p:strVal val="visible"/>
                                      </p:to>
                                    </p:set>
                                  </p:childTnLst>
                                </p:cTn>
                              </p:par>
                            </p:childTnLst>
                          </p:cTn>
                        </p:par>
                        <p:par>
                          <p:cTn id="11" fill="hold" nodeType="afterGroup">
                            <p:stCondLst>
                              <p:cond delay="0"/>
                            </p:stCondLst>
                            <p:childTnLst>
                              <p:par>
                                <p:cTn id="12" presetID="8"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1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1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01214"/>
                                        </p:tgtEl>
                                        <p:attrNameLst>
                                          <p:attrName>style.visibility</p:attrName>
                                        </p:attrNameLst>
                                      </p:cBhvr>
                                      <p:to>
                                        <p:strVal val="visible"/>
                                      </p:to>
                                    </p:set>
                                  </p:childTnLst>
                                </p:cTn>
                              </p:par>
                            </p:childTnLst>
                          </p:cTn>
                        </p:par>
                        <p:par>
                          <p:cTn id="23" fill="hold" nodeType="afterGroup">
                            <p:stCondLst>
                              <p:cond delay="0"/>
                            </p:stCondLst>
                            <p:childTnLst>
                              <p:par>
                                <p:cTn id="24" presetID="8"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500"/>
                                        <p:tgtEl>
                                          <p:spTgt spid="13"/>
                                        </p:tgtEl>
                                      </p:cBhvr>
                                    </p:animEffect>
                                  </p:childTnLst>
                                </p:cTn>
                              </p:par>
                            </p:childTnLst>
                          </p:cTn>
                        </p:par>
                        <p:par>
                          <p:cTn id="27" fill="hold" nodeType="afterGroup">
                            <p:stCondLst>
                              <p:cond delay="500"/>
                            </p:stCondLst>
                            <p:childTnLst>
                              <p:par>
                                <p:cTn id="28" presetID="1" presetClass="entr" presetSubtype="0" fill="hold" grpId="0" nodeType="afterEffect">
                                  <p:stCondLst>
                                    <p:cond delay="400"/>
                                  </p:stCondLst>
                                  <p:childTnLst>
                                    <p:set>
                                      <p:cBhvr>
                                        <p:cTn id="29" dur="1" fill="hold">
                                          <p:stCondLst>
                                            <p:cond delay="0"/>
                                          </p:stCondLst>
                                        </p:cTn>
                                        <p:tgtEl>
                                          <p:spTgt spid="29012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01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01212"/>
                                        </p:tgtEl>
                                        <p:attrNameLst>
                                          <p:attrName>style.visibility</p:attrName>
                                        </p:attrNameLst>
                                      </p:cBhvr>
                                      <p:to>
                                        <p:strVal val="visible"/>
                                      </p:to>
                                    </p:set>
                                  </p:childTnLst>
                                </p:cTn>
                              </p:par>
                            </p:childTnLst>
                          </p:cTn>
                        </p:par>
                        <p:par>
                          <p:cTn id="34" fill="hold" nodeType="afterGroup">
                            <p:stCondLst>
                              <p:cond delay="900"/>
                            </p:stCondLst>
                            <p:childTnLst>
                              <p:par>
                                <p:cTn id="35" presetID="8"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par>
                          <p:cTn id="38" fill="hold" nodeType="afterGroup">
                            <p:stCondLst>
                              <p:cond delay="1400"/>
                            </p:stCondLst>
                            <p:childTnLst>
                              <p:par>
                                <p:cTn id="39" presetID="1" presetClass="entr" presetSubtype="0" fill="hold" grpId="0" nodeType="afterEffect">
                                  <p:stCondLst>
                                    <p:cond delay="400"/>
                                  </p:stCondLst>
                                  <p:childTnLst>
                                    <p:set>
                                      <p:cBhvr>
                                        <p:cTn id="40" dur="1" fill="hold">
                                          <p:stCondLst>
                                            <p:cond delay="0"/>
                                          </p:stCondLst>
                                        </p:cTn>
                                        <p:tgtEl>
                                          <p:spTgt spid="2901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01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01209"/>
                                        </p:tgtEl>
                                        <p:attrNameLst>
                                          <p:attrName>style.visibility</p:attrName>
                                        </p:attrNameLst>
                                      </p:cBhvr>
                                      <p:to>
                                        <p:strVal val="visible"/>
                                      </p:to>
                                    </p:set>
                                  </p:childTnLst>
                                </p:cTn>
                              </p:par>
                            </p:childTnLst>
                          </p:cTn>
                        </p:par>
                        <p:par>
                          <p:cTn id="45" fill="hold" nodeType="afterGroup">
                            <p:stCondLst>
                              <p:cond delay="1800"/>
                            </p:stCondLst>
                            <p:childTnLst>
                              <p:par>
                                <p:cTn id="46" presetID="8"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208" grpId="0" animBg="1"/>
      <p:bldP spid="2901209" grpId="0" animBg="1"/>
      <p:bldP spid="2901210" grpId="0" animBg="1"/>
      <p:bldP spid="2901211" grpId="0" animBg="1"/>
      <p:bldP spid="2901212" grpId="0" animBg="1"/>
      <p:bldP spid="2901213" grpId="0" animBg="1"/>
      <p:bldP spid="2901214" grpId="0" animBg="1"/>
      <p:bldP spid="2901215" grpId="0" animBg="1"/>
      <p:bldP spid="2901216" grpId="0" animBg="1"/>
      <p:bldP spid="2901217" grpId="0" animBg="1"/>
      <p:bldP spid="2901218" grpId="0" animBg="1"/>
      <p:bldP spid="29012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2"/>
          <p:cNvSpPr>
            <a:spLocks noGrp="1"/>
          </p:cNvSpPr>
          <p:nvPr>
            <p:ph type="ftr" sz="quarter" idx="11"/>
          </p:nvPr>
        </p:nvSpPr>
        <p:spPr/>
        <p:txBody>
          <a:bodyPr/>
          <a:lstStyle/>
          <a:p>
            <a:pPr>
              <a:defRPr/>
            </a:pPr>
            <a:r>
              <a:rPr lang="de-DE" smtClean="0"/>
              <a:t>K. Grauman, B. Leibe</a:t>
            </a:r>
          </a:p>
        </p:txBody>
      </p:sp>
      <p:sp>
        <p:nvSpPr>
          <p:cNvPr id="98307" name="Footer Placeholder 4"/>
          <p:cNvSpPr txBox="1">
            <a:spLocks noGrp="1"/>
          </p:cNvSpPr>
          <p:nvPr/>
        </p:nvSpPr>
        <p:spPr bwMode="auto">
          <a:xfrm>
            <a:off x="2376491"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98308"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98309" name="Rectangle 3"/>
          <p:cNvSpPr>
            <a:spLocks noGrp="1" noChangeArrowheads="1"/>
          </p:cNvSpPr>
          <p:nvPr>
            <p:ph type="body" idx="4294967295"/>
          </p:nvPr>
        </p:nvSpPr>
        <p:spPr/>
        <p:txBody>
          <a:bodyPr/>
          <a:lstStyle/>
          <a:p>
            <a:pPr eaLnBrk="1" hangingPunct="1"/>
            <a:r>
              <a:rPr lang="en-US" smtClean="0"/>
              <a:t>Training: Filling the tree</a:t>
            </a:r>
          </a:p>
        </p:txBody>
      </p:sp>
      <p:sp>
        <p:nvSpPr>
          <p:cNvPr id="98310" name="Line 4"/>
          <p:cNvSpPr>
            <a:spLocks noChangeShapeType="1"/>
          </p:cNvSpPr>
          <p:nvPr/>
        </p:nvSpPr>
        <p:spPr bwMode="auto">
          <a:xfrm flipV="1">
            <a:off x="7043739"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1"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2" name="Line 6"/>
          <p:cNvSpPr>
            <a:spLocks noChangeShapeType="1"/>
          </p:cNvSpPr>
          <p:nvPr/>
        </p:nvSpPr>
        <p:spPr bwMode="auto">
          <a:xfrm>
            <a:off x="7391400" y="4049716"/>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3" name="Oval 7"/>
          <p:cNvSpPr>
            <a:spLocks noChangeArrowheads="1"/>
          </p:cNvSpPr>
          <p:nvPr/>
        </p:nvSpPr>
        <p:spPr bwMode="auto">
          <a:xfrm>
            <a:off x="7239000" y="46593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14"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15"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16"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7"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8"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9"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20" name="Oval 14"/>
          <p:cNvSpPr>
            <a:spLocks noChangeArrowheads="1"/>
          </p:cNvSpPr>
          <p:nvPr/>
        </p:nvSpPr>
        <p:spPr bwMode="auto">
          <a:xfrm>
            <a:off x="6629400" y="4087814"/>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21" name="Oval 15"/>
          <p:cNvSpPr>
            <a:spLocks noChangeArrowheads="1"/>
          </p:cNvSpPr>
          <p:nvPr/>
        </p:nvSpPr>
        <p:spPr bwMode="auto">
          <a:xfrm>
            <a:off x="6019800" y="34782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22" name="Line 16"/>
          <p:cNvSpPr>
            <a:spLocks noChangeShapeType="1"/>
          </p:cNvSpPr>
          <p:nvPr/>
        </p:nvSpPr>
        <p:spPr bwMode="auto">
          <a:xfrm flipV="1">
            <a:off x="5214939"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3"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4" name="Line 18"/>
          <p:cNvSpPr>
            <a:spLocks noChangeShapeType="1"/>
          </p:cNvSpPr>
          <p:nvPr/>
        </p:nvSpPr>
        <p:spPr bwMode="auto">
          <a:xfrm>
            <a:off x="5562600" y="2259018"/>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5" name="Oval 19"/>
          <p:cNvSpPr>
            <a:spLocks noChangeArrowheads="1"/>
          </p:cNvSpPr>
          <p:nvPr/>
        </p:nvSpPr>
        <p:spPr bwMode="auto">
          <a:xfrm>
            <a:off x="5410200" y="2868616"/>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26"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27"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8"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9"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30" name="AutoShape 24"/>
          <p:cNvSpPr>
            <a:spLocks noChangeAspect="1" noChangeArrowheads="1"/>
          </p:cNvSpPr>
          <p:nvPr/>
        </p:nvSpPr>
        <p:spPr bwMode="auto">
          <a:xfrm>
            <a:off x="6134105" y="1028700"/>
            <a:ext cx="569913" cy="571500"/>
          </a:xfrm>
          <a:prstGeom prst="diamond">
            <a:avLst/>
          </a:prstGeom>
          <a:solidFill>
            <a:schemeClr val="bg2"/>
          </a:solidFill>
          <a:ln w="9525">
            <a:solidFill>
              <a:schemeClr val="bg2"/>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31" name="AutoShape 25"/>
          <p:cNvSpPr>
            <a:spLocks noChangeAspect="1" noChangeArrowheads="1"/>
          </p:cNvSpPr>
          <p:nvPr/>
        </p:nvSpPr>
        <p:spPr bwMode="auto">
          <a:xfrm>
            <a:off x="5105406" y="2601913"/>
            <a:ext cx="244475" cy="244475"/>
          </a:xfrm>
          <a:prstGeom prst="flowChartConnector">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32" name="AutoShape 26"/>
          <p:cNvSpPr>
            <a:spLocks noChangeAspect="1" noChangeArrowheads="1"/>
          </p:cNvSpPr>
          <p:nvPr/>
        </p:nvSpPr>
        <p:spPr bwMode="auto">
          <a:xfrm>
            <a:off x="5334000" y="1992316"/>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33"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34" name="AutoShape 28"/>
          <p:cNvSpPr>
            <a:spLocks noChangeAspect="1" noChangeArrowheads="1"/>
          </p:cNvSpPr>
          <p:nvPr/>
        </p:nvSpPr>
        <p:spPr bwMode="auto">
          <a:xfrm>
            <a:off x="7162800" y="3744917"/>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8335" name="Text Box 65"/>
          <p:cNvSpPr txBox="1">
            <a:spLocks noChangeArrowheads="1"/>
          </p:cNvSpPr>
          <p:nvPr/>
        </p:nvSpPr>
        <p:spPr bwMode="auto">
          <a:xfrm>
            <a:off x="6624641" y="6553200"/>
            <a:ext cx="2196715" cy="30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98336" name="Text Box 66"/>
          <p:cNvSpPr txBox="1">
            <a:spLocks noChangeArrowheads="1"/>
          </p:cNvSpPr>
          <p:nvPr/>
        </p:nvSpPr>
        <p:spPr bwMode="auto">
          <a:xfrm>
            <a:off x="6132820" y="6057900"/>
            <a:ext cx="3047694" cy="34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Tree>
    <p:extLst>
      <p:ext uri="{BB962C8B-B14F-4D97-AF65-F5344CB8AC3E}">
        <p14:creationId xmlns:p14="http://schemas.microsoft.com/office/powerpoint/2010/main" val="4067699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oter Placeholder 2"/>
          <p:cNvSpPr>
            <a:spLocks noGrp="1"/>
          </p:cNvSpPr>
          <p:nvPr>
            <p:ph type="ftr" sz="quarter" idx="11"/>
          </p:nvPr>
        </p:nvSpPr>
        <p:spPr/>
        <p:txBody>
          <a:bodyPr/>
          <a:lstStyle/>
          <a:p>
            <a:pPr>
              <a:defRPr/>
            </a:pPr>
            <a:r>
              <a:rPr lang="de-DE" smtClean="0"/>
              <a:t>K. Grauman, B. Leibe</a:t>
            </a:r>
          </a:p>
        </p:txBody>
      </p:sp>
      <p:sp>
        <p:nvSpPr>
          <p:cNvPr id="99331" name="Footer Placeholder 4"/>
          <p:cNvSpPr txBox="1">
            <a:spLocks noGrp="1"/>
          </p:cNvSpPr>
          <p:nvPr/>
        </p:nvSpPr>
        <p:spPr bwMode="auto">
          <a:xfrm>
            <a:off x="2376491"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99332"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99333" name="Rectangle 3"/>
          <p:cNvSpPr>
            <a:spLocks noGrp="1" noChangeArrowheads="1"/>
          </p:cNvSpPr>
          <p:nvPr>
            <p:ph type="body" idx="4294967295"/>
          </p:nvPr>
        </p:nvSpPr>
        <p:spPr/>
        <p:txBody>
          <a:bodyPr/>
          <a:lstStyle/>
          <a:p>
            <a:pPr eaLnBrk="1" hangingPunct="1"/>
            <a:r>
              <a:rPr lang="en-US" smtClean="0"/>
              <a:t>Training: Filling the tree</a:t>
            </a:r>
          </a:p>
        </p:txBody>
      </p:sp>
      <p:sp>
        <p:nvSpPr>
          <p:cNvPr id="99334" name="Line 4"/>
          <p:cNvSpPr>
            <a:spLocks noChangeShapeType="1"/>
          </p:cNvSpPr>
          <p:nvPr/>
        </p:nvSpPr>
        <p:spPr bwMode="auto">
          <a:xfrm flipV="1">
            <a:off x="7043739"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5"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6" name="Line 6"/>
          <p:cNvSpPr>
            <a:spLocks noChangeShapeType="1"/>
          </p:cNvSpPr>
          <p:nvPr/>
        </p:nvSpPr>
        <p:spPr bwMode="auto">
          <a:xfrm>
            <a:off x="7391400" y="4049716"/>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7" name="Oval 7"/>
          <p:cNvSpPr>
            <a:spLocks noChangeArrowheads="1"/>
          </p:cNvSpPr>
          <p:nvPr/>
        </p:nvSpPr>
        <p:spPr bwMode="auto">
          <a:xfrm>
            <a:off x="7239000" y="46593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38"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39"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40"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1"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2"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3"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44" name="Oval 14"/>
          <p:cNvSpPr>
            <a:spLocks noChangeArrowheads="1"/>
          </p:cNvSpPr>
          <p:nvPr/>
        </p:nvSpPr>
        <p:spPr bwMode="auto">
          <a:xfrm>
            <a:off x="6629400" y="4087814"/>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45" name="Oval 15"/>
          <p:cNvSpPr>
            <a:spLocks noChangeArrowheads="1"/>
          </p:cNvSpPr>
          <p:nvPr/>
        </p:nvSpPr>
        <p:spPr bwMode="auto">
          <a:xfrm>
            <a:off x="6019800" y="34782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46" name="Line 16"/>
          <p:cNvSpPr>
            <a:spLocks noChangeShapeType="1"/>
          </p:cNvSpPr>
          <p:nvPr/>
        </p:nvSpPr>
        <p:spPr bwMode="auto">
          <a:xfrm flipV="1">
            <a:off x="5214939"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7"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8" name="Line 18"/>
          <p:cNvSpPr>
            <a:spLocks noChangeShapeType="1"/>
          </p:cNvSpPr>
          <p:nvPr/>
        </p:nvSpPr>
        <p:spPr bwMode="auto">
          <a:xfrm>
            <a:off x="5562600" y="2259018"/>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9" name="Oval 19"/>
          <p:cNvSpPr>
            <a:spLocks noChangeArrowheads="1"/>
          </p:cNvSpPr>
          <p:nvPr/>
        </p:nvSpPr>
        <p:spPr bwMode="auto">
          <a:xfrm>
            <a:off x="5410200" y="2868616"/>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50"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51"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2"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3"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4" name="AutoShape 24"/>
          <p:cNvSpPr>
            <a:spLocks noChangeAspect="1" noChangeArrowheads="1"/>
          </p:cNvSpPr>
          <p:nvPr/>
        </p:nvSpPr>
        <p:spPr bwMode="auto">
          <a:xfrm>
            <a:off x="6134105" y="1028700"/>
            <a:ext cx="569913" cy="571500"/>
          </a:xfrm>
          <a:prstGeom prst="diamond">
            <a:avLst/>
          </a:prstGeom>
          <a:solidFill>
            <a:schemeClr val="bg2"/>
          </a:solidFill>
          <a:ln w="9525">
            <a:solidFill>
              <a:schemeClr val="bg2"/>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55" name="AutoShape 25"/>
          <p:cNvSpPr>
            <a:spLocks noChangeAspect="1" noChangeArrowheads="1"/>
          </p:cNvSpPr>
          <p:nvPr/>
        </p:nvSpPr>
        <p:spPr bwMode="auto">
          <a:xfrm>
            <a:off x="5105406" y="2601913"/>
            <a:ext cx="244475" cy="244475"/>
          </a:xfrm>
          <a:prstGeom prst="flowChartConnector">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56" name="AutoShape 26"/>
          <p:cNvSpPr>
            <a:spLocks noChangeAspect="1" noChangeArrowheads="1"/>
          </p:cNvSpPr>
          <p:nvPr/>
        </p:nvSpPr>
        <p:spPr bwMode="auto">
          <a:xfrm>
            <a:off x="5334000" y="1992316"/>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57"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99358" name="AutoShape 28"/>
          <p:cNvSpPr>
            <a:spLocks noChangeAspect="1" noChangeArrowheads="1"/>
          </p:cNvSpPr>
          <p:nvPr/>
        </p:nvSpPr>
        <p:spPr bwMode="auto">
          <a:xfrm>
            <a:off x="7162800" y="3744917"/>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2" name="Group 29"/>
          <p:cNvGrpSpPr>
            <a:grpSpLocks/>
          </p:cNvGrpSpPr>
          <p:nvPr/>
        </p:nvGrpSpPr>
        <p:grpSpPr bwMode="auto">
          <a:xfrm>
            <a:off x="6486525" y="5083175"/>
            <a:ext cx="533400" cy="361950"/>
            <a:chOff x="3504" y="1728"/>
            <a:chExt cx="336" cy="228"/>
          </a:xfrm>
        </p:grpSpPr>
        <p:sp>
          <p:nvSpPr>
            <p:cNvPr id="99395"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6"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99393"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4"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99391"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2"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99389"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0"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1"/>
          <p:cNvGrpSpPr>
            <a:grpSpLocks/>
          </p:cNvGrpSpPr>
          <p:nvPr/>
        </p:nvGrpSpPr>
        <p:grpSpPr bwMode="auto">
          <a:xfrm>
            <a:off x="6810375" y="4813302"/>
            <a:ext cx="533400" cy="361950"/>
            <a:chOff x="3504" y="1728"/>
            <a:chExt cx="336" cy="228"/>
          </a:xfrm>
        </p:grpSpPr>
        <p:sp>
          <p:nvSpPr>
            <p:cNvPr id="99387"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88"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03084"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9"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3085"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3086"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3087" name="Oval 47"/>
          <p:cNvSpPr>
            <a:spLocks noChangeArrowheads="1"/>
          </p:cNvSpPr>
          <p:nvPr/>
        </p:nvSpPr>
        <p:spPr bwMode="auto">
          <a:xfrm>
            <a:off x="3919538" y="2611441"/>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3088"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3089"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3090" name="Line 50"/>
          <p:cNvSpPr>
            <a:spLocks noChangeShapeType="1"/>
          </p:cNvSpPr>
          <p:nvPr/>
        </p:nvSpPr>
        <p:spPr bwMode="auto">
          <a:xfrm flipV="1">
            <a:off x="4352925" y="1349375"/>
            <a:ext cx="2057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1" name="Line 51"/>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2" name="Line 52"/>
          <p:cNvSpPr>
            <a:spLocks noChangeShapeType="1"/>
          </p:cNvSpPr>
          <p:nvPr/>
        </p:nvSpPr>
        <p:spPr bwMode="auto">
          <a:xfrm flipH="1">
            <a:off x="6105531" y="3111502"/>
            <a:ext cx="314325" cy="600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3" name="Line 53"/>
          <p:cNvSpPr>
            <a:spLocks noChangeShapeType="1"/>
          </p:cNvSpPr>
          <p:nvPr/>
        </p:nvSpPr>
        <p:spPr bwMode="auto">
          <a:xfrm flipV="1">
            <a:off x="4229103" y="1273181"/>
            <a:ext cx="2257425" cy="1114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4" name="Line 54"/>
          <p:cNvSpPr>
            <a:spLocks noChangeShapeType="1"/>
          </p:cNvSpPr>
          <p:nvPr/>
        </p:nvSpPr>
        <p:spPr bwMode="auto">
          <a:xfrm>
            <a:off x="6486531" y="1273175"/>
            <a:ext cx="862013" cy="26781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5" name="Line 55"/>
          <p:cNvSpPr>
            <a:spLocks noChangeShapeType="1"/>
          </p:cNvSpPr>
          <p:nvPr/>
        </p:nvSpPr>
        <p:spPr bwMode="auto">
          <a:xfrm>
            <a:off x="7366005" y="3959229"/>
            <a:ext cx="7938" cy="854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6" name="Line 56"/>
          <p:cNvSpPr>
            <a:spLocks noChangeShapeType="1"/>
          </p:cNvSpPr>
          <p:nvPr/>
        </p:nvSpPr>
        <p:spPr bwMode="auto">
          <a:xfrm flipV="1">
            <a:off x="4181481" y="1284288"/>
            <a:ext cx="2201863" cy="15478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7" name="Line 57"/>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8" name="Line 58"/>
          <p:cNvSpPr>
            <a:spLocks noChangeShapeType="1"/>
          </p:cNvSpPr>
          <p:nvPr/>
        </p:nvSpPr>
        <p:spPr bwMode="auto">
          <a:xfrm flipH="1">
            <a:off x="6448425" y="3132138"/>
            <a:ext cx="0"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9" name="Line 59"/>
          <p:cNvSpPr>
            <a:spLocks noChangeShapeType="1"/>
          </p:cNvSpPr>
          <p:nvPr/>
        </p:nvSpPr>
        <p:spPr bwMode="auto">
          <a:xfrm>
            <a:off x="6486530" y="1273175"/>
            <a:ext cx="838200" cy="2667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0" name="Line 60"/>
          <p:cNvSpPr>
            <a:spLocks noChangeShapeType="1"/>
          </p:cNvSpPr>
          <p:nvPr/>
        </p:nvSpPr>
        <p:spPr bwMode="auto">
          <a:xfrm>
            <a:off x="7324725" y="3940175"/>
            <a:ext cx="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1" name="Line 61"/>
          <p:cNvSpPr>
            <a:spLocks noChangeShapeType="1"/>
          </p:cNvSpPr>
          <p:nvPr/>
        </p:nvSpPr>
        <p:spPr bwMode="auto">
          <a:xfrm flipV="1">
            <a:off x="3971925" y="1273175"/>
            <a:ext cx="2514600" cy="1428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2" name="Line 62"/>
          <p:cNvSpPr>
            <a:spLocks noChangeShapeType="1"/>
          </p:cNvSpPr>
          <p:nvPr/>
        </p:nvSpPr>
        <p:spPr bwMode="auto">
          <a:xfrm flipV="1">
            <a:off x="4035425" y="1287469"/>
            <a:ext cx="2427288" cy="13668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3" name="Line 63"/>
          <p:cNvSpPr>
            <a:spLocks noChangeShapeType="1"/>
          </p:cNvSpPr>
          <p:nvPr/>
        </p:nvSpPr>
        <p:spPr bwMode="auto">
          <a:xfrm>
            <a:off x="6467481" y="1276350"/>
            <a:ext cx="917575" cy="2701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4" name="Line 64"/>
          <p:cNvSpPr>
            <a:spLocks noChangeShapeType="1"/>
          </p:cNvSpPr>
          <p:nvPr/>
        </p:nvSpPr>
        <p:spPr bwMode="auto">
          <a:xfrm>
            <a:off x="7370763" y="3940175"/>
            <a:ext cx="258762" cy="11620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85" name="Text Box 65"/>
          <p:cNvSpPr txBox="1">
            <a:spLocks noChangeArrowheads="1"/>
          </p:cNvSpPr>
          <p:nvPr/>
        </p:nvSpPr>
        <p:spPr bwMode="auto">
          <a:xfrm>
            <a:off x="6624641" y="6553200"/>
            <a:ext cx="2196715" cy="30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99386" name="Text Box 66"/>
          <p:cNvSpPr txBox="1">
            <a:spLocks noChangeArrowheads="1"/>
          </p:cNvSpPr>
          <p:nvPr/>
        </p:nvSpPr>
        <p:spPr bwMode="auto">
          <a:xfrm>
            <a:off x="6132820" y="6057900"/>
            <a:ext cx="3047694" cy="34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Tree>
    <p:extLst>
      <p:ext uri="{BB962C8B-B14F-4D97-AF65-F5344CB8AC3E}">
        <p14:creationId xmlns:p14="http://schemas.microsoft.com/office/powerpoint/2010/main" val="1779171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3084"/>
                                        </p:tgtEl>
                                        <p:attrNameLst>
                                          <p:attrName>style.visibility</p:attrName>
                                        </p:attrNameLst>
                                      </p:cBhvr>
                                      <p:to>
                                        <p:strVal val="visible"/>
                                      </p:to>
                                    </p:set>
                                    <p:animEffect transition="in" filter="dissolve">
                                      <p:cBhvr>
                                        <p:cTn id="7" dur="500"/>
                                        <p:tgtEl>
                                          <p:spTgt spid="29030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3086"/>
                                        </p:tgtEl>
                                        <p:attrNameLst>
                                          <p:attrName>style.visibility</p:attrName>
                                        </p:attrNameLst>
                                      </p:cBhvr>
                                      <p:to>
                                        <p:strVal val="visible"/>
                                      </p:to>
                                    </p:set>
                                    <p:animEffect transition="in" filter="dissolve">
                                      <p:cBhvr>
                                        <p:cTn id="11" dur="500"/>
                                        <p:tgtEl>
                                          <p:spTgt spid="290308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3090"/>
                                        </p:tgtEl>
                                        <p:attrNameLst>
                                          <p:attrName>style.visibility</p:attrName>
                                        </p:attrNameLst>
                                      </p:cBhvr>
                                      <p:to>
                                        <p:strVal val="visible"/>
                                      </p:to>
                                    </p:set>
                                    <p:animEffect transition="in" filter="wipe(left)">
                                      <p:cBhvr>
                                        <p:cTn id="15" dur="500"/>
                                        <p:tgtEl>
                                          <p:spTgt spid="290309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3091"/>
                                        </p:tgtEl>
                                        <p:attrNameLst>
                                          <p:attrName>style.visibility</p:attrName>
                                        </p:attrNameLst>
                                      </p:cBhvr>
                                      <p:to>
                                        <p:strVal val="visible"/>
                                      </p:to>
                                    </p:set>
                                    <p:animEffect transition="in" filter="wipe(up)">
                                      <p:cBhvr>
                                        <p:cTn id="19" dur="500"/>
                                        <p:tgtEl>
                                          <p:spTgt spid="290309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3092"/>
                                        </p:tgtEl>
                                        <p:attrNameLst>
                                          <p:attrName>style.visibility</p:attrName>
                                        </p:attrNameLst>
                                      </p:cBhvr>
                                      <p:to>
                                        <p:strVal val="visible"/>
                                      </p:to>
                                    </p:set>
                                    <p:animEffect transition="in" filter="wipe(up)">
                                      <p:cBhvr>
                                        <p:cTn id="23" dur="500"/>
                                        <p:tgtEl>
                                          <p:spTgt spid="2903092"/>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309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309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3092"/>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3085"/>
                                        </p:tgtEl>
                                        <p:attrNameLst>
                                          <p:attrName>style.visibility</p:attrName>
                                        </p:attrNameLst>
                                      </p:cBhvr>
                                      <p:to>
                                        <p:strVal val="visible"/>
                                      </p:to>
                                    </p:set>
                                    <p:animEffect transition="in" filter="dissolve">
                                      <p:cBhvr>
                                        <p:cTn id="38" dur="500"/>
                                        <p:tgtEl>
                                          <p:spTgt spid="290308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3093"/>
                                        </p:tgtEl>
                                        <p:attrNameLst>
                                          <p:attrName>style.visibility</p:attrName>
                                        </p:attrNameLst>
                                      </p:cBhvr>
                                      <p:to>
                                        <p:strVal val="visible"/>
                                      </p:to>
                                    </p:set>
                                    <p:animEffect transition="in" filter="wipe(left)">
                                      <p:cBhvr>
                                        <p:cTn id="42" dur="500"/>
                                        <p:tgtEl>
                                          <p:spTgt spid="2903093"/>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3094"/>
                                        </p:tgtEl>
                                        <p:attrNameLst>
                                          <p:attrName>style.visibility</p:attrName>
                                        </p:attrNameLst>
                                      </p:cBhvr>
                                      <p:to>
                                        <p:strVal val="visible"/>
                                      </p:to>
                                    </p:set>
                                    <p:animEffect transition="in" filter="wipe(up)">
                                      <p:cBhvr>
                                        <p:cTn id="46" dur="500"/>
                                        <p:tgtEl>
                                          <p:spTgt spid="2903094"/>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3095"/>
                                        </p:tgtEl>
                                        <p:attrNameLst>
                                          <p:attrName>style.visibility</p:attrName>
                                        </p:attrNameLst>
                                      </p:cBhvr>
                                      <p:to>
                                        <p:strVal val="visible"/>
                                      </p:to>
                                    </p:set>
                                    <p:animEffect transition="in" filter="wipe(up)">
                                      <p:cBhvr>
                                        <p:cTn id="50" dur="500"/>
                                        <p:tgtEl>
                                          <p:spTgt spid="2903095"/>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309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309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3093"/>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3088"/>
                                        </p:tgtEl>
                                        <p:attrNameLst>
                                          <p:attrName>style.visibility</p:attrName>
                                        </p:attrNameLst>
                                      </p:cBhvr>
                                      <p:to>
                                        <p:strVal val="visible"/>
                                      </p:to>
                                    </p:set>
                                    <p:animEffect transition="in" filter="dissolve">
                                      <p:cBhvr>
                                        <p:cTn id="65" dur="500"/>
                                        <p:tgtEl>
                                          <p:spTgt spid="2903088"/>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3096"/>
                                        </p:tgtEl>
                                        <p:attrNameLst>
                                          <p:attrName>style.visibility</p:attrName>
                                        </p:attrNameLst>
                                      </p:cBhvr>
                                      <p:to>
                                        <p:strVal val="visible"/>
                                      </p:to>
                                    </p:set>
                                    <p:animEffect transition="in" filter="wipe(left)">
                                      <p:cBhvr>
                                        <p:cTn id="69" dur="500"/>
                                        <p:tgtEl>
                                          <p:spTgt spid="2903096"/>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3097"/>
                                        </p:tgtEl>
                                        <p:attrNameLst>
                                          <p:attrName>style.visibility</p:attrName>
                                        </p:attrNameLst>
                                      </p:cBhvr>
                                      <p:to>
                                        <p:strVal val="visible"/>
                                      </p:to>
                                    </p:set>
                                    <p:animEffect transition="in" filter="wipe(up)">
                                      <p:cBhvr>
                                        <p:cTn id="73" dur="500"/>
                                        <p:tgtEl>
                                          <p:spTgt spid="2903097"/>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3098"/>
                                        </p:tgtEl>
                                        <p:attrNameLst>
                                          <p:attrName>style.visibility</p:attrName>
                                        </p:attrNameLst>
                                      </p:cBhvr>
                                      <p:to>
                                        <p:strVal val="visible"/>
                                      </p:to>
                                    </p:set>
                                    <p:animEffect transition="in" filter="wipe(up)">
                                      <p:cBhvr>
                                        <p:cTn id="77" dur="500"/>
                                        <p:tgtEl>
                                          <p:spTgt spid="2903098"/>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30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30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3098"/>
                                        </p:tgtEl>
                                        <p:attrNameLst>
                                          <p:attrName>style.visibility</p:attrName>
                                        </p:attrNameLst>
                                      </p:cBhvr>
                                      <p:to>
                                        <p:strVal val="hidden"/>
                                      </p:to>
                                    </p:set>
                                  </p:childTnLst>
                                </p:cTn>
                              </p:par>
                            </p:childTnLst>
                          </p:cTn>
                        </p:par>
                        <p:par>
                          <p:cTn id="89" fill="hold" nodeType="afterGroup">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2903087"/>
                                        </p:tgtEl>
                                        <p:attrNameLst>
                                          <p:attrName>style.visibility</p:attrName>
                                        </p:attrNameLst>
                                      </p:cBhvr>
                                      <p:to>
                                        <p:strVal val="visible"/>
                                      </p:to>
                                    </p:set>
                                    <p:animEffect transition="in" filter="dissolve">
                                      <p:cBhvr>
                                        <p:cTn id="92" dur="500"/>
                                        <p:tgtEl>
                                          <p:spTgt spid="2903087"/>
                                        </p:tgtEl>
                                      </p:cBhvr>
                                    </p:animEffect>
                                  </p:childTnLst>
                                </p:cTn>
                              </p:par>
                            </p:childTnLst>
                          </p:cTn>
                        </p:par>
                        <p:par>
                          <p:cTn id="93" fill="hold" nodeType="afterGroup">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2903101"/>
                                        </p:tgtEl>
                                        <p:attrNameLst>
                                          <p:attrName>style.visibility</p:attrName>
                                        </p:attrNameLst>
                                      </p:cBhvr>
                                      <p:to>
                                        <p:strVal val="visible"/>
                                      </p:to>
                                    </p:set>
                                    <p:animEffect transition="in" filter="wipe(left)">
                                      <p:cBhvr>
                                        <p:cTn id="96" dur="500"/>
                                        <p:tgtEl>
                                          <p:spTgt spid="2903101"/>
                                        </p:tgtEl>
                                      </p:cBhvr>
                                    </p:animEffect>
                                  </p:childTnLst>
                                </p:cTn>
                              </p:par>
                            </p:childTnLst>
                          </p:cTn>
                        </p:par>
                        <p:par>
                          <p:cTn id="97" fill="hold" nodeType="afterGroup">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2903099"/>
                                        </p:tgtEl>
                                        <p:attrNameLst>
                                          <p:attrName>style.visibility</p:attrName>
                                        </p:attrNameLst>
                                      </p:cBhvr>
                                      <p:to>
                                        <p:strVal val="visible"/>
                                      </p:to>
                                    </p:set>
                                    <p:animEffect transition="in" filter="wipe(up)">
                                      <p:cBhvr>
                                        <p:cTn id="100" dur="500"/>
                                        <p:tgtEl>
                                          <p:spTgt spid="2903099"/>
                                        </p:tgtEl>
                                      </p:cBhvr>
                                    </p:animEffect>
                                  </p:childTnLst>
                                </p:cTn>
                              </p:par>
                            </p:childTnLst>
                          </p:cTn>
                        </p:par>
                        <p:par>
                          <p:cTn id="101" fill="hold" nodeType="afterGroup">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2903100"/>
                                        </p:tgtEl>
                                        <p:attrNameLst>
                                          <p:attrName>style.visibility</p:attrName>
                                        </p:attrNameLst>
                                      </p:cBhvr>
                                      <p:to>
                                        <p:strVal val="visible"/>
                                      </p:to>
                                    </p:set>
                                    <p:animEffect transition="in" filter="wipe(up)">
                                      <p:cBhvr>
                                        <p:cTn id="104" dur="500"/>
                                        <p:tgtEl>
                                          <p:spTgt spid="2903100"/>
                                        </p:tgtEl>
                                      </p:cBhvr>
                                    </p:animEffect>
                                  </p:childTnLst>
                                </p:cTn>
                              </p:par>
                            </p:childTnLst>
                          </p:cTn>
                        </p:par>
                        <p:par>
                          <p:cTn id="105" fill="hold" nodeType="afterGroup">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290309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03100"/>
                                        </p:tgtEl>
                                        <p:attrNameLst>
                                          <p:attrName>style.visibility</p:attrName>
                                        </p:attrNameLst>
                                      </p:cBhvr>
                                      <p:to>
                                        <p:strVal val="hidden"/>
                                      </p:to>
                                    </p:set>
                                  </p:childTnLst>
                                </p:cTn>
                              </p:par>
                            </p:childTnLst>
                          </p:cTn>
                        </p:par>
                        <p:par>
                          <p:cTn id="114" fill="hold" nodeType="afterGroup">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2903101"/>
                                        </p:tgtEl>
                                        <p:attrNameLst>
                                          <p:attrName>style.visibility</p:attrName>
                                        </p:attrNameLst>
                                      </p:cBhvr>
                                      <p:to>
                                        <p:strVal val="hidden"/>
                                      </p:to>
                                    </p:set>
                                  </p:childTnLst>
                                </p:cTn>
                              </p:par>
                            </p:childTnLst>
                          </p:cTn>
                        </p:par>
                        <p:par>
                          <p:cTn id="117" fill="hold" nodeType="afterGroup">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2903089"/>
                                        </p:tgtEl>
                                        <p:attrNameLst>
                                          <p:attrName>style.visibility</p:attrName>
                                        </p:attrNameLst>
                                      </p:cBhvr>
                                      <p:to>
                                        <p:strVal val="visible"/>
                                      </p:to>
                                    </p:set>
                                    <p:animEffect transition="in" filter="dissolve">
                                      <p:cBhvr>
                                        <p:cTn id="120" dur="500"/>
                                        <p:tgtEl>
                                          <p:spTgt spid="2903089"/>
                                        </p:tgtEl>
                                      </p:cBhvr>
                                    </p:animEffect>
                                  </p:childTnLst>
                                </p:cTn>
                              </p:par>
                            </p:childTnLst>
                          </p:cTn>
                        </p:par>
                        <p:par>
                          <p:cTn id="121" fill="hold" nodeType="afterGroup">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2903102"/>
                                        </p:tgtEl>
                                        <p:attrNameLst>
                                          <p:attrName>style.visibility</p:attrName>
                                        </p:attrNameLst>
                                      </p:cBhvr>
                                      <p:to>
                                        <p:strVal val="visible"/>
                                      </p:to>
                                    </p:set>
                                    <p:animEffect transition="in" filter="wipe(left)">
                                      <p:cBhvr>
                                        <p:cTn id="124" dur="500"/>
                                        <p:tgtEl>
                                          <p:spTgt spid="2903102"/>
                                        </p:tgtEl>
                                      </p:cBhvr>
                                    </p:animEffect>
                                  </p:childTnLst>
                                </p:cTn>
                              </p:par>
                            </p:childTnLst>
                          </p:cTn>
                        </p:par>
                        <p:par>
                          <p:cTn id="125" fill="hold" nodeType="afterGroup">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2903103"/>
                                        </p:tgtEl>
                                        <p:attrNameLst>
                                          <p:attrName>style.visibility</p:attrName>
                                        </p:attrNameLst>
                                      </p:cBhvr>
                                      <p:to>
                                        <p:strVal val="visible"/>
                                      </p:to>
                                    </p:set>
                                    <p:animEffect transition="in" filter="wipe(up)">
                                      <p:cBhvr>
                                        <p:cTn id="128" dur="500"/>
                                        <p:tgtEl>
                                          <p:spTgt spid="2903103"/>
                                        </p:tgtEl>
                                      </p:cBhvr>
                                    </p:animEffect>
                                  </p:childTnLst>
                                </p:cTn>
                              </p:par>
                            </p:childTnLst>
                          </p:cTn>
                        </p:par>
                        <p:par>
                          <p:cTn id="129" fill="hold" nodeType="afterGroup">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2903104"/>
                                        </p:tgtEl>
                                        <p:attrNameLst>
                                          <p:attrName>style.visibility</p:attrName>
                                        </p:attrNameLst>
                                      </p:cBhvr>
                                      <p:to>
                                        <p:strVal val="visible"/>
                                      </p:to>
                                    </p:set>
                                    <p:animEffect transition="in" filter="wipe(up)">
                                      <p:cBhvr>
                                        <p:cTn id="132" dur="500"/>
                                        <p:tgtEl>
                                          <p:spTgt spid="2903104"/>
                                        </p:tgtEl>
                                      </p:cBhvr>
                                    </p:animEffect>
                                  </p:childTnLst>
                                </p:cTn>
                              </p:par>
                            </p:childTnLst>
                          </p:cTn>
                        </p:par>
                        <p:par>
                          <p:cTn id="133" fill="hold" nodeType="afterGroup">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2903102"/>
                                        </p:tgtEl>
                                        <p:attrNameLst>
                                          <p:attrName>style.visibility</p:attrName>
                                        </p:attrNameLst>
                                      </p:cBhvr>
                                      <p:to>
                                        <p:strVal val="hidden"/>
                                      </p:to>
                                    </p:set>
                                  </p:childTnLst>
                                </p:cTn>
                              </p:par>
                            </p:childTnLst>
                          </p:cTn>
                        </p:par>
                        <p:par>
                          <p:cTn id="140" fill="hold" nodeType="afterGroup">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290310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3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85" grpId="0" animBg="1"/>
      <p:bldP spid="2903086" grpId="0" animBg="1"/>
      <p:bldP spid="2903087" grpId="0" animBg="1"/>
      <p:bldP spid="2903088" grpId="0" animBg="1"/>
      <p:bldP spid="2903089" grpId="0" animBg="1"/>
      <p:bldP spid="2903090" grpId="0" animBg="1"/>
      <p:bldP spid="2903090" grpId="1" animBg="1"/>
      <p:bldP spid="2903091" grpId="0" animBg="1"/>
      <p:bldP spid="2903091" grpId="1" animBg="1"/>
      <p:bldP spid="2903092" grpId="0" animBg="1"/>
      <p:bldP spid="2903092" grpId="1" animBg="1"/>
      <p:bldP spid="2903093" grpId="0" animBg="1"/>
      <p:bldP spid="2903093" grpId="1" animBg="1"/>
      <p:bldP spid="2903094" grpId="0" animBg="1"/>
      <p:bldP spid="2903094" grpId="1" animBg="1"/>
      <p:bldP spid="2903095" grpId="0" animBg="1"/>
      <p:bldP spid="2903095" grpId="1" animBg="1"/>
      <p:bldP spid="2903096" grpId="0" animBg="1"/>
      <p:bldP spid="2903096" grpId="1" animBg="1"/>
      <p:bldP spid="2903097" grpId="0" animBg="1"/>
      <p:bldP spid="2903097" grpId="1" animBg="1"/>
      <p:bldP spid="2903098" grpId="0" animBg="1"/>
      <p:bldP spid="2903098" grpId="1" animBg="1"/>
      <p:bldP spid="2903099" grpId="0" animBg="1"/>
      <p:bldP spid="2903099" grpId="1" animBg="1"/>
      <p:bldP spid="2903100" grpId="0" animBg="1"/>
      <p:bldP spid="2903100" grpId="1" animBg="1"/>
      <p:bldP spid="2903101" grpId="0" animBg="1"/>
      <p:bldP spid="2903101" grpId="1" animBg="1"/>
      <p:bldP spid="2903102" grpId="0" animBg="1"/>
      <p:bldP spid="2903102" grpId="1" animBg="1"/>
      <p:bldP spid="2903103" grpId="0" animBg="1"/>
      <p:bldP spid="2903103" grpId="1" animBg="1"/>
      <p:bldP spid="2903104" grpId="0" animBg="1"/>
      <p:bldP spid="290310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2"/>
          <p:cNvSpPr>
            <a:spLocks noGrp="1"/>
          </p:cNvSpPr>
          <p:nvPr>
            <p:ph type="ftr" sz="quarter" idx="11"/>
          </p:nvPr>
        </p:nvSpPr>
        <p:spPr/>
        <p:txBody>
          <a:bodyPr/>
          <a:lstStyle/>
          <a:p>
            <a:pPr>
              <a:defRPr/>
            </a:pPr>
            <a:r>
              <a:rPr lang="de-DE" smtClean="0"/>
              <a:t>K. Grauman, B. Leibe</a:t>
            </a:r>
          </a:p>
        </p:txBody>
      </p:sp>
      <p:sp>
        <p:nvSpPr>
          <p:cNvPr id="100355" name="Footer Placeholder 4"/>
          <p:cNvSpPr txBox="1">
            <a:spLocks noGrp="1"/>
          </p:cNvSpPr>
          <p:nvPr/>
        </p:nvSpPr>
        <p:spPr bwMode="auto">
          <a:xfrm>
            <a:off x="2376491"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100356"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100357"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100358" name="Group 29"/>
          <p:cNvGrpSpPr>
            <a:grpSpLocks/>
          </p:cNvGrpSpPr>
          <p:nvPr/>
        </p:nvGrpSpPr>
        <p:grpSpPr bwMode="auto">
          <a:xfrm>
            <a:off x="6486525" y="5083175"/>
            <a:ext cx="533400" cy="361950"/>
            <a:chOff x="3504" y="1728"/>
            <a:chExt cx="336" cy="228"/>
          </a:xfrm>
        </p:grpSpPr>
        <p:sp>
          <p:nvSpPr>
            <p:cNvPr id="100432"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3"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59" name="Group 32"/>
          <p:cNvGrpSpPr>
            <a:grpSpLocks/>
          </p:cNvGrpSpPr>
          <p:nvPr/>
        </p:nvGrpSpPr>
        <p:grpSpPr bwMode="auto">
          <a:xfrm>
            <a:off x="5876925" y="3940175"/>
            <a:ext cx="533400" cy="361950"/>
            <a:chOff x="3504" y="1728"/>
            <a:chExt cx="336" cy="228"/>
          </a:xfrm>
        </p:grpSpPr>
        <p:sp>
          <p:nvSpPr>
            <p:cNvPr id="100430"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1"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60" name="Group 35"/>
          <p:cNvGrpSpPr>
            <a:grpSpLocks/>
          </p:cNvGrpSpPr>
          <p:nvPr/>
        </p:nvGrpSpPr>
        <p:grpSpPr bwMode="auto">
          <a:xfrm>
            <a:off x="7096125" y="5083175"/>
            <a:ext cx="533400" cy="361950"/>
            <a:chOff x="3504" y="1728"/>
            <a:chExt cx="336" cy="228"/>
          </a:xfrm>
        </p:grpSpPr>
        <p:sp>
          <p:nvSpPr>
            <p:cNvPr id="100428"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9"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61" name="Group 38"/>
          <p:cNvGrpSpPr>
            <a:grpSpLocks/>
          </p:cNvGrpSpPr>
          <p:nvPr/>
        </p:nvGrpSpPr>
        <p:grpSpPr bwMode="auto">
          <a:xfrm>
            <a:off x="5572125" y="3711575"/>
            <a:ext cx="533400" cy="361950"/>
            <a:chOff x="3504" y="1728"/>
            <a:chExt cx="336" cy="228"/>
          </a:xfrm>
        </p:grpSpPr>
        <p:sp>
          <p:nvSpPr>
            <p:cNvPr id="100426"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7"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62" name="Group 41"/>
          <p:cNvGrpSpPr>
            <a:grpSpLocks/>
          </p:cNvGrpSpPr>
          <p:nvPr/>
        </p:nvGrpSpPr>
        <p:grpSpPr bwMode="auto">
          <a:xfrm>
            <a:off x="6810375" y="4813302"/>
            <a:ext cx="533400" cy="361950"/>
            <a:chOff x="3504" y="1728"/>
            <a:chExt cx="336" cy="228"/>
          </a:xfrm>
        </p:grpSpPr>
        <p:sp>
          <p:nvSpPr>
            <p:cNvPr id="100424"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5"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63" name="Line 4"/>
          <p:cNvSpPr>
            <a:spLocks noChangeShapeType="1"/>
          </p:cNvSpPr>
          <p:nvPr/>
        </p:nvSpPr>
        <p:spPr bwMode="auto">
          <a:xfrm flipV="1">
            <a:off x="7043739"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4"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5" name="Line 6"/>
          <p:cNvSpPr>
            <a:spLocks noChangeShapeType="1"/>
          </p:cNvSpPr>
          <p:nvPr/>
        </p:nvSpPr>
        <p:spPr bwMode="auto">
          <a:xfrm>
            <a:off x="7391400" y="4049716"/>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6" name="Oval 7"/>
          <p:cNvSpPr>
            <a:spLocks noChangeArrowheads="1"/>
          </p:cNvSpPr>
          <p:nvPr/>
        </p:nvSpPr>
        <p:spPr bwMode="auto">
          <a:xfrm>
            <a:off x="7239000" y="46593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67"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68"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69"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0"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1"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2"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73" name="Oval 14"/>
          <p:cNvSpPr>
            <a:spLocks noChangeArrowheads="1"/>
          </p:cNvSpPr>
          <p:nvPr/>
        </p:nvSpPr>
        <p:spPr bwMode="auto">
          <a:xfrm>
            <a:off x="6629400" y="4087814"/>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74" name="Oval 15"/>
          <p:cNvSpPr>
            <a:spLocks noChangeArrowheads="1"/>
          </p:cNvSpPr>
          <p:nvPr/>
        </p:nvSpPr>
        <p:spPr bwMode="auto">
          <a:xfrm>
            <a:off x="6019800" y="34782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75" name="Line 16"/>
          <p:cNvSpPr>
            <a:spLocks noChangeShapeType="1"/>
          </p:cNvSpPr>
          <p:nvPr/>
        </p:nvSpPr>
        <p:spPr bwMode="auto">
          <a:xfrm flipV="1">
            <a:off x="5214939"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6"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7" name="Line 18"/>
          <p:cNvSpPr>
            <a:spLocks noChangeShapeType="1"/>
          </p:cNvSpPr>
          <p:nvPr/>
        </p:nvSpPr>
        <p:spPr bwMode="auto">
          <a:xfrm>
            <a:off x="5562600" y="2259018"/>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8" name="Oval 19"/>
          <p:cNvSpPr>
            <a:spLocks noChangeArrowheads="1"/>
          </p:cNvSpPr>
          <p:nvPr/>
        </p:nvSpPr>
        <p:spPr bwMode="auto">
          <a:xfrm>
            <a:off x="5410200" y="2868616"/>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79"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80"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1"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2"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3" name="AutoShape 24"/>
          <p:cNvSpPr>
            <a:spLocks noChangeAspect="1" noChangeArrowheads="1"/>
          </p:cNvSpPr>
          <p:nvPr/>
        </p:nvSpPr>
        <p:spPr bwMode="auto">
          <a:xfrm>
            <a:off x="6134105" y="1028700"/>
            <a:ext cx="569913" cy="571500"/>
          </a:xfrm>
          <a:prstGeom prst="diamond">
            <a:avLst/>
          </a:prstGeom>
          <a:solidFill>
            <a:schemeClr val="bg2"/>
          </a:solidFill>
          <a:ln w="9525">
            <a:solidFill>
              <a:schemeClr val="bg2"/>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84" name="AutoShape 25"/>
          <p:cNvSpPr>
            <a:spLocks noChangeAspect="1" noChangeArrowheads="1"/>
          </p:cNvSpPr>
          <p:nvPr/>
        </p:nvSpPr>
        <p:spPr bwMode="auto">
          <a:xfrm>
            <a:off x="5105406" y="2601913"/>
            <a:ext cx="244475" cy="244475"/>
          </a:xfrm>
          <a:prstGeom prst="flowChartConnector">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85" name="AutoShape 26"/>
          <p:cNvSpPr>
            <a:spLocks noChangeAspect="1" noChangeArrowheads="1"/>
          </p:cNvSpPr>
          <p:nvPr/>
        </p:nvSpPr>
        <p:spPr bwMode="auto">
          <a:xfrm>
            <a:off x="5334000" y="1992316"/>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86"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87" name="AutoShape 28"/>
          <p:cNvSpPr>
            <a:spLocks noChangeAspect="1" noChangeArrowheads="1"/>
          </p:cNvSpPr>
          <p:nvPr/>
        </p:nvSpPr>
        <p:spPr bwMode="auto">
          <a:xfrm>
            <a:off x="7162800" y="3744917"/>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100388"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9"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9"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90"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91" name="Oval 47"/>
          <p:cNvSpPr>
            <a:spLocks noChangeArrowheads="1"/>
          </p:cNvSpPr>
          <p:nvPr/>
        </p:nvSpPr>
        <p:spPr bwMode="auto">
          <a:xfrm>
            <a:off x="3919538" y="2611441"/>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92"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393"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7" name="Group 65"/>
          <p:cNvGrpSpPr>
            <a:grpSpLocks/>
          </p:cNvGrpSpPr>
          <p:nvPr/>
        </p:nvGrpSpPr>
        <p:grpSpPr bwMode="auto">
          <a:xfrm>
            <a:off x="4197350" y="3336926"/>
            <a:ext cx="1600200" cy="1200150"/>
            <a:chOff x="2256" y="1152"/>
            <a:chExt cx="1008" cy="756"/>
          </a:xfrm>
        </p:grpSpPr>
        <p:sp>
          <p:nvSpPr>
            <p:cNvPr id="100422" name="Line 66"/>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68"/>
          <p:cNvGrpSpPr>
            <a:grpSpLocks/>
          </p:cNvGrpSpPr>
          <p:nvPr/>
        </p:nvGrpSpPr>
        <p:grpSpPr bwMode="auto">
          <a:xfrm>
            <a:off x="4818063" y="3948118"/>
            <a:ext cx="1600200" cy="1200150"/>
            <a:chOff x="2256" y="1152"/>
            <a:chExt cx="1008" cy="756"/>
          </a:xfrm>
        </p:grpSpPr>
        <p:sp>
          <p:nvSpPr>
            <p:cNvPr id="100420" name="Line 69"/>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1" name="Picture 70"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71"/>
          <p:cNvGrpSpPr>
            <a:grpSpLocks/>
          </p:cNvGrpSpPr>
          <p:nvPr/>
        </p:nvGrpSpPr>
        <p:grpSpPr bwMode="auto">
          <a:xfrm>
            <a:off x="3587750" y="2795588"/>
            <a:ext cx="1600200" cy="1200150"/>
            <a:chOff x="2256" y="1152"/>
            <a:chExt cx="1008" cy="756"/>
          </a:xfrm>
        </p:grpSpPr>
        <p:sp>
          <p:nvSpPr>
            <p:cNvPr id="100418" name="Line 72"/>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19" name="Picture 7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97" name="Picture 7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6187" name="Picture 7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3"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99" name="Oval 76"/>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400" name="Oval 77"/>
          <p:cNvSpPr>
            <a:spLocks noChangeArrowheads="1"/>
          </p:cNvSpPr>
          <p:nvPr/>
        </p:nvSpPr>
        <p:spPr bwMode="auto">
          <a:xfrm>
            <a:off x="4327526"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401" name="Oval 78"/>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402" name="Oval 79"/>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0403" name="Oval 80"/>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6193" name="Line 81"/>
          <p:cNvSpPr>
            <a:spLocks noChangeShapeType="1"/>
          </p:cNvSpPr>
          <p:nvPr/>
        </p:nvSpPr>
        <p:spPr bwMode="auto">
          <a:xfrm flipH="1">
            <a:off x="5584825" y="1347788"/>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4" name="Line 82"/>
          <p:cNvSpPr>
            <a:spLocks noChangeShapeType="1"/>
          </p:cNvSpPr>
          <p:nvPr/>
        </p:nvSpPr>
        <p:spPr bwMode="auto">
          <a:xfrm flipH="1">
            <a:off x="5187956" y="2185988"/>
            <a:ext cx="390525"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5" name="Line 83"/>
          <p:cNvSpPr>
            <a:spLocks noChangeShapeType="1"/>
          </p:cNvSpPr>
          <p:nvPr/>
        </p:nvSpPr>
        <p:spPr bwMode="auto">
          <a:xfrm flipV="1">
            <a:off x="3282950" y="1347788"/>
            <a:ext cx="29718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6" name="Oval 84"/>
          <p:cNvSpPr>
            <a:spLocks noChangeArrowheads="1"/>
          </p:cNvSpPr>
          <p:nvPr/>
        </p:nvSpPr>
        <p:spPr bwMode="auto">
          <a:xfrm>
            <a:off x="3206750"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6197" name="Oval 85"/>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6198" name="Line 86"/>
          <p:cNvSpPr>
            <a:spLocks noChangeShapeType="1"/>
          </p:cNvSpPr>
          <p:nvPr/>
        </p:nvSpPr>
        <p:spPr bwMode="auto">
          <a:xfrm flipV="1">
            <a:off x="3171828" y="1317631"/>
            <a:ext cx="3143250" cy="2003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9" name="Line 87"/>
          <p:cNvSpPr>
            <a:spLocks noChangeShapeType="1"/>
          </p:cNvSpPr>
          <p:nvPr/>
        </p:nvSpPr>
        <p:spPr bwMode="auto">
          <a:xfrm flipH="1">
            <a:off x="5589588"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0" name="Line 88"/>
          <p:cNvSpPr>
            <a:spLocks noChangeShapeType="1"/>
          </p:cNvSpPr>
          <p:nvPr/>
        </p:nvSpPr>
        <p:spPr bwMode="auto">
          <a:xfrm>
            <a:off x="5557838" y="2201869"/>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1" name="Oval 89"/>
          <p:cNvSpPr>
            <a:spLocks noChangeArrowheads="1"/>
          </p:cNvSpPr>
          <p:nvPr/>
        </p:nvSpPr>
        <p:spPr bwMode="auto">
          <a:xfrm>
            <a:off x="3090865"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6202" name="Line 90"/>
          <p:cNvSpPr>
            <a:spLocks noChangeShapeType="1"/>
          </p:cNvSpPr>
          <p:nvPr/>
        </p:nvSpPr>
        <p:spPr bwMode="auto">
          <a:xfrm flipV="1">
            <a:off x="3233744" y="1298580"/>
            <a:ext cx="3189287" cy="20145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3" name="Line 91"/>
          <p:cNvSpPr>
            <a:spLocks noChangeShapeType="1"/>
          </p:cNvSpPr>
          <p:nvPr/>
        </p:nvSpPr>
        <p:spPr bwMode="auto">
          <a:xfrm>
            <a:off x="6396038" y="1304926"/>
            <a:ext cx="25400" cy="180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4" name="Line 92"/>
          <p:cNvSpPr>
            <a:spLocks noChangeShapeType="1"/>
          </p:cNvSpPr>
          <p:nvPr/>
        </p:nvSpPr>
        <p:spPr bwMode="auto">
          <a:xfrm>
            <a:off x="6430963" y="3074988"/>
            <a:ext cx="12700" cy="8953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416" name="Text Box 93"/>
          <p:cNvSpPr txBox="1">
            <a:spLocks noChangeArrowheads="1"/>
          </p:cNvSpPr>
          <p:nvPr/>
        </p:nvSpPr>
        <p:spPr bwMode="auto">
          <a:xfrm>
            <a:off x="6624641" y="6553200"/>
            <a:ext cx="2196715" cy="30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100417" name="Text Box 94"/>
          <p:cNvSpPr txBox="1">
            <a:spLocks noChangeArrowheads="1"/>
          </p:cNvSpPr>
          <p:nvPr/>
        </p:nvSpPr>
        <p:spPr bwMode="auto">
          <a:xfrm>
            <a:off x="6132820" y="6057900"/>
            <a:ext cx="3047694" cy="34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Tree>
    <p:extLst>
      <p:ext uri="{BB962C8B-B14F-4D97-AF65-F5344CB8AC3E}">
        <p14:creationId xmlns:p14="http://schemas.microsoft.com/office/powerpoint/2010/main" val="413895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6187"/>
                                        </p:tgtEl>
                                        <p:attrNameLst>
                                          <p:attrName>style.visibility</p:attrName>
                                        </p:attrNameLst>
                                      </p:cBhvr>
                                      <p:to>
                                        <p:strVal val="visible"/>
                                      </p:to>
                                    </p:set>
                                    <p:animEffect transition="in" filter="dissolve">
                                      <p:cBhvr>
                                        <p:cTn id="7" dur="500"/>
                                        <p:tgtEl>
                                          <p:spTgt spid="290618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6196"/>
                                        </p:tgtEl>
                                        <p:attrNameLst>
                                          <p:attrName>style.visibility</p:attrName>
                                        </p:attrNameLst>
                                      </p:cBhvr>
                                      <p:to>
                                        <p:strVal val="visible"/>
                                      </p:to>
                                    </p:set>
                                    <p:animEffect transition="in" filter="dissolve">
                                      <p:cBhvr>
                                        <p:cTn id="11" dur="500"/>
                                        <p:tgtEl>
                                          <p:spTgt spid="290619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6195"/>
                                        </p:tgtEl>
                                        <p:attrNameLst>
                                          <p:attrName>style.visibility</p:attrName>
                                        </p:attrNameLst>
                                      </p:cBhvr>
                                      <p:to>
                                        <p:strVal val="visible"/>
                                      </p:to>
                                    </p:set>
                                    <p:animEffect transition="in" filter="wipe(left)">
                                      <p:cBhvr>
                                        <p:cTn id="15" dur="500"/>
                                        <p:tgtEl>
                                          <p:spTgt spid="290619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6193"/>
                                        </p:tgtEl>
                                        <p:attrNameLst>
                                          <p:attrName>style.visibility</p:attrName>
                                        </p:attrNameLst>
                                      </p:cBhvr>
                                      <p:to>
                                        <p:strVal val="visible"/>
                                      </p:to>
                                    </p:set>
                                    <p:animEffect transition="in" filter="wipe(up)">
                                      <p:cBhvr>
                                        <p:cTn id="19" dur="500"/>
                                        <p:tgtEl>
                                          <p:spTgt spid="29061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6194"/>
                                        </p:tgtEl>
                                        <p:attrNameLst>
                                          <p:attrName>style.visibility</p:attrName>
                                        </p:attrNameLst>
                                      </p:cBhvr>
                                      <p:to>
                                        <p:strVal val="visible"/>
                                      </p:to>
                                    </p:set>
                                    <p:animEffect transition="in" filter="wipe(up)">
                                      <p:cBhvr>
                                        <p:cTn id="23" dur="500"/>
                                        <p:tgtEl>
                                          <p:spTgt spid="29061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619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61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61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6197"/>
                                        </p:tgtEl>
                                        <p:attrNameLst>
                                          <p:attrName>style.visibility</p:attrName>
                                        </p:attrNameLst>
                                      </p:cBhvr>
                                      <p:to>
                                        <p:strVal val="visible"/>
                                      </p:to>
                                    </p:set>
                                    <p:animEffect transition="in" filter="dissolve">
                                      <p:cBhvr>
                                        <p:cTn id="38" dur="500"/>
                                        <p:tgtEl>
                                          <p:spTgt spid="29061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6198"/>
                                        </p:tgtEl>
                                        <p:attrNameLst>
                                          <p:attrName>style.visibility</p:attrName>
                                        </p:attrNameLst>
                                      </p:cBhvr>
                                      <p:to>
                                        <p:strVal val="visible"/>
                                      </p:to>
                                    </p:set>
                                    <p:animEffect transition="in" filter="wipe(left)">
                                      <p:cBhvr>
                                        <p:cTn id="42" dur="500"/>
                                        <p:tgtEl>
                                          <p:spTgt spid="29061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6199"/>
                                        </p:tgtEl>
                                        <p:attrNameLst>
                                          <p:attrName>style.visibility</p:attrName>
                                        </p:attrNameLst>
                                      </p:cBhvr>
                                      <p:to>
                                        <p:strVal val="visible"/>
                                      </p:to>
                                    </p:set>
                                    <p:animEffect transition="in" filter="wipe(up)">
                                      <p:cBhvr>
                                        <p:cTn id="46" dur="500"/>
                                        <p:tgtEl>
                                          <p:spTgt spid="29061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6200"/>
                                        </p:tgtEl>
                                        <p:attrNameLst>
                                          <p:attrName>style.visibility</p:attrName>
                                        </p:attrNameLst>
                                      </p:cBhvr>
                                      <p:to>
                                        <p:strVal val="visible"/>
                                      </p:to>
                                    </p:set>
                                    <p:animEffect transition="in" filter="wipe(up)">
                                      <p:cBhvr>
                                        <p:cTn id="50" dur="500"/>
                                        <p:tgtEl>
                                          <p:spTgt spid="2906200"/>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619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619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6200"/>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6201"/>
                                        </p:tgtEl>
                                        <p:attrNameLst>
                                          <p:attrName>style.visibility</p:attrName>
                                        </p:attrNameLst>
                                      </p:cBhvr>
                                      <p:to>
                                        <p:strVal val="visible"/>
                                      </p:to>
                                    </p:set>
                                    <p:animEffect transition="in" filter="dissolve">
                                      <p:cBhvr>
                                        <p:cTn id="65" dur="500"/>
                                        <p:tgtEl>
                                          <p:spTgt spid="290620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6202"/>
                                        </p:tgtEl>
                                        <p:attrNameLst>
                                          <p:attrName>style.visibility</p:attrName>
                                        </p:attrNameLst>
                                      </p:cBhvr>
                                      <p:to>
                                        <p:strVal val="visible"/>
                                      </p:to>
                                    </p:set>
                                    <p:animEffect transition="in" filter="wipe(left)">
                                      <p:cBhvr>
                                        <p:cTn id="69" dur="500"/>
                                        <p:tgtEl>
                                          <p:spTgt spid="290620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6203"/>
                                        </p:tgtEl>
                                        <p:attrNameLst>
                                          <p:attrName>style.visibility</p:attrName>
                                        </p:attrNameLst>
                                      </p:cBhvr>
                                      <p:to>
                                        <p:strVal val="visible"/>
                                      </p:to>
                                    </p:set>
                                    <p:animEffect transition="in" filter="wipe(up)">
                                      <p:cBhvr>
                                        <p:cTn id="73" dur="500"/>
                                        <p:tgtEl>
                                          <p:spTgt spid="290620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6204"/>
                                        </p:tgtEl>
                                        <p:attrNameLst>
                                          <p:attrName>style.visibility</p:attrName>
                                        </p:attrNameLst>
                                      </p:cBhvr>
                                      <p:to>
                                        <p:strVal val="visible"/>
                                      </p:to>
                                    </p:set>
                                    <p:animEffect transition="in" filter="wipe(up)">
                                      <p:cBhvr>
                                        <p:cTn id="77" dur="500"/>
                                        <p:tgtEl>
                                          <p:spTgt spid="290620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620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620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6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6193" grpId="0" animBg="1"/>
      <p:bldP spid="2906193" grpId="1" animBg="1"/>
      <p:bldP spid="2906194" grpId="0" animBg="1"/>
      <p:bldP spid="2906194" grpId="1" animBg="1"/>
      <p:bldP spid="2906195" grpId="0" animBg="1"/>
      <p:bldP spid="2906195" grpId="1" animBg="1"/>
      <p:bldP spid="2906196" grpId="0" animBg="1"/>
      <p:bldP spid="2906197" grpId="0" animBg="1"/>
      <p:bldP spid="2906198" grpId="0" animBg="1"/>
      <p:bldP spid="2906198" grpId="1" animBg="1"/>
      <p:bldP spid="2906199" grpId="0" animBg="1"/>
      <p:bldP spid="2906199" grpId="1" animBg="1"/>
      <p:bldP spid="2906200" grpId="0" animBg="1"/>
      <p:bldP spid="2906200" grpId="1" animBg="1"/>
      <p:bldP spid="2906201" grpId="0" animBg="1"/>
      <p:bldP spid="2906202" grpId="0" animBg="1"/>
      <p:bldP spid="2906202" grpId="1" animBg="1"/>
      <p:bldP spid="2906203" grpId="0" animBg="1"/>
      <p:bldP spid="2906203" grpId="1" animBg="1"/>
      <p:bldP spid="2906204" grpId="0" animBg="1"/>
      <p:bldP spid="290620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oter Placeholder 2"/>
          <p:cNvSpPr>
            <a:spLocks noGrp="1"/>
          </p:cNvSpPr>
          <p:nvPr>
            <p:ph type="ftr" sz="quarter" idx="11"/>
          </p:nvPr>
        </p:nvSpPr>
        <p:spPr/>
        <p:txBody>
          <a:bodyPr/>
          <a:lstStyle/>
          <a:p>
            <a:pPr>
              <a:defRPr/>
            </a:pPr>
            <a:r>
              <a:rPr lang="de-DE" smtClean="0"/>
              <a:t>K. Grauman, B. Leibe</a:t>
            </a:r>
          </a:p>
        </p:txBody>
      </p:sp>
      <p:sp>
        <p:nvSpPr>
          <p:cNvPr id="101379" name="Footer Placeholder 4"/>
          <p:cNvSpPr txBox="1">
            <a:spLocks noGrp="1"/>
          </p:cNvSpPr>
          <p:nvPr/>
        </p:nvSpPr>
        <p:spPr bwMode="auto">
          <a:xfrm>
            <a:off x="2376491"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101380"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101381"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101382" name="Group 4"/>
          <p:cNvGrpSpPr>
            <a:grpSpLocks/>
          </p:cNvGrpSpPr>
          <p:nvPr/>
        </p:nvGrpSpPr>
        <p:grpSpPr bwMode="auto">
          <a:xfrm>
            <a:off x="6486525" y="5083175"/>
            <a:ext cx="533400" cy="361950"/>
            <a:chOff x="3504" y="1728"/>
            <a:chExt cx="336" cy="228"/>
          </a:xfrm>
        </p:grpSpPr>
        <p:sp>
          <p:nvSpPr>
            <p:cNvPr id="101480"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81"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83" name="Group 7"/>
          <p:cNvGrpSpPr>
            <a:grpSpLocks/>
          </p:cNvGrpSpPr>
          <p:nvPr/>
        </p:nvGrpSpPr>
        <p:grpSpPr bwMode="auto">
          <a:xfrm>
            <a:off x="5876925" y="3940175"/>
            <a:ext cx="533400" cy="361950"/>
            <a:chOff x="3504" y="1728"/>
            <a:chExt cx="336" cy="228"/>
          </a:xfrm>
        </p:grpSpPr>
        <p:sp>
          <p:nvSpPr>
            <p:cNvPr id="101478"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9"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84" name="Group 10"/>
          <p:cNvGrpSpPr>
            <a:grpSpLocks/>
          </p:cNvGrpSpPr>
          <p:nvPr/>
        </p:nvGrpSpPr>
        <p:grpSpPr bwMode="auto">
          <a:xfrm>
            <a:off x="7096125" y="5083175"/>
            <a:ext cx="533400" cy="361950"/>
            <a:chOff x="3504" y="1728"/>
            <a:chExt cx="336" cy="228"/>
          </a:xfrm>
        </p:grpSpPr>
        <p:sp>
          <p:nvSpPr>
            <p:cNvPr id="101476"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7"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85" name="Group 13"/>
          <p:cNvGrpSpPr>
            <a:grpSpLocks/>
          </p:cNvGrpSpPr>
          <p:nvPr/>
        </p:nvGrpSpPr>
        <p:grpSpPr bwMode="auto">
          <a:xfrm>
            <a:off x="5572125" y="3711575"/>
            <a:ext cx="533400" cy="361950"/>
            <a:chOff x="3504" y="1728"/>
            <a:chExt cx="336" cy="228"/>
          </a:xfrm>
        </p:grpSpPr>
        <p:sp>
          <p:nvSpPr>
            <p:cNvPr id="101474"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5"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386" name="Group 16"/>
          <p:cNvGrpSpPr>
            <a:grpSpLocks/>
          </p:cNvGrpSpPr>
          <p:nvPr/>
        </p:nvGrpSpPr>
        <p:grpSpPr bwMode="auto">
          <a:xfrm>
            <a:off x="6810375" y="4813302"/>
            <a:ext cx="533400" cy="361950"/>
            <a:chOff x="3504" y="1728"/>
            <a:chExt cx="336" cy="228"/>
          </a:xfrm>
        </p:grpSpPr>
        <p:sp>
          <p:nvSpPr>
            <p:cNvPr id="101472"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3"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7" name="Line 19"/>
          <p:cNvSpPr>
            <a:spLocks noChangeShapeType="1"/>
          </p:cNvSpPr>
          <p:nvPr/>
        </p:nvSpPr>
        <p:spPr bwMode="auto">
          <a:xfrm flipV="1">
            <a:off x="7043739"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8"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9" name="Line 21"/>
          <p:cNvSpPr>
            <a:spLocks noChangeShapeType="1"/>
          </p:cNvSpPr>
          <p:nvPr/>
        </p:nvSpPr>
        <p:spPr bwMode="auto">
          <a:xfrm>
            <a:off x="7391400" y="4049716"/>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0" name="Oval 22"/>
          <p:cNvSpPr>
            <a:spLocks noChangeArrowheads="1"/>
          </p:cNvSpPr>
          <p:nvPr/>
        </p:nvSpPr>
        <p:spPr bwMode="auto">
          <a:xfrm>
            <a:off x="7239000" y="46593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391"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392"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393"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4"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5"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6"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397" name="Oval 29"/>
          <p:cNvSpPr>
            <a:spLocks noChangeArrowheads="1"/>
          </p:cNvSpPr>
          <p:nvPr/>
        </p:nvSpPr>
        <p:spPr bwMode="auto">
          <a:xfrm>
            <a:off x="6629400" y="4087814"/>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398" name="Oval 30"/>
          <p:cNvSpPr>
            <a:spLocks noChangeArrowheads="1"/>
          </p:cNvSpPr>
          <p:nvPr/>
        </p:nvSpPr>
        <p:spPr bwMode="auto">
          <a:xfrm>
            <a:off x="6019800" y="34782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399" name="Line 31"/>
          <p:cNvSpPr>
            <a:spLocks noChangeShapeType="1"/>
          </p:cNvSpPr>
          <p:nvPr/>
        </p:nvSpPr>
        <p:spPr bwMode="auto">
          <a:xfrm flipV="1">
            <a:off x="5214939"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0"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1" name="Line 33"/>
          <p:cNvSpPr>
            <a:spLocks noChangeShapeType="1"/>
          </p:cNvSpPr>
          <p:nvPr/>
        </p:nvSpPr>
        <p:spPr bwMode="auto">
          <a:xfrm>
            <a:off x="5562600" y="2259018"/>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2" name="Oval 34"/>
          <p:cNvSpPr>
            <a:spLocks noChangeArrowheads="1"/>
          </p:cNvSpPr>
          <p:nvPr/>
        </p:nvSpPr>
        <p:spPr bwMode="auto">
          <a:xfrm>
            <a:off x="5410200" y="2868616"/>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03"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04"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5"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6"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7" name="AutoShape 39"/>
          <p:cNvSpPr>
            <a:spLocks noChangeAspect="1" noChangeArrowheads="1"/>
          </p:cNvSpPr>
          <p:nvPr/>
        </p:nvSpPr>
        <p:spPr bwMode="auto">
          <a:xfrm>
            <a:off x="6134105" y="1028700"/>
            <a:ext cx="569913" cy="571500"/>
          </a:xfrm>
          <a:prstGeom prst="diamond">
            <a:avLst/>
          </a:prstGeom>
          <a:solidFill>
            <a:schemeClr val="bg2"/>
          </a:solidFill>
          <a:ln w="9525">
            <a:solidFill>
              <a:schemeClr val="bg2"/>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08" name="AutoShape 40"/>
          <p:cNvSpPr>
            <a:spLocks noChangeAspect="1" noChangeArrowheads="1"/>
          </p:cNvSpPr>
          <p:nvPr/>
        </p:nvSpPr>
        <p:spPr bwMode="auto">
          <a:xfrm>
            <a:off x="5105406" y="2601913"/>
            <a:ext cx="244475" cy="244475"/>
          </a:xfrm>
          <a:prstGeom prst="flowChartConnector">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09" name="AutoShape 41"/>
          <p:cNvSpPr>
            <a:spLocks noChangeAspect="1" noChangeArrowheads="1"/>
          </p:cNvSpPr>
          <p:nvPr/>
        </p:nvSpPr>
        <p:spPr bwMode="auto">
          <a:xfrm>
            <a:off x="5334000" y="1992316"/>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10"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11" name="AutoShape 43"/>
          <p:cNvSpPr>
            <a:spLocks noChangeAspect="1" noChangeArrowheads="1"/>
          </p:cNvSpPr>
          <p:nvPr/>
        </p:nvSpPr>
        <p:spPr bwMode="auto">
          <a:xfrm>
            <a:off x="7162800" y="3744917"/>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101412"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9"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13"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14"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15" name="Oval 47"/>
          <p:cNvSpPr>
            <a:spLocks noChangeArrowheads="1"/>
          </p:cNvSpPr>
          <p:nvPr/>
        </p:nvSpPr>
        <p:spPr bwMode="auto">
          <a:xfrm>
            <a:off x="3919538" y="2611441"/>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16"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17"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01418" name="Group 50"/>
          <p:cNvGrpSpPr>
            <a:grpSpLocks/>
          </p:cNvGrpSpPr>
          <p:nvPr/>
        </p:nvGrpSpPr>
        <p:grpSpPr bwMode="auto">
          <a:xfrm>
            <a:off x="4197350" y="3336926"/>
            <a:ext cx="1600200" cy="1200150"/>
            <a:chOff x="2256" y="1152"/>
            <a:chExt cx="1008" cy="756"/>
          </a:xfrm>
        </p:grpSpPr>
        <p:sp>
          <p:nvSpPr>
            <p:cNvPr id="101470"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1"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419" name="Group 53"/>
          <p:cNvGrpSpPr>
            <a:grpSpLocks/>
          </p:cNvGrpSpPr>
          <p:nvPr/>
        </p:nvGrpSpPr>
        <p:grpSpPr bwMode="auto">
          <a:xfrm>
            <a:off x="4818063" y="3948118"/>
            <a:ext cx="1600200" cy="1200150"/>
            <a:chOff x="2256" y="1152"/>
            <a:chExt cx="1008" cy="756"/>
          </a:xfrm>
        </p:grpSpPr>
        <p:sp>
          <p:nvSpPr>
            <p:cNvPr id="101468"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9"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420" name="Group 56"/>
          <p:cNvGrpSpPr>
            <a:grpSpLocks/>
          </p:cNvGrpSpPr>
          <p:nvPr/>
        </p:nvGrpSpPr>
        <p:grpSpPr bwMode="auto">
          <a:xfrm>
            <a:off x="3587750" y="2795588"/>
            <a:ext cx="1600200" cy="1200150"/>
            <a:chOff x="2256" y="1152"/>
            <a:chExt cx="1008" cy="756"/>
          </a:xfrm>
        </p:grpSpPr>
        <p:sp>
          <p:nvSpPr>
            <p:cNvPr id="101466"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7"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1421"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22"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3"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23"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24" name="Oval 62"/>
          <p:cNvSpPr>
            <a:spLocks noChangeArrowheads="1"/>
          </p:cNvSpPr>
          <p:nvPr/>
        </p:nvSpPr>
        <p:spPr bwMode="auto">
          <a:xfrm>
            <a:off x="4327526"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25"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26"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27"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28" name="Oval 69"/>
          <p:cNvSpPr>
            <a:spLocks noChangeArrowheads="1"/>
          </p:cNvSpPr>
          <p:nvPr/>
        </p:nvSpPr>
        <p:spPr bwMode="auto">
          <a:xfrm>
            <a:off x="3206750"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29" name="Oval 70"/>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30" name="Oval 74"/>
          <p:cNvSpPr>
            <a:spLocks noChangeArrowheads="1"/>
          </p:cNvSpPr>
          <p:nvPr/>
        </p:nvSpPr>
        <p:spPr bwMode="auto">
          <a:xfrm>
            <a:off x="3090865"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0" name="Group 78"/>
          <p:cNvGrpSpPr>
            <a:grpSpLocks/>
          </p:cNvGrpSpPr>
          <p:nvPr/>
        </p:nvGrpSpPr>
        <p:grpSpPr bwMode="auto">
          <a:xfrm>
            <a:off x="4398963" y="4521204"/>
            <a:ext cx="2667000" cy="1885950"/>
            <a:chOff x="2544" y="2064"/>
            <a:chExt cx="1680" cy="1188"/>
          </a:xfrm>
        </p:grpSpPr>
        <p:sp>
          <p:nvSpPr>
            <p:cNvPr id="101464" name="Line 79"/>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5" name="Picture 80"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81"/>
          <p:cNvGrpSpPr>
            <a:grpSpLocks/>
          </p:cNvGrpSpPr>
          <p:nvPr/>
        </p:nvGrpSpPr>
        <p:grpSpPr bwMode="auto">
          <a:xfrm>
            <a:off x="4052888" y="4243388"/>
            <a:ext cx="2667000" cy="1885950"/>
            <a:chOff x="2544" y="2064"/>
            <a:chExt cx="1680" cy="1188"/>
          </a:xfrm>
        </p:grpSpPr>
        <p:sp>
          <p:nvSpPr>
            <p:cNvPr id="101462" name="Line 82"/>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3" name="Picture 83"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84"/>
          <p:cNvGrpSpPr>
            <a:grpSpLocks/>
          </p:cNvGrpSpPr>
          <p:nvPr/>
        </p:nvGrpSpPr>
        <p:grpSpPr bwMode="auto">
          <a:xfrm>
            <a:off x="3062288" y="4319588"/>
            <a:ext cx="1371600" cy="971550"/>
            <a:chOff x="1920" y="2112"/>
            <a:chExt cx="864" cy="612"/>
          </a:xfrm>
        </p:grpSpPr>
        <p:sp>
          <p:nvSpPr>
            <p:cNvPr id="101460" name="Line 85"/>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1" name="Picture 86"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1434" name="Picture 87"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35" name="Picture 88"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9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7225" name="Picture 89"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37" name="Oval 90"/>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38" name="Oval 91"/>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39" name="Oval 92"/>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40" name="Oval 93"/>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41" name="Oval 94"/>
          <p:cNvSpPr>
            <a:spLocks noChangeArrowheads="1"/>
          </p:cNvSpPr>
          <p:nvPr/>
        </p:nvSpPr>
        <p:spPr bwMode="auto">
          <a:xfrm>
            <a:off x="3973519"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42" name="Oval 95"/>
          <p:cNvSpPr>
            <a:spLocks noChangeArrowheads="1"/>
          </p:cNvSpPr>
          <p:nvPr/>
        </p:nvSpPr>
        <p:spPr bwMode="auto">
          <a:xfrm>
            <a:off x="3214688"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1443" name="Oval 96"/>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7233" name="Line 97"/>
          <p:cNvSpPr>
            <a:spLocks noChangeShapeType="1"/>
          </p:cNvSpPr>
          <p:nvPr/>
        </p:nvSpPr>
        <p:spPr bwMode="auto">
          <a:xfrm flipH="1">
            <a:off x="5597525"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4" name="Line 98"/>
          <p:cNvSpPr>
            <a:spLocks noChangeShapeType="1"/>
          </p:cNvSpPr>
          <p:nvPr/>
        </p:nvSpPr>
        <p:spPr bwMode="auto">
          <a:xfrm>
            <a:off x="5565777" y="2201869"/>
            <a:ext cx="252413"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46" name="Oval 99"/>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7236" name="Line 100"/>
          <p:cNvSpPr>
            <a:spLocks noChangeShapeType="1"/>
          </p:cNvSpPr>
          <p:nvPr/>
        </p:nvSpPr>
        <p:spPr bwMode="auto">
          <a:xfrm flipV="1">
            <a:off x="2147888" y="1347794"/>
            <a:ext cx="4119562" cy="25479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7" name="Oval 101"/>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7238" name="Line 102"/>
          <p:cNvSpPr>
            <a:spLocks noChangeShapeType="1"/>
          </p:cNvSpPr>
          <p:nvPr/>
        </p:nvSpPr>
        <p:spPr bwMode="auto">
          <a:xfrm flipH="1">
            <a:off x="4394206" y="3332163"/>
            <a:ext cx="1414463"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9" name="Oval 103"/>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7240" name="Line 104"/>
          <p:cNvSpPr>
            <a:spLocks noChangeShapeType="1"/>
          </p:cNvSpPr>
          <p:nvPr/>
        </p:nvSpPr>
        <p:spPr bwMode="auto">
          <a:xfrm flipV="1">
            <a:off x="2300294" y="1282700"/>
            <a:ext cx="4143375" cy="284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1" name="Line 105"/>
          <p:cNvSpPr>
            <a:spLocks noChangeShapeType="1"/>
          </p:cNvSpPr>
          <p:nvPr/>
        </p:nvSpPr>
        <p:spPr bwMode="auto">
          <a:xfrm flipH="1">
            <a:off x="6413500" y="1276350"/>
            <a:ext cx="6350" cy="18478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2" name="Line 106"/>
          <p:cNvSpPr>
            <a:spLocks noChangeShapeType="1"/>
          </p:cNvSpPr>
          <p:nvPr/>
        </p:nvSpPr>
        <p:spPr bwMode="auto">
          <a:xfrm>
            <a:off x="6426200" y="3062291"/>
            <a:ext cx="311150" cy="1193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3" name="Oval 107"/>
          <p:cNvSpPr>
            <a:spLocks noChangeArrowheads="1"/>
          </p:cNvSpPr>
          <p:nvPr/>
        </p:nvSpPr>
        <p:spPr bwMode="auto">
          <a:xfrm>
            <a:off x="2300293"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7244" name="Line 108"/>
          <p:cNvSpPr>
            <a:spLocks noChangeShapeType="1"/>
          </p:cNvSpPr>
          <p:nvPr/>
        </p:nvSpPr>
        <p:spPr bwMode="auto">
          <a:xfrm flipV="1">
            <a:off x="2384429" y="1263656"/>
            <a:ext cx="4098925" cy="25939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5" name="Line 109"/>
          <p:cNvSpPr>
            <a:spLocks noChangeShapeType="1"/>
          </p:cNvSpPr>
          <p:nvPr/>
        </p:nvSpPr>
        <p:spPr bwMode="auto">
          <a:xfrm>
            <a:off x="6491294" y="1268413"/>
            <a:ext cx="898525" cy="2716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6" name="Line 110"/>
          <p:cNvSpPr>
            <a:spLocks noChangeShapeType="1"/>
          </p:cNvSpPr>
          <p:nvPr/>
        </p:nvSpPr>
        <p:spPr bwMode="auto">
          <a:xfrm flipH="1">
            <a:off x="7061206" y="3944938"/>
            <a:ext cx="328613" cy="5445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58" name="Text Box 111"/>
          <p:cNvSpPr txBox="1">
            <a:spLocks noChangeArrowheads="1"/>
          </p:cNvSpPr>
          <p:nvPr/>
        </p:nvSpPr>
        <p:spPr bwMode="auto">
          <a:xfrm>
            <a:off x="6624641" y="6553200"/>
            <a:ext cx="2196715" cy="30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101459" name="Text Box 112"/>
          <p:cNvSpPr txBox="1">
            <a:spLocks noChangeArrowheads="1"/>
          </p:cNvSpPr>
          <p:nvPr/>
        </p:nvSpPr>
        <p:spPr bwMode="auto">
          <a:xfrm>
            <a:off x="6132820" y="6057900"/>
            <a:ext cx="3047694" cy="34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Tree>
    <p:extLst>
      <p:ext uri="{BB962C8B-B14F-4D97-AF65-F5344CB8AC3E}">
        <p14:creationId xmlns:p14="http://schemas.microsoft.com/office/powerpoint/2010/main" val="4123674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7225"/>
                                        </p:tgtEl>
                                        <p:attrNameLst>
                                          <p:attrName>style.visibility</p:attrName>
                                        </p:attrNameLst>
                                      </p:cBhvr>
                                      <p:to>
                                        <p:strVal val="visible"/>
                                      </p:to>
                                    </p:set>
                                    <p:animEffect transition="in" filter="dissolve">
                                      <p:cBhvr>
                                        <p:cTn id="7" dur="500"/>
                                        <p:tgtEl>
                                          <p:spTgt spid="290722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7237"/>
                                        </p:tgtEl>
                                        <p:attrNameLst>
                                          <p:attrName>style.visibility</p:attrName>
                                        </p:attrNameLst>
                                      </p:cBhvr>
                                      <p:to>
                                        <p:strVal val="visible"/>
                                      </p:to>
                                    </p:set>
                                    <p:animEffect transition="in" filter="dissolve">
                                      <p:cBhvr>
                                        <p:cTn id="11" dur="500"/>
                                        <p:tgtEl>
                                          <p:spTgt spid="290723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7236"/>
                                        </p:tgtEl>
                                        <p:attrNameLst>
                                          <p:attrName>style.visibility</p:attrName>
                                        </p:attrNameLst>
                                      </p:cBhvr>
                                      <p:to>
                                        <p:strVal val="visible"/>
                                      </p:to>
                                    </p:set>
                                    <p:animEffect transition="in" filter="wipe(left)">
                                      <p:cBhvr>
                                        <p:cTn id="15" dur="500"/>
                                        <p:tgtEl>
                                          <p:spTgt spid="290723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7233"/>
                                        </p:tgtEl>
                                        <p:attrNameLst>
                                          <p:attrName>style.visibility</p:attrName>
                                        </p:attrNameLst>
                                      </p:cBhvr>
                                      <p:to>
                                        <p:strVal val="visible"/>
                                      </p:to>
                                    </p:set>
                                    <p:animEffect transition="in" filter="wipe(up)">
                                      <p:cBhvr>
                                        <p:cTn id="19" dur="500"/>
                                        <p:tgtEl>
                                          <p:spTgt spid="290723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7234"/>
                                        </p:tgtEl>
                                        <p:attrNameLst>
                                          <p:attrName>style.visibility</p:attrName>
                                        </p:attrNameLst>
                                      </p:cBhvr>
                                      <p:to>
                                        <p:strVal val="visible"/>
                                      </p:to>
                                    </p:set>
                                    <p:animEffect transition="in" filter="wipe(up)">
                                      <p:cBhvr>
                                        <p:cTn id="23" dur="500"/>
                                        <p:tgtEl>
                                          <p:spTgt spid="290723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907238"/>
                                        </p:tgtEl>
                                        <p:attrNameLst>
                                          <p:attrName>style.visibility</p:attrName>
                                        </p:attrNameLst>
                                      </p:cBhvr>
                                      <p:to>
                                        <p:strVal val="visible"/>
                                      </p:to>
                                    </p:set>
                                    <p:animEffect transition="in" filter="wipe(up)">
                                      <p:cBhvr>
                                        <p:cTn id="27" dur="500"/>
                                        <p:tgtEl>
                                          <p:spTgt spid="2907238"/>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9072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072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9072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07233"/>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2907239"/>
                                        </p:tgtEl>
                                        <p:attrNameLst>
                                          <p:attrName>style.visibility</p:attrName>
                                        </p:attrNameLst>
                                      </p:cBhvr>
                                      <p:to>
                                        <p:strVal val="visible"/>
                                      </p:to>
                                    </p:set>
                                    <p:animEffect transition="in" filter="dissolve">
                                      <p:cBhvr>
                                        <p:cTn id="44" dur="500"/>
                                        <p:tgtEl>
                                          <p:spTgt spid="2907239"/>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907240"/>
                                        </p:tgtEl>
                                        <p:attrNameLst>
                                          <p:attrName>style.visibility</p:attrName>
                                        </p:attrNameLst>
                                      </p:cBhvr>
                                      <p:to>
                                        <p:strVal val="visible"/>
                                      </p:to>
                                    </p:set>
                                    <p:animEffect transition="in" filter="wipe(left)">
                                      <p:cBhvr>
                                        <p:cTn id="48" dur="500"/>
                                        <p:tgtEl>
                                          <p:spTgt spid="2907240"/>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2907241"/>
                                        </p:tgtEl>
                                        <p:attrNameLst>
                                          <p:attrName>style.visibility</p:attrName>
                                        </p:attrNameLst>
                                      </p:cBhvr>
                                      <p:to>
                                        <p:strVal val="visible"/>
                                      </p:to>
                                    </p:set>
                                    <p:animEffect transition="in" filter="wipe(up)">
                                      <p:cBhvr>
                                        <p:cTn id="52" dur="500"/>
                                        <p:tgtEl>
                                          <p:spTgt spid="2907241"/>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2907242"/>
                                        </p:tgtEl>
                                        <p:attrNameLst>
                                          <p:attrName>style.visibility</p:attrName>
                                        </p:attrNameLst>
                                      </p:cBhvr>
                                      <p:to>
                                        <p:strVal val="visible"/>
                                      </p:to>
                                    </p:set>
                                    <p:animEffect transition="in" filter="wipe(up)">
                                      <p:cBhvr>
                                        <p:cTn id="56" dur="500"/>
                                        <p:tgtEl>
                                          <p:spTgt spid="2907242"/>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right)">
                                      <p:cBhvr>
                                        <p:cTn id="60" dur="500"/>
                                        <p:tgtEl>
                                          <p:spTgt spid="11"/>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290724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724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724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7243"/>
                                        </p:tgtEl>
                                        <p:attrNameLst>
                                          <p:attrName>style.visibility</p:attrName>
                                        </p:attrNameLst>
                                      </p:cBhvr>
                                      <p:to>
                                        <p:strVal val="visible"/>
                                      </p:to>
                                    </p:set>
                                    <p:animEffect transition="in" filter="dissolve">
                                      <p:cBhvr>
                                        <p:cTn id="71" dur="500"/>
                                        <p:tgtEl>
                                          <p:spTgt spid="2907243"/>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7244"/>
                                        </p:tgtEl>
                                        <p:attrNameLst>
                                          <p:attrName>style.visibility</p:attrName>
                                        </p:attrNameLst>
                                      </p:cBhvr>
                                      <p:to>
                                        <p:strVal val="visible"/>
                                      </p:to>
                                    </p:set>
                                    <p:animEffect transition="in" filter="wipe(left)">
                                      <p:cBhvr>
                                        <p:cTn id="75" dur="500"/>
                                        <p:tgtEl>
                                          <p:spTgt spid="2907244"/>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7245"/>
                                        </p:tgtEl>
                                        <p:attrNameLst>
                                          <p:attrName>style.visibility</p:attrName>
                                        </p:attrNameLst>
                                      </p:cBhvr>
                                      <p:to>
                                        <p:strVal val="visible"/>
                                      </p:to>
                                    </p:set>
                                    <p:animEffect transition="in" filter="wipe(up)">
                                      <p:cBhvr>
                                        <p:cTn id="79" dur="500"/>
                                        <p:tgtEl>
                                          <p:spTgt spid="290724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7246"/>
                                        </p:tgtEl>
                                        <p:attrNameLst>
                                          <p:attrName>style.visibility</p:attrName>
                                        </p:attrNameLst>
                                      </p:cBhvr>
                                      <p:to>
                                        <p:strVal val="visible"/>
                                      </p:to>
                                    </p:set>
                                    <p:animEffect transition="in" filter="wipe(up)">
                                      <p:cBhvr>
                                        <p:cTn id="83" dur="500"/>
                                        <p:tgtEl>
                                          <p:spTgt spid="2907246"/>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right)">
                                      <p:cBhvr>
                                        <p:cTn id="87" dur="500"/>
                                        <p:tgtEl>
                                          <p:spTgt spid="10"/>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290724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724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7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233" grpId="0" animBg="1"/>
      <p:bldP spid="2907233" grpId="1" animBg="1"/>
      <p:bldP spid="2907234" grpId="0" animBg="1"/>
      <p:bldP spid="2907234" grpId="1" animBg="1"/>
      <p:bldP spid="2907236" grpId="0" animBg="1"/>
      <p:bldP spid="2907236" grpId="1" animBg="1"/>
      <p:bldP spid="2907237" grpId="0" animBg="1"/>
      <p:bldP spid="2907238" grpId="0" animBg="1"/>
      <p:bldP spid="2907238" grpId="1" animBg="1"/>
      <p:bldP spid="2907239" grpId="0" animBg="1"/>
      <p:bldP spid="2907240" grpId="0" animBg="1"/>
      <p:bldP spid="2907240" grpId="1" animBg="1"/>
      <p:bldP spid="2907241" grpId="0" animBg="1"/>
      <p:bldP spid="2907241" grpId="1" animBg="1"/>
      <p:bldP spid="2907242" grpId="0" animBg="1"/>
      <p:bldP spid="2907242" grpId="1" animBg="1"/>
      <p:bldP spid="2907243" grpId="0" animBg="1"/>
      <p:bldP spid="2907244" grpId="0" animBg="1"/>
      <p:bldP spid="2907244" grpId="1" animBg="1"/>
      <p:bldP spid="2907245" grpId="0" animBg="1"/>
      <p:bldP spid="2907245" grpId="1" animBg="1"/>
      <p:bldP spid="2907246" grpId="0" animBg="1"/>
      <p:bldP spid="290724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oter Placeholder 2"/>
          <p:cNvSpPr>
            <a:spLocks noGrp="1"/>
          </p:cNvSpPr>
          <p:nvPr>
            <p:ph type="ftr" sz="quarter" idx="11"/>
          </p:nvPr>
        </p:nvSpPr>
        <p:spPr/>
        <p:txBody>
          <a:bodyPr/>
          <a:lstStyle/>
          <a:p>
            <a:pPr>
              <a:defRPr/>
            </a:pPr>
            <a:r>
              <a:rPr lang="de-DE" smtClean="0"/>
              <a:t>K. Grauman, B. Leibe</a:t>
            </a:r>
          </a:p>
        </p:txBody>
      </p:sp>
      <p:sp>
        <p:nvSpPr>
          <p:cNvPr id="102403" name="Slide Number Placeholder 3"/>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80" tIns="45692" rIns="91380" bIns="45692"/>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1EBC74B-4C79-40D0-807E-C179037F601C}" type="slidenum">
              <a:rPr lang="de-DE" sz="1400">
                <a:solidFill>
                  <a:srgbClr val="000000"/>
                </a:solidFill>
                <a:latin typeface="Trebuchet MS" pitchFamily="34" charset="0"/>
              </a:rPr>
              <a:pPr algn="r" eaLnBrk="0" fontAlgn="base" hangingPunct="0">
                <a:spcBef>
                  <a:spcPct val="0"/>
                </a:spcBef>
                <a:spcAft>
                  <a:spcPct val="0"/>
                </a:spcAft>
              </a:pPr>
              <a:t>39</a:t>
            </a:fld>
            <a:endParaRPr lang="de-DE" sz="1400">
              <a:solidFill>
                <a:srgbClr val="000000"/>
              </a:solidFill>
              <a:latin typeface="Trebuchet MS" pitchFamily="34" charset="0"/>
            </a:endParaRPr>
          </a:p>
        </p:txBody>
      </p:sp>
      <p:sp>
        <p:nvSpPr>
          <p:cNvPr id="102404" name="Footer Placeholder 4"/>
          <p:cNvSpPr txBox="1">
            <a:spLocks noGrp="1"/>
          </p:cNvSpPr>
          <p:nvPr/>
        </p:nvSpPr>
        <p:spPr bwMode="auto">
          <a:xfrm>
            <a:off x="2376491"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102405"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102406"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102407" name="Group 4"/>
          <p:cNvGrpSpPr>
            <a:grpSpLocks/>
          </p:cNvGrpSpPr>
          <p:nvPr/>
        </p:nvGrpSpPr>
        <p:grpSpPr bwMode="auto">
          <a:xfrm>
            <a:off x="6486525" y="5083175"/>
            <a:ext cx="533400" cy="361950"/>
            <a:chOff x="3504" y="1728"/>
            <a:chExt cx="336" cy="228"/>
          </a:xfrm>
        </p:grpSpPr>
        <p:sp>
          <p:nvSpPr>
            <p:cNvPr id="102533"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4"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08" name="Group 7"/>
          <p:cNvGrpSpPr>
            <a:grpSpLocks/>
          </p:cNvGrpSpPr>
          <p:nvPr/>
        </p:nvGrpSpPr>
        <p:grpSpPr bwMode="auto">
          <a:xfrm>
            <a:off x="5876925" y="3940175"/>
            <a:ext cx="533400" cy="361950"/>
            <a:chOff x="3504" y="1728"/>
            <a:chExt cx="336" cy="228"/>
          </a:xfrm>
        </p:grpSpPr>
        <p:sp>
          <p:nvSpPr>
            <p:cNvPr id="102531"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2"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09" name="Group 10"/>
          <p:cNvGrpSpPr>
            <a:grpSpLocks/>
          </p:cNvGrpSpPr>
          <p:nvPr/>
        </p:nvGrpSpPr>
        <p:grpSpPr bwMode="auto">
          <a:xfrm>
            <a:off x="7096125" y="5083175"/>
            <a:ext cx="533400" cy="361950"/>
            <a:chOff x="3504" y="1728"/>
            <a:chExt cx="336" cy="228"/>
          </a:xfrm>
        </p:grpSpPr>
        <p:sp>
          <p:nvSpPr>
            <p:cNvPr id="102529"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0"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10" name="Group 13"/>
          <p:cNvGrpSpPr>
            <a:grpSpLocks/>
          </p:cNvGrpSpPr>
          <p:nvPr/>
        </p:nvGrpSpPr>
        <p:grpSpPr bwMode="auto">
          <a:xfrm>
            <a:off x="5572125" y="3711575"/>
            <a:ext cx="533400" cy="361950"/>
            <a:chOff x="3504" y="1728"/>
            <a:chExt cx="336" cy="228"/>
          </a:xfrm>
        </p:grpSpPr>
        <p:sp>
          <p:nvSpPr>
            <p:cNvPr id="102527"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8"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11" name="Group 16"/>
          <p:cNvGrpSpPr>
            <a:grpSpLocks/>
          </p:cNvGrpSpPr>
          <p:nvPr/>
        </p:nvGrpSpPr>
        <p:grpSpPr bwMode="auto">
          <a:xfrm>
            <a:off x="6810375" y="4813302"/>
            <a:ext cx="533400" cy="361950"/>
            <a:chOff x="3504" y="1728"/>
            <a:chExt cx="336" cy="228"/>
          </a:xfrm>
        </p:grpSpPr>
        <p:sp>
          <p:nvSpPr>
            <p:cNvPr id="102525"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6"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12" name="Line 19"/>
          <p:cNvSpPr>
            <a:spLocks noChangeShapeType="1"/>
          </p:cNvSpPr>
          <p:nvPr/>
        </p:nvSpPr>
        <p:spPr bwMode="auto">
          <a:xfrm flipV="1">
            <a:off x="7043739"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3"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4" name="Line 21"/>
          <p:cNvSpPr>
            <a:spLocks noChangeShapeType="1"/>
          </p:cNvSpPr>
          <p:nvPr/>
        </p:nvSpPr>
        <p:spPr bwMode="auto">
          <a:xfrm>
            <a:off x="7391400" y="4049716"/>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5" name="Oval 22"/>
          <p:cNvSpPr>
            <a:spLocks noChangeArrowheads="1"/>
          </p:cNvSpPr>
          <p:nvPr/>
        </p:nvSpPr>
        <p:spPr bwMode="auto">
          <a:xfrm>
            <a:off x="7239000" y="46593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16"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17"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18"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9"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0"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1"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22" name="Oval 29"/>
          <p:cNvSpPr>
            <a:spLocks noChangeArrowheads="1"/>
          </p:cNvSpPr>
          <p:nvPr/>
        </p:nvSpPr>
        <p:spPr bwMode="auto">
          <a:xfrm>
            <a:off x="6629400" y="4087814"/>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23" name="Oval 30"/>
          <p:cNvSpPr>
            <a:spLocks noChangeArrowheads="1"/>
          </p:cNvSpPr>
          <p:nvPr/>
        </p:nvSpPr>
        <p:spPr bwMode="auto">
          <a:xfrm>
            <a:off x="6019800" y="34782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24" name="Line 31"/>
          <p:cNvSpPr>
            <a:spLocks noChangeShapeType="1"/>
          </p:cNvSpPr>
          <p:nvPr/>
        </p:nvSpPr>
        <p:spPr bwMode="auto">
          <a:xfrm flipV="1">
            <a:off x="5214939"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5"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6" name="Line 33"/>
          <p:cNvSpPr>
            <a:spLocks noChangeShapeType="1"/>
          </p:cNvSpPr>
          <p:nvPr/>
        </p:nvSpPr>
        <p:spPr bwMode="auto">
          <a:xfrm>
            <a:off x="5562600" y="2259018"/>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7" name="Oval 34"/>
          <p:cNvSpPr>
            <a:spLocks noChangeArrowheads="1"/>
          </p:cNvSpPr>
          <p:nvPr/>
        </p:nvSpPr>
        <p:spPr bwMode="auto">
          <a:xfrm>
            <a:off x="5410200" y="2868616"/>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28"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29"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0"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1"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2" name="AutoShape 39"/>
          <p:cNvSpPr>
            <a:spLocks noChangeAspect="1" noChangeArrowheads="1"/>
          </p:cNvSpPr>
          <p:nvPr/>
        </p:nvSpPr>
        <p:spPr bwMode="auto">
          <a:xfrm>
            <a:off x="6134105" y="1028700"/>
            <a:ext cx="569913" cy="571500"/>
          </a:xfrm>
          <a:prstGeom prst="diamond">
            <a:avLst/>
          </a:prstGeom>
          <a:solidFill>
            <a:schemeClr val="bg2"/>
          </a:solidFill>
          <a:ln w="9525">
            <a:solidFill>
              <a:schemeClr val="bg2"/>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33" name="AutoShape 40"/>
          <p:cNvSpPr>
            <a:spLocks noChangeAspect="1" noChangeArrowheads="1"/>
          </p:cNvSpPr>
          <p:nvPr/>
        </p:nvSpPr>
        <p:spPr bwMode="auto">
          <a:xfrm>
            <a:off x="5105406" y="2601913"/>
            <a:ext cx="244475" cy="244475"/>
          </a:xfrm>
          <a:prstGeom prst="flowChartConnector">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34" name="AutoShape 41"/>
          <p:cNvSpPr>
            <a:spLocks noChangeAspect="1" noChangeArrowheads="1"/>
          </p:cNvSpPr>
          <p:nvPr/>
        </p:nvSpPr>
        <p:spPr bwMode="auto">
          <a:xfrm>
            <a:off x="5334000" y="1992316"/>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35"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36" name="AutoShape 43"/>
          <p:cNvSpPr>
            <a:spLocks noChangeAspect="1" noChangeArrowheads="1"/>
          </p:cNvSpPr>
          <p:nvPr/>
        </p:nvSpPr>
        <p:spPr bwMode="auto">
          <a:xfrm>
            <a:off x="7162800" y="3744917"/>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102437"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9"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8"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39"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40" name="Oval 47"/>
          <p:cNvSpPr>
            <a:spLocks noChangeArrowheads="1"/>
          </p:cNvSpPr>
          <p:nvPr/>
        </p:nvSpPr>
        <p:spPr bwMode="auto">
          <a:xfrm>
            <a:off x="3919538" y="2611441"/>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41"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42"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02443" name="Group 50"/>
          <p:cNvGrpSpPr>
            <a:grpSpLocks/>
          </p:cNvGrpSpPr>
          <p:nvPr/>
        </p:nvGrpSpPr>
        <p:grpSpPr bwMode="auto">
          <a:xfrm>
            <a:off x="4197350" y="3336926"/>
            <a:ext cx="1600200" cy="1200150"/>
            <a:chOff x="2256" y="1152"/>
            <a:chExt cx="1008" cy="756"/>
          </a:xfrm>
        </p:grpSpPr>
        <p:sp>
          <p:nvSpPr>
            <p:cNvPr id="102523"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4"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44" name="Group 53"/>
          <p:cNvGrpSpPr>
            <a:grpSpLocks/>
          </p:cNvGrpSpPr>
          <p:nvPr/>
        </p:nvGrpSpPr>
        <p:grpSpPr bwMode="auto">
          <a:xfrm>
            <a:off x="4818063" y="3948118"/>
            <a:ext cx="1600200" cy="1200150"/>
            <a:chOff x="2256" y="1152"/>
            <a:chExt cx="1008" cy="756"/>
          </a:xfrm>
        </p:grpSpPr>
        <p:sp>
          <p:nvSpPr>
            <p:cNvPr id="102521"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2"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45" name="Group 56"/>
          <p:cNvGrpSpPr>
            <a:grpSpLocks/>
          </p:cNvGrpSpPr>
          <p:nvPr/>
        </p:nvGrpSpPr>
        <p:grpSpPr bwMode="auto">
          <a:xfrm>
            <a:off x="3587750" y="2795588"/>
            <a:ext cx="1600200" cy="1200150"/>
            <a:chOff x="2256" y="1152"/>
            <a:chExt cx="1008" cy="756"/>
          </a:xfrm>
        </p:grpSpPr>
        <p:sp>
          <p:nvSpPr>
            <p:cNvPr id="102519"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0"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46"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7"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3"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8"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49" name="Oval 62"/>
          <p:cNvSpPr>
            <a:spLocks noChangeArrowheads="1"/>
          </p:cNvSpPr>
          <p:nvPr/>
        </p:nvSpPr>
        <p:spPr bwMode="auto">
          <a:xfrm>
            <a:off x="4327526"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50"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51"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52"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53" name="Oval 66"/>
          <p:cNvSpPr>
            <a:spLocks noChangeArrowheads="1"/>
          </p:cNvSpPr>
          <p:nvPr/>
        </p:nvSpPr>
        <p:spPr bwMode="auto">
          <a:xfrm>
            <a:off x="3206750"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54"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55" name="Oval 68"/>
          <p:cNvSpPr>
            <a:spLocks noChangeArrowheads="1"/>
          </p:cNvSpPr>
          <p:nvPr/>
        </p:nvSpPr>
        <p:spPr bwMode="auto">
          <a:xfrm>
            <a:off x="3090865"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02456" name="Group 69"/>
          <p:cNvGrpSpPr>
            <a:grpSpLocks/>
          </p:cNvGrpSpPr>
          <p:nvPr/>
        </p:nvGrpSpPr>
        <p:grpSpPr bwMode="auto">
          <a:xfrm>
            <a:off x="4398963" y="4521204"/>
            <a:ext cx="2667000" cy="1885950"/>
            <a:chOff x="2544" y="2064"/>
            <a:chExt cx="1680" cy="1188"/>
          </a:xfrm>
        </p:grpSpPr>
        <p:sp>
          <p:nvSpPr>
            <p:cNvPr id="102517"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8"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57" name="Group 72"/>
          <p:cNvGrpSpPr>
            <a:grpSpLocks/>
          </p:cNvGrpSpPr>
          <p:nvPr/>
        </p:nvGrpSpPr>
        <p:grpSpPr bwMode="auto">
          <a:xfrm>
            <a:off x="4052888" y="4243388"/>
            <a:ext cx="2667000" cy="1885950"/>
            <a:chOff x="2544" y="2064"/>
            <a:chExt cx="1680" cy="1188"/>
          </a:xfrm>
        </p:grpSpPr>
        <p:sp>
          <p:nvSpPr>
            <p:cNvPr id="102515"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6"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58" name="Group 75"/>
          <p:cNvGrpSpPr>
            <a:grpSpLocks/>
          </p:cNvGrpSpPr>
          <p:nvPr/>
        </p:nvGrpSpPr>
        <p:grpSpPr bwMode="auto">
          <a:xfrm>
            <a:off x="3062288" y="4319588"/>
            <a:ext cx="1371600" cy="971550"/>
            <a:chOff x="1920" y="2112"/>
            <a:chExt cx="864" cy="612"/>
          </a:xfrm>
        </p:grpSpPr>
        <p:sp>
          <p:nvSpPr>
            <p:cNvPr id="102513"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4"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59"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0"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9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1"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2"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63"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64"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65"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66" name="Oval 85"/>
          <p:cNvSpPr>
            <a:spLocks noChangeArrowheads="1"/>
          </p:cNvSpPr>
          <p:nvPr/>
        </p:nvSpPr>
        <p:spPr bwMode="auto">
          <a:xfrm>
            <a:off x="3973519"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67" name="Oval 86"/>
          <p:cNvSpPr>
            <a:spLocks noChangeArrowheads="1"/>
          </p:cNvSpPr>
          <p:nvPr/>
        </p:nvSpPr>
        <p:spPr bwMode="auto">
          <a:xfrm>
            <a:off x="3214688"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68"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69" name="Oval 90"/>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70" name="Oval 92"/>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71" name="Oval 94"/>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72" name="Oval 98"/>
          <p:cNvSpPr>
            <a:spLocks noChangeArrowheads="1"/>
          </p:cNvSpPr>
          <p:nvPr/>
        </p:nvSpPr>
        <p:spPr bwMode="auto">
          <a:xfrm>
            <a:off x="2300293"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102473" name="Picture 10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4" name="Oval 10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75" name="Oval 10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76" name="Oval 10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3" name="Group 106"/>
          <p:cNvGrpSpPr>
            <a:grpSpLocks/>
          </p:cNvGrpSpPr>
          <p:nvPr/>
        </p:nvGrpSpPr>
        <p:grpSpPr bwMode="auto">
          <a:xfrm>
            <a:off x="1612900" y="3881444"/>
            <a:ext cx="2114550" cy="1531937"/>
            <a:chOff x="1010" y="1836"/>
            <a:chExt cx="1332" cy="965"/>
          </a:xfrm>
        </p:grpSpPr>
        <p:sp>
          <p:nvSpPr>
            <p:cNvPr id="102511" name="Line 10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2" name="Picture 10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09"/>
          <p:cNvGrpSpPr>
            <a:grpSpLocks/>
          </p:cNvGrpSpPr>
          <p:nvPr/>
        </p:nvGrpSpPr>
        <p:grpSpPr bwMode="auto">
          <a:xfrm>
            <a:off x="3362327" y="6300791"/>
            <a:ext cx="1176338" cy="865187"/>
            <a:chOff x="1920" y="3187"/>
            <a:chExt cx="741" cy="545"/>
          </a:xfrm>
        </p:grpSpPr>
        <p:sp>
          <p:nvSpPr>
            <p:cNvPr id="102509" name="Line 11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0" name="Picture 11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12"/>
          <p:cNvGrpSpPr>
            <a:grpSpLocks/>
          </p:cNvGrpSpPr>
          <p:nvPr/>
        </p:nvGrpSpPr>
        <p:grpSpPr bwMode="auto">
          <a:xfrm>
            <a:off x="1838325" y="3024188"/>
            <a:ext cx="3657600" cy="2647950"/>
            <a:chOff x="1152" y="1296"/>
            <a:chExt cx="2304" cy="1668"/>
          </a:xfrm>
        </p:grpSpPr>
        <p:sp>
          <p:nvSpPr>
            <p:cNvPr id="102507" name="Line 11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08" name="Picture 11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80" name="Picture 11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9"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1" name="Picture 11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6"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77" name="Picture 11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3" name="Oval 11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84" name="Oval 11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85" name="Oval 12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86" name="Oval 12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87" name="Oval 12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88" name="Oval 123"/>
          <p:cNvSpPr>
            <a:spLocks noChangeArrowheads="1"/>
          </p:cNvSpPr>
          <p:nvPr/>
        </p:nvSpPr>
        <p:spPr bwMode="auto">
          <a:xfrm>
            <a:off x="3209925"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2489" name="Oval 12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8285" name="Line 125"/>
          <p:cNvSpPr>
            <a:spLocks noChangeShapeType="1"/>
          </p:cNvSpPr>
          <p:nvPr/>
        </p:nvSpPr>
        <p:spPr bwMode="auto">
          <a:xfrm flipH="1">
            <a:off x="5592763"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6" name="Line 126"/>
          <p:cNvSpPr>
            <a:spLocks noChangeShapeType="1"/>
          </p:cNvSpPr>
          <p:nvPr/>
        </p:nvSpPr>
        <p:spPr bwMode="auto">
          <a:xfrm flipH="1">
            <a:off x="5194306" y="2166944"/>
            <a:ext cx="390525" cy="6127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92" name="Oval 12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8288" name="Line 128"/>
          <p:cNvSpPr>
            <a:spLocks noChangeShapeType="1"/>
          </p:cNvSpPr>
          <p:nvPr/>
        </p:nvSpPr>
        <p:spPr bwMode="auto">
          <a:xfrm flipV="1">
            <a:off x="1247781" y="1347788"/>
            <a:ext cx="5014913" cy="33194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9" name="Oval 12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8290" name="Line 130"/>
          <p:cNvSpPr>
            <a:spLocks noChangeShapeType="1"/>
          </p:cNvSpPr>
          <p:nvPr/>
        </p:nvSpPr>
        <p:spPr bwMode="auto">
          <a:xfrm flipH="1">
            <a:off x="3779838" y="2798768"/>
            <a:ext cx="1414462"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1" name="Oval 13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8292" name="Line 132"/>
          <p:cNvSpPr>
            <a:spLocks noChangeShapeType="1"/>
          </p:cNvSpPr>
          <p:nvPr/>
        </p:nvSpPr>
        <p:spPr bwMode="auto">
          <a:xfrm flipV="1">
            <a:off x="1047750" y="1366841"/>
            <a:ext cx="5241925" cy="33893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3" name="Line 133"/>
          <p:cNvSpPr>
            <a:spLocks noChangeShapeType="1"/>
          </p:cNvSpPr>
          <p:nvPr/>
        </p:nvSpPr>
        <p:spPr bwMode="auto">
          <a:xfrm flipH="1">
            <a:off x="5532438" y="1368425"/>
            <a:ext cx="735012" cy="889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4" name="Line 134"/>
          <p:cNvSpPr>
            <a:spLocks noChangeShapeType="1"/>
          </p:cNvSpPr>
          <p:nvPr/>
        </p:nvSpPr>
        <p:spPr bwMode="auto">
          <a:xfrm flipH="1">
            <a:off x="5532438" y="2205039"/>
            <a:ext cx="3175" cy="8699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5" name="Oval 135"/>
          <p:cNvSpPr>
            <a:spLocks noChangeArrowheads="1"/>
          </p:cNvSpPr>
          <p:nvPr/>
        </p:nvSpPr>
        <p:spPr bwMode="auto">
          <a:xfrm>
            <a:off x="1038225" y="4433891"/>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8296" name="Line 136"/>
          <p:cNvSpPr>
            <a:spLocks noChangeShapeType="1"/>
          </p:cNvSpPr>
          <p:nvPr/>
        </p:nvSpPr>
        <p:spPr bwMode="auto">
          <a:xfrm flipV="1">
            <a:off x="1084269" y="1263656"/>
            <a:ext cx="5394325" cy="3317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7" name="Line 137"/>
          <p:cNvSpPr>
            <a:spLocks noChangeShapeType="1"/>
          </p:cNvSpPr>
          <p:nvPr/>
        </p:nvSpPr>
        <p:spPr bwMode="auto">
          <a:xfrm>
            <a:off x="6486531" y="1268413"/>
            <a:ext cx="898525" cy="2716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8" name="Line 138"/>
          <p:cNvSpPr>
            <a:spLocks noChangeShapeType="1"/>
          </p:cNvSpPr>
          <p:nvPr/>
        </p:nvSpPr>
        <p:spPr bwMode="auto">
          <a:xfrm flipH="1">
            <a:off x="7056438" y="3944938"/>
            <a:ext cx="328612" cy="5445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9" name="Line 139"/>
          <p:cNvSpPr>
            <a:spLocks noChangeShapeType="1"/>
          </p:cNvSpPr>
          <p:nvPr/>
        </p:nvSpPr>
        <p:spPr bwMode="auto">
          <a:xfrm flipH="1">
            <a:off x="4581525" y="4471988"/>
            <a:ext cx="2514600" cy="18399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505" name="Text Box 140"/>
          <p:cNvSpPr txBox="1">
            <a:spLocks noChangeArrowheads="1"/>
          </p:cNvSpPr>
          <p:nvPr/>
        </p:nvSpPr>
        <p:spPr bwMode="auto">
          <a:xfrm>
            <a:off x="6624641" y="6553200"/>
            <a:ext cx="2196715" cy="30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102506" name="Text Box 141"/>
          <p:cNvSpPr txBox="1">
            <a:spLocks noChangeArrowheads="1"/>
          </p:cNvSpPr>
          <p:nvPr/>
        </p:nvSpPr>
        <p:spPr bwMode="auto">
          <a:xfrm>
            <a:off x="6132820" y="6057900"/>
            <a:ext cx="3047694" cy="34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Tree>
    <p:extLst>
      <p:ext uri="{BB962C8B-B14F-4D97-AF65-F5344CB8AC3E}">
        <p14:creationId xmlns:p14="http://schemas.microsoft.com/office/powerpoint/2010/main" val="1829593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8277"/>
                                        </p:tgtEl>
                                        <p:attrNameLst>
                                          <p:attrName>style.visibility</p:attrName>
                                        </p:attrNameLst>
                                      </p:cBhvr>
                                      <p:to>
                                        <p:strVal val="visible"/>
                                      </p:to>
                                    </p:set>
                                    <p:animEffect transition="in" filter="dissolve">
                                      <p:cBhvr>
                                        <p:cTn id="7" dur="500"/>
                                        <p:tgtEl>
                                          <p:spTgt spid="29082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8291"/>
                                        </p:tgtEl>
                                        <p:attrNameLst>
                                          <p:attrName>style.visibility</p:attrName>
                                        </p:attrNameLst>
                                      </p:cBhvr>
                                      <p:to>
                                        <p:strVal val="visible"/>
                                      </p:to>
                                    </p:set>
                                    <p:animEffect transition="in" filter="dissolve">
                                      <p:cBhvr>
                                        <p:cTn id="11" dur="500"/>
                                        <p:tgtEl>
                                          <p:spTgt spid="290829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8292"/>
                                        </p:tgtEl>
                                        <p:attrNameLst>
                                          <p:attrName>style.visibility</p:attrName>
                                        </p:attrNameLst>
                                      </p:cBhvr>
                                      <p:to>
                                        <p:strVal val="visible"/>
                                      </p:to>
                                    </p:set>
                                    <p:animEffect transition="in" filter="wipe(left)">
                                      <p:cBhvr>
                                        <p:cTn id="15" dur="500"/>
                                        <p:tgtEl>
                                          <p:spTgt spid="290829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8293"/>
                                        </p:tgtEl>
                                        <p:attrNameLst>
                                          <p:attrName>style.visibility</p:attrName>
                                        </p:attrNameLst>
                                      </p:cBhvr>
                                      <p:to>
                                        <p:strVal val="visible"/>
                                      </p:to>
                                    </p:set>
                                    <p:animEffect transition="in" filter="wipe(up)">
                                      <p:cBhvr>
                                        <p:cTn id="19" dur="500"/>
                                        <p:tgtEl>
                                          <p:spTgt spid="29082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8294"/>
                                        </p:tgtEl>
                                        <p:attrNameLst>
                                          <p:attrName>style.visibility</p:attrName>
                                        </p:attrNameLst>
                                      </p:cBhvr>
                                      <p:to>
                                        <p:strVal val="visible"/>
                                      </p:to>
                                    </p:set>
                                    <p:animEffect transition="in" filter="wipe(up)">
                                      <p:cBhvr>
                                        <p:cTn id="23" dur="500"/>
                                        <p:tgtEl>
                                          <p:spTgt spid="29082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829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82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82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8295"/>
                                        </p:tgtEl>
                                        <p:attrNameLst>
                                          <p:attrName>style.visibility</p:attrName>
                                        </p:attrNameLst>
                                      </p:cBhvr>
                                      <p:to>
                                        <p:strVal val="visible"/>
                                      </p:to>
                                    </p:set>
                                    <p:animEffect transition="in" filter="dissolve">
                                      <p:cBhvr>
                                        <p:cTn id="38" dur="500"/>
                                        <p:tgtEl>
                                          <p:spTgt spid="290829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8296"/>
                                        </p:tgtEl>
                                        <p:attrNameLst>
                                          <p:attrName>style.visibility</p:attrName>
                                        </p:attrNameLst>
                                      </p:cBhvr>
                                      <p:to>
                                        <p:strVal val="visible"/>
                                      </p:to>
                                    </p:set>
                                    <p:animEffect transition="in" filter="wipe(left)">
                                      <p:cBhvr>
                                        <p:cTn id="42" dur="500"/>
                                        <p:tgtEl>
                                          <p:spTgt spid="2908296"/>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8297"/>
                                        </p:tgtEl>
                                        <p:attrNameLst>
                                          <p:attrName>style.visibility</p:attrName>
                                        </p:attrNameLst>
                                      </p:cBhvr>
                                      <p:to>
                                        <p:strVal val="visible"/>
                                      </p:to>
                                    </p:set>
                                    <p:animEffect transition="in" filter="wipe(up)">
                                      <p:cBhvr>
                                        <p:cTn id="46" dur="500"/>
                                        <p:tgtEl>
                                          <p:spTgt spid="2908297"/>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8298"/>
                                        </p:tgtEl>
                                        <p:attrNameLst>
                                          <p:attrName>style.visibility</p:attrName>
                                        </p:attrNameLst>
                                      </p:cBhvr>
                                      <p:to>
                                        <p:strVal val="visible"/>
                                      </p:to>
                                    </p:set>
                                    <p:animEffect transition="in" filter="wipe(up)">
                                      <p:cBhvr>
                                        <p:cTn id="50" dur="500"/>
                                        <p:tgtEl>
                                          <p:spTgt spid="2908298"/>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908299"/>
                                        </p:tgtEl>
                                        <p:attrNameLst>
                                          <p:attrName>style.visibility</p:attrName>
                                        </p:attrNameLst>
                                      </p:cBhvr>
                                      <p:to>
                                        <p:strVal val="visible"/>
                                      </p:to>
                                    </p:set>
                                    <p:animEffect transition="in" filter="wipe(up)">
                                      <p:cBhvr>
                                        <p:cTn id="54" dur="500"/>
                                        <p:tgtEl>
                                          <p:spTgt spid="2908299"/>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290829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90829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829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8299"/>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8289"/>
                                        </p:tgtEl>
                                        <p:attrNameLst>
                                          <p:attrName>style.visibility</p:attrName>
                                        </p:attrNameLst>
                                      </p:cBhvr>
                                      <p:to>
                                        <p:strVal val="visible"/>
                                      </p:to>
                                    </p:set>
                                    <p:animEffect transition="in" filter="dissolve">
                                      <p:cBhvr>
                                        <p:cTn id="71" dur="500"/>
                                        <p:tgtEl>
                                          <p:spTgt spid="2908289"/>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8288"/>
                                        </p:tgtEl>
                                        <p:attrNameLst>
                                          <p:attrName>style.visibility</p:attrName>
                                        </p:attrNameLst>
                                      </p:cBhvr>
                                      <p:to>
                                        <p:strVal val="visible"/>
                                      </p:to>
                                    </p:set>
                                    <p:animEffect transition="in" filter="wipe(left)">
                                      <p:cBhvr>
                                        <p:cTn id="75" dur="500"/>
                                        <p:tgtEl>
                                          <p:spTgt spid="2908288"/>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8285"/>
                                        </p:tgtEl>
                                        <p:attrNameLst>
                                          <p:attrName>style.visibility</p:attrName>
                                        </p:attrNameLst>
                                      </p:cBhvr>
                                      <p:to>
                                        <p:strVal val="visible"/>
                                      </p:to>
                                    </p:set>
                                    <p:animEffect transition="in" filter="wipe(up)">
                                      <p:cBhvr>
                                        <p:cTn id="79" dur="500"/>
                                        <p:tgtEl>
                                          <p:spTgt spid="290828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8286"/>
                                        </p:tgtEl>
                                        <p:attrNameLst>
                                          <p:attrName>style.visibility</p:attrName>
                                        </p:attrNameLst>
                                      </p:cBhvr>
                                      <p:to>
                                        <p:strVal val="visible"/>
                                      </p:to>
                                    </p:set>
                                    <p:animEffect transition="in" filter="wipe(up)">
                                      <p:cBhvr>
                                        <p:cTn id="83" dur="500"/>
                                        <p:tgtEl>
                                          <p:spTgt spid="2908286"/>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2908290"/>
                                        </p:tgtEl>
                                        <p:attrNameLst>
                                          <p:attrName>style.visibility</p:attrName>
                                        </p:attrNameLst>
                                      </p:cBhvr>
                                      <p:to>
                                        <p:strVal val="visible"/>
                                      </p:to>
                                    </p:set>
                                    <p:animEffect transition="in" filter="wipe(up)">
                                      <p:cBhvr>
                                        <p:cTn id="87" dur="500"/>
                                        <p:tgtEl>
                                          <p:spTgt spid="2908290"/>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up)">
                                      <p:cBhvr>
                                        <p:cTn id="91" dur="500"/>
                                        <p:tgtEl>
                                          <p:spTgt spid="1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290828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82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90828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908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85" grpId="0" animBg="1"/>
      <p:bldP spid="2908285" grpId="1" animBg="1"/>
      <p:bldP spid="2908286" grpId="0" animBg="1"/>
      <p:bldP spid="2908286" grpId="1" animBg="1"/>
      <p:bldP spid="2908288" grpId="0" animBg="1"/>
      <p:bldP spid="2908288" grpId="1" animBg="1"/>
      <p:bldP spid="2908289" grpId="0" animBg="1"/>
      <p:bldP spid="2908290" grpId="0" animBg="1"/>
      <p:bldP spid="2908290" grpId="1" animBg="1"/>
      <p:bldP spid="2908291" grpId="0" animBg="1"/>
      <p:bldP spid="2908292" grpId="0" animBg="1"/>
      <p:bldP spid="2908292" grpId="1" animBg="1"/>
      <p:bldP spid="2908293" grpId="0" animBg="1"/>
      <p:bldP spid="2908293" grpId="1" animBg="1"/>
      <p:bldP spid="2908294" grpId="0" animBg="1"/>
      <p:bldP spid="2908294" grpId="1" animBg="1"/>
      <p:bldP spid="2908295" grpId="0" animBg="1"/>
      <p:bldP spid="2908296" grpId="0" animBg="1"/>
      <p:bldP spid="2908296" grpId="1" animBg="1"/>
      <p:bldP spid="2908297" grpId="0" animBg="1"/>
      <p:bldP spid="2908297" grpId="1" animBg="1"/>
      <p:bldP spid="2908298" grpId="0" animBg="1"/>
      <p:bldP spid="2908298" grpId="1" animBg="1"/>
      <p:bldP spid="2908299" grpId="0" animBg="1"/>
      <p:bldP spid="290829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81" y="54727"/>
            <a:ext cx="4050720" cy="28486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9280" y="41765"/>
            <a:ext cx="3939840" cy="2861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71844"/>
            <a:ext cx="5664960" cy="37861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Text Box 4"/>
          <p:cNvSpPr txBox="1">
            <a:spLocks noChangeArrowheads="1"/>
          </p:cNvSpPr>
          <p:nvPr/>
        </p:nvSpPr>
        <p:spPr bwMode="auto">
          <a:xfrm>
            <a:off x="3317760" y="4355019"/>
            <a:ext cx="822816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Christopher Tosh</a:t>
            </a:r>
          </a:p>
        </p:txBody>
      </p:sp>
    </p:spTree>
    <p:extLst>
      <p:ext uri="{BB962C8B-B14F-4D97-AF65-F5344CB8AC3E}">
        <p14:creationId xmlns:p14="http://schemas.microsoft.com/office/powerpoint/2010/main" val="68609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oter Placeholder 2"/>
          <p:cNvSpPr>
            <a:spLocks noGrp="1"/>
          </p:cNvSpPr>
          <p:nvPr>
            <p:ph type="ftr" sz="quarter" idx="11"/>
          </p:nvPr>
        </p:nvSpPr>
        <p:spPr/>
        <p:txBody>
          <a:bodyPr/>
          <a:lstStyle/>
          <a:p>
            <a:pPr>
              <a:defRPr/>
            </a:pPr>
            <a:r>
              <a:rPr lang="de-DE" smtClean="0"/>
              <a:t>K. Grauman, B. Leibe</a:t>
            </a:r>
          </a:p>
        </p:txBody>
      </p:sp>
      <p:sp>
        <p:nvSpPr>
          <p:cNvPr id="104451" name="Slide Number Placeholder 3"/>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80" tIns="45692" rIns="91380" bIns="45692"/>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B7E6D631-4F79-4A4B-BF04-EA68D0DC13D6}" type="slidenum">
              <a:rPr lang="de-DE" sz="1400">
                <a:solidFill>
                  <a:srgbClr val="000000"/>
                </a:solidFill>
                <a:latin typeface="Trebuchet MS" pitchFamily="34" charset="0"/>
              </a:rPr>
              <a:pPr algn="r" eaLnBrk="0" fontAlgn="base" hangingPunct="0">
                <a:spcBef>
                  <a:spcPct val="0"/>
                </a:spcBef>
                <a:spcAft>
                  <a:spcPct val="0"/>
                </a:spcAft>
              </a:pPr>
              <a:t>40</a:t>
            </a:fld>
            <a:endParaRPr lang="de-DE" sz="1400">
              <a:solidFill>
                <a:srgbClr val="000000"/>
              </a:solidFill>
              <a:latin typeface="Trebuchet MS" pitchFamily="34" charset="0"/>
            </a:endParaRPr>
          </a:p>
        </p:txBody>
      </p:sp>
      <p:sp>
        <p:nvSpPr>
          <p:cNvPr id="104452" name="Footer Placeholder 4"/>
          <p:cNvSpPr txBox="1">
            <a:spLocks noGrp="1"/>
          </p:cNvSpPr>
          <p:nvPr/>
        </p:nvSpPr>
        <p:spPr bwMode="auto">
          <a:xfrm>
            <a:off x="2376491"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a:solidFill>
                  <a:srgbClr val="000000"/>
                </a:solidFill>
                <a:latin typeface="Trebuchet MS" pitchFamily="34" charset="0"/>
              </a:rPr>
              <a:t>K. Grauman, B. Leibe</a:t>
            </a:r>
          </a:p>
        </p:txBody>
      </p:sp>
      <p:sp>
        <p:nvSpPr>
          <p:cNvPr id="104453" name="Rectangle 2"/>
          <p:cNvSpPr>
            <a:spLocks noGrp="1" noChangeArrowheads="1"/>
          </p:cNvSpPr>
          <p:nvPr>
            <p:ph type="title" idx="4294967295"/>
          </p:nvPr>
        </p:nvSpPr>
        <p:spPr>
          <a:xfrm>
            <a:off x="457200" y="381000"/>
            <a:ext cx="8686800" cy="609600"/>
          </a:xfrm>
        </p:spPr>
        <p:txBody>
          <a:bodyPr/>
          <a:lstStyle/>
          <a:p>
            <a:pPr eaLnBrk="1" hangingPunct="1"/>
            <a:r>
              <a:rPr lang="en-US" smtClean="0"/>
              <a:t>Vocabulary Tree</a:t>
            </a:r>
          </a:p>
        </p:txBody>
      </p:sp>
      <p:sp>
        <p:nvSpPr>
          <p:cNvPr id="104454" name="Rectangle 3"/>
          <p:cNvSpPr>
            <a:spLocks noGrp="1" noChangeArrowheads="1"/>
          </p:cNvSpPr>
          <p:nvPr>
            <p:ph type="body" idx="4294967295"/>
          </p:nvPr>
        </p:nvSpPr>
        <p:spPr/>
        <p:txBody>
          <a:bodyPr/>
          <a:lstStyle/>
          <a:p>
            <a:pPr eaLnBrk="1" hangingPunct="1"/>
            <a:r>
              <a:rPr lang="en-US" smtClean="0"/>
              <a:t>Recognition</a:t>
            </a:r>
          </a:p>
        </p:txBody>
      </p:sp>
      <p:grpSp>
        <p:nvGrpSpPr>
          <p:cNvPr id="104455" name="Group 4"/>
          <p:cNvGrpSpPr>
            <a:grpSpLocks/>
          </p:cNvGrpSpPr>
          <p:nvPr/>
        </p:nvGrpSpPr>
        <p:grpSpPr bwMode="auto">
          <a:xfrm>
            <a:off x="6486525" y="5083175"/>
            <a:ext cx="533400" cy="361950"/>
            <a:chOff x="3504" y="1728"/>
            <a:chExt cx="336" cy="228"/>
          </a:xfrm>
        </p:grpSpPr>
        <p:sp>
          <p:nvSpPr>
            <p:cNvPr id="104619"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20"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6" name="Group 7"/>
          <p:cNvGrpSpPr>
            <a:grpSpLocks/>
          </p:cNvGrpSpPr>
          <p:nvPr/>
        </p:nvGrpSpPr>
        <p:grpSpPr bwMode="auto">
          <a:xfrm>
            <a:off x="5876925" y="3940175"/>
            <a:ext cx="533400" cy="361950"/>
            <a:chOff x="3504" y="1728"/>
            <a:chExt cx="336" cy="228"/>
          </a:xfrm>
        </p:grpSpPr>
        <p:sp>
          <p:nvSpPr>
            <p:cNvPr id="104617"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8"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7" name="Group 10"/>
          <p:cNvGrpSpPr>
            <a:grpSpLocks/>
          </p:cNvGrpSpPr>
          <p:nvPr/>
        </p:nvGrpSpPr>
        <p:grpSpPr bwMode="auto">
          <a:xfrm>
            <a:off x="7096125" y="5083175"/>
            <a:ext cx="533400" cy="361950"/>
            <a:chOff x="3504" y="1728"/>
            <a:chExt cx="336" cy="228"/>
          </a:xfrm>
        </p:grpSpPr>
        <p:sp>
          <p:nvSpPr>
            <p:cNvPr id="104615"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6"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8" name="Group 13"/>
          <p:cNvGrpSpPr>
            <a:grpSpLocks/>
          </p:cNvGrpSpPr>
          <p:nvPr/>
        </p:nvGrpSpPr>
        <p:grpSpPr bwMode="auto">
          <a:xfrm>
            <a:off x="5572125" y="3711575"/>
            <a:ext cx="533400" cy="361950"/>
            <a:chOff x="3504" y="1728"/>
            <a:chExt cx="336" cy="228"/>
          </a:xfrm>
        </p:grpSpPr>
        <p:sp>
          <p:nvSpPr>
            <p:cNvPr id="104613"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4"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59" name="Group 16"/>
          <p:cNvGrpSpPr>
            <a:grpSpLocks/>
          </p:cNvGrpSpPr>
          <p:nvPr/>
        </p:nvGrpSpPr>
        <p:grpSpPr bwMode="auto">
          <a:xfrm>
            <a:off x="6810375" y="4813302"/>
            <a:ext cx="533400" cy="361950"/>
            <a:chOff x="3504" y="1728"/>
            <a:chExt cx="336" cy="228"/>
          </a:xfrm>
        </p:grpSpPr>
        <p:sp>
          <p:nvSpPr>
            <p:cNvPr id="104611"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2"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60" name="Line 19"/>
          <p:cNvSpPr>
            <a:spLocks noChangeShapeType="1"/>
          </p:cNvSpPr>
          <p:nvPr/>
        </p:nvSpPr>
        <p:spPr bwMode="auto">
          <a:xfrm flipV="1">
            <a:off x="7043739"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1"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2" name="Line 21"/>
          <p:cNvSpPr>
            <a:spLocks noChangeShapeType="1"/>
          </p:cNvSpPr>
          <p:nvPr/>
        </p:nvSpPr>
        <p:spPr bwMode="auto">
          <a:xfrm>
            <a:off x="7391400" y="4049716"/>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3" name="Oval 22"/>
          <p:cNvSpPr>
            <a:spLocks noChangeArrowheads="1"/>
          </p:cNvSpPr>
          <p:nvPr/>
        </p:nvSpPr>
        <p:spPr bwMode="auto">
          <a:xfrm>
            <a:off x="7239000" y="46593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64"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65"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66"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7"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8"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9"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70" name="Oval 29"/>
          <p:cNvSpPr>
            <a:spLocks noChangeArrowheads="1"/>
          </p:cNvSpPr>
          <p:nvPr/>
        </p:nvSpPr>
        <p:spPr bwMode="auto">
          <a:xfrm>
            <a:off x="6629400" y="4087814"/>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71" name="Oval 30"/>
          <p:cNvSpPr>
            <a:spLocks noChangeArrowheads="1"/>
          </p:cNvSpPr>
          <p:nvPr/>
        </p:nvSpPr>
        <p:spPr bwMode="auto">
          <a:xfrm>
            <a:off x="6019800" y="3478215"/>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72" name="Line 31"/>
          <p:cNvSpPr>
            <a:spLocks noChangeShapeType="1"/>
          </p:cNvSpPr>
          <p:nvPr/>
        </p:nvSpPr>
        <p:spPr bwMode="auto">
          <a:xfrm flipV="1">
            <a:off x="5214939"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3"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4" name="Line 33"/>
          <p:cNvSpPr>
            <a:spLocks noChangeShapeType="1"/>
          </p:cNvSpPr>
          <p:nvPr/>
        </p:nvSpPr>
        <p:spPr bwMode="auto">
          <a:xfrm>
            <a:off x="5562600" y="2259018"/>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5" name="Oval 34"/>
          <p:cNvSpPr>
            <a:spLocks noChangeArrowheads="1"/>
          </p:cNvSpPr>
          <p:nvPr/>
        </p:nvSpPr>
        <p:spPr bwMode="auto">
          <a:xfrm>
            <a:off x="5410200" y="2868616"/>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76"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77"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8"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9"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80" name="AutoShape 39"/>
          <p:cNvSpPr>
            <a:spLocks noChangeAspect="1" noChangeArrowheads="1"/>
          </p:cNvSpPr>
          <p:nvPr/>
        </p:nvSpPr>
        <p:spPr bwMode="auto">
          <a:xfrm>
            <a:off x="6134105" y="1028700"/>
            <a:ext cx="569913" cy="571500"/>
          </a:xfrm>
          <a:prstGeom prst="diamond">
            <a:avLst/>
          </a:prstGeom>
          <a:solidFill>
            <a:schemeClr val="bg2"/>
          </a:solidFill>
          <a:ln w="9525">
            <a:solidFill>
              <a:schemeClr val="bg2"/>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81" name="AutoShape 40"/>
          <p:cNvSpPr>
            <a:spLocks noChangeAspect="1" noChangeArrowheads="1"/>
          </p:cNvSpPr>
          <p:nvPr/>
        </p:nvSpPr>
        <p:spPr bwMode="auto">
          <a:xfrm>
            <a:off x="5105406" y="2601913"/>
            <a:ext cx="244475" cy="244475"/>
          </a:xfrm>
          <a:prstGeom prst="flowChartConnector">
            <a:avLst/>
          </a:prstGeom>
          <a:solidFill>
            <a:srgbClr val="0000FF"/>
          </a:solidFill>
          <a:ln w="9525">
            <a:solidFill>
              <a:srgbClr val="0000FF"/>
            </a:solidFill>
            <a:round/>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82" name="AutoShape 41"/>
          <p:cNvSpPr>
            <a:spLocks noChangeAspect="1" noChangeArrowheads="1"/>
          </p:cNvSpPr>
          <p:nvPr/>
        </p:nvSpPr>
        <p:spPr bwMode="auto">
          <a:xfrm>
            <a:off x="5334000" y="1992316"/>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83"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84" name="AutoShape 43"/>
          <p:cNvSpPr>
            <a:spLocks noChangeAspect="1" noChangeArrowheads="1"/>
          </p:cNvSpPr>
          <p:nvPr/>
        </p:nvSpPr>
        <p:spPr bwMode="auto">
          <a:xfrm>
            <a:off x="7162800" y="3744917"/>
            <a:ext cx="406400" cy="407987"/>
          </a:xfrm>
          <a:prstGeom prst="octagon">
            <a:avLst>
              <a:gd name="adj" fmla="val 29287"/>
            </a:avLst>
          </a:prstGeom>
          <a:solidFill>
            <a:srgbClr val="008000"/>
          </a:solidFill>
          <a:ln w="9525">
            <a:solidFill>
              <a:srgbClr val="008000"/>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104485"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9"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6"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87"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88" name="Oval 47"/>
          <p:cNvSpPr>
            <a:spLocks noChangeArrowheads="1"/>
          </p:cNvSpPr>
          <p:nvPr/>
        </p:nvSpPr>
        <p:spPr bwMode="auto">
          <a:xfrm>
            <a:off x="3919538" y="2611441"/>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89"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90"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04491" name="Group 50"/>
          <p:cNvGrpSpPr>
            <a:grpSpLocks/>
          </p:cNvGrpSpPr>
          <p:nvPr/>
        </p:nvGrpSpPr>
        <p:grpSpPr bwMode="auto">
          <a:xfrm>
            <a:off x="4197350" y="3336926"/>
            <a:ext cx="1600200" cy="1200150"/>
            <a:chOff x="2256" y="1152"/>
            <a:chExt cx="1008" cy="756"/>
          </a:xfrm>
        </p:grpSpPr>
        <p:sp>
          <p:nvSpPr>
            <p:cNvPr id="104609"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0"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92" name="Group 53"/>
          <p:cNvGrpSpPr>
            <a:grpSpLocks/>
          </p:cNvGrpSpPr>
          <p:nvPr/>
        </p:nvGrpSpPr>
        <p:grpSpPr bwMode="auto">
          <a:xfrm>
            <a:off x="4818063" y="3948118"/>
            <a:ext cx="1600200" cy="1200150"/>
            <a:chOff x="2256" y="1152"/>
            <a:chExt cx="1008" cy="756"/>
          </a:xfrm>
        </p:grpSpPr>
        <p:sp>
          <p:nvSpPr>
            <p:cNvPr id="104607"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8"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93" name="Group 56"/>
          <p:cNvGrpSpPr>
            <a:grpSpLocks/>
          </p:cNvGrpSpPr>
          <p:nvPr/>
        </p:nvGrpSpPr>
        <p:grpSpPr bwMode="auto">
          <a:xfrm>
            <a:off x="3587750" y="2795588"/>
            <a:ext cx="1600200" cy="1200150"/>
            <a:chOff x="2256" y="1152"/>
            <a:chExt cx="1008" cy="756"/>
          </a:xfrm>
        </p:grpSpPr>
        <p:sp>
          <p:nvSpPr>
            <p:cNvPr id="104605"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6"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94"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5"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3"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96"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97" name="Oval 62"/>
          <p:cNvSpPr>
            <a:spLocks noChangeArrowheads="1"/>
          </p:cNvSpPr>
          <p:nvPr/>
        </p:nvSpPr>
        <p:spPr bwMode="auto">
          <a:xfrm>
            <a:off x="4327526"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98"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499"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00"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01" name="Oval 66"/>
          <p:cNvSpPr>
            <a:spLocks noChangeArrowheads="1"/>
          </p:cNvSpPr>
          <p:nvPr/>
        </p:nvSpPr>
        <p:spPr bwMode="auto">
          <a:xfrm>
            <a:off x="3206750"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02"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03" name="Oval 68"/>
          <p:cNvSpPr>
            <a:spLocks noChangeArrowheads="1"/>
          </p:cNvSpPr>
          <p:nvPr/>
        </p:nvSpPr>
        <p:spPr bwMode="auto">
          <a:xfrm>
            <a:off x="3090865"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04504" name="Group 69"/>
          <p:cNvGrpSpPr>
            <a:grpSpLocks/>
          </p:cNvGrpSpPr>
          <p:nvPr/>
        </p:nvGrpSpPr>
        <p:grpSpPr bwMode="auto">
          <a:xfrm>
            <a:off x="4398963" y="4521204"/>
            <a:ext cx="2667000" cy="1885950"/>
            <a:chOff x="2544" y="2064"/>
            <a:chExt cx="1680" cy="1188"/>
          </a:xfrm>
        </p:grpSpPr>
        <p:sp>
          <p:nvSpPr>
            <p:cNvPr id="104603"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4"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505" name="Group 72"/>
          <p:cNvGrpSpPr>
            <a:grpSpLocks/>
          </p:cNvGrpSpPr>
          <p:nvPr/>
        </p:nvGrpSpPr>
        <p:grpSpPr bwMode="auto">
          <a:xfrm>
            <a:off x="4052888" y="4243388"/>
            <a:ext cx="2667000" cy="1885950"/>
            <a:chOff x="2544" y="2064"/>
            <a:chExt cx="1680" cy="1188"/>
          </a:xfrm>
        </p:grpSpPr>
        <p:sp>
          <p:nvSpPr>
            <p:cNvPr id="104601"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2"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506" name="Group 75"/>
          <p:cNvGrpSpPr>
            <a:grpSpLocks/>
          </p:cNvGrpSpPr>
          <p:nvPr/>
        </p:nvGrpSpPr>
        <p:grpSpPr bwMode="auto">
          <a:xfrm>
            <a:off x="3062288" y="4319588"/>
            <a:ext cx="1371600" cy="971550"/>
            <a:chOff x="1920" y="2112"/>
            <a:chExt cx="864" cy="612"/>
          </a:xfrm>
        </p:grpSpPr>
        <p:sp>
          <p:nvSpPr>
            <p:cNvPr id="104599"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0"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507"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8"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9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9"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10"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1"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2"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3"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4" name="Oval 85"/>
          <p:cNvSpPr>
            <a:spLocks noChangeArrowheads="1"/>
          </p:cNvSpPr>
          <p:nvPr/>
        </p:nvSpPr>
        <p:spPr bwMode="auto">
          <a:xfrm>
            <a:off x="3973519"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5" name="Oval 86"/>
          <p:cNvSpPr>
            <a:spLocks noChangeArrowheads="1"/>
          </p:cNvSpPr>
          <p:nvPr/>
        </p:nvSpPr>
        <p:spPr bwMode="auto">
          <a:xfrm>
            <a:off x="3214688"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6"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7" name="Oval 88"/>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8" name="Oval 89"/>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19" name="Oval 90"/>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20" name="Oval 91"/>
          <p:cNvSpPr>
            <a:spLocks noChangeArrowheads="1"/>
          </p:cNvSpPr>
          <p:nvPr/>
        </p:nvSpPr>
        <p:spPr bwMode="auto">
          <a:xfrm>
            <a:off x="2300293"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104521" name="Picture 9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22" name="Oval 9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23" name="Oval 9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24" name="Oval 9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grpSp>
        <p:nvGrpSpPr>
          <p:cNvPr id="104525" name="Group 96"/>
          <p:cNvGrpSpPr>
            <a:grpSpLocks/>
          </p:cNvGrpSpPr>
          <p:nvPr/>
        </p:nvGrpSpPr>
        <p:grpSpPr bwMode="auto">
          <a:xfrm>
            <a:off x="1612900" y="3881444"/>
            <a:ext cx="2114550" cy="1531937"/>
            <a:chOff x="1010" y="1836"/>
            <a:chExt cx="1332" cy="965"/>
          </a:xfrm>
        </p:grpSpPr>
        <p:sp>
          <p:nvSpPr>
            <p:cNvPr id="104597" name="Line 9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8" name="Picture 9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526" name="Group 99"/>
          <p:cNvGrpSpPr>
            <a:grpSpLocks/>
          </p:cNvGrpSpPr>
          <p:nvPr/>
        </p:nvGrpSpPr>
        <p:grpSpPr bwMode="auto">
          <a:xfrm>
            <a:off x="3362327" y="6300791"/>
            <a:ext cx="1176338" cy="865187"/>
            <a:chOff x="1920" y="3187"/>
            <a:chExt cx="741" cy="545"/>
          </a:xfrm>
        </p:grpSpPr>
        <p:sp>
          <p:nvSpPr>
            <p:cNvPr id="104595" name="Line 10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6" name="Picture 10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527" name="Group 102"/>
          <p:cNvGrpSpPr>
            <a:grpSpLocks/>
          </p:cNvGrpSpPr>
          <p:nvPr/>
        </p:nvGrpSpPr>
        <p:grpSpPr bwMode="auto">
          <a:xfrm>
            <a:off x="1838325" y="3024188"/>
            <a:ext cx="3657600" cy="2647950"/>
            <a:chOff x="1152" y="1296"/>
            <a:chExt cx="2304" cy="1668"/>
          </a:xfrm>
        </p:grpSpPr>
        <p:sp>
          <p:nvSpPr>
            <p:cNvPr id="104593" name="Line 10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4" name="Picture 10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528" name="Picture 10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9" y="2262194"/>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29" name="Picture 10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6"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30" name="Picture 10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31" name="Oval 10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32" name="Oval 10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33" name="Oval 11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34" name="Oval 11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35" name="Oval 11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36" name="Oval 113"/>
          <p:cNvSpPr>
            <a:spLocks noChangeArrowheads="1"/>
          </p:cNvSpPr>
          <p:nvPr/>
        </p:nvSpPr>
        <p:spPr bwMode="auto">
          <a:xfrm>
            <a:off x="3209925" y="3176589"/>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37" name="Oval 11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38" name="Oval 11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39" name="Oval 11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40" name="Oval 12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41" name="Oval 125"/>
          <p:cNvSpPr>
            <a:spLocks noChangeArrowheads="1"/>
          </p:cNvSpPr>
          <p:nvPr/>
        </p:nvSpPr>
        <p:spPr bwMode="auto">
          <a:xfrm>
            <a:off x="1038225" y="4433891"/>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104542" name="Picture 13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24269"/>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43" name="Oval 131"/>
          <p:cNvSpPr>
            <a:spLocks noChangeArrowheads="1"/>
          </p:cNvSpPr>
          <p:nvPr/>
        </p:nvSpPr>
        <p:spPr bwMode="auto">
          <a:xfrm>
            <a:off x="2066925" y="3776666"/>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44" name="Oval 132"/>
          <p:cNvSpPr>
            <a:spLocks noChangeArrowheads="1"/>
          </p:cNvSpPr>
          <p:nvPr/>
        </p:nvSpPr>
        <p:spPr bwMode="auto">
          <a:xfrm>
            <a:off x="2254250" y="399732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45" name="Oval 133"/>
          <p:cNvSpPr>
            <a:spLocks noChangeArrowheads="1"/>
          </p:cNvSpPr>
          <p:nvPr/>
        </p:nvSpPr>
        <p:spPr bwMode="auto">
          <a:xfrm>
            <a:off x="2295525" y="3700463"/>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104546" name="Picture 13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9" y="2252669"/>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47" name="Picture 13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6" y="2938463"/>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48" name="Picture 136"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0063"/>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49" name="Oval 137"/>
          <p:cNvSpPr>
            <a:spLocks noChangeArrowheads="1"/>
          </p:cNvSpPr>
          <p:nvPr/>
        </p:nvSpPr>
        <p:spPr bwMode="auto">
          <a:xfrm>
            <a:off x="4200525" y="232886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0" name="Oval 138"/>
          <p:cNvSpPr>
            <a:spLocks noChangeArrowheads="1"/>
          </p:cNvSpPr>
          <p:nvPr/>
        </p:nvSpPr>
        <p:spPr bwMode="auto">
          <a:xfrm>
            <a:off x="4330700" y="22860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1" name="Oval 139"/>
          <p:cNvSpPr>
            <a:spLocks noChangeArrowheads="1"/>
          </p:cNvSpPr>
          <p:nvPr/>
        </p:nvSpPr>
        <p:spPr bwMode="auto">
          <a:xfrm>
            <a:off x="3919538" y="260032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2" name="Oval 140"/>
          <p:cNvSpPr>
            <a:spLocks noChangeArrowheads="1"/>
          </p:cNvSpPr>
          <p:nvPr/>
        </p:nvSpPr>
        <p:spPr bwMode="auto">
          <a:xfrm>
            <a:off x="4117975" y="2752725"/>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3" name="Oval 141"/>
          <p:cNvSpPr>
            <a:spLocks noChangeArrowheads="1"/>
          </p:cNvSpPr>
          <p:nvPr/>
        </p:nvSpPr>
        <p:spPr bwMode="auto">
          <a:xfrm>
            <a:off x="3968750" y="2535238"/>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4" name="Oval 142"/>
          <p:cNvSpPr>
            <a:spLocks noChangeArrowheads="1"/>
          </p:cNvSpPr>
          <p:nvPr/>
        </p:nvSpPr>
        <p:spPr bwMode="auto">
          <a:xfrm>
            <a:off x="3209925" y="3167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5" name="Oval 143"/>
          <p:cNvSpPr>
            <a:spLocks noChangeArrowheads="1"/>
          </p:cNvSpPr>
          <p:nvPr/>
        </p:nvSpPr>
        <p:spPr bwMode="auto">
          <a:xfrm>
            <a:off x="3125788" y="3198814"/>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6" name="Oval 144"/>
          <p:cNvSpPr>
            <a:spLocks noChangeArrowheads="1"/>
          </p:cNvSpPr>
          <p:nvPr/>
        </p:nvSpPr>
        <p:spPr bwMode="auto">
          <a:xfrm>
            <a:off x="3094038" y="3098800"/>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7" name="Oval 145"/>
          <p:cNvSpPr>
            <a:spLocks noChangeArrowheads="1"/>
          </p:cNvSpPr>
          <p:nvPr/>
        </p:nvSpPr>
        <p:spPr bwMode="auto">
          <a:xfrm>
            <a:off x="1200150" y="4510089"/>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8" name="Oval 146"/>
          <p:cNvSpPr>
            <a:spLocks noChangeArrowheads="1"/>
          </p:cNvSpPr>
          <p:nvPr/>
        </p:nvSpPr>
        <p:spPr bwMode="auto">
          <a:xfrm>
            <a:off x="1016000" y="4625976"/>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59" name="Oval 147"/>
          <p:cNvSpPr>
            <a:spLocks noChangeArrowheads="1"/>
          </p:cNvSpPr>
          <p:nvPr/>
        </p:nvSpPr>
        <p:spPr bwMode="auto">
          <a:xfrm>
            <a:off x="1038225" y="4424363"/>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pic>
        <p:nvPicPr>
          <p:cNvPr id="2909332" name="Picture 14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2325" y="1109663"/>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9333" name="Oval 149"/>
          <p:cNvSpPr>
            <a:spLocks noChangeArrowheads="1"/>
          </p:cNvSpPr>
          <p:nvPr/>
        </p:nvSpPr>
        <p:spPr bwMode="auto">
          <a:xfrm>
            <a:off x="8086728"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9334" name="Oval 150"/>
          <p:cNvSpPr>
            <a:spLocks noChangeArrowheads="1"/>
          </p:cNvSpPr>
          <p:nvPr/>
        </p:nvSpPr>
        <p:spPr bwMode="auto">
          <a:xfrm>
            <a:off x="7400927" y="1262063"/>
            <a:ext cx="1447800" cy="1066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9335" name="Oval 151"/>
          <p:cNvSpPr>
            <a:spLocks noChangeArrowheads="1"/>
          </p:cNvSpPr>
          <p:nvPr/>
        </p:nvSpPr>
        <p:spPr bwMode="auto">
          <a:xfrm>
            <a:off x="7400927"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9336" name="Line 152"/>
          <p:cNvSpPr>
            <a:spLocks noChangeShapeType="1"/>
          </p:cNvSpPr>
          <p:nvPr/>
        </p:nvSpPr>
        <p:spPr bwMode="auto">
          <a:xfrm flipH="1" flipV="1">
            <a:off x="6284919" y="1270006"/>
            <a:ext cx="2149475" cy="536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7" name="Line 153"/>
          <p:cNvSpPr>
            <a:spLocks noChangeShapeType="1"/>
          </p:cNvSpPr>
          <p:nvPr/>
        </p:nvSpPr>
        <p:spPr bwMode="auto">
          <a:xfrm flipH="1">
            <a:off x="5576891" y="1258888"/>
            <a:ext cx="754062"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8" name="Line 154"/>
          <p:cNvSpPr>
            <a:spLocks noChangeShapeType="1"/>
          </p:cNvSpPr>
          <p:nvPr/>
        </p:nvSpPr>
        <p:spPr bwMode="auto">
          <a:xfrm>
            <a:off x="5568956" y="2166938"/>
            <a:ext cx="239713" cy="11287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9" name="Line 155"/>
          <p:cNvSpPr>
            <a:spLocks noChangeShapeType="1"/>
          </p:cNvSpPr>
          <p:nvPr/>
        </p:nvSpPr>
        <p:spPr bwMode="auto">
          <a:xfrm flipH="1">
            <a:off x="3228975" y="3302000"/>
            <a:ext cx="2606675" cy="18954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0" name="Line 156"/>
          <p:cNvSpPr>
            <a:spLocks noChangeShapeType="1"/>
          </p:cNvSpPr>
          <p:nvPr/>
        </p:nvSpPr>
        <p:spPr bwMode="auto">
          <a:xfrm flipH="1" flipV="1">
            <a:off x="2295525" y="3852865"/>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1" name="Line 157"/>
          <p:cNvSpPr>
            <a:spLocks noChangeShapeType="1"/>
          </p:cNvSpPr>
          <p:nvPr/>
        </p:nvSpPr>
        <p:spPr bwMode="auto">
          <a:xfrm flipH="1" flipV="1">
            <a:off x="3327400" y="3068639"/>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2" name="Rectangle 158"/>
          <p:cNvSpPr>
            <a:spLocks noChangeArrowheads="1"/>
          </p:cNvSpPr>
          <p:nvPr/>
        </p:nvSpPr>
        <p:spPr bwMode="auto">
          <a:xfrm>
            <a:off x="2066925" y="3090863"/>
            <a:ext cx="228600" cy="457200"/>
          </a:xfrm>
          <a:prstGeom prst="rect">
            <a:avLst/>
          </a:prstGeom>
          <a:solidFill>
            <a:srgbClr val="000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9343" name="Rectangle 159"/>
          <p:cNvSpPr>
            <a:spLocks noChangeArrowheads="1"/>
          </p:cNvSpPr>
          <p:nvPr/>
        </p:nvSpPr>
        <p:spPr bwMode="auto">
          <a:xfrm>
            <a:off x="3057525" y="2405063"/>
            <a:ext cx="228600" cy="457200"/>
          </a:xfrm>
          <a:prstGeom prst="rect">
            <a:avLst/>
          </a:prstGeom>
          <a:solidFill>
            <a:srgbClr val="000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9344" name="Line 160"/>
          <p:cNvSpPr>
            <a:spLocks noChangeShapeType="1"/>
          </p:cNvSpPr>
          <p:nvPr/>
        </p:nvSpPr>
        <p:spPr bwMode="auto">
          <a:xfrm flipH="1" flipV="1">
            <a:off x="6356350" y="1376363"/>
            <a:ext cx="1349375" cy="419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5" name="Line 161"/>
          <p:cNvSpPr>
            <a:spLocks noChangeShapeType="1"/>
          </p:cNvSpPr>
          <p:nvPr/>
        </p:nvSpPr>
        <p:spPr bwMode="auto">
          <a:xfrm>
            <a:off x="6410328" y="1414467"/>
            <a:ext cx="23813" cy="16113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6" name="Line 162"/>
          <p:cNvSpPr>
            <a:spLocks noChangeShapeType="1"/>
          </p:cNvSpPr>
          <p:nvPr/>
        </p:nvSpPr>
        <p:spPr bwMode="auto">
          <a:xfrm>
            <a:off x="6435731" y="3006731"/>
            <a:ext cx="11113" cy="9493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7" name="Line 163"/>
          <p:cNvSpPr>
            <a:spLocks noChangeShapeType="1"/>
          </p:cNvSpPr>
          <p:nvPr/>
        </p:nvSpPr>
        <p:spPr bwMode="auto">
          <a:xfrm flipH="1">
            <a:off x="4941888" y="3935419"/>
            <a:ext cx="1485900" cy="10747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8" name="Line 164"/>
          <p:cNvSpPr>
            <a:spLocks noChangeShapeType="1"/>
          </p:cNvSpPr>
          <p:nvPr/>
        </p:nvSpPr>
        <p:spPr bwMode="auto">
          <a:xfrm flipH="1" flipV="1">
            <a:off x="3232156" y="3140078"/>
            <a:ext cx="1736725" cy="18272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9" name="Line 165"/>
          <p:cNvSpPr>
            <a:spLocks noChangeShapeType="1"/>
          </p:cNvSpPr>
          <p:nvPr/>
        </p:nvSpPr>
        <p:spPr bwMode="auto">
          <a:xfrm flipH="1" flipV="1">
            <a:off x="4376738" y="2519363"/>
            <a:ext cx="1668462" cy="16557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0" name="Rectangle 166"/>
          <p:cNvSpPr>
            <a:spLocks noChangeArrowheads="1"/>
          </p:cNvSpPr>
          <p:nvPr/>
        </p:nvSpPr>
        <p:spPr bwMode="auto">
          <a:xfrm>
            <a:off x="3057525" y="1947863"/>
            <a:ext cx="228600" cy="457200"/>
          </a:xfrm>
          <a:prstGeom prst="rect">
            <a:avLst/>
          </a:prstGeom>
          <a:solidFill>
            <a:srgbClr val="000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9351" name="Rectangle 167"/>
          <p:cNvSpPr>
            <a:spLocks noChangeArrowheads="1"/>
          </p:cNvSpPr>
          <p:nvPr/>
        </p:nvSpPr>
        <p:spPr bwMode="auto">
          <a:xfrm>
            <a:off x="4124325" y="1719263"/>
            <a:ext cx="228600" cy="457200"/>
          </a:xfrm>
          <a:prstGeom prst="rect">
            <a:avLst/>
          </a:prstGeom>
          <a:solidFill>
            <a:srgbClr val="000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9352" name="Line 168"/>
          <p:cNvSpPr>
            <a:spLocks noChangeShapeType="1"/>
          </p:cNvSpPr>
          <p:nvPr/>
        </p:nvSpPr>
        <p:spPr bwMode="auto">
          <a:xfrm flipH="1" flipV="1">
            <a:off x="6334126" y="1262067"/>
            <a:ext cx="1828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3" name="Line 169"/>
          <p:cNvSpPr>
            <a:spLocks noChangeShapeType="1"/>
          </p:cNvSpPr>
          <p:nvPr/>
        </p:nvSpPr>
        <p:spPr bwMode="auto">
          <a:xfrm flipH="1">
            <a:off x="5572125" y="1262063"/>
            <a:ext cx="754063"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4" name="Line 170"/>
          <p:cNvSpPr>
            <a:spLocks noChangeShapeType="1"/>
          </p:cNvSpPr>
          <p:nvPr/>
        </p:nvSpPr>
        <p:spPr bwMode="auto">
          <a:xfrm flipH="1">
            <a:off x="5202244" y="2176466"/>
            <a:ext cx="369887" cy="555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5" name="Line 171"/>
          <p:cNvSpPr>
            <a:spLocks noChangeShapeType="1"/>
          </p:cNvSpPr>
          <p:nvPr/>
        </p:nvSpPr>
        <p:spPr bwMode="auto">
          <a:xfrm flipH="1">
            <a:off x="1790702" y="2768600"/>
            <a:ext cx="3419475" cy="2489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6" name="Line 172"/>
          <p:cNvSpPr>
            <a:spLocks noChangeShapeType="1"/>
          </p:cNvSpPr>
          <p:nvPr/>
        </p:nvSpPr>
        <p:spPr bwMode="auto">
          <a:xfrm flipH="1" flipV="1">
            <a:off x="1247781" y="4530731"/>
            <a:ext cx="568325" cy="7016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7" name="Line 173"/>
          <p:cNvSpPr>
            <a:spLocks noChangeShapeType="1"/>
          </p:cNvSpPr>
          <p:nvPr/>
        </p:nvSpPr>
        <p:spPr bwMode="auto">
          <a:xfrm flipH="1" flipV="1">
            <a:off x="3254380" y="3144838"/>
            <a:ext cx="51435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8" name="Rectangle 174"/>
          <p:cNvSpPr>
            <a:spLocks noChangeArrowheads="1"/>
          </p:cNvSpPr>
          <p:nvPr/>
        </p:nvSpPr>
        <p:spPr bwMode="auto">
          <a:xfrm>
            <a:off x="1076325" y="3776663"/>
            <a:ext cx="228600" cy="457200"/>
          </a:xfrm>
          <a:prstGeom prst="rect">
            <a:avLst/>
          </a:prstGeom>
          <a:solidFill>
            <a:srgbClr val="000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2909359" name="Rectangle 175"/>
          <p:cNvSpPr>
            <a:spLocks noChangeArrowheads="1"/>
          </p:cNvSpPr>
          <p:nvPr/>
        </p:nvSpPr>
        <p:spPr bwMode="auto">
          <a:xfrm>
            <a:off x="3057525" y="1490663"/>
            <a:ext cx="228600" cy="457200"/>
          </a:xfrm>
          <a:prstGeom prst="rect">
            <a:avLst/>
          </a:prstGeom>
          <a:solidFill>
            <a:srgbClr val="000000"/>
          </a:solidFill>
          <a:ln w="9525">
            <a:solidFill>
              <a:schemeClr val="tx1"/>
            </a:solidFill>
            <a:miter lim="800000"/>
            <a:headEnd/>
            <a:tailEnd/>
          </a:ln>
        </p:spPr>
        <p:txBody>
          <a:bodyPr wrap="none" lIns="91380" tIns="45692" rIns="91380" bIns="45692" anchor="ctr"/>
          <a:lstStyle/>
          <a:p>
            <a:pPr eaLnBrk="0" fontAlgn="base" hangingPunct="0">
              <a:spcBef>
                <a:spcPct val="0"/>
              </a:spcBef>
              <a:spcAft>
                <a:spcPct val="0"/>
              </a:spcAft>
            </a:pPr>
            <a:endParaRPr lang="de-CH" sz="2000">
              <a:solidFill>
                <a:srgbClr val="FFFFFF"/>
              </a:solidFill>
            </a:endParaRPr>
          </a:p>
        </p:txBody>
      </p:sp>
      <p:sp>
        <p:nvSpPr>
          <p:cNvPr id="104589" name="Text Box 177"/>
          <p:cNvSpPr txBox="1">
            <a:spLocks noChangeArrowheads="1"/>
          </p:cNvSpPr>
          <p:nvPr/>
        </p:nvSpPr>
        <p:spPr bwMode="auto">
          <a:xfrm>
            <a:off x="6624641" y="6553200"/>
            <a:ext cx="2196715" cy="30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a:solidFill>
                  <a:srgbClr val="000099"/>
                </a:solidFill>
                <a:latin typeface="Trebuchet MS" pitchFamily="34" charset="0"/>
              </a:rPr>
              <a:t>Slide credit: David Nister</a:t>
            </a:r>
          </a:p>
        </p:txBody>
      </p:sp>
      <p:sp>
        <p:nvSpPr>
          <p:cNvPr id="104590" name="Text Box 178"/>
          <p:cNvSpPr txBox="1">
            <a:spLocks noChangeArrowheads="1"/>
          </p:cNvSpPr>
          <p:nvPr/>
        </p:nvSpPr>
        <p:spPr bwMode="auto">
          <a:xfrm>
            <a:off x="6132820" y="6057900"/>
            <a:ext cx="3047694" cy="34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89944" tIns="46771" rIns="89944" bIns="46771">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a:solidFill>
                  <a:srgbClr val="000099"/>
                </a:solidFill>
                <a:latin typeface="Trebuchet MS" pitchFamily="34" charset="0"/>
              </a:rPr>
              <a:t>[Nister </a:t>
            </a:r>
            <a:r>
              <a:rPr lang="en-US" sz="1600">
                <a:solidFill>
                  <a:srgbClr val="000099"/>
                </a:solidFill>
                <a:latin typeface="Times New Roman" pitchFamily="18" charset="0"/>
              </a:rPr>
              <a:t>&amp;</a:t>
            </a:r>
            <a:r>
              <a:rPr lang="en-US" sz="1600">
                <a:solidFill>
                  <a:srgbClr val="000099"/>
                </a:solidFill>
                <a:latin typeface="Trebuchet MS" pitchFamily="34" charset="0"/>
              </a:rPr>
              <a:t> Stewenius, CVPR’06]</a:t>
            </a:r>
          </a:p>
        </p:txBody>
      </p:sp>
    </p:spTree>
    <p:extLst>
      <p:ext uri="{BB962C8B-B14F-4D97-AF65-F5344CB8AC3E}">
        <p14:creationId xmlns:p14="http://schemas.microsoft.com/office/powerpoint/2010/main" val="1474325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9332"/>
                                        </p:tgtEl>
                                        <p:attrNameLst>
                                          <p:attrName>style.visibility</p:attrName>
                                        </p:attrNameLst>
                                      </p:cBhvr>
                                      <p:to>
                                        <p:strVal val="visible"/>
                                      </p:to>
                                    </p:set>
                                    <p:animEffect transition="in" filter="dissolve">
                                      <p:cBhvr>
                                        <p:cTn id="7" dur="500"/>
                                        <p:tgtEl>
                                          <p:spTgt spid="29093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9333"/>
                                        </p:tgtEl>
                                        <p:attrNameLst>
                                          <p:attrName>style.visibility</p:attrName>
                                        </p:attrNameLst>
                                      </p:cBhvr>
                                      <p:to>
                                        <p:strVal val="visible"/>
                                      </p:to>
                                    </p:set>
                                    <p:animEffect transition="in" filter="dissolve">
                                      <p:cBhvr>
                                        <p:cTn id="11" dur="500"/>
                                        <p:tgtEl>
                                          <p:spTgt spid="2909333"/>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909336"/>
                                        </p:tgtEl>
                                        <p:attrNameLst>
                                          <p:attrName>style.visibility</p:attrName>
                                        </p:attrNameLst>
                                      </p:cBhvr>
                                      <p:to>
                                        <p:strVal val="visible"/>
                                      </p:to>
                                    </p:set>
                                    <p:animEffect transition="in" filter="wipe(right)">
                                      <p:cBhvr>
                                        <p:cTn id="15" dur="500"/>
                                        <p:tgtEl>
                                          <p:spTgt spid="2909336"/>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09337"/>
                                        </p:tgtEl>
                                        <p:attrNameLst>
                                          <p:attrName>style.visibility</p:attrName>
                                        </p:attrNameLst>
                                      </p:cBhvr>
                                      <p:to>
                                        <p:strVal val="visible"/>
                                      </p:to>
                                    </p:set>
                                    <p:animEffect transition="in" filter="wipe(right)">
                                      <p:cBhvr>
                                        <p:cTn id="19" dur="500"/>
                                        <p:tgtEl>
                                          <p:spTgt spid="2909337"/>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9338"/>
                                        </p:tgtEl>
                                        <p:attrNameLst>
                                          <p:attrName>style.visibility</p:attrName>
                                        </p:attrNameLst>
                                      </p:cBhvr>
                                      <p:to>
                                        <p:strVal val="visible"/>
                                      </p:to>
                                    </p:set>
                                    <p:animEffect transition="in" filter="wipe(up)">
                                      <p:cBhvr>
                                        <p:cTn id="23" dur="500"/>
                                        <p:tgtEl>
                                          <p:spTgt spid="2909338"/>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909339"/>
                                        </p:tgtEl>
                                        <p:attrNameLst>
                                          <p:attrName>style.visibility</p:attrName>
                                        </p:attrNameLst>
                                      </p:cBhvr>
                                      <p:to>
                                        <p:strVal val="visible"/>
                                      </p:to>
                                    </p:set>
                                    <p:animEffect transition="in" filter="wipe(right)">
                                      <p:cBhvr>
                                        <p:cTn id="27" dur="500"/>
                                        <p:tgtEl>
                                          <p:spTgt spid="2909339"/>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2909340"/>
                                        </p:tgtEl>
                                        <p:attrNameLst>
                                          <p:attrName>style.visibility</p:attrName>
                                        </p:attrNameLst>
                                      </p:cBhvr>
                                      <p:to>
                                        <p:strVal val="visible"/>
                                      </p:to>
                                    </p:set>
                                    <p:animEffect transition="in" filter="wipe(right)">
                                      <p:cBhvr>
                                        <p:cTn id="31" dur="500"/>
                                        <p:tgtEl>
                                          <p:spTgt spid="2909340"/>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909341"/>
                                        </p:tgtEl>
                                        <p:attrNameLst>
                                          <p:attrName>style.visibility</p:attrName>
                                        </p:attrNameLst>
                                      </p:cBhvr>
                                      <p:to>
                                        <p:strVal val="visible"/>
                                      </p:to>
                                    </p:set>
                                    <p:animEffect transition="in" filter="wipe(right)">
                                      <p:cBhvr>
                                        <p:cTn id="34" dur="500"/>
                                        <p:tgtEl>
                                          <p:spTgt spid="2909341"/>
                                        </p:tgtEl>
                                      </p:cBhvr>
                                    </p:animEffect>
                                  </p:childTnLst>
                                </p:cTn>
                              </p:par>
                            </p:childTnLst>
                          </p:cTn>
                        </p:par>
                        <p:par>
                          <p:cTn id="35" fill="hold" nodeType="afterGroup">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2909342"/>
                                        </p:tgtEl>
                                        <p:attrNameLst>
                                          <p:attrName>style.visibility</p:attrName>
                                        </p:attrNameLst>
                                      </p:cBhvr>
                                      <p:to>
                                        <p:strVal val="visible"/>
                                      </p:to>
                                    </p:set>
                                    <p:animEffect transition="in" filter="wipe(down)">
                                      <p:cBhvr>
                                        <p:cTn id="38" dur="500"/>
                                        <p:tgtEl>
                                          <p:spTgt spid="29093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09343"/>
                                        </p:tgtEl>
                                        <p:attrNameLst>
                                          <p:attrName>style.visibility</p:attrName>
                                        </p:attrNameLst>
                                      </p:cBhvr>
                                      <p:to>
                                        <p:strVal val="visible"/>
                                      </p:to>
                                    </p:set>
                                    <p:animEffect transition="in" filter="wipe(down)">
                                      <p:cBhvr>
                                        <p:cTn id="41" dur="500"/>
                                        <p:tgtEl>
                                          <p:spTgt spid="2909343"/>
                                        </p:tgtEl>
                                      </p:cBhvr>
                                    </p:animEffect>
                                  </p:childTnLst>
                                </p:cTn>
                              </p:par>
                            </p:childTnLst>
                          </p:cTn>
                        </p:par>
                        <p:par>
                          <p:cTn id="42" fill="hold" nodeType="afterGroup">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290934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0934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0933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90933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9093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90933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909335"/>
                                        </p:tgtEl>
                                        <p:attrNameLst>
                                          <p:attrName>style.visibility</p:attrName>
                                        </p:attrNameLst>
                                      </p:cBhvr>
                                      <p:to>
                                        <p:strVal val="visible"/>
                                      </p:to>
                                    </p:set>
                                    <p:animEffect transition="in" filter="dissolve">
                                      <p:cBhvr>
                                        <p:cTn id="59" dur="500"/>
                                        <p:tgtEl>
                                          <p:spTgt spid="2909335"/>
                                        </p:tgtEl>
                                      </p:cBhvr>
                                    </p:animEffect>
                                  </p:childTnLst>
                                </p:cTn>
                              </p:par>
                            </p:childTnLst>
                          </p:cTn>
                        </p:par>
                        <p:par>
                          <p:cTn id="60" fill="hold" nodeType="afterGroup">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2909344"/>
                                        </p:tgtEl>
                                        <p:attrNameLst>
                                          <p:attrName>style.visibility</p:attrName>
                                        </p:attrNameLst>
                                      </p:cBhvr>
                                      <p:to>
                                        <p:strVal val="visible"/>
                                      </p:to>
                                    </p:set>
                                    <p:animEffect transition="in" filter="wipe(right)">
                                      <p:cBhvr>
                                        <p:cTn id="63" dur="500"/>
                                        <p:tgtEl>
                                          <p:spTgt spid="2909344"/>
                                        </p:tgtEl>
                                      </p:cBhvr>
                                    </p:animEffect>
                                  </p:childTnLst>
                                </p:cTn>
                              </p:par>
                            </p:childTnLst>
                          </p:cTn>
                        </p:par>
                        <p:par>
                          <p:cTn id="64" fill="hold" nodeType="afterGroup">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2909345"/>
                                        </p:tgtEl>
                                        <p:attrNameLst>
                                          <p:attrName>style.visibility</p:attrName>
                                        </p:attrNameLst>
                                      </p:cBhvr>
                                      <p:to>
                                        <p:strVal val="visible"/>
                                      </p:to>
                                    </p:set>
                                    <p:animEffect transition="in" filter="wipe(up)">
                                      <p:cBhvr>
                                        <p:cTn id="67" dur="500"/>
                                        <p:tgtEl>
                                          <p:spTgt spid="2909345"/>
                                        </p:tgtEl>
                                      </p:cBhvr>
                                    </p:animEffect>
                                  </p:childTnLst>
                                </p:cTn>
                              </p:par>
                            </p:childTnLst>
                          </p:cTn>
                        </p:par>
                        <p:par>
                          <p:cTn id="68" fill="hold" nodeType="afterGroup">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2909346"/>
                                        </p:tgtEl>
                                        <p:attrNameLst>
                                          <p:attrName>style.visibility</p:attrName>
                                        </p:attrNameLst>
                                      </p:cBhvr>
                                      <p:to>
                                        <p:strVal val="visible"/>
                                      </p:to>
                                    </p:set>
                                    <p:animEffect transition="in" filter="wipe(up)">
                                      <p:cBhvr>
                                        <p:cTn id="71" dur="500"/>
                                        <p:tgtEl>
                                          <p:spTgt spid="2909346"/>
                                        </p:tgtEl>
                                      </p:cBhvr>
                                    </p:animEffect>
                                  </p:childTnLst>
                                </p:cTn>
                              </p:par>
                            </p:childTnLst>
                          </p:cTn>
                        </p:par>
                        <p:par>
                          <p:cTn id="72" fill="hold" nodeType="afterGroup">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2909347"/>
                                        </p:tgtEl>
                                        <p:attrNameLst>
                                          <p:attrName>style.visibility</p:attrName>
                                        </p:attrNameLst>
                                      </p:cBhvr>
                                      <p:to>
                                        <p:strVal val="visible"/>
                                      </p:to>
                                    </p:set>
                                    <p:animEffect transition="in" filter="wipe(right)">
                                      <p:cBhvr>
                                        <p:cTn id="75" dur="500"/>
                                        <p:tgtEl>
                                          <p:spTgt spid="2909347"/>
                                        </p:tgtEl>
                                      </p:cBhvr>
                                    </p:animEffect>
                                  </p:childTnLst>
                                </p:cTn>
                              </p:par>
                            </p:childTnLst>
                          </p:cTn>
                        </p:par>
                        <p:par>
                          <p:cTn id="76" fill="hold" nodeType="afterGroup">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2909348"/>
                                        </p:tgtEl>
                                        <p:attrNameLst>
                                          <p:attrName>style.visibility</p:attrName>
                                        </p:attrNameLst>
                                      </p:cBhvr>
                                      <p:to>
                                        <p:strVal val="visible"/>
                                      </p:to>
                                    </p:set>
                                    <p:animEffect transition="in" filter="wipe(down)">
                                      <p:cBhvr>
                                        <p:cTn id="79" dur="500"/>
                                        <p:tgtEl>
                                          <p:spTgt spid="2909348"/>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909349"/>
                                        </p:tgtEl>
                                        <p:attrNameLst>
                                          <p:attrName>style.visibility</p:attrName>
                                        </p:attrNameLst>
                                      </p:cBhvr>
                                      <p:to>
                                        <p:strVal val="visible"/>
                                      </p:to>
                                    </p:set>
                                    <p:animEffect transition="in" filter="wipe(down)">
                                      <p:cBhvr>
                                        <p:cTn id="82" dur="500"/>
                                        <p:tgtEl>
                                          <p:spTgt spid="2909349"/>
                                        </p:tgtEl>
                                      </p:cBhvr>
                                    </p:animEffect>
                                  </p:childTnLst>
                                </p:cTn>
                              </p:par>
                            </p:childTnLst>
                          </p:cTn>
                        </p:par>
                        <p:par>
                          <p:cTn id="83" fill="hold" nodeType="afterGroup">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290934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90934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909345"/>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90934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90934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909349"/>
                                        </p:tgtEl>
                                        <p:attrNameLst>
                                          <p:attrName>style.visibility</p:attrName>
                                        </p:attrNameLst>
                                      </p:cBhvr>
                                      <p:to>
                                        <p:strVal val="hidden"/>
                                      </p:to>
                                    </p:set>
                                  </p:childTnLst>
                                </p:cTn>
                              </p:par>
                            </p:childTnLst>
                          </p:cTn>
                        </p:par>
                        <p:par>
                          <p:cTn id="96" fill="hold" nodeType="afterGroup">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2909350"/>
                                        </p:tgtEl>
                                        <p:attrNameLst>
                                          <p:attrName>style.visibility</p:attrName>
                                        </p:attrNameLst>
                                      </p:cBhvr>
                                      <p:to>
                                        <p:strVal val="visible"/>
                                      </p:to>
                                    </p:set>
                                    <p:animEffect transition="in" filter="wipe(down)">
                                      <p:cBhvr>
                                        <p:cTn id="99" dur="500"/>
                                        <p:tgtEl>
                                          <p:spTgt spid="290935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909351"/>
                                        </p:tgtEl>
                                        <p:attrNameLst>
                                          <p:attrName>style.visibility</p:attrName>
                                        </p:attrNameLst>
                                      </p:cBhvr>
                                      <p:to>
                                        <p:strVal val="visible"/>
                                      </p:to>
                                    </p:set>
                                    <p:animEffect transition="in" filter="wipe(down)">
                                      <p:cBhvr>
                                        <p:cTn id="102" dur="500"/>
                                        <p:tgtEl>
                                          <p:spTgt spid="290935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2909334"/>
                                        </p:tgtEl>
                                        <p:attrNameLst>
                                          <p:attrName>style.visibility</p:attrName>
                                        </p:attrNameLst>
                                      </p:cBhvr>
                                      <p:to>
                                        <p:strVal val="visible"/>
                                      </p:to>
                                    </p:set>
                                    <p:animEffect transition="in" filter="dissolve">
                                      <p:cBhvr>
                                        <p:cTn id="107" dur="500"/>
                                        <p:tgtEl>
                                          <p:spTgt spid="2909334"/>
                                        </p:tgtEl>
                                      </p:cBhvr>
                                    </p:animEffect>
                                  </p:childTnLst>
                                </p:cTn>
                              </p:par>
                            </p:childTnLst>
                          </p:cTn>
                        </p:par>
                        <p:par>
                          <p:cTn id="108" fill="hold" nodeType="afterGroup">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2909352"/>
                                        </p:tgtEl>
                                        <p:attrNameLst>
                                          <p:attrName>style.visibility</p:attrName>
                                        </p:attrNameLst>
                                      </p:cBhvr>
                                      <p:to>
                                        <p:strVal val="visible"/>
                                      </p:to>
                                    </p:set>
                                    <p:animEffect transition="in" filter="wipe(right)">
                                      <p:cBhvr>
                                        <p:cTn id="111" dur="500"/>
                                        <p:tgtEl>
                                          <p:spTgt spid="2909352"/>
                                        </p:tgtEl>
                                      </p:cBhvr>
                                    </p:animEffect>
                                  </p:childTnLst>
                                </p:cTn>
                              </p:par>
                            </p:childTnLst>
                          </p:cTn>
                        </p:par>
                        <p:par>
                          <p:cTn id="112" fill="hold" nodeType="afterGroup">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2909353"/>
                                        </p:tgtEl>
                                        <p:attrNameLst>
                                          <p:attrName>style.visibility</p:attrName>
                                        </p:attrNameLst>
                                      </p:cBhvr>
                                      <p:to>
                                        <p:strVal val="visible"/>
                                      </p:to>
                                    </p:set>
                                    <p:animEffect transition="in" filter="wipe(right)">
                                      <p:cBhvr>
                                        <p:cTn id="115" dur="500"/>
                                        <p:tgtEl>
                                          <p:spTgt spid="2909353"/>
                                        </p:tgtEl>
                                      </p:cBhvr>
                                    </p:animEffect>
                                  </p:childTnLst>
                                </p:cTn>
                              </p:par>
                            </p:childTnLst>
                          </p:cTn>
                        </p:par>
                        <p:par>
                          <p:cTn id="116" fill="hold" nodeType="afterGroup">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2909354"/>
                                        </p:tgtEl>
                                        <p:attrNameLst>
                                          <p:attrName>style.visibility</p:attrName>
                                        </p:attrNameLst>
                                      </p:cBhvr>
                                      <p:to>
                                        <p:strVal val="visible"/>
                                      </p:to>
                                    </p:set>
                                    <p:animEffect transition="in" filter="wipe(up)">
                                      <p:cBhvr>
                                        <p:cTn id="119" dur="500"/>
                                        <p:tgtEl>
                                          <p:spTgt spid="2909354"/>
                                        </p:tgtEl>
                                      </p:cBhvr>
                                    </p:animEffect>
                                  </p:childTnLst>
                                </p:cTn>
                              </p:par>
                            </p:childTnLst>
                          </p:cTn>
                        </p:par>
                        <p:par>
                          <p:cTn id="120" fill="hold" nodeType="afterGroup">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2909355"/>
                                        </p:tgtEl>
                                        <p:attrNameLst>
                                          <p:attrName>style.visibility</p:attrName>
                                        </p:attrNameLst>
                                      </p:cBhvr>
                                      <p:to>
                                        <p:strVal val="visible"/>
                                      </p:to>
                                    </p:set>
                                    <p:animEffect transition="in" filter="wipe(right)">
                                      <p:cBhvr>
                                        <p:cTn id="123" dur="500"/>
                                        <p:tgtEl>
                                          <p:spTgt spid="2909355"/>
                                        </p:tgtEl>
                                      </p:cBhvr>
                                    </p:animEffect>
                                  </p:childTnLst>
                                </p:cTn>
                              </p:par>
                            </p:childTnLst>
                          </p:cTn>
                        </p:par>
                        <p:par>
                          <p:cTn id="124" fill="hold" nodeType="afterGroup">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2909356"/>
                                        </p:tgtEl>
                                        <p:attrNameLst>
                                          <p:attrName>style.visibility</p:attrName>
                                        </p:attrNameLst>
                                      </p:cBhvr>
                                      <p:to>
                                        <p:strVal val="visible"/>
                                      </p:to>
                                    </p:set>
                                    <p:animEffect transition="in" filter="wipe(right)">
                                      <p:cBhvr>
                                        <p:cTn id="127" dur="500"/>
                                        <p:tgtEl>
                                          <p:spTgt spid="2909356"/>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2909357"/>
                                        </p:tgtEl>
                                        <p:attrNameLst>
                                          <p:attrName>style.visibility</p:attrName>
                                        </p:attrNameLst>
                                      </p:cBhvr>
                                      <p:to>
                                        <p:strVal val="visible"/>
                                      </p:to>
                                    </p:set>
                                    <p:animEffect transition="in" filter="wipe(right)">
                                      <p:cBhvr>
                                        <p:cTn id="130" dur="500"/>
                                        <p:tgtEl>
                                          <p:spTgt spid="2909357"/>
                                        </p:tgtEl>
                                      </p:cBhvr>
                                    </p:animEffect>
                                  </p:childTnLst>
                                </p:cTn>
                              </p:par>
                            </p:childTnLst>
                          </p:cTn>
                        </p:par>
                        <p:par>
                          <p:cTn id="131" fill="hold" nodeType="afterGroup">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2909358"/>
                                        </p:tgtEl>
                                        <p:attrNameLst>
                                          <p:attrName>style.visibility</p:attrName>
                                        </p:attrNameLst>
                                      </p:cBhvr>
                                      <p:to>
                                        <p:strVal val="visible"/>
                                      </p:to>
                                    </p:set>
                                    <p:animEffect transition="in" filter="wipe(down)">
                                      <p:cBhvr>
                                        <p:cTn id="134" dur="500"/>
                                        <p:tgtEl>
                                          <p:spTgt spid="290935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909359"/>
                                        </p:tgtEl>
                                        <p:attrNameLst>
                                          <p:attrName>style.visibility</p:attrName>
                                        </p:attrNameLst>
                                      </p:cBhvr>
                                      <p:to>
                                        <p:strVal val="visible"/>
                                      </p:to>
                                    </p:set>
                                    <p:animEffect transition="in" filter="wipe(down)">
                                      <p:cBhvr>
                                        <p:cTn id="137" dur="500"/>
                                        <p:tgtEl>
                                          <p:spTgt spid="2909359"/>
                                        </p:tgtEl>
                                      </p:cBhvr>
                                    </p:animEffect>
                                  </p:childTnLst>
                                </p:cTn>
                              </p:par>
                            </p:childTnLst>
                          </p:cTn>
                        </p:par>
                        <p:par>
                          <p:cTn id="138" fill="hold" nodeType="afterGroup">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2909352"/>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290935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9354"/>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2909355"/>
                                        </p:tgtEl>
                                        <p:attrNameLst>
                                          <p:attrName>style.visibility</p:attrName>
                                        </p:attrNameLst>
                                      </p:cBhvr>
                                      <p:to>
                                        <p:strVal val="hidden"/>
                                      </p:to>
                                    </p:set>
                                  </p:childTnLst>
                                </p:cTn>
                              </p:par>
                            </p:childTnLst>
                          </p:cTn>
                        </p:par>
                        <p:par>
                          <p:cTn id="147" fill="hold" nodeType="afterGroup">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2909356"/>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29093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9333" grpId="0" animBg="1"/>
      <p:bldP spid="2909334" grpId="0" animBg="1"/>
      <p:bldP spid="2909335" grpId="0" animBg="1"/>
      <p:bldP spid="2909336" grpId="0" animBg="1"/>
      <p:bldP spid="2909336" grpId="1" animBg="1"/>
      <p:bldP spid="2909337" grpId="0" animBg="1"/>
      <p:bldP spid="2909337" grpId="1" animBg="1"/>
      <p:bldP spid="2909338" grpId="0" animBg="1"/>
      <p:bldP spid="2909338" grpId="1" animBg="1"/>
      <p:bldP spid="2909339" grpId="0" animBg="1"/>
      <p:bldP spid="2909339" grpId="1" animBg="1"/>
      <p:bldP spid="2909340" grpId="0" animBg="1"/>
      <p:bldP spid="2909340" grpId="1" animBg="1"/>
      <p:bldP spid="2909341" grpId="0" animBg="1"/>
      <p:bldP spid="2909341" grpId="1" animBg="1"/>
      <p:bldP spid="2909342" grpId="0" animBg="1"/>
      <p:bldP spid="2909343" grpId="0" animBg="1"/>
      <p:bldP spid="2909344" grpId="0" animBg="1"/>
      <p:bldP spid="2909344" grpId="1" animBg="1"/>
      <p:bldP spid="2909345" grpId="0" animBg="1"/>
      <p:bldP spid="2909345" grpId="1" animBg="1"/>
      <p:bldP spid="2909346" grpId="0" animBg="1"/>
      <p:bldP spid="2909346" grpId="1" animBg="1"/>
      <p:bldP spid="2909347" grpId="0" animBg="1"/>
      <p:bldP spid="2909347" grpId="1" animBg="1"/>
      <p:bldP spid="2909348" grpId="0" animBg="1"/>
      <p:bldP spid="2909348" grpId="1" animBg="1"/>
      <p:bldP spid="2909349" grpId="0" animBg="1"/>
      <p:bldP spid="2909349" grpId="1" animBg="1"/>
      <p:bldP spid="2909350" grpId="0" animBg="1"/>
      <p:bldP spid="2909351" grpId="0" animBg="1"/>
      <p:bldP spid="2909352" grpId="0" animBg="1"/>
      <p:bldP spid="2909352" grpId="1" animBg="1"/>
      <p:bldP spid="2909353" grpId="0" animBg="1"/>
      <p:bldP spid="2909353" grpId="1" animBg="1"/>
      <p:bldP spid="2909354" grpId="0" animBg="1"/>
      <p:bldP spid="2909354" grpId="1" animBg="1"/>
      <p:bldP spid="2909355" grpId="0" animBg="1"/>
      <p:bldP spid="2909355" grpId="1" animBg="1"/>
      <p:bldP spid="2909356" grpId="0" animBg="1"/>
      <p:bldP spid="2909356" grpId="1" animBg="1"/>
      <p:bldP spid="2909357" grpId="0" animBg="1"/>
      <p:bldP spid="2909357" grpId="1" animBg="1"/>
      <p:bldP spid="2909358" grpId="0" animBg="1"/>
      <p:bldP spid="290935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2183" y="228600"/>
            <a:ext cx="7772400" cy="1143000"/>
          </a:xfrm>
        </p:spPr>
        <p:txBody>
          <a:bodyPr/>
          <a:lstStyle/>
          <a:p>
            <a:r>
              <a:rPr lang="en-US" dirty="0" smtClean="0">
                <a:latin typeface="Arial" pitchFamily="34" charset="0"/>
                <a:cs typeface="Arial" pitchFamily="34" charset="0"/>
              </a:rPr>
              <a:t>Vocabulary trees: complexity</a:t>
            </a:r>
            <a:endParaRPr lang="en-US" dirty="0">
              <a:latin typeface="Arial" pitchFamily="34" charset="0"/>
              <a:cs typeface="Arial" pitchFamily="34" charset="0"/>
            </a:endParaRPr>
          </a:p>
        </p:txBody>
      </p:sp>
      <p:sp>
        <p:nvSpPr>
          <p:cNvPr id="4" name="TextBox 3"/>
          <p:cNvSpPr txBox="1"/>
          <p:nvPr/>
        </p:nvSpPr>
        <p:spPr>
          <a:xfrm>
            <a:off x="762000" y="1828800"/>
            <a:ext cx="8382000" cy="2246769"/>
          </a:xfrm>
          <a:prstGeom prst="rect">
            <a:avLst/>
          </a:prstGeom>
          <a:noFill/>
        </p:spPr>
        <p:txBody>
          <a:bodyPr wrap="square" rtlCol="0">
            <a:spAutoFit/>
          </a:bodyPr>
          <a:lstStyle/>
          <a:p>
            <a:r>
              <a:rPr lang="en-US" sz="2800" dirty="0">
                <a:latin typeface="Arial" pitchFamily="34" charset="0"/>
                <a:cs typeface="Arial" pitchFamily="34" charset="0"/>
              </a:rPr>
              <a:t>Number of words given tree </a:t>
            </a:r>
            <a:r>
              <a:rPr lang="en-US" sz="2800" dirty="0" smtClean="0">
                <a:latin typeface="Arial" pitchFamily="34" charset="0"/>
                <a:cs typeface="Arial" pitchFamily="34" charset="0"/>
              </a:rPr>
              <a:t>parameters: </a:t>
            </a:r>
          </a:p>
          <a:p>
            <a:r>
              <a:rPr lang="en-US" sz="2800" dirty="0">
                <a:latin typeface="Arial" pitchFamily="34" charset="0"/>
                <a:cs typeface="Arial" pitchFamily="34" charset="0"/>
              </a:rPr>
              <a:t>	</a:t>
            </a:r>
            <a:r>
              <a:rPr lang="en-US" sz="2800" dirty="0" smtClean="0">
                <a:latin typeface="Arial" pitchFamily="34" charset="0"/>
                <a:cs typeface="Arial" pitchFamily="34" charset="0"/>
              </a:rPr>
              <a:t>branching factor and number of levels</a:t>
            </a:r>
            <a:endParaRPr lang="en-US" sz="2800" dirty="0">
              <a:latin typeface="Arial" pitchFamily="34" charset="0"/>
              <a:cs typeface="Arial" pitchFamily="34" charset="0"/>
            </a:endParaRP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Word assignment cost vs. flat vocabulary</a:t>
            </a:r>
          </a:p>
          <a:p>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103941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5" y="0"/>
            <a:ext cx="8229600" cy="1143000"/>
          </a:xfrm>
        </p:spPr>
        <p:txBody>
          <a:bodyPr/>
          <a:lstStyle/>
          <a:p>
            <a:pPr eaLnBrk="1" hangingPunct="1"/>
            <a:r>
              <a:rPr lang="en-US" dirty="0" smtClean="0"/>
              <a:t>Visual words/bags of words</a:t>
            </a:r>
          </a:p>
        </p:txBody>
      </p:sp>
      <p:sp>
        <p:nvSpPr>
          <p:cNvPr id="7" name="Content Placeholder 6"/>
          <p:cNvSpPr>
            <a:spLocks noGrp="1"/>
          </p:cNvSpPr>
          <p:nvPr>
            <p:ph idx="1"/>
          </p:nvPr>
        </p:nvSpPr>
        <p:spPr>
          <a:xfrm>
            <a:off x="446090" y="1311275"/>
            <a:ext cx="8229600" cy="4525963"/>
          </a:xfrm>
        </p:spPr>
        <p:txBody>
          <a:bodyPr/>
          <a:lstStyle/>
          <a:p>
            <a:pPr eaLnBrk="1" hangingPunct="1">
              <a:buFontTx/>
              <a:buNone/>
            </a:pPr>
            <a:r>
              <a:rPr lang="en-US" sz="2800" dirty="0"/>
              <a:t>+  flexible to geometry / deformations / viewpoint</a:t>
            </a:r>
          </a:p>
          <a:p>
            <a:pPr eaLnBrk="1" hangingPunct="1">
              <a:buFontTx/>
              <a:buNone/>
            </a:pPr>
            <a:r>
              <a:rPr lang="en-US" sz="2800" dirty="0"/>
              <a:t>+  compact summary of image content</a:t>
            </a:r>
          </a:p>
          <a:p>
            <a:pPr eaLnBrk="1" hangingPunct="1">
              <a:buFontTx/>
              <a:buNone/>
            </a:pPr>
            <a:r>
              <a:rPr lang="en-US" sz="2800" dirty="0"/>
              <a:t>+  provides vector representation for sets</a:t>
            </a:r>
          </a:p>
          <a:p>
            <a:pPr eaLnBrk="1" hangingPunct="1">
              <a:buFontTx/>
              <a:buNone/>
            </a:pPr>
            <a:r>
              <a:rPr lang="en-US" sz="2800" dirty="0"/>
              <a:t>+  very good results in practice</a:t>
            </a:r>
          </a:p>
          <a:p>
            <a:pPr eaLnBrk="1" hangingPunct="1">
              <a:buFontTx/>
              <a:buNone/>
            </a:pPr>
            <a:endParaRPr lang="en-US" sz="2800" dirty="0"/>
          </a:p>
          <a:p>
            <a:pPr eaLnBrk="1" hangingPunct="1">
              <a:buFontTx/>
              <a:buChar char="-"/>
            </a:pPr>
            <a:r>
              <a:rPr lang="en-US" sz="2800" dirty="0" smtClean="0"/>
              <a:t>background </a:t>
            </a:r>
            <a:r>
              <a:rPr lang="en-US" sz="2800" dirty="0"/>
              <a:t>and foreground mixed when bag covers whole image</a:t>
            </a:r>
          </a:p>
          <a:p>
            <a:pPr eaLnBrk="1" hangingPunct="1">
              <a:buFontTx/>
              <a:buChar char="-"/>
            </a:pPr>
            <a:r>
              <a:rPr lang="en-US" sz="2800" dirty="0" smtClean="0"/>
              <a:t>optimal vocabulary formation remains unclear</a:t>
            </a:r>
          </a:p>
          <a:p>
            <a:pPr eaLnBrk="1" hangingPunct="1">
              <a:buFontTx/>
              <a:buChar char="-"/>
            </a:pPr>
            <a:r>
              <a:rPr lang="en-US" sz="2800" dirty="0"/>
              <a:t>basic model ignores geometry – must verify afterwards, or encode via </a:t>
            </a:r>
            <a:r>
              <a:rPr lang="en-US" sz="2800" dirty="0" smtClean="0"/>
              <a:t>features</a:t>
            </a:r>
            <a:endParaRPr lang="en-US" sz="2800" dirty="0"/>
          </a:p>
          <a:p>
            <a:pPr eaLnBrk="1" hangingPunct="1">
              <a:buFontTx/>
              <a:buChar char="-"/>
            </a:pPr>
            <a:endParaRPr lang="en-US" sz="2800" dirty="0" smtClean="0"/>
          </a:p>
          <a:p>
            <a:pPr eaLnBrk="1" hangingPunct="1">
              <a:buFontTx/>
              <a:buNone/>
            </a:pPr>
            <a:endParaRPr lang="en-US" sz="28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34684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solidFill>
                  <a:schemeClr val="accent2"/>
                </a:solidFill>
              </a:rPr>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13473266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6" name="TextBox 5"/>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TextBox 6"/>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8" name="TextBox 7"/>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9" name="TextBox 8"/>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0" name="TextBox 9"/>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Tree>
    <p:extLst>
      <p:ext uri="{BB962C8B-B14F-4D97-AF65-F5344CB8AC3E}">
        <p14:creationId xmlns:p14="http://schemas.microsoft.com/office/powerpoint/2010/main" val="11135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6" name="TextBox 5"/>
          <p:cNvSpPr txBox="1"/>
          <p:nvPr/>
        </p:nvSpPr>
        <p:spPr>
          <a:xfrm>
            <a:off x="6591798" y="6553200"/>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10" name="TextBox 9"/>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Tree>
    <p:extLst>
      <p:ext uri="{BB962C8B-B14F-4D97-AF65-F5344CB8AC3E}">
        <p14:creationId xmlns:p14="http://schemas.microsoft.com/office/powerpoint/2010/main" val="2386583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18149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Tree>
    <p:extLst>
      <p:ext uri="{BB962C8B-B14F-4D97-AF65-F5344CB8AC3E}">
        <p14:creationId xmlns:p14="http://schemas.microsoft.com/office/powerpoint/2010/main" val="15688003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ext uri="{D42A27DB-BD31-4B8C-83A1-F6EECF244321}">
                <p14:modId xmlns:p14="http://schemas.microsoft.com/office/powerpoint/2010/main" val="3286073160"/>
              </p:ext>
            </p:extLst>
          </p:nvPr>
        </p:nvGraphicFramePr>
        <p:xfrm>
          <a:off x="3906836" y="2103440"/>
          <a:ext cx="730250" cy="365125"/>
        </p:xfrm>
        <a:graphic>
          <a:graphicData uri="http://schemas.openxmlformats.org/presentationml/2006/ole">
            <mc:AlternateContent xmlns:mc="http://schemas.openxmlformats.org/markup-compatibility/2006">
              <mc:Choice xmlns:v="urn:schemas-microsoft-com:vml" Requires="v">
                <p:oleObj spid="_x0000_s15398" name="Equation" r:id="rId4" imgW="457200" imgH="228600" progId="Equation.3">
                  <p:embed/>
                </p:oleObj>
              </mc:Choice>
              <mc:Fallback>
                <p:oleObj name="Equation" r:id="rId4" imgW="457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836" y="2103440"/>
                        <a:ext cx="73025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pPr defTabSz="914400"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ext uri="{D42A27DB-BD31-4B8C-83A1-F6EECF244321}">
                <p14:modId xmlns:p14="http://schemas.microsoft.com/office/powerpoint/2010/main" val="1894121299"/>
              </p:ext>
            </p:extLst>
          </p:nvPr>
        </p:nvGraphicFramePr>
        <p:xfrm>
          <a:off x="804862" y="1709740"/>
          <a:ext cx="730250" cy="365125"/>
        </p:xfrm>
        <a:graphic>
          <a:graphicData uri="http://schemas.openxmlformats.org/presentationml/2006/ole">
            <mc:AlternateContent xmlns:mc="http://schemas.openxmlformats.org/markup-compatibility/2006">
              <mc:Choice xmlns:v="urn:schemas-microsoft-com:vml" Requires="v">
                <p:oleObj spid="_x0000_s15399" name="Equation" r:id="rId6" imgW="457200" imgH="228600" progId="Equation.3">
                  <p:embed/>
                </p:oleObj>
              </mc:Choice>
              <mc:Fallback>
                <p:oleObj name="Equation" r:id="rId6" imgW="4572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2" y="1709740"/>
                        <a:ext cx="73025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mc:AlternateContent xmlns:mc="http://schemas.openxmlformats.org/markup-compatibility/2006">
              <mc:Choice xmlns:v="urn:schemas-microsoft-com:vml" Requires="v">
                <p:oleObj spid="_x0000_s15400" name="Equation" r:id="rId8" imgW="1701720" imgH="482400" progId="Equation.3">
                  <p:embed/>
                </p:oleObj>
              </mc:Choice>
              <mc:Fallback>
                <p:oleObj name="Equation" r:id="rId8" imgW="1701720" imgH="482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563" y="4953000"/>
                        <a:ext cx="3551237"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mc:AlternateContent xmlns:mc="http://schemas.openxmlformats.org/markup-compatibility/2006">
              <mc:Choice xmlns:v="urn:schemas-microsoft-com:vml" Requires="v">
                <p:oleObj spid="_x0000_s15401" name="Equation" r:id="rId10" imgW="2260440" imgH="1396800" progId="Equation.3">
                  <p:embed/>
                </p:oleObj>
              </mc:Choice>
              <mc:Fallback>
                <p:oleObj name="Equation" r:id="rId10" imgW="2260440" imgH="1396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038600"/>
                        <a:ext cx="4525963" cy="279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r>
              <a:rPr lang="en-US" sz="2400" dirty="0"/>
              <a:t>Approximates viewpoint changes for </a:t>
            </a:r>
            <a:r>
              <a:rPr lang="en-US" sz="2400" dirty="0" smtClean="0"/>
              <a:t>roughly planar </a:t>
            </a:r>
            <a:r>
              <a:rPr lang="en-US" sz="2400" dirty="0"/>
              <a:t>objects and roughly orthographic </a:t>
            </a:r>
            <a:r>
              <a:rPr lang="en-US" sz="2400" dirty="0" smtClean="0"/>
              <a:t>cameras.</a:t>
            </a:r>
            <a:endParaRPr lang="en-US" sz="2400" dirty="0"/>
          </a:p>
          <a:p>
            <a:endParaRPr lang="en-US" sz="2400" dirty="0"/>
          </a:p>
        </p:txBody>
      </p:sp>
    </p:spTree>
    <p:extLst>
      <p:ext uri="{BB962C8B-B14F-4D97-AF65-F5344CB8AC3E}">
        <p14:creationId xmlns:p14="http://schemas.microsoft.com/office/powerpoint/2010/main" val="41842855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Tree>
    <p:extLst>
      <p:ext uri="{BB962C8B-B14F-4D97-AF65-F5344CB8AC3E}">
        <p14:creationId xmlns:p14="http://schemas.microsoft.com/office/powerpoint/2010/main" val="698617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40" y="3525491"/>
            <a:ext cx="2280960" cy="31107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40" y="0"/>
            <a:ext cx="2280960" cy="3318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960" y="1659054"/>
            <a:ext cx="4475520" cy="47352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4"/>
          <p:cNvSpPr txBox="1">
            <a:spLocks noChangeArrowheads="1"/>
          </p:cNvSpPr>
          <p:nvPr/>
        </p:nvSpPr>
        <p:spPr bwMode="auto">
          <a:xfrm>
            <a:off x="2695680" y="306753"/>
            <a:ext cx="8228160" cy="114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Brian Nguyen</a:t>
            </a:r>
          </a:p>
        </p:txBody>
      </p:sp>
    </p:spTree>
    <p:extLst>
      <p:ext uri="{BB962C8B-B14F-4D97-AF65-F5344CB8AC3E}">
        <p14:creationId xmlns:p14="http://schemas.microsoft.com/office/powerpoint/2010/main" val="3082354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t>Spatial verification</a:t>
            </a:r>
            <a:endParaRPr lang="en-US" dirty="0" smtClean="0">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4290" y="52022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2349503"/>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4290" y="376237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5216527"/>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17713" y="2432053"/>
            <a:ext cx="1905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7567318" y="6550223"/>
            <a:ext cx="211008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Kristen </a:t>
            </a:r>
            <a:r>
              <a:rPr kumimoji="0" lang="en-US" sz="1400" b="0" i="0" u="none" strike="noStrike" kern="0" cap="none" spc="0" normalizeH="0" baseline="0" noProof="0" dirty="0" err="1" smtClean="0">
                <a:ln>
                  <a:noFill/>
                </a:ln>
                <a:solidFill>
                  <a:sysClr val="windowText" lastClr="000000"/>
                </a:solidFill>
                <a:effectLst/>
                <a:uLnTx/>
                <a:uFillTx/>
              </a:rPr>
              <a:t>Grauman</a:t>
            </a:r>
            <a:endParaRPr kumimoji="0" lang="en-US"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816896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ooter Placeholder 4"/>
          <p:cNvSpPr>
            <a:spLocks noGrp="1"/>
          </p:cNvSpPr>
          <p:nvPr>
            <p:ph type="ftr" sz="quarter" idx="11"/>
          </p:nvPr>
        </p:nvSpPr>
        <p:spPr>
          <a:noFill/>
        </p:spPr>
        <p:txBody>
          <a:bodyPr/>
          <a:lstStyle/>
          <a:p>
            <a:pPr fontAlgn="base">
              <a:spcBef>
                <a:spcPct val="0"/>
              </a:spcBef>
              <a:spcAft>
                <a:spcPct val="0"/>
              </a:spcAft>
            </a:pPr>
            <a:r>
              <a:rPr lang="de-DE">
                <a:solidFill>
                  <a:srgbClr val="000000"/>
                </a:solidFill>
              </a:rPr>
              <a:t>B. Leibe</a:t>
            </a:r>
          </a:p>
        </p:txBody>
      </p:sp>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1233488" y="4162425"/>
            <a:ext cx="3697287" cy="1387475"/>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2400" b="1">
                <a:solidFill>
                  <a:srgbClr val="000000"/>
                </a:solidFill>
                <a:cs typeface="Arial" charset="0"/>
              </a:rPr>
              <a:t>Mobile tourist guide</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Self-localization</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Object/building recognition</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Photo/video augmentation</a:t>
            </a:r>
          </a:p>
        </p:txBody>
      </p:sp>
      <p:pic>
        <p:nvPicPr>
          <p:cNvPr id="29702" name="Picture 5" descr="wearable-computing-segm-whi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defTabSz="914400" eaLnBrk="0" fontAlgn="base" hangingPunct="0">
              <a:spcBef>
                <a:spcPct val="0"/>
              </a:spcBef>
              <a:spcAft>
                <a:spcPct val="0"/>
              </a:spcAft>
            </a:pPr>
            <a:r>
              <a:rPr kumimoji="1" lang="en-US" sz="1600">
                <a:solidFill>
                  <a:srgbClr val="000099"/>
                </a:solidFill>
                <a:cs typeface="Arial" charset="0"/>
              </a:rPr>
              <a:t>[Quack, Leibe, Van Gool, CIVR’08]</a:t>
            </a:r>
          </a:p>
        </p:txBody>
      </p:sp>
    </p:spTree>
    <p:extLst>
      <p:ext uri="{BB962C8B-B14F-4D97-AF65-F5344CB8AC3E}">
        <p14:creationId xmlns:p14="http://schemas.microsoft.com/office/powerpoint/2010/main" val="1173487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p:txBody>
          <a:bodyPr/>
          <a:lstStyle/>
          <a:p>
            <a:pPr eaLnBrk="1" hangingPunct="1"/>
            <a:r>
              <a:rPr lang="en-US" smtClean="0"/>
              <a:t>Application: Large-Scale Retrieval</a:t>
            </a:r>
            <a:endParaRPr lang="de-CH"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37798111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p:txBody>
          <a:bodyPr/>
          <a:lstStyle/>
          <a:p>
            <a:pPr eaLnBrk="1" hangingPunct="1"/>
            <a:r>
              <a:rPr lang="en-US" smtClean="0"/>
              <a:t>Web Demo: Movie Poster Recognition</a:t>
            </a:r>
            <a:endParaRPr lang="de-CH" smtClean="0"/>
          </a:p>
        </p:txBody>
      </p:sp>
      <p:grpSp>
        <p:nvGrpSpPr>
          <p:cNvPr id="2" name="Group 10"/>
          <p:cNvGrpSpPr>
            <a:grpSpLocks/>
          </p:cNvGrpSpPr>
          <p:nvPr/>
        </p:nvGrpSpPr>
        <p:grpSpPr bwMode="auto">
          <a:xfrm>
            <a:off x="2286000" y="1092200"/>
            <a:ext cx="6265863" cy="5403850"/>
            <a:chOff x="1760499" y="1092168"/>
            <a:chExt cx="6265918" cy="5403924"/>
          </a:xfrm>
        </p:grpSpPr>
        <p:sp>
          <p:nvSpPr>
            <p:cNvPr id="30728" name="Rectangle 7"/>
            <p:cNvSpPr>
              <a:spLocks noChangeArrowheads="1"/>
            </p:cNvSpPr>
            <p:nvPr/>
          </p:nvSpPr>
          <p:spPr bwMode="auto">
            <a:xfrm>
              <a:off x="1760499" y="6126760"/>
              <a:ext cx="6265918" cy="369332"/>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de-CH" u="sng">
                  <a:solidFill>
                    <a:srgbClr val="000099"/>
                  </a:solidFill>
                  <a:cs typeface="Arial" charset="0"/>
                </a:rPr>
                <a:t>http://www.kooaba.com/en/products_engine.html#</a:t>
              </a:r>
            </a:p>
          </p:txBody>
        </p:sp>
        <p:pic>
          <p:nvPicPr>
            <p:cNvPr id="30729" name="Picture 2"/>
            <p:cNvPicPr>
              <a:picLocks noChangeAspect="1" noChangeArrowheads="1"/>
            </p:cNvPicPr>
            <p:nvPr/>
          </p:nvPicPr>
          <p:blipFill>
            <a:blip r:embed="rId2"/>
            <a:srcRect/>
            <a:stretch>
              <a:fillRect/>
            </a:stretch>
          </p:blipFill>
          <p:spPr bwMode="auto">
            <a:xfrm>
              <a:off x="2083962" y="1092168"/>
              <a:ext cx="5618992" cy="4962626"/>
            </a:xfrm>
            <a:prstGeom prst="rect">
              <a:avLst/>
            </a:prstGeom>
            <a:noFill/>
            <a:ln w="12700" cap="sq">
              <a:noFill/>
              <a:miter lim="800000"/>
              <a:headEnd type="none" w="sm" len="sm"/>
              <a:tailEnd type="none" w="sm" len="sm"/>
            </a:ln>
          </p:spPr>
        </p:pic>
      </p:grpSp>
      <p:sp>
        <p:nvSpPr>
          <p:cNvPr id="30726" name="Rectangle 9"/>
          <p:cNvSpPr>
            <a:spLocks noChangeArrowheads="1"/>
          </p:cNvSpPr>
          <p:nvPr/>
        </p:nvSpPr>
        <p:spPr bwMode="auto">
          <a:xfrm>
            <a:off x="373063" y="4013200"/>
            <a:ext cx="1816100" cy="64611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50’000 movie</a:t>
            </a:r>
            <a:br>
              <a:rPr lang="en-US">
                <a:solidFill>
                  <a:srgbClr val="000000"/>
                </a:solidFill>
                <a:cs typeface="Arial" charset="0"/>
              </a:rPr>
            </a:br>
            <a:r>
              <a:rPr lang="en-US">
                <a:solidFill>
                  <a:srgbClr val="000000"/>
                </a:solidFill>
                <a:cs typeface="Arial" charset="0"/>
              </a:rPr>
              <a:t>posters indexed</a:t>
            </a:r>
            <a:endParaRPr lang="de-CH">
              <a:solidFill>
                <a:srgbClr val="FFFFFF"/>
              </a:solidFill>
              <a:cs typeface="Arial" charset="0"/>
            </a:endParaRPr>
          </a:p>
        </p:txBody>
      </p:sp>
      <p:sp>
        <p:nvSpPr>
          <p:cNvPr id="30727" name="Rectangle 11"/>
          <p:cNvSpPr>
            <a:spLocks noChangeArrowheads="1"/>
          </p:cNvSpPr>
          <p:nvPr/>
        </p:nvSpPr>
        <p:spPr bwMode="auto">
          <a:xfrm>
            <a:off x="373063" y="4889500"/>
            <a:ext cx="2298700" cy="12001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Query-by-image</a:t>
            </a:r>
            <a:br>
              <a:rPr lang="en-US">
                <a:solidFill>
                  <a:srgbClr val="000000"/>
                </a:solidFill>
                <a:cs typeface="Arial" charset="0"/>
              </a:rPr>
            </a:br>
            <a:r>
              <a:rPr lang="en-US">
                <a:solidFill>
                  <a:srgbClr val="000000"/>
                </a:solidFill>
                <a:cs typeface="Arial" charset="0"/>
              </a:rPr>
              <a:t>from mobile phone</a:t>
            </a:r>
            <a:br>
              <a:rPr lang="en-US">
                <a:solidFill>
                  <a:srgbClr val="000000"/>
                </a:solidFill>
                <a:cs typeface="Arial" charset="0"/>
              </a:rPr>
            </a:br>
            <a:r>
              <a:rPr lang="en-US">
                <a:solidFill>
                  <a:srgbClr val="000000"/>
                </a:solidFill>
                <a:cs typeface="Arial" charset="0"/>
              </a:rPr>
              <a:t>available in Switzer-</a:t>
            </a:r>
            <a:br>
              <a:rPr lang="en-US">
                <a:solidFill>
                  <a:srgbClr val="000000"/>
                </a:solidFill>
                <a:cs typeface="Arial" charset="0"/>
              </a:rPr>
            </a:br>
            <a:r>
              <a:rPr lang="en-US">
                <a:solidFill>
                  <a:srgbClr val="000000"/>
                </a:solidFill>
                <a:cs typeface="Arial" charset="0"/>
              </a:rPr>
              <a:t>land</a:t>
            </a:r>
            <a:endParaRPr lang="de-CH">
              <a:solidFill>
                <a:srgbClr val="FFFFFF"/>
              </a:solidFill>
              <a:cs typeface="Arial" charset="0"/>
            </a:endParaRPr>
          </a:p>
        </p:txBody>
      </p:sp>
    </p:spTree>
    <p:extLst>
      <p:ext uri="{BB962C8B-B14F-4D97-AF65-F5344CB8AC3E}">
        <p14:creationId xmlns:p14="http://schemas.microsoft.com/office/powerpoint/2010/main" val="2006712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53" t="24025" r="17500" b="22972"/>
          <a:stretch/>
        </p:blipFill>
        <p:spPr bwMode="auto">
          <a:xfrm>
            <a:off x="257735" y="-84044"/>
            <a:ext cx="8476129" cy="367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470" t="34211" r="27648" b="8204"/>
          <a:stretch/>
        </p:blipFill>
        <p:spPr bwMode="auto">
          <a:xfrm>
            <a:off x="990600" y="3200400"/>
            <a:ext cx="7010400" cy="393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0534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66750" y="3483001"/>
            <a:ext cx="3414713" cy="2693987"/>
          </a:xfrm>
          <a:prstGeom prst="rect">
            <a:avLst/>
          </a:prstGeom>
          <a:solidFill>
            <a:srgbClr val="FFFFFF"/>
          </a:solidFill>
          <a:ln w="9525">
            <a:noFill/>
            <a:miter lim="800000"/>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01" name="Freeform 100"/>
          <p:cNvSpPr/>
          <p:nvPr/>
        </p:nvSpPr>
        <p:spPr>
          <a:xfrm>
            <a:off x="659567" y="3485214"/>
            <a:ext cx="3432748" cy="269823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dirty="0" smtClean="0">
              <a:solidFill>
                <a:prstClr val="white"/>
              </a:solidFill>
            </a:endParaRPr>
          </a:p>
          <a:p>
            <a:pPr algn="ctr"/>
            <a:endParaRPr lang="en-US" dirty="0" smtClean="0">
              <a:solidFill>
                <a:prstClr val="white"/>
              </a:solidFill>
            </a:endParaRPr>
          </a:p>
          <a:p>
            <a:pPr algn="ctr"/>
            <a:endParaRPr lang="en-US" dirty="0" smtClean="0">
              <a:solidFill>
                <a:prstClr val="white"/>
              </a:solidFill>
            </a:endParaRPr>
          </a:p>
          <a:p>
            <a:pPr algn="ctr"/>
            <a:endParaRPr lang="en-US" sz="1600" dirty="0">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800" dirty="0">
                <a:latin typeface="Arial" pitchFamily="34" charset="0"/>
                <a:cs typeface="Arial" pitchFamily="34" charset="0"/>
              </a:rPr>
              <a:t>Scoring retrieval quality</a:t>
            </a:r>
          </a:p>
        </p:txBody>
      </p:sp>
      <p:sp>
        <p:nvSpPr>
          <p:cNvPr id="6" name="Rectangle 6"/>
          <p:cNvSpPr>
            <a:spLocks noChangeArrowheads="1"/>
          </p:cNvSpPr>
          <p:nvPr/>
        </p:nvSpPr>
        <p:spPr bwMode="auto">
          <a:xfrm>
            <a:off x="666750" y="3483001"/>
            <a:ext cx="3414713" cy="2693987"/>
          </a:xfrm>
          <a:prstGeom prst="rect">
            <a:avLst/>
          </a:prstGeom>
          <a:noFill/>
          <a:ln w="0">
            <a:solidFill>
              <a:srgbClr val="FFFFFF"/>
            </a:solidFill>
            <a:prstDash val="solid"/>
            <a:miter lim="800000"/>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666750" y="3483001"/>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1350966" y="3483001"/>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9" name="Freeform 9"/>
          <p:cNvSpPr>
            <a:spLocks/>
          </p:cNvSpPr>
          <p:nvPr/>
        </p:nvSpPr>
        <p:spPr bwMode="auto">
          <a:xfrm>
            <a:off x="2033587" y="3483001"/>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0" name="Freeform 10"/>
          <p:cNvSpPr>
            <a:spLocks/>
          </p:cNvSpPr>
          <p:nvPr/>
        </p:nvSpPr>
        <p:spPr bwMode="auto">
          <a:xfrm>
            <a:off x="2716213" y="3483001"/>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1" name="Freeform 11"/>
          <p:cNvSpPr>
            <a:spLocks/>
          </p:cNvSpPr>
          <p:nvPr/>
        </p:nvSpPr>
        <p:spPr bwMode="auto">
          <a:xfrm>
            <a:off x="3398841" y="3483001"/>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2" name="Freeform 12"/>
          <p:cNvSpPr>
            <a:spLocks/>
          </p:cNvSpPr>
          <p:nvPr/>
        </p:nvSpPr>
        <p:spPr bwMode="auto">
          <a:xfrm>
            <a:off x="4081462" y="3483001"/>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3" name="Freeform 13"/>
          <p:cNvSpPr>
            <a:spLocks/>
          </p:cNvSpPr>
          <p:nvPr/>
        </p:nvSpPr>
        <p:spPr bwMode="auto">
          <a:xfrm>
            <a:off x="666750" y="6176991"/>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4" name="Freeform 14"/>
          <p:cNvSpPr>
            <a:spLocks/>
          </p:cNvSpPr>
          <p:nvPr/>
        </p:nvSpPr>
        <p:spPr bwMode="auto">
          <a:xfrm>
            <a:off x="666750" y="5637241"/>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5" name="Freeform 15"/>
          <p:cNvSpPr>
            <a:spLocks/>
          </p:cNvSpPr>
          <p:nvPr/>
        </p:nvSpPr>
        <p:spPr bwMode="auto">
          <a:xfrm>
            <a:off x="666750" y="5099078"/>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6" name="Freeform 16"/>
          <p:cNvSpPr>
            <a:spLocks/>
          </p:cNvSpPr>
          <p:nvPr/>
        </p:nvSpPr>
        <p:spPr bwMode="auto">
          <a:xfrm>
            <a:off x="666750" y="4554566"/>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7" name="Freeform 17"/>
          <p:cNvSpPr>
            <a:spLocks/>
          </p:cNvSpPr>
          <p:nvPr/>
        </p:nvSpPr>
        <p:spPr bwMode="auto">
          <a:xfrm>
            <a:off x="666750" y="4021166"/>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auto">
          <a:xfrm>
            <a:off x="666750" y="3483003"/>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a:off x="666750" y="3483003"/>
            <a:ext cx="341471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666750" y="3483001"/>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1" name="Line 21"/>
          <p:cNvSpPr>
            <a:spLocks noChangeShapeType="1"/>
          </p:cNvSpPr>
          <p:nvPr/>
        </p:nvSpPr>
        <p:spPr bwMode="auto">
          <a:xfrm flipV="1">
            <a:off x="666750" y="3483001"/>
            <a:ext cx="1588" cy="26939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2" name="Line 22"/>
          <p:cNvSpPr>
            <a:spLocks noChangeShapeType="1"/>
          </p:cNvSpPr>
          <p:nvPr/>
        </p:nvSpPr>
        <p:spPr bwMode="auto">
          <a:xfrm>
            <a:off x="666750" y="6176991"/>
            <a:ext cx="341471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3" name="Line 23"/>
          <p:cNvSpPr>
            <a:spLocks noChangeShapeType="1"/>
          </p:cNvSpPr>
          <p:nvPr/>
        </p:nvSpPr>
        <p:spPr bwMode="auto">
          <a:xfrm flipV="1">
            <a:off x="666750" y="3483001"/>
            <a:ext cx="1588" cy="26939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4" name="Line 24"/>
          <p:cNvSpPr>
            <a:spLocks noChangeShapeType="1"/>
          </p:cNvSpPr>
          <p:nvPr/>
        </p:nvSpPr>
        <p:spPr bwMode="auto">
          <a:xfrm flipV="1">
            <a:off x="666750" y="6142060"/>
            <a:ext cx="1588" cy="3492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5" name="Line 25"/>
          <p:cNvSpPr>
            <a:spLocks noChangeShapeType="1"/>
          </p:cNvSpPr>
          <p:nvPr/>
        </p:nvSpPr>
        <p:spPr bwMode="auto">
          <a:xfrm>
            <a:off x="666750" y="3483003"/>
            <a:ext cx="1588" cy="2857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a:off x="627062" y="6192861"/>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a:t>
            </a:r>
            <a:endParaRPr lang="en-US" smtClean="0">
              <a:solidFill>
                <a:prstClr val="black"/>
              </a:solidFill>
              <a:latin typeface="Arial" pitchFamily="34" charset="0"/>
            </a:endParaRPr>
          </a:p>
        </p:txBody>
      </p:sp>
      <p:sp>
        <p:nvSpPr>
          <p:cNvPr id="27" name="Line 27"/>
          <p:cNvSpPr>
            <a:spLocks noChangeShapeType="1"/>
          </p:cNvSpPr>
          <p:nvPr/>
        </p:nvSpPr>
        <p:spPr bwMode="auto">
          <a:xfrm flipV="1">
            <a:off x="1350966" y="6142060"/>
            <a:ext cx="1588" cy="3492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8" name="Line 28"/>
          <p:cNvSpPr>
            <a:spLocks noChangeShapeType="1"/>
          </p:cNvSpPr>
          <p:nvPr/>
        </p:nvSpPr>
        <p:spPr bwMode="auto">
          <a:xfrm>
            <a:off x="1350966" y="3483003"/>
            <a:ext cx="1588" cy="2857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29" name="Rectangle 29"/>
          <p:cNvSpPr>
            <a:spLocks noChangeArrowheads="1"/>
          </p:cNvSpPr>
          <p:nvPr/>
        </p:nvSpPr>
        <p:spPr bwMode="auto">
          <a:xfrm>
            <a:off x="1252537" y="6192861"/>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0.2</a:t>
            </a:r>
            <a:endParaRPr lang="en-US" smtClean="0">
              <a:solidFill>
                <a:prstClr val="black"/>
              </a:solidFill>
              <a:latin typeface="Arial" pitchFamily="34" charset="0"/>
            </a:endParaRPr>
          </a:p>
        </p:txBody>
      </p:sp>
      <p:sp>
        <p:nvSpPr>
          <p:cNvPr id="30" name="Line 30"/>
          <p:cNvSpPr>
            <a:spLocks noChangeShapeType="1"/>
          </p:cNvSpPr>
          <p:nvPr/>
        </p:nvSpPr>
        <p:spPr bwMode="auto">
          <a:xfrm flipV="1">
            <a:off x="2033587" y="6142060"/>
            <a:ext cx="1588" cy="3492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a:off x="2033587" y="3483003"/>
            <a:ext cx="1588" cy="2857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1935162" y="6192861"/>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0.4</a:t>
            </a:r>
            <a:endParaRPr lang="en-US" smtClean="0">
              <a:solidFill>
                <a:prstClr val="black"/>
              </a:solidFill>
              <a:latin typeface="Arial" pitchFamily="34" charset="0"/>
            </a:endParaRPr>
          </a:p>
        </p:txBody>
      </p:sp>
      <p:sp>
        <p:nvSpPr>
          <p:cNvPr id="33" name="Line 33"/>
          <p:cNvSpPr>
            <a:spLocks noChangeShapeType="1"/>
          </p:cNvSpPr>
          <p:nvPr/>
        </p:nvSpPr>
        <p:spPr bwMode="auto">
          <a:xfrm flipV="1">
            <a:off x="2716213" y="6142060"/>
            <a:ext cx="1588" cy="3492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34" name="Line 34"/>
          <p:cNvSpPr>
            <a:spLocks noChangeShapeType="1"/>
          </p:cNvSpPr>
          <p:nvPr/>
        </p:nvSpPr>
        <p:spPr bwMode="auto">
          <a:xfrm>
            <a:off x="2716213" y="3483003"/>
            <a:ext cx="1588" cy="2857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35" name="Rectangle 35"/>
          <p:cNvSpPr>
            <a:spLocks noChangeArrowheads="1"/>
          </p:cNvSpPr>
          <p:nvPr/>
        </p:nvSpPr>
        <p:spPr bwMode="auto">
          <a:xfrm>
            <a:off x="2617786" y="6192861"/>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0.6</a:t>
            </a:r>
            <a:endParaRPr lang="en-US" smtClean="0">
              <a:solidFill>
                <a:prstClr val="black"/>
              </a:solidFill>
              <a:latin typeface="Arial" pitchFamily="34" charset="0"/>
            </a:endParaRPr>
          </a:p>
        </p:txBody>
      </p:sp>
      <p:sp>
        <p:nvSpPr>
          <p:cNvPr id="36" name="Line 36"/>
          <p:cNvSpPr>
            <a:spLocks noChangeShapeType="1"/>
          </p:cNvSpPr>
          <p:nvPr/>
        </p:nvSpPr>
        <p:spPr bwMode="auto">
          <a:xfrm flipV="1">
            <a:off x="3398841" y="6142060"/>
            <a:ext cx="1588" cy="3492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37" name="Line 37"/>
          <p:cNvSpPr>
            <a:spLocks noChangeShapeType="1"/>
          </p:cNvSpPr>
          <p:nvPr/>
        </p:nvSpPr>
        <p:spPr bwMode="auto">
          <a:xfrm>
            <a:off x="3398841" y="3483003"/>
            <a:ext cx="1588" cy="2857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3302000" y="6192861"/>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0.8</a:t>
            </a:r>
            <a:endParaRPr lang="en-US" smtClean="0">
              <a:solidFill>
                <a:prstClr val="black"/>
              </a:solidFill>
              <a:latin typeface="Arial" pitchFamily="34" charset="0"/>
            </a:endParaRPr>
          </a:p>
        </p:txBody>
      </p:sp>
      <p:sp>
        <p:nvSpPr>
          <p:cNvPr id="39" name="Line 39"/>
          <p:cNvSpPr>
            <a:spLocks noChangeShapeType="1"/>
          </p:cNvSpPr>
          <p:nvPr/>
        </p:nvSpPr>
        <p:spPr bwMode="auto">
          <a:xfrm flipV="1">
            <a:off x="4081462" y="6142060"/>
            <a:ext cx="1588" cy="3492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40" name="Line 40"/>
          <p:cNvSpPr>
            <a:spLocks noChangeShapeType="1"/>
          </p:cNvSpPr>
          <p:nvPr/>
        </p:nvSpPr>
        <p:spPr bwMode="auto">
          <a:xfrm>
            <a:off x="4081462" y="3483003"/>
            <a:ext cx="1588" cy="28575"/>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41" name="Rectangle 41"/>
          <p:cNvSpPr>
            <a:spLocks noChangeArrowheads="1"/>
          </p:cNvSpPr>
          <p:nvPr/>
        </p:nvSpPr>
        <p:spPr bwMode="auto">
          <a:xfrm>
            <a:off x="4041775" y="6192861"/>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1</a:t>
            </a:r>
            <a:endParaRPr lang="en-US" smtClean="0">
              <a:solidFill>
                <a:prstClr val="black"/>
              </a:solidFill>
              <a:latin typeface="Arial" pitchFamily="34" charset="0"/>
            </a:endParaRPr>
          </a:p>
        </p:txBody>
      </p:sp>
      <p:sp>
        <p:nvSpPr>
          <p:cNvPr id="42" name="Line 42"/>
          <p:cNvSpPr>
            <a:spLocks noChangeShapeType="1"/>
          </p:cNvSpPr>
          <p:nvPr/>
        </p:nvSpPr>
        <p:spPr bwMode="auto">
          <a:xfrm>
            <a:off x="666756" y="6176991"/>
            <a:ext cx="3016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43" name="Line 43"/>
          <p:cNvSpPr>
            <a:spLocks noChangeShapeType="1"/>
          </p:cNvSpPr>
          <p:nvPr/>
        </p:nvSpPr>
        <p:spPr bwMode="auto">
          <a:xfrm flipH="1">
            <a:off x="4046540" y="6176991"/>
            <a:ext cx="34925"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44" name="Rectangle 44"/>
          <p:cNvSpPr>
            <a:spLocks noChangeArrowheads="1"/>
          </p:cNvSpPr>
          <p:nvPr/>
        </p:nvSpPr>
        <p:spPr bwMode="auto">
          <a:xfrm>
            <a:off x="563565" y="6089673"/>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a:t>
            </a:r>
            <a:endParaRPr lang="en-US" smtClean="0">
              <a:solidFill>
                <a:prstClr val="black"/>
              </a:solidFill>
              <a:latin typeface="Arial" pitchFamily="34" charset="0"/>
            </a:endParaRPr>
          </a:p>
        </p:txBody>
      </p:sp>
      <p:sp>
        <p:nvSpPr>
          <p:cNvPr id="45" name="Line 45"/>
          <p:cNvSpPr>
            <a:spLocks noChangeShapeType="1"/>
          </p:cNvSpPr>
          <p:nvPr/>
        </p:nvSpPr>
        <p:spPr bwMode="auto">
          <a:xfrm>
            <a:off x="666756" y="5637241"/>
            <a:ext cx="3016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46" name="Line 46"/>
          <p:cNvSpPr>
            <a:spLocks noChangeShapeType="1"/>
          </p:cNvSpPr>
          <p:nvPr/>
        </p:nvSpPr>
        <p:spPr bwMode="auto">
          <a:xfrm flipH="1">
            <a:off x="4046540" y="5637241"/>
            <a:ext cx="34925"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47" name="Rectangle 47"/>
          <p:cNvSpPr>
            <a:spLocks noChangeArrowheads="1"/>
          </p:cNvSpPr>
          <p:nvPr/>
        </p:nvSpPr>
        <p:spPr bwMode="auto">
          <a:xfrm>
            <a:off x="442912" y="5551511"/>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0.2</a:t>
            </a:r>
            <a:endParaRPr lang="en-US" smtClean="0">
              <a:solidFill>
                <a:prstClr val="black"/>
              </a:solidFill>
              <a:latin typeface="Arial" pitchFamily="34" charset="0"/>
            </a:endParaRPr>
          </a:p>
        </p:txBody>
      </p:sp>
      <p:sp>
        <p:nvSpPr>
          <p:cNvPr id="48" name="Line 48"/>
          <p:cNvSpPr>
            <a:spLocks noChangeShapeType="1"/>
          </p:cNvSpPr>
          <p:nvPr/>
        </p:nvSpPr>
        <p:spPr bwMode="auto">
          <a:xfrm>
            <a:off x="666756" y="5099078"/>
            <a:ext cx="3016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49" name="Line 49"/>
          <p:cNvSpPr>
            <a:spLocks noChangeShapeType="1"/>
          </p:cNvSpPr>
          <p:nvPr/>
        </p:nvSpPr>
        <p:spPr bwMode="auto">
          <a:xfrm flipH="1">
            <a:off x="4046540" y="5099078"/>
            <a:ext cx="34925"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42912" y="5013348"/>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0.4</a:t>
            </a:r>
            <a:endParaRPr lang="en-US" smtClean="0">
              <a:solidFill>
                <a:prstClr val="black"/>
              </a:solidFill>
              <a:latin typeface="Arial" pitchFamily="34" charset="0"/>
            </a:endParaRPr>
          </a:p>
        </p:txBody>
      </p:sp>
      <p:sp>
        <p:nvSpPr>
          <p:cNvPr id="51" name="Line 51"/>
          <p:cNvSpPr>
            <a:spLocks noChangeShapeType="1"/>
          </p:cNvSpPr>
          <p:nvPr/>
        </p:nvSpPr>
        <p:spPr bwMode="auto">
          <a:xfrm>
            <a:off x="666756" y="4554566"/>
            <a:ext cx="3016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52" name="Line 52"/>
          <p:cNvSpPr>
            <a:spLocks noChangeShapeType="1"/>
          </p:cNvSpPr>
          <p:nvPr/>
        </p:nvSpPr>
        <p:spPr bwMode="auto">
          <a:xfrm flipH="1">
            <a:off x="4046540" y="4554566"/>
            <a:ext cx="34925"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53" name="Rectangle 53"/>
          <p:cNvSpPr>
            <a:spLocks noChangeArrowheads="1"/>
          </p:cNvSpPr>
          <p:nvPr/>
        </p:nvSpPr>
        <p:spPr bwMode="auto">
          <a:xfrm>
            <a:off x="442912" y="4468836"/>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0.6</a:t>
            </a:r>
            <a:endParaRPr lang="en-US" smtClean="0">
              <a:solidFill>
                <a:prstClr val="black"/>
              </a:solidFill>
              <a:latin typeface="Arial" pitchFamily="34" charset="0"/>
            </a:endParaRPr>
          </a:p>
        </p:txBody>
      </p:sp>
      <p:sp>
        <p:nvSpPr>
          <p:cNvPr id="54" name="Line 54"/>
          <p:cNvSpPr>
            <a:spLocks noChangeShapeType="1"/>
          </p:cNvSpPr>
          <p:nvPr/>
        </p:nvSpPr>
        <p:spPr bwMode="auto">
          <a:xfrm>
            <a:off x="666756" y="4021166"/>
            <a:ext cx="3016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55" name="Line 55"/>
          <p:cNvSpPr>
            <a:spLocks noChangeShapeType="1"/>
          </p:cNvSpPr>
          <p:nvPr/>
        </p:nvSpPr>
        <p:spPr bwMode="auto">
          <a:xfrm flipH="1">
            <a:off x="4046540" y="4021166"/>
            <a:ext cx="34925"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442912" y="3935436"/>
            <a:ext cx="21320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0.8</a:t>
            </a:r>
            <a:endParaRPr lang="en-US" smtClean="0">
              <a:solidFill>
                <a:prstClr val="black"/>
              </a:solidFill>
              <a:latin typeface="Arial" pitchFamily="34" charset="0"/>
            </a:endParaRPr>
          </a:p>
        </p:txBody>
      </p:sp>
      <p:sp>
        <p:nvSpPr>
          <p:cNvPr id="57" name="Line 57"/>
          <p:cNvSpPr>
            <a:spLocks noChangeShapeType="1"/>
          </p:cNvSpPr>
          <p:nvPr/>
        </p:nvSpPr>
        <p:spPr bwMode="auto">
          <a:xfrm>
            <a:off x="666756" y="3483003"/>
            <a:ext cx="3016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58" name="Line 58"/>
          <p:cNvSpPr>
            <a:spLocks noChangeShapeType="1"/>
          </p:cNvSpPr>
          <p:nvPr/>
        </p:nvSpPr>
        <p:spPr bwMode="auto">
          <a:xfrm flipH="1">
            <a:off x="4046540" y="3483003"/>
            <a:ext cx="34925"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59" name="Rectangle 59"/>
          <p:cNvSpPr>
            <a:spLocks noChangeArrowheads="1"/>
          </p:cNvSpPr>
          <p:nvPr/>
        </p:nvSpPr>
        <p:spPr bwMode="auto">
          <a:xfrm>
            <a:off x="563565" y="3397273"/>
            <a:ext cx="849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1</a:t>
            </a:r>
            <a:endParaRPr lang="en-US" smtClean="0">
              <a:solidFill>
                <a:prstClr val="black"/>
              </a:solidFill>
              <a:latin typeface="Arial" pitchFamily="34" charset="0"/>
            </a:endParaRPr>
          </a:p>
        </p:txBody>
      </p:sp>
      <p:sp>
        <p:nvSpPr>
          <p:cNvPr id="60" name="Line 60"/>
          <p:cNvSpPr>
            <a:spLocks noChangeShapeType="1"/>
          </p:cNvSpPr>
          <p:nvPr/>
        </p:nvSpPr>
        <p:spPr bwMode="auto">
          <a:xfrm>
            <a:off x="666750" y="3483003"/>
            <a:ext cx="3414713" cy="15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61" name="Freeform 61"/>
          <p:cNvSpPr>
            <a:spLocks/>
          </p:cNvSpPr>
          <p:nvPr/>
        </p:nvSpPr>
        <p:spPr bwMode="auto">
          <a:xfrm>
            <a:off x="666750" y="3483001"/>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62" name="Line 62"/>
          <p:cNvSpPr>
            <a:spLocks noChangeShapeType="1"/>
          </p:cNvSpPr>
          <p:nvPr/>
        </p:nvSpPr>
        <p:spPr bwMode="auto">
          <a:xfrm flipV="1">
            <a:off x="666750" y="3483001"/>
            <a:ext cx="1588" cy="2693987"/>
          </a:xfrm>
          <a:prstGeom prst="line">
            <a:avLst/>
          </a:prstGeom>
          <a:noFill/>
          <a:ln w="0">
            <a:solidFill>
              <a:srgbClr val="000000"/>
            </a:solidFill>
            <a:prstDash val="solid"/>
            <a:round/>
            <a:headEnd/>
            <a:tailEnd/>
          </a:ln>
        </p:spPr>
        <p:txBody>
          <a:bodyPr vert="horz" wrap="square" lIns="91380" tIns="45692" rIns="91380" bIns="45692" numCol="1" anchor="t" anchorCtr="0" compatLnSpc="1">
            <a:prstTxWarp prst="textNoShape">
              <a:avLst/>
            </a:prstTxWarp>
          </a:bodyPr>
          <a:lstStyle/>
          <a:p>
            <a:endParaRPr lang="en-US">
              <a:solidFill>
                <a:prstClr val="black"/>
              </a:solidFill>
            </a:endParaRPr>
          </a:p>
        </p:txBody>
      </p:sp>
      <p:sp>
        <p:nvSpPr>
          <p:cNvPr id="63" name="Rectangle 65"/>
          <p:cNvSpPr>
            <a:spLocks noChangeArrowheads="1"/>
          </p:cNvSpPr>
          <p:nvPr/>
        </p:nvSpPr>
        <p:spPr bwMode="auto">
          <a:xfrm>
            <a:off x="2170118" y="6348436"/>
            <a:ext cx="40075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recall</a:t>
            </a:r>
            <a:endParaRPr lang="en-US" smtClean="0">
              <a:solidFill>
                <a:prstClr val="black"/>
              </a:solidFill>
              <a:latin typeface="Arial" pitchFamily="34" charset="0"/>
            </a:endParaRPr>
          </a:p>
        </p:txBody>
      </p:sp>
      <p:sp>
        <p:nvSpPr>
          <p:cNvPr id="64" name="Rectangle 66"/>
          <p:cNvSpPr>
            <a:spLocks noChangeArrowheads="1"/>
          </p:cNvSpPr>
          <p:nvPr/>
        </p:nvSpPr>
        <p:spPr bwMode="auto">
          <a:xfrm rot="16200000">
            <a:off x="664" y="4683686"/>
            <a:ext cx="68448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a:solidFill>
                  <a:srgbClr val="000000"/>
                </a:solidFill>
                <a:latin typeface="Helvetica" pitchFamily="34" charset="0"/>
              </a:rPr>
              <a:t>precision</a:t>
            </a:r>
            <a:endParaRPr lang="en-US" smtClean="0">
              <a:solidFill>
                <a:prstClr val="black"/>
              </a:solidFill>
              <a:latin typeface="Arial" pitchFamily="34" charset="0"/>
            </a:endParaRPr>
          </a:p>
        </p:txBody>
      </p:sp>
      <p:sp>
        <p:nvSpPr>
          <p:cNvPr id="75" name="Freeform 74"/>
          <p:cNvSpPr/>
          <p:nvPr/>
        </p:nvSpPr>
        <p:spPr>
          <a:xfrm>
            <a:off x="665452" y="3487060"/>
            <a:ext cx="3417757" cy="1514006"/>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lIns="91380" tIns="45692" rIns="91380" bIns="45692" rtlCol="0" anchor="ctr"/>
          <a:lstStyle/>
          <a:p>
            <a:pPr algn="ctr"/>
            <a:endParaRPr lang="en-US">
              <a:solidFill>
                <a:prstClr val="black"/>
              </a:solidFill>
            </a:endParaRPr>
          </a:p>
        </p:txBody>
      </p:sp>
      <p:sp>
        <p:nvSpPr>
          <p:cNvPr id="65" name="Oval 64"/>
          <p:cNvSpPr/>
          <p:nvPr/>
        </p:nvSpPr>
        <p:spPr>
          <a:xfrm>
            <a:off x="2006587" y="4352516"/>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6" name="Oval 65"/>
          <p:cNvSpPr/>
          <p:nvPr/>
        </p:nvSpPr>
        <p:spPr>
          <a:xfrm>
            <a:off x="1318670" y="3457781"/>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7" name="Oval 66"/>
          <p:cNvSpPr/>
          <p:nvPr/>
        </p:nvSpPr>
        <p:spPr>
          <a:xfrm>
            <a:off x="2006587" y="3461297"/>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8" name="Oval 67"/>
          <p:cNvSpPr/>
          <p:nvPr/>
        </p:nvSpPr>
        <p:spPr>
          <a:xfrm>
            <a:off x="2687470" y="4103765"/>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9" name="Oval 68"/>
          <p:cNvSpPr/>
          <p:nvPr/>
        </p:nvSpPr>
        <p:spPr>
          <a:xfrm>
            <a:off x="3371399" y="3995325"/>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70" name="Oval 69"/>
          <p:cNvSpPr/>
          <p:nvPr/>
        </p:nvSpPr>
        <p:spPr>
          <a:xfrm>
            <a:off x="3363906" y="4345020"/>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71" name="Oval 70"/>
          <p:cNvSpPr/>
          <p:nvPr/>
        </p:nvSpPr>
        <p:spPr>
          <a:xfrm>
            <a:off x="3371399" y="47022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72" name="Oval 71"/>
          <p:cNvSpPr/>
          <p:nvPr/>
        </p:nvSpPr>
        <p:spPr>
          <a:xfrm>
            <a:off x="3371399" y="48471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73" name="Oval 72"/>
          <p:cNvSpPr/>
          <p:nvPr/>
        </p:nvSpPr>
        <p:spPr>
          <a:xfrm>
            <a:off x="3371399" y="496203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74" name="Oval 73"/>
          <p:cNvSpPr/>
          <p:nvPr/>
        </p:nvSpPr>
        <p:spPr>
          <a:xfrm>
            <a:off x="4048304" y="48300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pic>
        <p:nvPicPr>
          <p:cNvPr id="2050" name="Picture 2" descr="C:\Documents and Settings\ondra\Desktop\img_thumb.jpg"/>
          <p:cNvPicPr>
            <a:picLocks noChangeAspect="1" noChangeArrowheads="1"/>
          </p:cNvPicPr>
          <p:nvPr/>
        </p:nvPicPr>
        <p:blipFill>
          <a:blip r:embed="rId3" cstate="print"/>
          <a:srcRect/>
          <a:stretch>
            <a:fillRect/>
          </a:stretch>
        </p:blipFill>
        <p:spPr bwMode="auto">
          <a:xfrm>
            <a:off x="214282" y="702220"/>
            <a:ext cx="949336" cy="1265781"/>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5929324" y="1883838"/>
            <a:ext cx="949336" cy="12657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4857752" y="1883838"/>
            <a:ext cx="949336" cy="126578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7786710" y="4812796"/>
            <a:ext cx="949336" cy="1265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4857756" y="3741225"/>
            <a:ext cx="1265781" cy="846491"/>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7000892" y="1883832"/>
            <a:ext cx="842536" cy="1265782"/>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print"/>
          <a:srcRect/>
          <a:stretch>
            <a:fillRect/>
          </a:stretch>
        </p:blipFill>
        <p:spPr bwMode="auto">
          <a:xfrm>
            <a:off x="7786710" y="3384036"/>
            <a:ext cx="949336" cy="1265781"/>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srcRect/>
          <a:stretch>
            <a:fillRect/>
          </a:stretch>
        </p:blipFill>
        <p:spPr bwMode="auto">
          <a:xfrm>
            <a:off x="6215076" y="5241418"/>
            <a:ext cx="1265781" cy="846491"/>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6402923" y="3369046"/>
            <a:ext cx="949336" cy="126578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print"/>
          <a:srcRect/>
          <a:stretch>
            <a:fillRect/>
          </a:stretch>
        </p:blipFill>
        <p:spPr bwMode="auto">
          <a:xfrm>
            <a:off x="4857752" y="4812796"/>
            <a:ext cx="949336" cy="1265781"/>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print"/>
          <a:srcRect/>
          <a:stretch>
            <a:fillRect/>
          </a:stretch>
        </p:blipFill>
        <p:spPr bwMode="auto">
          <a:xfrm>
            <a:off x="7918108" y="1857365"/>
            <a:ext cx="857256" cy="1281878"/>
          </a:xfrm>
          <a:prstGeom prst="rect">
            <a:avLst/>
          </a:prstGeom>
          <a:noFill/>
          <a:ln w="9525">
            <a:noFill/>
            <a:miter lim="800000"/>
            <a:headEnd/>
            <a:tailEnd/>
          </a:ln>
          <a:effectLst/>
        </p:spPr>
      </p:pic>
      <p:sp>
        <p:nvSpPr>
          <p:cNvPr id="97" name="TextBox 96"/>
          <p:cNvSpPr txBox="1"/>
          <p:nvPr/>
        </p:nvSpPr>
        <p:spPr>
          <a:xfrm>
            <a:off x="308643" y="1988098"/>
            <a:ext cx="762901" cy="369332"/>
          </a:xfrm>
          <a:prstGeom prst="rect">
            <a:avLst/>
          </a:prstGeom>
          <a:noFill/>
        </p:spPr>
        <p:txBody>
          <a:bodyPr wrap="none" lIns="91380" tIns="45692" rIns="91380" bIns="45692" rtlCol="0">
            <a:spAutoFit/>
          </a:bodyPr>
          <a:lstStyle/>
          <a:p>
            <a:r>
              <a:rPr lang="en-US" dirty="0" smtClean="0">
                <a:solidFill>
                  <a:prstClr val="black"/>
                </a:solidFill>
              </a:rPr>
              <a:t>Query</a:t>
            </a:r>
            <a:endParaRPr lang="en-US" dirty="0">
              <a:solidFill>
                <a:prstClr val="black"/>
              </a:solidFill>
            </a:endParaRPr>
          </a:p>
        </p:txBody>
      </p:sp>
      <p:sp>
        <p:nvSpPr>
          <p:cNvPr id="98" name="TextBox 97"/>
          <p:cNvSpPr txBox="1"/>
          <p:nvPr/>
        </p:nvSpPr>
        <p:spPr>
          <a:xfrm>
            <a:off x="1411259" y="1711099"/>
            <a:ext cx="2622769" cy="646331"/>
          </a:xfrm>
          <a:prstGeom prst="rect">
            <a:avLst/>
          </a:prstGeom>
          <a:noFill/>
        </p:spPr>
        <p:txBody>
          <a:bodyPr wrap="none" lIns="91380" tIns="45692" rIns="91380" bIns="45692" rtlCol="0">
            <a:spAutoFit/>
          </a:bodyPr>
          <a:lstStyle/>
          <a:p>
            <a:r>
              <a:rPr lang="en-US" dirty="0" smtClean="0">
                <a:solidFill>
                  <a:prstClr val="black"/>
                </a:solidFill>
              </a:rPr>
              <a:t>Database size: 10 images</a:t>
            </a:r>
          </a:p>
          <a:p>
            <a:r>
              <a:rPr lang="en-US" dirty="0" smtClean="0">
                <a:solidFill>
                  <a:prstClr val="black"/>
                </a:solidFill>
              </a:rPr>
              <a:t>Relevant (total): 5 images </a:t>
            </a:r>
            <a:endParaRPr lang="en-US" dirty="0">
              <a:solidFill>
                <a:prstClr val="black"/>
              </a:solidFill>
            </a:endParaRPr>
          </a:p>
        </p:txBody>
      </p:sp>
      <p:sp>
        <p:nvSpPr>
          <p:cNvPr id="99" name="TextBox 98"/>
          <p:cNvSpPr txBox="1"/>
          <p:nvPr/>
        </p:nvSpPr>
        <p:spPr>
          <a:xfrm>
            <a:off x="4786320" y="1357298"/>
            <a:ext cx="1859227" cy="369332"/>
          </a:xfrm>
          <a:prstGeom prst="rect">
            <a:avLst/>
          </a:prstGeom>
          <a:noFill/>
        </p:spPr>
        <p:txBody>
          <a:bodyPr wrap="none" lIns="91380" tIns="45692" rIns="91380" bIns="45692" rtlCol="0">
            <a:spAutoFit/>
          </a:bodyPr>
          <a:lstStyle/>
          <a:p>
            <a:r>
              <a:rPr lang="en-US" dirty="0" smtClean="0">
                <a:solidFill>
                  <a:prstClr val="black"/>
                </a:solidFill>
              </a:rPr>
              <a:t>Results (ordered):</a:t>
            </a:r>
            <a:endParaRPr lang="en-US" dirty="0">
              <a:solidFill>
                <a:prstClr val="black"/>
              </a:solidFill>
            </a:endParaRPr>
          </a:p>
        </p:txBody>
      </p:sp>
      <p:sp>
        <p:nvSpPr>
          <p:cNvPr id="100" name="TextBox 99"/>
          <p:cNvSpPr txBox="1"/>
          <p:nvPr/>
        </p:nvSpPr>
        <p:spPr>
          <a:xfrm>
            <a:off x="712232" y="2643182"/>
            <a:ext cx="3359702" cy="646331"/>
          </a:xfrm>
          <a:prstGeom prst="rect">
            <a:avLst/>
          </a:prstGeom>
          <a:noFill/>
        </p:spPr>
        <p:txBody>
          <a:bodyPr wrap="none" lIns="91380" tIns="45692" rIns="91380" bIns="45692" rtlCol="0">
            <a:spAutoFit/>
          </a:bodyPr>
          <a:lstStyle/>
          <a:p>
            <a:r>
              <a:rPr lang="en-US" dirty="0" smtClean="0">
                <a:solidFill>
                  <a:prstClr val="black"/>
                </a:solidFill>
              </a:rPr>
              <a:t>precision = #relevant / #returned</a:t>
            </a:r>
          </a:p>
          <a:p>
            <a:r>
              <a:rPr lang="en-US" dirty="0" smtClean="0">
                <a:solidFill>
                  <a:prstClr val="black"/>
                </a:solidFill>
              </a:rPr>
              <a:t>recall = #relevant / #total relevant</a:t>
            </a:r>
            <a:endParaRPr lang="en-US" dirty="0">
              <a:solidFill>
                <a:prstClr val="black"/>
              </a:solidFill>
            </a:endParaRPr>
          </a:p>
        </p:txBody>
      </p:sp>
      <p:sp>
        <p:nvSpPr>
          <p:cNvPr id="3" name="TextBox 2"/>
          <p:cNvSpPr txBox="1"/>
          <p:nvPr/>
        </p:nvSpPr>
        <p:spPr>
          <a:xfrm>
            <a:off x="6591798" y="6553200"/>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Tree>
    <p:extLst>
      <p:ext uri="{BB962C8B-B14F-4D97-AF65-F5344CB8AC3E}">
        <p14:creationId xmlns:p14="http://schemas.microsoft.com/office/powerpoint/2010/main" val="35007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7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solidFill>
                  <a:srgbClr val="0070C0"/>
                </a:solidFill>
                <a:latin typeface="Arial" pitchFamily="34" charset="0"/>
                <a:cs typeface="Arial" pitchFamily="34" charset="0"/>
              </a:rPr>
              <a:t>Generalized Hough Transform</a:t>
            </a:r>
          </a:p>
          <a:p>
            <a:pPr lvl="1"/>
            <a:r>
              <a:rPr lang="en-US" sz="2400" dirty="0" smtClean="0">
                <a:solidFill>
                  <a:srgbClr val="0070C0"/>
                </a:solidFill>
                <a:latin typeface="Arial" pitchFamily="34" charset="0"/>
                <a:cs typeface="Arial" pitchFamily="34" charset="0"/>
              </a:rPr>
              <a:t>Let each matched feature cast a vote on location, scale, orientation of the model object </a:t>
            </a:r>
          </a:p>
          <a:p>
            <a:pPr lvl="1"/>
            <a:r>
              <a:rPr lang="en-US" sz="2400" dirty="0" smtClean="0">
                <a:solidFill>
                  <a:srgbClr val="0070C0"/>
                </a:solidFill>
                <a:latin typeface="Arial" pitchFamily="34" charset="0"/>
                <a:cs typeface="Arial" pitchFamily="34" charset="0"/>
              </a:rPr>
              <a:t>Verify parameters with enough votes</a:t>
            </a:r>
            <a:endParaRPr lang="en-US" sz="2400" dirty="0">
              <a:solidFill>
                <a:srgbClr val="0070C0"/>
              </a:solidFill>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38920896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If we use scale, rotation, and translation invariant local features, then each feature match gives an alignment hypothesis (for scale, translation, and orientation of model in image).</a:t>
            </a:r>
            <a:endParaRPr lang="en-US" sz="2400" dirty="0"/>
          </a:p>
        </p:txBody>
      </p:sp>
      <p:pic>
        <p:nvPicPr>
          <p:cNvPr id="4"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4852988" y="3922713"/>
            <a:ext cx="420687" cy="374650"/>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4795838" y="3806825"/>
            <a:ext cx="1182687" cy="1244600"/>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6711950" y="4260850"/>
            <a:ext cx="1182688" cy="1138238"/>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6716712" y="4713288"/>
            <a:ext cx="325438" cy="288925"/>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14"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15" name="TextBox 1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Adapted from Lana </a:t>
            </a:r>
            <a:r>
              <a:rPr lang="en-US" sz="1300" dirty="0" err="1" smtClean="0">
                <a:solidFill>
                  <a:srgbClr val="000000"/>
                </a:solidFill>
              </a:rPr>
              <a:t>Lazebnik</a:t>
            </a:r>
            <a:endParaRPr lang="en-US" sz="1300" dirty="0">
              <a:solidFill>
                <a:srgbClr val="000000"/>
              </a:solidFill>
            </a:endParaRPr>
          </a:p>
        </p:txBody>
      </p:sp>
    </p:spTree>
    <p:extLst>
      <p:ext uri="{BB962C8B-B14F-4D97-AF65-F5344CB8AC3E}">
        <p14:creationId xmlns:p14="http://schemas.microsoft.com/office/powerpoint/2010/main" val="32877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A hypothesis generated by a single match may be unreliable,</a:t>
            </a:r>
          </a:p>
          <a:p>
            <a:r>
              <a:rPr lang="en-US" sz="2400" dirty="0" smtClean="0"/>
              <a:t>So let each match </a:t>
            </a:r>
            <a:r>
              <a:rPr lang="en-US" sz="2400" b="1" dirty="0" smtClean="0"/>
              <a:t>vote</a:t>
            </a:r>
            <a:r>
              <a:rPr lang="en-US" sz="2400" dirty="0" smtClean="0"/>
              <a:t> for a hypothesis in Hough space</a:t>
            </a:r>
            <a:endParaRPr lang="en-US" sz="2400" b="1" dirty="0"/>
          </a:p>
        </p:txBody>
      </p:sp>
      <p:pic>
        <p:nvPicPr>
          <p:cNvPr id="16"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21" name="Group 10"/>
          <p:cNvGrpSpPr>
            <a:grpSpLocks/>
          </p:cNvGrpSpPr>
          <p:nvPr/>
        </p:nvGrpSpPr>
        <p:grpSpPr bwMode="auto">
          <a:xfrm>
            <a:off x="4765675" y="3836988"/>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4" name="Group 13"/>
          <p:cNvGrpSpPr>
            <a:grpSpLocks/>
          </p:cNvGrpSpPr>
          <p:nvPr/>
        </p:nvGrpSpPr>
        <p:grpSpPr bwMode="auto">
          <a:xfrm>
            <a:off x="4648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7" name="Group 16"/>
          <p:cNvGrpSpPr>
            <a:grpSpLocks/>
          </p:cNvGrpSpPr>
          <p:nvPr/>
        </p:nvGrpSpPr>
        <p:grpSpPr bwMode="auto">
          <a:xfrm>
            <a:off x="6734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30" name="Group 19"/>
          <p:cNvGrpSpPr>
            <a:grpSpLocks/>
          </p:cNvGrpSpPr>
          <p:nvPr/>
        </p:nvGrpSpPr>
        <p:grpSpPr bwMode="auto">
          <a:xfrm>
            <a:off x="6781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35"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Tree>
    <p:extLst>
      <p:ext uri="{BB962C8B-B14F-4D97-AF65-F5344CB8AC3E}">
        <p14:creationId xmlns:p14="http://schemas.microsoft.com/office/powerpoint/2010/main" val="33517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8458200" cy="838200"/>
          </a:xfrm>
        </p:spPr>
        <p:txBody>
          <a:bodyPr/>
          <a:lstStyle/>
          <a:p>
            <a:r>
              <a:rPr lang="en-US" sz="3000" dirty="0" smtClean="0"/>
              <a:t>Gen Hough Transform details (Lowe’s system)</a:t>
            </a:r>
          </a:p>
        </p:txBody>
      </p:sp>
      <p:sp>
        <p:nvSpPr>
          <p:cNvPr id="878595" name="Rectangle 3"/>
          <p:cNvSpPr>
            <a:spLocks noGrp="1" noChangeArrowheads="1"/>
          </p:cNvSpPr>
          <p:nvPr>
            <p:ph type="body" idx="1"/>
          </p:nvPr>
        </p:nvSpPr>
        <p:spPr>
          <a:xfrm>
            <a:off x="685800" y="1066800"/>
            <a:ext cx="7772400" cy="5257800"/>
          </a:xfrm>
        </p:spPr>
        <p:txBody>
          <a:bodyPr/>
          <a:lstStyle/>
          <a:p>
            <a:pPr>
              <a:buFontTx/>
              <a:buChar char="•"/>
            </a:pPr>
            <a:r>
              <a:rPr lang="en-US" b="1" dirty="0" smtClean="0"/>
              <a:t>Training phase:</a:t>
            </a:r>
            <a:r>
              <a:rPr lang="en-US" dirty="0" smtClean="0"/>
              <a:t> For each model feature, record 2D location, scale, and orientation of model (relative to normalized feature frame)</a:t>
            </a:r>
          </a:p>
          <a:p>
            <a:pPr>
              <a:buFontTx/>
              <a:buChar char="•"/>
            </a:pPr>
            <a:r>
              <a:rPr lang="en-US" b="1" dirty="0" smtClean="0"/>
              <a:t>Test phase: </a:t>
            </a:r>
            <a:r>
              <a:rPr lang="en-US" dirty="0" smtClean="0"/>
              <a:t>Let each match </a:t>
            </a:r>
            <a:r>
              <a:rPr lang="en-US" dirty="0" err="1" smtClean="0"/>
              <a:t>btwn</a:t>
            </a:r>
            <a:r>
              <a:rPr lang="en-US" dirty="0" smtClean="0"/>
              <a:t> a test SIFT feature and a model feature vote in a 4D Hough space</a:t>
            </a:r>
          </a:p>
          <a:p>
            <a:pPr lvl="1"/>
            <a:r>
              <a:rPr lang="en-US" dirty="0" smtClean="0"/>
              <a:t>Use broad bin sizes of 30 degrees for orientation, a factor of 2 for scale, and 0.25 times image size for location</a:t>
            </a:r>
          </a:p>
          <a:p>
            <a:pPr lvl="1"/>
            <a:r>
              <a:rPr lang="en-US" dirty="0" smtClean="0"/>
              <a:t>Vote for two closest bins in each dimension</a:t>
            </a:r>
          </a:p>
          <a:p>
            <a:pPr>
              <a:buFontTx/>
              <a:buChar char="•"/>
            </a:pPr>
            <a:r>
              <a:rPr lang="en-US" dirty="0" smtClean="0"/>
              <a:t>Find all bins with at least three votes and perform geometric verification </a:t>
            </a:r>
          </a:p>
          <a:p>
            <a:pPr lvl="1"/>
            <a:r>
              <a:rPr lang="en-US" dirty="0" smtClean="0"/>
              <a:t>Estimate least squares </a:t>
            </a:r>
            <a:r>
              <a:rPr lang="en-US" i="1" dirty="0" smtClean="0"/>
              <a:t>affine </a:t>
            </a:r>
            <a:r>
              <a:rPr lang="en-US" dirty="0" smtClean="0"/>
              <a:t>transformation </a:t>
            </a:r>
          </a:p>
          <a:p>
            <a:pPr lvl="1"/>
            <a:r>
              <a:rPr lang="en-US" dirty="0" smtClean="0"/>
              <a:t>Search for additional features that agree with the alignment</a:t>
            </a:r>
          </a:p>
        </p:txBody>
      </p:sp>
      <p:sp>
        <p:nvSpPr>
          <p:cNvPr id="48132" name="Rectangle 4"/>
          <p:cNvSpPr>
            <a:spLocks noChangeArrowheads="1"/>
          </p:cNvSpPr>
          <p:nvPr/>
        </p:nvSpPr>
        <p:spPr bwMode="auto">
          <a:xfrm>
            <a:off x="228600" y="6140450"/>
            <a:ext cx="8686800" cy="641350"/>
          </a:xfrm>
          <a:prstGeom prst="rect">
            <a:avLst/>
          </a:prstGeom>
          <a:noFill/>
          <a:ln w="9525">
            <a:noFill/>
            <a:miter lim="800000"/>
            <a:headEnd/>
            <a:tailEnd/>
          </a:ln>
        </p:spPr>
        <p:txBody>
          <a:bodyPr anchor="ctr">
            <a:spAutoFit/>
          </a:bodyPr>
          <a:lstStyle/>
          <a:p>
            <a:pPr defTabSz="914400" fontAlgn="base">
              <a:spcBef>
                <a:spcPct val="0"/>
              </a:spcBef>
              <a:spcAft>
                <a:spcPct val="0"/>
              </a:spcAft>
            </a:pPr>
            <a:r>
              <a:rPr lang="en-US">
                <a:solidFill>
                  <a:srgbClr val="000000"/>
                </a:solidFill>
                <a:cs typeface="Arial" pitchFamily="34" charset="0"/>
              </a:rPr>
              <a:t>David G. Lowe. </a:t>
            </a:r>
            <a:r>
              <a:rPr lang="en-US" b="1">
                <a:solidFill>
                  <a:srgbClr val="000000"/>
                </a:solidFill>
                <a:cs typeface="Arial" pitchFamily="34" charset="0"/>
                <a:hlinkClick r:id="rId3"/>
              </a:rPr>
              <a:t>"Distinctive image features from scale-invariant keypoints.”</a:t>
            </a:r>
            <a:r>
              <a:rPr lang="en-US" b="1">
                <a:solidFill>
                  <a:srgbClr val="000000"/>
                </a:solidFill>
                <a:cs typeface="Arial" pitchFamily="34" charset="0"/>
              </a:rPr>
              <a:t> </a:t>
            </a:r>
            <a:r>
              <a:rPr lang="en-US" i="1">
                <a:solidFill>
                  <a:srgbClr val="000000"/>
                </a:solidFill>
                <a:cs typeface="Arial" pitchFamily="34" charset="0"/>
              </a:rPr>
              <a:t>IJCV</a:t>
            </a:r>
            <a:r>
              <a:rPr lang="en-US">
                <a:solidFill>
                  <a:srgbClr val="000000"/>
                </a:solidFill>
                <a:cs typeface="Arial" pitchFamily="34" charset="0"/>
              </a:rPr>
              <a:t> 60 (2), pp. 91-110, 2004. </a:t>
            </a:r>
          </a:p>
        </p:txBody>
      </p:sp>
      <p:sp>
        <p:nvSpPr>
          <p:cNvPr id="5" name="TextBox 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Slide credit: Lana </a:t>
            </a:r>
            <a:r>
              <a:rPr lang="en-US" sz="1300" dirty="0" err="1" smtClean="0">
                <a:solidFill>
                  <a:srgbClr val="000000"/>
                </a:solidFill>
              </a:rPr>
              <a:t>Lazebnik</a:t>
            </a:r>
            <a:endParaRPr lang="en-US" sz="1300" dirty="0">
              <a:solidFill>
                <a:srgbClr val="000000"/>
              </a:solidFill>
            </a:endParaRPr>
          </a:p>
        </p:txBody>
      </p:sp>
    </p:spTree>
    <p:extLst>
      <p:ext uri="{BB962C8B-B14F-4D97-AF65-F5344CB8AC3E}">
        <p14:creationId xmlns:p14="http://schemas.microsoft.com/office/powerpoint/2010/main" val="34170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85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85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85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859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859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7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1201"/>
            <a:ext cx="9123840" cy="37472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0" y="0"/>
            <a:ext cx="2916000" cy="2073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0400" y="0"/>
            <a:ext cx="2903040" cy="2073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800" y="0"/>
            <a:ext cx="2923200" cy="2073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Text Box 5"/>
          <p:cNvSpPr txBox="1">
            <a:spLocks noChangeArrowheads="1"/>
          </p:cNvSpPr>
          <p:nvPr/>
        </p:nvSpPr>
        <p:spPr bwMode="auto">
          <a:xfrm>
            <a:off x="480960" y="5806691"/>
            <a:ext cx="8228160"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Che-Chun Su</a:t>
            </a:r>
          </a:p>
        </p:txBody>
      </p:sp>
    </p:spTree>
    <p:extLst>
      <p:ext uri="{BB962C8B-B14F-4D97-AF65-F5344CB8AC3E}">
        <p14:creationId xmlns:p14="http://schemas.microsoft.com/office/powerpoint/2010/main" val="1671843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153988" y="1895475"/>
            <a:ext cx="2674937" cy="3176588"/>
          </a:xfrm>
          <a:prstGeom prst="rect">
            <a:avLst/>
          </a:prstGeom>
          <a:noFill/>
          <a:ln w="9525">
            <a:noFill/>
            <a:miter lim="800000"/>
            <a:headEnd/>
            <a:tailEnd/>
          </a:ln>
        </p:spPr>
      </p:pic>
      <p:pic>
        <p:nvPicPr>
          <p:cNvPr id="338947" name="Picture 3"/>
          <p:cNvPicPr>
            <a:picLocks noChangeAspect="1" noChangeArrowheads="1"/>
          </p:cNvPicPr>
          <p:nvPr/>
        </p:nvPicPr>
        <p:blipFill>
          <a:blip r:embed="rId4"/>
          <a:srcRect/>
          <a:stretch>
            <a:fillRect/>
          </a:stretch>
        </p:blipFill>
        <p:spPr bwMode="auto">
          <a:xfrm>
            <a:off x="3371850" y="1384300"/>
            <a:ext cx="2441575" cy="3767138"/>
          </a:xfrm>
          <a:prstGeom prst="rect">
            <a:avLst/>
          </a:prstGeom>
          <a:noFill/>
          <a:ln w="9525">
            <a:noFill/>
            <a:miter lim="800000"/>
            <a:headEnd/>
            <a:tailEnd/>
          </a:ln>
        </p:spPr>
      </p:pic>
      <p:pic>
        <p:nvPicPr>
          <p:cNvPr id="338948" name="Picture 4"/>
          <p:cNvPicPr>
            <a:picLocks noChangeAspect="1" noChangeArrowheads="1"/>
          </p:cNvPicPr>
          <p:nvPr/>
        </p:nvPicPr>
        <p:blipFill>
          <a:blip r:embed="rId5"/>
          <a:srcRect/>
          <a:stretch>
            <a:fillRect/>
          </a:stretch>
        </p:blipFill>
        <p:spPr bwMode="auto">
          <a:xfrm>
            <a:off x="6251575" y="1347788"/>
            <a:ext cx="2541588" cy="1900237"/>
          </a:xfrm>
          <a:prstGeom prst="rect">
            <a:avLst/>
          </a:prstGeom>
          <a:noFill/>
          <a:ln w="9525">
            <a:noFill/>
            <a:miter lim="800000"/>
            <a:headEnd/>
            <a:tailEnd/>
          </a:ln>
        </p:spPr>
      </p:pic>
      <p:pic>
        <p:nvPicPr>
          <p:cNvPr id="338949" name="Picture 5"/>
          <p:cNvPicPr>
            <a:picLocks noChangeAspect="1" noChangeArrowheads="1"/>
          </p:cNvPicPr>
          <p:nvPr/>
        </p:nvPicPr>
        <p:blipFill>
          <a:blip r:embed="rId6"/>
          <a:srcRect/>
          <a:stretch>
            <a:fillRect/>
          </a:stretch>
        </p:blipFill>
        <p:spPr bwMode="auto">
          <a:xfrm>
            <a:off x="6251575" y="3282950"/>
            <a:ext cx="2549525" cy="1924050"/>
          </a:xfrm>
          <a:prstGeom prst="rect">
            <a:avLst/>
          </a:prstGeom>
          <a:noFill/>
          <a:ln w="9525">
            <a:noFill/>
            <a:miter lim="800000"/>
            <a:headEnd/>
            <a:tailEnd/>
          </a:ln>
        </p:spPr>
      </p:pic>
      <p:sp>
        <p:nvSpPr>
          <p:cNvPr id="8" name="TextBox 7"/>
          <p:cNvSpPr txBox="1">
            <a:spLocks noChangeArrowheads="1"/>
          </p:cNvSpPr>
          <p:nvPr/>
        </p:nvSpPr>
        <p:spPr bwMode="auto">
          <a:xfrm>
            <a:off x="3367088" y="5254625"/>
            <a:ext cx="2921000" cy="43088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dirty="0">
                <a:solidFill>
                  <a:srgbClr val="000000"/>
                </a:solidFill>
              </a:rPr>
              <a:t>Objects recognized, </a:t>
            </a:r>
          </a:p>
        </p:txBody>
      </p:sp>
      <p:sp>
        <p:nvSpPr>
          <p:cNvPr id="9" name="TextBox 8"/>
          <p:cNvSpPr txBox="1">
            <a:spLocks noChangeArrowheads="1"/>
          </p:cNvSpPr>
          <p:nvPr/>
        </p:nvSpPr>
        <p:spPr bwMode="auto">
          <a:xfrm>
            <a:off x="6324600" y="5287963"/>
            <a:ext cx="2482850" cy="76993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Recognition in spite of occlusion</a:t>
            </a:r>
          </a:p>
        </p:txBody>
      </p:sp>
      <p:sp>
        <p:nvSpPr>
          <p:cNvPr id="24584" name="TextBox 9"/>
          <p:cNvSpPr txBox="1">
            <a:spLocks noChangeArrowheads="1"/>
          </p:cNvSpPr>
          <p:nvPr/>
        </p:nvSpPr>
        <p:spPr bwMode="auto">
          <a:xfrm>
            <a:off x="300038" y="381000"/>
            <a:ext cx="3509962" cy="64633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3600" dirty="0" smtClean="0">
                <a:solidFill>
                  <a:srgbClr val="000000"/>
                </a:solidFill>
              </a:rPr>
              <a:t>Example result</a:t>
            </a:r>
            <a:endParaRPr lang="en-US" sz="3600" dirty="0">
              <a:solidFill>
                <a:srgbClr val="000000"/>
              </a:solidFill>
            </a:endParaRPr>
          </a:p>
        </p:txBody>
      </p:sp>
      <p:sp>
        <p:nvSpPr>
          <p:cNvPr id="24585" name="TextBox 12"/>
          <p:cNvSpPr txBox="1">
            <a:spLocks noChangeArrowheads="1"/>
          </p:cNvSpPr>
          <p:nvPr/>
        </p:nvSpPr>
        <p:spPr bwMode="auto">
          <a:xfrm>
            <a:off x="80963" y="5251450"/>
            <a:ext cx="3103562" cy="769938"/>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Background subtract for model boundaries</a:t>
            </a:r>
          </a:p>
        </p:txBody>
      </p:sp>
      <p:sp>
        <p:nvSpPr>
          <p:cNvPr id="24586" name="TextBox 16"/>
          <p:cNvSpPr txBox="1">
            <a:spLocks noChangeArrowheads="1"/>
          </p:cNvSpPr>
          <p:nvPr/>
        </p:nvSpPr>
        <p:spPr bwMode="auto">
          <a:xfrm>
            <a:off x="0" y="6488113"/>
            <a:ext cx="1789113" cy="369887"/>
          </a:xfrm>
          <a:prstGeom prst="rect">
            <a:avLst/>
          </a:prstGeom>
          <a:noFill/>
          <a:ln w="9525">
            <a:noFill/>
            <a:miter lim="800000"/>
            <a:headEnd/>
            <a:tailEnd/>
          </a:ln>
        </p:spPr>
        <p:txBody>
          <a:bodyPr>
            <a:spAutoFit/>
          </a:bodyPr>
          <a:lstStyle/>
          <a:p>
            <a:pPr defTabSz="914400" fontAlgn="base">
              <a:spcBef>
                <a:spcPct val="0"/>
              </a:spcBef>
              <a:spcAft>
                <a:spcPct val="0"/>
              </a:spcAft>
            </a:pPr>
            <a:r>
              <a:rPr lang="en-US">
                <a:solidFill>
                  <a:srgbClr val="000000"/>
                </a:solidFill>
              </a:rPr>
              <a:t>[Lowe]</a:t>
            </a:r>
          </a:p>
        </p:txBody>
      </p:sp>
    </p:spTree>
    <p:extLst>
      <p:ext uri="{BB962C8B-B14F-4D97-AF65-F5344CB8AC3E}">
        <p14:creationId xmlns:p14="http://schemas.microsoft.com/office/powerpoint/2010/main" val="9400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701675" y="152400"/>
            <a:ext cx="7772400" cy="1143000"/>
          </a:xfrm>
        </p:spPr>
        <p:txBody>
          <a:bodyPr/>
          <a:lstStyle/>
          <a:p>
            <a:r>
              <a:rPr lang="en-US" sz="4000" dirty="0" smtClean="0">
                <a:latin typeface="Arial" pitchFamily="34" charset="0"/>
              </a:rPr>
              <a:t>Recall: difficulties of voting</a:t>
            </a:r>
          </a:p>
        </p:txBody>
      </p:sp>
      <p:sp>
        <p:nvSpPr>
          <p:cNvPr id="21507" name="Content Placeholder 3"/>
          <p:cNvSpPr>
            <a:spLocks noGrp="1"/>
          </p:cNvSpPr>
          <p:nvPr>
            <p:ph idx="1"/>
          </p:nvPr>
        </p:nvSpPr>
        <p:spPr>
          <a:xfrm>
            <a:off x="701675" y="1600200"/>
            <a:ext cx="7772400" cy="4114800"/>
          </a:xfrm>
        </p:spPr>
        <p:txBody>
          <a:bodyPr/>
          <a:lstStyle/>
          <a:p>
            <a:r>
              <a:rPr lang="en-US" sz="2800" dirty="0" smtClean="0">
                <a:latin typeface="Arial" pitchFamily="34" charset="0"/>
              </a:rPr>
              <a:t>Noise/clutter can lead to as many votes as true target</a:t>
            </a:r>
          </a:p>
          <a:p>
            <a:r>
              <a:rPr lang="en-US" sz="2800" dirty="0" smtClean="0">
                <a:latin typeface="Arial" pitchFamily="34" charset="0"/>
              </a:rPr>
              <a:t>Bin size for the accumulator array must be chosen carefully</a:t>
            </a:r>
          </a:p>
          <a:p>
            <a:endParaRPr lang="en-US" sz="2800" dirty="0" smtClean="0">
              <a:latin typeface="Arial" pitchFamily="34" charset="0"/>
            </a:endParaRPr>
          </a:p>
          <a:p>
            <a:r>
              <a:rPr lang="en-US" sz="2800" dirty="0" smtClean="0">
                <a:latin typeface="Arial" pitchFamily="34" charset="0"/>
              </a:rPr>
              <a:t>In practice, good idea to make broad bins and spread votes to nearby bins, since verification stage can prune bad vote peaks.</a:t>
            </a:r>
          </a:p>
        </p:txBody>
      </p:sp>
    </p:spTree>
    <p:extLst>
      <p:ext uri="{BB962C8B-B14F-4D97-AF65-F5344CB8AC3E}">
        <p14:creationId xmlns:p14="http://schemas.microsoft.com/office/powerpoint/2010/main" val="11914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701675"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a:lstStyle>
          <a:p>
            <a:r>
              <a:rPr lang="en-US" sz="4000" dirty="0" smtClean="0">
                <a:latin typeface="Arial" pitchFamily="34" charset="0"/>
              </a:rPr>
              <a:t>Gen Hough </a:t>
            </a:r>
            <a:r>
              <a:rPr lang="en-US" sz="4000" dirty="0" err="1" smtClean="0">
                <a:latin typeface="Arial" pitchFamily="34" charset="0"/>
              </a:rPr>
              <a:t>vs</a:t>
            </a:r>
            <a:r>
              <a:rPr lang="en-US" sz="4000" dirty="0" smtClean="0">
                <a:latin typeface="Arial" pitchFamily="34" charset="0"/>
              </a:rPr>
              <a:t> RANSAC</a:t>
            </a:r>
          </a:p>
        </p:txBody>
      </p:sp>
      <p:sp>
        <p:nvSpPr>
          <p:cNvPr id="8" name="Content Placeholder 3"/>
          <p:cNvSpPr txBox="1">
            <a:spLocks/>
          </p:cNvSpPr>
          <p:nvPr/>
        </p:nvSpPr>
        <p:spPr bwMode="auto">
          <a:xfrm>
            <a:off x="156119" y="1406435"/>
            <a:ext cx="456828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GHT</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S</a:t>
            </a:r>
            <a:r>
              <a:rPr lang="en-US" sz="2400" dirty="0" smtClean="0">
                <a:latin typeface="Arial" pitchFamily="34" charset="0"/>
              </a:rPr>
              <a:t>ingle correspondence -&gt; vote for all consistent parameters</a:t>
            </a:r>
          </a:p>
          <a:p>
            <a:pPr marL="342900" indent="-342900" algn="l">
              <a:buFont typeface="Arial" pitchFamily="34" charset="0"/>
              <a:buChar char="•"/>
            </a:pPr>
            <a:r>
              <a:rPr lang="en-US" sz="2400" dirty="0">
                <a:latin typeface="Arial" pitchFamily="34" charset="0"/>
              </a:rPr>
              <a:t>R</a:t>
            </a:r>
            <a:r>
              <a:rPr lang="en-US" sz="2400" dirty="0" smtClean="0">
                <a:latin typeface="Arial" pitchFamily="34" charset="0"/>
              </a:rPr>
              <a:t>epresents uncertainty in the model parameter space</a:t>
            </a:r>
          </a:p>
          <a:p>
            <a:pPr marL="342900" indent="-342900" algn="l">
              <a:buFont typeface="Arial" pitchFamily="34" charset="0"/>
              <a:buChar char="•"/>
            </a:pPr>
            <a:r>
              <a:rPr lang="en-US" sz="2400" dirty="0" smtClean="0">
                <a:latin typeface="Arial" pitchFamily="34" charset="0"/>
              </a:rPr>
              <a:t>Linear complexity in number of correspondences and number of voting cells; beyond 4D vote space impractical</a:t>
            </a:r>
          </a:p>
          <a:p>
            <a:pPr marL="342900" indent="-342900" algn="l">
              <a:buFont typeface="Arial" pitchFamily="34" charset="0"/>
              <a:buChar char="•"/>
            </a:pPr>
            <a:r>
              <a:rPr lang="en-US" sz="2400" dirty="0" smtClean="0">
                <a:latin typeface="Arial" pitchFamily="34" charset="0"/>
              </a:rPr>
              <a:t>Can handle high outlier ratio</a:t>
            </a:r>
          </a:p>
        </p:txBody>
      </p:sp>
      <p:sp>
        <p:nvSpPr>
          <p:cNvPr id="9" name="Content Placeholder 3"/>
          <p:cNvSpPr txBox="1">
            <a:spLocks/>
          </p:cNvSpPr>
          <p:nvPr/>
        </p:nvSpPr>
        <p:spPr bwMode="auto">
          <a:xfrm>
            <a:off x="5176020" y="1454331"/>
            <a:ext cx="3967979" cy="433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RANSAC</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M</a:t>
            </a:r>
            <a:r>
              <a:rPr lang="en-US" sz="2400" dirty="0" smtClean="0">
                <a:latin typeface="Arial" pitchFamily="34" charset="0"/>
              </a:rPr>
              <a:t>inimal subset of correspondences to estimate model -&gt; count inliers</a:t>
            </a:r>
          </a:p>
          <a:p>
            <a:pPr marL="342900" indent="-342900" algn="l">
              <a:buFont typeface="Arial" pitchFamily="34" charset="0"/>
              <a:buChar char="•"/>
            </a:pPr>
            <a:r>
              <a:rPr lang="en-US" sz="2400" dirty="0" smtClean="0">
                <a:latin typeface="Arial" pitchFamily="34" charset="0"/>
              </a:rPr>
              <a:t>Represents uncertainty in image space</a:t>
            </a:r>
          </a:p>
          <a:p>
            <a:pPr marL="342900" indent="-342900" algn="l">
              <a:buFont typeface="Arial" pitchFamily="34" charset="0"/>
              <a:buChar char="•"/>
            </a:pPr>
            <a:r>
              <a:rPr lang="en-US" sz="2400" dirty="0" smtClean="0">
                <a:latin typeface="Arial" pitchFamily="34" charset="0"/>
              </a:rPr>
              <a:t>Must search all data points to check for inliers each iteration</a:t>
            </a:r>
          </a:p>
          <a:p>
            <a:pPr marL="342900" indent="-342900" algn="l">
              <a:buFont typeface="Arial" pitchFamily="34" charset="0"/>
              <a:buChar char="•"/>
            </a:pPr>
            <a:r>
              <a:rPr lang="en-US" sz="2400" dirty="0" smtClean="0">
                <a:latin typeface="Arial" pitchFamily="34" charset="0"/>
              </a:rPr>
              <a:t>Scales better to high-d parameter spaces</a:t>
            </a:r>
          </a:p>
        </p:txBody>
      </p:sp>
      <p:sp>
        <p:nvSpPr>
          <p:cNvPr id="5" name="TextBox 4"/>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40772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7"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 y="1676400"/>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4776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a:t>T</a:t>
            </a:r>
            <a:r>
              <a:rPr lang="en-US" sz="2400"/>
              <a:t>erm </a:t>
            </a:r>
            <a:r>
              <a:rPr lang="en-US" sz="2400" b="1"/>
              <a:t>f</a:t>
            </a:r>
            <a:r>
              <a:rPr lang="en-US" sz="2400"/>
              <a:t>requency – </a:t>
            </a:r>
            <a:r>
              <a:rPr lang="en-US" sz="2400" b="1"/>
              <a:t>i</a:t>
            </a:r>
            <a:r>
              <a:rPr lang="en-US" sz="2400"/>
              <a:t>nverse </a:t>
            </a:r>
            <a:r>
              <a:rPr lang="en-US" sz="2400" b="1"/>
              <a:t>d</a:t>
            </a:r>
            <a:r>
              <a:rPr lang="en-US" sz="2400"/>
              <a:t>ocument </a:t>
            </a:r>
            <a:r>
              <a:rPr lang="en-US" sz="2400" b="1"/>
              <a:t>f</a:t>
            </a:r>
            <a:r>
              <a:rPr lang="en-US" sz="2400"/>
              <a:t>requency</a:t>
            </a:r>
          </a:p>
          <a:p>
            <a:r>
              <a:rPr lang="en-US" sz="2400"/>
              <a:t>Describe frame by frequency of each word within it, downweight words that appear often in the database</a:t>
            </a:r>
          </a:p>
          <a:p>
            <a:r>
              <a:rPr lang="en-US" sz="2400"/>
              <a:t>(Standard weighting for text retrieval)</a:t>
            </a:r>
          </a:p>
          <a:p>
            <a:endParaRPr lang="en-US" sz="2400"/>
          </a:p>
          <a:p>
            <a:pPr>
              <a:buFontTx/>
              <a:buNone/>
            </a:pPr>
            <a:endParaRPr lang="en-US" sz="240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3" name="TextBox 1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97495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77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77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4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77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77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5" grpId="0"/>
      <p:bldP spid="457736" grpId="0"/>
      <p:bldP spid="457737" grpId="0" animBg="1"/>
      <p:bldP spid="457738" grpId="0" animBg="1"/>
      <p:bldP spid="457739" grpId="0"/>
      <p:bldP spid="457740" grpId="0"/>
      <p:bldP spid="457744" grpId="0" animBg="1"/>
      <p:bldP spid="45774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Tree>
    <p:extLst>
      <p:ext uri="{BB962C8B-B14F-4D97-AF65-F5344CB8AC3E}">
        <p14:creationId xmlns:p14="http://schemas.microsoft.com/office/powerpoint/2010/main" val="39091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52"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18"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30" name="Group 29"/>
          <p:cNvGrpSpPr/>
          <p:nvPr/>
        </p:nvGrpSpPr>
        <p:grpSpPr>
          <a:xfrm>
            <a:off x="142844" y="4539223"/>
            <a:ext cx="2095506" cy="1675865"/>
            <a:chOff x="357158" y="4214818"/>
            <a:chExt cx="2095506" cy="1675865"/>
          </a:xfrm>
        </p:grpSpPr>
        <p:grpSp>
          <p:nvGrpSpPr>
            <p:cNvPr id="29"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32"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44"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1" name="TextBox 60"/>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Tree>
    <p:extLst>
      <p:ext uri="{BB962C8B-B14F-4D97-AF65-F5344CB8AC3E}">
        <p14:creationId xmlns:p14="http://schemas.microsoft.com/office/powerpoint/2010/main" val="14134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800" dirty="0" smtClean="0"/>
              <a:t>Recognition via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Scaling </a:t>
            </a:r>
            <a:r>
              <a:rPr lang="en-US" dirty="0"/>
              <a:t>with number of </a:t>
            </a:r>
            <a:r>
              <a:rPr lang="en-US" dirty="0" smtClean="0"/>
              <a:t>models</a:t>
            </a:r>
          </a:p>
          <a:p>
            <a:pPr lvl="2"/>
            <a:r>
              <a:rPr lang="en-US" dirty="0" smtClean="0"/>
              <a:t>Spatial verification as post-processing – not seamless, expensive for large-scale problems</a:t>
            </a:r>
          </a:p>
          <a:p>
            <a:pPr lvl="2"/>
            <a:r>
              <a:rPr lang="en-US" dirty="0" smtClean="0"/>
              <a:t> Not </a:t>
            </a:r>
            <a:r>
              <a:rPr lang="en-US" dirty="0"/>
              <a:t>suited for category recognition.</a:t>
            </a:r>
          </a:p>
          <a:p>
            <a:endParaRPr lang="en-US"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9806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smtClean="0"/>
              <a:t>Summary</a:t>
            </a:r>
          </a:p>
        </p:txBody>
      </p:sp>
      <p:sp>
        <p:nvSpPr>
          <p:cNvPr id="690179" name="Rectangle 3"/>
          <p:cNvSpPr>
            <a:spLocks noGrp="1" noChangeArrowheads="1"/>
          </p:cNvSpPr>
          <p:nvPr>
            <p:ph type="body" idx="4294967295"/>
          </p:nvPr>
        </p:nvSpPr>
        <p:spPr>
          <a:xfrm>
            <a:off x="381000" y="1295400"/>
            <a:ext cx="8229600" cy="4830763"/>
          </a:xfrm>
        </p:spPr>
        <p:txBody>
          <a:bodyPr/>
          <a:lstStyle/>
          <a:p>
            <a:pPr eaLnBrk="1" hangingPunct="1">
              <a:lnSpc>
                <a:spcPct val="90000"/>
              </a:lnSpc>
              <a:spcBef>
                <a:spcPct val="45000"/>
              </a:spcBef>
              <a:spcAft>
                <a:spcPts val="600"/>
              </a:spcAft>
            </a:pPr>
            <a:r>
              <a:rPr lang="en-US" sz="2400" b="1" dirty="0"/>
              <a:t>Matching local invariant </a:t>
            </a:r>
            <a:r>
              <a:rPr lang="en-US" sz="2400" b="1" dirty="0" smtClean="0"/>
              <a:t>features</a:t>
            </a:r>
            <a:endParaRPr lang="en-US" sz="2400" dirty="0"/>
          </a:p>
          <a:p>
            <a:pPr lvl="1" eaLnBrk="1" hangingPunct="1">
              <a:lnSpc>
                <a:spcPct val="90000"/>
              </a:lnSpc>
              <a:spcBef>
                <a:spcPct val="45000"/>
              </a:spcBef>
              <a:spcAft>
                <a:spcPts val="600"/>
              </a:spcAft>
            </a:pPr>
            <a:r>
              <a:rPr lang="en-US" sz="2400" dirty="0"/>
              <a:t>U</a:t>
            </a:r>
            <a:r>
              <a:rPr lang="en-US" sz="2400" dirty="0" smtClean="0"/>
              <a:t>seful </a:t>
            </a:r>
            <a:r>
              <a:rPr lang="en-US" sz="2400" dirty="0"/>
              <a:t>not only to provide matches for multi-view geometry, but also to find objects and scenes.</a:t>
            </a:r>
          </a:p>
          <a:p>
            <a:pPr eaLnBrk="1" hangingPunct="1">
              <a:lnSpc>
                <a:spcPct val="90000"/>
              </a:lnSpc>
              <a:spcBef>
                <a:spcPct val="45000"/>
              </a:spcBef>
              <a:spcAft>
                <a:spcPts val="600"/>
              </a:spcAft>
            </a:pPr>
            <a:r>
              <a:rPr lang="en-US" sz="2400" b="1" dirty="0"/>
              <a:t>Bag of words </a:t>
            </a:r>
            <a:r>
              <a:rPr lang="en-US" sz="2400" dirty="0"/>
              <a:t>representation: quantize feature space to make discrete set of visual words</a:t>
            </a:r>
          </a:p>
          <a:p>
            <a:pPr lvl="1" eaLnBrk="1" hangingPunct="1">
              <a:lnSpc>
                <a:spcPct val="90000"/>
              </a:lnSpc>
              <a:spcBef>
                <a:spcPts val="0"/>
              </a:spcBef>
            </a:pPr>
            <a:r>
              <a:rPr lang="en-US" sz="2400" dirty="0"/>
              <a:t>Summarize image by distribution of words</a:t>
            </a:r>
          </a:p>
          <a:p>
            <a:pPr lvl="1" eaLnBrk="1" hangingPunct="1">
              <a:lnSpc>
                <a:spcPct val="90000"/>
              </a:lnSpc>
              <a:spcBef>
                <a:spcPts val="0"/>
              </a:spcBef>
            </a:pPr>
            <a:r>
              <a:rPr lang="en-US" sz="2400" dirty="0"/>
              <a:t>Index individual words</a:t>
            </a:r>
          </a:p>
          <a:p>
            <a:pPr eaLnBrk="1" hangingPunct="1">
              <a:lnSpc>
                <a:spcPct val="90000"/>
              </a:lnSpc>
              <a:spcBef>
                <a:spcPct val="45000"/>
              </a:spcBef>
              <a:spcAft>
                <a:spcPts val="600"/>
              </a:spcAft>
            </a:pPr>
            <a:r>
              <a:rPr lang="en-US" sz="2400" b="1" dirty="0"/>
              <a:t>Inverted index</a:t>
            </a:r>
            <a:r>
              <a:rPr lang="en-US" sz="2400" dirty="0"/>
              <a:t>: pre-compute index to enable faster search at query </a:t>
            </a:r>
            <a:r>
              <a:rPr lang="en-US" sz="2400" dirty="0" smtClean="0"/>
              <a:t>time</a:t>
            </a:r>
          </a:p>
          <a:p>
            <a:r>
              <a:rPr lang="en-US" sz="2400" b="1" dirty="0" smtClean="0"/>
              <a:t>Recognition </a:t>
            </a:r>
            <a:r>
              <a:rPr lang="en-US" sz="2400" b="1" dirty="0"/>
              <a:t>of instances via </a:t>
            </a:r>
            <a:r>
              <a:rPr lang="en-US" sz="2400" b="1" dirty="0" smtClean="0"/>
              <a:t>alignment:</a:t>
            </a:r>
            <a:r>
              <a:rPr lang="en-US" sz="2400" dirty="0" smtClean="0"/>
              <a:t> matching local features followed by spatial verification</a:t>
            </a:r>
          </a:p>
          <a:p>
            <a:pPr lvl="1"/>
            <a:r>
              <a:rPr lang="en-US" sz="2400" dirty="0" smtClean="0"/>
              <a:t>Robust fitting : RANSAC, GHT</a:t>
            </a:r>
            <a:endParaRPr lang="en-US" sz="24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36757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Date Placeholder 1"/>
          <p:cNvSpPr>
            <a:spLocks noGrp="1"/>
          </p:cNvSpPr>
          <p:nvPr>
            <p:ph type="dt" sz="quarter" idx="10"/>
          </p:nvPr>
        </p:nvSpPr>
        <p:spPr>
          <a:noFill/>
        </p:spPr>
        <p:txBody>
          <a:bodyPr/>
          <a:lstStyle/>
          <a:p>
            <a:pPr fontAlgn="base">
              <a:spcBef>
                <a:spcPct val="0"/>
              </a:spcBef>
              <a:spcAft>
                <a:spcPct val="0"/>
              </a:spcAft>
            </a:pPr>
            <a:r>
              <a:rPr lang="en-US">
                <a:solidFill>
                  <a:srgbClr val="66CCFF"/>
                </a:solidFill>
              </a:rPr>
              <a:t>http://astrometry.net</a:t>
            </a:r>
          </a:p>
        </p:txBody>
      </p:sp>
      <p:sp>
        <p:nvSpPr>
          <p:cNvPr id="111619" name="Footer Placeholder 2"/>
          <p:cNvSpPr>
            <a:spLocks noGrp="1"/>
          </p:cNvSpPr>
          <p:nvPr>
            <p:ph type="ftr" sz="quarter" idx="11"/>
          </p:nvPr>
        </p:nvSpPr>
        <p:spPr>
          <a:noFill/>
        </p:spPr>
        <p:txBody>
          <a:bodyPr/>
          <a:lstStyle/>
          <a:p>
            <a:pPr fontAlgn="base">
              <a:spcBef>
                <a:spcPct val="0"/>
              </a:spcBef>
              <a:spcAft>
                <a:spcPct val="0"/>
              </a:spcAft>
            </a:pPr>
            <a:r>
              <a:rPr lang="en-US">
                <a:solidFill>
                  <a:srgbClr val="66CCFF"/>
                </a:solidFill>
              </a:rPr>
              <a:t>roweis@cs.toronto.edu</a:t>
            </a:r>
          </a:p>
        </p:txBody>
      </p:sp>
      <p:sp>
        <p:nvSpPr>
          <p:cNvPr id="111620" name="Rectangle 2"/>
          <p:cNvSpPr>
            <a:spLocks noGrp="1" noChangeArrowheads="1"/>
          </p:cNvSpPr>
          <p:nvPr>
            <p:ph type="ctrTitle" idx="4294967295"/>
          </p:nvPr>
        </p:nvSpPr>
        <p:spPr>
          <a:xfrm>
            <a:off x="457200" y="1412875"/>
            <a:ext cx="8077200" cy="2057400"/>
          </a:xfrm>
        </p:spPr>
        <p:txBody>
          <a:bodyPr/>
          <a:lstStyle/>
          <a:p>
            <a:pPr eaLnBrk="1" hangingPunct="1"/>
            <a:r>
              <a:rPr lang="en-US" smtClean="0">
                <a:solidFill>
                  <a:srgbClr val="00FF00"/>
                </a:solidFill>
              </a:rPr>
              <a:t>Making the Sky Searchable:</a:t>
            </a:r>
            <a:r>
              <a:rPr lang="en-US" smtClean="0"/>
              <a:t> </a:t>
            </a:r>
            <a:br>
              <a:rPr lang="en-US" smtClean="0"/>
            </a:br>
            <a:r>
              <a:rPr lang="en-US" smtClean="0"/>
              <a:t>Fast Geometric Hashing for Automated Astrometry</a:t>
            </a:r>
          </a:p>
        </p:txBody>
      </p:sp>
      <p:sp>
        <p:nvSpPr>
          <p:cNvPr id="111621" name="Rectangle 3"/>
          <p:cNvSpPr>
            <a:spLocks noGrp="1" noChangeArrowheads="1"/>
          </p:cNvSpPr>
          <p:nvPr>
            <p:ph type="subTitle" idx="4294967295"/>
          </p:nvPr>
        </p:nvSpPr>
        <p:spPr>
          <a:xfrm>
            <a:off x="755650" y="4005263"/>
            <a:ext cx="7561263" cy="2232025"/>
          </a:xfrm>
        </p:spPr>
        <p:txBody>
          <a:bodyPr/>
          <a:lstStyle/>
          <a:p>
            <a:pPr marL="0" indent="0" algn="ctr" eaLnBrk="1" hangingPunct="1">
              <a:lnSpc>
                <a:spcPct val="80000"/>
              </a:lnSpc>
              <a:buFontTx/>
              <a:buNone/>
            </a:pPr>
            <a:r>
              <a:rPr lang="en-US" sz="2800" smtClean="0"/>
              <a:t>Sam Roweis, Dustin Lang &amp; Keir Mierle</a:t>
            </a:r>
          </a:p>
          <a:p>
            <a:pPr marL="0" indent="0" algn="ctr" eaLnBrk="1" hangingPunct="1">
              <a:lnSpc>
                <a:spcPct val="80000"/>
              </a:lnSpc>
              <a:buFontTx/>
              <a:buNone/>
            </a:pPr>
            <a:r>
              <a:rPr lang="en-US" sz="2800" smtClean="0"/>
              <a:t>University of Toronto</a:t>
            </a:r>
          </a:p>
          <a:p>
            <a:pPr marL="0" indent="0" algn="ctr" eaLnBrk="1" hangingPunct="1">
              <a:lnSpc>
                <a:spcPct val="80000"/>
              </a:lnSpc>
              <a:buFontTx/>
              <a:buNone/>
            </a:pPr>
            <a:endParaRPr lang="en-US" sz="2800" smtClean="0"/>
          </a:p>
          <a:p>
            <a:pPr marL="0" indent="0" algn="ctr" eaLnBrk="1" hangingPunct="1">
              <a:lnSpc>
                <a:spcPct val="80000"/>
              </a:lnSpc>
              <a:buFontTx/>
              <a:buNone/>
            </a:pPr>
            <a:r>
              <a:rPr lang="en-US" sz="2800" smtClean="0"/>
              <a:t>David Hogg &amp; Michael Blanton</a:t>
            </a:r>
          </a:p>
          <a:p>
            <a:pPr marL="0" indent="0" algn="ctr" eaLnBrk="1" hangingPunct="1">
              <a:lnSpc>
                <a:spcPct val="80000"/>
              </a:lnSpc>
              <a:buFontTx/>
              <a:buNone/>
            </a:pPr>
            <a:r>
              <a:rPr lang="en-US" sz="2800" smtClean="0"/>
              <a:t>New York University</a:t>
            </a:r>
          </a:p>
        </p:txBody>
      </p:sp>
      <p:pic>
        <p:nvPicPr>
          <p:cNvPr id="111622" name="Picture 4" descr="trac_banner"/>
          <p:cNvPicPr>
            <a:picLocks noChangeAspect="1" noChangeArrowheads="1"/>
          </p:cNvPicPr>
          <p:nvPr/>
        </p:nvPicPr>
        <p:blipFill>
          <a:blip r:embed="rId3"/>
          <a:srcRect/>
          <a:stretch>
            <a:fillRect/>
          </a:stretch>
        </p:blipFill>
        <p:spPr bwMode="auto">
          <a:xfrm>
            <a:off x="6516688" y="411163"/>
            <a:ext cx="1844675" cy="569912"/>
          </a:xfrm>
          <a:prstGeom prst="rect">
            <a:avLst/>
          </a:prstGeom>
          <a:noFill/>
          <a:ln w="9525">
            <a:noFill/>
            <a:miter lim="800000"/>
            <a:headEnd/>
            <a:tailEnd/>
          </a:ln>
        </p:spPr>
      </p:pic>
      <p:pic>
        <p:nvPicPr>
          <p:cNvPr id="111623" name="Picture 5" descr="nyu_logo"/>
          <p:cNvPicPr>
            <a:picLocks noChangeAspect="1" noChangeArrowheads="1"/>
          </p:cNvPicPr>
          <p:nvPr/>
        </p:nvPicPr>
        <p:blipFill>
          <a:blip r:embed="rId4"/>
          <a:srcRect/>
          <a:stretch>
            <a:fillRect/>
          </a:stretch>
        </p:blipFill>
        <p:spPr bwMode="auto">
          <a:xfrm>
            <a:off x="468313" y="404813"/>
            <a:ext cx="1952625" cy="561975"/>
          </a:xfrm>
          <a:prstGeom prst="rect">
            <a:avLst/>
          </a:prstGeom>
          <a:noFill/>
          <a:ln w="9525">
            <a:noFill/>
            <a:miter lim="800000"/>
            <a:headEnd/>
            <a:tailEnd/>
          </a:ln>
        </p:spPr>
      </p:pic>
    </p:spTree>
    <p:extLst>
      <p:ext uri="{BB962C8B-B14F-4D97-AF65-F5344CB8AC3E}">
        <p14:creationId xmlns:p14="http://schemas.microsoft.com/office/powerpoint/2010/main" val="1567994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207382"/>
            <a:ext cx="8709120" cy="6428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Text Box 2"/>
          <p:cNvSpPr txBox="1">
            <a:spLocks noChangeArrowheads="1"/>
          </p:cNvSpPr>
          <p:nvPr/>
        </p:nvSpPr>
        <p:spPr bwMode="auto">
          <a:xfrm>
            <a:off x="414720" y="5906060"/>
            <a:ext cx="8228160" cy="114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James Edwards</a:t>
            </a:r>
          </a:p>
        </p:txBody>
      </p:sp>
    </p:spTree>
    <p:extLst>
      <p:ext uri="{BB962C8B-B14F-4D97-AF65-F5344CB8AC3E}">
        <p14:creationId xmlns:p14="http://schemas.microsoft.com/office/powerpoint/2010/main" val="1094550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idx="4294967295"/>
          </p:nvPr>
        </p:nvSpPr>
        <p:spPr/>
        <p:txBody>
          <a:bodyPr/>
          <a:lstStyle/>
          <a:p>
            <a:pPr eaLnBrk="1" hangingPunct="1"/>
            <a:r>
              <a:rPr lang="en-US" smtClean="0"/>
              <a:t>Example</a:t>
            </a:r>
          </a:p>
        </p:txBody>
      </p:sp>
      <p:pic>
        <p:nvPicPr>
          <p:cNvPr id="138243" name="Picture 3" descr="astropix-orig.png"/>
          <p:cNvPicPr>
            <a:picLocks noChangeAspect="1"/>
          </p:cNvPicPr>
          <p:nvPr/>
        </p:nvPicPr>
        <p:blipFill>
          <a:blip r:embed="rId3"/>
          <a:srcRect/>
          <a:stretch>
            <a:fillRect/>
          </a:stretch>
        </p:blipFill>
        <p:spPr bwMode="auto">
          <a:xfrm>
            <a:off x="0" y="1676400"/>
            <a:ext cx="2941638" cy="4414838"/>
          </a:xfrm>
          <a:prstGeom prst="rect">
            <a:avLst/>
          </a:prstGeom>
          <a:noFill/>
          <a:ln w="9525">
            <a:noFill/>
            <a:miter lim="800000"/>
            <a:headEnd/>
            <a:tailEnd/>
          </a:ln>
        </p:spPr>
      </p:pic>
      <p:pic>
        <p:nvPicPr>
          <p:cNvPr id="5" name="Picture 4" descr="astropix-index.png"/>
          <p:cNvPicPr>
            <a:picLocks noChangeAspect="1"/>
          </p:cNvPicPr>
          <p:nvPr/>
        </p:nvPicPr>
        <p:blipFill>
          <a:blip r:embed="rId4"/>
          <a:srcRect/>
          <a:stretch>
            <a:fillRect/>
          </a:stretch>
        </p:blipFill>
        <p:spPr bwMode="auto">
          <a:xfrm>
            <a:off x="3127375" y="1712913"/>
            <a:ext cx="2941638" cy="4414837"/>
          </a:xfrm>
          <a:prstGeom prst="rect">
            <a:avLst/>
          </a:prstGeom>
          <a:noFill/>
          <a:ln w="9525">
            <a:noFill/>
            <a:miter lim="800000"/>
            <a:headEnd/>
            <a:tailEnd/>
          </a:ln>
        </p:spPr>
      </p:pic>
      <p:pic>
        <p:nvPicPr>
          <p:cNvPr id="6" name="Picture 5" descr="astropix-label.png"/>
          <p:cNvPicPr>
            <a:picLocks noChangeAspect="1"/>
          </p:cNvPicPr>
          <p:nvPr/>
        </p:nvPicPr>
        <p:blipFill>
          <a:blip r:embed="rId5"/>
          <a:srcRect/>
          <a:stretch>
            <a:fillRect/>
          </a:stretch>
        </p:blipFill>
        <p:spPr bwMode="auto">
          <a:xfrm>
            <a:off x="6202363" y="1712913"/>
            <a:ext cx="2941637" cy="4414837"/>
          </a:xfrm>
          <a:prstGeom prst="rect">
            <a:avLst/>
          </a:prstGeom>
          <a:noFill/>
          <a:ln w="9525">
            <a:noFill/>
            <a:miter lim="800000"/>
            <a:headEnd/>
            <a:tailEnd/>
          </a:ln>
        </p:spPr>
      </p:pic>
      <p:sp>
        <p:nvSpPr>
          <p:cNvPr id="138246" name="TextBox 6"/>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shot of the Great Nebula, by Jerry Lodriguss (c.2006), from </a:t>
            </a:r>
            <a:r>
              <a:rPr lang="en-US" sz="1200">
                <a:solidFill>
                  <a:srgbClr val="000000"/>
                </a:solidFill>
                <a:hlinkClick r:id="rId6"/>
              </a:rPr>
              <a:t>astropix.com</a:t>
            </a:r>
            <a:endParaRPr lang="en-US" sz="1200">
              <a:solidFill>
                <a:srgbClr val="000000"/>
              </a:solidFill>
            </a:endParaRPr>
          </a:p>
          <a:p>
            <a:pPr defTabSz="914400" fontAlgn="base">
              <a:spcBef>
                <a:spcPct val="0"/>
              </a:spcBef>
              <a:spcAft>
                <a:spcPct val="0"/>
              </a:spcAft>
            </a:pPr>
            <a:r>
              <a:rPr lang="en-US" sz="1200">
                <a:solidFill>
                  <a:srgbClr val="000000"/>
                </a:solidFill>
                <a:hlinkClick r:id="rId7"/>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Tree>
    <p:extLst>
      <p:ext uri="{BB962C8B-B14F-4D97-AF65-F5344CB8AC3E}">
        <p14:creationId xmlns:p14="http://schemas.microsoft.com/office/powerpoint/2010/main" val="10869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kr-label.png"/>
          <p:cNvPicPr>
            <a:picLocks noChangeAspect="1"/>
          </p:cNvPicPr>
          <p:nvPr/>
        </p:nvPicPr>
        <p:blipFill>
          <a:blip r:embed="rId3"/>
          <a:srcRect/>
          <a:stretch>
            <a:fillRect/>
          </a:stretch>
        </p:blipFill>
        <p:spPr bwMode="auto">
          <a:xfrm>
            <a:off x="4827588" y="2114550"/>
            <a:ext cx="4203700" cy="3152775"/>
          </a:xfrm>
          <a:prstGeom prst="rect">
            <a:avLst/>
          </a:prstGeom>
          <a:noFill/>
          <a:ln w="9525">
            <a:noFill/>
            <a:miter lim="800000"/>
            <a:headEnd/>
            <a:tailEnd/>
          </a:ln>
        </p:spPr>
      </p:pic>
      <p:pic>
        <p:nvPicPr>
          <p:cNvPr id="139267" name="Picture 2" descr="flickr-index.png"/>
          <p:cNvPicPr>
            <a:picLocks noChangeAspect="1"/>
          </p:cNvPicPr>
          <p:nvPr/>
        </p:nvPicPr>
        <p:blipFill>
          <a:blip r:embed="rId4"/>
          <a:srcRect/>
          <a:stretch>
            <a:fillRect/>
          </a:stretch>
        </p:blipFill>
        <p:spPr bwMode="auto">
          <a:xfrm>
            <a:off x="112713" y="2114550"/>
            <a:ext cx="4203700" cy="3152775"/>
          </a:xfrm>
          <a:prstGeom prst="rect">
            <a:avLst/>
          </a:prstGeom>
          <a:noFill/>
          <a:ln w="9525">
            <a:noFill/>
            <a:miter lim="800000"/>
            <a:headEnd/>
            <a:tailEnd/>
          </a:ln>
        </p:spPr>
      </p:pic>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39269"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An amateur shot of M100, by Filippo Ciferri (c.2007) from </a:t>
            </a:r>
            <a:r>
              <a:rPr lang="en-US" sz="1200">
                <a:solidFill>
                  <a:srgbClr val="000000"/>
                </a:solidFill>
                <a:hlinkClick r:id="rId5"/>
              </a:rPr>
              <a:t>flickr.com</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6"/>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Tree>
    <p:extLst>
      <p:ext uri="{BB962C8B-B14F-4D97-AF65-F5344CB8AC3E}">
        <p14:creationId xmlns:p14="http://schemas.microsoft.com/office/powerpoint/2010/main" val="32385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40291"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beautiful image of Bode's nebula (c.2007) by Peter Bresseler, from </a:t>
            </a:r>
            <a:r>
              <a:rPr lang="en-US" sz="1200">
                <a:solidFill>
                  <a:srgbClr val="000000"/>
                </a:solidFill>
                <a:hlinkClick r:id="rId3"/>
              </a:rPr>
              <a:t>starlightfriend.de </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4"/>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pic>
        <p:nvPicPr>
          <p:cNvPr id="6" name="Picture 5" descr="starlightfriend-label.png"/>
          <p:cNvPicPr>
            <a:picLocks noChangeAspect="1"/>
          </p:cNvPicPr>
          <p:nvPr/>
        </p:nvPicPr>
        <p:blipFill>
          <a:blip r:embed="rId5"/>
          <a:srcRect/>
          <a:stretch>
            <a:fillRect/>
          </a:stretch>
        </p:blipFill>
        <p:spPr bwMode="auto">
          <a:xfrm>
            <a:off x="4645025" y="1968500"/>
            <a:ext cx="4462463" cy="3222625"/>
          </a:xfrm>
          <a:prstGeom prst="rect">
            <a:avLst/>
          </a:prstGeom>
          <a:noFill/>
          <a:ln w="9525">
            <a:noFill/>
            <a:miter lim="800000"/>
            <a:headEnd/>
            <a:tailEnd/>
          </a:ln>
        </p:spPr>
      </p:pic>
      <p:pic>
        <p:nvPicPr>
          <p:cNvPr id="140293" name="Picture 6" descr="starlightfriend-index.png"/>
          <p:cNvPicPr>
            <a:picLocks noChangeAspect="1"/>
          </p:cNvPicPr>
          <p:nvPr/>
        </p:nvPicPr>
        <p:blipFill>
          <a:blip r:embed="rId6"/>
          <a:srcRect/>
          <a:stretch>
            <a:fillRect/>
          </a:stretch>
        </p:blipFill>
        <p:spPr bwMode="auto">
          <a:xfrm>
            <a:off x="36513" y="1968500"/>
            <a:ext cx="4462462" cy="3222625"/>
          </a:xfrm>
          <a:prstGeom prst="rect">
            <a:avLst/>
          </a:prstGeom>
          <a:noFill/>
          <a:ln w="9525">
            <a:noFill/>
            <a:miter lim="800000"/>
            <a:headEnd/>
            <a:tailEnd/>
          </a:ln>
        </p:spPr>
      </p:pic>
    </p:spTree>
    <p:extLst>
      <p:ext uri="{BB962C8B-B14F-4D97-AF65-F5344CB8AC3E}">
        <p14:creationId xmlns:p14="http://schemas.microsoft.com/office/powerpoint/2010/main" val="17054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60" y="2695963"/>
            <a:ext cx="5840640" cy="39402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20" y="1"/>
            <a:ext cx="4006080" cy="269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001" y="1"/>
            <a:ext cx="4010400" cy="2695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4"/>
          <p:cNvSpPr txBox="1">
            <a:spLocks noChangeArrowheads="1"/>
          </p:cNvSpPr>
          <p:nvPr/>
        </p:nvSpPr>
        <p:spPr bwMode="auto">
          <a:xfrm>
            <a:off x="3591360" y="4661770"/>
            <a:ext cx="8228160" cy="114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Ryu Yu</a:t>
            </a:r>
          </a:p>
        </p:txBody>
      </p:sp>
    </p:spTree>
    <p:extLst>
      <p:ext uri="{BB962C8B-B14F-4D97-AF65-F5344CB8AC3E}">
        <p14:creationId xmlns:p14="http://schemas.microsoft.com/office/powerpoint/2010/main" val="189331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8160" y="214583"/>
            <a:ext cx="2617920" cy="24813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7760" y="207383"/>
            <a:ext cx="3013920" cy="2488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21" y="207383"/>
            <a:ext cx="3129120" cy="2488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10727"/>
            <a:ext cx="6842880" cy="3318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5"/>
          <p:cNvSpPr txBox="1">
            <a:spLocks noChangeArrowheads="1"/>
          </p:cNvSpPr>
          <p:nvPr/>
        </p:nvSpPr>
        <p:spPr bwMode="auto">
          <a:xfrm>
            <a:off x="3591360" y="4661770"/>
            <a:ext cx="8228160" cy="114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2399"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DejaVu Sans" charset="0"/>
                <a:cs typeface="DejaVu Sans" charset="0"/>
              </a:defRPr>
            </a:lvl9pPr>
          </a:lstStyle>
          <a:p>
            <a:pPr algn="ctr" defTabSz="414683" fontAlgn="base" hangingPunct="0">
              <a:lnSpc>
                <a:spcPct val="93000"/>
              </a:lnSpc>
              <a:spcBef>
                <a:spcPct val="0"/>
              </a:spcBef>
              <a:spcAft>
                <a:spcPct val="0"/>
              </a:spcAft>
              <a:buClr>
                <a:srgbClr val="000000"/>
              </a:buClr>
              <a:buSzPct val="100000"/>
            </a:pPr>
            <a:r>
              <a:rPr lang="en-US" sz="2500"/>
              <a:t>Kevin </a:t>
            </a:r>
            <a:br>
              <a:rPr lang="en-US" sz="2500"/>
            </a:br>
            <a:r>
              <a:rPr lang="en-US" sz="2500"/>
              <a:t>Harkness</a:t>
            </a:r>
          </a:p>
        </p:txBody>
      </p:sp>
    </p:spTree>
    <p:extLst>
      <p:ext uri="{BB962C8B-B14F-4D97-AF65-F5344CB8AC3E}">
        <p14:creationId xmlns:p14="http://schemas.microsoft.com/office/powerpoint/2010/main" val="24924806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3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3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3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3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3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3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
      <a:dk1>
        <a:srgbClr val="808080"/>
      </a:dk1>
      <a:lt1>
        <a:srgbClr val="66CCFF"/>
      </a:lt1>
      <a:dk2>
        <a:srgbClr val="000000"/>
      </a:dk2>
      <a:lt2>
        <a:srgbClr val="CCECFF"/>
      </a:lt2>
      <a:accent1>
        <a:srgbClr val="00CC99"/>
      </a:accent1>
      <a:accent2>
        <a:srgbClr val="99FFCC"/>
      </a:accent2>
      <a:accent3>
        <a:srgbClr val="AAAAAA"/>
      </a:accent3>
      <a:accent4>
        <a:srgbClr val="56AEDA"/>
      </a:accent4>
      <a:accent5>
        <a:srgbClr val="AAE2CA"/>
      </a:accent5>
      <a:accent6>
        <a:srgbClr val="8AE7B9"/>
      </a:accent6>
      <a:hlink>
        <a:srgbClr val="66FFCC"/>
      </a:hlink>
      <a:folHlink>
        <a:srgbClr val="B2B2B2"/>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3491</TotalTime>
  <Words>2903</Words>
  <Application>Microsoft Office PowerPoint</Application>
  <PresentationFormat>On-screen Show (4:3)</PresentationFormat>
  <Paragraphs>459</Paragraphs>
  <Slides>72</Slides>
  <Notes>55</Notes>
  <HiddenSlides>0</HiddenSlides>
  <MMClips>0</MMClips>
  <ScaleCrop>false</ScaleCrop>
  <HeadingPairs>
    <vt:vector size="6" baseType="variant">
      <vt:variant>
        <vt:lpstr>Theme</vt:lpstr>
      </vt:variant>
      <vt:variant>
        <vt:i4>22</vt:i4>
      </vt:variant>
      <vt:variant>
        <vt:lpstr>Embedded OLE Servers</vt:lpstr>
      </vt:variant>
      <vt:variant>
        <vt:i4>1</vt:i4>
      </vt:variant>
      <vt:variant>
        <vt:lpstr>Slide Titles</vt:lpstr>
      </vt:variant>
      <vt:variant>
        <vt:i4>72</vt:i4>
      </vt:variant>
    </vt:vector>
  </HeadingPairs>
  <TitlesOfParts>
    <vt:vector size="95" baseType="lpstr">
      <vt:lpstr>18_Default Design</vt:lpstr>
      <vt:lpstr>1_Office Theme</vt:lpstr>
      <vt:lpstr>Default Design</vt:lpstr>
      <vt:lpstr>14_Default Design</vt:lpstr>
      <vt:lpstr>5_Default Design</vt:lpstr>
      <vt:lpstr>2_bernt</vt:lpstr>
      <vt:lpstr>9_Default Design</vt:lpstr>
      <vt:lpstr>1_Default Design</vt:lpstr>
      <vt:lpstr>7_Default Design</vt:lpstr>
      <vt:lpstr>2_Office Theme</vt:lpstr>
      <vt:lpstr>3_Office Theme</vt:lpstr>
      <vt:lpstr>4_Office Theme</vt:lpstr>
      <vt:lpstr>8_Default Design</vt:lpstr>
      <vt:lpstr>Office Theme</vt:lpstr>
      <vt:lpstr>7_Office Theme</vt:lpstr>
      <vt:lpstr>6_Default Design</vt:lpstr>
      <vt:lpstr>1_Blank Presentation</vt:lpstr>
      <vt:lpstr>3_Blank Presentation</vt:lpstr>
      <vt:lpstr>3_bernt</vt:lpstr>
      <vt:lpstr>4_bernt</vt:lpstr>
      <vt:lpstr>10_Default Design</vt:lpstr>
      <vt:lpstr>11_Default Design</vt:lpstr>
      <vt:lpstr>Equation</vt:lpstr>
      <vt:lpstr>Recognizing object instances</vt:lpstr>
      <vt:lpstr>Some pset 3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 instance recognition</vt:lpstr>
      <vt:lpstr>Multi-view matching</vt:lpstr>
      <vt:lpstr>PowerPoint Presentation</vt:lpstr>
      <vt:lpstr>PowerPoint Presentation</vt:lpstr>
      <vt:lpstr>Indexing local features</vt:lpstr>
      <vt:lpstr>Indexing local features:  inverted file index</vt:lpstr>
      <vt:lpstr>Visual words</vt:lpstr>
      <vt:lpstr>Visual words</vt:lpstr>
      <vt:lpstr>Visual vocabulary formation</vt:lpstr>
      <vt:lpstr>Inverted file index</vt:lpstr>
      <vt:lpstr>PowerPoint Presentation</vt:lpstr>
      <vt:lpstr>Instance recognition: remaining issues</vt:lpstr>
      <vt:lpstr>Analogy to documents</vt:lpstr>
      <vt:lpstr>PowerPoint Presentation</vt:lpstr>
      <vt:lpstr>Bags of visual words</vt:lpstr>
      <vt:lpstr>Comparing bags of words</vt:lpstr>
      <vt:lpstr>PowerPoint Presentation</vt:lpstr>
      <vt:lpstr>Instance recognition: remaining issues</vt:lpstr>
      <vt:lpstr>Vocabulary size</vt:lpstr>
      <vt:lpstr>Vocabulary Trees: hierarchical clustering for large vocabularies</vt:lpstr>
      <vt:lpstr>Vocabulary Tree</vt:lpstr>
      <vt:lpstr>Vocabulary Tree</vt:lpstr>
      <vt:lpstr>Vocabulary Tree</vt:lpstr>
      <vt:lpstr>Vocabulary Tree</vt:lpstr>
      <vt:lpstr>Vocabulary Tree</vt:lpstr>
      <vt:lpstr>Vocabulary Tree</vt:lpstr>
      <vt:lpstr>Vocabulary trees: complexity</vt:lpstr>
      <vt:lpstr>Visual words/bags of words</vt:lpstr>
      <vt:lpstr>Instance recognition: remaining issues</vt:lpstr>
      <vt:lpstr>Spatial Verification</vt:lpstr>
      <vt:lpstr>PowerPoint Presentation</vt:lpstr>
      <vt:lpstr>Spatial Verification: two basic strategies</vt:lpstr>
      <vt:lpstr>RANSAC verification</vt:lpstr>
      <vt:lpstr>Recall: Fitting an affine transformation</vt:lpstr>
      <vt:lpstr>RANSAC verification</vt:lpstr>
      <vt:lpstr>Video Google System</vt:lpstr>
      <vt:lpstr>Example Applications</vt:lpstr>
      <vt:lpstr>Application: Large-Scale Retrieval</vt:lpstr>
      <vt:lpstr>Web Demo: Movie Poster Recognition</vt:lpstr>
      <vt:lpstr>PowerPoint Presentation</vt:lpstr>
      <vt:lpstr>Scoring retrieval quality</vt:lpstr>
      <vt:lpstr>Spatial Verification: two basic strategies</vt:lpstr>
      <vt:lpstr>Voting: Generalized Hough Transform</vt:lpstr>
      <vt:lpstr>Voting: Generalized Hough Transform</vt:lpstr>
      <vt:lpstr>Gen Hough Transform details (Lowe’s system)</vt:lpstr>
      <vt:lpstr>PowerPoint Presentation</vt:lpstr>
      <vt:lpstr>Recall: difficulties of voting</vt:lpstr>
      <vt:lpstr>PowerPoint Presentation</vt:lpstr>
      <vt:lpstr>What else can we borrow from text retrieval?</vt:lpstr>
      <vt:lpstr>tf-idf weighting</vt:lpstr>
      <vt:lpstr>Query expansion</vt:lpstr>
      <vt:lpstr>Query Expansion</vt:lpstr>
      <vt:lpstr>Recognition via alignment</vt:lpstr>
      <vt:lpstr>Summary</vt:lpstr>
      <vt:lpstr>Making the Sky Searchable:  Fast Geometric Hashing for Automated Astrometry</vt:lpstr>
      <vt:lpstr>Example</vt:lpstr>
      <vt:lpstr>PowerPoint Presentation</vt:lpstr>
      <vt:lpstr>PowerPoint Presentation</vt:lpstr>
    </vt:vector>
  </TitlesOfParts>
  <Company>UT-Austin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Grauman</dc:creator>
  <cp:lastModifiedBy>Kristen Grauman</cp:lastModifiedBy>
  <cp:revision>16</cp:revision>
  <dcterms:created xsi:type="dcterms:W3CDTF">2011-03-29T19:25:49Z</dcterms:created>
  <dcterms:modified xsi:type="dcterms:W3CDTF">2011-04-05T17:31:45Z</dcterms:modified>
</cp:coreProperties>
</file>