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46" r:id="rId3"/>
    <p:sldMasterId id="2147484009" r:id="rId4"/>
    <p:sldMasterId id="2147484364" r:id="rId5"/>
    <p:sldMasterId id="2147484437" r:id="rId6"/>
    <p:sldMasterId id="2147484461" r:id="rId7"/>
    <p:sldMasterId id="2147484763" r:id="rId8"/>
    <p:sldMasterId id="2147484788" r:id="rId9"/>
    <p:sldMasterId id="2147484801" r:id="rId10"/>
    <p:sldMasterId id="2147484813" r:id="rId11"/>
  </p:sldMasterIdLst>
  <p:notesMasterIdLst>
    <p:notesMasterId r:id="rId71"/>
  </p:notesMasterIdLst>
  <p:sldIdLst>
    <p:sldId id="256" r:id="rId12"/>
    <p:sldId id="697" r:id="rId13"/>
    <p:sldId id="700" r:id="rId14"/>
    <p:sldId id="701" r:id="rId15"/>
    <p:sldId id="702" r:id="rId16"/>
    <p:sldId id="703" r:id="rId17"/>
    <p:sldId id="698" r:id="rId18"/>
    <p:sldId id="675" r:id="rId19"/>
    <p:sldId id="676" r:id="rId20"/>
    <p:sldId id="712" r:id="rId21"/>
    <p:sldId id="713" r:id="rId22"/>
    <p:sldId id="714" r:id="rId23"/>
    <p:sldId id="715" r:id="rId24"/>
    <p:sldId id="716" r:id="rId25"/>
    <p:sldId id="717" r:id="rId26"/>
    <p:sldId id="711" r:id="rId27"/>
    <p:sldId id="718" r:id="rId28"/>
    <p:sldId id="719" r:id="rId29"/>
    <p:sldId id="720" r:id="rId30"/>
    <p:sldId id="550" r:id="rId31"/>
    <p:sldId id="551" r:id="rId32"/>
    <p:sldId id="552" r:id="rId33"/>
    <p:sldId id="553" r:id="rId34"/>
    <p:sldId id="554" r:id="rId35"/>
    <p:sldId id="555" r:id="rId36"/>
    <p:sldId id="558" r:id="rId37"/>
    <p:sldId id="556" r:id="rId38"/>
    <p:sldId id="705" r:id="rId39"/>
    <p:sldId id="706" r:id="rId40"/>
    <p:sldId id="721" r:id="rId41"/>
    <p:sldId id="710" r:id="rId42"/>
    <p:sldId id="726" r:id="rId43"/>
    <p:sldId id="722" r:id="rId44"/>
    <p:sldId id="723" r:id="rId45"/>
    <p:sldId id="694" r:id="rId46"/>
    <p:sldId id="331" r:id="rId47"/>
    <p:sldId id="403" r:id="rId48"/>
    <p:sldId id="707" r:id="rId49"/>
    <p:sldId id="724" r:id="rId50"/>
    <p:sldId id="725" r:id="rId51"/>
    <p:sldId id="332" r:id="rId52"/>
    <p:sldId id="333" r:id="rId53"/>
    <p:sldId id="334" r:id="rId54"/>
    <p:sldId id="335" r:id="rId55"/>
    <p:sldId id="336" r:id="rId56"/>
    <p:sldId id="337" r:id="rId57"/>
    <p:sldId id="576" r:id="rId58"/>
    <p:sldId id="435" r:id="rId59"/>
    <p:sldId id="437" r:id="rId60"/>
    <p:sldId id="436" r:id="rId61"/>
    <p:sldId id="684" r:id="rId62"/>
    <p:sldId id="683" r:id="rId63"/>
    <p:sldId id="565" r:id="rId64"/>
    <p:sldId id="566" r:id="rId65"/>
    <p:sldId id="567" r:id="rId66"/>
    <p:sldId id="568" r:id="rId67"/>
    <p:sldId id="569" r:id="rId68"/>
    <p:sldId id="570" r:id="rId69"/>
    <p:sldId id="708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093" autoAdjust="0"/>
    <p:restoredTop sz="55462" autoAdjust="0"/>
  </p:normalViewPr>
  <p:slideViewPr>
    <p:cSldViewPr>
      <p:cViewPr varScale="1">
        <p:scale>
          <a:sx n="41" d="100"/>
          <a:sy n="41" d="100"/>
        </p:scale>
        <p:origin x="-172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55557-A866-4D3B-9050-4DEB487AFAED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CF1FF-1A43-4883-ACD0-FBA6EBC73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0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963E2-9810-41BB-A67E-4381234D9795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3B018-C5FA-467B-9AC3-C8BF09C7D453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63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4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9B9FC-D996-4271-816A-DC2099C3AFC7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64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52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0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3852" y="8686288"/>
            <a:ext cx="2972547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 fontAlgn="base">
              <a:spcBef>
                <a:spcPct val="0"/>
              </a:spcBef>
              <a:spcAft>
                <a:spcPct val="0"/>
              </a:spcAft>
            </a:pPr>
            <a:fld id="{3A0B6A17-C8DE-435C-9A62-824906881A8A}" type="slidenum">
              <a:rPr lang="en-US" sz="1300">
                <a:solidFill>
                  <a:prstClr val="black"/>
                </a:solidFill>
                <a:latin typeface="Arial" charset="0"/>
              </a:rPr>
              <a:pPr algn="r" defTabSz="966788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 lIns="96661" tIns="48331" rIns="96661" bIns="48331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98C0F45-685A-43D7-8C94-2673A9483B56}" type="slidenum">
              <a:rPr lang="de-CH" sz="1200" b="1" kern="1200">
                <a:solidFill>
                  <a:srgbClr val="EEECE1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de-CH" sz="1200" b="1" kern="1200">
              <a:solidFill>
                <a:srgbClr val="EEECE1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3852" y="8686288"/>
            <a:ext cx="2972547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 rtl="0" fontAlgn="base">
              <a:spcBef>
                <a:spcPct val="0"/>
              </a:spcBef>
              <a:spcAft>
                <a:spcPct val="0"/>
              </a:spcAft>
            </a:pPr>
            <a:fld id="{D952E782-D2A8-4E8B-B015-260BA74DBFA2}" type="slidenum">
              <a:rPr lang="en-US" sz="13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defTabSz="966788" rtl="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3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838"/>
            <a:ext cx="5006564" cy="3429182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 lIns="96661" tIns="48331" rIns="96661" bIns="4833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3852" y="8686288"/>
            <a:ext cx="2972547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 rtl="0" fontAlgn="base">
              <a:spcBef>
                <a:spcPct val="0"/>
              </a:spcBef>
              <a:spcAft>
                <a:spcPct val="0"/>
              </a:spcAft>
            </a:pPr>
            <a:fld id="{4701EDAA-C3CA-424B-AA41-CD8EF2613EEA}" type="slidenum">
              <a:rPr lang="en-US" sz="13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defTabSz="966788" rtl="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3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838"/>
            <a:ext cx="5006564" cy="3429182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 lIns="96661" tIns="48331" rIns="96661" bIns="4833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838"/>
            <a:ext cx="5006564" cy="3429182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130052" name="Slide Number Placeholder 3"/>
          <p:cNvSpPr txBox="1">
            <a:spLocks noGrp="1"/>
          </p:cNvSpPr>
          <p:nvPr/>
        </p:nvSpPr>
        <p:spPr bwMode="auto">
          <a:xfrm>
            <a:off x="3887055" y="8686288"/>
            <a:ext cx="2970945" cy="457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2884" tIns="46441" rIns="92884" bIns="46441" anchor="b"/>
          <a:lstStyle/>
          <a:p>
            <a:pPr algn="r" defTabSz="927100" rtl="0" eaLnBrk="0" fontAlgn="base" hangingPunct="0">
              <a:spcBef>
                <a:spcPct val="0"/>
              </a:spcBef>
              <a:spcAft>
                <a:spcPct val="0"/>
              </a:spcAft>
            </a:pPr>
            <a:fld id="{472188BB-C337-404F-89E8-5CE1FE2A5151}" type="slidenum">
              <a:rPr lang="de-CH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defTabSz="9271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de-CH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AFFD2B8-D966-46E8-8E5C-84EF3D4C3B25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9C65B57-CC42-4910-94F4-C54ADD7AB882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8C3E49D-E8E2-438C-AF3C-2589A69492F6}" type="slidenum">
              <a:rPr lang="en-US" sz="11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7F3B133-4ECC-429A-9D1E-D3EF6CA4B4ED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F840650-10AD-4C8A-AAD4-3A3C20197259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A967CB-DB71-42EA-AF08-C1A4C8F8B091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DEB974-3F15-4F65-871D-57745D4C678D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B5D65D1-0037-4A8D-A1DD-3C2CD1909808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5C2B8D-449E-437D-8170-767D4EAF35F8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28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E91B1-01C1-4E90-A782-185EE5E9BE0D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EE9D5-93B2-45AB-9588-373F9254DEE7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86B06-1D0C-4FFA-B758-83C49B40E246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63DFA-1E72-4AE4-BA06-257730BB0D1F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4F684-D660-4A80-A67B-DCB99FB3615A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009572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82769-39CD-474D-995C-D1ABC5503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082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964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235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37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959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451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384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027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8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265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024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089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915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491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033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18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42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243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22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604B034-F9EE-4CF8-AC0D-26760F2435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453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279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162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04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69BD21A-3499-463A-A697-420243B8F0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38542D-BE2A-44ED-93E0-E7DFA0C6A82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709C35-C242-4D76-A8FF-EE85C4976C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0C04B1-E70D-4D93-B08D-21E7727FEB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1FF1DF-8BF8-4029-8FE6-27F723B1CD2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8F16C0E-F400-4DA7-89F3-201F67AA54D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799D40-F1F7-4D61-8D80-9B40829CDCE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1013176-6159-493C-B0FB-28C66560673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85C0C6-0765-446D-8BAE-85447D203C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9E2B4-2E8B-4441-991B-39FF4F20BBD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140A8F-9D8A-4BA8-953B-CAA41B18F6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529DBB-6DA3-4636-AFF1-F704DEEE8CD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6DA483-C5D7-4D9B-9594-CB5C6C772A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18ABE3-AC02-4896-89A6-F200C55C903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676928-85AA-4922-A85D-BC88FD18A99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E57BF1-D818-4B94-9EAE-A8AF161BB4E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FF848F-E449-4F7B-AE94-F186D46D5EC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B6FB961-F024-4FC7-870C-15F94915148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499DC96-BDCD-4167-9E96-A173CA4EE5A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293CD-A494-45B9-AA05-F1C74A7EB8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6F4CC-07C6-4CBA-BF56-74A7A663B6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B452B-13D9-4CFF-9C47-6FF14337B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A8A44-1CA4-4738-BD32-AF9422D328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CED1B-AFE9-482F-8A29-DB3937D7E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2410C-F74A-41A9-9F9A-3DD97DF17B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9FB82-067A-48D4-83AC-D3F0D305E3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F5DD-4F2D-4F4F-B60F-D12A893E5A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85AF-E2D2-457A-BCFD-A30366B15F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299C-E670-497E-824D-E96232D3E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A02E0-EB33-4CFC-B1AF-304236E4B2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FB9BB-B212-4B06-82B4-FAE8B319D4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96D5-118E-4CF5-BE9E-59E580DAE6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82F3A-B360-40B9-AAA4-86014BA77A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149B8-82CB-4FAB-8CCB-6A5DA2E59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A31BE-F9B9-4495-B4C5-FB141A7DEB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99485-2BD4-4A74-9FC7-40AA443CB9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108F-080D-4B17-8FB6-8610B5C585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21861-D49E-4694-B3F9-FB6E28274F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1B828-6798-42B0-A4A5-9FD1B2F40A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CA156-E9B3-458C-A627-5A9B8C3F96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31CBB-A0D1-4D72-BE0F-B9774C03C9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1158296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4208349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9398702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2759825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5380706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0173703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6701484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067312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318642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88357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2967740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82769-39CD-474D-995C-D1ABC5503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3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5919155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7953650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693796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7109209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827319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6404860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080172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0914084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212755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23644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803" r:id="rId2"/>
    <p:sldLayoutId id="2147484804" r:id="rId3"/>
    <p:sldLayoutId id="2147484805" r:id="rId4"/>
    <p:sldLayoutId id="2147484806" r:id="rId5"/>
    <p:sldLayoutId id="2147484807" r:id="rId6"/>
    <p:sldLayoutId id="2147484808" r:id="rId7"/>
    <p:sldLayoutId id="2147484809" r:id="rId8"/>
    <p:sldLayoutId id="2147484810" r:id="rId9"/>
    <p:sldLayoutId id="2147484811" r:id="rId10"/>
    <p:sldLayoutId id="21474848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8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EBF9950-8871-4646-84CF-5BE8BA9704C8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Trebuchet MS" pitchFamily="34" charset="0"/>
                <a:ea typeface="+mn-ea"/>
                <a:cs typeface="+mn-cs"/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K. Grauman, B. Leibe</a:t>
            </a: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ETH-Light" charset="0"/>
                <a:ea typeface="+mn-ea"/>
                <a:cs typeface="+mn-cs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ETH-Light" charset="0"/>
                <a:ea typeface="+mn-ea"/>
                <a:cs typeface="+mn-cs"/>
              </a:rPr>
              <a:t>Visual Object Recognition Tutorial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9590E0-C1EA-4912-87A0-4F91FA9EBE20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A549B3-6607-492F-83A5-19B0A0F654B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C90EE4-38A6-42CD-B49F-07E600C075B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23785205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  <p:sldLayoutId id="2147484775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29961240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0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3.jpeg"/><Relationship Id="rId21" Type="http://schemas.openxmlformats.org/officeDocument/2006/relationships/image" Target="../media/image3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2" Type="http://schemas.openxmlformats.org/officeDocument/2006/relationships/image" Target="../media/image12.jpe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24" Type="http://schemas.openxmlformats.org/officeDocument/2006/relationships/image" Target="../media/image34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23" Type="http://schemas.openxmlformats.org/officeDocument/2006/relationships/image" Target="../media/image33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wmf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wmf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viola/pubs/detect/violajones_cvpr2001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3.xml"/><Relationship Id="rId4" Type="http://schemas.openxmlformats.org/officeDocument/2006/relationships/hyperlink" Target="http://www.vision.caltech.edu/html-files/EE148-2005-Spring/pprs/viola04ijcv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www.apple.com/ilife/iphoto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977532@N24/pool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www.maclife.com/article/news/iphotos_faces_recognizes_cats" TargetMode="Externa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0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994979"/>
            <a:ext cx="7772400" cy="226211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Window-based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models for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generic object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8187" y="4268688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Monday, April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Kristen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Grauman</a:t>
            </a: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UT-Austin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49327"/>
          <a:stretch>
            <a:fillRect/>
          </a:stretch>
        </p:blipFill>
        <p:spPr bwMode="auto">
          <a:xfrm>
            <a:off x="468052" y="188640"/>
            <a:ext cx="3859670" cy="19558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50725"/>
          <a:stretch>
            <a:fillRect/>
          </a:stretch>
        </p:blipFill>
        <p:spPr bwMode="auto">
          <a:xfrm>
            <a:off x="4427984" y="152636"/>
            <a:ext cx="3987525" cy="196579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Rectangle 3"/>
          <p:cNvSpPr>
            <a:spLocks noChangeArrowheads="1"/>
          </p:cNvSpPr>
          <p:nvPr/>
        </p:nvSpPr>
        <p:spPr bwMode="auto">
          <a:xfrm>
            <a:off x="838200" y="4125913"/>
            <a:ext cx="769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None/>
              <a:tabLst/>
              <a:defRPr/>
            </a:pPr>
            <a:r>
              <a:rPr kumimoji="1" lang="en-US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Simple holistic descriptions of image content</a:t>
            </a:r>
          </a:p>
          <a:p>
            <a:pPr marL="742950" marR="0" lvl="1" indent="-28575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grayscale / color histogram</a:t>
            </a:r>
          </a:p>
          <a:p>
            <a:pPr marL="742950" marR="0" lvl="1" indent="-28575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vector of pixel intensities</a:t>
            </a:r>
          </a:p>
        </p:txBody>
      </p:sp>
      <p:grpSp>
        <p:nvGrpSpPr>
          <p:cNvPr id="1116" name="Group 4"/>
          <p:cNvGrpSpPr>
            <a:grpSpLocks noChangeAspect="1"/>
          </p:cNvGrpSpPr>
          <p:nvPr/>
        </p:nvGrpSpPr>
        <p:grpSpPr bwMode="auto">
          <a:xfrm>
            <a:off x="609600" y="3190875"/>
            <a:ext cx="8229600" cy="857250"/>
            <a:chOff x="384" y="3780"/>
            <a:chExt cx="5184" cy="540"/>
          </a:xfrm>
        </p:grpSpPr>
        <p:pic>
          <p:nvPicPr>
            <p:cNvPr id="1117" name="Picture 5" descr="koalahead_grayhis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4" y="3792"/>
              <a:ext cx="70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8" name="Picture 6" descr="koalahead2_grayhi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6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9" name="Picture 7" descr="koalahead3_grayhi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3792"/>
              <a:ext cx="67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0" name="Picture 8" descr="pandahead1_grayhi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1" name="Picture 9" descr="pandahead2_grayhis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2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2" name="Picture 10" descr="pandahead3_grayhis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4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23" name="Group 11"/>
          <p:cNvGrpSpPr>
            <a:grpSpLocks/>
          </p:cNvGrpSpPr>
          <p:nvPr/>
        </p:nvGrpSpPr>
        <p:grpSpPr bwMode="auto">
          <a:xfrm>
            <a:off x="485775" y="1990725"/>
            <a:ext cx="8353425" cy="1169988"/>
            <a:chOff x="258" y="3024"/>
            <a:chExt cx="5262" cy="737"/>
          </a:xfrm>
        </p:grpSpPr>
        <p:pic>
          <p:nvPicPr>
            <p:cNvPr id="1124" name="Picture 12" descr="pandahead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80" y="3024"/>
              <a:ext cx="803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5" name="Picture 13" descr="pandahead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25" y="3024"/>
              <a:ext cx="78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" name="Picture 14" descr="pandahead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60" y="3024"/>
              <a:ext cx="760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" name="Picture 15" descr="gray_koalahead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58" y="3035"/>
              <a:ext cx="84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" name="Picture 16" descr="gray_koalahead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52" y="3024"/>
              <a:ext cx="948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" name="Picture 17" descr="gray_koalahead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160" y="3029"/>
              <a:ext cx="864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30" name="Group 18"/>
          <p:cNvGrpSpPr>
            <a:grpSpLocks/>
          </p:cNvGrpSpPr>
          <p:nvPr/>
        </p:nvGrpSpPr>
        <p:grpSpPr bwMode="auto">
          <a:xfrm>
            <a:off x="533400" y="1990725"/>
            <a:ext cx="1295400" cy="1114425"/>
            <a:chOff x="288" y="3042"/>
            <a:chExt cx="816" cy="702"/>
          </a:xfrm>
        </p:grpSpPr>
        <p:grpSp>
          <p:nvGrpSpPr>
            <p:cNvPr id="1131" name="Group 19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1164" name="Group 20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1389" name="Rectangle 2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90" name="Line 2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1" name="Line 2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2" name="Line 2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3" name="Line 2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4" name="Line 2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5" name="Line 2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6" name="Line 2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7" name="Line 2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8" name="Line 3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9" name="Line 3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0" name="Line 3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1" name="Line 3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2" name="Line 3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3" name="Line 3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5" name="Group 36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1374" name="Rectangle 3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75" name="Line 3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6" name="Line 3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7" name="Line 4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8" name="Line 4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9" name="Line 4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0" name="Line 4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1" name="Line 4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2" name="Line 4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3" name="Line 4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4" name="Line 4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5" name="Line 4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6" name="Line 4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7" name="Line 5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8" name="Line 5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6" name="Group 52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1359" name="Rectangle 5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60" name="Line 5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1" name="Line 5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2" name="Line 5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3" name="Line 5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4" name="Line 5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5" name="Line 5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6" name="Line 6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7" name="Line 6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8" name="Line 6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9" name="Line 6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0" name="Line 6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1" name="Line 6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2" name="Line 6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3" name="Line 6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7" name="Group 68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1344" name="Rectangle 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45" name="Line 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6" name="Line 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7" name="Line 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8" name="Line 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9" name="Line 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0" name="Line 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1" name="Line 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2" name="Line 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3" name="Line 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4" name="Line 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5" name="Line 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6" name="Line 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7" name="Line 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8" name="Line 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8" name="Group 84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1329" name="Rectangle 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30" name="Line 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1" name="Line 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2" name="Line 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3" name="Line 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4" name="Line 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5" name="Line 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6" name="Line 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7" name="Line 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8" name="Line 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9" name="Line 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0" name="Line 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1" name="Line 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2" name="Line 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3" name="Line 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69" name="Group 100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1314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15" name="Line 1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6" name="Line 1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7" name="Line 1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8" name="Line 1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9" name="Line 1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0" name="Line 1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1" name="Line 1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2" name="Line 1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3" name="Line 1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4" name="Line 1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5" name="Line 1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6" name="Line 1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7" name="Line 1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8" name="Line 1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0" name="Group 116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1299" name="Rectangle 1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300" name="Line 1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1" name="Line 1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2" name="Line 1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3" name="Line 1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4" name="Line 1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5" name="Line 1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6" name="Line 1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7" name="Line 1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8" name="Line 1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9" name="Line 1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0" name="Line 1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1" name="Line 1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2" name="Line 1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3" name="Line 1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1" name="Group 132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1284" name="Rectangle 1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85" name="Line 1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6" name="Line 1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7" name="Line 1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8" name="Line 1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9" name="Line 1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0" name="Line 1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1" name="Line 1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2" name="Line 1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3" name="Line 1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4" name="Line 1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5" name="Line 1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6" name="Line 1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7" name="Line 1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8" name="Line 1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2" name="Group 148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1269" name="Rectangle 1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70" name="Line 1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1" name="Line 1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2" name="Line 1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3" name="Line 1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4" name="Line 1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5" name="Line 1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6" name="Line 1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7" name="Line 1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8" name="Line 1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9" name="Line 1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0" name="Line 1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1" name="Line 1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2" name="Line 1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3" name="Line 1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3" name="Group 164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1254" name="Rectangle 1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55" name="Line 1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6" name="Line 1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7" name="Line 1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8" name="Line 1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9" name="Line 1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0" name="Line 1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1" name="Line 1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2" name="Line 1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3" name="Line 1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4" name="Line 1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5" name="Line 1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6" name="Line 1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7" name="Line 1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8" name="Line 1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4" name="Group 180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1239" name="Rectangle 1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40" name="Line 1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1" name="Line 1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2" name="Line 1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3" name="Line 1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4" name="Line 1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5" name="Line 1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6" name="Line 1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7" name="Line 1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8" name="Line 1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9" name="Line 1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0" name="Line 1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1" name="Line 1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2" name="Line 1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3" name="Line 1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5" name="Group 196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1224" name="Rectangle 1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25" name="Line 1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6" name="Line 1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7" name="Line 2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8" name="Line 2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9" name="Line 2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0" name="Line 2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1" name="Line 2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2" name="Line 2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3" name="Line 2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4" name="Line 2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5" name="Line 2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6" name="Line 2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7" name="Line 2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8" name="Line 2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6" name="Group 212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1209" name="Rectangle 2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210" name="Line 2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1" name="Line 2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2" name="Line 2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3" name="Line 2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4" name="Line 2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5" name="Line 2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6" name="Line 2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7" name="Line 2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8" name="Line 2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9" name="Line 2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0" name="Line 2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1" name="Line 2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2" name="Line 2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3" name="Line 2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7" name="Group 228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1194" name="Rectangle 2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95" name="Line 2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6" name="Line 2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7" name="Line 2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8" name="Line 2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9" name="Line 2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0" name="Line 2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1" name="Line 2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2" name="Line 2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3" name="Line 2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4" name="Line 2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5" name="Line 2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6" name="Line 2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7" name="Line 2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8" name="Line 2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78" name="Group 244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1179" name="Rectangle 2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180" name="Line 2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1" name="Line 2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2" name="Line 2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3" name="Line 2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4" name="Line 2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5" name="Line 2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6" name="Line 2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7" name="Line 2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8" name="Line 2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9" name="Line 2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0" name="Line 2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1" name="Line 2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2" name="Line 2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3" name="Line 2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132" name="Group 260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1149" name="Rectangle 26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50" name="Line 26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1" name="Line 26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2" name="Line 26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3" name="Line 26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4" name="Line 26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5" name="Line 26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6" name="Line 26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7" name="Line 26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8" name="Line 27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9" name="Line 27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0" name="Line 27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1" name="Line 27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2" name="Line 27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3" name="Line 27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33" name="Group 276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1134" name="Rectangle 277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35" name="Line 278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6" name="Line 279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7" name="Line 280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8" name="Line 281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9" name="Line 282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0" name="Line 283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1" name="Line 284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2" name="Line 285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3" name="Line 286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4" name="Line 287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5" name="Line 288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6" name="Line 289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7" name="Line 290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8" name="Line 291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404" name="Group 292"/>
          <p:cNvGrpSpPr>
            <a:grpSpLocks/>
          </p:cNvGrpSpPr>
          <p:nvPr/>
        </p:nvGrpSpPr>
        <p:grpSpPr bwMode="auto">
          <a:xfrm>
            <a:off x="533400" y="1990725"/>
            <a:ext cx="1295400" cy="1114425"/>
            <a:chOff x="288" y="3042"/>
            <a:chExt cx="816" cy="702"/>
          </a:xfrm>
        </p:grpSpPr>
        <p:grpSp>
          <p:nvGrpSpPr>
            <p:cNvPr id="1405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1438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1663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64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5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6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7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8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9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0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1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2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3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4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5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6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7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39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1648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49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0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1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2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3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4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5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6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7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8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9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0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1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2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0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1633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34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5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6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7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8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9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0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1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2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3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4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5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6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7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1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1618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19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0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1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2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3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4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5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6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7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8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9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0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1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2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2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1603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604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5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6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7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8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9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0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1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2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3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4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5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6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7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3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1588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89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0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1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2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3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4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5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6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7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8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9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0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1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2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4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1573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74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5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6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7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8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9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0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1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2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3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4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5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6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7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5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1558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59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0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1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2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3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4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5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6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7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8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9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0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1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2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6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1543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44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5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6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7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8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9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0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1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2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3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4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5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6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7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7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1528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29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0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1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2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3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4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5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6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7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8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9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0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1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2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8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1513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514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5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6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7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8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9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0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1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2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3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4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5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6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7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49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1498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499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0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1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2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3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4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5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6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7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8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9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0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1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2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50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1483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484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5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6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7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8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9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0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1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2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3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4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5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6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7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51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1468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469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0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1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2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3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4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5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6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7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8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9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0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1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2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52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1453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454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5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6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7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8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9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0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1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2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3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4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5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6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7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406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1423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424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5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6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7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8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9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0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1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2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3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4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5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6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7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07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1408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409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0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1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2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3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4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5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6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7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8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9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0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1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2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678" name="Group 566"/>
          <p:cNvGrpSpPr>
            <a:grpSpLocks/>
          </p:cNvGrpSpPr>
          <p:nvPr/>
        </p:nvGrpSpPr>
        <p:grpSpPr bwMode="auto">
          <a:xfrm>
            <a:off x="4953000" y="1990725"/>
            <a:ext cx="1295400" cy="1114425"/>
            <a:chOff x="288" y="3042"/>
            <a:chExt cx="816" cy="702"/>
          </a:xfrm>
        </p:grpSpPr>
        <p:grpSp>
          <p:nvGrpSpPr>
            <p:cNvPr id="1679" name="Group 567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1712" name="Group 568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1937" name="Rectangle 5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938" name="Line 5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9" name="Line 5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0" name="Line 5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1" name="Line 5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2" name="Line 5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3" name="Line 5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4" name="Line 5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5" name="Line 5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6" name="Line 5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7" name="Line 5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8" name="Line 5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9" name="Line 5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50" name="Line 5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51" name="Line 5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3" name="Group 584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1922" name="Rectangle 5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923" name="Line 5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4" name="Line 5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5" name="Line 5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6" name="Line 5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7" name="Line 5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8" name="Line 5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9" name="Line 5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0" name="Line 5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1" name="Line 5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2" name="Line 5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3" name="Line 5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4" name="Line 5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5" name="Line 5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6" name="Line 5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4" name="Group 600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1907" name="Rectangle 6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908" name="Line 6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9" name="Line 6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0" name="Line 6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1" name="Line 6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2" name="Line 6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3" name="Line 6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4" name="Line 6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5" name="Line 6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6" name="Line 6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7" name="Line 6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8" name="Line 6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9" name="Line 6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0" name="Line 6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1" name="Line 6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5" name="Group 616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1892" name="Rectangle 6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93" name="Line 6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4" name="Line 6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5" name="Line 6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6" name="Line 6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7" name="Line 6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8" name="Line 6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9" name="Line 6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0" name="Line 6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1" name="Line 6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2" name="Line 6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3" name="Line 6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4" name="Line 6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5" name="Line 6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6" name="Line 6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6" name="Group 632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1877" name="Rectangle 6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78" name="Line 6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9" name="Line 6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0" name="Line 6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1" name="Line 6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2" name="Line 6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3" name="Line 6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4" name="Line 6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5" name="Line 6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6" name="Line 6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7" name="Line 6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8" name="Line 6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9" name="Line 6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0" name="Line 6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1" name="Line 6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7" name="Group 648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1862" name="Rectangle 6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63" name="Line 6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4" name="Line 6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5" name="Line 6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6" name="Line 6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7" name="Line 6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8" name="Line 6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9" name="Line 6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0" name="Line 6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1" name="Line 6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2" name="Line 6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3" name="Line 6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4" name="Line 6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5" name="Line 6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6" name="Line 6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8" name="Group 664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1847" name="Rectangle 6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48" name="Line 6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9" name="Line 6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0" name="Line 6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1" name="Line 6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2" name="Line 6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3" name="Line 6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4" name="Line 6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5" name="Line 6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6" name="Line 6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7" name="Line 6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8" name="Line 6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9" name="Line 6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0" name="Line 6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1" name="Line 6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19" name="Group 680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1832" name="Rectangle 6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33" name="Line 6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4" name="Line 6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5" name="Line 6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6" name="Line 6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7" name="Line 6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8" name="Line 6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9" name="Line 6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0" name="Line 6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1" name="Line 6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2" name="Line 6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3" name="Line 6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4" name="Line 6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5" name="Line 6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6" name="Line 6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0" name="Group 696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1817" name="Rectangle 6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18" name="Line 6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9" name="Line 6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0" name="Line 7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1" name="Line 7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2" name="Line 7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3" name="Line 7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4" name="Line 7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5" name="Line 7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6" name="Line 7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7" name="Line 7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8" name="Line 7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9" name="Line 7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0" name="Line 7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1" name="Line 7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1" name="Group 712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1802" name="Rectangle 7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803" name="Line 7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4" name="Line 7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5" name="Line 7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6" name="Line 7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7" name="Line 7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8" name="Line 7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9" name="Line 7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0" name="Line 7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1" name="Line 7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2" name="Line 7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3" name="Line 7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4" name="Line 7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5" name="Line 7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6" name="Line 7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2" name="Group 728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1787" name="Rectangle 7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88" name="Line 7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9" name="Line 7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0" name="Line 7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1" name="Line 7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2" name="Line 7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3" name="Line 7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4" name="Line 7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5" name="Line 7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6" name="Line 7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7" name="Line 7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8" name="Line 7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9" name="Line 7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0" name="Line 7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1" name="Line 7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3" name="Group 744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1772" name="Rectangle 7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73" name="Line 7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4" name="Line 7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5" name="Line 7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6" name="Line 7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7" name="Line 7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8" name="Line 7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9" name="Line 7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0" name="Line 7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1" name="Line 7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2" name="Line 7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3" name="Line 7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4" name="Line 7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5" name="Line 7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6" name="Line 7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4" name="Group 760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1757" name="Rectangle 76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58" name="Line 76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9" name="Line 76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0" name="Line 76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1" name="Line 76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2" name="Line 76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3" name="Line 76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4" name="Line 76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5" name="Line 76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6" name="Line 77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7" name="Line 77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8" name="Line 77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9" name="Line 77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0" name="Line 77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1" name="Line 77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5" name="Group 776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1742" name="Rectangle 77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43" name="Line 77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4" name="Line 77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5" name="Line 78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6" name="Line 78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7" name="Line 78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8" name="Line 78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9" name="Line 78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0" name="Line 78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1" name="Line 78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2" name="Line 78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3" name="Line 78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4" name="Line 78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5" name="Line 79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6" name="Line 79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26" name="Group 792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1727" name="Rectangle 79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728" name="Line 79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9" name="Line 79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0" name="Line 79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1" name="Line 79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2" name="Line 79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3" name="Line 79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4" name="Line 80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5" name="Line 80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6" name="Line 80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7" name="Line 80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8" name="Line 80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9" name="Line 80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0" name="Line 80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1" name="Line 80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680" name="Group 808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1697" name="Rectangle 80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98" name="Line 81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9" name="Line 81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0" name="Line 81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1" name="Line 81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2" name="Line 81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3" name="Line 81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4" name="Line 81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5" name="Line 81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6" name="Line 81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7" name="Line 81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8" name="Line 82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9" name="Line 82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0" name="Line 82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1" name="Line 82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681" name="Group 824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1682" name="Rectangle 82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83" name="Line 82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4" name="Line 82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5" name="Line 82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6" name="Line 82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7" name="Line 83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8" name="Line 83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9" name="Line 83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0" name="Line 83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1" name="Line 83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2" name="Line 83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3" name="Line 83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4" name="Line 83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5" name="Line 83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6" name="Line 83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952" name="Group 840"/>
          <p:cNvGrpSpPr>
            <a:grpSpLocks/>
          </p:cNvGrpSpPr>
          <p:nvPr/>
        </p:nvGrpSpPr>
        <p:grpSpPr bwMode="auto">
          <a:xfrm>
            <a:off x="4953000" y="1990725"/>
            <a:ext cx="1295400" cy="1114425"/>
            <a:chOff x="288" y="3042"/>
            <a:chExt cx="816" cy="702"/>
          </a:xfrm>
        </p:grpSpPr>
        <p:grpSp>
          <p:nvGrpSpPr>
            <p:cNvPr id="1953" name="Group 841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1986" name="Group 842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2211" name="Rectangle 8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212" name="Line 8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3" name="Line 8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4" name="Line 8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5" name="Line 8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6" name="Line 8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7" name="Line 8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8" name="Line 8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9" name="Line 8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0" name="Line 8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1" name="Line 8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2" name="Line 8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3" name="Line 8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4" name="Line 8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5" name="Line 8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87" name="Group 858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2196" name="Rectangle 8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97" name="Line 8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8" name="Line 8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9" name="Line 8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0" name="Line 8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1" name="Line 8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2" name="Line 8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3" name="Line 8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4" name="Line 8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5" name="Line 8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6" name="Line 8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7" name="Line 8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8" name="Line 8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9" name="Line 8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0" name="Line 8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88" name="Group 874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2181" name="Rectangle 8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82" name="Line 8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3" name="Line 8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4" name="Line 8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5" name="Line 8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6" name="Line 8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7" name="Line 8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8" name="Line 8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9" name="Line 8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0" name="Line 8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1" name="Line 8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2" name="Line 8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3" name="Line 8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4" name="Line 8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5" name="Line 8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89" name="Group 890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2166" name="Rectangle 8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67" name="Line 8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8" name="Line 8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9" name="Line 8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0" name="Line 8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1" name="Line 8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2" name="Line 8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3" name="Line 8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4" name="Line 8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5" name="Line 9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6" name="Line 9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7" name="Line 9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8" name="Line 9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9" name="Line 9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0" name="Line 9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0" name="Group 906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2151" name="Rectangle 9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52" name="Line 9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3" name="Line 9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4" name="Line 9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5" name="Line 9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6" name="Line 9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7" name="Line 9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8" name="Line 9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9" name="Line 9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0" name="Line 9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1" name="Line 9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2" name="Line 9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3" name="Line 9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4" name="Line 9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5" name="Line 9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1" name="Group 922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2136" name="Rectangle 9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37" name="Line 9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8" name="Line 9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9" name="Line 9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0" name="Line 9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1" name="Line 9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2" name="Line 9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3" name="Line 9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4" name="Line 9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5" name="Line 9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6" name="Line 9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7" name="Line 9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8" name="Line 9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9" name="Line 9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0" name="Line 9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2" name="Group 938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2121" name="Rectangle 9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22" name="Line 9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3" name="Line 9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4" name="Line 9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5" name="Line 9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6" name="Line 9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7" name="Line 9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8" name="Line 9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9" name="Line 9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0" name="Line 9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1" name="Line 9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2" name="Line 9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3" name="Line 9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4" name="Line 9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5" name="Line 9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3" name="Group 954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2106" name="Rectangle 9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07" name="Line 9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8" name="Line 9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9" name="Line 9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0" name="Line 9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1" name="Line 9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2" name="Line 9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3" name="Line 9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4" name="Line 9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5" name="Line 9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6" name="Line 9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7" name="Line 9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8" name="Line 9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9" name="Line 9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0" name="Line 9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4" name="Group 970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2091" name="Rectangle 9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92" name="Line 9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3" name="Line 9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4" name="Line 9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5" name="Line 9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6" name="Line 9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7" name="Line 9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8" name="Line 9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9" name="Line 9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0" name="Line 9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1" name="Line 9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2" name="Line 9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3" name="Line 9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4" name="Line 9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5" name="Line 9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5" name="Group 986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2076" name="Rectangle 9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77" name="Line 9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8" name="Line 9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9" name="Line 9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0" name="Line 9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1" name="Line 9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2" name="Line 9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3" name="Line 9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4" name="Line 9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5" name="Line 9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6" name="Line 9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7" name="Line 9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8" name="Line 9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9" name="Line 10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0" name="Line 10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6" name="Group 1002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2061" name="Rectangle 10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62" name="Line 10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3" name="Line 10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4" name="Line 10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5" name="Line 10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6" name="Line 10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7" name="Line 10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8" name="Line 10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9" name="Line 10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0" name="Line 10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1" name="Line 10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2" name="Line 10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3" name="Line 10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4" name="Line 10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5" name="Line 10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7" name="Group 1018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2046" name="Rectangle 10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47" name="Line 10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8" name="Line 10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9" name="Line 10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0" name="Line 10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1" name="Line 10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2" name="Line 10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3" name="Line 10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4" name="Line 10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5" name="Line 10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6" name="Line 10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7" name="Line 10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8" name="Line 10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9" name="Line 10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0" name="Line 10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8" name="Group 1034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2031" name="Rectangle 103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32" name="Line 103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3" name="Line 103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4" name="Line 103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5" name="Line 103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6" name="Line 104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7" name="Line 104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8" name="Line 104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9" name="Line 104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0" name="Line 104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1" name="Line 104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2" name="Line 104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3" name="Line 104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4" name="Line 104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5" name="Line 104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999" name="Group 1050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2016" name="Rectangle 105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17" name="Line 105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8" name="Line 105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9" name="Line 105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0" name="Line 105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1" name="Line 105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2" name="Line 105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3" name="Line 105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4" name="Line 105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5" name="Line 106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6" name="Line 106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7" name="Line 106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8" name="Line 106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9" name="Line 106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0" name="Line 106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000" name="Group 1066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2001" name="Rectangle 106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02" name="Line 106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3" name="Line 106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4" name="Line 107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5" name="Line 107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6" name="Line 107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7" name="Line 107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8" name="Line 107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9" name="Line 107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0" name="Line 107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1" name="Line 107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2" name="Line 107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3" name="Line 107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4" name="Line 108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5" name="Line 108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954" name="Group 1082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1971" name="Rectangle 1083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72" name="Line 1084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3" name="Line 1085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4" name="Line 1086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5" name="Line 1087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6" name="Line 1088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7" name="Line 1089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8" name="Line 1090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9" name="Line 1091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0" name="Line 1092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1" name="Line 1093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2" name="Line 1094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3" name="Line 1095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4" name="Line 1096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5" name="Line 1097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955" name="Group 1098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1956" name="Rectangle 109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57" name="Line 110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8" name="Line 110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9" name="Line 110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0" name="Line 110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1" name="Line 110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2" name="Line 110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3" name="Line 110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4" name="Line 110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5" name="Line 110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6" name="Line 110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7" name="Line 111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8" name="Line 111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9" name="Line 111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0" name="Line 111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Window-based models</a:t>
            </a:r>
            <a:b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1114" name="TextBox 111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447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Window-based models</a:t>
            </a:r>
            <a:b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3877" name="Rectangle 3"/>
          <p:cNvSpPr txBox="1">
            <a:spLocks noChangeArrowheads="1"/>
          </p:cNvSpPr>
          <p:nvPr/>
        </p:nvSpPr>
        <p:spPr bwMode="auto">
          <a:xfrm>
            <a:off x="457200" y="1597496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Pixel-based representations sensitive to small shifts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Color or grayscale-based appearance description can be sensitive to illumination and intra-class appearance variation</a:t>
            </a: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878" name="Picture 12" descr="pandahead1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2367434"/>
            <a:ext cx="1189038" cy="1189037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pic>
        <p:nvPicPr>
          <p:cNvPr id="3879" name="Picture 13" descr="pandahead2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2365846"/>
            <a:ext cx="1189037" cy="1189038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pic>
        <p:nvPicPr>
          <p:cNvPr id="3880" name="Picture 14" descr="pandahead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2369021"/>
            <a:ext cx="1189037" cy="1189038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pic>
        <p:nvPicPr>
          <p:cNvPr id="3881" name="Picture 15" descr="gray_koalahead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2367434"/>
            <a:ext cx="1189038" cy="1189037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pic>
        <p:nvPicPr>
          <p:cNvPr id="3882" name="Picture 17" descr="gray_koalahead3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6450" y="2367434"/>
            <a:ext cx="1189038" cy="1189037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grpSp>
        <p:nvGrpSpPr>
          <p:cNvPr id="3883" name="Group 292"/>
          <p:cNvGrpSpPr>
            <a:grpSpLocks/>
          </p:cNvGrpSpPr>
          <p:nvPr/>
        </p:nvGrpSpPr>
        <p:grpSpPr bwMode="auto">
          <a:xfrm>
            <a:off x="755650" y="2367434"/>
            <a:ext cx="1189038" cy="1189037"/>
            <a:chOff x="288" y="3042"/>
            <a:chExt cx="816" cy="702"/>
          </a:xfrm>
        </p:grpSpPr>
        <p:grpSp>
          <p:nvGrpSpPr>
            <p:cNvPr id="3884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3917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4142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43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4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5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6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7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8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9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0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1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2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3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4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5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6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18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4127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28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9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0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1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2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3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4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5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6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7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8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9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0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1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19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4112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113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4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5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6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7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8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9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0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1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2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3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4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5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6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0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4097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98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9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0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1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2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3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4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5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6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7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8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9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0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1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1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4082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83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4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5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6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7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8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9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0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1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2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3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4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5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6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2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4067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68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9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0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1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2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3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4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5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6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7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8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9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0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1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3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4052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53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4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5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6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7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8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9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0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1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2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3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4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5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6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4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4037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38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9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0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1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2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3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4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5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6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7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8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9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0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1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5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4022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23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4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5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6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7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8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9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0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1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2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3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4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5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6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6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4007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008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9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0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1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2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3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4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5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6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7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8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9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0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1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7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992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93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4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5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6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7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8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9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0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1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2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3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4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5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6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8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977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78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9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0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1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2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3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4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5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6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7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8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9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0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1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29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962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63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4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5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6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7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8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9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0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1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2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3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4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5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6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30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947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48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9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0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1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2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3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4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5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6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7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8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9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0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1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31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932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933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4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5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6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7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8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9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0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1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2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3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4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5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6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885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902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903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4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5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6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7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8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9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0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1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2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3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4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5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6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86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887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888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89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0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1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2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3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4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5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6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7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8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9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0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1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157" name="Picture 16" descr="gray_koalahead2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1050" y="2369021"/>
            <a:ext cx="1189038" cy="1189038"/>
          </a:xfrm>
          <a:prstGeom prst="rect">
            <a:avLst/>
          </a:prstGeom>
          <a:noFill/>
          <a:ln w="2540">
            <a:noFill/>
            <a:miter lim="800000"/>
            <a:headEnd/>
            <a:tailEnd/>
          </a:ln>
        </p:spPr>
      </p:pic>
      <p:grpSp>
        <p:nvGrpSpPr>
          <p:cNvPr id="4158" name="Group 292"/>
          <p:cNvGrpSpPr>
            <a:grpSpLocks/>
          </p:cNvGrpSpPr>
          <p:nvPr/>
        </p:nvGrpSpPr>
        <p:grpSpPr bwMode="auto">
          <a:xfrm>
            <a:off x="2051050" y="2365846"/>
            <a:ext cx="1189038" cy="1189038"/>
            <a:chOff x="288" y="3042"/>
            <a:chExt cx="816" cy="702"/>
          </a:xfrm>
        </p:grpSpPr>
        <p:grpSp>
          <p:nvGrpSpPr>
            <p:cNvPr id="4159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4192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4417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18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9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0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1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2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3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4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5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6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7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8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9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0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1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3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4402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03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4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5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6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7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8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9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0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1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2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3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4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5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6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4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4387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88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9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0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1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2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3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4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5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6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7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8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9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0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1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5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4372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73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4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5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6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7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8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9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0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1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2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3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4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5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6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6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4357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58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9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0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1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2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3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4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5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6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7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8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9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0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1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7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4342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43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4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5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6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7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8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9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0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1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2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3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4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5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6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8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4327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28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9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0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1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2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3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4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5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6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7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8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9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0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1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99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4312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313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4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5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6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7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8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9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0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1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2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3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4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5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6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0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4297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98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9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0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1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2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3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4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5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6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7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8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9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0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1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1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4282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83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4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5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6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7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8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9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0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1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2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3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4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5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6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2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4267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68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9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0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1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2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3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4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5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6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7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8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9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0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1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3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4252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53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4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5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6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7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8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9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0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1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2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3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4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5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6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4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4237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38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9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0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1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2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3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4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5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6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7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8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9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0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1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5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4222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23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4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5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6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7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8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9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0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1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2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3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4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5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6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06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4207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208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9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0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1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2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3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4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5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6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7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8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9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0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1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160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4177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178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9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0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1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2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3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4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5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6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7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8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9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90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91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61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4162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163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4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5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6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7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8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9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0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1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2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3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4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5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6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432" name="Group 292"/>
          <p:cNvGrpSpPr>
            <a:grpSpLocks/>
          </p:cNvGrpSpPr>
          <p:nvPr/>
        </p:nvGrpSpPr>
        <p:grpSpPr bwMode="auto">
          <a:xfrm>
            <a:off x="3348038" y="2367434"/>
            <a:ext cx="1189037" cy="1189037"/>
            <a:chOff x="288" y="3042"/>
            <a:chExt cx="816" cy="702"/>
          </a:xfrm>
        </p:grpSpPr>
        <p:grpSp>
          <p:nvGrpSpPr>
            <p:cNvPr id="4433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4466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4691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92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3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4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5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6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7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8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9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0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1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2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3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4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5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67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4676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77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8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9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0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1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2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3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4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5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6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7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8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9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0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68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4661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62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3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4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5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6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7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8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9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0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1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2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3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4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5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69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4646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47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8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9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0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1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2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3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4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5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6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7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8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9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0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0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4631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32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3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4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5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6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7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8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9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0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1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2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3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4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5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1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4616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17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8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9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0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1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2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3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4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5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6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7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8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9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0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2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4601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02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3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4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5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6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7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8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9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0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1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2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3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4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5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3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4586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87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8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9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0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1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2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3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4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5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6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7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8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9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0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4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4571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72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3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4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5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6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7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8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9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0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1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2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3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4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5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5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4556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57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8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9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0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1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2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3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4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5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6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7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8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9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0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6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4541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42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3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4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5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6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7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8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9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0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1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2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3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4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5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7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4526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27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8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9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0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1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2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3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4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5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6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7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8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9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0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8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4511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12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3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4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5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6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7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8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9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0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1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2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3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4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5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79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4496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97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8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9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0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1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2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3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4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5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6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7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8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9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0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80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4481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82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3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4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5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6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7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8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9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0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1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2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3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4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5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434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4451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52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3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4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5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6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7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8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9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0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1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2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3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4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5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435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4436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37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38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39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0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1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2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3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4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5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6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7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8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9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0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706" name="Group 292"/>
          <p:cNvGrpSpPr>
            <a:grpSpLocks/>
          </p:cNvGrpSpPr>
          <p:nvPr/>
        </p:nvGrpSpPr>
        <p:grpSpPr bwMode="auto">
          <a:xfrm>
            <a:off x="5003800" y="2365846"/>
            <a:ext cx="1189038" cy="1189038"/>
            <a:chOff x="288" y="3042"/>
            <a:chExt cx="816" cy="702"/>
          </a:xfrm>
        </p:grpSpPr>
        <p:grpSp>
          <p:nvGrpSpPr>
            <p:cNvPr id="4707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4740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4965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66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7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8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9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0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1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2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3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4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5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6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7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8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9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1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4950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51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2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3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4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5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6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7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8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9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0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1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2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3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4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2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4935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36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7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8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9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0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1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2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3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4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5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6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7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8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9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3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4920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21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2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3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4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5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6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7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8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9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0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1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2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3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4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4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4905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06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7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8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9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0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1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2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3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4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5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6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7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8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9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5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4890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91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2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3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4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5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6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7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8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9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0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1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2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3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4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6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4875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76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7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8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9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0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1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2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3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4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5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6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7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8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9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7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4860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61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2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3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4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5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6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7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8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9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0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1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2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3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4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8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4845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46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7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8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9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0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1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2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3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4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5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6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7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8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9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49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4830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31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2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3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4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5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6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7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8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9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0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1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2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3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4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0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4815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16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7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8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9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0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1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2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3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4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5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6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7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8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9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1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4800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01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2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3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4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5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6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7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8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9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0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1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2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3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4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2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4785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786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7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8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9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0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1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2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3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4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5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6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7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8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9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3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4770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771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2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3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4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5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6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7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8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9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0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1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2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3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4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54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4755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756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7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8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9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0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1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2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3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4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5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6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7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8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9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708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4725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726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7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8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9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0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1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2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3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4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5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6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7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8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9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709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4710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711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2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3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4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5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6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7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8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9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0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1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2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3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24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980" name="Group 292"/>
          <p:cNvGrpSpPr>
            <a:grpSpLocks/>
          </p:cNvGrpSpPr>
          <p:nvPr/>
        </p:nvGrpSpPr>
        <p:grpSpPr bwMode="auto">
          <a:xfrm>
            <a:off x="6300788" y="2367434"/>
            <a:ext cx="1189037" cy="1189037"/>
            <a:chOff x="288" y="3042"/>
            <a:chExt cx="816" cy="702"/>
          </a:xfrm>
        </p:grpSpPr>
        <p:grpSp>
          <p:nvGrpSpPr>
            <p:cNvPr id="4981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5014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5239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240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1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2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3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4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5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6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7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8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9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0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1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2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3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5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5224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225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6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7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8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9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0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1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2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3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4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5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6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7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8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6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5209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210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1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2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3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4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5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6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7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8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9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0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1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2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3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7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5194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95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6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7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8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9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0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1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2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3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4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5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6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7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8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8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5179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80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1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2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3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4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5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6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7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8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9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0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1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2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3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19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5164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65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6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7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8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9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0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1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2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3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4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5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6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7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8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0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5149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50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1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2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3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4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5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6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7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8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9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0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1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2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3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1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5134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35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6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7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8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9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0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1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2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3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4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5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6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7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8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2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5119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20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1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2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3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4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5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6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7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8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9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0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1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2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3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3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5104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105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6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7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8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9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0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1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2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3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4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5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6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7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8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4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5089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90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1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2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3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4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5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6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7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8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9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0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1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2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3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5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5074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75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6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7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8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9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0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1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2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3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4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5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6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7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8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6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5059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60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1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2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3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4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5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6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7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8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9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0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1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2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3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7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5044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45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6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7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8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9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0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1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2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3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4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5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6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7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8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28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5029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030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1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2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3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4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5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6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7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8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9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0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1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2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3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982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4999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000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1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2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3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4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5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6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7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8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9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0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1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2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3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83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4984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985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6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7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8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9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0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1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2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3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4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5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6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7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8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254" name="Group 292"/>
          <p:cNvGrpSpPr>
            <a:grpSpLocks/>
          </p:cNvGrpSpPr>
          <p:nvPr/>
        </p:nvGrpSpPr>
        <p:grpSpPr bwMode="auto">
          <a:xfrm>
            <a:off x="7596188" y="2367434"/>
            <a:ext cx="1189037" cy="1189037"/>
            <a:chOff x="288" y="3042"/>
            <a:chExt cx="816" cy="702"/>
          </a:xfrm>
        </p:grpSpPr>
        <p:grpSp>
          <p:nvGrpSpPr>
            <p:cNvPr id="5255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5288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5513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514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5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6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7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8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9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0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1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2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3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4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5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6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7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89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5498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99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0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1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2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3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4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5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6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7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8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9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0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1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2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0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5483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84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5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6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7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8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9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0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1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2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3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4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5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6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7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1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5468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69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0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1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2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3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4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5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6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7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8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9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0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1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2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2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5453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54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5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6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7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8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9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0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1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2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3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4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5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6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7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3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5438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39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0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1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2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3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4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5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6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7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8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9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0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1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2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4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5423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24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5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6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7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8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9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0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1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2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3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4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5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6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7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5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5408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09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0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1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2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3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4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5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6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7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8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9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0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1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2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6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5393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94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5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6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7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8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9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0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1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2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3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4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5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6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7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7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5378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79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0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1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2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3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4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5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6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7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8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9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0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1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2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8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5363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64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5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6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7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8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9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0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1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2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3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4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5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6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7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99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5348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49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0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1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2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3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4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5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6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7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8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9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0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1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2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300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5333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34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5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6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7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8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9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0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1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2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3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4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5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6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7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301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5318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19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0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1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2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3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4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5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6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7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8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9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0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1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2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302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5303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254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04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5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6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7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8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9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0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1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2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3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4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5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6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7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254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5256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5273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274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5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6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7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8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9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0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1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2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3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4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5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6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7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257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5258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254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259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0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1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2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3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4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5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6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7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8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9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0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1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72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254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654" name="TextBox 165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99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3.7037E-6 L 0.0158 -3.7037E-6 " pathEditMode="relative" ptsTypes="AA">
                                      <p:cBhvr>
                                        <p:cTn id="6" dur="1000" fill="hold"/>
                                        <p:tgtEl>
                                          <p:spTgt spid="38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Window-based models</a:t>
            </a:r>
            <a:b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2787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Consider edges, contours, and (oriented) intensity gradients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788" name="Group 4"/>
          <p:cNvGrpSpPr>
            <a:grpSpLocks noChangeAspect="1"/>
          </p:cNvGrpSpPr>
          <p:nvPr/>
        </p:nvGrpSpPr>
        <p:grpSpPr bwMode="auto">
          <a:xfrm>
            <a:off x="788988" y="3370263"/>
            <a:ext cx="8229600" cy="857250"/>
            <a:chOff x="384" y="3780"/>
            <a:chExt cx="5184" cy="540"/>
          </a:xfrm>
        </p:grpSpPr>
        <p:pic>
          <p:nvPicPr>
            <p:cNvPr id="2789" name="Picture 5" descr="koalahead_grayhis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4" y="3792"/>
              <a:ext cx="70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0" name="Picture 6" descr="koalahead2_grayhi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6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1" name="Picture 7" descr="koalahead3_grayhi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3792"/>
              <a:ext cx="67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2" name="Picture 8" descr="pandahead1_grayhi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3" name="Picture 9" descr="pandahead2_grayhis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2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4" name="Picture 10" descr="pandahead3_grayhis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48" y="3780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95" name="Group 11"/>
          <p:cNvGrpSpPr>
            <a:grpSpLocks/>
          </p:cNvGrpSpPr>
          <p:nvPr/>
        </p:nvGrpSpPr>
        <p:grpSpPr bwMode="auto">
          <a:xfrm>
            <a:off x="665163" y="2170113"/>
            <a:ext cx="8353425" cy="1169987"/>
            <a:chOff x="258" y="3024"/>
            <a:chExt cx="5262" cy="737"/>
          </a:xfrm>
        </p:grpSpPr>
        <p:pic>
          <p:nvPicPr>
            <p:cNvPr id="2796" name="Picture 12" descr="pandahead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80" y="3024"/>
              <a:ext cx="803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7" name="Picture 13" descr="pandahead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25" y="3024"/>
              <a:ext cx="78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8" name="Picture 14" descr="pandahead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60" y="3024"/>
              <a:ext cx="760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9" name="Picture 15" descr="gray_koalahead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58" y="3035"/>
              <a:ext cx="84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0" name="Picture 16" descr="gray_koalahead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52" y="3024"/>
              <a:ext cx="948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1" name="Picture 17" descr="gray_koalahead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160" y="3029"/>
              <a:ext cx="864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02" name="Group 18"/>
          <p:cNvGrpSpPr>
            <a:grpSpLocks/>
          </p:cNvGrpSpPr>
          <p:nvPr/>
        </p:nvGrpSpPr>
        <p:grpSpPr bwMode="auto">
          <a:xfrm>
            <a:off x="712788" y="2170113"/>
            <a:ext cx="1295400" cy="1114425"/>
            <a:chOff x="288" y="3042"/>
            <a:chExt cx="816" cy="702"/>
          </a:xfrm>
        </p:grpSpPr>
        <p:grpSp>
          <p:nvGrpSpPr>
            <p:cNvPr id="2803" name="Group 19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2836" name="Group 20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3061" name="Rectangle 2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62" name="Line 2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3" name="Line 2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4" name="Line 2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5" name="Line 2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6" name="Line 2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7" name="Line 2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8" name="Line 2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9" name="Line 2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0" name="Line 3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1" name="Line 3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2" name="Line 3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3" name="Line 3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4" name="Line 3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5" name="Line 3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37" name="Group 36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046" name="Rectangle 3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47" name="Line 3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8" name="Line 3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9" name="Line 4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0" name="Line 4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1" name="Line 4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2" name="Line 4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3" name="Line 4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4" name="Line 4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5" name="Line 4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6" name="Line 4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7" name="Line 4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8" name="Line 4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9" name="Line 5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0" name="Line 5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38" name="Group 52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031" name="Rectangle 5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32" name="Line 5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3" name="Line 5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4" name="Line 5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5" name="Line 5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6" name="Line 5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7" name="Line 5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8" name="Line 6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9" name="Line 6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0" name="Line 6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1" name="Line 6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2" name="Line 6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3" name="Line 6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4" name="Line 6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5" name="Line 6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39" name="Group 68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016" name="Rectangle 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17" name="Line 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8" name="Line 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9" name="Line 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0" name="Line 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1" name="Line 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2" name="Line 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3" name="Line 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4" name="Line 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5" name="Line 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6" name="Line 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7" name="Line 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8" name="Line 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9" name="Line 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0" name="Line 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0" name="Group 84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001" name="Rectangle 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002" name="Line 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3" name="Line 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4" name="Line 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5" name="Line 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6" name="Line 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7" name="Line 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8" name="Line 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9" name="Line 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0" name="Line 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1" name="Line 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2" name="Line 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3" name="Line 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4" name="Line 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5" name="Line 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1" name="Group 100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2986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87" name="Line 1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8" name="Line 1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9" name="Line 1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0" name="Line 1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1" name="Line 1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2" name="Line 1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3" name="Line 1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4" name="Line 1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5" name="Line 1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6" name="Line 1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7" name="Line 1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8" name="Line 1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9" name="Line 1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0" name="Line 1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2" name="Group 116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2971" name="Rectangle 1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72" name="Line 1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3" name="Line 1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4" name="Line 1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5" name="Line 1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6" name="Line 1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7" name="Line 1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8" name="Line 1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9" name="Line 1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0" name="Line 1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1" name="Line 1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2" name="Line 1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3" name="Line 1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4" name="Line 1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5" name="Line 1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3" name="Group 132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2956" name="Rectangle 1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57" name="Line 1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8" name="Line 1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9" name="Line 1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0" name="Line 1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1" name="Line 1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2" name="Line 1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3" name="Line 1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4" name="Line 1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5" name="Line 1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6" name="Line 1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7" name="Line 1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8" name="Line 1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9" name="Line 1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0" name="Line 1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4" name="Group 148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2941" name="Rectangle 1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42" name="Line 1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3" name="Line 1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4" name="Line 1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5" name="Line 1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6" name="Line 1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7" name="Line 1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8" name="Line 1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9" name="Line 1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0" name="Line 1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1" name="Line 1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2" name="Line 1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3" name="Line 1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4" name="Line 1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5" name="Line 1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5" name="Group 164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2926" name="Rectangle 1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27" name="Line 1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8" name="Line 1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9" name="Line 1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0" name="Line 1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1" name="Line 1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2" name="Line 1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3" name="Line 1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4" name="Line 1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5" name="Line 1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6" name="Line 1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7" name="Line 1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8" name="Line 1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9" name="Line 1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0" name="Line 1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6" name="Group 180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2911" name="Rectangle 1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912" name="Line 1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3" name="Line 1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4" name="Line 1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5" name="Line 1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6" name="Line 1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7" name="Line 1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8" name="Line 1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9" name="Line 1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0" name="Line 1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1" name="Line 1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2" name="Line 1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3" name="Line 1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4" name="Line 1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5" name="Line 1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7" name="Group 196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2896" name="Rectangle 1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97" name="Line 1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8" name="Line 1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9" name="Line 2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0" name="Line 2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1" name="Line 2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2" name="Line 2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3" name="Line 2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4" name="Line 2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5" name="Line 2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6" name="Line 2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7" name="Line 2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8" name="Line 2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9" name="Line 2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0" name="Line 2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8" name="Group 212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2881" name="Rectangle 2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82" name="Line 2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3" name="Line 2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4" name="Line 2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5" name="Line 2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6" name="Line 2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7" name="Line 2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8" name="Line 2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9" name="Line 2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0" name="Line 2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1" name="Line 2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2" name="Line 2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3" name="Line 2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4" name="Line 2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5" name="Line 2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49" name="Group 228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2866" name="Rectangle 2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67" name="Line 2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8" name="Line 2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9" name="Line 2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0" name="Line 2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1" name="Line 2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2" name="Line 2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3" name="Line 2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4" name="Line 2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5" name="Line 2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6" name="Line 2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7" name="Line 2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8" name="Line 2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9" name="Line 2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0" name="Line 2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50" name="Group 244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2851" name="Rectangle 2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52" name="Line 2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3" name="Line 2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4" name="Line 2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5" name="Line 2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6" name="Line 2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7" name="Line 2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8" name="Line 2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9" name="Line 2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0" name="Line 2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1" name="Line 2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2" name="Line 2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3" name="Line 2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4" name="Line 2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5" name="Line 2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804" name="Group 260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2821" name="Rectangle 26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22" name="Line 26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3" name="Line 26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4" name="Line 26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5" name="Line 26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6" name="Line 26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7" name="Line 26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8" name="Line 26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9" name="Line 26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0" name="Line 27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1" name="Line 27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2" name="Line 27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3" name="Line 27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4" name="Line 27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5" name="Line 27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05" name="Group 276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2806" name="Rectangle 277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07" name="Line 278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8" name="Line 279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9" name="Line 280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0" name="Line 281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1" name="Line 282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2" name="Line 283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3" name="Line 284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4" name="Line 285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5" name="Line 286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6" name="Line 287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7" name="Line 288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8" name="Line 289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9" name="Line 290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0" name="Line 291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076" name="Group 292"/>
          <p:cNvGrpSpPr>
            <a:grpSpLocks/>
          </p:cNvGrpSpPr>
          <p:nvPr/>
        </p:nvGrpSpPr>
        <p:grpSpPr bwMode="auto">
          <a:xfrm>
            <a:off x="712788" y="2170113"/>
            <a:ext cx="1295400" cy="1114425"/>
            <a:chOff x="288" y="3042"/>
            <a:chExt cx="816" cy="702"/>
          </a:xfrm>
        </p:grpSpPr>
        <p:grpSp>
          <p:nvGrpSpPr>
            <p:cNvPr id="3077" name="Group 293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3110" name="Group 294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3335" name="Rectangle 29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336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7" name="Line 29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8" name="Line 29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9" name="Line 29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0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1" name="Line 30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2" name="Line 30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3" name="Line 30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4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5" name="Line 30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6" name="Line 30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7" name="Line 30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8" name="Line 30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9" name="Line 30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1" name="Group 310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320" name="Rectangle 31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321" name="Line 31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2" name="Line 31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3" name="Line 31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4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5" name="Line 31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6" name="Line 31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7" name="Line 31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8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9" name="Line 32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0" name="Line 32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1" name="Line 32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2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3" name="Line 32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4" name="Line 32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2" name="Group 326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305" name="Rectangle 32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306" name="Line 32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7" name="Line 32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8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9" name="Line 33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0" name="Line 33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1" name="Line 33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2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3" name="Line 33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4" name="Line 33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5" name="Line 33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6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7" name="Line 33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8" name="Line 34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9" name="Line 34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3" name="Group 342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290" name="Rectangle 3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91" name="Line 3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2" name="Line 3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3" name="Line 3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4" name="Line 3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5" name="Line 3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6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7" name="Line 3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8" name="Line 3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9" name="Line 3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0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1" name="Line 3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2" name="Line 3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3" name="Line 3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4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4" name="Group 358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275" name="Rectangle 3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76" name="Line 3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7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8" name="Line 3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9" name="Line 3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0" name="Line 3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1" name="Line 3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2" name="Line 3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3" name="Line 3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4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5" name="Line 3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6" name="Line 3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7" name="Line 3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8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9" name="Line 3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5" name="Group 374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3260" name="Rectangle 3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61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2" name="Line 3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3" name="Line 3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4" name="Line 3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5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6" name="Line 3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7" name="Line 3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8" name="Line 3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9" name="Line 3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0" name="Line 3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1" name="Line 3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2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3" name="Line 3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4" name="Line 3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6" name="Group 390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3245" name="Rectangle 3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46" name="Line 3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7" name="Line 3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8" name="Line 3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9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0" name="Line 3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1" name="Line 3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2" name="Line 3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3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4" name="Line 4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5" name="Line 4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6" name="Line 4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7" name="Line 4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8" name="Line 4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9" name="Line 4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7" name="Group 406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3230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31" name="Line 4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2" name="Line 4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3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4" name="Line 4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5" name="Line 4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6" name="Line 4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7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8" name="Line 4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9" name="Line 4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0" name="Line 4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1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2" name="Line 4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3" name="Line 4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4" name="Line 4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8" name="Group 422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3215" name="Rectangle 4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16" name="Line 4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7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8" name="Line 4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9" name="Line 4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0" name="Line 4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1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2" name="Line 4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3" name="Line 4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4" name="Line 4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5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6" name="Line 4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7" name="Line 4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8" name="Line 4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9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19" name="Group 438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3200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201" name="Line 4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2" name="Line 4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3" name="Line 4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4" name="Line 4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5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6" name="Line 4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7" name="Line 4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8" name="Line 4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9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0" name="Line 4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1" name="Line 4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2" name="Line 4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3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4" name="Line 4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0" name="Group 454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185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86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7" name="Line 4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8" name="Line 4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9" name="Line 4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0" name="Line 4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1" name="Line 4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2" name="Line 4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3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4" name="Line 4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5" name="Line 4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6" name="Line 4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7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8" name="Line 4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9" name="Line 4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1" name="Group 470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170" name="Rectangle 4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71" name="Line 4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2" name="Line 4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3" name="Line 4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4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5" name="Line 4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6" name="Line 4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7" name="Line 4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8" name="Line 4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9" name="Line 4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0" name="Line 4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1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2" name="Line 4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3" name="Line 4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4" name="Line 4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2" name="Group 486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155" name="Rectangle 4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56" name="Line 4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7" name="Line 4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8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9" name="Line 4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0" name="Line 4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1" name="Line 4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2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3" name="Line 4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4" name="Line 4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5" name="Line 4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6" name="Line 4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7" name="Line 4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8" name="Line 5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9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3" name="Group 502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140" name="Rectangle 5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41" name="Line 5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2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3" name="Line 5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4" name="Line 5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5" name="Line 5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6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7" name="Line 5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8" name="Line 5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9" name="Line 5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0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1" name="Line 5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2" name="Line 5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3" name="Line 5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4" name="Line 5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24" name="Group 518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125" name="Rectangle 5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126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7" name="Line 5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8" name="Line 5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9" name="Line 5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0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1" name="Line 5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2" name="Line 5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3" name="Line 5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4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5" name="Line 5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6" name="Line 5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7" name="Line 5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8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9" name="Line 5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078" name="Group 534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095" name="Rectangle 53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96" name="Line 53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7" name="Line 53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8" name="Line 53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9" name="Line 53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0" name="Line 54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1" name="Line 54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2" name="Line 54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3" name="Line 54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4" name="Line 54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5" name="Line 54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6" name="Line 54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7" name="Line 54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8" name="Line 54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9" name="Line 54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79" name="Group 550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080" name="Rectangle 551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81" name="Line 552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2" name="Line 553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3" name="Line 554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4" name="Line 555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5" name="Line 556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6" name="Line 557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7" name="Line 558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8" name="Line 559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9" name="Line 560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0" name="Line 561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1" name="Line 562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2" name="Line 563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3" name="Line 564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4" name="Line 565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350" name="Group 566"/>
          <p:cNvGrpSpPr>
            <a:grpSpLocks/>
          </p:cNvGrpSpPr>
          <p:nvPr/>
        </p:nvGrpSpPr>
        <p:grpSpPr bwMode="auto">
          <a:xfrm>
            <a:off x="5132388" y="2170113"/>
            <a:ext cx="1295400" cy="1114425"/>
            <a:chOff x="288" y="3042"/>
            <a:chExt cx="816" cy="702"/>
          </a:xfrm>
        </p:grpSpPr>
        <p:grpSp>
          <p:nvGrpSpPr>
            <p:cNvPr id="3351" name="Group 567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3384" name="Group 568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3609" name="Rectangle 56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10" name="Line 57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1" name="Line 57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2" name="Line 57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3" name="Line 57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4" name="Line 57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5" name="Line 57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6" name="Line 57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7" name="Line 57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8" name="Line 57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9" name="Line 57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0" name="Line 58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1" name="Line 58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2" name="Line 58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3" name="Line 58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5" name="Group 584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594" name="Rectangle 58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95" name="Line 58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6" name="Line 58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7" name="Line 58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8" name="Line 58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9" name="Line 59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0" name="Line 59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1" name="Line 59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2" name="Line 59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3" name="Line 59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4" name="Line 59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5" name="Line 59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6" name="Line 59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7" name="Line 59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8" name="Line 59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6" name="Group 600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579" name="Rectangle 60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80" name="Line 60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1" name="Line 60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2" name="Line 60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3" name="Line 60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4" name="Line 60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5" name="Line 60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6" name="Line 60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7" name="Line 60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8" name="Line 61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9" name="Line 61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0" name="Line 61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1" name="Line 61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2" name="Line 61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3" name="Line 61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7" name="Group 616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564" name="Rectangle 61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65" name="Line 61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6" name="Line 61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7" name="Line 62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8" name="Line 62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9" name="Line 62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0" name="Line 62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1" name="Line 62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2" name="Line 62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3" name="Line 62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4" name="Line 62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5" name="Line 62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6" name="Line 62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7" name="Line 63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8" name="Line 63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8" name="Group 632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549" name="Rectangle 63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50" name="Line 63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1" name="Line 63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2" name="Line 63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3" name="Line 63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4" name="Line 63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5" name="Line 63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6" name="Line 64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7" name="Line 64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8" name="Line 64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9" name="Line 64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0" name="Line 64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1" name="Line 64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2" name="Line 64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3" name="Line 64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89" name="Group 648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3534" name="Rectangle 64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35" name="Line 65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6" name="Line 65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7" name="Line 65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8" name="Line 65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9" name="Line 65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0" name="Line 65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1" name="Line 65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2" name="Line 65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3" name="Line 65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4" name="Line 65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5" name="Line 66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6" name="Line 66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7" name="Line 66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8" name="Line 66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0" name="Group 664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3519" name="Rectangle 66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20" name="Line 66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1" name="Line 66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2" name="Line 66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3" name="Line 66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4" name="Line 67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5" name="Line 67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6" name="Line 67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7" name="Line 67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8" name="Line 67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9" name="Line 67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0" name="Line 67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1" name="Line 67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2" name="Line 67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3" name="Line 67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1" name="Group 680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3504" name="Rectangle 68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05" name="Line 68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6" name="Line 68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7" name="Line 68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8" name="Line 68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9" name="Line 68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0" name="Line 68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1" name="Line 68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2" name="Line 68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3" name="Line 69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4" name="Line 69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5" name="Line 69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6" name="Line 69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7" name="Line 69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8" name="Line 69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2" name="Group 696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3489" name="Rectangle 69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90" name="Line 69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1" name="Line 69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2" name="Line 70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3" name="Line 70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4" name="Line 70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5" name="Line 70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6" name="Line 70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7" name="Line 70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8" name="Line 70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9" name="Line 70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0" name="Line 70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1" name="Line 70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2" name="Line 71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3" name="Line 71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3" name="Group 712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3474" name="Rectangle 71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75" name="Line 71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6" name="Line 71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7" name="Line 71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8" name="Line 71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9" name="Line 71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0" name="Line 71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1" name="Line 72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2" name="Line 72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3" name="Line 72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4" name="Line 72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5" name="Line 72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6" name="Line 72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7" name="Line 72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8" name="Line 72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4" name="Group 728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459" name="Rectangle 72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60" name="Line 73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1" name="Line 73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2" name="Line 73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3" name="Line 73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4" name="Line 73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5" name="Line 73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6" name="Line 73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7" name="Line 73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8" name="Line 73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9" name="Line 73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0" name="Line 74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1" name="Line 74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2" name="Line 74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3" name="Line 74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5" name="Group 744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444" name="Rectangle 74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45" name="Line 74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6" name="Line 74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7" name="Line 74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8" name="Line 74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9" name="Line 75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0" name="Line 75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1" name="Line 75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2" name="Line 75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3" name="Line 75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4" name="Line 75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5" name="Line 75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6" name="Line 75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7" name="Line 75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8" name="Line 75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6" name="Group 760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429" name="Rectangle 76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30" name="Line 76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1" name="Line 76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2" name="Line 76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3" name="Line 76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4" name="Line 76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5" name="Line 76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6" name="Line 76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7" name="Line 76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8" name="Line 77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9" name="Line 77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0" name="Line 77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1" name="Line 77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2" name="Line 77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3" name="Line 77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7" name="Group 776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414" name="Rectangle 77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15" name="Line 77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6" name="Line 77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7" name="Line 78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8" name="Line 78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9" name="Line 78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0" name="Line 78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1" name="Line 78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2" name="Line 78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3" name="Line 78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4" name="Line 78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5" name="Line 78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6" name="Line 78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7" name="Line 79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8" name="Line 79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8" name="Group 792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399" name="Rectangle 79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400" name="Line 79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1" name="Line 79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2" name="Line 79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3" name="Line 79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4" name="Line 79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5" name="Line 79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6" name="Line 80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7" name="Line 80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8" name="Line 80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9" name="Line 80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0" name="Line 80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1" name="Line 80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2" name="Line 80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3" name="Line 80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352" name="Group 808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369" name="Rectangle 80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70" name="Line 81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1" name="Line 81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2" name="Line 81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3" name="Line 81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4" name="Line 81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5" name="Line 81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6" name="Line 81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7" name="Line 81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8" name="Line 81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9" name="Line 81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0" name="Line 82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1" name="Line 82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2" name="Line 82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3" name="Line 82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353" name="Group 824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354" name="Rectangle 825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55" name="Line 826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6" name="Line 827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7" name="Line 828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8" name="Line 829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9" name="Line 830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0" name="Line 831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1" name="Line 832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2" name="Line 833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3" name="Line 834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4" name="Line 835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5" name="Line 836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6" name="Line 837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7" name="Line 838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8" name="Line 839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624" name="Group 840"/>
          <p:cNvGrpSpPr>
            <a:grpSpLocks/>
          </p:cNvGrpSpPr>
          <p:nvPr/>
        </p:nvGrpSpPr>
        <p:grpSpPr bwMode="auto">
          <a:xfrm>
            <a:off x="5132388" y="2170113"/>
            <a:ext cx="1295400" cy="1114425"/>
            <a:chOff x="288" y="3042"/>
            <a:chExt cx="816" cy="702"/>
          </a:xfrm>
        </p:grpSpPr>
        <p:grpSp>
          <p:nvGrpSpPr>
            <p:cNvPr id="3625" name="Group 841"/>
            <p:cNvGrpSpPr>
              <a:grpSpLocks/>
            </p:cNvGrpSpPr>
            <p:nvPr/>
          </p:nvGrpSpPr>
          <p:grpSpPr bwMode="auto">
            <a:xfrm>
              <a:off x="288" y="3042"/>
              <a:ext cx="720" cy="702"/>
              <a:chOff x="288" y="2880"/>
              <a:chExt cx="720" cy="702"/>
            </a:xfrm>
          </p:grpSpPr>
          <p:grpSp>
            <p:nvGrpSpPr>
              <p:cNvPr id="3658" name="Group 842"/>
              <p:cNvGrpSpPr>
                <a:grpSpLocks/>
              </p:cNvGrpSpPr>
              <p:nvPr/>
            </p:nvGrpSpPr>
            <p:grpSpPr bwMode="auto">
              <a:xfrm>
                <a:off x="288" y="2880"/>
                <a:ext cx="48" cy="702"/>
                <a:chOff x="288" y="2256"/>
                <a:chExt cx="48" cy="702"/>
              </a:xfrm>
            </p:grpSpPr>
            <p:sp>
              <p:nvSpPr>
                <p:cNvPr id="5534" name="Rectangle 84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535" name="Line 84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6" name="Line 84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7" name="Line 84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8" name="Line 84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9" name="Line 84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0" name="Line 84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1" name="Line 85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2" name="Line 85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3" name="Line 85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4" name="Line 85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5" name="Line 85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6" name="Line 85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7" name="Line 85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8" name="Line 85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59" name="Group 858"/>
              <p:cNvGrpSpPr>
                <a:grpSpLocks/>
              </p:cNvGrpSpPr>
              <p:nvPr/>
            </p:nvGrpSpPr>
            <p:grpSpPr bwMode="auto">
              <a:xfrm>
                <a:off x="336" y="2880"/>
                <a:ext cx="48" cy="702"/>
                <a:chOff x="288" y="2256"/>
                <a:chExt cx="48" cy="702"/>
              </a:xfrm>
            </p:grpSpPr>
            <p:sp>
              <p:nvSpPr>
                <p:cNvPr id="3868" name="Rectangle 85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69" name="Line 86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0" name="Line 86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1" name="Line 86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2" name="Line 86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3" name="Line 86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4" name="Line 86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5" name="Line 86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6" name="Line 86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8" name="Line 86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9" name="Line 86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0" name="Line 87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1" name="Line 87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2" name="Line 87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3" name="Line 87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0" name="Group 874"/>
              <p:cNvGrpSpPr>
                <a:grpSpLocks/>
              </p:cNvGrpSpPr>
              <p:nvPr/>
            </p:nvGrpSpPr>
            <p:grpSpPr bwMode="auto">
              <a:xfrm>
                <a:off x="384" y="2880"/>
                <a:ext cx="48" cy="702"/>
                <a:chOff x="288" y="2256"/>
                <a:chExt cx="48" cy="702"/>
              </a:xfrm>
            </p:grpSpPr>
            <p:sp>
              <p:nvSpPr>
                <p:cNvPr id="3853" name="Rectangle 87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54" name="Line 87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5" name="Line 87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6" name="Line 87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7" name="Line 87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8" name="Line 88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9" name="Line 88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0" name="Line 88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1" name="Line 88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2" name="Line 88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3" name="Line 88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4" name="Line 88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5" name="Line 88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6" name="Line 88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7" name="Line 88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1" name="Group 890"/>
              <p:cNvGrpSpPr>
                <a:grpSpLocks/>
              </p:cNvGrpSpPr>
              <p:nvPr/>
            </p:nvGrpSpPr>
            <p:grpSpPr bwMode="auto">
              <a:xfrm>
                <a:off x="432" y="2880"/>
                <a:ext cx="48" cy="702"/>
                <a:chOff x="288" y="2256"/>
                <a:chExt cx="48" cy="702"/>
              </a:xfrm>
            </p:grpSpPr>
            <p:sp>
              <p:nvSpPr>
                <p:cNvPr id="3838" name="Rectangle 89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39" name="Line 89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0" name="Line 89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1" name="Line 89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2" name="Line 89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3" name="Line 89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4" name="Line 89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5" name="Line 89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6" name="Line 89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7" name="Line 90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8" name="Line 90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9" name="Line 90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0" name="Line 90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1" name="Line 90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2" name="Line 90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2" name="Group 906"/>
              <p:cNvGrpSpPr>
                <a:grpSpLocks/>
              </p:cNvGrpSpPr>
              <p:nvPr/>
            </p:nvGrpSpPr>
            <p:grpSpPr bwMode="auto">
              <a:xfrm>
                <a:off x="480" y="2880"/>
                <a:ext cx="48" cy="702"/>
                <a:chOff x="288" y="2256"/>
                <a:chExt cx="48" cy="702"/>
              </a:xfrm>
            </p:grpSpPr>
            <p:sp>
              <p:nvSpPr>
                <p:cNvPr id="3823" name="Rectangle 90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24" name="Line 90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5" name="Line 90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6" name="Line 91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7" name="Line 91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8" name="Line 91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9" name="Line 91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0" name="Line 91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1" name="Line 91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2" name="Line 91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3" name="Line 91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4" name="Line 91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5" name="Line 91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6" name="Line 92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7" name="Line 92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3" name="Group 922"/>
              <p:cNvGrpSpPr>
                <a:grpSpLocks/>
              </p:cNvGrpSpPr>
              <p:nvPr/>
            </p:nvGrpSpPr>
            <p:grpSpPr bwMode="auto">
              <a:xfrm>
                <a:off x="528" y="2880"/>
                <a:ext cx="48" cy="702"/>
                <a:chOff x="288" y="2256"/>
                <a:chExt cx="48" cy="702"/>
              </a:xfrm>
            </p:grpSpPr>
            <p:sp>
              <p:nvSpPr>
                <p:cNvPr id="3808" name="Rectangle 92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809" name="Line 92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0" name="Line 92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1" name="Line 92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2" name="Line 92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3" name="Line 92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4" name="Line 92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5" name="Line 93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6" name="Line 93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7" name="Line 93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8" name="Line 93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9" name="Line 93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0" name="Line 93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1" name="Line 93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2" name="Line 93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4" name="Group 938"/>
              <p:cNvGrpSpPr>
                <a:grpSpLocks/>
              </p:cNvGrpSpPr>
              <p:nvPr/>
            </p:nvGrpSpPr>
            <p:grpSpPr bwMode="auto">
              <a:xfrm>
                <a:off x="576" y="2880"/>
                <a:ext cx="48" cy="702"/>
                <a:chOff x="288" y="2256"/>
                <a:chExt cx="48" cy="702"/>
              </a:xfrm>
            </p:grpSpPr>
            <p:sp>
              <p:nvSpPr>
                <p:cNvPr id="3793" name="Rectangle 93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94" name="Line 94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5" name="Line 94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6" name="Line 94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7" name="Line 94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8" name="Line 94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9" name="Line 94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0" name="Line 94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1" name="Line 94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2" name="Line 94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3" name="Line 94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4" name="Line 95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5" name="Line 95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6" name="Line 95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7" name="Line 95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5" name="Group 954"/>
              <p:cNvGrpSpPr>
                <a:grpSpLocks/>
              </p:cNvGrpSpPr>
              <p:nvPr/>
            </p:nvGrpSpPr>
            <p:grpSpPr bwMode="auto">
              <a:xfrm>
                <a:off x="624" y="2880"/>
                <a:ext cx="48" cy="702"/>
                <a:chOff x="288" y="2256"/>
                <a:chExt cx="48" cy="702"/>
              </a:xfrm>
            </p:grpSpPr>
            <p:sp>
              <p:nvSpPr>
                <p:cNvPr id="3778" name="Rectangle 95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79" name="Line 95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0" name="Line 95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1" name="Line 95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2" name="Line 95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3" name="Line 96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4" name="Line 96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5" name="Line 96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6" name="Line 96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7" name="Line 96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8" name="Line 96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9" name="Line 96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0" name="Line 96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1" name="Line 96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2" name="Line 96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6" name="Group 970"/>
              <p:cNvGrpSpPr>
                <a:grpSpLocks/>
              </p:cNvGrpSpPr>
              <p:nvPr/>
            </p:nvGrpSpPr>
            <p:grpSpPr bwMode="auto">
              <a:xfrm>
                <a:off x="672" y="2880"/>
                <a:ext cx="48" cy="702"/>
                <a:chOff x="288" y="2256"/>
                <a:chExt cx="48" cy="702"/>
              </a:xfrm>
            </p:grpSpPr>
            <p:sp>
              <p:nvSpPr>
                <p:cNvPr id="3763" name="Rectangle 97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64" name="Line 97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5" name="Line 97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6" name="Line 97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7" name="Line 97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8" name="Line 97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9" name="Line 97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0" name="Line 97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1" name="Line 97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2" name="Line 98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3" name="Line 98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4" name="Line 98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5" name="Line 98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6" name="Line 98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7" name="Line 98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7" name="Group 986"/>
              <p:cNvGrpSpPr>
                <a:grpSpLocks/>
              </p:cNvGrpSpPr>
              <p:nvPr/>
            </p:nvGrpSpPr>
            <p:grpSpPr bwMode="auto">
              <a:xfrm>
                <a:off x="720" y="2880"/>
                <a:ext cx="48" cy="702"/>
                <a:chOff x="288" y="2256"/>
                <a:chExt cx="48" cy="702"/>
              </a:xfrm>
            </p:grpSpPr>
            <p:sp>
              <p:nvSpPr>
                <p:cNvPr id="3748" name="Rectangle 98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49" name="Line 98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0" name="Line 98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1" name="Line 99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2" name="Line 99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3" name="Line 99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4" name="Line 99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5" name="Line 99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6" name="Line 99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7" name="Line 99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8" name="Line 99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9" name="Line 99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0" name="Line 99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1" name="Line 100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2" name="Line 100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8" name="Group 1002"/>
              <p:cNvGrpSpPr>
                <a:grpSpLocks/>
              </p:cNvGrpSpPr>
              <p:nvPr/>
            </p:nvGrpSpPr>
            <p:grpSpPr bwMode="auto">
              <a:xfrm>
                <a:off x="768" y="2880"/>
                <a:ext cx="48" cy="702"/>
                <a:chOff x="288" y="2256"/>
                <a:chExt cx="48" cy="702"/>
              </a:xfrm>
            </p:grpSpPr>
            <p:sp>
              <p:nvSpPr>
                <p:cNvPr id="3733" name="Rectangle 1003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34" name="Line 1004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5" name="Line 1005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6" name="Line 1006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7" name="Line 1007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8" name="Line 1008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9" name="Line 1009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0" name="Line 1010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1" name="Line 1011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2" name="Line 1012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3" name="Line 1013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4" name="Line 1014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5" name="Line 1015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6" name="Line 1016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7" name="Line 1017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69" name="Group 1018"/>
              <p:cNvGrpSpPr>
                <a:grpSpLocks/>
              </p:cNvGrpSpPr>
              <p:nvPr/>
            </p:nvGrpSpPr>
            <p:grpSpPr bwMode="auto">
              <a:xfrm>
                <a:off x="816" y="2880"/>
                <a:ext cx="48" cy="702"/>
                <a:chOff x="288" y="2256"/>
                <a:chExt cx="48" cy="702"/>
              </a:xfrm>
            </p:grpSpPr>
            <p:sp>
              <p:nvSpPr>
                <p:cNvPr id="3718" name="Rectangle 1019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19" name="Line 1020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0" name="Line 1021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1" name="Line 1022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2" name="Line 1023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3" name="Line 1024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4" name="Line 1025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5" name="Line 1026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6" name="Line 1027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7" name="Line 1028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8" name="Line 1029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9" name="Line 1030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0" name="Line 1031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1" name="Line 1032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2" name="Line 1033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70" name="Group 1034"/>
              <p:cNvGrpSpPr>
                <a:grpSpLocks/>
              </p:cNvGrpSpPr>
              <p:nvPr/>
            </p:nvGrpSpPr>
            <p:grpSpPr bwMode="auto">
              <a:xfrm>
                <a:off x="864" y="2880"/>
                <a:ext cx="48" cy="702"/>
                <a:chOff x="288" y="2256"/>
                <a:chExt cx="48" cy="702"/>
              </a:xfrm>
            </p:grpSpPr>
            <p:sp>
              <p:nvSpPr>
                <p:cNvPr id="3703" name="Rectangle 1035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704" name="Line 1036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5" name="Line 1037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6" name="Line 1038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7" name="Line 1039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8" name="Line 1040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9" name="Line 1041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0" name="Line 1042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1" name="Line 1043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2" name="Line 1044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3" name="Line 1045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4" name="Line 1046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5" name="Line 1047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6" name="Line 1048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7" name="Line 1049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71" name="Group 1050"/>
              <p:cNvGrpSpPr>
                <a:grpSpLocks/>
              </p:cNvGrpSpPr>
              <p:nvPr/>
            </p:nvGrpSpPr>
            <p:grpSpPr bwMode="auto">
              <a:xfrm>
                <a:off x="912" y="2880"/>
                <a:ext cx="48" cy="702"/>
                <a:chOff x="288" y="2256"/>
                <a:chExt cx="48" cy="702"/>
              </a:xfrm>
            </p:grpSpPr>
            <p:sp>
              <p:nvSpPr>
                <p:cNvPr id="3688" name="Rectangle 1051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89" name="Line 1052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0" name="Line 1053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1" name="Line 1054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2" name="Line 1055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3" name="Line 1056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4" name="Line 1057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5" name="Line 1058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6" name="Line 1059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7" name="Line 1060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8" name="Line 1061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9" name="Line 1062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0" name="Line 1063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1" name="Line 1064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2" name="Line 1065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72" name="Group 1066"/>
              <p:cNvGrpSpPr>
                <a:grpSpLocks/>
              </p:cNvGrpSpPr>
              <p:nvPr/>
            </p:nvGrpSpPr>
            <p:grpSpPr bwMode="auto">
              <a:xfrm>
                <a:off x="960" y="2880"/>
                <a:ext cx="48" cy="702"/>
                <a:chOff x="288" y="2256"/>
                <a:chExt cx="48" cy="702"/>
              </a:xfrm>
            </p:grpSpPr>
            <p:sp>
              <p:nvSpPr>
                <p:cNvPr id="3673" name="Rectangle 1067"/>
                <p:cNvSpPr>
                  <a:spLocks noChangeArrowheads="1"/>
                </p:cNvSpPr>
                <p:nvPr/>
              </p:nvSpPr>
              <p:spPr bwMode="auto">
                <a:xfrm>
                  <a:off x="288" y="2256"/>
                  <a:ext cx="46" cy="702"/>
                </a:xfrm>
                <a:prstGeom prst="rect">
                  <a:avLst/>
                </a:prstGeom>
                <a:noFill/>
                <a:ln w="19050">
                  <a:solidFill>
                    <a:srgbClr val="00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74" name="Line 1068"/>
                <p:cNvSpPr>
                  <a:spLocks noChangeShapeType="1"/>
                </p:cNvSpPr>
                <p:nvPr/>
              </p:nvSpPr>
              <p:spPr bwMode="auto">
                <a:xfrm>
                  <a:off x="288" y="230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5" name="Line 1069"/>
                <p:cNvSpPr>
                  <a:spLocks noChangeShapeType="1"/>
                </p:cNvSpPr>
                <p:nvPr/>
              </p:nvSpPr>
              <p:spPr bwMode="auto">
                <a:xfrm>
                  <a:off x="288" y="235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6" name="Line 1070"/>
                <p:cNvSpPr>
                  <a:spLocks noChangeShapeType="1"/>
                </p:cNvSpPr>
                <p:nvPr/>
              </p:nvSpPr>
              <p:spPr bwMode="auto">
                <a:xfrm>
                  <a:off x="288" y="240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7" name="Line 1071"/>
                <p:cNvSpPr>
                  <a:spLocks noChangeShapeType="1"/>
                </p:cNvSpPr>
                <p:nvPr/>
              </p:nvSpPr>
              <p:spPr bwMode="auto">
                <a:xfrm>
                  <a:off x="288" y="244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8" name="Line 1072"/>
                <p:cNvSpPr>
                  <a:spLocks noChangeShapeType="1"/>
                </p:cNvSpPr>
                <p:nvPr/>
              </p:nvSpPr>
              <p:spPr bwMode="auto">
                <a:xfrm>
                  <a:off x="288" y="249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9" name="Line 1073"/>
                <p:cNvSpPr>
                  <a:spLocks noChangeShapeType="1"/>
                </p:cNvSpPr>
                <p:nvPr/>
              </p:nvSpPr>
              <p:spPr bwMode="auto">
                <a:xfrm>
                  <a:off x="288" y="254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0" name="Line 1074"/>
                <p:cNvSpPr>
                  <a:spLocks noChangeShapeType="1"/>
                </p:cNvSpPr>
                <p:nvPr/>
              </p:nvSpPr>
              <p:spPr bwMode="auto">
                <a:xfrm>
                  <a:off x="288" y="259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1" name="Line 1075"/>
                <p:cNvSpPr>
                  <a:spLocks noChangeShapeType="1"/>
                </p:cNvSpPr>
                <p:nvPr/>
              </p:nvSpPr>
              <p:spPr bwMode="auto">
                <a:xfrm>
                  <a:off x="288" y="264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2" name="Line 1076"/>
                <p:cNvSpPr>
                  <a:spLocks noChangeShapeType="1"/>
                </p:cNvSpPr>
                <p:nvPr/>
              </p:nvSpPr>
              <p:spPr bwMode="auto">
                <a:xfrm>
                  <a:off x="288" y="26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3" name="Line 1077"/>
                <p:cNvSpPr>
                  <a:spLocks noChangeShapeType="1"/>
                </p:cNvSpPr>
                <p:nvPr/>
              </p:nvSpPr>
              <p:spPr bwMode="auto">
                <a:xfrm>
                  <a:off x="288" y="2736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4" name="Line 1078"/>
                <p:cNvSpPr>
                  <a:spLocks noChangeShapeType="1"/>
                </p:cNvSpPr>
                <p:nvPr/>
              </p:nvSpPr>
              <p:spPr bwMode="auto">
                <a:xfrm>
                  <a:off x="288" y="2784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5" name="Line 1079"/>
                <p:cNvSpPr>
                  <a:spLocks noChangeShapeType="1"/>
                </p:cNvSpPr>
                <p:nvPr/>
              </p:nvSpPr>
              <p:spPr bwMode="auto">
                <a:xfrm>
                  <a:off x="288" y="2832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6" name="Line 1080"/>
                <p:cNvSpPr>
                  <a:spLocks noChangeShapeType="1"/>
                </p:cNvSpPr>
                <p:nvPr/>
              </p:nvSpPr>
              <p:spPr bwMode="auto">
                <a:xfrm>
                  <a:off x="288" y="2880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7" name="Line 1081"/>
                <p:cNvSpPr>
                  <a:spLocks noChangeShapeType="1"/>
                </p:cNvSpPr>
                <p:nvPr/>
              </p:nvSpPr>
              <p:spPr bwMode="auto">
                <a:xfrm>
                  <a:off x="288" y="292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626" name="Group 1082"/>
            <p:cNvGrpSpPr>
              <a:grpSpLocks/>
            </p:cNvGrpSpPr>
            <p:nvPr/>
          </p:nvGrpSpPr>
          <p:grpSpPr bwMode="auto">
            <a:xfrm>
              <a:off x="1008" y="3042"/>
              <a:ext cx="48" cy="702"/>
              <a:chOff x="288" y="2256"/>
              <a:chExt cx="48" cy="702"/>
            </a:xfrm>
          </p:grpSpPr>
          <p:sp>
            <p:nvSpPr>
              <p:cNvPr id="3643" name="Rectangle 1083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44" name="Line 1084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5" name="Line 1085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6" name="Line 1086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7" name="Line 1087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8" name="Line 1088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9" name="Line 1089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0" name="Line 1090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1" name="Line 1091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2" name="Line 1092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3" name="Line 1093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4" name="Line 1094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5" name="Line 1095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6" name="Line 1096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7" name="Line 1097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27" name="Group 1098"/>
            <p:cNvGrpSpPr>
              <a:grpSpLocks/>
            </p:cNvGrpSpPr>
            <p:nvPr/>
          </p:nvGrpSpPr>
          <p:grpSpPr bwMode="auto">
            <a:xfrm>
              <a:off x="1056" y="3042"/>
              <a:ext cx="48" cy="702"/>
              <a:chOff x="288" y="2256"/>
              <a:chExt cx="48" cy="702"/>
            </a:xfrm>
          </p:grpSpPr>
          <p:sp>
            <p:nvSpPr>
              <p:cNvPr id="3628" name="Rectangle 1099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46" cy="702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29" name="Line 1100"/>
              <p:cNvSpPr>
                <a:spLocks noChangeShapeType="1"/>
              </p:cNvSpPr>
              <p:nvPr/>
            </p:nvSpPr>
            <p:spPr bwMode="auto">
              <a:xfrm>
                <a:off x="288" y="230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0" name="Line 1101"/>
              <p:cNvSpPr>
                <a:spLocks noChangeShapeType="1"/>
              </p:cNvSpPr>
              <p:nvPr/>
            </p:nvSpPr>
            <p:spPr bwMode="auto">
              <a:xfrm>
                <a:off x="288" y="235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1" name="Line 1102"/>
              <p:cNvSpPr>
                <a:spLocks noChangeShapeType="1"/>
              </p:cNvSpPr>
              <p:nvPr/>
            </p:nvSpPr>
            <p:spPr bwMode="auto">
              <a:xfrm>
                <a:off x="288" y="240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2" name="Line 1103"/>
              <p:cNvSpPr>
                <a:spLocks noChangeShapeType="1"/>
              </p:cNvSpPr>
              <p:nvPr/>
            </p:nvSpPr>
            <p:spPr bwMode="auto">
              <a:xfrm>
                <a:off x="288" y="244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3" name="Line 1104"/>
              <p:cNvSpPr>
                <a:spLocks noChangeShapeType="1"/>
              </p:cNvSpPr>
              <p:nvPr/>
            </p:nvSpPr>
            <p:spPr bwMode="auto">
              <a:xfrm>
                <a:off x="288" y="24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4" name="Line 1105"/>
              <p:cNvSpPr>
                <a:spLocks noChangeShapeType="1"/>
              </p:cNvSpPr>
              <p:nvPr/>
            </p:nvSpPr>
            <p:spPr bwMode="auto">
              <a:xfrm>
                <a:off x="288" y="254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5" name="Line 1106"/>
              <p:cNvSpPr>
                <a:spLocks noChangeShapeType="1"/>
              </p:cNvSpPr>
              <p:nvPr/>
            </p:nvSpPr>
            <p:spPr bwMode="auto">
              <a:xfrm>
                <a:off x="288" y="259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6" name="Line 1107"/>
              <p:cNvSpPr>
                <a:spLocks noChangeShapeType="1"/>
              </p:cNvSpPr>
              <p:nvPr/>
            </p:nvSpPr>
            <p:spPr bwMode="auto">
              <a:xfrm>
                <a:off x="288" y="264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7" name="Line 1108"/>
              <p:cNvSpPr>
                <a:spLocks noChangeShapeType="1"/>
              </p:cNvSpPr>
              <p:nvPr/>
            </p:nvSpPr>
            <p:spPr bwMode="auto">
              <a:xfrm>
                <a:off x="288" y="26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8" name="Line 1109"/>
              <p:cNvSpPr>
                <a:spLocks noChangeShapeType="1"/>
              </p:cNvSpPr>
              <p:nvPr/>
            </p:nvSpPr>
            <p:spPr bwMode="auto">
              <a:xfrm>
                <a:off x="288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9" name="Line 1110"/>
              <p:cNvSpPr>
                <a:spLocks noChangeShapeType="1"/>
              </p:cNvSpPr>
              <p:nvPr/>
            </p:nvSpPr>
            <p:spPr bwMode="auto">
              <a:xfrm>
                <a:off x="288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0" name="Line 1111"/>
              <p:cNvSpPr>
                <a:spLocks noChangeShapeType="1"/>
              </p:cNvSpPr>
              <p:nvPr/>
            </p:nvSpPr>
            <p:spPr bwMode="auto">
              <a:xfrm>
                <a:off x="288" y="2832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1" name="Line 1112"/>
              <p:cNvSpPr>
                <a:spLocks noChangeShapeType="1"/>
              </p:cNvSpPr>
              <p:nvPr/>
            </p:nvSpPr>
            <p:spPr bwMode="auto">
              <a:xfrm>
                <a:off x="288" y="288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2" name="Line 1113"/>
              <p:cNvSpPr>
                <a:spLocks noChangeShapeType="1"/>
              </p:cNvSpPr>
              <p:nvPr/>
            </p:nvSpPr>
            <p:spPr bwMode="auto">
              <a:xfrm>
                <a:off x="288" y="292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549" name="Group 1114"/>
          <p:cNvGrpSpPr>
            <a:grpSpLocks/>
          </p:cNvGrpSpPr>
          <p:nvPr/>
        </p:nvGrpSpPr>
        <p:grpSpPr bwMode="auto">
          <a:xfrm>
            <a:off x="466725" y="2095500"/>
            <a:ext cx="8610600" cy="2057400"/>
            <a:chOff x="144" y="1488"/>
            <a:chExt cx="5424" cy="1296"/>
          </a:xfrm>
        </p:grpSpPr>
        <p:sp>
          <p:nvSpPr>
            <p:cNvPr id="5550" name="Rectangle 1115"/>
            <p:cNvSpPr>
              <a:spLocks noChangeArrowheads="1"/>
            </p:cNvSpPr>
            <p:nvPr/>
          </p:nvSpPr>
          <p:spPr bwMode="auto">
            <a:xfrm>
              <a:off x="144" y="1488"/>
              <a:ext cx="5424" cy="129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551" name="Group 1116"/>
            <p:cNvGrpSpPr>
              <a:grpSpLocks/>
            </p:cNvGrpSpPr>
            <p:nvPr/>
          </p:nvGrpSpPr>
          <p:grpSpPr bwMode="auto">
            <a:xfrm>
              <a:off x="378" y="1536"/>
              <a:ext cx="5046" cy="1122"/>
              <a:chOff x="378" y="1536"/>
              <a:chExt cx="5046" cy="1122"/>
            </a:xfrm>
          </p:grpSpPr>
          <p:grpSp>
            <p:nvGrpSpPr>
              <p:cNvPr id="5552" name="Group 1117"/>
              <p:cNvGrpSpPr>
                <a:grpSpLocks/>
              </p:cNvGrpSpPr>
              <p:nvPr/>
            </p:nvGrpSpPr>
            <p:grpSpPr bwMode="auto">
              <a:xfrm>
                <a:off x="378" y="1536"/>
                <a:ext cx="630" cy="1089"/>
                <a:chOff x="984" y="3037"/>
                <a:chExt cx="630" cy="1089"/>
              </a:xfrm>
            </p:grpSpPr>
            <p:pic>
              <p:nvPicPr>
                <p:cNvPr id="5568" name="Picture 1118" descr="xedgekoalahead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984" y="3600"/>
                  <a:ext cx="627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9" name="Picture 1119" descr="edgekoalahead"/>
                <p:cNvPicPr>
                  <a:picLocks noChangeAspect="1" noChangeArrowheads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994" y="3037"/>
                  <a:ext cx="620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3" name="Group 1120"/>
              <p:cNvGrpSpPr>
                <a:grpSpLocks/>
              </p:cNvGrpSpPr>
              <p:nvPr/>
            </p:nvGrpSpPr>
            <p:grpSpPr bwMode="auto">
              <a:xfrm>
                <a:off x="1296" y="1538"/>
                <a:ext cx="675" cy="1087"/>
                <a:chOff x="1623" y="3041"/>
                <a:chExt cx="675" cy="1087"/>
              </a:xfrm>
            </p:grpSpPr>
            <p:pic>
              <p:nvPicPr>
                <p:cNvPr id="5566" name="Picture 1121" descr="xedgekoalahead2"/>
                <p:cNvPicPr>
                  <a:picLocks noChangeAspect="1" noChangeArrowheads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1624" y="3610"/>
                  <a:ext cx="67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7" name="Picture 1122" descr="edgekoalahead2"/>
                <p:cNvPicPr>
                  <a:picLocks noChangeAspect="1" noChangeArrowheads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1623" y="3041"/>
                  <a:ext cx="666" cy="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4" name="Group 1123"/>
              <p:cNvGrpSpPr>
                <a:grpSpLocks/>
              </p:cNvGrpSpPr>
              <p:nvPr/>
            </p:nvGrpSpPr>
            <p:grpSpPr bwMode="auto">
              <a:xfrm>
                <a:off x="2256" y="1540"/>
                <a:ext cx="635" cy="1085"/>
                <a:chOff x="2296" y="3041"/>
                <a:chExt cx="635" cy="1085"/>
              </a:xfrm>
            </p:grpSpPr>
            <p:pic>
              <p:nvPicPr>
                <p:cNvPr id="5564" name="Picture 1124" descr="xedgekoalahead3"/>
                <p:cNvPicPr>
                  <a:picLocks noChangeAspect="1" noChangeArrowheads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2296" y="3600"/>
                  <a:ext cx="635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5" name="Picture 1125" descr="edgekoalahead3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2303" y="3041"/>
                  <a:ext cx="628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5" name="Group 1126"/>
              <p:cNvGrpSpPr>
                <a:grpSpLocks/>
              </p:cNvGrpSpPr>
              <p:nvPr/>
            </p:nvGrpSpPr>
            <p:grpSpPr bwMode="auto">
              <a:xfrm>
                <a:off x="3170" y="1539"/>
                <a:ext cx="574" cy="1086"/>
                <a:chOff x="2958" y="3037"/>
                <a:chExt cx="574" cy="1086"/>
              </a:xfrm>
            </p:grpSpPr>
            <p:pic>
              <p:nvPicPr>
                <p:cNvPr id="5562" name="Picture 1127" descr="xedgepandahead1"/>
                <p:cNvPicPr>
                  <a:picLocks noChangeAspect="1" noChangeArrowheads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2958" y="3600"/>
                  <a:ext cx="572" cy="5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3" name="Picture 1128" descr="edgepandahead1"/>
                <p:cNvPicPr>
                  <a:picLocks noChangeAspect="1" noChangeArrowheads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2966" y="3037"/>
                  <a:ext cx="566" cy="5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6" name="Group 1129"/>
              <p:cNvGrpSpPr>
                <a:grpSpLocks/>
              </p:cNvGrpSpPr>
              <p:nvPr/>
            </p:nvGrpSpPr>
            <p:grpSpPr bwMode="auto">
              <a:xfrm>
                <a:off x="4046" y="1536"/>
                <a:ext cx="562" cy="1089"/>
                <a:chOff x="3544" y="3037"/>
                <a:chExt cx="562" cy="1089"/>
              </a:xfrm>
            </p:grpSpPr>
            <p:pic>
              <p:nvPicPr>
                <p:cNvPr id="5560" name="Picture 1130" descr="xedgepandahead2"/>
                <p:cNvPicPr>
                  <a:picLocks noChangeAspect="1" noChangeArrowheads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3544" y="3600"/>
                  <a:ext cx="561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61" name="Picture 1131" descr="edgepandahead2"/>
                <p:cNvPicPr>
                  <a:picLocks noChangeAspect="1" noChangeArrowheads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3551" y="3037"/>
                  <a:ext cx="555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557" name="Group 1132"/>
              <p:cNvGrpSpPr>
                <a:grpSpLocks/>
              </p:cNvGrpSpPr>
              <p:nvPr/>
            </p:nvGrpSpPr>
            <p:grpSpPr bwMode="auto">
              <a:xfrm>
                <a:off x="4882" y="1569"/>
                <a:ext cx="542" cy="1089"/>
                <a:chOff x="4114" y="3037"/>
                <a:chExt cx="542" cy="1089"/>
              </a:xfrm>
            </p:grpSpPr>
            <p:pic>
              <p:nvPicPr>
                <p:cNvPr id="5558" name="Picture 1133" descr="xedgepandahead3"/>
                <p:cNvPicPr>
                  <a:picLocks noChangeAspect="1" noChangeArrowheads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4114" y="3600"/>
                  <a:ext cx="542" cy="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59" name="Picture 1134" descr="edgepandahead3"/>
                <p:cNvPicPr>
                  <a:picLocks noChangeAspect="1" noChangeArrowheads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4120" y="3037"/>
                  <a:ext cx="536" cy="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1135" name="TextBox 113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428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sp>
        <p:nvSpPr>
          <p:cNvPr id="1161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86868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Consider edges, contours, and (oriented) intensity gradients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Summarize local distribution of gradients with histogram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</a:rPr>
              <a:t>Locally orderless: offers invariance to small shifts and rotations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</a:rPr>
              <a:t>Contrast-normalization: try to correct for variable illumination</a:t>
            </a:r>
          </a:p>
        </p:txBody>
      </p:sp>
      <p:grpSp>
        <p:nvGrpSpPr>
          <p:cNvPr id="1162" name="Group 11"/>
          <p:cNvGrpSpPr>
            <a:grpSpLocks/>
          </p:cNvGrpSpPr>
          <p:nvPr/>
        </p:nvGrpSpPr>
        <p:grpSpPr bwMode="auto">
          <a:xfrm>
            <a:off x="665163" y="2097088"/>
            <a:ext cx="8353425" cy="1169987"/>
            <a:chOff x="258" y="3024"/>
            <a:chExt cx="5262" cy="737"/>
          </a:xfrm>
        </p:grpSpPr>
        <p:pic>
          <p:nvPicPr>
            <p:cNvPr id="1163" name="Picture 12" descr="pandahead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0" y="3024"/>
              <a:ext cx="803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4" name="Picture 13" descr="pandahead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25" y="3024"/>
              <a:ext cx="78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5" name="Picture 14" descr="pandahead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60" y="3024"/>
              <a:ext cx="760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6" name="Picture 15" descr="gray_koalahea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8" y="3035"/>
              <a:ext cx="84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7" name="Picture 16" descr="gray_koalahead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52" y="3024"/>
              <a:ext cx="948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8" name="Picture 17" descr="gray_koalahead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60" y="3029"/>
              <a:ext cx="864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69" name="Picture 1135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>
            <a:off x="792163" y="3284538"/>
            <a:ext cx="115093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0" name="Picture 1136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>
            <a:off x="2232025" y="3284538"/>
            <a:ext cx="115252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1" name="Picture 1137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>
            <a:off x="3816350" y="3284538"/>
            <a:ext cx="10795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2" name="Picture 1138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 rot="-5400000">
            <a:off x="5274470" y="3266281"/>
            <a:ext cx="9001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3" name="Picture 1139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 rot="-5400000">
            <a:off x="6659563" y="3284538"/>
            <a:ext cx="9001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4" name="Picture 1140"/>
          <p:cNvPicPr>
            <a:picLocks noChangeAspect="1" noChangeArrowheads="1"/>
          </p:cNvPicPr>
          <p:nvPr/>
        </p:nvPicPr>
        <p:blipFill>
          <a:blip r:embed="rId8"/>
          <a:srcRect l="61517" t="4050" r="2831" b="14311"/>
          <a:stretch>
            <a:fillRect/>
          </a:stretch>
        </p:blipFill>
        <p:spPr bwMode="auto">
          <a:xfrm rot="-5400000">
            <a:off x="7991476" y="3284537"/>
            <a:ext cx="900112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5" name="Line 1141"/>
          <p:cNvSpPr>
            <a:spLocks noChangeShapeType="1"/>
          </p:cNvSpPr>
          <p:nvPr/>
        </p:nvSpPr>
        <p:spPr bwMode="auto">
          <a:xfrm>
            <a:off x="1368425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6" name="Line 1142"/>
          <p:cNvSpPr>
            <a:spLocks noChangeShapeType="1"/>
          </p:cNvSpPr>
          <p:nvPr/>
        </p:nvSpPr>
        <p:spPr bwMode="auto">
          <a:xfrm>
            <a:off x="2843213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7" name="Line 1143"/>
          <p:cNvSpPr>
            <a:spLocks noChangeShapeType="1"/>
          </p:cNvSpPr>
          <p:nvPr/>
        </p:nvSpPr>
        <p:spPr bwMode="auto">
          <a:xfrm>
            <a:off x="4319588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8" name="Line 1144"/>
          <p:cNvSpPr>
            <a:spLocks noChangeShapeType="1"/>
          </p:cNvSpPr>
          <p:nvPr/>
        </p:nvSpPr>
        <p:spPr bwMode="auto">
          <a:xfrm>
            <a:off x="5724525" y="2060575"/>
            <a:ext cx="0" cy="115093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79" name="Line 1145"/>
          <p:cNvSpPr>
            <a:spLocks noChangeShapeType="1"/>
          </p:cNvSpPr>
          <p:nvPr/>
        </p:nvSpPr>
        <p:spPr bwMode="auto">
          <a:xfrm>
            <a:off x="7127875" y="2097088"/>
            <a:ext cx="0" cy="1150937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0" name="Line 1146"/>
          <p:cNvSpPr>
            <a:spLocks noChangeShapeType="1"/>
          </p:cNvSpPr>
          <p:nvPr/>
        </p:nvSpPr>
        <p:spPr bwMode="auto">
          <a:xfrm>
            <a:off x="8424863" y="2098675"/>
            <a:ext cx="0" cy="115093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1" name="Line 1147"/>
          <p:cNvSpPr>
            <a:spLocks noChangeShapeType="1"/>
          </p:cNvSpPr>
          <p:nvPr/>
        </p:nvSpPr>
        <p:spPr bwMode="auto">
          <a:xfrm>
            <a:off x="611188" y="2636838"/>
            <a:ext cx="1404937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2" name="Line 1148"/>
          <p:cNvSpPr>
            <a:spLocks noChangeShapeType="1"/>
          </p:cNvSpPr>
          <p:nvPr/>
        </p:nvSpPr>
        <p:spPr bwMode="auto">
          <a:xfrm>
            <a:off x="2122488" y="2636838"/>
            <a:ext cx="1404937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3" name="Line 1149"/>
          <p:cNvSpPr>
            <a:spLocks noChangeShapeType="1"/>
          </p:cNvSpPr>
          <p:nvPr/>
        </p:nvSpPr>
        <p:spPr bwMode="auto">
          <a:xfrm>
            <a:off x="3671888" y="2636838"/>
            <a:ext cx="1404937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4" name="Line 1150"/>
          <p:cNvSpPr>
            <a:spLocks noChangeShapeType="1"/>
          </p:cNvSpPr>
          <p:nvPr/>
        </p:nvSpPr>
        <p:spPr bwMode="auto">
          <a:xfrm>
            <a:off x="5148263" y="2673350"/>
            <a:ext cx="1295400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5" name="Line 1152"/>
          <p:cNvSpPr>
            <a:spLocks noChangeShapeType="1"/>
          </p:cNvSpPr>
          <p:nvPr/>
        </p:nvSpPr>
        <p:spPr bwMode="auto">
          <a:xfrm>
            <a:off x="6480175" y="2673350"/>
            <a:ext cx="1279525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86" name="Line 1153"/>
          <p:cNvSpPr>
            <a:spLocks noChangeShapeType="1"/>
          </p:cNvSpPr>
          <p:nvPr/>
        </p:nvSpPr>
        <p:spPr bwMode="auto">
          <a:xfrm>
            <a:off x="7848600" y="2673350"/>
            <a:ext cx="1152525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57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pic>
        <p:nvPicPr>
          <p:cNvPr id="38" name="Picture 4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 l="30492" t="74594" r="47627" b="3806"/>
          <a:stretch>
            <a:fillRect/>
          </a:stretch>
        </p:blipFill>
        <p:spPr bwMode="auto">
          <a:xfrm>
            <a:off x="4895850" y="3249613"/>
            <a:ext cx="9715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pic>
        <p:nvPicPr>
          <p:cNvPr id="41" name="Picture 7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l="58084" t="13654" r="11424" b="50812"/>
          <a:stretch>
            <a:fillRect/>
          </a:stretch>
        </p:blipFill>
        <p:spPr bwMode="auto">
          <a:xfrm>
            <a:off x="4859338" y="3176588"/>
            <a:ext cx="10445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Yes, car.</a:t>
            </a: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>
            <a:off x="7488238" y="4329113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No, not a car.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847725" y="1420813"/>
            <a:ext cx="64992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Given the representation, train a binary classifier</a:t>
            </a:r>
            <a:endParaRPr lang="en-US" sz="2100" b="1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68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 construction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5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2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</p:spTree>
    <p:extLst>
      <p:ext uri="{BB962C8B-B14F-4D97-AF65-F5344CB8AC3E}">
        <p14:creationId xmlns:p14="http://schemas.microsoft.com/office/powerpoint/2010/main" val="177979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basic framework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0" y="1963377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Build/train object model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Choose a representation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Learn or fit parameters of model / classifier </a:t>
            </a:r>
          </a:p>
          <a:p>
            <a:pPr>
              <a:spcAft>
                <a:spcPts val="120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Generate candidates in new image</a:t>
            </a:r>
          </a:p>
          <a:p>
            <a:pPr>
              <a:spcAft>
                <a:spcPts val="120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Score the candidates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2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Generating and scoring candidates</a:t>
            </a:r>
          </a:p>
        </p:txBody>
      </p:sp>
      <p:pic>
        <p:nvPicPr>
          <p:cNvPr id="20" name="Picture 5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320925"/>
            <a:ext cx="3779838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754063" y="2312988"/>
            <a:ext cx="792162" cy="755650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2" name="Picture 13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5110163" y="3249613"/>
            <a:ext cx="792162" cy="7191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4602163" y="3606800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755650" y="2311400"/>
            <a:ext cx="1152525" cy="1081088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615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C 0.16701 -0.00393 0.33403 -0.00741 0.33264 -0.00347 C 0.33125 0.0007 -0.0099 0.01667 -0.00816 0.02384 C -0.00642 0.03125 0.34306 0.03334 0.34306 0.04051 C 0.34306 0.04746 -0.00938 0.05718 -0.00816 0.06621 C -0.00694 0.07523 0.35312 0.0838 0.35 0.09514 C 0.34687 0.10648 -0.02622 0.12616 -0.02674 0.13449 C -0.02726 0.14306 0.34618 0.14005 0.34653 0.14514 C 0.34687 0.15046 -0.025 0.15903 -0.02448 0.16621 C -0.02396 0.17338 0.34878 0.18171 0.35 0.18912 C 0.35121 0.19653 -0.01701 0.20209 -0.01754 0.21181 C -0.01806 0.22153 0.34549 0.24074 0.34653 0.24815 C 0.34757 0.25556 -0.01094 0.25255 -0.01163 0.25718 C -0.01233 0.26204 0.34184 0.27084 0.34201 0.27685 C 0.34219 0.2831 -0.01233 0.28889 -0.01042 0.29375 C -0.00851 0.29838 0.35451 0.29838 0.35365 0.30579 C 0.35295 0.31343 -0.01458 0.33426 -0.0151 0.33912 C -0.01563 0.34398 0.28924 0.33519 0.35 0.33449 " pathEditMode="relative" rAng="0" ptsTypes="aaaaaaaaaaaaaaaa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C 0.16527 -0.00625 0.33072 -0.0125 0.32552 -0.00764 C 0.32031 -0.00278 -0.03091 0.02245 -0.03143 0.0294 C -0.03195 0.03634 0.32187 0.02708 0.32204 0.03426 C 0.32222 0.04143 -0.029 0.06551 -0.03021 0.07292 C -0.03143 0.08032 0.31753 0.07222 0.3151 0.07917 C 0.31267 0.08611 -0.04827 0.10463 -0.04532 0.11481 C -0.04237 0.125 0.33125 0.13218 0.33246 0.13958 C 0.33368 0.14699 -0.03803 0.15301 -0.03837 0.15972 C -0.03872 0.16643 0.33055 0.16898 0.3302 0.17986 C 0.32986 0.19074 -0.03976 0.21551 -0.0408 0.22477 C -0.04184 0.23403 0.32638 0.22616 0.3243 0.23565 C 0.32222 0.24514 -0.0533 0.27593 -0.05348 0.28218 C -0.05365 0.28843 0.26041 0.27454 0.32326 0.27292 " pathEditMode="relative" ptsTypes="aaaaaaaaaaaaaA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7" grpId="0" animBg="1"/>
      <p:bldP spid="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36866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object detection: recap</a:t>
            </a:r>
          </a:p>
        </p:txBody>
      </p:sp>
      <p:sp>
        <p:nvSpPr>
          <p:cNvPr id="199" name="Line 10"/>
          <p:cNvSpPr>
            <a:spLocks noChangeShapeType="1"/>
          </p:cNvSpPr>
          <p:nvPr/>
        </p:nvSpPr>
        <p:spPr bwMode="auto">
          <a:xfrm>
            <a:off x="48133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0" name="Line 41"/>
          <p:cNvSpPr>
            <a:spLocks noChangeShapeType="1"/>
          </p:cNvSpPr>
          <p:nvPr/>
        </p:nvSpPr>
        <p:spPr bwMode="auto">
          <a:xfrm>
            <a:off x="50292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1" name="Line 42"/>
          <p:cNvSpPr>
            <a:spLocks noChangeShapeType="1"/>
          </p:cNvSpPr>
          <p:nvPr/>
        </p:nvSpPr>
        <p:spPr bwMode="auto">
          <a:xfrm>
            <a:off x="52451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2" name="Line 43"/>
          <p:cNvSpPr>
            <a:spLocks noChangeShapeType="1"/>
          </p:cNvSpPr>
          <p:nvPr/>
        </p:nvSpPr>
        <p:spPr bwMode="auto">
          <a:xfrm>
            <a:off x="54610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3" name="Rectangle 36"/>
          <p:cNvSpPr>
            <a:spLocks noChangeArrowheads="1"/>
          </p:cNvSpPr>
          <p:nvPr/>
        </p:nvSpPr>
        <p:spPr bwMode="auto">
          <a:xfrm>
            <a:off x="3841750" y="1630363"/>
            <a:ext cx="5148263" cy="190817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4" name="Picture 3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3925888"/>
            <a:ext cx="21240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" name="Rectangle 4"/>
          <p:cNvSpPr>
            <a:spLocks noChangeArrowheads="1"/>
          </p:cNvSpPr>
          <p:nvPr/>
        </p:nvSpPr>
        <p:spPr bwMode="auto">
          <a:xfrm>
            <a:off x="503238" y="3925888"/>
            <a:ext cx="396875" cy="395287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6" name="Picture 5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3167063" y="4502150"/>
            <a:ext cx="396875" cy="3603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7" name="Line 6"/>
          <p:cNvSpPr>
            <a:spLocks noChangeShapeType="1"/>
          </p:cNvSpPr>
          <p:nvPr/>
        </p:nvSpPr>
        <p:spPr bwMode="auto">
          <a:xfrm>
            <a:off x="2663825" y="47148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08" name="Group 28"/>
          <p:cNvGrpSpPr>
            <a:grpSpLocks/>
          </p:cNvGrpSpPr>
          <p:nvPr/>
        </p:nvGrpSpPr>
        <p:grpSpPr bwMode="auto">
          <a:xfrm>
            <a:off x="6300788" y="4222750"/>
            <a:ext cx="2557462" cy="1223963"/>
            <a:chOff x="4127" y="1797"/>
            <a:chExt cx="1611" cy="771"/>
          </a:xfrm>
        </p:grpSpPr>
        <p:sp>
          <p:nvSpPr>
            <p:cNvPr id="209" name="AutoShape 8"/>
            <p:cNvSpPr>
              <a:spLocks noChangeArrowheads="1"/>
            </p:cNvSpPr>
            <p:nvPr/>
          </p:nvSpPr>
          <p:spPr bwMode="auto">
            <a:xfrm>
              <a:off x="4309" y="1797"/>
              <a:ext cx="1270" cy="771"/>
            </a:xfrm>
            <a:prstGeom prst="roundRect">
              <a:avLst>
                <a:gd name="adj" fmla="val 16667"/>
              </a:avLst>
            </a:prstGeom>
            <a:noFill/>
            <a:ln w="38100" cap="sq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210" name="Text Box 9"/>
            <p:cNvSpPr txBox="1">
              <a:spLocks noChangeArrowheads="1"/>
            </p:cNvSpPr>
            <p:nvPr/>
          </p:nvSpPr>
          <p:spPr bwMode="auto">
            <a:xfrm>
              <a:off x="4127" y="1956"/>
              <a:ext cx="1611" cy="48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Car/non-car Classifier</a:t>
              </a:r>
            </a:p>
          </p:txBody>
        </p:sp>
      </p:grpSp>
      <p:sp>
        <p:nvSpPr>
          <p:cNvPr id="211" name="AutoShape 18"/>
          <p:cNvSpPr>
            <a:spLocks noChangeArrowheads="1"/>
          </p:cNvSpPr>
          <p:nvPr/>
        </p:nvSpPr>
        <p:spPr bwMode="auto">
          <a:xfrm>
            <a:off x="4103688" y="3970338"/>
            <a:ext cx="1908175" cy="219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2" name="Line 11"/>
          <p:cNvSpPr>
            <a:spLocks noChangeShapeType="1"/>
          </p:cNvSpPr>
          <p:nvPr/>
        </p:nvSpPr>
        <p:spPr bwMode="auto">
          <a:xfrm flipV="1">
            <a:off x="4643438" y="4149725"/>
            <a:ext cx="0" cy="828675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3" name="Line 12"/>
          <p:cNvSpPr>
            <a:spLocks noChangeShapeType="1"/>
          </p:cNvSpPr>
          <p:nvPr/>
        </p:nvSpPr>
        <p:spPr bwMode="auto">
          <a:xfrm flipV="1">
            <a:off x="4643438" y="4367213"/>
            <a:ext cx="647700" cy="611187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4" name="Line 13"/>
          <p:cNvSpPr>
            <a:spLocks noChangeShapeType="1"/>
          </p:cNvSpPr>
          <p:nvPr/>
        </p:nvSpPr>
        <p:spPr bwMode="auto">
          <a:xfrm flipV="1">
            <a:off x="4643438" y="4978400"/>
            <a:ext cx="936625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5" name="Line 14"/>
          <p:cNvSpPr>
            <a:spLocks noChangeShapeType="1"/>
          </p:cNvSpPr>
          <p:nvPr/>
        </p:nvSpPr>
        <p:spPr bwMode="auto">
          <a:xfrm>
            <a:off x="4643438" y="4978400"/>
            <a:ext cx="900112" cy="360363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6" name="Oval 15"/>
          <p:cNvSpPr>
            <a:spLocks noChangeArrowheads="1"/>
          </p:cNvSpPr>
          <p:nvPr/>
        </p:nvSpPr>
        <p:spPr bwMode="auto">
          <a:xfrm>
            <a:off x="4859338" y="4475163"/>
            <a:ext cx="144462" cy="144462"/>
          </a:xfrm>
          <a:prstGeom prst="ellipse">
            <a:avLst/>
          </a:prstGeom>
          <a:solidFill>
            <a:srgbClr val="0066FF"/>
          </a:solidFill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7" name="Text Box 16"/>
          <p:cNvSpPr txBox="1">
            <a:spLocks noChangeArrowheads="1"/>
          </p:cNvSpPr>
          <p:nvPr/>
        </p:nvSpPr>
        <p:spPr bwMode="auto">
          <a:xfrm>
            <a:off x="4248150" y="5332413"/>
            <a:ext cx="16922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Feature extraction</a:t>
            </a:r>
          </a:p>
        </p:txBody>
      </p:sp>
      <p:grpSp>
        <p:nvGrpSpPr>
          <p:cNvPr id="218" name="Group 34"/>
          <p:cNvGrpSpPr>
            <a:grpSpLocks/>
          </p:cNvGrpSpPr>
          <p:nvPr/>
        </p:nvGrpSpPr>
        <p:grpSpPr bwMode="auto">
          <a:xfrm>
            <a:off x="3913188" y="1774825"/>
            <a:ext cx="2449512" cy="1322388"/>
            <a:chOff x="4082" y="1344"/>
            <a:chExt cx="1543" cy="833"/>
          </a:xfrm>
        </p:grpSpPr>
        <p:pic>
          <p:nvPicPr>
            <p:cNvPr id="219" name="Picture 22" descr="16_hot_ro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21" y="1774"/>
              <a:ext cx="53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" name="Picture 23" descr="Skyline_250GT_unmarked_car_re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26" y="1349"/>
              <a:ext cx="54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" name="Picture 24" descr="Rear_of_car_1-fu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3" y="1349"/>
              <a:ext cx="43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25" descr="Picture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82" y="1344"/>
              <a:ext cx="51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Picture 26" descr="demo%20car%20rear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95" y="1774"/>
              <a:ext cx="70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4" name="Line 27"/>
          <p:cNvSpPr>
            <a:spLocks noChangeShapeType="1"/>
          </p:cNvSpPr>
          <p:nvPr/>
        </p:nvSpPr>
        <p:spPr bwMode="auto">
          <a:xfrm>
            <a:off x="3635375" y="47275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5" name="Line 35"/>
          <p:cNvSpPr>
            <a:spLocks noChangeShapeType="1"/>
          </p:cNvSpPr>
          <p:nvPr/>
        </p:nvSpPr>
        <p:spPr bwMode="auto">
          <a:xfrm>
            <a:off x="6084888" y="4691063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26" name="Group 44"/>
          <p:cNvGrpSpPr>
            <a:grpSpLocks/>
          </p:cNvGrpSpPr>
          <p:nvPr/>
        </p:nvGrpSpPr>
        <p:grpSpPr bwMode="auto">
          <a:xfrm>
            <a:off x="6253163" y="1666875"/>
            <a:ext cx="2573337" cy="1511300"/>
            <a:chOff x="3855" y="777"/>
            <a:chExt cx="1621" cy="952"/>
          </a:xfrm>
        </p:grpSpPr>
        <p:grpSp>
          <p:nvGrpSpPr>
            <p:cNvPr id="227" name="Group 33"/>
            <p:cNvGrpSpPr>
              <a:grpSpLocks/>
            </p:cNvGrpSpPr>
            <p:nvPr/>
          </p:nvGrpSpPr>
          <p:grpSpPr bwMode="auto">
            <a:xfrm>
              <a:off x="4195" y="867"/>
              <a:ext cx="1281" cy="817"/>
              <a:chOff x="4241" y="408"/>
              <a:chExt cx="1281" cy="817"/>
            </a:xfrm>
          </p:grpSpPr>
          <p:pic>
            <p:nvPicPr>
              <p:cNvPr id="229" name="Picture 29" descr="thi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932" y="408"/>
                <a:ext cx="590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0" name="Picture 30" descr="things46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785" y="822"/>
                <a:ext cx="618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1" name="Picture 31" descr="12805w_isaac_abram_all_things_are_one_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59" y="822"/>
                <a:ext cx="40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" name="Picture 32" descr="yanks60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20236"/>
              <a:stretch>
                <a:fillRect/>
              </a:stretch>
            </p:blipFill>
            <p:spPr bwMode="auto">
              <a:xfrm>
                <a:off x="4241" y="408"/>
                <a:ext cx="674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8" name="Line 39"/>
            <p:cNvSpPr>
              <a:spLocks noChangeShapeType="1"/>
            </p:cNvSpPr>
            <p:nvPr/>
          </p:nvSpPr>
          <p:spPr bwMode="auto">
            <a:xfrm flipV="1">
              <a:off x="3855" y="777"/>
              <a:ext cx="318" cy="9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233" name="Text Box 40"/>
          <p:cNvSpPr txBox="1">
            <a:spLocks noChangeArrowheads="1"/>
          </p:cNvSpPr>
          <p:nvPr/>
        </p:nvSpPr>
        <p:spPr bwMode="auto">
          <a:xfrm>
            <a:off x="5029200" y="3141663"/>
            <a:ext cx="2376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Training examples</a:t>
            </a:r>
          </a:p>
        </p:txBody>
      </p:sp>
      <p:sp>
        <p:nvSpPr>
          <p:cNvPr id="234" name="TextBox 38"/>
          <p:cNvSpPr txBox="1">
            <a:spLocks noChangeArrowheads="1"/>
          </p:cNvSpPr>
          <p:nvPr/>
        </p:nvSpPr>
        <p:spPr bwMode="auto">
          <a:xfrm>
            <a:off x="528638" y="1110685"/>
            <a:ext cx="33226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Obtain </a:t>
            </a: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 data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features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</a:t>
            </a: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classifier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Given new image: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window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Score by classifier</a:t>
            </a:r>
            <a:endParaRPr lang="en-US" sz="21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0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 construction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5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2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0">
                <a:solidFill>
                  <a:srgbClr val="000099"/>
                </a:solidFill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</p:spTree>
    <p:extLst>
      <p:ext uri="{BB962C8B-B14F-4D97-AF65-F5344CB8AC3E}">
        <p14:creationId xmlns:p14="http://schemas.microsoft.com/office/powerpoint/2010/main" val="39986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Previously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Instance recognition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ocal features: detection and description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Local feature matching, scalable indexing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Spatial verification</a:t>
            </a: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Intro to generic object recognition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Supervised classification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ain idea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Skin color detection example</a:t>
            </a: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0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 intuition</a:t>
            </a:r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6321425" y="2192338"/>
            <a:ext cx="384175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7010400" y="2949575"/>
            <a:ext cx="38417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922838" y="4564063"/>
            <a:ext cx="381000" cy="37623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89" name="Line 13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90" name="Text Box 14"/>
          <p:cNvSpPr txBox="1">
            <a:spLocks noChangeArrowheads="1"/>
          </p:cNvSpPr>
          <p:nvPr/>
        </p:nvSpPr>
        <p:spPr bwMode="auto">
          <a:xfrm>
            <a:off x="1125538" y="2774950"/>
            <a:ext cx="1281112" cy="6397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1</a:t>
            </a:r>
          </a:p>
        </p:txBody>
      </p:sp>
      <p:cxnSp>
        <p:nvCxnSpPr>
          <p:cNvPr id="1330191" name="AutoShape 15"/>
          <p:cNvCxnSpPr>
            <a:cxnSpLocks noChangeShapeType="1"/>
            <a:stCxn id="1330190" idx="3"/>
            <a:endCxn id="1330189" idx="0"/>
          </p:cNvCxnSpPr>
          <p:nvPr/>
        </p:nvCxnSpPr>
        <p:spPr bwMode="auto">
          <a:xfrm>
            <a:off x="2406650" y="3095625"/>
            <a:ext cx="1947863" cy="715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447" name="Rectangle 16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5626" y="6584223"/>
            <a:ext cx="318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Paul Viola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189" grpId="0" animBg="1"/>
      <p:bldP spid="133019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19459" name="Oval 4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0" name="Oval 5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1" name="Oval 7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2" name="Oval 8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3" name="Oval 9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5" name="Oval 11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6" name="Oval 12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7" name="Rectangle 17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8" name="Text Box 33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19469" name="Line 38"/>
          <p:cNvSpPr>
            <a:spLocks noChangeShapeType="1"/>
          </p:cNvSpPr>
          <p:nvPr/>
        </p:nvSpPr>
        <p:spPr bwMode="auto">
          <a:xfrm flipV="1">
            <a:off x="3200400" y="2362200"/>
            <a:ext cx="32766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0" name="Line 40"/>
          <p:cNvSpPr>
            <a:spLocks noChangeShapeType="1"/>
          </p:cNvSpPr>
          <p:nvPr/>
        </p:nvSpPr>
        <p:spPr bwMode="auto">
          <a:xfrm>
            <a:off x="3200400" y="3276600"/>
            <a:ext cx="190500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1" name="Line 42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2" name="Oval 6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3" name="Line 39"/>
          <p:cNvSpPr>
            <a:spLocks noChangeShapeType="1"/>
          </p:cNvSpPr>
          <p:nvPr/>
        </p:nvSpPr>
        <p:spPr bwMode="auto">
          <a:xfrm flipV="1">
            <a:off x="3200400" y="3124200"/>
            <a:ext cx="396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2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5" name="Line 19"/>
          <p:cNvSpPr>
            <a:spLocks noChangeShapeType="1"/>
          </p:cNvSpPr>
          <p:nvPr/>
        </p:nvSpPr>
        <p:spPr bwMode="auto">
          <a:xfrm flipV="1">
            <a:off x="3200400" y="3657600"/>
            <a:ext cx="3048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6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21518" name="Line 17"/>
          <p:cNvSpPr>
            <a:spLocks noChangeShapeType="1"/>
          </p:cNvSpPr>
          <p:nvPr/>
        </p:nvSpPr>
        <p:spPr bwMode="auto">
          <a:xfrm>
            <a:off x="3200400" y="3276600"/>
            <a:ext cx="274320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9" name="Line 18"/>
          <p:cNvSpPr>
            <a:spLocks noChangeShapeType="1"/>
          </p:cNvSpPr>
          <p:nvPr/>
        </p:nvSpPr>
        <p:spPr bwMode="auto">
          <a:xfrm>
            <a:off x="3200400" y="3276600"/>
            <a:ext cx="281940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3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3" name="Line 18"/>
          <p:cNvSpPr>
            <a:spLocks noChangeShapeType="1"/>
          </p:cNvSpPr>
          <p:nvPr/>
        </p:nvSpPr>
        <p:spPr bwMode="auto">
          <a:xfrm flipV="1">
            <a:off x="3200400" y="4114800"/>
            <a:ext cx="2209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 illustration</a:t>
            </a:r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5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1143000" y="3198813"/>
            <a:ext cx="2776538" cy="9159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Final classifier is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 combination of weak classifiers</a:t>
            </a:r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8" name="Line 21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283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Boosting: training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520788"/>
            <a:ext cx="8686800" cy="4924030"/>
          </a:xfrm>
        </p:spPr>
        <p:txBody>
          <a:bodyPr>
            <a:noAutofit/>
          </a:bodyPr>
          <a:lstStyle/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Initially, weight each training example equally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 each boosting round:</a:t>
            </a:r>
          </a:p>
          <a:p>
            <a:pPr marL="838200" lvl="1" indent="-381000">
              <a:lnSpc>
                <a:spcPct val="12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Find the weak learner that achieves the lowest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weighted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training error</a:t>
            </a:r>
          </a:p>
          <a:p>
            <a:pPr marL="838200" lvl="1" indent="-381000">
              <a:lnSpc>
                <a:spcPct val="12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Raise weights of training examples misclassified by current weak learner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Compute final classifier as linear combination of all weak learners (weight of each learner is directly proportional to its accuracy)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Exact formulas for re-weighting and combining weak learners depend on the particular boosting scheme (e.g.,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AdaBoost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8371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Slide credit: Lana </a:t>
            </a:r>
            <a:r>
              <a:rPr lang="en-US" sz="1300" dirty="0" err="1" smtClean="0"/>
              <a:t>Lazebnik</a:t>
            </a:r>
            <a:endParaRPr lang="en-US" sz="1300" dirty="0" smtClean="0"/>
          </a:p>
          <a:p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Boosting: pros and cons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Advantages of boosting</a:t>
            </a:r>
          </a:p>
          <a:p>
            <a:pPr lvl="1"/>
            <a:r>
              <a:rPr lang="en-US" dirty="0" smtClean="0"/>
              <a:t>Integrates classification with feature selection</a:t>
            </a:r>
          </a:p>
          <a:p>
            <a:pPr lvl="1"/>
            <a:r>
              <a:rPr lang="en-US" dirty="0" smtClean="0"/>
              <a:t>Complexity of training is linear in the number of training examples</a:t>
            </a:r>
          </a:p>
          <a:p>
            <a:pPr lvl="1"/>
            <a:r>
              <a:rPr lang="en-US" dirty="0" smtClean="0"/>
              <a:t>Flexibility in the choice of weak learners, boosting scheme</a:t>
            </a:r>
          </a:p>
          <a:p>
            <a:pPr lvl="1"/>
            <a:r>
              <a:rPr lang="en-US" dirty="0" smtClean="0"/>
              <a:t>Testing is fast</a:t>
            </a:r>
          </a:p>
          <a:p>
            <a:pPr lvl="1"/>
            <a:r>
              <a:rPr lang="en-US" dirty="0" smtClean="0"/>
              <a:t>Easy to implement</a:t>
            </a:r>
          </a:p>
          <a:p>
            <a:pPr lvl="1"/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Needs many training examples</a:t>
            </a:r>
          </a:p>
          <a:p>
            <a:pPr lvl="1"/>
            <a:r>
              <a:rPr lang="en-US" dirty="0" smtClean="0"/>
              <a:t>Often found not to work as well as an alternative discriminative classifier, support vector machine (SVM)</a:t>
            </a:r>
          </a:p>
          <a:p>
            <a:pPr lvl="2"/>
            <a:r>
              <a:rPr lang="en-US" dirty="0" smtClean="0"/>
              <a:t>especially for many-class problems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7910" y="6584223"/>
            <a:ext cx="318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Lana </a:t>
            </a:r>
            <a:r>
              <a:rPr lang="en-US" sz="1200" dirty="0" err="1" smtClean="0"/>
              <a:t>Lazebnik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752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face detector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02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29721" r="6765" b="5263"/>
          <a:stretch/>
        </p:blipFill>
        <p:spPr bwMode="auto">
          <a:xfrm>
            <a:off x="143508" y="1304764"/>
            <a:ext cx="8784976" cy="406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2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Main idea: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Represent local texture with efficiently computable “rectangular” features within window of interest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Select discriminative features to be weak classifiers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se boosted combination of them as final classifier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Form a cascade of such classifiers, rejecting clear negatives quickly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face detector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4115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43"/>
            <a:ext cx="8229600" cy="1143000"/>
          </a:xfrm>
        </p:spPr>
        <p:txBody>
          <a:bodyPr/>
          <a:lstStyle/>
          <a:p>
            <a:r>
              <a:rPr lang="en-US" sz="3800" dirty="0" smtClean="0"/>
              <a:t>Last time: supervised classification</a:t>
            </a:r>
            <a:endParaRPr lang="en-US" sz="3800" dirty="0"/>
          </a:p>
        </p:txBody>
      </p:sp>
      <p:sp>
        <p:nvSpPr>
          <p:cNvPr id="6" name="TextBox 5"/>
          <p:cNvSpPr txBox="1"/>
          <p:nvPr/>
        </p:nvSpPr>
        <p:spPr>
          <a:xfrm>
            <a:off x="1577934" y="3315259"/>
            <a:ext cx="2884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Feature value </a:t>
            </a:r>
            <a:r>
              <a:rPr lang="en-US" sz="2200" b="1" dirty="0" smtClean="0">
                <a:solidFill>
                  <a:srgbClr val="000000"/>
                </a:solidFill>
              </a:rPr>
              <a:t>x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9518" y="2990844"/>
            <a:ext cx="4819716" cy="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94364" y="1274733"/>
            <a:ext cx="32575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Optimal classifier will minimize total risk. 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At decision boundary, either choice of label yields same expected loss.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031" y="4159260"/>
            <a:ext cx="82519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So, best decision boundary is at point</a:t>
            </a:r>
            <a:r>
              <a:rPr lang="en-US" sz="2400" b="1" dirty="0" smtClean="0">
                <a:solidFill>
                  <a:srgbClr val="000000"/>
                </a:solidFill>
              </a:rPr>
              <a:t> x </a:t>
            </a:r>
            <a:r>
              <a:rPr lang="en-US" sz="2400" dirty="0" smtClean="0">
                <a:solidFill>
                  <a:srgbClr val="000000"/>
                </a:solidFill>
              </a:rPr>
              <a:t>where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To classify a new point, choose class with lowest expected loss; i.e., choose “four” if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957263" y="4706955"/>
          <a:ext cx="655637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9214" name="Equation" r:id="rId4" imgW="3111480" imgH="203040" progId="Equation.3">
                  <p:embed/>
                </p:oleObj>
              </mc:Choice>
              <mc:Fallback>
                <p:oleObj name="Equation" r:id="rId4" imgW="3111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263" y="4706955"/>
                        <a:ext cx="6556375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84187" y="6057936"/>
          <a:ext cx="5504220" cy="503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9215" name="Equation" r:id="rId6" imgW="2222280" imgH="203040" progId="Equation.3">
                  <p:embed/>
                </p:oleObj>
              </mc:Choice>
              <mc:Fallback>
                <p:oleObj name="Equation" r:id="rId6" imgW="222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187" y="6057936"/>
                        <a:ext cx="5504220" cy="5032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27"/>
          <p:cNvSpPr>
            <a:spLocks noChangeShapeType="1"/>
          </p:cNvSpPr>
          <p:nvPr/>
        </p:nvSpPr>
        <p:spPr bwMode="auto">
          <a:xfrm flipV="1">
            <a:off x="409517" y="654012"/>
            <a:ext cx="45719" cy="23209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2368507" y="1857346"/>
            <a:ext cx="107950" cy="649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541304" y="1493811"/>
            <a:ext cx="1584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P(4 | </a:t>
            </a:r>
            <a:r>
              <a:rPr lang="en-US" sz="2000" b="1" dirty="0">
                <a:solidFill>
                  <a:srgbClr val="000000"/>
                </a:solidFill>
              </a:rPr>
              <a:t>x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3768714" y="1495344"/>
            <a:ext cx="1584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P(9 </a:t>
            </a:r>
            <a:r>
              <a:rPr lang="en-US" sz="2000" dirty="0">
                <a:solidFill>
                  <a:srgbClr val="000000"/>
                </a:solidFill>
              </a:rPr>
              <a:t>| </a:t>
            </a:r>
            <a:r>
              <a:rPr lang="en-US" sz="2000" b="1" dirty="0">
                <a:solidFill>
                  <a:srgbClr val="000000"/>
                </a:solidFill>
              </a:rPr>
              <a:t>x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1577141" y="2332817"/>
            <a:ext cx="2117754" cy="1587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875798" y="1097902"/>
            <a:ext cx="2491273" cy="1903445"/>
          </a:xfrm>
          <a:custGeom>
            <a:avLst/>
            <a:gdLst>
              <a:gd name="connsiteX0" fmla="*/ 0 w 2491273"/>
              <a:gd name="connsiteY0" fmla="*/ 1831910 h 1903445"/>
              <a:gd name="connsiteX1" fmla="*/ 615820 w 2491273"/>
              <a:gd name="connsiteY1" fmla="*/ 1365380 h 1903445"/>
              <a:gd name="connsiteX2" fmla="*/ 821094 w 2491273"/>
              <a:gd name="connsiteY2" fmla="*/ 208384 h 1903445"/>
              <a:gd name="connsiteX3" fmla="*/ 1063690 w 2491273"/>
              <a:gd name="connsiteY3" fmla="*/ 115078 h 1903445"/>
              <a:gd name="connsiteX4" fmla="*/ 1212980 w 2491273"/>
              <a:gd name="connsiteY4" fmla="*/ 581608 h 1903445"/>
              <a:gd name="connsiteX5" fmla="*/ 1548882 w 2491273"/>
              <a:gd name="connsiteY5" fmla="*/ 1663959 h 1903445"/>
              <a:gd name="connsiteX6" fmla="*/ 2351314 w 2491273"/>
              <a:gd name="connsiteY6" fmla="*/ 1869233 h 1903445"/>
              <a:gd name="connsiteX7" fmla="*/ 2388637 w 2491273"/>
              <a:gd name="connsiteY7" fmla="*/ 1869233 h 190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1273" h="1903445">
                <a:moveTo>
                  <a:pt x="0" y="1831910"/>
                </a:moveTo>
                <a:cubicBezTo>
                  <a:pt x="239485" y="1733939"/>
                  <a:pt x="478971" y="1635968"/>
                  <a:pt x="615820" y="1365380"/>
                </a:cubicBezTo>
                <a:cubicBezTo>
                  <a:pt x="752669" y="1094792"/>
                  <a:pt x="746449" y="416768"/>
                  <a:pt x="821094" y="208384"/>
                </a:cubicBezTo>
                <a:cubicBezTo>
                  <a:pt x="895739" y="0"/>
                  <a:pt x="998376" y="52874"/>
                  <a:pt x="1063690" y="115078"/>
                </a:cubicBezTo>
                <a:cubicBezTo>
                  <a:pt x="1129004" y="177282"/>
                  <a:pt x="1132115" y="323461"/>
                  <a:pt x="1212980" y="581608"/>
                </a:cubicBezTo>
                <a:cubicBezTo>
                  <a:pt x="1293845" y="839755"/>
                  <a:pt x="1359160" y="1449355"/>
                  <a:pt x="1548882" y="1663959"/>
                </a:cubicBezTo>
                <a:cubicBezTo>
                  <a:pt x="1738604" y="1878563"/>
                  <a:pt x="2211355" y="1835021"/>
                  <a:pt x="2351314" y="1869233"/>
                </a:cubicBezTo>
                <a:cubicBezTo>
                  <a:pt x="2491273" y="1903445"/>
                  <a:pt x="2439955" y="1886339"/>
                  <a:pt x="2388637" y="1869233"/>
                </a:cubicBezTo>
              </a:path>
            </a:pathLst>
          </a:cu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381220" y="1128681"/>
            <a:ext cx="2491273" cy="1903445"/>
          </a:xfrm>
          <a:custGeom>
            <a:avLst/>
            <a:gdLst>
              <a:gd name="connsiteX0" fmla="*/ 0 w 2491273"/>
              <a:gd name="connsiteY0" fmla="*/ 1831910 h 1903445"/>
              <a:gd name="connsiteX1" fmla="*/ 615820 w 2491273"/>
              <a:gd name="connsiteY1" fmla="*/ 1365380 h 1903445"/>
              <a:gd name="connsiteX2" fmla="*/ 821094 w 2491273"/>
              <a:gd name="connsiteY2" fmla="*/ 208384 h 1903445"/>
              <a:gd name="connsiteX3" fmla="*/ 1063690 w 2491273"/>
              <a:gd name="connsiteY3" fmla="*/ 115078 h 1903445"/>
              <a:gd name="connsiteX4" fmla="*/ 1212980 w 2491273"/>
              <a:gd name="connsiteY4" fmla="*/ 581608 h 1903445"/>
              <a:gd name="connsiteX5" fmla="*/ 1548882 w 2491273"/>
              <a:gd name="connsiteY5" fmla="*/ 1663959 h 1903445"/>
              <a:gd name="connsiteX6" fmla="*/ 2351314 w 2491273"/>
              <a:gd name="connsiteY6" fmla="*/ 1869233 h 1903445"/>
              <a:gd name="connsiteX7" fmla="*/ 2388637 w 2491273"/>
              <a:gd name="connsiteY7" fmla="*/ 1869233 h 190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1273" h="1903445">
                <a:moveTo>
                  <a:pt x="0" y="1831910"/>
                </a:moveTo>
                <a:cubicBezTo>
                  <a:pt x="239485" y="1733939"/>
                  <a:pt x="478971" y="1635968"/>
                  <a:pt x="615820" y="1365380"/>
                </a:cubicBezTo>
                <a:cubicBezTo>
                  <a:pt x="752669" y="1094792"/>
                  <a:pt x="746449" y="416768"/>
                  <a:pt x="821094" y="208384"/>
                </a:cubicBezTo>
                <a:cubicBezTo>
                  <a:pt x="895739" y="0"/>
                  <a:pt x="998376" y="52874"/>
                  <a:pt x="1063690" y="115078"/>
                </a:cubicBezTo>
                <a:cubicBezTo>
                  <a:pt x="1129004" y="177282"/>
                  <a:pt x="1132115" y="323461"/>
                  <a:pt x="1212980" y="581608"/>
                </a:cubicBezTo>
                <a:cubicBezTo>
                  <a:pt x="1293845" y="839755"/>
                  <a:pt x="1359160" y="1449355"/>
                  <a:pt x="1548882" y="1663959"/>
                </a:cubicBezTo>
                <a:cubicBezTo>
                  <a:pt x="1738604" y="1878563"/>
                  <a:pt x="2211355" y="1835021"/>
                  <a:pt x="2351314" y="1869233"/>
                </a:cubicBezTo>
                <a:cubicBezTo>
                  <a:pt x="2491273" y="1903445"/>
                  <a:pt x="2439955" y="1886339"/>
                  <a:pt x="2388637" y="1869233"/>
                </a:cubicBezTo>
              </a:path>
            </a:pathLst>
          </a:cu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755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000313" y="1898725"/>
            <a:ext cx="529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algn="l" rt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Feature output is difference between adjacent regions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59290" t="39304" r="15630" b="35954"/>
          <a:stretch>
            <a:fillRect/>
          </a:stretch>
        </p:blipFill>
        <p:spPr bwMode="auto">
          <a:xfrm>
            <a:off x="4696619" y="3750469"/>
            <a:ext cx="2354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2138" y="3465004"/>
            <a:ext cx="35838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algn="l" rt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Efficiently computable with integral image: any sum can be computed in constant </a:t>
            </a: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time.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914775" y="1481931"/>
            <a:ext cx="3543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Rectangular” filters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791994" y="3275806"/>
            <a:ext cx="1800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Value at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) is sum of pixels above and to the left of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)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828506" y="4298156"/>
            <a:ext cx="401638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>
              <a:defRPr/>
            </a:pPr>
            <a:endParaRPr lang="en-US"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0819" y="5576094"/>
            <a:ext cx="2154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Integral image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0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Computing sum within a rectangle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4572000" cy="5867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Let A,B,C,D be the values of the integral image at the corners of a rectangle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Then the sum of original image values within the rectangle can be computed as: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   sum = A – B – C + D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Only 3 additions are required for any size of rectangle!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334000" y="1524000"/>
            <a:ext cx="3429000" cy="32766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096000" y="2286000"/>
            <a:ext cx="1828800" cy="1219200"/>
          </a:xfrm>
          <a:prstGeom prst="rect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715000" y="19812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D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7932738" y="1981200"/>
            <a:ext cx="387350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715000" y="33528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7993063" y="3276600"/>
            <a:ext cx="404812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1035" y="6561348"/>
            <a:ext cx="197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355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48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000313" y="1898725"/>
            <a:ext cx="529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Feature output is difference between adjacent regions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59290" t="39304" r="15630" b="35954"/>
          <a:stretch>
            <a:fillRect/>
          </a:stretch>
        </p:blipFill>
        <p:spPr bwMode="auto">
          <a:xfrm>
            <a:off x="4696619" y="3750469"/>
            <a:ext cx="2354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2138" y="3465004"/>
            <a:ext cx="3583818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Efficiently computable with integral image: any sum can be computed in constant time</a:t>
            </a:r>
          </a:p>
          <a:p>
            <a:pPr marL="57150" lvl="1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Avoid scaling images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scale features directly for same cost</a:t>
            </a: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914775" y="1481931"/>
            <a:ext cx="3543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Rectangular” filters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791994" y="3275806"/>
            <a:ext cx="1800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Value at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) is sum of pixels above and to the left of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)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828506" y="4298156"/>
            <a:ext cx="401638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0819" y="5576094"/>
            <a:ext cx="2154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Integral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832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19662" t="38298" r="24236" b="10341"/>
          <a:stretch>
            <a:fillRect/>
          </a:stretch>
        </p:blipFill>
        <p:spPr bwMode="auto">
          <a:xfrm>
            <a:off x="738135" y="1314554"/>
            <a:ext cx="5220580" cy="375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156176" y="1443548"/>
            <a:ext cx="313234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Considering all possible filter parameters: position, scale, and type: 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180,000+ possible features associated with each 24 x 24 window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36383" y="4869160"/>
            <a:ext cx="71199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Which subset of these features should we use to determine if a window has a face?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46656" y="5841268"/>
            <a:ext cx="79378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 </a:t>
            </a:r>
            <a:r>
              <a:rPr lang="en-US" sz="2800" kern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AdaBoost</a:t>
            </a:r>
            <a:r>
              <a:rPr lang="en-US" sz="2800" kern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both to select the informative features and to form the classifier</a:t>
            </a:r>
            <a:endParaRPr lang="en-US" sz="2800" kern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871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AdaBoost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Straight Arrow Connector 60"/>
          <p:cNvCxnSpPr>
            <a:cxnSpLocks noChangeShapeType="1"/>
          </p:cNvCxnSpPr>
          <p:nvPr/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rgbClr val="000000"/>
            </a:solidFill>
            <a:round/>
            <a:headEnd type="none" w="sm" len="sm"/>
            <a:tailEnd type="arrow" w="med" len="med"/>
          </a:ln>
        </p:spPr>
      </p:cxn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701675" y="1092200"/>
            <a:ext cx="7772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Want to select the single rectangle feature and threshold that best separates 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positive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(faces) and 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negative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(non-faces) training examples, in terms of </a:t>
            </a:r>
            <a:r>
              <a:rPr kumimoji="1" lang="en-US" sz="21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weighted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error.</a:t>
            </a:r>
          </a:p>
        </p:txBody>
      </p: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3" cstate="print"/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1395413" y="5160963"/>
            <a:ext cx="23733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Outputs of a possible rectangle feature on faces and non-faces.</a:t>
            </a:r>
          </a:p>
        </p:txBody>
      </p:sp>
      <p:sp>
        <p:nvSpPr>
          <p:cNvPr id="65" name="Line 8"/>
          <p:cNvSpPr>
            <a:spLocks noChangeShapeType="1"/>
          </p:cNvSpPr>
          <p:nvPr/>
        </p:nvSpPr>
        <p:spPr bwMode="auto">
          <a:xfrm flipH="1" flipV="1">
            <a:off x="4751388" y="5037138"/>
            <a:ext cx="0" cy="5032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>
            <a:off x="7378700" y="3957638"/>
            <a:ext cx="0" cy="4667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cxnSp>
        <p:nvCxnSpPr>
          <p:cNvPr id="67" name="Straight Arrow Connector 18"/>
          <p:cNvCxnSpPr>
            <a:cxnSpLocks noChangeShapeType="1"/>
          </p:cNvCxnSpPr>
          <p:nvPr/>
        </p:nvCxnSpPr>
        <p:spPr bwMode="auto">
          <a:xfrm>
            <a:off x="1143000" y="5727700"/>
            <a:ext cx="2133600" cy="1588"/>
          </a:xfrm>
          <a:prstGeom prst="straightConnector1">
            <a:avLst/>
          </a:prstGeom>
          <a:noFill/>
          <a:ln w="9525" algn="ctr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3" cstate="print"/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Group 62"/>
          <p:cNvGrpSpPr>
            <a:grpSpLocks/>
          </p:cNvGrpSpPr>
          <p:nvPr/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7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0" name="Straight Arrow Connector 54"/>
            <p:cNvCxnSpPr>
              <a:cxnSpLocks noChangeShapeType="1"/>
            </p:cNvCxnSpPr>
            <p:nvPr/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81" name="Group 63"/>
          <p:cNvGrpSpPr>
            <a:grpSpLocks/>
          </p:cNvGrpSpPr>
          <p:nvPr/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8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2" name="Straight Arrow Connector 55"/>
            <p:cNvCxnSpPr>
              <a:cxnSpLocks noChangeShapeType="1"/>
            </p:cNvCxnSpPr>
            <p:nvPr/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93" name="Group 64"/>
          <p:cNvGrpSpPr>
            <a:grpSpLocks/>
          </p:cNvGrpSpPr>
          <p:nvPr/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9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" name="TextBox 34"/>
            <p:cNvSpPr txBox="1">
              <a:spLocks noChangeArrowheads="1"/>
            </p:cNvSpPr>
            <p:nvPr/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…</a:t>
              </a:r>
            </a:p>
          </p:txBody>
        </p:sp>
        <p:pic>
          <p:nvPicPr>
            <p:cNvPr id="9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5" name="Straight Arrow Connector 56"/>
            <p:cNvCxnSpPr>
              <a:cxnSpLocks noChangeShapeType="1"/>
            </p:cNvCxnSpPr>
            <p:nvPr/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106" name="Group 68"/>
          <p:cNvGrpSpPr>
            <a:grpSpLocks/>
          </p:cNvGrpSpPr>
          <p:nvPr/>
        </p:nvGrpSpPr>
        <p:grpSpPr bwMode="auto">
          <a:xfrm>
            <a:off x="1685925" y="2495550"/>
            <a:ext cx="415925" cy="2562225"/>
            <a:chOff x="1686679" y="2406636"/>
            <a:chExt cx="415133" cy="2561430"/>
          </a:xfrm>
        </p:grpSpPr>
        <p:cxnSp>
          <p:nvCxnSpPr>
            <p:cNvPr id="107" name="Straight Connector 13"/>
            <p:cNvCxnSpPr>
              <a:cxnSpLocks noChangeShapeType="1"/>
            </p:cNvCxnSpPr>
            <p:nvPr/>
          </p:nvCxnSpPr>
          <p:spPr bwMode="auto">
            <a:xfrm rot="5400000">
              <a:off x="443669" y="3723468"/>
              <a:ext cx="2487608" cy="1588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pic>
          <p:nvPicPr>
            <p:cNvPr id="10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6" cstate="print"/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3" cstate="print"/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1" name="Group 71"/>
          <p:cNvGrpSpPr>
            <a:grpSpLocks/>
          </p:cNvGrpSpPr>
          <p:nvPr/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112" name="Straight Connector 13"/>
            <p:cNvCxnSpPr>
              <a:cxnSpLocks noChangeShapeType="1"/>
            </p:cNvCxnSpPr>
            <p:nvPr/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pic>
          <p:nvPicPr>
            <p:cNvPr id="1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4" name="Text Box 6"/>
          <p:cNvSpPr txBox="1">
            <a:spLocks noChangeArrowheads="1"/>
          </p:cNvSpPr>
          <p:nvPr/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kern="1200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Resulting weak classifier:</a:t>
            </a:r>
          </a:p>
        </p:txBody>
      </p:sp>
      <p:sp>
        <p:nvSpPr>
          <p:cNvPr id="115" name="Rectangle 114"/>
          <p:cNvSpPr>
            <a:spLocks noChangeArrowheads="1"/>
          </p:cNvSpPr>
          <p:nvPr/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kern="1200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For next round, reweight the examples according to errors, choose another filter/threshold combo.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501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7552 4.44444E-6 " pathEditMode="relative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 animBg="1"/>
      <p:bldP spid="114" grpId="0"/>
      <p:bldP spid="114" grpId="1"/>
      <p:bldP spid="115" grpId="0" animBg="1"/>
      <p:bldP spid="1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8513" y="106363"/>
            <a:ext cx="4535487" cy="609600"/>
          </a:xfrm>
        </p:spPr>
        <p:txBody>
          <a:bodyPr/>
          <a:lstStyle/>
          <a:p>
            <a:r>
              <a:rPr lang="en-US" sz="2800" smtClean="0"/>
              <a:t>AdaBoost Algorithm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 l="20468" t="13940" r="45868" b="3635"/>
          <a:stretch>
            <a:fillRect/>
          </a:stretch>
        </p:blipFill>
        <p:spPr bwMode="auto">
          <a:xfrm>
            <a:off x="0" y="0"/>
            <a:ext cx="4568825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718052" y="657225"/>
            <a:ext cx="18716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Start with uniform weights on training examples</a:t>
            </a: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H="1">
            <a:off x="4427538" y="108902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195953" y="2816225"/>
            <a:ext cx="1949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Evaluate </a:t>
            </a:r>
            <a:r>
              <a:rPr lang="en-US" i="1" dirty="0">
                <a:solidFill>
                  <a:srgbClr val="000000"/>
                </a:solidFill>
              </a:rPr>
              <a:t>weighted</a:t>
            </a:r>
            <a:r>
              <a:rPr lang="en-US" dirty="0">
                <a:solidFill>
                  <a:srgbClr val="000000"/>
                </a:solidFill>
              </a:rPr>
              <a:t> error for each feature, pick best.</a:t>
            </a: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 flipH="1">
            <a:off x="5051491" y="3105150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5232466" y="4244975"/>
            <a:ext cx="41227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Re-weight the examples:</a:t>
            </a: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Incorrectly </a:t>
            </a:r>
            <a:r>
              <a:rPr lang="en-US" dirty="0">
                <a:solidFill>
                  <a:srgbClr val="000000"/>
                </a:solidFill>
              </a:rPr>
              <a:t>classified -&gt; more weight</a:t>
            </a:r>
          </a:p>
          <a:p>
            <a:pPr fontAlgn="base"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Correctly classified -&gt; less weight</a:t>
            </a: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H="1">
            <a:off x="5088003" y="461645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716463" y="5661025"/>
            <a:ext cx="41227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Final classifier is combination of the weak ones, weighted according to error they had.</a:t>
            </a:r>
          </a:p>
        </p:txBody>
      </p:sp>
      <p:sp>
        <p:nvSpPr>
          <p:cNvPr id="133131" name="Line 11"/>
          <p:cNvSpPr>
            <a:spLocks noChangeShapeType="1"/>
          </p:cNvSpPr>
          <p:nvPr/>
        </p:nvSpPr>
        <p:spPr bwMode="auto">
          <a:xfrm flipH="1">
            <a:off x="4498975" y="6021388"/>
            <a:ext cx="252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32780" name="TextBox 12"/>
          <p:cNvSpPr txBox="1">
            <a:spLocks noChangeArrowheads="1"/>
          </p:cNvSpPr>
          <p:nvPr/>
        </p:nvSpPr>
        <p:spPr bwMode="auto">
          <a:xfrm>
            <a:off x="6353175" y="6496050"/>
            <a:ext cx="3074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Freund &amp; Schapire 1995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H="1">
            <a:off x="4462463" y="1125538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>
            <a:off x="5086416" y="3141663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5122928" y="4652963"/>
            <a:ext cx="14446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4533900" y="6057900"/>
            <a:ext cx="2524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pic>
        <p:nvPicPr>
          <p:cNvPr id="32785" name="Picture 2"/>
          <p:cNvPicPr>
            <a:picLocks noChangeAspect="1" noChangeArrowheads="1"/>
          </p:cNvPicPr>
          <p:nvPr/>
        </p:nvPicPr>
        <p:blipFill>
          <a:blip r:embed="rId4"/>
          <a:srcRect l="42401" t="42026" r="44916" b="38367"/>
          <a:stretch>
            <a:fillRect/>
          </a:stretch>
        </p:blipFill>
        <p:spPr bwMode="auto">
          <a:xfrm>
            <a:off x="7018338" y="873125"/>
            <a:ext cx="11588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6" name="TextBox 20"/>
          <p:cNvSpPr txBox="1">
            <a:spLocks noChangeArrowheads="1"/>
          </p:cNvSpPr>
          <p:nvPr/>
        </p:nvSpPr>
        <p:spPr bwMode="auto">
          <a:xfrm>
            <a:off x="6981825" y="1895475"/>
            <a:ext cx="19351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{x</a:t>
            </a:r>
            <a:r>
              <a:rPr lang="en-US" sz="2100" b="1" baseline="-25000">
                <a:solidFill>
                  <a:srgbClr val="000000"/>
                </a:solidFill>
              </a:rPr>
              <a:t>1</a:t>
            </a:r>
            <a:r>
              <a:rPr lang="en-US" sz="2100" b="1">
                <a:solidFill>
                  <a:srgbClr val="000000"/>
                </a:solidFill>
              </a:rPr>
              <a:t>,…x</a:t>
            </a:r>
            <a:r>
              <a:rPr lang="en-US" sz="2100" b="1" baseline="-25000">
                <a:solidFill>
                  <a:srgbClr val="000000"/>
                </a:solidFill>
              </a:rPr>
              <a:t>n</a:t>
            </a:r>
            <a:r>
              <a:rPr lang="en-US" sz="2100" b="1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19" name="Right Brace 18"/>
          <p:cNvSpPr/>
          <p:nvPr/>
        </p:nvSpPr>
        <p:spPr bwMode="auto">
          <a:xfrm>
            <a:off x="4097331" y="1493811"/>
            <a:ext cx="803286" cy="3760839"/>
          </a:xfrm>
          <a:prstGeom prst="rightBrace">
            <a:avLst>
              <a:gd name="adj1" fmla="val 8333"/>
              <a:gd name="adj2" fmla="val 23127"/>
            </a:avLst>
          </a:prstGeom>
          <a:noFill/>
          <a:ln w="12700" cap="sq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smtClean="0">
              <a:solidFill>
                <a:srgbClr val="00000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754565" y="2183356"/>
            <a:ext cx="194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For T rounds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/>
      <p:bldP spid="133126" grpId="0"/>
      <p:bldP spid="133128" grpId="0"/>
      <p:bldP spid="133130" grpId="0"/>
      <p:bldP spid="133131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 cstate="print"/>
          <a:srcRect l="30113" t="40346" r="16528" b="32726"/>
          <a:stretch>
            <a:fillRect/>
          </a:stretch>
        </p:blipFill>
        <p:spPr bwMode="auto">
          <a:xfrm>
            <a:off x="957263" y="1676400"/>
            <a:ext cx="4495800" cy="138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5703888" y="2078038"/>
            <a:ext cx="299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First two features selected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0113" t="66565" r="16528" b="5891"/>
          <a:stretch>
            <a:fillRect/>
          </a:stretch>
        </p:blipFill>
        <p:spPr bwMode="auto">
          <a:xfrm>
            <a:off x="993726" y="3063870"/>
            <a:ext cx="4495800" cy="141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Even if the filters are fast to compute, each new image has a lot of possible windows to search.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How to make the detection more efficient?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Cascading classifiers for detection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12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t="26749" r="20147" b="13808"/>
          <a:stretch/>
        </p:blipFill>
        <p:spPr bwMode="auto">
          <a:xfrm>
            <a:off x="1295636" y="1196752"/>
            <a:ext cx="6863626" cy="383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287524" y="5157192"/>
            <a:ext cx="8965504" cy="4495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Form a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cascade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with low false negative rates early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on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Apply less accurate but faster classifiers first to immediately discard windows that clearly appear to be negative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83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rgbClr val="FFFFFF"/>
          </a:solidFill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" name="Rectangle 68"/>
          <p:cNvSpPr>
            <a:spLocks noChangeArrowheads="1"/>
          </p:cNvSpPr>
          <p:nvPr/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rgbClr val="FFFFFF"/>
          </a:solidFill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" name="Content Placeholder 6"/>
          <p:cNvSpPr>
            <a:spLocks noGrp="1"/>
          </p:cNvSpPr>
          <p:nvPr>
            <p:ph idx="1"/>
          </p:nvPr>
        </p:nvSpPr>
        <p:spPr>
          <a:xfrm>
            <a:off x="529716" y="4787156"/>
            <a:ext cx="8686800" cy="19542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Train with 5K positives, 350M negatives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Real-time detector using 38 layer cascade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6061 features in all layers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[Implementation available in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OpenCV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http://www.intel.com/technology/computing/opencv/]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39" name="Group 17"/>
          <p:cNvGrpSpPr>
            <a:grpSpLocks/>
          </p:cNvGrpSpPr>
          <p:nvPr/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40" name="Picture 12" descr="untitled.bmp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3" descr="untitled.bmp"/>
            <p:cNvPicPr>
              <a:picLocks noChangeAspect="1"/>
            </p:cNvPicPr>
            <p:nvPr/>
          </p:nvPicPr>
          <p:blipFill>
            <a:blip r:embed="rId5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4" descr="untitled.bmp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5" descr="untitled.bmp"/>
            <p:cNvPicPr>
              <a:picLocks noChangeAspect="1"/>
            </p:cNvPicPr>
            <p:nvPr/>
          </p:nvPicPr>
          <p:blipFill>
            <a:blip r:embed="rId6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untitled.bmp"/>
            <p:cNvPicPr>
              <a:picLocks noChangeAspect="1"/>
            </p:cNvPicPr>
            <p:nvPr/>
          </p:nvPicPr>
          <p:blipFill>
            <a:blip r:embed="rId7" cstate="print">
              <a:grayscl/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untitled.bmp"/>
            <p:cNvPicPr>
              <a:picLocks noChangeAspect="1"/>
            </p:cNvPicPr>
            <p:nvPr/>
          </p:nvPicPr>
          <p:blipFill>
            <a:blip r:embed="rId7" cstate="print">
              <a:grayscl/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Isosceles Triangle 19"/>
            <p:cNvSpPr>
              <a:spLocks noChangeArrowheads="1"/>
            </p:cNvSpPr>
            <p:nvPr/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7" name="Isosceles Triangle 20"/>
            <p:cNvSpPr>
              <a:spLocks noChangeArrowheads="1"/>
            </p:cNvSpPr>
            <p:nvPr/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8" name="Isosceles Triangle 21"/>
            <p:cNvSpPr>
              <a:spLocks noChangeArrowheads="1"/>
            </p:cNvSpPr>
            <p:nvPr/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9" name="Isosceles Triangle 22"/>
            <p:cNvSpPr>
              <a:spLocks noChangeArrowheads="1"/>
            </p:cNvSpPr>
            <p:nvPr/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50" name="TextBox 10"/>
          <p:cNvSpPr txBox="1">
            <a:spLocks noChangeArrowheads="1"/>
          </p:cNvSpPr>
          <p:nvPr/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Faces</a:t>
            </a: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Non-faces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 cascade of classifiers with AdaBoost</a:t>
            </a:r>
          </a:p>
        </p:txBody>
      </p:sp>
      <p:sp>
        <p:nvSpPr>
          <p:cNvPr id="53" name="Rounded Rectangle 52"/>
          <p:cNvSpPr>
            <a:spLocks noChangeArrowheads="1"/>
          </p:cNvSpPr>
          <p:nvPr/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8" cstate="print"/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ight Arrow 54"/>
          <p:cNvSpPr/>
          <p:nvPr/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rgbClr val="DADADA">
              <a:lumMod val="75000"/>
            </a:srgbClr>
          </a:solidFill>
          <a:ln w="12700" cap="rnd" cmpd="sng" algn="ctr">
            <a:solidFill>
              <a:srgbClr val="00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6" name="Right Arrow 55"/>
          <p:cNvSpPr/>
          <p:nvPr/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rgbClr val="DADADA">
              <a:lumMod val="75000"/>
            </a:srgbClr>
          </a:solidFill>
          <a:ln w="12700" cap="rnd" cmpd="sng" algn="ctr">
            <a:solidFill>
              <a:srgbClr val="00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Selected features, thresholds, and weights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/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New image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61" name="Group 79"/>
          <p:cNvGrpSpPr>
            <a:grpSpLocks/>
          </p:cNvGrpSpPr>
          <p:nvPr/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62" name="Up Arrow 61"/>
            <p:cNvSpPr/>
            <p:nvPr/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rgbClr val="FFFFFF">
                <a:lumMod val="65000"/>
              </a:srgbClr>
            </a:solidFill>
            <a:ln w="12700" cap="sq" cmpd="sng" algn="ctr">
              <a:solidFill>
                <a:srgbClr val="000000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78"/>
            <p:cNvSpPr txBox="1">
              <a:spLocks noChangeArrowheads="1"/>
            </p:cNvSpPr>
            <p:nvPr/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Apply to each subwindow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596336" y="6561348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136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2" grpId="0"/>
      <p:bldP spid="53" grpId="0" animBg="1"/>
      <p:bldP spid="55" grpId="0" animBg="1"/>
      <p:bldP spid="56" grpId="0" animBg="1"/>
      <p:bldP spid="57" grpId="0"/>
      <p:bldP spid="59" grpId="0"/>
      <p:bldP spid="60" grpId="0" animBg="1"/>
      <p:bldP spid="60" grpId="1" animBg="1"/>
      <p:bldP spid="60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44624"/>
            <a:ext cx="8229600" cy="1143000"/>
          </a:xfrm>
        </p:spPr>
        <p:txBody>
          <a:bodyPr/>
          <a:lstStyle/>
          <a:p>
            <a:r>
              <a:rPr lang="en-US" sz="3800" dirty="0" smtClean="0"/>
              <a:t>Last time: </a:t>
            </a:r>
            <a:br>
              <a:rPr lang="en-US" sz="3800" dirty="0" smtClean="0"/>
            </a:br>
            <a:r>
              <a:rPr lang="en-US" sz="3800" dirty="0" smtClean="0"/>
              <a:t>Example: skin color classification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pic>
        <p:nvPicPr>
          <p:cNvPr id="126978" name="Picture 2" descr="http://ethnic1connection.com/images/377597~Multicultural-Group-of-People-of-Various-Ages-Post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6" y="2297097"/>
            <a:ext cx="4682583" cy="3505248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1512783" y="2844792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243043" y="3027357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36790" y="3136896"/>
            <a:ext cx="36513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89190" y="3830643"/>
            <a:ext cx="57786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9101781">
            <a:off x="2974656" y="4514565"/>
            <a:ext cx="453295" cy="5623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101781">
            <a:off x="2377499" y="4794665"/>
            <a:ext cx="433342" cy="44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9101781">
            <a:off x="1496758" y="4851883"/>
            <a:ext cx="620014" cy="483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544173">
            <a:off x="419640" y="4511850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544173">
            <a:off x="408141" y="3874786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544173">
            <a:off x="745376" y="3013134"/>
            <a:ext cx="397759" cy="486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046669" y="2333610"/>
            <a:ext cx="3140118" cy="2220024"/>
            <a:chOff x="4645026" y="2589201"/>
            <a:chExt cx="3140118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32286"/>
              <a:ext cx="2292444" cy="4378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872319" y="2516175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64423" y="4597416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42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67544" y="16335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 seminal approach to real-time object detection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Training is slow, but detection is very fast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Key ideas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Integral images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fast feature evaluation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Boosting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feature selection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Attentional</a:t>
            </a: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cascade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of classifiers for fast rejection of non-face windows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35496" y="5740524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3"/>
              </a:rPr>
              <a:t>Rapid object detection using a boosted cascade of simple features.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CVPR 2001. 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auto">
          <a:xfrm>
            <a:off x="35496" y="6474822"/>
            <a:ext cx="853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4"/>
              </a:rPr>
              <a:t>Robust real-time face detection.</a:t>
            </a: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IJCV 57(2), 2004. </a:t>
            </a:r>
          </a:p>
        </p:txBody>
      </p:sp>
    </p:spTree>
    <p:extLst>
      <p:ext uri="{BB962C8B-B14F-4D97-AF65-F5344CB8AC3E}">
        <p14:creationId xmlns:p14="http://schemas.microsoft.com/office/powerpoint/2010/main" val="6234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  <a:endParaRPr kumimoji="1" lang="en-US" sz="3200" b="1" dirty="0">
              <a:solidFill>
                <a:srgbClr val="000099"/>
              </a:solidFill>
              <a:latin typeface="Trebuchet MS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th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rez-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920750" y="1238250"/>
            <a:ext cx="748506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Can we use the same detector?</a:t>
            </a:r>
            <a:endParaRPr lang="en-US" sz="2100" b="1" i="1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/>
        </p:nvPicPr>
        <p:blipFill>
          <a:blip r:embed="rId4" cstate="print"/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45062" name="Picture 3" descr="fdr-ou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3" name="Picture 4" descr="fdr-right-out"/>
            <p:cNvPicPr>
              <a:picLocks noChangeAspect="1" noChangeArrowheads="1"/>
            </p:cNvPicPr>
            <p:nvPr/>
          </p:nvPicPr>
          <p:blipFill>
            <a:blip r:embed="rId4" cstate="print"/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59" name="Picture 5" descr="oly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6"/>
          <p:cNvSpPr txBox="1">
            <a:spLocks noChangeArrowheads="1"/>
          </p:cNvSpPr>
          <p:nvPr/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Paul Viola, ICCV tutorial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361950"/>
            <a:ext cx="7723188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9"/>
          <p:cNvSpPr>
            <a:spLocks noChangeArrowheads="1"/>
          </p:cNvSpPr>
          <p:nvPr/>
        </p:nvSpPr>
        <p:spPr bwMode="auto">
          <a:xfrm>
            <a:off x="1030239" y="5991531"/>
            <a:ext cx="7296847" cy="83317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Everingham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M.,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Sivic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J. and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Zisserman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A.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"Hello! My name is... Buffy" - Automatic naming of characters in TV video,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BMVC 2006. </a:t>
            </a:r>
            <a:r>
              <a:rPr lang="en-US" sz="16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n-US" sz="1600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http</a:t>
            </a:r>
            <a:r>
              <a:rPr lang="en-US" sz="16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://www.robots.ox.ac.uk/~vgg/research/nface/index.html</a:t>
            </a:r>
          </a:p>
        </p:txBody>
      </p:sp>
      <p:sp>
        <p:nvSpPr>
          <p:cNvPr id="12903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 using Viola-Jones detector</a:t>
            </a:r>
          </a:p>
        </p:txBody>
      </p:sp>
      <p:sp>
        <p:nvSpPr>
          <p:cNvPr id="129031" name="Text Box 12"/>
          <p:cNvSpPr txBox="1">
            <a:spLocks noChangeArrowheads="1"/>
          </p:cNvSpPr>
          <p:nvPr/>
        </p:nvSpPr>
        <p:spPr bwMode="auto">
          <a:xfrm>
            <a:off x="1322343" y="5145111"/>
            <a:ext cx="6608853" cy="71006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Frontal faces detected and then tracked,  character names inferred with alignment of script and subtitles.</a:t>
            </a:r>
          </a:p>
        </p:txBody>
      </p:sp>
      <p:pic>
        <p:nvPicPr>
          <p:cNvPr id="2" name="buff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088740"/>
            <a:ext cx="6858000" cy="384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21346" name="Picture 2"/>
          <p:cNvPicPr>
            <a:picLocks noChangeAspect="1" noChangeArrowheads="1"/>
          </p:cNvPicPr>
          <p:nvPr/>
        </p:nvPicPr>
        <p:blipFill>
          <a:blip r:embed="rId2" cstate="print"/>
          <a:srcRect t="18553" r="23177" b="3436"/>
          <a:stretch>
            <a:fillRect/>
          </a:stretch>
        </p:blipFill>
        <p:spPr bwMode="auto">
          <a:xfrm>
            <a:off x="701622" y="398421"/>
            <a:ext cx="7493040" cy="55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1371600" y="6019800"/>
            <a:ext cx="640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4"/>
              </a:rPr>
              <a:t>http://www.apple.com/ilife/iphoto/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3522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2"/>
                </a:solidFill>
              </a:rPr>
              <a:t>Slide credit: Lana </a:t>
            </a:r>
            <a:r>
              <a:rPr lang="en-US" sz="1300" dirty="0" err="1" smtClean="0">
                <a:solidFill>
                  <a:schemeClr val="bg2"/>
                </a:solidFill>
              </a:rPr>
              <a:t>Lazebnik</a:t>
            </a:r>
            <a:endParaRPr lang="en-US" sz="1300" dirty="0" smtClean="0">
              <a:solidFill>
                <a:schemeClr val="bg2"/>
              </a:solidFill>
            </a:endParaRPr>
          </a:p>
          <a:p>
            <a:endParaRPr lang="en-US" sz="13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Things </a:t>
            </a:r>
            <a:r>
              <a:rPr lang="en-US" dirty="0" err="1" smtClean="0">
                <a:hlinkClick r:id="rId3"/>
              </a:rPr>
              <a:t>iPhoto</a:t>
            </a:r>
            <a:r>
              <a:rPr lang="en-US" dirty="0" smtClean="0">
                <a:hlinkClick r:id="rId3"/>
              </a:rPr>
              <a:t> thinks are faces</a:t>
            </a:r>
            <a:endParaRPr lang="en-US" dirty="0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438" y="1600200"/>
            <a:ext cx="7548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83522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credit: Lana </a:t>
            </a:r>
            <a:r>
              <a:rPr kumimoji="0" lang="en-US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Lazebnik</a:t>
            </a: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grpSp>
        <p:nvGrpSpPr>
          <p:cNvPr id="4" name="Group 30"/>
          <p:cNvGrpSpPr/>
          <p:nvPr/>
        </p:nvGrpSpPr>
        <p:grpSpPr>
          <a:xfrm>
            <a:off x="5046669" y="2333610"/>
            <a:ext cx="3140118" cy="2220024"/>
            <a:chOff x="4645026" y="2589201"/>
            <a:chExt cx="3140118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32286"/>
              <a:ext cx="2292444" cy="4378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872319" y="2516175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64423" y="4597416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pic>
        <p:nvPicPr>
          <p:cNvPr id="126980" name="Picture 4" descr="http://www.babble.com/CS/blogs/famecrawler/2008/02/08-15/beatles-grammy-tribute-2008-hanks-across-univer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726" y="2224071"/>
            <a:ext cx="2081241" cy="2168688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373005" y="4414851"/>
            <a:ext cx="36878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Now we get a new image, and want to label each pixel as skin or non-skin. 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7292" y="5703676"/>
            <a:ext cx="4592740" cy="48723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6031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800" smtClean="0"/>
              <a:t>Last time: </a:t>
            </a:r>
            <a:br>
              <a:rPr lang="en-US" sz="3800" smtClean="0"/>
            </a:br>
            <a:r>
              <a:rPr lang="en-US" sz="3800" smtClean="0"/>
              <a:t>Example: skin color classification</a:t>
            </a:r>
            <a:endParaRPr lang="en-US" sz="3800" dirty="0"/>
          </a:p>
        </p:txBody>
      </p:sp>
      <p:sp>
        <p:nvSpPr>
          <p:cNvPr id="29" name="TextBox 2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307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 be trained to recognize pets!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05000"/>
            <a:ext cx="4437063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05000"/>
            <a:ext cx="4495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http://www.maclife.com/article/news/iphotos_faces_recognizes_cats</a:t>
            </a: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8371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2"/>
                </a:solidFill>
              </a:rPr>
              <a:t>Slide credit: Lana </a:t>
            </a:r>
            <a:r>
              <a:rPr lang="en-US" sz="1300" dirty="0" err="1" smtClean="0">
                <a:solidFill>
                  <a:schemeClr val="bg2"/>
                </a:solidFill>
              </a:rPr>
              <a:t>Lazebnik</a:t>
            </a:r>
            <a:endParaRPr lang="en-US" sz="1300" dirty="0" smtClean="0">
              <a:solidFill>
                <a:schemeClr val="bg2"/>
              </a:solidFill>
            </a:endParaRPr>
          </a:p>
          <a:p>
            <a:endParaRPr lang="en-US" sz="13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other categories are amenable to </a:t>
            </a:r>
            <a:r>
              <a:rPr lang="en-US" i="1" dirty="0" smtClean="0"/>
              <a:t>window-based representation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1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Pedestrian detection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8713"/>
            <a:ext cx="8386763" cy="4495800"/>
          </a:xfrm>
        </p:spPr>
        <p:txBody>
          <a:bodyPr/>
          <a:lstStyle/>
          <a:p>
            <a:r>
              <a:rPr lang="en-US" sz="2100" smtClean="0"/>
              <a:t>Detecting upright, walking humans also possible using sliding window’s appearance/texture; e.g.,</a:t>
            </a: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701675" y="4049713"/>
            <a:ext cx="299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SVM with Haar wavelets [Papageorgiou &amp; Poggio, IJCV 2000]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00" y="2114550"/>
            <a:ext cx="2800350" cy="1966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4"/>
          <a:srcRect b="20450"/>
          <a:stretch>
            <a:fillRect/>
          </a:stretch>
        </p:blipFill>
        <p:spPr bwMode="auto">
          <a:xfrm>
            <a:off x="3951288" y="2187575"/>
            <a:ext cx="1862137" cy="19224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7112" name="TextBox 7"/>
          <p:cNvSpPr txBox="1">
            <a:spLocks noChangeArrowheads="1"/>
          </p:cNvSpPr>
          <p:nvPr/>
        </p:nvSpPr>
        <p:spPr bwMode="auto">
          <a:xfrm>
            <a:off x="3878263" y="4111625"/>
            <a:ext cx="24463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Space-time rectangle features [Viola, Jones &amp; Snow, ICCV 2003]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288088" y="2333625"/>
            <a:ext cx="2600325" cy="1789113"/>
            <a:chOff x="-5176971" y="3502026"/>
            <a:chExt cx="4381560" cy="2774988"/>
          </a:xfrm>
        </p:grpSpPr>
        <p:pic>
          <p:nvPicPr>
            <p:cNvPr id="47115" name="Picture 8"/>
            <p:cNvPicPr>
              <a:picLocks noChangeAspect="1" noChangeArrowheads="1"/>
            </p:cNvPicPr>
            <p:nvPr/>
          </p:nvPicPr>
          <p:blipFill>
            <a:blip r:embed="rId5"/>
            <a:srcRect l="53769" t="20541" r="35194" b="50000"/>
            <a:stretch>
              <a:fillRect/>
            </a:stretch>
          </p:blipFill>
          <p:spPr bwMode="auto">
            <a:xfrm>
              <a:off x="-2292444" y="3502026"/>
              <a:ext cx="1497033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7116" name="Picture 8"/>
            <p:cNvPicPr>
              <a:picLocks noChangeAspect="1" noChangeArrowheads="1"/>
            </p:cNvPicPr>
            <p:nvPr/>
          </p:nvPicPr>
          <p:blipFill>
            <a:blip r:embed="rId5"/>
            <a:srcRect l="38647" t="20541" r="51123" b="50000"/>
            <a:stretch>
              <a:fillRect/>
            </a:stretch>
          </p:blipFill>
          <p:spPr bwMode="auto">
            <a:xfrm>
              <a:off x="-3679938" y="3502026"/>
              <a:ext cx="1387494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7117" name="Picture 8"/>
            <p:cNvPicPr>
              <a:picLocks noChangeAspect="1" noChangeArrowheads="1"/>
            </p:cNvPicPr>
            <p:nvPr/>
          </p:nvPicPr>
          <p:blipFill>
            <a:blip r:embed="rId5"/>
            <a:srcRect l="23080" t="20541" r="66246" b="50000"/>
            <a:stretch>
              <a:fillRect/>
            </a:stretch>
          </p:blipFill>
          <p:spPr bwMode="auto">
            <a:xfrm>
              <a:off x="-5176971" y="3502026"/>
              <a:ext cx="1447824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47114" name="TextBox 12"/>
          <p:cNvSpPr txBox="1">
            <a:spLocks noChangeArrowheads="1"/>
          </p:cNvSpPr>
          <p:nvPr/>
        </p:nvSpPr>
        <p:spPr bwMode="auto">
          <a:xfrm>
            <a:off x="6361113" y="4133850"/>
            <a:ext cx="2527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SVM with HoGs [Dalal &amp; Triggs, CVPR 2005]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092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/>
          <a:lstStyle/>
          <a:p>
            <a:r>
              <a:rPr lang="en-US" dirty="0" smtClean="0"/>
              <a:t>Window-based detection: strengths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Sliding window detection and global appearance descriptors:</a:t>
            </a:r>
          </a:p>
          <a:p>
            <a:pPr lvl="1"/>
            <a:r>
              <a:rPr lang="en-US" smtClean="0"/>
              <a:t>Simple detection protocol to implement</a:t>
            </a:r>
          </a:p>
          <a:p>
            <a:pPr lvl="1"/>
            <a:r>
              <a:rPr lang="en-US" smtClean="0"/>
              <a:t>Good feature choices critical</a:t>
            </a:r>
          </a:p>
          <a:p>
            <a:pPr lvl="1"/>
            <a:r>
              <a:rPr lang="en-US" smtClean="0"/>
              <a:t>Past successes for certain classes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Window-based detection: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686800" cy="4495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High computational complexity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For example: 250,000 locations x 30 orientations x 4 scales = 30,000,000 evaluations!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If training binary detectors independently, means cost increases linearly with number of classes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With so many windows, false positive rate better be low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Not all objects are “box” shaped</a:t>
            </a:r>
          </a:p>
          <a:p>
            <a:endParaRPr lang="en-US" smtClean="0"/>
          </a:p>
        </p:txBody>
      </p:sp>
      <p:pic>
        <p:nvPicPr>
          <p:cNvPr id="50182" name="Picture 5" descr="train_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2005013"/>
            <a:ext cx="3883025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6" descr="bottle_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0613" y="2005013"/>
            <a:ext cx="3870325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40000"/>
              </a:spcBef>
            </a:pPr>
            <a:r>
              <a:rPr lang="en-US" smtClean="0"/>
              <a:t>Non-rigid, deformable objects not captured well with representations assuming a fixed 2d structure; or must assume fixed viewpoint</a:t>
            </a:r>
          </a:p>
          <a:p>
            <a:pPr>
              <a:spcBef>
                <a:spcPct val="40000"/>
              </a:spcBef>
            </a:pPr>
            <a:r>
              <a:rPr lang="en-US" smtClean="0"/>
              <a:t>Objects with less-regular textures not captured well with holistic appearance-based descriptions</a:t>
            </a:r>
          </a:p>
        </p:txBody>
      </p:sp>
      <p:pic>
        <p:nvPicPr>
          <p:cNvPr id="51206" name="Picture 2"/>
          <p:cNvPicPr>
            <a:picLocks noChangeAspect="1" noChangeArrowheads="1"/>
          </p:cNvPicPr>
          <p:nvPr/>
        </p:nvPicPr>
        <p:blipFill>
          <a:blip r:embed="rId3" cstate="print"/>
          <a:srcRect l="2922" t="50047" r="18846" b="17548"/>
          <a:stretch>
            <a:fillRect/>
          </a:stretch>
        </p:blipFill>
        <p:spPr bwMode="auto">
          <a:xfrm>
            <a:off x="592138" y="3209925"/>
            <a:ext cx="8215312" cy="3286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TextBox 5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If considering windows in isolation, context is lost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1249363" y="1785938"/>
            <a:ext cx="3221037" cy="2416175"/>
            <a:chOff x="1219200" y="1524000"/>
            <a:chExt cx="6705600" cy="5029200"/>
          </a:xfrm>
        </p:grpSpPr>
        <p:pic>
          <p:nvPicPr>
            <p:cNvPr id="52235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1524000"/>
              <a:ext cx="67056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6" name="Rectangle 5"/>
            <p:cNvSpPr>
              <a:spLocks noChangeArrowheads="1"/>
            </p:cNvSpPr>
            <p:nvPr/>
          </p:nvSpPr>
          <p:spPr bwMode="auto">
            <a:xfrm>
              <a:off x="12192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7" name="Rectangle 6"/>
            <p:cNvSpPr>
              <a:spLocks noChangeArrowheads="1"/>
            </p:cNvSpPr>
            <p:nvPr/>
          </p:nvSpPr>
          <p:spPr bwMode="auto">
            <a:xfrm>
              <a:off x="13716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8" name="Rectangle 7"/>
            <p:cNvSpPr>
              <a:spLocks noChangeArrowheads="1"/>
            </p:cNvSpPr>
            <p:nvPr/>
          </p:nvSpPr>
          <p:spPr bwMode="auto">
            <a:xfrm>
              <a:off x="7439025" y="5481638"/>
              <a:ext cx="457200" cy="1066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9" name="Line 8"/>
            <p:cNvSpPr>
              <a:spLocks noChangeShapeType="1"/>
            </p:cNvSpPr>
            <p:nvPr/>
          </p:nvSpPr>
          <p:spPr bwMode="auto">
            <a:xfrm>
              <a:off x="1981200" y="2057400"/>
              <a:ext cx="457200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</p:grpSp>
      <p:pic>
        <p:nvPicPr>
          <p:cNvPr id="52231" name="Picture 4" descr="scramb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1785938"/>
            <a:ext cx="3578225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12"/>
          <p:cNvSpPr txBox="1">
            <a:spLocks noChangeArrowheads="1"/>
          </p:cNvSpPr>
          <p:nvPr/>
        </p:nvSpPr>
        <p:spPr bwMode="auto">
          <a:xfrm>
            <a:off x="431800" y="6553200"/>
            <a:ext cx="3541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Figure credit: Derek Hoiem</a:t>
            </a:r>
          </a:p>
        </p:txBody>
      </p:sp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1797050" y="4195763"/>
            <a:ext cx="40528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Sliding window</a:t>
            </a:r>
          </a:p>
        </p:txBody>
      </p:sp>
      <p:sp>
        <p:nvSpPr>
          <p:cNvPr id="52234" name="TextBox 14"/>
          <p:cNvSpPr txBox="1">
            <a:spLocks noChangeArrowheads="1"/>
          </p:cNvSpPr>
          <p:nvPr/>
        </p:nvSpPr>
        <p:spPr bwMode="auto">
          <a:xfrm>
            <a:off x="5375275" y="4195763"/>
            <a:ext cx="48196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Detector’s view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practice, often entails large, cropped training set (expensive) </a:t>
            </a:r>
          </a:p>
          <a:p>
            <a:r>
              <a:rPr lang="en-US" smtClean="0"/>
              <a:t>Requiring good match to a global appearance description can lead to sensitivity to partial occlusions</a:t>
            </a:r>
          </a:p>
        </p:txBody>
      </p:sp>
      <p:pic>
        <p:nvPicPr>
          <p:cNvPr id="6" name="Picture 5" descr="fa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3189288"/>
            <a:ext cx="3352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75" y="3189288"/>
            <a:ext cx="2774950" cy="2774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5288" y="6581775"/>
            <a:ext cx="4491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Image credit: Adam, Rivlin, &amp; Shimshoni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Basic pipeline for window-based detection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Model/representation/classifier choice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Sliding window and classifier scoring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Boosting classifiers: general idea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Viola-Jones face detector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Exemplar of basic paradigm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Plus key ideas: rectangular features,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Adaboost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for feature selection, cascade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Pros and cons of window-based detection</a:t>
            </a:r>
          </a:p>
        </p:txBody>
      </p:sp>
    </p:spTree>
    <p:extLst>
      <p:ext uri="{BB962C8B-B14F-4D97-AF65-F5344CB8AC3E}">
        <p14:creationId xmlns:p14="http://schemas.microsoft.com/office/powerpoint/2010/main" val="194164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/>
          <a:srcRect l="12408" t="55829" r="50529" b="25819"/>
          <a:stretch>
            <a:fillRect/>
          </a:stretch>
        </p:blipFill>
        <p:spPr bwMode="auto">
          <a:xfrm>
            <a:off x="1763713" y="2409825"/>
            <a:ext cx="53340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4"/>
          <a:srcRect l="19833" t="68578" r="12630" b="20186"/>
          <a:stretch>
            <a:fillRect/>
          </a:stretch>
        </p:blipFill>
        <p:spPr bwMode="auto">
          <a:xfrm>
            <a:off x="1079612" y="5050213"/>
            <a:ext cx="7237412" cy="93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684213" y="1274733"/>
            <a:ext cx="7667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Now for </a:t>
            </a:r>
            <a:r>
              <a:rPr lang="en-US" sz="2800" dirty="0">
                <a:solidFill>
                  <a:srgbClr val="000000"/>
                </a:solidFill>
              </a:rPr>
              <a:t>every pixel in a new image, </a:t>
            </a:r>
            <a:r>
              <a:rPr lang="en-US" sz="2800" dirty="0" smtClean="0">
                <a:solidFill>
                  <a:srgbClr val="000000"/>
                </a:solidFill>
              </a:rPr>
              <a:t>we can </a:t>
            </a:r>
            <a:r>
              <a:rPr lang="en-US" sz="2800" dirty="0">
                <a:solidFill>
                  <a:srgbClr val="000000"/>
                </a:solidFill>
              </a:rPr>
              <a:t>estimate probability that it is generated by </a:t>
            </a:r>
            <a:r>
              <a:rPr lang="en-US" sz="2800" dirty="0" smtClean="0">
                <a:solidFill>
                  <a:srgbClr val="000000"/>
                </a:solidFill>
              </a:rPr>
              <a:t>skin.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719138" y="4530725"/>
            <a:ext cx="7667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Classify pixels based on these </a:t>
            </a:r>
            <a:r>
              <a:rPr lang="en-US" sz="2800" dirty="0" smtClean="0">
                <a:solidFill>
                  <a:srgbClr val="000000"/>
                </a:solidFill>
              </a:rPr>
              <a:t>probabilities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72319" y="2917818"/>
            <a:ext cx="21240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Brighter pixels </a:t>
            </a:r>
            <a:r>
              <a:rPr lang="en-US" sz="2000" dirty="0" smtClean="0">
                <a:solidFill>
                  <a:srgbClr val="000000"/>
                </a:solidFill>
                <a:sym typeface="Wingdings" pitchFamily="2" charset="2"/>
              </a:rPr>
              <a:t> higher probability of being skin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46031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800" smtClean="0"/>
              <a:t>Last time: </a:t>
            </a:r>
            <a:br>
              <a:rPr lang="en-US" sz="3800" smtClean="0"/>
            </a:br>
            <a:r>
              <a:rPr lang="en-US" sz="3800" smtClean="0"/>
              <a:t>Example: skin color classification</a:t>
            </a:r>
            <a:endParaRPr lang="en-US" sz="3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50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Window-based generic object detection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basic pipeline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oosting classifiers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f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ace detection as case study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8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basic framework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0" y="1963377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Build/train object model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Choose a representation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Learn or fit parameters of model / classifier 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Generate candidates in new image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Score the candidates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4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representation choice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First%20Bought%20Car%20Fr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7328" y="2541587"/>
            <a:ext cx="3816350" cy="2384425"/>
          </a:xfrm>
          <a:prstGeom prst="rect">
            <a:avLst/>
          </a:prstGeom>
          <a:noFill/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552228" y="2606675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7552228" y="2606675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8163416" y="3432175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872653" y="3455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5361478" y="3455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7920528" y="39893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6015528" y="26177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6701328" y="36083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625128" y="2693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5405928" y="25415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8163416" y="3432175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5720253" y="4003675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5720253" y="4003675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7699" y="2124867"/>
            <a:ext cx="1624313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580" y="2124867"/>
            <a:ext cx="1722756" cy="32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030070" y="5661248"/>
            <a:ext cx="382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Window-based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5890610" y="5661248"/>
            <a:ext cx="382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Part-based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31540" y="1772816"/>
            <a:ext cx="4068452" cy="475252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6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5803</TotalTime>
  <Words>1915</Words>
  <Application>Microsoft Office PowerPoint</Application>
  <PresentationFormat>On-screen Show (4:3)</PresentationFormat>
  <Paragraphs>392</Paragraphs>
  <Slides>59</Slides>
  <Notes>42</Notes>
  <HiddenSlides>0</HiddenSlides>
  <MMClips>1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Office Theme</vt:lpstr>
      <vt:lpstr>2_Default Design</vt:lpstr>
      <vt:lpstr>1_bernt</vt:lpstr>
      <vt:lpstr>1_Blank Presentation</vt:lpstr>
      <vt:lpstr>Blank Presentation</vt:lpstr>
      <vt:lpstr>5_Blank Presentation</vt:lpstr>
      <vt:lpstr>4_bernt</vt:lpstr>
      <vt:lpstr>5_bernt</vt:lpstr>
      <vt:lpstr>6_bernt</vt:lpstr>
      <vt:lpstr>2_Office Theme</vt:lpstr>
      <vt:lpstr>6_Office Theme</vt:lpstr>
      <vt:lpstr>Equation</vt:lpstr>
      <vt:lpstr>Window-based models for generic object detection</vt:lpstr>
      <vt:lpstr>Previously</vt:lpstr>
      <vt:lpstr>Last time: supervised classification</vt:lpstr>
      <vt:lpstr>Last time:  Example: skin color classification</vt:lpstr>
      <vt:lpstr>PowerPoint Presentation</vt:lpstr>
      <vt:lpstr>PowerPoint Presentation</vt:lpstr>
      <vt:lpstr>Today</vt:lpstr>
      <vt:lpstr>Generic category recognition: basic framework</vt:lpstr>
      <vt:lpstr>Generic category recognition: representation choice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Generic category recognition: basic framework</vt:lpstr>
      <vt:lpstr>PowerPoint Presentation</vt:lpstr>
      <vt:lpstr>PowerPoint Presentation</vt:lpstr>
      <vt:lpstr>PowerPoint Presentation</vt:lpstr>
      <vt:lpstr>Boosting  intuition</vt:lpstr>
      <vt:lpstr>Boosting  illustration</vt:lpstr>
      <vt:lpstr>Boosting  illustration</vt:lpstr>
      <vt:lpstr>Boosting  illustration</vt:lpstr>
      <vt:lpstr>Boosting  illustration</vt:lpstr>
      <vt:lpstr>Boosting  illustration</vt:lpstr>
      <vt:lpstr>Boosting: training</vt:lpstr>
      <vt:lpstr>Boosting: pros and cons</vt:lpstr>
      <vt:lpstr>Viola-Jones face detector</vt:lpstr>
      <vt:lpstr>Viola-Jones face detector</vt:lpstr>
      <vt:lpstr>Viola-Jones detector: features</vt:lpstr>
      <vt:lpstr>Computing sum within a rectangle</vt:lpstr>
      <vt:lpstr>Viola-Jones detector: features</vt:lpstr>
      <vt:lpstr>Viola-Jones detector: features</vt:lpstr>
      <vt:lpstr>Viola-Jones detector: AdaBoost</vt:lpstr>
      <vt:lpstr>AdaBoost Algorithm</vt:lpstr>
      <vt:lpstr>PowerPoint Presentation</vt:lpstr>
      <vt:lpstr>PowerPoint Presentation</vt:lpstr>
      <vt:lpstr>Cascading classifiers for detection</vt:lpstr>
      <vt:lpstr>Viola-Jones detector: summary</vt:lpstr>
      <vt:lpstr>Viola-Jones detector: summary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Example using Viola-Jones detector</vt:lpstr>
      <vt:lpstr>PowerPoint Presentation</vt:lpstr>
      <vt:lpstr>Consumer application: iPhoto 2009</vt:lpstr>
      <vt:lpstr>Consumer application: iPhoto 2009</vt:lpstr>
      <vt:lpstr>Consumer application: iPhoto 2009</vt:lpstr>
      <vt:lpstr>PowerPoint Presentation</vt:lpstr>
      <vt:lpstr>Pedestrian detection</vt:lpstr>
      <vt:lpstr>Window-based detection: strengths</vt:lpstr>
      <vt:lpstr>Window-based detection: Limitations</vt:lpstr>
      <vt:lpstr>Limitations (continued)</vt:lpstr>
      <vt:lpstr>Limitations (continued)</vt:lpstr>
      <vt:lpstr>Limitations (continued)</vt:lpstr>
      <vt:lpstr>Limitations (continued)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Kristen Grauman</cp:lastModifiedBy>
  <cp:revision>155</cp:revision>
  <dcterms:created xsi:type="dcterms:W3CDTF">2006-08-16T00:00:00Z</dcterms:created>
  <dcterms:modified xsi:type="dcterms:W3CDTF">2011-04-12T02:15:28Z</dcterms:modified>
</cp:coreProperties>
</file>