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5" r:id="rId2"/>
    <p:sldMasterId id="2147484299" r:id="rId3"/>
    <p:sldMasterId id="2147484311" r:id="rId4"/>
    <p:sldMasterId id="2147484813" r:id="rId5"/>
    <p:sldMasterId id="2147484825" r:id="rId6"/>
    <p:sldMasterId id="2147484837" r:id="rId7"/>
    <p:sldMasterId id="2147484849" r:id="rId8"/>
    <p:sldMasterId id="2147484861" r:id="rId9"/>
    <p:sldMasterId id="2147484873" r:id="rId10"/>
    <p:sldMasterId id="2147484887" r:id="rId11"/>
    <p:sldMasterId id="2147484911" r:id="rId12"/>
    <p:sldMasterId id="2147484972" r:id="rId13"/>
  </p:sldMasterIdLst>
  <p:notesMasterIdLst>
    <p:notesMasterId r:id="rId77"/>
  </p:notesMasterIdLst>
  <p:handoutMasterIdLst>
    <p:handoutMasterId r:id="rId78"/>
  </p:handoutMasterIdLst>
  <p:sldIdLst>
    <p:sldId id="256" r:id="rId14"/>
    <p:sldId id="698" r:id="rId15"/>
    <p:sldId id="727" r:id="rId16"/>
    <p:sldId id="728" r:id="rId17"/>
    <p:sldId id="818" r:id="rId18"/>
    <p:sldId id="774" r:id="rId19"/>
    <p:sldId id="775" r:id="rId20"/>
    <p:sldId id="776" r:id="rId21"/>
    <p:sldId id="777" r:id="rId22"/>
    <p:sldId id="778" r:id="rId23"/>
    <p:sldId id="779" r:id="rId24"/>
    <p:sldId id="502" r:id="rId25"/>
    <p:sldId id="539" r:id="rId26"/>
    <p:sldId id="815" r:id="rId27"/>
    <p:sldId id="791" r:id="rId28"/>
    <p:sldId id="792" r:id="rId29"/>
    <p:sldId id="793" r:id="rId30"/>
    <p:sldId id="794" r:id="rId31"/>
    <p:sldId id="795" r:id="rId32"/>
    <p:sldId id="796" r:id="rId33"/>
    <p:sldId id="798" r:id="rId34"/>
    <p:sldId id="799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1" r:id="rId46"/>
    <p:sldId id="742" r:id="rId47"/>
    <p:sldId id="743" r:id="rId48"/>
    <p:sldId id="744" r:id="rId49"/>
    <p:sldId id="745" r:id="rId50"/>
    <p:sldId id="746" r:id="rId51"/>
    <p:sldId id="747" r:id="rId52"/>
    <p:sldId id="748" r:id="rId53"/>
    <p:sldId id="761" r:id="rId54"/>
    <p:sldId id="762" r:id="rId55"/>
    <p:sldId id="751" r:id="rId56"/>
    <p:sldId id="752" r:id="rId57"/>
    <p:sldId id="753" r:id="rId58"/>
    <p:sldId id="816" r:id="rId59"/>
    <p:sldId id="817" r:id="rId60"/>
    <p:sldId id="754" r:id="rId61"/>
    <p:sldId id="755" r:id="rId62"/>
    <p:sldId id="759" r:id="rId63"/>
    <p:sldId id="763" r:id="rId64"/>
    <p:sldId id="764" r:id="rId65"/>
    <p:sldId id="765" r:id="rId66"/>
    <p:sldId id="766" r:id="rId67"/>
    <p:sldId id="767" r:id="rId68"/>
    <p:sldId id="768" r:id="rId69"/>
    <p:sldId id="769" r:id="rId70"/>
    <p:sldId id="770" r:id="rId71"/>
    <p:sldId id="771" r:id="rId72"/>
    <p:sldId id="757" r:id="rId73"/>
    <p:sldId id="758" r:id="rId74"/>
    <p:sldId id="772" r:id="rId75"/>
    <p:sldId id="814" r:id="rId7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89" autoAdjust="0"/>
    <p:restoredTop sz="64706" autoAdjust="0"/>
  </p:normalViewPr>
  <p:slideViewPr>
    <p:cSldViewPr>
      <p:cViewPr varScale="1">
        <p:scale>
          <a:sx n="49" d="100"/>
          <a:sy n="49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6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5.wmf"/><Relationship Id="rId5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37.wmf"/><Relationship Id="rId7" Type="http://schemas.openxmlformats.org/officeDocument/2006/relationships/image" Target="../media/image46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45.wmf"/><Relationship Id="rId5" Type="http://schemas.openxmlformats.org/officeDocument/2006/relationships/image" Target="../media/image41.wmf"/><Relationship Id="rId4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37.wmf"/><Relationship Id="rId7" Type="http://schemas.openxmlformats.org/officeDocument/2006/relationships/image" Target="../media/image46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45.wmf"/><Relationship Id="rId5" Type="http://schemas.openxmlformats.org/officeDocument/2006/relationships/image" Target="../media/image41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E807D-3ADB-4D83-9389-BBA3092C708D}" type="datetimeFigureOut">
              <a:rPr lang="en-US" smtClean="0"/>
              <a:t>4/14/2011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6E70D-C0B5-46BF-B03E-51909C1A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99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F55557-A866-4D3B-9050-4DEB487AFAED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5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1AAC8-C099-4930-B4F1-60A4B6C01DA7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475" y="4560302"/>
            <a:ext cx="5364252" cy="4320770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05374-3E96-4E23-AEB4-29E38B4337B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391C49-A166-4249-8C03-E694FA2F7DB1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A3E3D0-E1C2-4808-8212-A469F6876C98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BC206A-AEDB-4212-9047-55EF8AE2A36E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D04658-8BC7-4C57-A4FF-347484C96EBF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506FEB-F5A1-451C-97F0-6BA49B3A2BC2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29F81B-A5C5-4020-8231-EB5608E3ACDD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944DBC-EF75-4F9A-96ED-62EB31B23792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391C49-A166-4249-8C03-E694FA2F7DB1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EDD747-9CE7-435A-86A4-4B2783148DB6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F93E4B-58E4-425B-A4FE-84A9F57952A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29D390-6A86-4A2D-8A50-43814E23FE30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7D210B-C1A3-45D2-8495-1647A48F5442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>
              <a:defRPr/>
            </a:pPr>
            <a:endParaRPr lang="en-US" dirty="0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833E63-5558-4E10-BA6D-333217C0F8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1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8D9F50-6A56-479A-A954-B3C4CFE386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53B157-9E9D-4940-9D57-A93980881B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09B5E-3D5D-4550-B8CD-AC2CB1FC21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6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A07BA4-4C12-4A37-88CE-E58BCA4E27B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83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3440C-3550-41AF-86B2-0FFD1AC353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054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1484A-BE26-434F-8805-2EB6DCAB84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44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346A8-5573-4945-A428-FC792F62D0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9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BF7F1-1902-4B49-A08C-3CBE098E9AE1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ADDE71-21F6-483D-9DF7-FD3D0307AB5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646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1072A-8299-424B-BAE1-7FC11CB922E3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0B172-7313-4400-BFFA-7233A4682B36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5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17AF5-FB00-4464-A215-9E2D505D7A8C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2EB69-21F0-4F38-839E-6D28CEFBED2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98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837FB-8124-4271-9542-1AAA338360A4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922C1B-9408-4C84-A95B-70B21C7C14DC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664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BDADC-5A9C-4822-BB59-D79636D68937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93873-AEBC-4531-B925-8C83C9B5837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3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49251-F9AF-4DEB-A87D-44998350C69A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6EC65-2E06-40B9-BA89-82246DBBA1D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0151A-03EF-4477-B7BC-7F0015D8BB85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62D54-79F9-4FCE-A840-43328CC8FF02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3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B6FD60-7F60-4183-A475-719BBB91CD39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5E02EF-E4D4-46EC-9A20-D375F58ABB2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269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D0B17-39C3-438B-91E6-BA37848D5A98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81166-855A-47CD-8267-D052A56C442C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00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E9411-2DE8-4051-B785-02C31FDF2336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67E98-10CC-4BCA-A654-668DD8BD2313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83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8301E-46B0-423B-BF4B-EE8F184B498D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534BB-592B-48A1-A02E-4D9DDA00B78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843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E7BC6-2DCE-4193-8ACC-FDBED14551BF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6A4C81-8922-41B0-8884-DE7D36EDF03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8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EF0BB-1964-4462-85F0-EFA68DE0D63C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B9B6E-C8E4-4476-AEDB-AB56C682258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101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D7B5-FB61-4DA0-8FFD-66F83DB7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02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2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954291-B53F-4167-B13C-AE2EC741C8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438F3-4C84-41B4-BDB6-EA4F4D8691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44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ACAE2-0CEA-4131-8908-8931E3E95A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158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84263-143E-418C-97ED-3DE2DBA0A9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514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0EC4E-5D57-4C6D-B1E0-A7099829EA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88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35894-93A5-4F78-96AA-E46E9937F9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462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5D098C-067B-4E78-A20C-4549FAB0AA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92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DCF9E-41BC-4B4B-B880-D0DBD8AA37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9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FE8B1-9C24-44D9-B76E-D2681807B6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1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F3838-B690-42FC-AB19-9E2A1230186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320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C4B62-C938-49EF-84AD-918AFF69B1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7C12-256E-4D87-8584-65677B12AE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75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A0BE-339D-47BA-B11E-CAB2BC85C5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62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CA95-7897-4ECB-BD32-996A0A4B7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0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423D-5CC2-4BFA-AC9F-B030B9BB30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438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9CA2-338F-4F72-B42E-D076097E73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21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09A9-73FE-420E-9498-9E83BCBFF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8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C65C-F7E7-44E8-8513-3F0EBCC0F9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550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9F6A-E5C1-4317-B197-F2A3938781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272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FC49-52C1-4C07-B7EB-66B7FA553B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096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61-0292-47A7-8A39-1E3B885686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1F36C8-54B7-4AE8-B1E0-F4D53CF592B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28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1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785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466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55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73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93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99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92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5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7BBAF5-EEFB-4429-9F85-07F7274D283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8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06A002-ADB8-493D-9326-DF5696BA2FB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32C7CF-FE26-4524-9426-2DC625DF737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8ED551-5A85-491E-BB6A-F216F6A719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AE7E320-14D3-429F-AFC6-5699FFE4AB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64CBC8-16E0-40AA-AB00-61489B64698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A6EA9C-9E94-448A-9F80-4D4A710EEC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6163AB-2A25-497E-B47B-4B77E6227F5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CA1D-F7B0-430C-A8C5-5CBCC4F0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9ADE3-FCDF-4463-98DF-A3BB246EF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DD44C-13B6-43E9-B085-CD81578F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3F6BE-DEF2-4D2D-9B66-1137B678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7D38-6CF4-4CD4-AD80-D80F80268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5B07-1F5B-41CD-B8F7-A6C656B0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F95AC-DFF1-445D-9BA5-C6708CA8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9692-F914-46FE-8B7F-943FC75E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CBB3-A493-453A-8AB8-CE897C74F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F6B9-8B8D-4125-BAE3-A2B4C83D6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BE501-BFBB-4DD8-8109-6CFC894A0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EF9C-5BED-4038-AC21-63EC8405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2C09C-77C8-439D-BD9C-43601074F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7D327-CCB1-4480-A8DE-C419EF342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C0AF5-F903-4E6B-BDC1-C80EFDE1D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AD8A8-29FC-49A8-956E-97F8F9B26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B549-441D-41B4-B936-33DB9796E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45FE-CB41-43FC-8FAE-40F2C6ADB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0CA4-34D6-4030-8C09-105C68AA8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E7F03-9BAB-483B-9BE8-D1FF050B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A0DE-03FD-48C6-AF45-E82A4F53E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5A75B-BCBC-4051-9426-4E16BB8CC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02626-126E-45CF-B230-E77179C76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BA3AF-B1C2-4B98-BF33-B98078396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8D90A-8BC7-4F8C-865F-5A362942A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03CC3-6C58-41D1-B275-851162B8D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E30F-667B-4CD3-9E75-4F6C37BF1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5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4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2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0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5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2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6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0DBD8-E7D9-4A62-B8BC-3B732D6B2672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19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31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EE4850-AF23-4C58-8CD6-D837C38FDA1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084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A60F57-826A-46C4-8159-338E979E65A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78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C389252-0947-469D-B2DC-4453C4066A4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2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92B167-EC77-42CC-8331-0868A71BB1A0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90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671D4B-C557-494C-9A3D-5E7CA4CC62C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97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21A5F9-9B6F-4632-B03D-85EE8A9AE30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31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D1C523-2CC7-4D99-80FF-47C1DC8B906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67C923-232C-476C-9876-ADC8989AF1C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65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8B8569-A845-4BE7-9010-2B8DD48678B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50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6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25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68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69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90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96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9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94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55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87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E35DC-4495-4266-9E86-D258BAB5D95D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89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1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F341D6-F55A-4A54-BC75-E3C08BE9D5EA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74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CBF183-D0DD-4DA9-8772-9EE5511C211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27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04DA1C-9F2C-484D-9D5E-2FC32A3A3E1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0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3148CD-FCAD-40B7-97EC-F8D39CF6E55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560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79D050-0C74-41E8-8605-B4A2775413D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0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B1FE1E-57E7-4F6C-88FC-F125E09B741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6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C38747-533C-4FA4-BB54-F187D54F41B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21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A18E52-887D-412A-999B-1F10EE6F7A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87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F1A40-A785-4D87-AA45-7C4E90A1ED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91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42E61-A159-4CC8-A7F4-1985986182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63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27DA4-6E60-4521-9C0F-FDDAD653A4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24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E5B6EF-7331-4BC9-AD6A-8643A8933F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88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0CE8D-5D6B-40A3-800B-589DBB4BBC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54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FDD22-D347-4D16-94A6-561F239C71F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511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2F490-26B8-4624-B9BD-0568DD85434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1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81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C5EE8B-1047-40F6-9C64-BD7BD6435DE4}" type="datetimeFigureOut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2011/4/14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CC5002-76B4-4A76-B9F2-EC739238F192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196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D5E4D-7859-4FDD-9452-44252EC0333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9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02E8B-8936-48F9-950F-ED1861CCCD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1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5450411-D79B-45D5-B427-72AFF1F55D6E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79C33-613B-4A08-83FE-77A556999557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CE3B30-F572-4E98-B2EB-66342910C6AB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pic>
        <p:nvPicPr>
          <p:cNvPr id="20487" name="Picture 9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58200" y="6400800"/>
            <a:ext cx="609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52400" y="6337300"/>
            <a:ext cx="1600200" cy="520700"/>
            <a:chOff x="96" y="56"/>
            <a:chExt cx="1008" cy="328"/>
          </a:xfrm>
        </p:grpSpPr>
        <p:pic>
          <p:nvPicPr>
            <p:cNvPr id="20489" name="Picture 8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6" y="56"/>
              <a:ext cx="100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384" y="240"/>
              <a:ext cx="72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5ABDCA-CF74-4D4C-9A6B-059BF259C8A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9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827" r:id="rId2"/>
    <p:sldLayoutId id="2147484828" r:id="rId3"/>
    <p:sldLayoutId id="2147484829" r:id="rId4"/>
    <p:sldLayoutId id="2147484830" r:id="rId5"/>
    <p:sldLayoutId id="2147484831" r:id="rId6"/>
    <p:sldLayoutId id="2147484832" r:id="rId7"/>
    <p:sldLayoutId id="2147484833" r:id="rId8"/>
    <p:sldLayoutId id="2147484834" r:id="rId9"/>
    <p:sldLayoutId id="2147484835" r:id="rId10"/>
    <p:sldLayoutId id="21474848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6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6C9F6E-F344-41CA-B292-68382B9587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Computer Vision - A 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Set:  Model-based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Slides by D.A. Forsyth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C6D01D-9E23-4E3E-B321-CA4D6A5AB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5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1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0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1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4.wmf"/><Relationship Id="rId5" Type="http://schemas.openxmlformats.org/officeDocument/2006/relationships/image" Target="../media/image42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9.wmf"/><Relationship Id="rId5" Type="http://schemas.openxmlformats.org/officeDocument/2006/relationships/image" Target="../media/image47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3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3.wmf"/><Relationship Id="rId5" Type="http://schemas.openxmlformats.org/officeDocument/2006/relationships/image" Target="../media/image51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7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8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3.bin"/><Relationship Id="rId4" Type="http://schemas.openxmlformats.org/officeDocument/2006/relationships/hyperlink" Target="http://www.umiacs.umd.edu/~joseph/support-vector-machines4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acs.umd.edu/~joseph/support-vector-machines4.pdf" TargetMode="External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62.wmf"/><Relationship Id="rId10" Type="http://schemas.openxmlformats.org/officeDocument/2006/relationships/image" Target="../media/image64.wmf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8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5.png"/><Relationship Id="rId5" Type="http://schemas.openxmlformats.org/officeDocument/2006/relationships/hyperlink" Target="http://lear.inrialpes.fr/people/triggs" TargetMode="External"/><Relationship Id="rId4" Type="http://schemas.openxmlformats.org/officeDocument/2006/relationships/hyperlink" Target="http://lear.inrialpes.fr/people/dalal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49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rnel-machines.org/softwar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csie.ntu.edu.tw/~cjlin/libsvm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044" y="1772816"/>
            <a:ext cx="7772400" cy="22621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Discriminative classifiers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for image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5718" y="376463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Wednesday, April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UT-Austin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7917" t="31551" r="25833" b="9061"/>
          <a:stretch>
            <a:fillRect/>
          </a:stretch>
        </p:blipFill>
        <p:spPr bwMode="auto">
          <a:xfrm>
            <a:off x="-14155" y="4573327"/>
            <a:ext cx="2919747" cy="22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4" cstate="print"/>
          <a:srcRect l="33334" r="-2"/>
          <a:stretch>
            <a:fillRect/>
          </a:stretch>
        </p:blipFill>
        <p:spPr bwMode="auto">
          <a:xfrm>
            <a:off x="5652120" y="5105764"/>
            <a:ext cx="3491880" cy="174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483" y="150723"/>
            <a:ext cx="1023082" cy="20616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2656" y="141630"/>
            <a:ext cx="1023080" cy="20616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 r="51339"/>
          <a:stretch>
            <a:fillRect/>
          </a:stretch>
        </p:blipFill>
        <p:spPr bwMode="auto">
          <a:xfrm>
            <a:off x="7170149" y="0"/>
            <a:ext cx="1973851" cy="221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l="33334" r="-2"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6+ million </a:t>
            </a:r>
            <a:r>
              <a:rPr lang="en-US" sz="3600" dirty="0" err="1" smtClean="0"/>
              <a:t>geotagged</a:t>
            </a:r>
            <a:r>
              <a:rPr lang="en-US" sz="3600" dirty="0" smtClean="0"/>
              <a:t> photos</a:t>
            </a:r>
            <a:br>
              <a:rPr lang="en-US" sz="3600" dirty="0" smtClean="0"/>
            </a:br>
            <a:r>
              <a:rPr lang="en-US" sz="3600" dirty="0" smtClean="0"/>
              <a:t>by 109,788 photographers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Annotated by </a:t>
            </a:r>
            <a:r>
              <a:rPr lang="en-US" dirty="0" err="1">
                <a:solidFill>
                  <a:prstClr val="black"/>
                </a:solidFill>
              </a:rPr>
              <a:t>Flickr</a:t>
            </a:r>
            <a:r>
              <a:rPr lang="en-US" dirty="0">
                <a:solidFill>
                  <a:prstClr val="black"/>
                </a:solidFill>
              </a:rPr>
              <a:t>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91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Which scene properties are relevant?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3048000"/>
            <a:ext cx="1371600" cy="12938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3052763"/>
            <a:ext cx="1371600" cy="1290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2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3071813"/>
            <a:ext cx="1371600" cy="12715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066800" y="5311775"/>
            <a:ext cx="7239000" cy="860425"/>
          </a:xfrm>
          <a:prstGeom prst="rect">
            <a:avLst/>
          </a:prstGeom>
          <a:noFill/>
          <a:ln w="38100">
            <a:solidFill>
              <a:srgbClr val="4D4D4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A scene is a single surface that can be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represented by global (statistical) descriptors</a:t>
            </a: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228600" y="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Spatial Envelope Theory of Scene Representation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000" b="1" dirty="0" err="1" smtClean="0">
                <a:solidFill>
                  <a:srgbClr val="000000"/>
                </a:solidFill>
              </a:rPr>
              <a:t>Oliva</a:t>
            </a:r>
            <a:r>
              <a:rPr lang="en-US" sz="2000" b="1" dirty="0" smtClean="0">
                <a:solidFill>
                  <a:srgbClr val="000000"/>
                </a:solidFill>
              </a:rPr>
              <a:t> &amp; </a:t>
            </a:r>
            <a:r>
              <a:rPr lang="en-US" sz="2000" b="1" dirty="0" err="1" smtClean="0">
                <a:solidFill>
                  <a:srgbClr val="000000"/>
                </a:solidFill>
              </a:rPr>
              <a:t>Torralba</a:t>
            </a:r>
            <a:r>
              <a:rPr lang="en-US" sz="2000" b="1" dirty="0" smtClean="0">
                <a:solidFill>
                  <a:srgbClr val="000000"/>
                </a:solidFill>
              </a:rPr>
              <a:t> (2001)</a:t>
            </a:r>
          </a:p>
        </p:txBody>
      </p:sp>
      <p:sp>
        <p:nvSpPr>
          <p:cNvPr id="71696" name="AutoShape 16"/>
          <p:cNvSpPr>
            <a:spLocks noChangeArrowheads="1"/>
          </p:cNvSpPr>
          <p:nvPr/>
        </p:nvSpPr>
        <p:spPr bwMode="auto">
          <a:xfrm>
            <a:off x="4343400" y="45720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38100">
            <a:solidFill>
              <a:srgbClr val="11111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6172200"/>
            <a:ext cx="755576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88424" y="6207125"/>
            <a:ext cx="755576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7" name="Rectangle 16"/>
          <p:cNvSpPr>
            <a:spLocks noChangeArrowheads="1"/>
          </p:cNvSpPr>
          <p:nvPr/>
        </p:nvSpPr>
        <p:spPr bwMode="auto">
          <a:xfrm>
            <a:off x="6912260" y="6572885"/>
            <a:ext cx="22338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Slide Credit: </a:t>
            </a:r>
            <a:r>
              <a:rPr lang="en-US" sz="1400" b="1" dirty="0" err="1" smtClean="0">
                <a:solidFill>
                  <a:srgbClr val="000000"/>
                </a:solidFill>
                <a:latin typeface="Trebuchet MS" pitchFamily="34" charset="0"/>
              </a:rPr>
              <a:t>Aude</a:t>
            </a:r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 Olivia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Global texture: </a:t>
            </a:r>
            <a:br>
              <a:rPr lang="en-US" sz="4000" dirty="0" smtClean="0"/>
            </a:br>
            <a:r>
              <a:rPr lang="en-US" sz="4000" dirty="0" smtClean="0"/>
              <a:t>capturing the “Gist” of the scene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1196" y="6449991"/>
            <a:ext cx="8229600" cy="579409"/>
          </a:xfrm>
        </p:spPr>
        <p:txBody>
          <a:bodyPr/>
          <a:lstStyle/>
          <a:p>
            <a:pPr>
              <a:buNone/>
            </a:pPr>
            <a:r>
              <a:rPr lang="en-US" sz="2000" dirty="0" err="1" smtClean="0"/>
              <a:t>Oliva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Torralba</a:t>
            </a:r>
            <a:r>
              <a:rPr lang="en-US" sz="2000" dirty="0" smtClean="0"/>
              <a:t> IJCV 2001, </a:t>
            </a:r>
            <a:r>
              <a:rPr lang="en-US" sz="2000" dirty="0" err="1" smtClean="0"/>
              <a:t>Torralba</a:t>
            </a:r>
            <a:r>
              <a:rPr lang="en-US" sz="2000" dirty="0" smtClean="0"/>
              <a:t> et al. CVPR 2003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670" t="38702" r="17936" b="24618"/>
          <a:stretch>
            <a:fillRect/>
          </a:stretch>
        </p:blipFill>
        <p:spPr bwMode="auto">
          <a:xfrm>
            <a:off x="592083" y="2370123"/>
            <a:ext cx="8012289" cy="34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19057" y="1785915"/>
            <a:ext cx="8624943" cy="5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000000"/>
                </a:solidFill>
              </a:rPr>
              <a:t>Capture global image properties while keeping some spatial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2300" y="537321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Gist descriptor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Which scene properties are relevant?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b="1" dirty="0" smtClean="0"/>
              <a:t>Gist scene descriptor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Color Histograms  </a:t>
            </a:r>
            <a:r>
              <a:rPr lang="en-US" sz="2800" dirty="0" smtClean="0"/>
              <a:t>- L*A*B* 4x14x14 histograms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 smtClean="0"/>
              <a:t>Texton</a:t>
            </a:r>
            <a:r>
              <a:rPr lang="en-US" sz="2800" b="1" dirty="0" smtClean="0"/>
              <a:t> Histograms </a:t>
            </a:r>
            <a:r>
              <a:rPr lang="en-US" sz="2800" dirty="0" smtClean="0"/>
              <a:t>– 512 entry, filter bank based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Line Features </a:t>
            </a:r>
            <a:r>
              <a:rPr lang="en-US" sz="2800" dirty="0" smtClean="0"/>
              <a:t>– Histograms of straight line stats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63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 l="659" t="10901" r="2966" b="9802"/>
          <a:stretch>
            <a:fillRect/>
          </a:stretch>
        </p:blipFill>
        <p:spPr bwMode="auto">
          <a:xfrm>
            <a:off x="0" y="1524000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29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3" cstate="print"/>
          <a:srcRect l="38873" r="20430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4" cstate="print"/>
          <a:srcRect r="61047"/>
          <a:stretch>
            <a:fillRect/>
          </a:stretch>
        </p:blipFill>
        <p:spPr bwMode="auto">
          <a:xfrm>
            <a:off x="2435225" y="0"/>
            <a:ext cx="427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86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1" descr="C:\Documents and Settings\jhhays\Desktop\como workshop\images\0005_Paris_00005_44406254_0054d193dc_27_98908999@N0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61014"/>
          <a:stretch>
            <a:fillRect/>
          </a:stretch>
        </p:blipFill>
        <p:spPr bwMode="auto">
          <a:xfrm>
            <a:off x="0" y="1231900"/>
            <a:ext cx="9144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7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2" cstate="print"/>
          <a:srcRect l="38824" r="20477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3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6084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0" y="1219200"/>
            <a:ext cx="9147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70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Outline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89132" cy="5033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Last time: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face detection with boosting as case study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Today: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discriminative classifiers for image recognition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nearest neighbors  (+ scene match app)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upport vector machines (+ gender, person app)</a:t>
            </a:r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3" cstate="print"/>
          <a:srcRect l="38937"/>
          <a:stretch>
            <a:fillRect/>
          </a:stretch>
        </p:blipFill>
        <p:spPr bwMode="auto">
          <a:xfrm>
            <a:off x="0" y="2963863"/>
            <a:ext cx="91440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05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3947" r="13906" b="5263"/>
          <a:stretch/>
        </p:blipFill>
        <p:spPr bwMode="auto">
          <a:xfrm>
            <a:off x="336048" y="1181332"/>
            <a:ext cx="8676964" cy="48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912" y="6309320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[Hays and Efros. </a:t>
            </a:r>
            <a:r>
              <a:rPr lang="en-US" sz="1600" b="1" dirty="0">
                <a:solidFill>
                  <a:prstClr val="black"/>
                </a:solidFill>
              </a:rPr>
              <a:t>im2gps</a:t>
            </a:r>
            <a:r>
              <a:rPr lang="en-US" sz="16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22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hhays\Desktop\CVPR_09_course\imgs\feature_performa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8483203" cy="56435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675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Nearest neighbors: pros and cons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Pros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Simple to implement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Flexible to feature / distance choices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Naturally handles multi-class cases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Can do well in practice with enough representative data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Cons: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Large search problem to find nearest neighbors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Storage of data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Must know we have a meaningful distance function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classifiers</a:t>
            </a:r>
          </a:p>
          <a:p>
            <a:pPr lvl="1"/>
            <a:r>
              <a:rPr lang="en-US" dirty="0" smtClean="0"/>
              <a:t>Boosting (last time)</a:t>
            </a:r>
          </a:p>
          <a:p>
            <a:pPr lvl="1"/>
            <a:r>
              <a:rPr lang="en-US" dirty="0" smtClean="0"/>
              <a:t>Nearest neighbors</a:t>
            </a:r>
          </a:p>
          <a:p>
            <a:pPr lvl="1"/>
            <a:r>
              <a:rPr lang="en-US" u="sng" dirty="0" smtClean="0"/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40975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classifiers</a:t>
            </a:r>
          </a:p>
        </p:txBody>
      </p:sp>
      <p:sp>
        <p:nvSpPr>
          <p:cNvPr id="966664" name="Oval 8"/>
          <p:cNvSpPr>
            <a:spLocks noChangeArrowheads="1"/>
          </p:cNvSpPr>
          <p:nvPr/>
        </p:nvSpPr>
        <p:spPr bwMode="auto">
          <a:xfrm>
            <a:off x="838200" y="3352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5" name="Oval 9"/>
          <p:cNvSpPr>
            <a:spLocks noChangeArrowheads="1"/>
          </p:cNvSpPr>
          <p:nvPr/>
        </p:nvSpPr>
        <p:spPr bwMode="auto">
          <a:xfrm>
            <a:off x="1524000" y="3429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6" name="Oval 10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7" name="Oval 11"/>
          <p:cNvSpPr>
            <a:spLocks noChangeArrowheads="1"/>
          </p:cNvSpPr>
          <p:nvPr/>
        </p:nvSpPr>
        <p:spPr bwMode="auto">
          <a:xfrm>
            <a:off x="7620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8" name="Oval 12"/>
          <p:cNvSpPr>
            <a:spLocks noChangeArrowheads="1"/>
          </p:cNvSpPr>
          <p:nvPr/>
        </p:nvSpPr>
        <p:spPr bwMode="auto">
          <a:xfrm>
            <a:off x="228600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9" name="Oval 13"/>
          <p:cNvSpPr>
            <a:spLocks noChangeArrowheads="1"/>
          </p:cNvSpPr>
          <p:nvPr/>
        </p:nvSpPr>
        <p:spPr bwMode="auto">
          <a:xfrm>
            <a:off x="28956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0" name="Oval 14"/>
          <p:cNvSpPr>
            <a:spLocks noChangeArrowheads="1"/>
          </p:cNvSpPr>
          <p:nvPr/>
        </p:nvSpPr>
        <p:spPr bwMode="auto">
          <a:xfrm>
            <a:off x="31242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1" name="Oval 15"/>
          <p:cNvSpPr>
            <a:spLocks noChangeArrowheads="1"/>
          </p:cNvSpPr>
          <p:nvPr/>
        </p:nvSpPr>
        <p:spPr bwMode="auto">
          <a:xfrm>
            <a:off x="3886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2" name="Oval 16"/>
          <p:cNvSpPr>
            <a:spLocks noChangeArrowheads="1"/>
          </p:cNvSpPr>
          <p:nvPr/>
        </p:nvSpPr>
        <p:spPr bwMode="auto">
          <a:xfrm>
            <a:off x="41148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3" name="Oval 17"/>
          <p:cNvSpPr>
            <a:spLocks noChangeArrowheads="1"/>
          </p:cNvSpPr>
          <p:nvPr/>
        </p:nvSpPr>
        <p:spPr bwMode="auto">
          <a:xfrm>
            <a:off x="3429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4" name="Oval 18"/>
          <p:cNvSpPr>
            <a:spLocks noChangeArrowheads="1"/>
          </p:cNvSpPr>
          <p:nvPr/>
        </p:nvSpPr>
        <p:spPr bwMode="auto">
          <a:xfrm>
            <a:off x="26670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5" name="Oval 19"/>
          <p:cNvSpPr>
            <a:spLocks noChangeArrowheads="1"/>
          </p:cNvSpPr>
          <p:nvPr/>
        </p:nvSpPr>
        <p:spPr bwMode="auto">
          <a:xfrm>
            <a:off x="47244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6" name="Oval 20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7" name="Oval 21"/>
          <p:cNvSpPr>
            <a:spLocks noChangeArrowheads="1"/>
          </p:cNvSpPr>
          <p:nvPr/>
        </p:nvSpPr>
        <p:spPr bwMode="auto">
          <a:xfrm>
            <a:off x="2286000" y="5105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8" name="Oval 22"/>
          <p:cNvSpPr>
            <a:spLocks noChangeArrowheads="1"/>
          </p:cNvSpPr>
          <p:nvPr/>
        </p:nvSpPr>
        <p:spPr bwMode="auto">
          <a:xfrm>
            <a:off x="4114800" y="190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9" name="Oval 23"/>
          <p:cNvSpPr>
            <a:spLocks noChangeArrowheads="1"/>
          </p:cNvSpPr>
          <p:nvPr/>
        </p:nvSpPr>
        <p:spPr bwMode="auto">
          <a:xfrm>
            <a:off x="5410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1" name="Oval 25"/>
          <p:cNvSpPr>
            <a:spLocks noChangeArrowheads="1"/>
          </p:cNvSpPr>
          <p:nvPr/>
        </p:nvSpPr>
        <p:spPr bwMode="auto">
          <a:xfrm>
            <a:off x="2971800" y="152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2" name="Oval 26"/>
          <p:cNvSpPr>
            <a:spLocks noChangeArrowheads="1"/>
          </p:cNvSpPr>
          <p:nvPr/>
        </p:nvSpPr>
        <p:spPr bwMode="auto">
          <a:xfrm>
            <a:off x="3124200" y="5562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685800" y="1981200"/>
            <a:ext cx="44958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28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6592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288" name="Equation" r:id="rId4" imgW="901440" imgH="203040" progId="Equation.3">
                  <p:embed/>
                </p:oleObj>
              </mc:Choice>
              <mc:Fallback>
                <p:oleObj name="Equation" r:id="rId4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8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29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0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289" name="Equation" r:id="rId6" imgW="533160" imgH="457200" progId="Equation.3">
                  <p:embed/>
                </p:oleObj>
              </mc:Choice>
              <mc:Fallback>
                <p:oleObj name="Equation" r:id="rId6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290" name="Equation" r:id="rId8" imgW="495000" imgH="457200" progId="Equation.3">
                  <p:embed/>
                </p:oleObj>
              </mc:Choice>
              <mc:Fallback>
                <p:oleObj name="Equation" r:id="rId8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</p:spTree>
    <p:extLst>
      <p:ext uri="{BB962C8B-B14F-4D97-AF65-F5344CB8AC3E}">
        <p14:creationId xmlns:p14="http://schemas.microsoft.com/office/powerpoint/2010/main" val="31535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3074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2" name="Equation" r:id="rId4" imgW="749160" imgH="177480" progId="Equation.3">
                  <p:embed/>
                </p:oleObj>
              </mc:Choice>
              <mc:Fallback>
                <p:oleObj name="Equation" r:id="rId4" imgW="749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3" name="Equation" r:id="rId6" imgW="533160" imgH="457200" progId="Equation.3">
                  <p:embed/>
                </p:oleObj>
              </mc:Choice>
              <mc:Fallback>
                <p:oleObj name="Equation" r:id="rId6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4" name="Equation" r:id="rId8" imgW="495000" imgH="457200" progId="Equation.3">
                  <p:embed/>
                </p:oleObj>
              </mc:Choice>
              <mc:Fallback>
                <p:oleObj name="Equation" r:id="rId8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5" name="Equation" r:id="rId10" imgW="901440" imgH="203040" progId="Equation.3">
                  <p:embed/>
                </p:oleObj>
              </mc:Choice>
              <mc:Fallback>
                <p:oleObj name="Equation" r:id="rId10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3081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2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3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08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6" name="Equation" r:id="rId12" imgW="164880" imgH="139680" progId="Equation.3">
                  <p:embed/>
                </p:oleObj>
              </mc:Choice>
              <mc:Fallback>
                <p:oleObj name="Equation" r:id="rId12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4512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4098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76" name="Equation" r:id="rId4" imgW="749160" imgH="177480" progId="Equation.3">
                  <p:embed/>
                </p:oleObj>
              </mc:Choice>
              <mc:Fallback>
                <p:oleObj name="Equation" r:id="rId4" imgW="749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77" name="Equation" r:id="rId6" imgW="533160" imgH="457200" progId="Equation.3">
                  <p:embed/>
                </p:oleObj>
              </mc:Choice>
              <mc:Fallback>
                <p:oleObj name="Equation" r:id="rId6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78" name="Equation" r:id="rId8" imgW="495000" imgH="457200" progId="Equation.3">
                  <p:embed/>
                </p:oleObj>
              </mc:Choice>
              <mc:Fallback>
                <p:oleObj name="Equation" r:id="rId8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79" name="Equation" r:id="rId10" imgW="901440" imgH="203040" progId="Equation.3">
                  <p:embed/>
                </p:oleObj>
              </mc:Choice>
              <mc:Fallback>
                <p:oleObj name="Equation" r:id="rId10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4107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8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9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11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80" name="Equation" r:id="rId12" imgW="164880" imgH="139680" progId="Equation.3">
                  <p:embed/>
                </p:oleObj>
              </mc:Choice>
              <mc:Fallback>
                <p:oleObj name="Equation" r:id="rId12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4114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104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94381" name="Equation" r:id="rId14" imgW="469800" imgH="228600" progId="Equation.3">
                      <p:embed/>
                    </p:oleObj>
                  </mc:Choice>
                  <mc:Fallback>
                    <p:oleObj name="Equation" r:id="rId14" imgW="4698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115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4103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382" name="Equation" r:id="rId16" imgW="164880" imgH="164880" progId="Equation.3">
                    <p:embed/>
                  </p:oleObj>
                </mc:Choice>
                <mc:Fallback>
                  <p:oleObj name="Equation" r:id="rId1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12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3928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0" name="Equation" r:id="rId4" imgW="749160" imgH="177480" progId="Equation.3">
                  <p:embed/>
                </p:oleObj>
              </mc:Choice>
              <mc:Fallback>
                <p:oleObj name="Equation" r:id="rId4" imgW="749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1" name="Equation" r:id="rId6" imgW="533160" imgH="457200" progId="Equation.3">
                  <p:embed/>
                </p:oleObj>
              </mc:Choice>
              <mc:Fallback>
                <p:oleObj name="Equation" r:id="rId6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2" name="Equation" r:id="rId8" imgW="495000" imgH="457200" progId="Equation.3">
                  <p:embed/>
                </p:oleObj>
              </mc:Choice>
              <mc:Fallback>
                <p:oleObj name="Equation" r:id="rId8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3" name="Equation" r:id="rId10" imgW="901440" imgH="203040" progId="Equation.3">
                  <p:embed/>
                </p:oleObj>
              </mc:Choice>
              <mc:Fallback>
                <p:oleObj name="Equation" r:id="rId10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5132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4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5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4" name="Equation" r:id="rId12" imgW="164880" imgH="139680" progId="Equation.3">
                  <p:embed/>
                </p:oleObj>
              </mc:Choice>
              <mc:Fallback>
                <p:oleObj name="Equation" r:id="rId12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5142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5129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95415" name="Equation" r:id="rId14" imgW="469800" imgH="228600" progId="Equation.3">
                      <p:embed/>
                    </p:oleObj>
                  </mc:Choice>
                  <mc:Fallback>
                    <p:oleObj name="Equation" r:id="rId14" imgW="4698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5143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5128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5416" name="Equation" r:id="rId16" imgW="164880" imgH="164880" progId="Equation.3">
                    <p:embed/>
                  </p:oleObj>
                </mc:Choice>
                <mc:Fallback>
                  <p:oleObj name="Equation" r:id="rId1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417" name="Equation" r:id="rId18" imgW="1777680" imgH="469800" progId="Equation.3">
                  <p:embed/>
                </p:oleObj>
              </mc:Choice>
              <mc:Fallback>
                <p:oleObj name="Equation" r:id="rId18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334000"/>
                        <a:ext cx="5081587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37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138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0" name="Rectangle 24"/>
          <p:cNvSpPr>
            <a:spLocks noChangeArrowheads="1"/>
          </p:cNvSpPr>
          <p:nvPr/>
        </p:nvSpPr>
        <p:spPr bwMode="auto">
          <a:xfrm>
            <a:off x="3581400" y="51816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z="3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Nearest Neighbor </a:t>
            </a:r>
            <a:r>
              <a:rPr lang="en-US" sz="3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en-US" sz="3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Assign label of nearest training data point to each test data point </a:t>
            </a:r>
          </a:p>
        </p:txBody>
      </p:sp>
      <p:pic>
        <p:nvPicPr>
          <p:cNvPr id="914436" name="Picture 4"/>
          <p:cNvPicPr>
            <a:picLocks noChangeAspect="1" noChangeArrowheads="1"/>
          </p:cNvPicPr>
          <p:nvPr/>
        </p:nvPicPr>
        <p:blipFill>
          <a:blip r:embed="rId3"/>
          <a:srcRect r="51339"/>
          <a:stretch>
            <a:fillRect/>
          </a:stretch>
        </p:blipFill>
        <p:spPr bwMode="auto">
          <a:xfrm>
            <a:off x="3200400" y="1981200"/>
            <a:ext cx="27400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4437" name="Text Box 5"/>
          <p:cNvSpPr txBox="1">
            <a:spLocks noChangeArrowheads="1"/>
          </p:cNvSpPr>
          <p:nvPr/>
        </p:nvSpPr>
        <p:spPr bwMode="auto">
          <a:xfrm>
            <a:off x="2362200" y="5622925"/>
            <a:ext cx="4367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Voronoi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partitioning of feature space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for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2-category 2D data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914438" name="Text Box 6"/>
          <p:cNvSpPr txBox="1">
            <a:spLocks noChangeArrowheads="1"/>
          </p:cNvSpPr>
          <p:nvPr/>
        </p:nvSpPr>
        <p:spPr bwMode="auto">
          <a:xfrm>
            <a:off x="3279549" y="5013325"/>
            <a:ext cx="129721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from Duda </a:t>
            </a:r>
            <a:r>
              <a:rPr lang="en-US" sz="1200" i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et al.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65112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Red = positive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2727325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2753638"/>
            <a:ext cx="2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Novel test example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rot="10800000">
            <a:off x="4343400" y="2829838"/>
            <a:ext cx="1828800" cy="1392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172200" y="3413125"/>
            <a:ext cx="243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Closest to a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positive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example from the training set, so classify it as positive.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34" name="Equation" r:id="rId4" imgW="749160" imgH="177480" progId="Equation.3">
                  <p:embed/>
                </p:oleObj>
              </mc:Choice>
              <mc:Fallback>
                <p:oleObj name="Equation" r:id="rId4" imgW="749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35" name="Equation" r:id="rId6" imgW="533160" imgH="457200" progId="Equation.3">
                  <p:embed/>
                </p:oleObj>
              </mc:Choice>
              <mc:Fallback>
                <p:oleObj name="Equation" r:id="rId6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36" name="Equation" r:id="rId8" imgW="495000" imgH="457200" progId="Equation.3">
                  <p:embed/>
                </p:oleObj>
              </mc:Choice>
              <mc:Fallback>
                <p:oleObj name="Equation" r:id="rId8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37" name="Equation" r:id="rId10" imgW="901440" imgH="203040" progId="Equation.3">
                  <p:embed/>
                </p:oleObj>
              </mc:Choice>
              <mc:Fallback>
                <p:oleObj name="Equation" r:id="rId10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38" name="Equation" r:id="rId12" imgW="164880" imgH="139680" progId="Equation.3">
                  <p:embed/>
                </p:oleObj>
              </mc:Choice>
              <mc:Fallback>
                <p:oleObj name="Equation" r:id="rId12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5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96439" name="Equation" r:id="rId14" imgW="469800" imgH="228600" progId="Equation.3">
                      <p:embed/>
                    </p:oleObj>
                  </mc:Choice>
                  <mc:Fallback>
                    <p:oleObj name="Equation" r:id="rId14" imgW="4698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166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6440" name="Equation" r:id="rId16" imgW="164880" imgH="164880" progId="Equation.3">
                    <p:embed/>
                  </p:oleObj>
                </mc:Choice>
                <mc:Fallback>
                  <p:oleObj name="Equation" r:id="rId1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41" name="Equation" r:id="rId18" imgW="1777680" imgH="469800" progId="Equation.3">
                  <p:embed/>
                </p:oleObj>
              </mc:Choice>
              <mc:Fallback>
                <p:oleObj name="Equation" r:id="rId18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334000"/>
                        <a:ext cx="5081587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classifiers</a:t>
            </a:r>
          </a:p>
        </p:txBody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</a:t>
            </a:r>
            <a:r>
              <a:rPr lang="en-US" dirty="0" smtClean="0"/>
              <a:t>to </a:t>
            </a:r>
            <a:r>
              <a:rPr lang="en-US" dirty="0"/>
              <a:t>separate positive and negative examples</a:t>
            </a:r>
          </a:p>
        </p:txBody>
      </p:sp>
      <p:graphicFrame>
        <p:nvGraphicFramePr>
          <p:cNvPr id="966662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388" name="Equation" r:id="rId4" imgW="1701720" imgH="457200" progId="Equation.3">
                  <p:embed/>
                </p:oleObj>
              </mc:Choice>
              <mc:Fallback>
                <p:oleObj name="Equation" r:id="rId4" imgW="17017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6664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5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6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7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8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9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0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1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2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3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4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5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6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7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8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9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1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2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4" y="5297488"/>
            <a:ext cx="3140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Which 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line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</a:rPr>
              <a:t>Support Vector Machines (SVMs)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905000"/>
            <a:ext cx="3962400" cy="41148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</a:rPr>
              <a:t>Discriminative classifier based on </a:t>
            </a:r>
            <a:r>
              <a:rPr lang="en-US" sz="2800" i="1" dirty="0" smtClean="0">
                <a:latin typeface="Arial" pitchFamily="34" charset="0"/>
              </a:rPr>
              <a:t>optimal separating line (for 2d case)</a:t>
            </a:r>
          </a:p>
          <a:p>
            <a:endParaRPr lang="en-US" sz="2800" dirty="0" smtClean="0">
              <a:latin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</a:rPr>
              <a:t>Maximize the </a:t>
            </a:r>
            <a:r>
              <a:rPr lang="en-US" sz="2800" i="1" dirty="0" smtClean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 smtClean="0">
                <a:latin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218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22" name="Equation" r:id="rId4" imgW="2336760" imgH="457200" progId="Equation.3">
                  <p:embed/>
                </p:oleObj>
              </mc:Choice>
              <mc:Fallback>
                <p:oleObj name="Equation" r:id="rId4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1" name="Text Box 35"/>
          <p:cNvSpPr txBox="1">
            <a:spLocks noChangeArrowheads="1"/>
          </p:cNvSpPr>
          <p:nvPr/>
        </p:nvSpPr>
        <p:spPr bwMode="auto">
          <a:xfrm>
            <a:off x="0" y="6237312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23" name="Equation" r:id="rId7" imgW="876240" imgH="228600" progId="Equation.3">
                  <p:embed/>
                </p:oleObj>
              </mc:Choice>
              <mc:Fallback>
                <p:oleObj name="Equation" r:id="rId7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 smtClean="0">
                <a:solidFill>
                  <a:srgbClr val="002060"/>
                </a:solidFill>
                <a:latin typeface="Tahoma" pitchFamily="34" charset="0"/>
              </a:rPr>
              <a:t>=-1</a:t>
            </a:r>
            <a:endParaRPr lang="en-US" altLang="zh-CN" sz="22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 smtClean="0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 smtClean="0">
                <a:solidFill>
                  <a:srgbClr val="C00000"/>
                </a:solidFill>
                <a:latin typeface="Tahoma" pitchFamily="34" charset="0"/>
              </a:rPr>
              <a:t>=1</a:t>
            </a:r>
            <a:endParaRPr lang="en-US" altLang="zh-CN" sz="2200" dirty="0">
              <a:solidFill>
                <a:srgbClr val="C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476" name="Equation" r:id="rId4" imgW="2336760" imgH="457200" progId="Equation.3">
                  <p:embed/>
                </p:oleObj>
              </mc:Choice>
              <mc:Fallback>
                <p:oleObj name="Equation" r:id="rId4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472134" y="5410200"/>
            <a:ext cx="1252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Margin M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477" name="Equation" r:id="rId6" imgW="876240" imgH="228600" progId="Equation.3">
                  <p:embed/>
                </p:oleObj>
              </mc:Choice>
              <mc:Fallback>
                <p:oleObj name="Equation" r:id="rId6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2060"/>
                </a:solidFill>
                <a:latin typeface="Tahoma" pitchFamily="34" charset="0"/>
              </a:rPr>
              <a:t>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C00000"/>
                </a:solidFill>
                <a:latin typeface="Tahoma" pitchFamily="34" charset="0"/>
              </a:rPr>
              <a:t>=1</a:t>
            </a:r>
          </a:p>
        </p:txBody>
      </p:sp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Distance between point and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line: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47" name="Object 37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478" name="Equation" r:id="rId8" imgW="698400" imgH="419040" progId="Equation.3">
                  <p:embed/>
                </p:oleObj>
              </mc:Choice>
              <mc:Fallback>
                <p:oleObj name="Equation" r:id="rId8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11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479" name="Equation" r:id="rId10" imgW="1346040" imgH="507960" progId="Equation.3">
                  <p:embed/>
                </p:oleObj>
              </mc:Choice>
              <mc:Fallback>
                <p:oleObj name="Equation" r:id="rId10" imgW="13460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11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4" name="Object 22"/>
          <p:cNvGraphicFramePr>
            <a:graphicFrameLocks noChangeAspect="1"/>
          </p:cNvGraphicFramePr>
          <p:nvPr/>
        </p:nvGraphicFramePr>
        <p:xfrm>
          <a:off x="4876800" y="5005447"/>
          <a:ext cx="1566862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480" name="Equation" r:id="rId12" imgW="914400" imgH="469800" progId="Equation.3">
                  <p:embed/>
                </p:oleObj>
              </mc:Choice>
              <mc:Fallback>
                <p:oleObj name="Equation" r:id="rId12" imgW="914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447"/>
                        <a:ext cx="1566862" cy="8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For support vectors: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480" name="Equation" r:id="rId4" imgW="2336760" imgH="457200" progId="Equation.3">
                  <p:embed/>
                </p:oleObj>
              </mc:Choice>
              <mc:Fallback>
                <p:oleObj name="Equation" r:id="rId4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481" name="Equation" r:id="rId6" imgW="876240" imgH="228600" progId="Equation.3">
                  <p:embed/>
                </p:oleObj>
              </mc:Choice>
              <mc:Fallback>
                <p:oleObj name="Equation" r:id="rId6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2060"/>
                </a:solidFill>
                <a:latin typeface="Tahoma" pitchFamily="34" charset="0"/>
              </a:rPr>
              <a:t>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C00000"/>
                </a:solidFill>
                <a:latin typeface="Tahoma" pitchFamily="34" charset="0"/>
              </a:rPr>
              <a:t>=1</a:t>
            </a:r>
          </a:p>
        </p:txBody>
      </p:sp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Distance between point and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line: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47" name="Object 37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482" name="Equation" r:id="rId8" imgW="698400" imgH="419040" progId="Equation.3">
                  <p:embed/>
                </p:oleObj>
              </mc:Choice>
              <mc:Fallback>
                <p:oleObj name="Equation" r:id="rId8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Therefore, the margin is 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3472134" y="5410200"/>
            <a:ext cx="1252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Margin M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458200" cy="838200"/>
          </a:xfrm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Maximize margin </a:t>
            </a:r>
            <a:r>
              <a:rPr lang="en-US" dirty="0">
                <a:latin typeface="Times New Roman" pitchFamily="18" charset="0"/>
              </a:rPr>
              <a:t>2/||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Correctly classify all training </a:t>
            </a:r>
            <a:r>
              <a:rPr lang="en-US" dirty="0" smtClean="0"/>
              <a:t>data points: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latin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</a:rPr>
            </a:br>
            <a:r>
              <a:rPr lang="en-US" i="1" dirty="0">
                <a:latin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</a:rPr>
            </a:br>
            <a:endParaRPr lang="en-US" sz="800" dirty="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 dirty="0">
                <a:cs typeface="Arial" pitchFamily="34" charset="0"/>
              </a:rPr>
              <a:t>Quadratic optimization problem</a:t>
            </a:r>
            <a:r>
              <a:rPr lang="en-US" dirty="0">
                <a:cs typeface="Arial" pitchFamily="34" charset="0"/>
              </a:rPr>
              <a:t>:</a:t>
            </a:r>
            <a:br>
              <a:rPr lang="en-US" dirty="0">
                <a:cs typeface="Arial" pitchFamily="34" charset="0"/>
              </a:rPr>
            </a:br>
            <a:endParaRPr lang="en-US" dirty="0">
              <a:cs typeface="Arial" pitchFamily="34" charset="0"/>
            </a:endParaRPr>
          </a:p>
          <a:p>
            <a:pPr marL="533400" indent="-533400"/>
            <a:r>
              <a:rPr lang="en-US" dirty="0">
                <a:cs typeface="Arial" pitchFamily="34" charset="0"/>
              </a:rPr>
              <a:t>		Minimize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/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	Subject to 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 dirty="0" err="1">
                <a:latin typeface="Times New Roman" pitchFamily="18" charset="0"/>
                <a:cs typeface="Arial" pitchFamily="34" charset="0"/>
              </a:rPr>
              <a:t>b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) ≥ 1</a:t>
            </a:r>
            <a:endParaRPr lang="en-US" dirty="0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 dirty="0"/>
          </a:p>
        </p:txBody>
      </p:sp>
      <p:sp>
        <p:nvSpPr>
          <p:cNvPr id="991247" name="Text Box 15"/>
          <p:cNvSpPr txBox="1">
            <a:spLocks noChangeArrowheads="1"/>
          </p:cNvSpPr>
          <p:nvPr/>
        </p:nvSpPr>
        <p:spPr bwMode="auto">
          <a:xfrm>
            <a:off x="-76200" y="7083623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4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graphicFrame>
        <p:nvGraphicFramePr>
          <p:cNvPr id="991249" name="Object 1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494" name="Equation" r:id="rId5" imgW="469800" imgH="393480" progId="Equation.3">
                  <p:embed/>
                </p:oleObj>
              </mc:Choice>
              <mc:Fallback>
                <p:oleObj name="Equation" r:id="rId5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91252" name="Object 2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495" name="Equation" r:id="rId7" imgW="2336760" imgH="457200" progId="Equation.3">
                  <p:embed/>
                </p:oleObj>
              </mc:Choice>
              <mc:Fallback>
                <p:oleObj name="Equation" r:id="rId7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1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9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  <a:noFill/>
          <a:ln/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1146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Solution:</a:t>
            </a:r>
            <a:br>
              <a:rPr lang="en-US"/>
            </a:br>
            <a:r>
              <a:rPr lang="en-US" sz="800"/>
              <a:t/>
            </a:r>
            <a:br>
              <a:rPr lang="en-US" sz="800"/>
            </a:br>
            <a:r>
              <a:rPr lang="en-US"/>
              <a:t>		</a:t>
            </a:r>
            <a:endParaRPr lang="el-GR"/>
          </a:p>
        </p:txBody>
      </p:sp>
      <p:graphicFrame>
        <p:nvGraphicFramePr>
          <p:cNvPr id="1146883" name="Object 3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508" name="Equation" r:id="rId4" imgW="901440" imgH="266400" progId="Equation.3">
                  <p:embed/>
                </p:oleObj>
              </mc:Choice>
              <mc:Fallback>
                <p:oleObj name="Equation" r:id="rId4" imgW="901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Support 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57400" y="2216150"/>
            <a:ext cx="121285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learned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weight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-76200" y="6931223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6170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  <a:noFill/>
          <a:ln/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</a:t>
            </a:r>
            <a:r>
              <a:rPr lang="en-US" dirty="0" smtClean="0">
                <a:cs typeface="Arial" pitchFamily="34" charset="0"/>
              </a:rPr>
              <a:t>(for </a:t>
            </a:r>
            <a:r>
              <a:rPr lang="en-US" dirty="0">
                <a:cs typeface="Arial" pitchFamily="34" charset="0"/>
              </a:rPr>
              <a:t>any support </a:t>
            </a:r>
            <a:r>
              <a:rPr lang="en-US" dirty="0" smtClean="0">
                <a:cs typeface="Arial" pitchFamily="34" charset="0"/>
              </a:rPr>
              <a:t>vector)</a:t>
            </a: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Classification function: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endParaRPr lang="en-US" sz="2400" dirty="0" smtClean="0"/>
          </a:p>
        </p:txBody>
      </p:sp>
      <p:graphicFrame>
        <p:nvGraphicFramePr>
          <p:cNvPr id="1150980" name="Object 4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2" name="Equation" r:id="rId4" imgW="901440" imgH="266400" progId="Equation.3">
                  <p:embed/>
                </p:oleObj>
              </mc:Choice>
              <mc:Fallback>
                <p:oleObj name="Equation" r:id="rId4" imgW="901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0982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667000" y="2016125"/>
          <a:ext cx="45720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3" name="Equation" r:id="rId6" imgW="1676160" imgH="266400" progId="Equation.3">
                  <p:embed/>
                </p:oleObj>
              </mc:Choice>
              <mc:Fallback>
                <p:oleObj name="Equation" r:id="rId6" imgW="16761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016125"/>
                        <a:ext cx="457200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5334000" y="3810000"/>
            <a:ext cx="914400" cy="5334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28836" y="6561348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8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14600" y="3185886"/>
          <a:ext cx="4343400" cy="130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4" name="Equation" r:id="rId9" imgW="1600200" imgH="482400" progId="Equation.3">
                  <p:embed/>
                </p:oleObj>
              </mc:Choice>
              <mc:Fallback>
                <p:oleObj name="Equation" r:id="rId9" imgW="160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185886"/>
                        <a:ext cx="4343400" cy="1309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0" y="30199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If f(x) &lt; 0, classify as negative, </a:t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en-US" sz="2000" i="1" dirty="0" smtClean="0">
                <a:solidFill>
                  <a:srgbClr val="000000"/>
                </a:solidFill>
              </a:rPr>
              <a:t>if f(x) &gt; 0, classify as positive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7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What if the features are not 2d?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32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381000" y="3048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K-Nearest </a:t>
            </a:r>
            <a:r>
              <a:rPr lang="en-US" sz="3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Neighbors classification</a:t>
            </a:r>
            <a:endParaRPr lang="en-US" sz="3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/>
          <a:srcRect l="25735" r="25735" b="27457"/>
          <a:stretch>
            <a:fillRect/>
          </a:stretch>
        </p:blipFill>
        <p:spPr bwMode="auto">
          <a:xfrm>
            <a:off x="2057400" y="2286000"/>
            <a:ext cx="4191000" cy="3967163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76800" y="2574925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mmi10" pitchFamily="34" charset="0"/>
                <a:cs typeface="Arial" pitchFamily="34" charset="0"/>
              </a:rPr>
              <a:t>k</a:t>
            </a:r>
            <a:r>
              <a:rPr lang="en-US" sz="2400">
                <a:solidFill>
                  <a:srgbClr val="000000"/>
                </a:solidFill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7835900" y="6583362"/>
            <a:ext cx="1308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6825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k points “vote”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classify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12420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48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Red = positive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if the features are not 2d?</a:t>
            </a:r>
          </a:p>
          <a:p>
            <a:pPr lvl="1"/>
            <a:r>
              <a:rPr lang="en-US" dirty="0" smtClean="0"/>
              <a:t>Generalizes to d-dimensions – replace line with “</a:t>
            </a:r>
            <a:r>
              <a:rPr lang="en-US" dirty="0" err="1" smtClean="0"/>
              <a:t>hyperplane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6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11188" y="6345238"/>
            <a:ext cx="320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</a:rPr>
              <a:t>Dalal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Triggs</a:t>
            </a:r>
            <a:r>
              <a:rPr lang="en-US" sz="2000" dirty="0">
                <a:solidFill>
                  <a:srgbClr val="000000"/>
                </a:solidFill>
              </a:rPr>
              <a:t>, CVPR 2005</a:t>
            </a:r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090" y="2223072"/>
            <a:ext cx="1205878" cy="24300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1388" y="2221485"/>
            <a:ext cx="1205876" cy="24300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3932910" y="1988840"/>
            <a:ext cx="4959569" cy="4664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Map each grid cell in the input window to a histogram counting the gradients per orientation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 a linear SVM using training set of pedestrian vs. non-pedestrian windows.</a:t>
            </a:r>
          </a:p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available: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http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://pascal.inrialpes.fr/soft/olt/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Person detection</a:t>
            </a:r>
            <a:br>
              <a:rPr lang="en-US" sz="3800" dirty="0" smtClean="0">
                <a:latin typeface="Arial" pitchFamily="34" charset="0"/>
                <a:cs typeface="Arial" pitchFamily="34" charset="0"/>
              </a:rPr>
            </a:br>
            <a:r>
              <a:rPr lang="en-US" sz="38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Person detection</a:t>
            </a:r>
            <a:br>
              <a:rPr lang="en-US" sz="3800" dirty="0" smtClean="0">
                <a:latin typeface="Arial" pitchFamily="34" charset="0"/>
                <a:cs typeface="Arial" pitchFamily="34" charset="0"/>
              </a:rPr>
            </a:br>
            <a:r>
              <a:rPr lang="en-US" sz="38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6067833"/>
            <a:ext cx="8229600" cy="4525963"/>
          </a:xfrm>
        </p:spPr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Histograms of Oriented Gradients for Human Detection,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Navneet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Dalal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Bill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5"/>
              </a:rPr>
              <a:t>Triggs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International Conference on Computer Vision &amp; Pattern Recognition - June 2005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http://lear.inrialpes.fr/pubs/2005/DT05/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1275854"/>
            <a:ext cx="6966775" cy="46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features are not 2d?</a:t>
            </a:r>
          </a:p>
          <a:p>
            <a:r>
              <a:rPr lang="en-US" b="1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74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Non-linear SVMs</a:t>
            </a:r>
            <a:endParaRPr lang="en-US" dirty="0"/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381000" y="13716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Datasets that are linearly separable with some noise work out great: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But what are we going to do if the dataset is just too hard?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How about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 mapping data to a higher-dimensional space:</a:t>
            </a: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3581400" y="5943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5638800" y="60198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zh-CN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1905000" y="3200400"/>
            <a:ext cx="4286250" cy="423863"/>
            <a:chOff x="1056" y="2322"/>
            <a:chExt cx="2700" cy="267"/>
          </a:xfrm>
        </p:grpSpPr>
        <p:sp>
          <p:nvSpPr>
            <p:cNvPr id="6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6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3352800" y="1905000"/>
            <a:ext cx="4324350" cy="642938"/>
            <a:chOff x="1056" y="1284"/>
            <a:chExt cx="2724" cy="405"/>
          </a:xfrm>
        </p:grpSpPr>
        <p:sp>
          <p:nvSpPr>
            <p:cNvPr id="79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3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8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9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1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4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5" name="Group 38"/>
          <p:cNvGrpSpPr>
            <a:grpSpLocks/>
          </p:cNvGrpSpPr>
          <p:nvPr/>
        </p:nvGrpSpPr>
        <p:grpSpPr bwMode="auto">
          <a:xfrm>
            <a:off x="1905000" y="4267200"/>
            <a:ext cx="4352925" cy="1827213"/>
            <a:chOff x="1122" y="2874"/>
            <a:chExt cx="2742" cy="1151"/>
          </a:xfrm>
        </p:grpSpPr>
        <p:sp>
          <p:nvSpPr>
            <p:cNvPr id="96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4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5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6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7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8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altLang="zh-CN" i="1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10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3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5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5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SVMs: feature spaces</a:t>
            </a:r>
            <a:endParaRPr lang="en-US" dirty="0"/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381000" y="1447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General idea: </a:t>
            </a:r>
            <a:r>
              <a:rPr lang="en-US" altLang="zh-CN" sz="2400" dirty="0" smtClean="0">
                <a:solidFill>
                  <a:srgbClr val="000000"/>
                </a:solidFill>
                <a:latin typeface="Arial" pitchFamily="34" charset="0"/>
              </a:rPr>
              <a:t>the 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original input space can </a:t>
            </a:r>
            <a:r>
              <a:rPr lang="en-US" altLang="zh-CN" sz="2400" dirty="0" smtClean="0">
                <a:solidFill>
                  <a:srgbClr val="000000"/>
                </a:solidFill>
                <a:latin typeface="Arial" pitchFamily="34" charset="0"/>
              </a:rPr>
              <a:t>be 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mapped to some higher-dimensional feature space where the training set is separable:</a:t>
            </a:r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 flipV="1">
            <a:off x="2068513" y="2940050"/>
            <a:ext cx="0" cy="30416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 flipV="1">
            <a:off x="447675" y="4551363"/>
            <a:ext cx="331946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auto">
          <a:xfrm>
            <a:off x="2098675" y="37719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>
            <a:off x="1524000" y="4129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AutoShape 8"/>
          <p:cNvSpPr>
            <a:spLocks noChangeArrowheads="1"/>
          </p:cNvSpPr>
          <p:nvPr/>
        </p:nvSpPr>
        <p:spPr bwMode="auto">
          <a:xfrm>
            <a:off x="1676400" y="4675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>
            <a:off x="2209800" y="51514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1790700" y="38179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1295400" y="44465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1714500" y="51895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AutoShape 13"/>
          <p:cNvSpPr>
            <a:spLocks noChangeArrowheads="1"/>
          </p:cNvSpPr>
          <p:nvPr/>
        </p:nvSpPr>
        <p:spPr bwMode="auto">
          <a:xfrm>
            <a:off x="2209800" y="42179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auto">
          <a:xfrm>
            <a:off x="3111500" y="4205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auto">
          <a:xfrm>
            <a:off x="2971800" y="5418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723900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auto">
          <a:xfrm>
            <a:off x="2235200" y="5786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3200400" y="49418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AutoShape 19"/>
          <p:cNvSpPr>
            <a:spLocks noChangeArrowheads="1"/>
          </p:cNvSpPr>
          <p:nvPr/>
        </p:nvSpPr>
        <p:spPr bwMode="auto">
          <a:xfrm>
            <a:off x="1263650" y="5481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AutoShape 20"/>
          <p:cNvSpPr>
            <a:spLocks noChangeArrowheads="1"/>
          </p:cNvSpPr>
          <p:nvPr/>
        </p:nvSpPr>
        <p:spPr bwMode="auto">
          <a:xfrm>
            <a:off x="952500" y="4999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AutoShape 21"/>
          <p:cNvSpPr>
            <a:spLocks noChangeArrowheads="1"/>
          </p:cNvSpPr>
          <p:nvPr/>
        </p:nvSpPr>
        <p:spPr bwMode="auto">
          <a:xfrm>
            <a:off x="1009650" y="3475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AutoShape 22"/>
          <p:cNvSpPr>
            <a:spLocks noChangeArrowheads="1"/>
          </p:cNvSpPr>
          <p:nvPr/>
        </p:nvSpPr>
        <p:spPr bwMode="auto">
          <a:xfrm>
            <a:off x="2505075" y="4610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AutoShape 23"/>
          <p:cNvSpPr>
            <a:spLocks noChangeArrowheads="1"/>
          </p:cNvSpPr>
          <p:nvPr/>
        </p:nvSpPr>
        <p:spPr bwMode="auto">
          <a:xfrm>
            <a:off x="2124075" y="47434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AutoShape 24"/>
          <p:cNvSpPr>
            <a:spLocks noChangeArrowheads="1"/>
          </p:cNvSpPr>
          <p:nvPr/>
        </p:nvSpPr>
        <p:spPr bwMode="auto">
          <a:xfrm>
            <a:off x="2409825" y="35052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25"/>
          <p:cNvSpPr>
            <a:spLocks noChangeArrowheads="1"/>
          </p:cNvSpPr>
          <p:nvPr/>
        </p:nvSpPr>
        <p:spPr bwMode="auto">
          <a:xfrm>
            <a:off x="1114425" y="3590925"/>
            <a:ext cx="1885950" cy="1905000"/>
          </a:xfrm>
          <a:prstGeom prst="ellipse">
            <a:avLst/>
          </a:prstGeom>
          <a:noFill/>
          <a:ln w="15875" algn="ctr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AutoShape 26"/>
          <p:cNvSpPr>
            <a:spLocks noChangeArrowheads="1"/>
          </p:cNvSpPr>
          <p:nvPr/>
        </p:nvSpPr>
        <p:spPr bwMode="auto">
          <a:xfrm>
            <a:off x="1162050" y="3627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AutoShape 27"/>
          <p:cNvSpPr>
            <a:spLocks noChangeArrowheads="1"/>
          </p:cNvSpPr>
          <p:nvPr/>
        </p:nvSpPr>
        <p:spPr bwMode="auto">
          <a:xfrm>
            <a:off x="3086100" y="360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Line 28"/>
          <p:cNvSpPr>
            <a:spLocks noChangeShapeType="1"/>
          </p:cNvSpPr>
          <p:nvPr/>
        </p:nvSpPr>
        <p:spPr bwMode="auto">
          <a:xfrm flipH="1" flipV="1">
            <a:off x="6107113" y="2692400"/>
            <a:ext cx="0" cy="2070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Line 29"/>
          <p:cNvSpPr>
            <a:spLocks noChangeShapeType="1"/>
          </p:cNvSpPr>
          <p:nvPr/>
        </p:nvSpPr>
        <p:spPr bwMode="auto">
          <a:xfrm>
            <a:off x="6076950" y="4779963"/>
            <a:ext cx="234791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AutoShape 30"/>
          <p:cNvSpPr>
            <a:spLocks noChangeArrowheads="1"/>
          </p:cNvSpPr>
          <p:nvPr/>
        </p:nvSpPr>
        <p:spPr bwMode="auto">
          <a:xfrm>
            <a:off x="6375400" y="4143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AutoShape 31"/>
          <p:cNvSpPr>
            <a:spLocks noChangeArrowheads="1"/>
          </p:cNvSpPr>
          <p:nvPr/>
        </p:nvSpPr>
        <p:spPr bwMode="auto">
          <a:xfrm>
            <a:off x="5800725" y="45005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6181725" y="5056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AutoShape 33"/>
          <p:cNvSpPr>
            <a:spLocks noChangeArrowheads="1"/>
          </p:cNvSpPr>
          <p:nvPr/>
        </p:nvSpPr>
        <p:spPr bwMode="auto">
          <a:xfrm>
            <a:off x="7000875" y="5056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AutoShape 34"/>
          <p:cNvSpPr>
            <a:spLocks noChangeArrowheads="1"/>
          </p:cNvSpPr>
          <p:nvPr/>
        </p:nvSpPr>
        <p:spPr bwMode="auto">
          <a:xfrm>
            <a:off x="6067425" y="41894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AutoShape 35"/>
          <p:cNvSpPr>
            <a:spLocks noChangeArrowheads="1"/>
          </p:cNvSpPr>
          <p:nvPr/>
        </p:nvSpPr>
        <p:spPr bwMode="auto">
          <a:xfrm>
            <a:off x="6276975" y="4465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AutoShape 36"/>
          <p:cNvSpPr>
            <a:spLocks noChangeArrowheads="1"/>
          </p:cNvSpPr>
          <p:nvPr/>
        </p:nvSpPr>
        <p:spPr bwMode="auto">
          <a:xfrm>
            <a:off x="6505575" y="5094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" name="AutoShape 37"/>
          <p:cNvSpPr>
            <a:spLocks noChangeArrowheads="1"/>
          </p:cNvSpPr>
          <p:nvPr/>
        </p:nvSpPr>
        <p:spPr bwMode="auto">
          <a:xfrm>
            <a:off x="6486525" y="45894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" name="AutoShape 38"/>
          <p:cNvSpPr>
            <a:spLocks noChangeArrowheads="1"/>
          </p:cNvSpPr>
          <p:nvPr/>
        </p:nvSpPr>
        <p:spPr bwMode="auto">
          <a:xfrm>
            <a:off x="8093075" y="4224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" name="AutoShape 39"/>
          <p:cNvSpPr>
            <a:spLocks noChangeArrowheads="1"/>
          </p:cNvSpPr>
          <p:nvPr/>
        </p:nvSpPr>
        <p:spPr bwMode="auto">
          <a:xfrm>
            <a:off x="7953375" y="54371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" name="AutoShape 40"/>
          <p:cNvSpPr>
            <a:spLocks noChangeArrowheads="1"/>
          </p:cNvSpPr>
          <p:nvPr/>
        </p:nvSpPr>
        <p:spPr bwMode="auto">
          <a:xfrm>
            <a:off x="7477125" y="3189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" name="AutoShape 41"/>
          <p:cNvSpPr>
            <a:spLocks noChangeArrowheads="1"/>
          </p:cNvSpPr>
          <p:nvPr/>
        </p:nvSpPr>
        <p:spPr bwMode="auto">
          <a:xfrm>
            <a:off x="7483475" y="4452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" name="AutoShape 42"/>
          <p:cNvSpPr>
            <a:spLocks noChangeArrowheads="1"/>
          </p:cNvSpPr>
          <p:nvPr/>
        </p:nvSpPr>
        <p:spPr bwMode="auto">
          <a:xfrm>
            <a:off x="8181975" y="4960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" name="AutoShape 43"/>
          <p:cNvSpPr>
            <a:spLocks noChangeArrowheads="1"/>
          </p:cNvSpPr>
          <p:nvPr/>
        </p:nvSpPr>
        <p:spPr bwMode="auto">
          <a:xfrm>
            <a:off x="7007225" y="3900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" name="AutoShape 44"/>
          <p:cNvSpPr>
            <a:spLocks noChangeArrowheads="1"/>
          </p:cNvSpPr>
          <p:nvPr/>
        </p:nvSpPr>
        <p:spPr bwMode="auto">
          <a:xfrm>
            <a:off x="7610475" y="5132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" name="AutoShape 45"/>
          <p:cNvSpPr>
            <a:spLocks noChangeArrowheads="1"/>
          </p:cNvSpPr>
          <p:nvPr/>
        </p:nvSpPr>
        <p:spPr bwMode="auto">
          <a:xfrm>
            <a:off x="7400925" y="339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" name="AutoShape 46"/>
          <p:cNvSpPr>
            <a:spLocks noChangeArrowheads="1"/>
          </p:cNvSpPr>
          <p:nvPr/>
        </p:nvSpPr>
        <p:spPr bwMode="auto">
          <a:xfrm>
            <a:off x="6010275" y="4905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" name="AutoShape 47"/>
          <p:cNvSpPr>
            <a:spLocks noChangeArrowheads="1"/>
          </p:cNvSpPr>
          <p:nvPr/>
        </p:nvSpPr>
        <p:spPr bwMode="auto">
          <a:xfrm>
            <a:off x="5629275" y="50387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" name="AutoShape 48"/>
          <p:cNvSpPr>
            <a:spLocks noChangeArrowheads="1"/>
          </p:cNvSpPr>
          <p:nvPr/>
        </p:nvSpPr>
        <p:spPr bwMode="auto">
          <a:xfrm>
            <a:off x="7391400" y="35242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" name="AutoShape 49"/>
          <p:cNvSpPr>
            <a:spLocks noChangeArrowheads="1"/>
          </p:cNvSpPr>
          <p:nvPr/>
        </p:nvSpPr>
        <p:spPr bwMode="auto">
          <a:xfrm>
            <a:off x="6943725" y="3055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7" name="AutoShape 50"/>
          <p:cNvSpPr>
            <a:spLocks noChangeArrowheads="1"/>
          </p:cNvSpPr>
          <p:nvPr/>
        </p:nvSpPr>
        <p:spPr bwMode="auto">
          <a:xfrm>
            <a:off x="8067675" y="3627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" name="Line 51"/>
          <p:cNvSpPr>
            <a:spLocks noChangeShapeType="1"/>
          </p:cNvSpPr>
          <p:nvPr/>
        </p:nvSpPr>
        <p:spPr bwMode="auto">
          <a:xfrm flipH="1">
            <a:off x="4859338" y="4781550"/>
            <a:ext cx="1238250" cy="9969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9" name="Line 52"/>
          <p:cNvSpPr>
            <a:spLocks noChangeShapeType="1"/>
          </p:cNvSpPr>
          <p:nvPr/>
        </p:nvSpPr>
        <p:spPr bwMode="auto">
          <a:xfrm>
            <a:off x="6096000" y="3429000"/>
            <a:ext cx="1447800" cy="13335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0" name="Line 53"/>
          <p:cNvSpPr>
            <a:spLocks noChangeShapeType="1"/>
          </p:cNvSpPr>
          <p:nvPr/>
        </p:nvSpPr>
        <p:spPr bwMode="auto">
          <a:xfrm flipV="1">
            <a:off x="6324600" y="4800600"/>
            <a:ext cx="1219200" cy="12192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1" name="Line 54"/>
          <p:cNvSpPr>
            <a:spLocks noChangeShapeType="1"/>
          </p:cNvSpPr>
          <p:nvPr/>
        </p:nvSpPr>
        <p:spPr bwMode="auto">
          <a:xfrm flipV="1">
            <a:off x="4629150" y="3467100"/>
            <a:ext cx="1466850" cy="8382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" name="Line 55"/>
          <p:cNvSpPr>
            <a:spLocks noChangeShapeType="1"/>
          </p:cNvSpPr>
          <p:nvPr/>
        </p:nvSpPr>
        <p:spPr bwMode="auto">
          <a:xfrm>
            <a:off x="4610100" y="4305300"/>
            <a:ext cx="1714500" cy="169545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3" name="AutoShape 56"/>
          <p:cNvSpPr>
            <a:spLocks noChangeArrowheads="1"/>
          </p:cNvSpPr>
          <p:nvPr/>
        </p:nvSpPr>
        <p:spPr bwMode="auto">
          <a:xfrm>
            <a:off x="3581400" y="27432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4" name="Text Box 57"/>
          <p:cNvSpPr txBox="1">
            <a:spLocks noChangeArrowheads="1"/>
          </p:cNvSpPr>
          <p:nvPr/>
        </p:nvSpPr>
        <p:spPr bwMode="auto">
          <a:xfrm>
            <a:off x="3581400" y="34290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5" name="Text Box 57"/>
          <p:cNvSpPr txBox="1">
            <a:spLocks noChangeArrowheads="1"/>
          </p:cNvSpPr>
          <p:nvPr/>
        </p:nvSpPr>
        <p:spPr bwMode="auto">
          <a:xfrm>
            <a:off x="0" y="6550223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Slide from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Andrew Moore’s tutorial: http://www.autonlab.org/tutorials/svm.html</a:t>
            </a:r>
          </a:p>
        </p:txBody>
      </p:sp>
    </p:spTree>
    <p:extLst>
      <p:ext uri="{BB962C8B-B14F-4D97-AF65-F5344CB8AC3E}">
        <p14:creationId xmlns:p14="http://schemas.microsoft.com/office/powerpoint/2010/main" val="28914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200">
                <a:solidFill>
                  <a:srgbClr val="006633"/>
                </a:solidFill>
                <a:latin typeface="Garamond" pitchFamily="18" charset="0"/>
              </a:rPr>
              <a:t>The </a:t>
            </a:r>
            <a:r>
              <a:rPr lang="en-US" altLang="zh-CN" sz="4200">
                <a:solidFill>
                  <a:srgbClr val="006633"/>
                </a:solidFill>
                <a:latin typeface="Times New Roman" pitchFamily="18" charset="0"/>
              </a:rPr>
              <a:t>“</a:t>
            </a:r>
            <a:r>
              <a:rPr lang="en-US" altLang="zh-CN" sz="4200">
                <a:solidFill>
                  <a:srgbClr val="006633"/>
                </a:solidFill>
                <a:latin typeface="Garamond" pitchFamily="18" charset="0"/>
              </a:rPr>
              <a:t>Kernel Trick</a:t>
            </a:r>
            <a:r>
              <a:rPr lang="en-US" altLang="zh-CN" sz="4200">
                <a:solidFill>
                  <a:srgbClr val="006633"/>
                </a:solidFill>
                <a:latin typeface="Times New Roman" pitchFamily="18" charset="0"/>
              </a:rPr>
              <a:t>”</a:t>
            </a:r>
            <a:endParaRPr lang="en-US" altLang="zh-CN" sz="4200">
              <a:solidFill>
                <a:srgbClr val="006633"/>
              </a:solidFill>
              <a:latin typeface="Garamond" pitchFamily="18" charset="0"/>
            </a:endParaRPr>
          </a:p>
        </p:txBody>
      </p:sp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304800" y="9144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The linear classifier relies on dot product between vectors </a:t>
            </a:r>
            <a:r>
              <a:rPr lang="en-US" altLang="zh-CN" sz="2800" i="1" dirty="0">
                <a:solidFill>
                  <a:srgbClr val="000000"/>
                </a:solidFill>
              </a:rPr>
              <a:t>K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dirty="0" err="1">
                <a:solidFill>
                  <a:srgbClr val="000000"/>
                </a:solidFill>
              </a:rPr>
              <a:t>,x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)=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baseline="30000" dirty="0" err="1">
                <a:solidFill>
                  <a:srgbClr val="000000"/>
                </a:solidFill>
              </a:rPr>
              <a:t>T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endParaRPr lang="en-US" altLang="zh-CN" sz="2800" baseline="-250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800" baseline="-250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If every data point is mapped into high-dimensional space via some transformation </a:t>
            </a:r>
            <a:r>
              <a:rPr lang="el-GR" sz="2800" dirty="0">
                <a:solidFill>
                  <a:srgbClr val="000000"/>
                </a:solidFill>
                <a:cs typeface="Times New Roman" pitchFamily="18" charset="0"/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:  x</a:t>
            </a:r>
            <a:r>
              <a:rPr lang="en-US" altLang="zh-CN" sz="2800" baseline="-250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→ </a:t>
            </a:r>
            <a:r>
              <a:rPr lang="el-GR" sz="2800" dirty="0">
                <a:solidFill>
                  <a:srgbClr val="000000"/>
                </a:solidFill>
                <a:cs typeface="Times New Roman" pitchFamily="18" charset="0"/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(x), the dot product becomes: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altLang="zh-CN" sz="2800" i="1" dirty="0">
                <a:solidFill>
                  <a:srgbClr val="000000"/>
                </a:solidFill>
              </a:rPr>
              <a:t>K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dirty="0" err="1">
                <a:solidFill>
                  <a:srgbClr val="000000"/>
                </a:solidFill>
              </a:rPr>
              <a:t>,x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)= </a:t>
            </a:r>
            <a:r>
              <a:rPr lang="el-GR" sz="2800" dirty="0">
                <a:solidFill>
                  <a:srgbClr val="000000"/>
                </a:solidFill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</a:rPr>
              <a:t>(x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i</a:t>
            </a:r>
            <a:r>
              <a:rPr lang="en-US" altLang="zh-CN" sz="2800" dirty="0">
                <a:solidFill>
                  <a:srgbClr val="000000"/>
                </a:solidFill>
              </a:rPr>
              <a:t>)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 </a:t>
            </a:r>
            <a:r>
              <a:rPr lang="en-US" altLang="zh-CN" sz="2800" baseline="30000" dirty="0">
                <a:solidFill>
                  <a:srgbClr val="000000"/>
                </a:solidFill>
              </a:rPr>
              <a:t>T</a:t>
            </a:r>
            <a:r>
              <a:rPr lang="el-GR" sz="2800" dirty="0">
                <a:solidFill>
                  <a:srgbClr val="000000"/>
                </a:solidFill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A </a:t>
            </a:r>
            <a:r>
              <a:rPr lang="en-US" altLang="zh-CN" sz="2800" i="1" dirty="0">
                <a:solidFill>
                  <a:srgbClr val="000000"/>
                </a:solidFill>
              </a:rPr>
              <a:t>kernel function</a:t>
            </a:r>
            <a:r>
              <a:rPr lang="en-US" altLang="zh-CN" sz="2800" dirty="0">
                <a:solidFill>
                  <a:srgbClr val="000000"/>
                </a:solidFill>
              </a:rPr>
              <a:t> is similarity function that corresponds to an inner product in some expanded feature space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l-GR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152400" y="6309320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Slide from </a:t>
            </a:r>
            <a:r>
              <a:rPr lang="en-US" sz="1400" dirty="0">
                <a:solidFill>
                  <a:srgbClr val="000000"/>
                </a:solidFill>
              </a:rPr>
              <a:t>Andrew Moore’s tutorial: http://www.autonlab.org/tutorials/svm.html</a:t>
            </a:r>
          </a:p>
        </p:txBody>
      </p:sp>
    </p:spTree>
    <p:extLst>
      <p:ext uri="{BB962C8B-B14F-4D97-AF65-F5344CB8AC3E}">
        <p14:creationId xmlns:p14="http://schemas.microsoft.com/office/powerpoint/2010/main" val="420451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4" y="1160748"/>
            <a:ext cx="12272792" cy="4525963"/>
          </a:xfrm>
        </p:spPr>
        <p:txBody>
          <a:bodyPr>
            <a:noAutofit/>
          </a:bodyPr>
          <a:lstStyle/>
          <a:p>
            <a:pPr marL="0" indent="0"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2-dimensional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vectors x=[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1  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]; 	</a:t>
            </a:r>
            <a:endParaRPr lang="en-US" altLang="zh-CN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let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)=(1 +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baseline="300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endParaRPr lang="en-US" altLang="zh-CN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Need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to show that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 </a:t>
            </a:r>
            <a:r>
              <a:rPr lang="el-GR" dirty="0">
                <a:solidFill>
                  <a:srgbClr val="00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(x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l-GR" dirty="0">
                <a:solidFill>
                  <a:srgbClr val="00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):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	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)=(1 +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baseline="300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altLang="zh-CN" baseline="-25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1+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j2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+ 2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 smtClean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 smtClean="0">
                <a:solidFill>
                  <a:srgbClr val="000000"/>
                </a:solidFill>
                <a:latin typeface="Times New Roman" pitchFamily="18" charset="0"/>
              </a:rPr>
              <a:t>j2</a:t>
            </a:r>
            <a:endParaRPr lang="en-US" altLang="zh-CN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zh-CN" i="1" dirty="0" smtClean="0">
                <a:latin typeface="Times New Roman" pitchFamily="18" charset="0"/>
              </a:rPr>
              <a:t>=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[1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</a:t>
            </a:r>
            <a:r>
              <a:rPr lang="en-US" altLang="zh-CN" i="1" baseline="30000" dirty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</a:t>
            </a:r>
            <a:r>
              <a:rPr lang="en-US" altLang="zh-CN" i="1" baseline="30000" dirty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]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</a:rPr>
              <a:t>T </a:t>
            </a:r>
            <a:endParaRPr lang="en-US" altLang="zh-CN" baseline="3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altLang="zh-CN" baseline="30000" dirty="0" smtClean="0">
                <a:solidFill>
                  <a:srgbClr val="FF0000"/>
                </a:solidFill>
                <a:latin typeface="Times New Roman" pitchFamily="18" charset="0"/>
              </a:rPr>
              <a:t>		</a:t>
            </a:r>
            <a:r>
              <a:rPr lang="en-US" altLang="zh-CN" dirty="0" smtClean="0">
                <a:solidFill>
                  <a:schemeClr val="tx2"/>
                </a:solidFill>
                <a:latin typeface="Times New Roman" pitchFamily="18" charset="0"/>
              </a:rPr>
              <a:t>[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1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chemeClr val="tx2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</a:t>
            </a:r>
            <a:r>
              <a:rPr lang="en-US" altLang="zh-CN" i="1" baseline="30000" dirty="0">
                <a:solidFill>
                  <a:schemeClr val="tx2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] 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	   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l-GR" dirty="0">
                <a:solidFill>
                  <a:srgbClr val="FF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(x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l-GR" dirty="0">
                <a:solidFill>
                  <a:schemeClr val="tx2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chemeClr val="tx2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),   </a:t>
            </a:r>
            <a:endParaRPr lang="en-US" altLang="zh-CN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where </a:t>
            </a:r>
            <a:r>
              <a:rPr lang="el-GR" dirty="0">
                <a:solidFill>
                  <a:srgbClr val="00B05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(x) = </a:t>
            </a:r>
            <a:r>
              <a:rPr lang="en-US" altLang="zh-CN" baseline="-250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[1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lang="en-US" altLang="zh-CN" i="1" baseline="30000" dirty="0">
                <a:solidFill>
                  <a:srgbClr val="00B05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baseline="30000" dirty="0">
                <a:solidFill>
                  <a:srgbClr val="00B050"/>
                </a:solidFill>
                <a:latin typeface="Times New Roman" pitchFamily="18" charset="0"/>
              </a:rPr>
              <a:t>2 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]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endParaRPr lang="el-GR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152400" y="6590755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>
                <a:solidFill>
                  <a:srgbClr val="000000"/>
                </a:solidFill>
              </a:rPr>
              <a:t>Andrew Moore’s tutorial: http://www.autonlab.org/tutorials/svm.html</a:t>
            </a:r>
          </a:p>
        </p:txBody>
      </p:sp>
    </p:spTree>
    <p:extLst>
      <p:ext uri="{BB962C8B-B14F-4D97-AF65-F5344CB8AC3E}">
        <p14:creationId xmlns:p14="http://schemas.microsoft.com/office/powerpoint/2010/main" val="32639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SVMs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i="1" dirty="0"/>
              <a:t>The kernel trick</a:t>
            </a:r>
            <a:r>
              <a:rPr lang="en-US" dirty="0"/>
              <a:t>: instead of explicitly computing the lifting transformation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</a:rPr>
              <a:t>), </a:t>
            </a:r>
            <a:r>
              <a:rPr lang="en-US" dirty="0"/>
              <a:t>define a kernel function K such that</a:t>
            </a:r>
            <a:br>
              <a:rPr lang="en-US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dirty="0"/>
              <a:t>		       </a:t>
            </a:r>
            <a:r>
              <a:rPr lang="en-US" i="1" dirty="0">
                <a:latin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</a:rPr>
              <a:t>i</a:t>
            </a:r>
            <a:r>
              <a:rPr lang="en-US" sz="800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Arial" pitchFamily="34" charset="0"/>
              </a:rPr>
              <a:t>,</a:t>
            </a:r>
            <a:r>
              <a:rPr lang="en-US" sz="800" i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sz="800" i="1" baseline="-25000" dirty="0" err="1" smtClean="0">
                <a:latin typeface="Times New Roman" pitchFamily="18" charset="0"/>
              </a:rPr>
              <a:t>j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b="1" i="1" dirty="0">
                <a:latin typeface="Times New Roman" pitchFamily="18" charset="0"/>
              </a:rPr>
              <a:t> =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en-US" dirty="0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en-US" sz="900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This </a:t>
            </a:r>
            <a:r>
              <a:rPr lang="en-US" dirty="0"/>
              <a:t>gives a nonlinear decision boundary in the original feature space:</a:t>
            </a:r>
            <a:endParaRPr lang="el-GR" dirty="0"/>
          </a:p>
        </p:txBody>
      </p:sp>
      <p:graphicFrame>
        <p:nvGraphicFramePr>
          <p:cNvPr id="108851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4581525"/>
          <a:ext cx="2946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604" name="Equation" r:id="rId4" imgW="1218960" imgH="342720" progId="Equation.3">
                  <p:embed/>
                </p:oleObj>
              </mc:Choice>
              <mc:Fallback>
                <p:oleObj name="Equation" r:id="rId4" imgW="12189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581525"/>
                        <a:ext cx="2946400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7257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kernel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3200" kern="1200" dirty="0" smtClean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>
              <a:buClr>
                <a:srgbClr val="CC9900"/>
              </a:buClr>
              <a:buSzPct val="65000"/>
            </a:pPr>
            <a:endParaRPr lang="en-US" altLang="zh-CN" sz="32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 smtClean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 smtClean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3700463" y="2209800"/>
          <a:ext cx="38608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648" name="Equation" r:id="rId4" imgW="1701720" imgH="482400" progId="Equation.3">
                  <p:embed/>
                </p:oleObj>
              </mc:Choice>
              <mc:Fallback>
                <p:oleObj name="Equation" r:id="rId4" imgW="1701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2209800"/>
                        <a:ext cx="3860800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40667" y="4724400"/>
          <a:ext cx="4512733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649" name="Equation" r:id="rId6" imgW="1981080" imgH="342720" progId="Equation.3">
                  <p:embed/>
                </p:oleObj>
              </mc:Choice>
              <mc:Fallback>
                <p:oleObj name="Equation" r:id="rId6" imgW="19810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667" y="4724400"/>
                        <a:ext cx="4512733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3733206" y="990600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650" name="Equation" r:id="rId8" imgW="1041120" imgH="266400" progId="Equation.3">
                  <p:embed/>
                </p:oleObj>
              </mc:Choice>
              <mc:Fallback>
                <p:oleObj name="Equation" r:id="rId8" imgW="10411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206" y="990600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0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nearest neighbor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recognition example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SVMs for recognition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l="43402" t="39658" r="27499" b="12479"/>
          <a:stretch>
            <a:fillRect/>
          </a:stretch>
        </p:blipFill>
        <p:spPr bwMode="auto">
          <a:xfrm>
            <a:off x="5943600" y="1981200"/>
            <a:ext cx="2819400" cy="282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7200" y="1066800"/>
            <a:ext cx="5486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Define your representation for each example.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Select a kernel function.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Compute </a:t>
            </a:r>
            <a:r>
              <a:rPr lang="en-US" sz="2400" dirty="0" err="1">
                <a:solidFill>
                  <a:srgbClr val="000000"/>
                </a:solidFill>
              </a:rPr>
              <a:t>pairwise</a:t>
            </a:r>
            <a:r>
              <a:rPr lang="en-US" sz="2400" dirty="0">
                <a:solidFill>
                  <a:srgbClr val="000000"/>
                </a:solidFill>
              </a:rPr>
              <a:t> kernel values between labeled </a:t>
            </a:r>
            <a:r>
              <a:rPr lang="en-US" sz="2400" dirty="0" smtClean="0">
                <a:solidFill>
                  <a:srgbClr val="000000"/>
                </a:solidFill>
              </a:rPr>
              <a:t>examples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Use this “kernel matrix” to solve for SVM support vectors &amp; weights.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To classify a new example: compute </a:t>
            </a:r>
            <a:r>
              <a:rPr lang="en-US" sz="2400" dirty="0">
                <a:solidFill>
                  <a:srgbClr val="000000"/>
                </a:solidFill>
              </a:rPr>
              <a:t>kernel values between new </a:t>
            </a:r>
            <a:r>
              <a:rPr lang="en-US" sz="2400" dirty="0" smtClean="0">
                <a:solidFill>
                  <a:srgbClr val="000000"/>
                </a:solidFill>
              </a:rPr>
              <a:t>input </a:t>
            </a:r>
            <a:r>
              <a:rPr lang="en-US" sz="2400" dirty="0">
                <a:solidFill>
                  <a:srgbClr val="000000"/>
                </a:solidFill>
              </a:rPr>
              <a:t>and support </a:t>
            </a:r>
            <a:r>
              <a:rPr lang="en-US" sz="2400" dirty="0" smtClean="0">
                <a:solidFill>
                  <a:srgbClr val="000000"/>
                </a:solidFill>
              </a:rPr>
              <a:t>vectors, apply weights, check sign of output.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167" t="32822" r="24167" b="18633"/>
          <a:stretch>
            <a:fillRect/>
          </a:stretch>
        </p:blipFill>
        <p:spPr bwMode="auto">
          <a:xfrm>
            <a:off x="1066800" y="914400"/>
            <a:ext cx="71850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smtClean="0"/>
              <a:t>Example: learning gender with SVMs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533400" y="50292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Moghaddam and Yang, Learning Gender with Support Faces, TPAMI 2002.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533400" y="5943600"/>
            <a:ext cx="8839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Moghaddam and Yang, Face &amp; Gesture 2000.</a:t>
            </a:r>
          </a:p>
        </p:txBody>
      </p:sp>
    </p:spTree>
    <p:extLst>
      <p:ext uri="{BB962C8B-B14F-4D97-AF65-F5344CB8AC3E}">
        <p14:creationId xmlns:p14="http://schemas.microsoft.com/office/powerpoint/2010/main" val="25809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 l="21274" t="36623" r="19778" b="15361"/>
          <a:stretch>
            <a:fillRect/>
          </a:stretch>
        </p:blipFill>
        <p:spPr bwMode="auto">
          <a:xfrm>
            <a:off x="228600" y="76200"/>
            <a:ext cx="86868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Moghaddam and Yang, Learning Gender with Support Faces, TPAMI 2002.</a:t>
            </a:r>
          </a:p>
        </p:txBody>
      </p:sp>
      <p:pic>
        <p:nvPicPr>
          <p:cNvPr id="4536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343400"/>
            <a:ext cx="601980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8" name="Text Box 6"/>
          <p:cNvSpPr txBox="1">
            <a:spLocks noChangeArrowheads="1"/>
          </p:cNvSpPr>
          <p:nvPr/>
        </p:nvSpPr>
        <p:spPr bwMode="auto">
          <a:xfrm>
            <a:off x="457200" y="4724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Processed faces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810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Face alignment processing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81000" y="-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Training examples:</a:t>
            </a:r>
          </a:p>
          <a:p>
            <a:pPr lvl="1" eaLnBrk="1" hangingPunct="1"/>
            <a:r>
              <a:rPr lang="en-US" smtClean="0"/>
              <a:t>1044 males</a:t>
            </a:r>
          </a:p>
          <a:p>
            <a:pPr lvl="1" eaLnBrk="1" hangingPunct="1"/>
            <a:r>
              <a:rPr lang="en-US" smtClean="0"/>
              <a:t>713 females</a:t>
            </a:r>
          </a:p>
          <a:p>
            <a:pPr eaLnBrk="1" hangingPunct="1"/>
            <a:r>
              <a:rPr lang="en-US" smtClean="0"/>
              <a:t>Experiment with various kernels, select Gaussian RBF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Learning gender with SVMs</a:t>
            </a:r>
          </a:p>
        </p:txBody>
      </p:sp>
      <p:graphicFrame>
        <p:nvGraphicFramePr>
          <p:cNvPr id="305153" name="Object 4"/>
          <p:cNvGraphicFramePr>
            <a:graphicFrameLocks noChangeAspect="1"/>
          </p:cNvGraphicFramePr>
          <p:nvPr/>
        </p:nvGraphicFramePr>
        <p:xfrm>
          <a:off x="2514600" y="3992562"/>
          <a:ext cx="39481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52" name="Equation" r:id="rId4" imgW="1739880" imgH="482400" progId="Equation.3">
                  <p:embed/>
                </p:oleObj>
              </mc:Choice>
              <mc:Fallback>
                <p:oleObj name="Equation" r:id="rId4" imgW="1739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992562"/>
                        <a:ext cx="3948113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7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Support Faces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/>
          <a:srcRect l="27917" t="31551" r="25833" b="9061"/>
          <a:stretch>
            <a:fillRect/>
          </a:stretch>
        </p:blipFill>
        <p:spPr bwMode="auto">
          <a:xfrm>
            <a:off x="1676400" y="1173162"/>
            <a:ext cx="6400800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228600" y="6443662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</a:rPr>
              <a:t>Moghaddam</a:t>
            </a:r>
            <a:r>
              <a:rPr lang="en-US" sz="1600" dirty="0">
                <a:solidFill>
                  <a:srgbClr val="000000"/>
                </a:solidFill>
              </a:rPr>
              <a:t> and Yang, Learning Gender with Support Faces, TPAMI 2002.</a:t>
            </a:r>
          </a:p>
        </p:txBody>
      </p:sp>
    </p:spTree>
    <p:extLst>
      <p:ext uri="{BB962C8B-B14F-4D97-AF65-F5344CB8AC3E}">
        <p14:creationId xmlns:p14="http://schemas.microsoft.com/office/powerpoint/2010/main" val="37895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/>
          <a:srcRect l="19167" t="21198" r="19583" b="10426"/>
          <a:stretch>
            <a:fillRect/>
          </a:stretch>
        </p:blipFill>
        <p:spPr bwMode="auto">
          <a:xfrm>
            <a:off x="76200" y="381000"/>
            <a:ext cx="88392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400800" y="5181600"/>
            <a:ext cx="3429000" cy="1981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Moghaddam and Yang, Learning Gender with Support Faces, TPAMI 2002.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4437112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9512" y="2708920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1520" y="2348880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Gender perception experiment:</a:t>
            </a:r>
            <a:br>
              <a:rPr lang="en-US" sz="4000" smtClean="0"/>
            </a:br>
            <a:r>
              <a:rPr lang="en-US" sz="4000" smtClean="0"/>
              <a:t>How well can humans do?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Subjects: </a:t>
            </a:r>
          </a:p>
          <a:p>
            <a:pPr lvl="1" eaLnBrk="1" hangingPunct="1"/>
            <a:r>
              <a:rPr lang="en-US" dirty="0" smtClean="0"/>
              <a:t>30 people (22 male, 8 female)</a:t>
            </a:r>
          </a:p>
          <a:p>
            <a:pPr lvl="1" eaLnBrk="1" hangingPunct="1"/>
            <a:r>
              <a:rPr lang="en-US" dirty="0" smtClean="0"/>
              <a:t>Ages mid-20’s to mid-40’s</a:t>
            </a:r>
          </a:p>
          <a:p>
            <a:pPr eaLnBrk="1" hangingPunct="1"/>
            <a:r>
              <a:rPr lang="en-US" sz="2800" dirty="0" smtClean="0"/>
              <a:t>Test data:</a:t>
            </a:r>
          </a:p>
          <a:p>
            <a:pPr lvl="1" eaLnBrk="1" hangingPunct="1"/>
            <a:r>
              <a:rPr lang="en-US" dirty="0" smtClean="0"/>
              <a:t>254 face images (6 males, 4 females)</a:t>
            </a:r>
          </a:p>
          <a:p>
            <a:pPr lvl="1" eaLnBrk="1" hangingPunct="1"/>
            <a:r>
              <a:rPr lang="en-US" dirty="0" smtClean="0"/>
              <a:t>Low res and high res versions</a:t>
            </a:r>
          </a:p>
          <a:p>
            <a:pPr eaLnBrk="1" hangingPunct="1"/>
            <a:r>
              <a:rPr lang="en-US" sz="2800" dirty="0" smtClean="0"/>
              <a:t>Task:</a:t>
            </a:r>
          </a:p>
          <a:p>
            <a:pPr lvl="1" eaLnBrk="1" hangingPunct="1"/>
            <a:r>
              <a:rPr lang="en-US" dirty="0" smtClean="0"/>
              <a:t>Classify as male or female, forced choice</a:t>
            </a:r>
          </a:p>
          <a:p>
            <a:pPr lvl="1" eaLnBrk="1" hangingPunct="1"/>
            <a:r>
              <a:rPr lang="en-US" dirty="0" smtClean="0"/>
              <a:t>No time limit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76200" y="6583363"/>
            <a:ext cx="8839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Moghaddam and Yang, Face &amp; Gesture 2000.</a:t>
            </a:r>
          </a:p>
        </p:txBody>
      </p:sp>
    </p:spTree>
    <p:extLst>
      <p:ext uri="{BB962C8B-B14F-4D97-AF65-F5344CB8AC3E}">
        <p14:creationId xmlns:p14="http://schemas.microsoft.com/office/powerpoint/2010/main" val="31019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 l="23334" t="18462" r="19167" b="14529"/>
          <a:stretch>
            <a:fillRect/>
          </a:stretch>
        </p:blipFill>
        <p:spPr bwMode="auto">
          <a:xfrm>
            <a:off x="304800" y="228600"/>
            <a:ext cx="85344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3"/>
          <p:cNvSpPr txBox="1">
            <a:spLocks noChangeArrowheads="1"/>
          </p:cNvSpPr>
          <p:nvPr/>
        </p:nvSpPr>
        <p:spPr bwMode="auto">
          <a:xfrm>
            <a:off x="0" y="6629400"/>
            <a:ext cx="883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Moghaddam and Yang, Face &amp; Gesture 2000.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6019800" y="304800"/>
            <a:ext cx="365760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 rot="5400000">
            <a:off x="2514600" y="-5562600"/>
            <a:ext cx="3657600" cy="1036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990600" y="-1219200"/>
            <a:ext cx="815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3" name="Title 1"/>
          <p:cNvSpPr>
            <a:spLocks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Gender perception experiment:</a:t>
            </a:r>
            <a:br>
              <a:rPr lang="en-US" sz="4000">
                <a:solidFill>
                  <a:srgbClr val="000000"/>
                </a:solidFill>
              </a:rPr>
            </a:br>
            <a:r>
              <a:rPr lang="en-US" sz="4000">
                <a:solidFill>
                  <a:srgbClr val="000000"/>
                </a:solidFill>
              </a:rPr>
              <a:t>How well can humans do?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048000" y="6096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Error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76800" y="6096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35064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Human vs. Machine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715000" y="1874837"/>
            <a:ext cx="32004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SVMs performed better than any single human test subject, at either resolution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/>
          <a:srcRect l="58749" t="53333" r="13750" b="3590"/>
          <a:stretch>
            <a:fillRect/>
          </a:stretch>
        </p:blipFill>
        <p:spPr bwMode="auto">
          <a:xfrm>
            <a:off x="609600" y="1447800"/>
            <a:ext cx="502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41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Hardest examples for humans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Moghaddam and Yang, Face &amp; Gesture 2000.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 l="23750" t="41574" r="22501" b="11795"/>
          <a:stretch>
            <a:fillRect/>
          </a:stretch>
        </p:blipFill>
        <p:spPr bwMode="auto">
          <a:xfrm>
            <a:off x="304800" y="1676400"/>
            <a:ext cx="8382000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533400" y="5029200"/>
            <a:ext cx="8153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8095" t="13715" r="46191" b="10857"/>
          <a:stretch>
            <a:fillRect/>
          </a:stretch>
        </p:blipFill>
        <p:spPr bwMode="auto">
          <a:xfrm>
            <a:off x="2506713" y="762000"/>
            <a:ext cx="4130575" cy="545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1501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[Hays and Efros. </a:t>
            </a:r>
            <a:r>
              <a:rPr lang="en-US" sz="2000" b="1" dirty="0">
                <a:solidFill>
                  <a:prstClr val="black"/>
                </a:solidFill>
              </a:rPr>
              <a:t>im2gps</a:t>
            </a:r>
            <a:r>
              <a:rPr lang="en-US" sz="20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8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features are not 2d?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b="1" dirty="0" smtClean="0"/>
              <a:t>What if we have more than just two categories?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6689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Multi-class SVMs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Achieve multi-class classifier by combining a number of binary classifiers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One vs. all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Training: learn an SVM for each class vs. the rest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Testing: apply each SVM to test example and assign to it the class of the SVM that returns the highest decision value</a:t>
            </a: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One vs. one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Training: learn an SVM for each pair of classes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Testing: each learned SVM “votes” for a class to assign to the test example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SVMs: Pros and cons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dirty="0"/>
              <a:t>Many publicly available SVM packages:</a:t>
            </a:r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www.kernel-machines.org/software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http://www.csie.ntu.edu.tw/~cjlin/libsvm/</a:t>
            </a:r>
            <a:endParaRPr lang="en-US" dirty="0"/>
          </a:p>
          <a:p>
            <a:pPr lvl="1"/>
            <a:r>
              <a:rPr lang="en-US" dirty="0"/>
              <a:t>Kernel-based framework is very powerful, </a:t>
            </a:r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Often a sparse set of support vectors – compact at test time</a:t>
            </a:r>
            <a:endParaRPr lang="en-US" dirty="0"/>
          </a:p>
          <a:p>
            <a:pPr lvl="1"/>
            <a:r>
              <a:rPr lang="en-US" dirty="0" smtClean="0"/>
              <a:t>Work </a:t>
            </a:r>
            <a:r>
              <a:rPr lang="en-US" dirty="0"/>
              <a:t>very well in practice, even with very small training sample sizes</a:t>
            </a:r>
            <a:br>
              <a:rPr lang="en-US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dirty="0"/>
              <a:t>No “direct” multi-class SVM, must combine two-class </a:t>
            </a:r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Can be tricky to select best kernel function for a problem</a:t>
            </a:r>
            <a:endParaRPr lang="en-US" dirty="0"/>
          </a:p>
          <a:p>
            <a:pPr lvl="1"/>
            <a:r>
              <a:rPr lang="en-US" dirty="0"/>
              <a:t>Computation, memory </a:t>
            </a:r>
          </a:p>
          <a:p>
            <a:pPr lvl="2"/>
            <a:r>
              <a:rPr lang="en-US" dirty="0"/>
              <a:t>During training time, must compute matrix of kernel values for every pair of examples</a:t>
            </a:r>
          </a:p>
          <a:p>
            <a:pPr lvl="2"/>
            <a:r>
              <a:rPr lang="en-US" dirty="0"/>
              <a:t>Learning can take a very long time for large-scale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66572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Adapted from Lana </a:t>
            </a:r>
            <a:r>
              <a:rPr lang="en-US" sz="1200" dirty="0" err="1" smtClean="0">
                <a:solidFill>
                  <a:srgbClr val="000000"/>
                </a:solidFill>
              </a:rPr>
              <a:t>Lazebnik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Coming up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Part-based models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Video processing: motion, tracking, activity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22858" t="12952" r="15714" b="11620"/>
          <a:stretch>
            <a:fillRect/>
          </a:stretch>
        </p:blipFill>
        <p:spPr bwMode="auto">
          <a:xfrm>
            <a:off x="1147128" y="914400"/>
            <a:ext cx="68497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31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 l="37033" t="21516" r="16484" b="20988"/>
          <a:stretch>
            <a:fillRect/>
          </a:stretch>
        </p:blipFill>
        <p:spPr bwMode="auto">
          <a:xfrm>
            <a:off x="1081278" y="838200"/>
            <a:ext cx="6981444" cy="53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6+ million </a:t>
            </a:r>
            <a:r>
              <a:rPr lang="en-US" sz="3600" dirty="0" err="1" smtClean="0"/>
              <a:t>geotagged</a:t>
            </a:r>
            <a:r>
              <a:rPr lang="en-US" sz="3600" dirty="0" smtClean="0"/>
              <a:t> photos</a:t>
            </a:r>
            <a:br>
              <a:rPr lang="en-US" sz="3600" dirty="0" smtClean="0"/>
            </a:br>
            <a:r>
              <a:rPr lang="en-US" sz="3600" dirty="0" smtClean="0"/>
              <a:t>by 109,788 photographers</a:t>
            </a:r>
          </a:p>
        </p:txBody>
      </p:sp>
      <p:pic>
        <p:nvPicPr>
          <p:cNvPr id="37891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r="33530"/>
          <a:stretch>
            <a:fillRect/>
          </a:stretch>
        </p:blipFill>
        <p:spPr bwMode="auto">
          <a:xfrm>
            <a:off x="0" y="1524000"/>
            <a:ext cx="9117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Annotated by </a:t>
            </a:r>
            <a:r>
              <a:rPr lang="en-US" dirty="0" err="1">
                <a:solidFill>
                  <a:prstClr val="black"/>
                </a:solidFill>
              </a:rPr>
              <a:t>Flickr</a:t>
            </a:r>
            <a:r>
              <a:rPr lang="en-US" dirty="0">
                <a:solidFill>
                  <a:prstClr val="black"/>
                </a:solidFill>
              </a:rPr>
              <a:t> 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15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6591</TotalTime>
  <Words>1868</Words>
  <Application>Microsoft Office PowerPoint</Application>
  <PresentationFormat>On-screen Show (4:3)</PresentationFormat>
  <Paragraphs>390</Paragraphs>
  <Slides>63</Slides>
  <Notes>50</Notes>
  <HiddenSlides>0</HiddenSlides>
  <MMClips>1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Office Theme</vt:lpstr>
      <vt:lpstr>4_Default Design</vt:lpstr>
      <vt:lpstr>3_Default Design</vt:lpstr>
      <vt:lpstr>5_Default Design</vt:lpstr>
      <vt:lpstr>6_Office Theme</vt:lpstr>
      <vt:lpstr>2_Blank Presentation</vt:lpstr>
      <vt:lpstr>7_Office Theme</vt:lpstr>
      <vt:lpstr>5_Blank Presentation</vt:lpstr>
      <vt:lpstr>6_Blank Presentation</vt:lpstr>
      <vt:lpstr>Edge</vt:lpstr>
      <vt:lpstr>6_Default Design</vt:lpstr>
      <vt:lpstr>test</vt:lpstr>
      <vt:lpstr>9_Office Theme</vt:lpstr>
      <vt:lpstr>Equation</vt:lpstr>
      <vt:lpstr>Discriminative classifiers for image recognition</vt:lpstr>
      <vt:lpstr>Outline</vt:lpstr>
      <vt:lpstr>Nearest Neighbor classification</vt:lpstr>
      <vt:lpstr>PowerPoint Presentation</vt:lpstr>
      <vt:lpstr>A nearest neighbor recognition example</vt:lpstr>
      <vt:lpstr>Where in the World?</vt:lpstr>
      <vt:lpstr>Where in the World?</vt:lpstr>
      <vt:lpstr>Where in the World?</vt:lpstr>
      <vt:lpstr>6+ million geotagged photos by 109,788 photographers</vt:lpstr>
      <vt:lpstr>6+ million geotagged photos by 109,788 photographers</vt:lpstr>
      <vt:lpstr>Which scene properties are relevant?</vt:lpstr>
      <vt:lpstr>PowerPoint Presentation</vt:lpstr>
      <vt:lpstr>Global texture:  capturing the “Gist” of the scene</vt:lpstr>
      <vt:lpstr>Which scene properties are relevant?</vt:lpstr>
      <vt:lpstr>Scene Matches</vt:lpstr>
      <vt:lpstr>PowerPoint Presentation</vt:lpstr>
      <vt:lpstr>Scene Matches</vt:lpstr>
      <vt:lpstr>PowerPoint Presentation</vt:lpstr>
      <vt:lpstr>Scene Matches</vt:lpstr>
      <vt:lpstr>PowerPoint Presentation</vt:lpstr>
      <vt:lpstr>The Importance of Data</vt:lpstr>
      <vt:lpstr>Feature Performance</vt:lpstr>
      <vt:lpstr>Nearest neighbors: pros and cons</vt:lpstr>
      <vt:lpstr>Outline</vt:lpstr>
      <vt:lpstr>Linear classifiers</vt:lpstr>
      <vt:lpstr>Lines in R2</vt:lpstr>
      <vt:lpstr>Lines in R2</vt:lpstr>
      <vt:lpstr>Lines in R2</vt:lpstr>
      <vt:lpstr>Lines in R2</vt:lpstr>
      <vt:lpstr>Lines in R2</vt:lpstr>
      <vt:lpstr>Linear classifiers</vt:lpstr>
      <vt:lpstr>Support Vector Machines (SVMs)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Questions</vt:lpstr>
      <vt:lpstr>Questions</vt:lpstr>
      <vt:lpstr>Person detection with HoG’s &amp; linear SVM’s</vt:lpstr>
      <vt:lpstr>Person detection with HoG’s &amp; linear SVM’s</vt:lpstr>
      <vt:lpstr>Questions</vt:lpstr>
      <vt:lpstr>Non-linear SVMs</vt:lpstr>
      <vt:lpstr>Non-linear SVMs: feature spaces</vt:lpstr>
      <vt:lpstr>PowerPoint Presentation</vt:lpstr>
      <vt:lpstr>Example</vt:lpstr>
      <vt:lpstr>Nonlinear SVMs</vt:lpstr>
      <vt:lpstr>Examples of kernel functions</vt:lpstr>
      <vt:lpstr>SVMs for recognition</vt:lpstr>
      <vt:lpstr>Example: learning gender with SVMs</vt:lpstr>
      <vt:lpstr>PowerPoint Presentation</vt:lpstr>
      <vt:lpstr>PowerPoint Presentation</vt:lpstr>
      <vt:lpstr>Support Faces</vt:lpstr>
      <vt:lpstr>PowerPoint Presentation</vt:lpstr>
      <vt:lpstr>Gender perception experiment: How well can humans do?</vt:lpstr>
      <vt:lpstr>PowerPoint Presentation</vt:lpstr>
      <vt:lpstr>Human vs. Machine</vt:lpstr>
      <vt:lpstr>Hardest examples for humans</vt:lpstr>
      <vt:lpstr>Questions</vt:lpstr>
      <vt:lpstr>Multi-class SVMs</vt:lpstr>
      <vt:lpstr>SVMs: Pros and cons</vt:lpstr>
      <vt:lpstr>Coming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Kristen Grauman</cp:lastModifiedBy>
  <cp:revision>164</cp:revision>
  <cp:lastPrinted>2011-04-14T19:30:22Z</cp:lastPrinted>
  <dcterms:created xsi:type="dcterms:W3CDTF">2006-08-16T00:00:00Z</dcterms:created>
  <dcterms:modified xsi:type="dcterms:W3CDTF">2011-04-14T19:31:00Z</dcterms:modified>
</cp:coreProperties>
</file>