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8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1" r:id="rId2"/>
    <p:sldMasterId id="2147484070" r:id="rId3"/>
    <p:sldMasterId id="2147484111" r:id="rId4"/>
    <p:sldMasterId id="2147484231" r:id="rId5"/>
    <p:sldMasterId id="2147484247" r:id="rId6"/>
    <p:sldMasterId id="2147484299" r:id="rId7"/>
    <p:sldMasterId id="2147484449" r:id="rId8"/>
    <p:sldMasterId id="2147484813" r:id="rId9"/>
    <p:sldMasterId id="2147484849" r:id="rId10"/>
    <p:sldMasterId id="2147484887" r:id="rId11"/>
    <p:sldMasterId id="2147484923" r:id="rId12"/>
    <p:sldMasterId id="2147484935" r:id="rId13"/>
    <p:sldMasterId id="2147484952" r:id="rId14"/>
    <p:sldMasterId id="2147484984" r:id="rId15"/>
    <p:sldMasterId id="2147484996" r:id="rId16"/>
    <p:sldMasterId id="2147485020" r:id="rId17"/>
    <p:sldMasterId id="2147485041" r:id="rId18"/>
    <p:sldMasterId id="2147485069" r:id="rId19"/>
    <p:sldMasterId id="2147485081" r:id="rId20"/>
    <p:sldMasterId id="2147485093" r:id="rId21"/>
  </p:sldMasterIdLst>
  <p:notesMasterIdLst>
    <p:notesMasterId r:id="rId81"/>
  </p:notesMasterIdLst>
  <p:handoutMasterIdLst>
    <p:handoutMasterId r:id="rId82"/>
  </p:handoutMasterIdLst>
  <p:sldIdLst>
    <p:sldId id="866" r:id="rId22"/>
    <p:sldId id="726" r:id="rId23"/>
    <p:sldId id="529" r:id="rId24"/>
    <p:sldId id="818" r:id="rId25"/>
    <p:sldId id="872" r:id="rId26"/>
    <p:sldId id="461" r:id="rId27"/>
    <p:sldId id="483" r:id="rId28"/>
    <p:sldId id="864" r:id="rId29"/>
    <p:sldId id="482" r:id="rId30"/>
    <p:sldId id="484" r:id="rId31"/>
    <p:sldId id="865" r:id="rId32"/>
    <p:sldId id="819" r:id="rId33"/>
    <p:sldId id="820" r:id="rId34"/>
    <p:sldId id="821" r:id="rId35"/>
    <p:sldId id="438" r:id="rId36"/>
    <p:sldId id="803" r:id="rId37"/>
    <p:sldId id="804" r:id="rId38"/>
    <p:sldId id="805" r:id="rId39"/>
    <p:sldId id="806" r:id="rId40"/>
    <p:sldId id="807" r:id="rId41"/>
    <p:sldId id="868" r:id="rId42"/>
    <p:sldId id="869" r:id="rId43"/>
    <p:sldId id="870" r:id="rId44"/>
    <p:sldId id="871" r:id="rId45"/>
    <p:sldId id="444" r:id="rId46"/>
    <p:sldId id="562" r:id="rId47"/>
    <p:sldId id="447" r:id="rId48"/>
    <p:sldId id="812" r:id="rId49"/>
    <p:sldId id="873" r:id="rId50"/>
    <p:sldId id="874" r:id="rId51"/>
    <p:sldId id="824" r:id="rId52"/>
    <p:sldId id="825" r:id="rId53"/>
    <p:sldId id="826" r:id="rId54"/>
    <p:sldId id="827" r:id="rId55"/>
    <p:sldId id="828" r:id="rId56"/>
    <p:sldId id="829" r:id="rId57"/>
    <p:sldId id="830" r:id="rId58"/>
    <p:sldId id="831" r:id="rId59"/>
    <p:sldId id="832" r:id="rId60"/>
    <p:sldId id="833" r:id="rId61"/>
    <p:sldId id="834" r:id="rId62"/>
    <p:sldId id="835" r:id="rId63"/>
    <p:sldId id="836" r:id="rId64"/>
    <p:sldId id="837" r:id="rId65"/>
    <p:sldId id="841" r:id="rId66"/>
    <p:sldId id="875" r:id="rId67"/>
    <p:sldId id="848" r:id="rId68"/>
    <p:sldId id="849" r:id="rId69"/>
    <p:sldId id="850" r:id="rId70"/>
    <p:sldId id="855" r:id="rId71"/>
    <p:sldId id="856" r:id="rId72"/>
    <p:sldId id="857" r:id="rId73"/>
    <p:sldId id="858" r:id="rId74"/>
    <p:sldId id="859" r:id="rId75"/>
    <p:sldId id="860" r:id="rId76"/>
    <p:sldId id="876" r:id="rId77"/>
    <p:sldId id="863" r:id="rId78"/>
    <p:sldId id="878" r:id="rId79"/>
    <p:sldId id="814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989" autoAdjust="0"/>
    <p:restoredTop sz="52773" autoAdjust="0"/>
  </p:normalViewPr>
  <p:slideViewPr>
    <p:cSldViewPr>
      <p:cViewPr varScale="1">
        <p:scale>
          <a:sx n="39" d="100"/>
          <a:sy n="39" d="100"/>
        </p:scale>
        <p:origin x="-17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DC9AE-776F-441E-B727-97DE7F92BBD6}" type="datetimeFigureOut">
              <a:rPr lang="en-US" smtClean="0"/>
              <a:t>4/20/2011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24 Part-based and local feature models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4CCF0-5E8C-465B-9660-ED24DE18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17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4" tIns="48327" rIns="96654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54" tIns="48327" rIns="96654" bIns="483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24 Part-based and local feature models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0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472F3FD-1C59-42E6-ACDE-13A36095105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CF4CCCB-5121-4CE3-AFBD-32EBF6FEBE24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3CC1A1-3456-4F29-B1FC-C892E7CA8ECC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8B466B-44B2-4DA3-99E4-4B974D7C868C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E4B13F-30CA-4F0C-BCD7-1EEA760EF521}" type="slidenum">
              <a:rPr lang="en-US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2934FE-1606-41DE-A2BD-9211A6787C0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0540"/>
          </a:xfrm>
          <a:ln/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AAC463C-66CD-4A8F-9112-B1842223BA4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471D606-F117-4BE7-B311-64B48C3E0B71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84CF64-8E53-458C-97A3-B964EF13773B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5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52ED44-166D-4323-BEFF-F1C0EC686CEE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CFE0CE-83D3-4570-B54B-3D66D2ADF220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6C99E8-078E-4394-A2B9-C44B109E4B68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F0A4D-C0F3-48E5-A922-A6F4829696DF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D313D7-C408-4DC5-9C48-0B96B2D2337A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FC438-8D47-4CCE-A465-006950B28B5F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5713" y="717550"/>
            <a:ext cx="4803775" cy="3602038"/>
          </a:xfrm>
          <a:ln/>
        </p:spPr>
      </p:sp>
      <p:sp>
        <p:nvSpPr>
          <p:cNvPr id="143364" name="Notes Placeholder 2"/>
          <p:cNvSpPr>
            <a:spLocks noGrp="1"/>
          </p:cNvSpPr>
          <p:nvPr>
            <p:ph type="body" idx="1"/>
          </p:nvPr>
        </p:nvSpPr>
        <p:spPr>
          <a:xfrm>
            <a:off x="975361" y="4560571"/>
            <a:ext cx="5364480" cy="4322207"/>
          </a:xfrm>
          <a:noFill/>
          <a:ln/>
        </p:spPr>
        <p:txBody>
          <a:bodyPr lIns="98180" tIns="49090" rIns="98180" bIns="49090"/>
          <a:lstStyle/>
          <a:p>
            <a:pPr eaLnBrk="1" hangingPunct="1"/>
            <a:endParaRPr lang="en-US" smtClean="0"/>
          </a:p>
        </p:txBody>
      </p:sp>
      <p:sp>
        <p:nvSpPr>
          <p:cNvPr id="143365" name="Slide Number Placeholder 3"/>
          <p:cNvSpPr txBox="1">
            <a:spLocks noGrp="1"/>
          </p:cNvSpPr>
          <p:nvPr/>
        </p:nvSpPr>
        <p:spPr bwMode="auto">
          <a:xfrm>
            <a:off x="4146975" y="9121140"/>
            <a:ext cx="3168226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8180" tIns="49090" rIns="98180" bIns="49090" anchor="b"/>
          <a:lstStyle/>
          <a:p>
            <a:pPr algn="r" defTabSz="979965" eaLnBrk="0" fontAlgn="base" hangingPunct="0">
              <a:spcBef>
                <a:spcPct val="0"/>
              </a:spcBef>
              <a:spcAft>
                <a:spcPct val="0"/>
              </a:spcAft>
            </a:pPr>
            <a:fld id="{58E54CD3-AF1C-4703-9606-94839C7D12EE}" type="slidenum">
              <a:rPr lang="de-CH" sz="1200">
                <a:solidFill>
                  <a:srgbClr val="000000"/>
                </a:solidFill>
                <a:latin typeface="Times New Roman" pitchFamily="18" charset="0"/>
              </a:rPr>
              <a:pPr algn="r" defTabSz="979965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CH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7A17C5-FCA3-43DC-B836-9ADCAA14B084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7A17C5-FCA3-43DC-B836-9ADCAA14B084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76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849CA0-995E-4342-9BB7-88D83BAB00BB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CDC096-959D-41E3-BFFC-6FC643D27C12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CF9DDA-16EE-4AF5-98D0-FDF720A72169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C9B404-7C05-4C6B-94B9-93E04B9AD955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3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761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9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0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4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5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7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0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5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58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29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5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6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E35DC-4495-4266-9E86-D258BAB5D95D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897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F341D6-F55A-4A54-BC75-E3C08BE9D5EA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742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CBF183-D0DD-4DA9-8772-9EE5511C211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27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04DA1C-9F2C-484D-9D5E-2FC32A3A3E1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0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3148CD-FCAD-40B7-97EC-F8D39CF6E55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560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79D050-0C74-41E8-8605-B4A2775413D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02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B1FE1E-57E7-4F6C-88FC-F125E09B741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64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C38747-533C-4FA4-BB54-F187D54F41B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21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A18E52-887D-412A-999B-1F10EE6F7A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8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F1A40-A785-4D87-AA45-7C4E90A1ED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918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6FF9F5-BD6C-4C75-B420-897EDF59F0FE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8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D7B5-FB61-4DA0-8FFD-66F83DB7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024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299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438F3-4C84-41B4-BDB6-EA4F4D8691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44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ACAE2-0CEA-4131-8908-8931E3E95A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158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84263-143E-418C-97ED-3DE2DBA0A9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51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0EC4E-5D57-4C6D-B1E0-A7099829EA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8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35894-93A5-4F78-96AA-E46E9937F9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462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5D098C-067B-4E78-A20C-4549FAB0AA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92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DCF9E-41BC-4B4B-B880-D0DBD8AA37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95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FE8B1-9C24-44D9-B76E-D2681807B6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F3838-B690-42FC-AB19-9E2A1230186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320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71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8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24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807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634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180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34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98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63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705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5AB535-354F-4CC5-A453-CAD4EE852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59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2EDEB-0F4F-42B4-9FD2-53B0F51F3A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98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EE9F72-17CE-4D6D-9214-00D956899C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63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2BFE5E-57C7-49A4-8C59-A78402C228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75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4F99C-8DAC-4308-A2DC-DC6451895E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156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91E716-F43B-4641-8D33-E519F858C1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21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D1AFD-85CD-42FD-9060-B78594780B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76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47E8E-2E20-4201-A2DF-E148F15811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6D40B7-656A-441D-B39C-32C2FD49D2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554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F3E096-691C-4588-87BC-73ED13DCAC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024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69916-AF59-4F50-805B-2CE58A7BFB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2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4DEB3-E5FE-4441-A81E-3B85AEC911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899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4DD2B8-280F-4AA1-B191-3CD9819980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671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EF3EA5-4751-41B8-88B6-79DE484F6E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53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46A47-B656-4ADC-B2CC-7D8A5CF396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103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4EA5F-CE62-4239-9387-80E57EBF88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05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67862-ECB0-469F-B25C-3D46B4872DC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930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2FC568-75C4-48E2-A05F-F4EB60DB60B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7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E1E3DA-9351-4B49-B694-6B9B24673E57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677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CA93EA-1D87-4958-8522-33607EFF850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15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2689F3-FE9F-44CC-9284-C2F07DC7585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848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EA651B-8B0A-4117-B592-28097E7EC0D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495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105F71-5D4B-410F-A7B9-41E980689D8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238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573D84-1625-4CCD-AD63-42B635CE0C6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031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DEDBBB-E98D-4769-8556-2C59C451004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87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4B8F0-B97B-4ADC-AA01-9DE0B205572E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950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3C775A-5D4A-46D3-B10F-CE0C1B0E4C2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45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9CAD96-7251-4204-A254-BC5448265D1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108D25-5759-419C-9865-C3DE6CDBEBC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829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5B794-16EA-4AC3-809E-6B295195CDD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250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0A73C4-EBB6-4380-B6C2-3A2D2147AB38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940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5D4E30-0ADF-416A-ABA6-3B01DE4CCBA5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49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47CDC-BD38-4E6A-AC9A-E877AC9A4E7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114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B4595E-9B45-496B-9913-C87FDAE8214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74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27D93E-51FF-4EFE-A9DF-FF1358780A1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89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9F58-99FF-42A3-A736-440E45D1C1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773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ADB8C-21C3-4DBF-A876-DEDAA3DC93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219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AD56-2A01-4F3E-8E25-0570BA442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0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0EC19-B0C6-4152-9902-493464B66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451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4BCD-9F6E-41A6-90D1-23006B984C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497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4A0B-262C-43FA-A5F4-D047FD160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37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365BF-E722-4CAD-B62B-93111B7D4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780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6B172-6275-4832-B3A0-AC99E15597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41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B67B-0208-47C6-8B11-7CC9A30536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209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A466-60E4-47AE-A99A-83C7F38DD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508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42485-DA94-4571-A63C-89BF8C413B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42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BF6F-DEAC-4160-A110-86E24D968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191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CC749-3002-447E-BDA0-BCBBDB93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1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26002-4A77-42F7-84BE-997C2DAB0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331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5B894-FE99-4C76-BCC3-DC41D97F2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36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32320-1AA6-4D49-A356-DD313FE7C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224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619B-C447-4E41-8568-6B859FCDF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8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5A004-EF7D-426B-98A0-6F0405E0F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94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83A8-29AA-442C-B480-5F4217FFF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89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0C245-2700-4378-BCD3-70AE3194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896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42316-21B3-45C9-8E02-AA4019C86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32EDC-BE39-45C4-AA2D-228B28895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31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EB8057-E32A-468C-874C-0BC1B0A24EB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5437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8647036-A2DD-4E0E-A014-5504C26FC38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8980265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1FFB19-A6CF-4884-93DD-1EFFA77E5A7F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556095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37A270-6510-41A1-9EBE-C365A509EB1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591034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77EE38-6E0A-4BEE-A7B8-14B01D51D08D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29717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9D1335-4539-41BD-A4B3-05B7B5B2C8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324992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61A1A4-9A1E-44C5-83A9-C14084F94957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5299968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1B8054-4797-46C4-9C03-3B348EB998CD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4265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411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529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5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33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443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453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04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752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191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763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417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3376B2-0B76-4824-A090-64C9C156C9F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32B7B1-B952-4D8E-B008-E120B6D4DF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850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26E55-A1AF-4309-8796-DA50404F8FD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94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B36B7C-32D8-4F52-BECF-5C2EB4BF68D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ECF1A8-5E30-4701-A7FB-558C79737E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8918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59EF15-DA01-4F02-A592-7FBC036AC8C6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BA219-AB06-40A4-96E2-930B1D6A15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5898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846C1-A973-4F52-90F7-32F9CCBCB81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075D01-9DC8-4ADC-8B76-42A0E80F37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929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71FFD9-390B-4ACF-BC78-2CAC313EDB1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91B25C-6CD7-408A-822F-5EF596B182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88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1B0207-C843-4176-982D-95728AF1E3E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813D71-7283-4F09-996F-552B5854D4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914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95BD13-3772-4F5A-B71F-DE09BBC7735F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A34A4-2A7B-4A5C-AEF9-65E78009B4D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176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96880-90A0-43D7-A29F-D38BA480A50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91F14-3755-4A20-BDBA-23E4C9EFCD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168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3B34EE-0A63-4C42-81E0-A59AEE0B05B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0C255-1B0F-4664-9387-A0454EB7EB0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129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C81048-339B-4744-A91D-BB81B123900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C20DCE-61BF-4F93-82C7-D052974DEE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341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2D977-7CB6-4DBB-8AE5-9BDBA1AE5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8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B6D7-28FF-42C9-B4D9-3C14F74BE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5343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E66CF-442E-485A-B0B1-4176F049A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9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8E663-FA09-463E-8C39-23B8EE05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00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96AC-6172-4882-BE6B-6765530D9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597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77DD-1BBF-4288-B3F1-C19DBFDCF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230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0A5CA-5EEF-4A9B-A47E-DCE2560D6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242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C6BC4-70A0-4C7E-A3EB-4B467926A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865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655CD-9BE9-4A5A-90B4-B9673DC02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07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73C6E-6BE2-4FA4-B0B1-FE8393DF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635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7193-8F18-426D-9D14-483BA1774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33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DCF6E-AE36-4BAA-AD3C-81E205813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96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A115F-3735-467D-A466-7DB5CF5B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069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CC852-4CB2-4838-855F-334413B8E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11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61A44-09FC-4FD4-B926-83E76A437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367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2BCF-D0B8-43A4-8430-459C5006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062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22E53-6D4A-4133-A195-D5C734520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2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FF6EC-AE60-45DB-9517-136FF70F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089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CDDA-F4C6-4DAB-A2FF-96A789309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836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7510-A55F-4277-91C3-C123C177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25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E7177-7731-4AA3-9FBA-95E2CE1AF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2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2225-805D-48D3-AC15-111CF2DF3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143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DCC91-802A-4338-B809-1533144D9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901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40275-BCAC-4F8E-97E2-4F1B490E9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317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2C17D-5588-4B5F-A08D-D34C2638F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8889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BEDF2-EC09-4488-939C-A2EC93F4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098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076E9-BABF-4920-B4C8-055BF396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75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51DE9-8E8C-461B-A979-01C1B6504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4370-81EE-4344-A0BF-3BC59C5EDF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6DDD-62C8-4180-A30A-1EA6A6D9D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0FBB-2718-4ACA-BB49-A5C947867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14D33-15DF-41A2-884B-292989ED4C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15829-1C56-4EDD-88E6-C1CF868768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B4CAD-92EA-46E0-809F-55DE137DF2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A482A-3C3E-42AD-8C5D-1DA5B17EF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D251-D737-4E70-A0D0-8C3EF72D38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CF484-44C7-4129-A3D4-573B6B942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8289-7EB3-4F79-9E98-A438B2571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8978E-880E-41F4-8E78-BF06702EA1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545C9-FDF8-4105-BDDA-351F261896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350E-C729-43EF-8FC8-AA0A76A8D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9AAE-69AE-45A8-AF8E-976664E37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50DAC-9BE5-4E8C-9B52-E59207D210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AEBB8-633D-4803-9DAF-D469F96F5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3BC0E-BCB5-4558-8EB1-9F9E99BE1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34BD3-6AA2-4327-BE7A-F5A219170A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CE106-E57F-4171-905B-73070509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CBFE5-20FE-41F4-AD91-8B516BA86E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32D0-A3D0-43F3-ABE5-74337D4AC7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A5758B-0FE8-4495-9C5E-88DC45C2D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1795B7-4241-411C-94D0-03D7AA02A3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EC204A-A144-45C2-8EFC-FBBC96A86E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6DE069-0CB3-4209-A4CD-1BF614E9F5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8978E-880E-41F4-8E78-BF06702EA1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545C9-FDF8-4105-BDDA-351F261896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350E-C729-43EF-8FC8-AA0A76A8D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9AAE-69AE-45A8-AF8E-976664E37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50DAC-9BE5-4E8C-9B52-E59207D210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AEBB8-633D-4803-9DAF-D469F96F5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3BC0E-BCB5-4558-8EB1-9F9E99BE1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34BD3-6AA2-4327-BE7A-F5A219170A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CE106-E57F-4171-905B-73070509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CBFE5-20FE-41F4-AD91-8B516BA86E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32D0-A3D0-43F3-ABE5-74337D4AC7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A5758B-0FE8-4495-9C5E-88DC45C2D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1795B7-4241-411C-94D0-03D7AA02A3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EC204A-A144-45C2-8EFC-FBBC96A86E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6DE069-0CB3-4209-A4CD-1BF614E9F5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CA1D-F7B0-430C-A8C5-5CBCC4F0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9ADE3-FCDF-4463-98DF-A3BB246EF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DD44C-13B6-43E9-B085-CD81578F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3F6BE-DEF2-4D2D-9B66-1137B678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7D38-6CF4-4CD4-AD80-D80F80268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5B07-1F5B-41CD-B8F7-A6C656B0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F95AC-DFF1-445D-9BA5-C6708CA8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9692-F914-46FE-8B7F-943FC75E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CBB3-A493-453A-8AB8-CE897C74F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F6B9-8B8D-4125-BAE3-A2B4C83D6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BE501-BFBB-4DD8-8109-6CFC894A0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57C-A5DF-4723-BF76-562432447E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5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45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2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6C9F6E-F344-41CA-B292-68382B9587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50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D5E4D-7859-4FDD-9452-44252EC0333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9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6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E8A7D0-2B12-4B50-B77A-E5D4A57D9A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8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  <p:sldLayoutId id="2147484947" r:id="rId12"/>
    <p:sldLayoutId id="2147484948" r:id="rId13"/>
    <p:sldLayoutId id="2147484949" r:id="rId14"/>
    <p:sldLayoutId id="2147484950" r:id="rId15"/>
    <p:sldLayoutId id="2147484951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0C2FDB-1B11-45C4-B96B-1955F80E1685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6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4964" r:id="rId12"/>
    <p:sldLayoutId id="2147484965" r:id="rId13"/>
    <p:sldLayoutId id="2147484966" r:id="rId14"/>
    <p:sldLayoutId id="2147484967" r:id="rId15"/>
    <p:sldLayoutId id="2147484968" r:id="rId16"/>
    <p:sldLayoutId id="2147484969" r:id="rId17"/>
    <p:sldLayoutId id="2147484970" r:id="rId18"/>
    <p:sldLayoutId id="2147484971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968829-70D5-4202-AAB8-F508E447BE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48B07-08BA-4C76-8FCE-91A45E0428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C162F7-6775-4EF8-8B32-B59A73A0438F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16708499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4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0172DD-A9CD-4279-82FE-473D80FC9F9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1B11E7-1E39-43CC-A577-4E4B24868D1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31614A-1B6A-4F67-8588-BBF4D0CB8E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8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84" r:id="rId3"/>
    <p:sldLayoutId id="2147485085" r:id="rId4"/>
    <p:sldLayoutId id="2147485086" r:id="rId5"/>
    <p:sldLayoutId id="2147485087" r:id="rId6"/>
    <p:sldLayoutId id="2147485088" r:id="rId7"/>
    <p:sldLayoutId id="2147485089" r:id="rId8"/>
    <p:sldLayoutId id="2147485090" r:id="rId9"/>
    <p:sldLayoutId id="2147485091" r:id="rId10"/>
    <p:sldLayoutId id="214748509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808C28-DCB9-40B2-96E4-207477C47F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6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  <p:sldLayoutId id="2147485105" r:id="rId12"/>
    <p:sldLayoutId id="2147485106" r:id="rId13"/>
    <p:sldLayoutId id="2147485107" r:id="rId14"/>
    <p:sldLayoutId id="2147485108" r:id="rId15"/>
    <p:sldLayoutId id="2147485109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4DAFF-DA16-4982-B1D1-5DC3E1891A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83382-AECC-441E-8012-ACEF4D71A4F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83382-AECC-441E-8012-ACEF4D71A4F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79C33-613B-4A08-83FE-77A556999557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57C-A5DF-4723-BF76-562432447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3.jpeg"/><Relationship Id="rId11" Type="http://schemas.openxmlformats.org/officeDocument/2006/relationships/image" Target="../media/image31.png"/><Relationship Id="rId5" Type="http://schemas.openxmlformats.org/officeDocument/2006/relationships/image" Target="../media/image32.jpeg"/><Relationship Id="rId10" Type="http://schemas.openxmlformats.org/officeDocument/2006/relationships/image" Target="../media/image30.png"/><Relationship Id="rId4" Type="http://schemas.openxmlformats.org/officeDocument/2006/relationships/image" Target="../media/image35.jpe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3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2.jpeg"/><Relationship Id="rId11" Type="http://schemas.openxmlformats.org/officeDocument/2006/relationships/image" Target="../media/image39.png"/><Relationship Id="rId5" Type="http://schemas.openxmlformats.org/officeDocument/2006/relationships/image" Target="../media/image2.jpeg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1.jpeg"/><Relationship Id="rId9" Type="http://schemas.openxmlformats.org/officeDocument/2006/relationships/image" Target="../media/image35.jpe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37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wmf"/><Relationship Id="rId4" Type="http://schemas.openxmlformats.org/officeDocument/2006/relationships/hyperlink" Target="http://www.pascal-network.org/challenges/VOC/pubs/leibe04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9.xml"/><Relationship Id="rId4" Type="http://schemas.openxmlformats.org/officeDocument/2006/relationships/hyperlink" Target="http://www.pascal-network.org/challenges/VOC/pubs/leibe04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70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90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12" Type="http://schemas.openxmlformats.org/officeDocument/2006/relationships/image" Target="../media/image89.wmf"/><Relationship Id="rId17" Type="http://schemas.openxmlformats.org/officeDocument/2006/relationships/image" Target="../media/image94.wm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3.wmf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83.wmf"/><Relationship Id="rId11" Type="http://schemas.openxmlformats.org/officeDocument/2006/relationships/image" Target="../media/image88.wmf"/><Relationship Id="rId5" Type="http://schemas.openxmlformats.org/officeDocument/2006/relationships/image" Target="../media/image82.wmf"/><Relationship Id="rId15" Type="http://schemas.openxmlformats.org/officeDocument/2006/relationships/image" Target="../media/image92.wmf"/><Relationship Id="rId10" Type="http://schemas.openxmlformats.org/officeDocument/2006/relationships/image" Target="../media/image87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Relationship Id="rId14" Type="http://schemas.openxmlformats.org/officeDocument/2006/relationships/image" Target="../media/image9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9.png"/><Relationship Id="rId7" Type="http://schemas.openxmlformats.org/officeDocument/2006/relationships/image" Target="../media/image3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wmf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99035"/>
            <a:ext cx="846094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Part-based and local feature models for generic object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Wed, April 20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UT-Austin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690574" y="0"/>
            <a:ext cx="4376776" cy="1903231"/>
            <a:chOff x="3144755" y="4258864"/>
            <a:chExt cx="5977116" cy="2599136"/>
          </a:xfrm>
        </p:grpSpPr>
        <p:pic>
          <p:nvPicPr>
            <p:cNvPr id="14" name="Picture 23" descr="panda1_patch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4755" y="4258864"/>
              <a:ext cx="2263511" cy="2599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4" descr="panda_patch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77015" y="4529321"/>
              <a:ext cx="2644856" cy="232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 bwMode="auto">
            <a:xfrm>
              <a:off x="4748114" y="4529321"/>
              <a:ext cx="3051329" cy="258227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475572" y="5435620"/>
              <a:ext cx="3116858" cy="0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100042" y="5975680"/>
              <a:ext cx="3492388" cy="0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5000142" y="5219596"/>
              <a:ext cx="2876672" cy="471691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740002" y="4658434"/>
              <a:ext cx="2891755" cy="561162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100042" y="5371996"/>
              <a:ext cx="2952328" cy="319291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61613" y="193992"/>
            <a:ext cx="3221831" cy="1989437"/>
            <a:chOff x="533400" y="2159000"/>
            <a:chExt cx="4648200" cy="2870200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533400" y="2159000"/>
              <a:ext cx="4648200" cy="2870200"/>
              <a:chOff x="336" y="1360"/>
              <a:chExt cx="2928" cy="1808"/>
            </a:xfrm>
          </p:grpSpPr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6" y="1360"/>
                <a:ext cx="2928" cy="1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913" y="2121"/>
                <a:ext cx="495" cy="464"/>
              </a:xfrm>
              <a:prstGeom prst="rect">
                <a:avLst/>
              </a:prstGeom>
              <a:noFill/>
              <a:ln w="50800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2522" y="2159"/>
                <a:ext cx="495" cy="464"/>
              </a:xfrm>
              <a:prstGeom prst="rect">
                <a:avLst/>
              </a:prstGeom>
              <a:noFill/>
              <a:ln w="50800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 flipV="1">
                <a:off x="1161" y="2198"/>
                <a:ext cx="742" cy="155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1976" y="2202"/>
                <a:ext cx="779" cy="189"/>
              </a:xfrm>
              <a:custGeom>
                <a:avLst/>
                <a:gdLst/>
                <a:ahLst/>
                <a:cxnLst>
                  <a:cxn ang="0">
                    <a:pos x="907" y="235"/>
                  </a:cxn>
                  <a:cxn ang="0">
                    <a:pos x="0" y="0"/>
                  </a:cxn>
                </a:cxnLst>
                <a:rect l="0" t="0" r="r" b="b"/>
                <a:pathLst>
                  <a:path w="907" h="235">
                    <a:moveTo>
                      <a:pt x="907" y="235"/>
                    </a:moveTo>
                    <a:lnTo>
                      <a:pt x="0" y="0"/>
                    </a:lnTo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1" name="Oval 11"/>
              <p:cNvSpPr>
                <a:spLocks noChangeArrowheads="1"/>
              </p:cNvSpPr>
              <p:nvPr/>
            </p:nvSpPr>
            <p:spPr bwMode="auto">
              <a:xfrm>
                <a:off x="1903" y="2159"/>
                <a:ext cx="83" cy="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Freeform 21"/>
            <p:cNvSpPr>
              <a:spLocks noChangeArrowheads="1"/>
            </p:cNvSpPr>
            <p:nvPr/>
          </p:nvSpPr>
          <p:spPr bwMode="auto">
            <a:xfrm>
              <a:off x="703263" y="2847975"/>
              <a:ext cx="4360862" cy="1301750"/>
            </a:xfrm>
            <a:custGeom>
              <a:avLst/>
              <a:gdLst>
                <a:gd name="T0" fmla="*/ 158261 w 4360984"/>
                <a:gd name="T1" fmla="*/ 562707 h 1301261"/>
                <a:gd name="T2" fmla="*/ 474784 w 4360984"/>
                <a:gd name="T3" fmla="*/ 298938 h 1301261"/>
                <a:gd name="T4" fmla="*/ 1406769 w 4360984"/>
                <a:gd name="T5" fmla="*/ 298938 h 1301261"/>
                <a:gd name="T6" fmla="*/ 1406769 w 4360984"/>
                <a:gd name="T7" fmla="*/ 422030 h 1301261"/>
                <a:gd name="T8" fmla="*/ 2127738 w 4360984"/>
                <a:gd name="T9" fmla="*/ 422030 h 1301261"/>
                <a:gd name="T10" fmla="*/ 1969477 w 4360984"/>
                <a:gd name="T11" fmla="*/ 140677 h 1301261"/>
                <a:gd name="T12" fmla="*/ 2268414 w 4360984"/>
                <a:gd name="T13" fmla="*/ 0 h 1301261"/>
                <a:gd name="T14" fmla="*/ 2514600 w 4360984"/>
                <a:gd name="T15" fmla="*/ 298938 h 1301261"/>
                <a:gd name="T16" fmla="*/ 3446583 w 4360984"/>
                <a:gd name="T17" fmla="*/ 334107 h 1301261"/>
                <a:gd name="T18" fmla="*/ 4325812 w 4360984"/>
                <a:gd name="T19" fmla="*/ 562707 h 1301261"/>
                <a:gd name="T20" fmla="*/ 4360984 w 4360984"/>
                <a:gd name="T21" fmla="*/ 1002323 h 1301261"/>
                <a:gd name="T22" fmla="*/ 3921367 w 4360984"/>
                <a:gd name="T23" fmla="*/ 1301261 h 1301261"/>
                <a:gd name="T24" fmla="*/ 3393829 w 4360984"/>
                <a:gd name="T25" fmla="*/ 1283677 h 1301261"/>
                <a:gd name="T26" fmla="*/ 3147646 w 4360984"/>
                <a:gd name="T27" fmla="*/ 1072661 h 1301261"/>
                <a:gd name="T28" fmla="*/ 1477107 w 4360984"/>
                <a:gd name="T29" fmla="*/ 1019907 h 1301261"/>
                <a:gd name="T30" fmla="*/ 1371600 w 4360984"/>
                <a:gd name="T31" fmla="*/ 1213338 h 1301261"/>
                <a:gd name="T32" fmla="*/ 844061 w 4360984"/>
                <a:gd name="T33" fmla="*/ 1230923 h 1301261"/>
                <a:gd name="T34" fmla="*/ 685800 w 4360984"/>
                <a:gd name="T35" fmla="*/ 1019907 h 1301261"/>
                <a:gd name="T36" fmla="*/ 105507 w 4360984"/>
                <a:gd name="T37" fmla="*/ 949569 h 1301261"/>
                <a:gd name="T38" fmla="*/ 0 w 4360984"/>
                <a:gd name="T39" fmla="*/ 580292 h 1301261"/>
                <a:gd name="T40" fmla="*/ 474784 w 4360984"/>
                <a:gd name="T41" fmla="*/ 281354 h 1301261"/>
                <a:gd name="T42" fmla="*/ 474784 w 4360984"/>
                <a:gd name="T43" fmla="*/ 281354 h 13012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360984"/>
                <a:gd name="T67" fmla="*/ 0 h 1301261"/>
                <a:gd name="T68" fmla="*/ 4360984 w 4360984"/>
                <a:gd name="T69" fmla="*/ 1301261 h 13012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360984" h="1301261">
                  <a:moveTo>
                    <a:pt x="158261" y="562707"/>
                  </a:moveTo>
                  <a:lnTo>
                    <a:pt x="474784" y="298938"/>
                  </a:lnTo>
                  <a:lnTo>
                    <a:pt x="1406769" y="298938"/>
                  </a:lnTo>
                  <a:lnTo>
                    <a:pt x="1406769" y="422030"/>
                  </a:lnTo>
                  <a:lnTo>
                    <a:pt x="2127738" y="422030"/>
                  </a:lnTo>
                  <a:cubicBezTo>
                    <a:pt x="1947294" y="151364"/>
                    <a:pt x="1877170" y="232979"/>
                    <a:pt x="1969477" y="140677"/>
                  </a:cubicBezTo>
                  <a:lnTo>
                    <a:pt x="2268415" y="0"/>
                  </a:lnTo>
                  <a:lnTo>
                    <a:pt x="2514600" y="298938"/>
                  </a:lnTo>
                  <a:cubicBezTo>
                    <a:pt x="3376214" y="335602"/>
                    <a:pt x="3065335" y="334107"/>
                    <a:pt x="3446584" y="334107"/>
                  </a:cubicBezTo>
                  <a:lnTo>
                    <a:pt x="4325815" y="562707"/>
                  </a:lnTo>
                  <a:lnTo>
                    <a:pt x="4360984" y="1002323"/>
                  </a:lnTo>
                  <a:lnTo>
                    <a:pt x="3921369" y="1301261"/>
                  </a:lnTo>
                  <a:lnTo>
                    <a:pt x="3393830" y="1283677"/>
                  </a:lnTo>
                  <a:lnTo>
                    <a:pt x="3147646" y="1072661"/>
                  </a:lnTo>
                  <a:lnTo>
                    <a:pt x="1477107" y="1019907"/>
                  </a:lnTo>
                  <a:lnTo>
                    <a:pt x="1371600" y="1213338"/>
                  </a:lnTo>
                  <a:lnTo>
                    <a:pt x="844061" y="1230923"/>
                  </a:lnTo>
                  <a:lnTo>
                    <a:pt x="685800" y="1019907"/>
                  </a:lnTo>
                  <a:lnTo>
                    <a:pt x="105507" y="949569"/>
                  </a:lnTo>
                  <a:lnTo>
                    <a:pt x="0" y="580292"/>
                  </a:lnTo>
                  <a:lnTo>
                    <a:pt x="474784" y="281354"/>
                  </a:lnTo>
                </a:path>
              </a:pathLst>
            </a:custGeom>
            <a:noFill/>
            <a:ln w="38100" algn="ctr">
              <a:solidFill>
                <a:srgbClr val="FFFF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9335" b="13702"/>
          <a:stretch/>
        </p:blipFill>
        <p:spPr bwMode="auto">
          <a:xfrm>
            <a:off x="502552" y="1880828"/>
            <a:ext cx="8450263" cy="254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7239000" y="6445250"/>
            <a:ext cx="183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Csurka et al. 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856" y="380854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Confusion matrix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07199" y="4833156"/>
            <a:ext cx="81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bag of words + Naïve Bayes classification results for generic categorization of objects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17684" r="8001" b="45825"/>
          <a:stretch/>
        </p:blipFill>
        <p:spPr bwMode="auto">
          <a:xfrm>
            <a:off x="0" y="1844824"/>
            <a:ext cx="9161207" cy="22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Clutter…or context?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06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7003" r="17188" b="6535"/>
          <a:stretch>
            <a:fillRect/>
          </a:stretch>
        </p:blipFill>
        <p:spPr bwMode="auto">
          <a:xfrm>
            <a:off x="0" y="1457325"/>
            <a:ext cx="423703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22102" r="25667" b="8153"/>
          <a:stretch>
            <a:fillRect/>
          </a:stretch>
        </p:blipFill>
        <p:spPr bwMode="auto">
          <a:xfrm>
            <a:off x="4906963" y="1566863"/>
            <a:ext cx="423703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1066800" y="6396038"/>
            <a:ext cx="233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Specific object</a:t>
            </a: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6178550" y="6396038"/>
            <a:ext cx="233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Category </a:t>
            </a:r>
          </a:p>
        </p:txBody>
      </p:sp>
      <p:sp>
        <p:nvSpPr>
          <p:cNvPr id="95238" name="Title 5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Sampling strategies</a:t>
            </a:r>
          </a:p>
        </p:txBody>
      </p:sp>
      <p:pic>
        <p:nvPicPr>
          <p:cNvPr id="535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19586" r="44141" b="11702"/>
          <a:stretch>
            <a:fillRect/>
          </a:stretch>
        </p:blipFill>
        <p:spPr bwMode="auto">
          <a:xfrm>
            <a:off x="4864100" y="1347788"/>
            <a:ext cx="394335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65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Sampling strategies</a:t>
            </a:r>
          </a:p>
        </p:txBody>
      </p:sp>
      <p:grpSp>
        <p:nvGrpSpPr>
          <p:cNvPr id="3" name="Group 94"/>
          <p:cNvGrpSpPr>
            <a:grpSpLocks noChangeAspect="1"/>
          </p:cNvGrpSpPr>
          <p:nvPr/>
        </p:nvGrpSpPr>
        <p:grpSpPr bwMode="auto">
          <a:xfrm>
            <a:off x="3476625" y="1135063"/>
            <a:ext cx="2490788" cy="1866900"/>
            <a:chOff x="4343400" y="2667000"/>
            <a:chExt cx="4572000" cy="3429000"/>
          </a:xfrm>
        </p:grpSpPr>
        <p:pic>
          <p:nvPicPr>
            <p:cNvPr id="96269" name="Picture 4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" t="17174" r="66127" b="47049"/>
            <a:stretch>
              <a:fillRect/>
            </a:stretch>
          </p:blipFill>
          <p:spPr bwMode="auto">
            <a:xfrm>
              <a:off x="4343400" y="266700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270" name="Group 5"/>
            <p:cNvGrpSpPr>
              <a:grpSpLocks/>
            </p:cNvGrpSpPr>
            <p:nvPr/>
          </p:nvGrpSpPr>
          <p:grpSpPr bwMode="auto">
            <a:xfrm>
              <a:off x="2736" y="2667000"/>
              <a:ext cx="2880" cy="3429000"/>
              <a:chOff x="2736" y="1680"/>
              <a:chExt cx="2880" cy="2160"/>
            </a:xfrm>
          </p:grpSpPr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Line 9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Line 10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11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12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Line 13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1603" y="192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1603" y="215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1603" y="240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1603" y="264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>
                <a:off x="1603" y="287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>
                <a:off x="1603" y="312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Line 23"/>
              <p:cNvSpPr>
                <a:spLocks noChangeShapeType="1"/>
              </p:cNvSpPr>
              <p:nvPr/>
            </p:nvSpPr>
            <p:spPr bwMode="auto">
              <a:xfrm>
                <a:off x="1603" y="336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Line 24"/>
              <p:cNvSpPr>
                <a:spLocks noChangeShapeType="1"/>
              </p:cNvSpPr>
              <p:nvPr/>
            </p:nvSpPr>
            <p:spPr bwMode="auto">
              <a:xfrm>
                <a:off x="1603" y="359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Line 25"/>
              <p:cNvSpPr>
                <a:spLocks noChangeShapeType="1"/>
              </p:cNvSpPr>
              <p:nvPr/>
            </p:nvSpPr>
            <p:spPr bwMode="auto">
              <a:xfrm>
                <a:off x="1603" y="384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96260" name="TextBox 95"/>
          <p:cNvSpPr txBox="1">
            <a:spLocks noChangeArrowheads="1"/>
          </p:cNvSpPr>
          <p:nvPr/>
        </p:nvSpPr>
        <p:spPr bwMode="auto">
          <a:xfrm>
            <a:off x="373063" y="6548438"/>
            <a:ext cx="299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rebuchet MS" pitchFamily="34" charset="0"/>
              </a:rPr>
              <a:t>Image credits: F-F. Li, E. Nowak, J. Sivic</a:t>
            </a:r>
          </a:p>
        </p:txBody>
      </p:sp>
      <p:pic>
        <p:nvPicPr>
          <p:cNvPr id="96261" name="Picture 5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628650" y="1171575"/>
            <a:ext cx="23812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659188" y="3033713"/>
            <a:ext cx="222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Dense, uniformly </a:t>
            </a:r>
          </a:p>
        </p:txBody>
      </p:sp>
      <p:sp>
        <p:nvSpPr>
          <p:cNvPr id="96263" name="TextBox 121"/>
          <p:cNvSpPr txBox="1">
            <a:spLocks noChangeArrowheads="1"/>
          </p:cNvSpPr>
          <p:nvPr/>
        </p:nvSpPr>
        <p:spPr bwMode="auto">
          <a:xfrm>
            <a:off x="701675" y="2946400"/>
            <a:ext cx="219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Sparse, at interest points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507163" y="3035300"/>
            <a:ext cx="222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Randomly</a:t>
            </a:r>
          </a:p>
        </p:txBody>
      </p:sp>
      <p:sp>
        <p:nvSpPr>
          <p:cNvPr id="96265" name="TextBox 124"/>
          <p:cNvSpPr txBox="1">
            <a:spLocks noChangeArrowheads="1"/>
          </p:cNvSpPr>
          <p:nvPr/>
        </p:nvSpPr>
        <p:spPr bwMode="auto">
          <a:xfrm>
            <a:off x="592138" y="5729288"/>
            <a:ext cx="240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Multiple interest operators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3"/>
          <a:stretch>
            <a:fillRect/>
          </a:stretch>
        </p:blipFill>
        <p:spPr bwMode="auto">
          <a:xfrm>
            <a:off x="6361113" y="1092200"/>
            <a:ext cx="25257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62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t="38245" r="35625" b="25511"/>
          <a:stretch>
            <a:fillRect/>
          </a:stretch>
        </p:blipFill>
        <p:spPr bwMode="auto">
          <a:xfrm>
            <a:off x="592138" y="3794125"/>
            <a:ext cx="243998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3403600" y="3603625"/>
            <a:ext cx="5432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To find specific, textured objects, sparse sampling from interest points </a:t>
            </a:r>
            <a:r>
              <a:rPr lang="en-US" sz="2000" dirty="0" smtClean="0">
                <a:solidFill>
                  <a:srgbClr val="000000"/>
                </a:solidFill>
              </a:rPr>
              <a:t>more </a:t>
            </a:r>
            <a:r>
              <a:rPr lang="en-US" sz="2000" dirty="0">
                <a:solidFill>
                  <a:srgbClr val="000000"/>
                </a:solidFill>
              </a:rPr>
              <a:t>reliable.</a:t>
            </a:r>
          </a:p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Multiple complementary interest operators offer more image coverage.</a:t>
            </a:r>
          </a:p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For object categorization, dense sampling offers better coverage.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en-US" sz="400" dirty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400" dirty="0" smtClean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400" dirty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[See Nowak, </a:t>
            </a:r>
            <a:r>
              <a:rPr lang="en-US" sz="1600" dirty="0" err="1">
                <a:solidFill>
                  <a:srgbClr val="000000"/>
                </a:solidFill>
              </a:rPr>
              <a:t>Jurie</a:t>
            </a:r>
            <a:r>
              <a:rPr lang="en-US" sz="1600" dirty="0">
                <a:solidFill>
                  <a:srgbClr val="000000"/>
                </a:solidFill>
              </a:rPr>
              <a:t> &amp; </a:t>
            </a:r>
            <a:r>
              <a:rPr lang="en-US" sz="1600" dirty="0" err="1">
                <a:solidFill>
                  <a:srgbClr val="000000"/>
                </a:solidFill>
              </a:rPr>
              <a:t>Triggs</a:t>
            </a:r>
            <a:r>
              <a:rPr lang="en-US" sz="1600" dirty="0">
                <a:solidFill>
                  <a:srgbClr val="000000"/>
                </a:solidFill>
              </a:rPr>
              <a:t>, ECCV 2006]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25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Local feature correspondence </a:t>
            </a:r>
            <a:br>
              <a:rPr lang="en-US" sz="3800" dirty="0" smtClean="0"/>
            </a:br>
            <a:r>
              <a:rPr lang="en-US" sz="3800" dirty="0" smtClean="0"/>
              <a:t>for generic object categories</a:t>
            </a:r>
            <a:endParaRPr lang="en-US" sz="3800" dirty="0"/>
          </a:p>
        </p:txBody>
      </p:sp>
      <p:pic>
        <p:nvPicPr>
          <p:cNvPr id="4" name="Picture 23" descr="panda1_patc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5030" y="2245209"/>
            <a:ext cx="2263511" cy="259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panda_patch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7290" y="2515666"/>
            <a:ext cx="2644856" cy="23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xs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5029" y="4890485"/>
            <a:ext cx="2661637" cy="37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ys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2032" y="4896199"/>
            <a:ext cx="2490114" cy="3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 bwMode="auto">
          <a:xfrm>
            <a:off x="3178389" y="2515666"/>
            <a:ext cx="3051329" cy="2582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905847" y="3421965"/>
            <a:ext cx="311685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530317" y="3962025"/>
            <a:ext cx="349238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430417" y="3205941"/>
            <a:ext cx="2876672" cy="47169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170277" y="2644779"/>
            <a:ext cx="2891755" cy="5611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530317" y="3358341"/>
            <a:ext cx="2952328" cy="31929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87" y="1531927"/>
            <a:ext cx="8686800" cy="1143001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Comparing bags of words histograms coarsely reflects agreement between local “parts” (patches, words).</a:t>
            </a:r>
          </a:p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But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choice of quantization directly determines what we consider to be similar…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41"/>
          <p:cNvGrpSpPr>
            <a:grpSpLocks/>
          </p:cNvGrpSpPr>
          <p:nvPr/>
        </p:nvGrpSpPr>
        <p:grpSpPr bwMode="auto">
          <a:xfrm>
            <a:off x="884187" y="3360966"/>
            <a:ext cx="3051175" cy="2760663"/>
            <a:chOff x="2855590" y="1201707"/>
            <a:chExt cx="3051026" cy="2760644"/>
          </a:xfrm>
        </p:grpSpPr>
        <p:pic>
          <p:nvPicPr>
            <p:cNvPr id="5" name="Picture 133" descr="pandapatch2.jpg"/>
            <p:cNvPicPr>
              <a:picLocks noChangeAspect="1"/>
            </p:cNvPicPr>
            <p:nvPr/>
          </p:nvPicPr>
          <p:blipFill>
            <a:blip r:embed="rId3" cstate="print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8" name="Picture 126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24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10" name="Group 373"/>
          <p:cNvGrpSpPr>
            <a:grpSpLocks/>
          </p:cNvGrpSpPr>
          <p:nvPr/>
        </p:nvGrpSpPr>
        <p:grpSpPr bwMode="auto">
          <a:xfrm>
            <a:off x="1139775" y="3726091"/>
            <a:ext cx="2992437" cy="2811463"/>
            <a:chOff x="3074668" y="1530324"/>
            <a:chExt cx="2992737" cy="2811497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15" name="Picture 135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36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134" descr="pandapatch2.jpg"/>
            <p:cNvPicPr>
              <a:picLocks noChangeAspect="1"/>
            </p:cNvPicPr>
            <p:nvPr/>
          </p:nvPicPr>
          <p:blipFill>
            <a:blip r:embed="rId3" cstate="print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13" name="Picture 127" descr="pandapatch4.jpg"/>
            <p:cNvPicPr>
              <a:picLocks noChangeAspect="1"/>
            </p:cNvPicPr>
            <p:nvPr/>
          </p:nvPicPr>
          <p:blipFill>
            <a:blip r:embed="rId4" cstate="print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14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17" name="Group 272"/>
          <p:cNvGrpSpPr/>
          <p:nvPr/>
        </p:nvGrpSpPr>
        <p:grpSpPr>
          <a:xfrm>
            <a:off x="1036587" y="3513366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20" name="Group 341"/>
          <p:cNvGrpSpPr>
            <a:grpSpLocks/>
          </p:cNvGrpSpPr>
          <p:nvPr/>
        </p:nvGrpSpPr>
        <p:grpSpPr bwMode="auto">
          <a:xfrm>
            <a:off x="4743399" y="3300641"/>
            <a:ext cx="3051175" cy="2760663"/>
            <a:chOff x="2855590" y="1201707"/>
            <a:chExt cx="3051026" cy="2760644"/>
          </a:xfrm>
        </p:grpSpPr>
        <p:pic>
          <p:nvPicPr>
            <p:cNvPr id="21" name="Picture 133" descr="pandapatch2.jpg"/>
            <p:cNvPicPr>
              <a:picLocks noChangeAspect="1"/>
            </p:cNvPicPr>
            <p:nvPr/>
          </p:nvPicPr>
          <p:blipFill>
            <a:blip r:embed="rId3" cstate="print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grpSp>
          <p:nvGrpSpPr>
            <p:cNvPr id="22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24" name="Picture 126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24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2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26" name="Group 373"/>
          <p:cNvGrpSpPr>
            <a:grpSpLocks/>
          </p:cNvGrpSpPr>
          <p:nvPr/>
        </p:nvGrpSpPr>
        <p:grpSpPr bwMode="auto">
          <a:xfrm>
            <a:off x="4998987" y="3665766"/>
            <a:ext cx="2992437" cy="2811463"/>
            <a:chOff x="3074668" y="1530324"/>
            <a:chExt cx="2992737" cy="2811497"/>
          </a:xfrm>
        </p:grpSpPr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31" name="Picture 135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36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28" name="Picture 134" descr="pandapatch2.jpg"/>
            <p:cNvPicPr>
              <a:picLocks noChangeAspect="1"/>
            </p:cNvPicPr>
            <p:nvPr/>
          </p:nvPicPr>
          <p:blipFill>
            <a:blip r:embed="rId3" cstate="print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29" name="Picture 127" descr="pandapatch4.jpg"/>
            <p:cNvPicPr>
              <a:picLocks noChangeAspect="1"/>
            </p:cNvPicPr>
            <p:nvPr/>
          </p:nvPicPr>
          <p:blipFill>
            <a:blip r:embed="rId4" cstate="print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30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33" name="Group 272"/>
          <p:cNvGrpSpPr/>
          <p:nvPr/>
        </p:nvGrpSpPr>
        <p:grpSpPr>
          <a:xfrm>
            <a:off x="4895799" y="3453041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35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36" name="Straight Connector 29"/>
          <p:cNvCxnSpPr>
            <a:cxnSpLocks noChangeShapeType="1"/>
          </p:cNvCxnSpPr>
          <p:nvPr/>
        </p:nvCxnSpPr>
        <p:spPr bwMode="auto">
          <a:xfrm>
            <a:off x="4770387" y="4199166"/>
            <a:ext cx="3228474" cy="1254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37" name="Straight Connector 29"/>
          <p:cNvCxnSpPr>
            <a:cxnSpLocks noChangeShapeType="1"/>
          </p:cNvCxnSpPr>
          <p:nvPr/>
        </p:nvCxnSpPr>
        <p:spPr bwMode="auto">
          <a:xfrm>
            <a:off x="4894713" y="5951766"/>
            <a:ext cx="3228474" cy="1254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39" name="Straight Connector 27"/>
          <p:cNvCxnSpPr>
            <a:cxnSpLocks noChangeShapeType="1"/>
          </p:cNvCxnSpPr>
          <p:nvPr/>
        </p:nvCxnSpPr>
        <p:spPr bwMode="auto">
          <a:xfrm rot="5400000">
            <a:off x="5442027" y="5203926"/>
            <a:ext cx="3228722" cy="2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40" name="Straight Connector 27"/>
          <p:cNvCxnSpPr>
            <a:cxnSpLocks noChangeShapeType="1"/>
          </p:cNvCxnSpPr>
          <p:nvPr/>
        </p:nvCxnSpPr>
        <p:spPr bwMode="auto">
          <a:xfrm rot="5400000">
            <a:off x="4070427" y="5203926"/>
            <a:ext cx="3228722" cy="2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Local feature correspondence </a:t>
            </a:r>
            <a:b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generic object categories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3" descr="panda1_patc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1581150"/>
            <a:ext cx="138112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4" descr="panda_patch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2425" y="1712913"/>
            <a:ext cx="15176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65" name="Line 25"/>
          <p:cNvSpPr>
            <a:spLocks noChangeAspect="1" noChangeShapeType="1"/>
          </p:cNvSpPr>
          <p:nvPr/>
        </p:nvSpPr>
        <p:spPr bwMode="auto">
          <a:xfrm>
            <a:off x="1843088" y="2170113"/>
            <a:ext cx="1573212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6" name="Line 26"/>
          <p:cNvSpPr>
            <a:spLocks noChangeAspect="1" noChangeShapeType="1"/>
          </p:cNvSpPr>
          <p:nvPr/>
        </p:nvSpPr>
        <p:spPr bwMode="auto">
          <a:xfrm>
            <a:off x="1646238" y="2236788"/>
            <a:ext cx="1573212" cy="1952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7" name="Line 27"/>
          <p:cNvSpPr>
            <a:spLocks noChangeAspect="1" noChangeShapeType="1"/>
          </p:cNvSpPr>
          <p:nvPr/>
        </p:nvSpPr>
        <p:spPr bwMode="auto">
          <a:xfrm>
            <a:off x="2301875" y="1843088"/>
            <a:ext cx="9826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8" name="Line 28"/>
          <p:cNvSpPr>
            <a:spLocks noChangeAspect="1" noChangeShapeType="1"/>
          </p:cNvSpPr>
          <p:nvPr/>
        </p:nvSpPr>
        <p:spPr bwMode="auto">
          <a:xfrm>
            <a:off x="1450975" y="1712913"/>
            <a:ext cx="2030413" cy="1952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9" name="Line 29"/>
          <p:cNvSpPr>
            <a:spLocks noChangeAspect="1" noChangeShapeType="1"/>
          </p:cNvSpPr>
          <p:nvPr/>
        </p:nvSpPr>
        <p:spPr bwMode="auto">
          <a:xfrm>
            <a:off x="2105025" y="1974850"/>
            <a:ext cx="1573213" cy="650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70" name="Line 30"/>
          <p:cNvSpPr>
            <a:spLocks noChangeAspect="1" noChangeShapeType="1"/>
          </p:cNvSpPr>
          <p:nvPr/>
        </p:nvSpPr>
        <p:spPr bwMode="auto">
          <a:xfrm flipV="1">
            <a:off x="1712913" y="2563813"/>
            <a:ext cx="1768475" cy="131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71" name="Line 31"/>
          <p:cNvSpPr>
            <a:spLocks noChangeAspect="1" noChangeShapeType="1"/>
          </p:cNvSpPr>
          <p:nvPr/>
        </p:nvSpPr>
        <p:spPr bwMode="auto">
          <a:xfrm flipV="1">
            <a:off x="1581150" y="2498725"/>
            <a:ext cx="1900238" cy="130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59" name="Picture 26" descr="xs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775" y="32829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2" descr="ys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2425" y="32829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0000"/>
                </a:solidFill>
              </a:rPr>
              <a:t>Partially matching sets of features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73638" y="2382838"/>
            <a:ext cx="3030537" cy="365125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20750" y="4013200"/>
            <a:ext cx="77041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We introduce an approximate matching kernel that makes it practical to compare large sets of features based on their partial correspondences.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900613" y="1676400"/>
            <a:ext cx="4746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Optimal match:  O(m</a:t>
            </a:r>
            <a:r>
              <a:rPr lang="en-US" sz="2200" b="1" baseline="30000">
                <a:solidFill>
                  <a:srgbClr val="000000"/>
                </a:solidFill>
              </a:rPr>
              <a:t>3</a:t>
            </a:r>
            <a:r>
              <a:rPr lang="en-US" sz="2200" b="1">
                <a:solidFill>
                  <a:srgbClr val="000000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Greedy match:   O(m</a:t>
            </a:r>
            <a:r>
              <a:rPr lang="en-US" sz="2200" b="1" baseline="30000">
                <a:solidFill>
                  <a:srgbClr val="000000"/>
                </a:solidFill>
              </a:rPr>
              <a:t>2</a:t>
            </a:r>
            <a:r>
              <a:rPr lang="en-US" sz="2200" b="1">
                <a:solidFill>
                  <a:srgbClr val="000000"/>
                </a:solidFill>
              </a:rPr>
              <a:t> log 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Pyramid match: O(m)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37125" y="3136900"/>
            <a:ext cx="3395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(</a:t>
            </a:r>
            <a:r>
              <a:rPr lang="en-US" b="1">
                <a:solidFill>
                  <a:srgbClr val="000000"/>
                </a:solidFill>
              </a:rPr>
              <a:t>m</a:t>
            </a:r>
            <a:r>
              <a:rPr lang="en-US">
                <a:solidFill>
                  <a:srgbClr val="000000"/>
                </a:solidFill>
              </a:rPr>
              <a:t>=num pts)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46088" y="5765800"/>
            <a:ext cx="7850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95288" lvl="1" indent="47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</a:rPr>
              <a:t>[Previous work: Indyk &amp; Thaper, Bartal, Charikar, Agarwal &amp; Varadarajan, …]</a:t>
            </a:r>
          </a:p>
        </p:txBody>
      </p:sp>
      <p:pic>
        <p:nvPicPr>
          <p:cNvPr id="50195" name="Picture 23" descr="http://euclid.hamline.edu/~arundquist/latex/showequation.php?eqn_id=9480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3313" y="3794125"/>
            <a:ext cx="332263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4821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8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87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8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87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8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5" grpId="0" animBg="1"/>
      <p:bldP spid="87066" grpId="0" animBg="1"/>
      <p:bldP spid="87067" grpId="0" animBg="1"/>
      <p:bldP spid="87068" grpId="0" animBg="1"/>
      <p:bldP spid="87069" grpId="0" animBg="1"/>
      <p:bldP spid="87070" grpId="0" animBg="1"/>
      <p:bldP spid="87071" grpId="0" animBg="1"/>
      <p:bldP spid="38" grpId="0" animBg="1" autoUpdateAnimBg="0"/>
      <p:bldP spid="39" grpId="0" autoUpdateAnimBg="0"/>
      <p:bldP spid="56" grpId="0" build="allAtOnce" autoUpdateAnimBg="0"/>
      <p:bldP spid="40" grpId="0" autoUpdateAnimBg="0"/>
      <p:bldP spid="4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01675" y="69850"/>
            <a:ext cx="7772400" cy="1143000"/>
          </a:xfrm>
        </p:spPr>
        <p:txBody>
          <a:bodyPr/>
          <a:lstStyle/>
          <a:p>
            <a:r>
              <a:rPr lang="en-US" sz="4000" smtClean="0"/>
              <a:t>Pyramid match: main idea</a:t>
            </a:r>
          </a:p>
        </p:txBody>
      </p:sp>
      <p:pic>
        <p:nvPicPr>
          <p:cNvPr id="54275" name="Picture 22" descr="rd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323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4"/>
          <p:cNvGrpSpPr>
            <a:grpSpLocks/>
          </p:cNvGrpSpPr>
          <p:nvPr/>
        </p:nvGrpSpPr>
        <p:grpSpPr bwMode="auto">
          <a:xfrm>
            <a:off x="993775" y="1165225"/>
            <a:ext cx="3211513" cy="3140075"/>
            <a:chOff x="2855590" y="1201707"/>
            <a:chExt cx="3211812" cy="3140118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4327163" y="1384272"/>
              <a:ext cx="1740239" cy="1575457"/>
              <a:chOff x="2235168" y="836577"/>
              <a:chExt cx="2782863" cy="2519397"/>
            </a:xfrm>
          </p:grpSpPr>
          <p:pic>
            <p:nvPicPr>
              <p:cNvPr id="54409" name="Picture 135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0" name="Picture 136" descr="pandapatch1.jpg"/>
              <p:cNvPicPr>
                <a:picLocks noChangeAspect="1"/>
              </p:cNvPicPr>
              <p:nvPr/>
            </p:nvPicPr>
            <p:blipFill>
              <a:blip r:embed="rId4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1" name="Picture 137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41525" r="75011" b="44299"/>
              <a:stretch>
                <a:fillRect/>
              </a:stretch>
            </p:blipFill>
            <p:spPr bwMode="auto">
              <a:xfrm>
                <a:off x="2628904" y="993264"/>
                <a:ext cx="906476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2" name="Picture 138" descr="pandapatch1.jpg"/>
              <p:cNvPicPr>
                <a:picLocks noChangeAspect="1"/>
              </p:cNvPicPr>
              <p:nvPr/>
            </p:nvPicPr>
            <p:blipFill>
              <a:blip r:embed="rId4"/>
              <a:srcRect l="29475" t="6291" r="58063" b="79636"/>
              <a:stretch>
                <a:fillRect/>
              </a:stretch>
            </p:blipFill>
            <p:spPr bwMode="auto">
              <a:xfrm>
                <a:off x="3622662" y="836577"/>
                <a:ext cx="912825" cy="86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3" name="Picture 139" descr="pandapatch1.jpg"/>
              <p:cNvPicPr>
                <a:picLocks noChangeAspect="1"/>
              </p:cNvPicPr>
              <p:nvPr/>
            </p:nvPicPr>
            <p:blipFill>
              <a:blip r:embed="rId4"/>
              <a:srcRect l="29388" t="58655" r="58063" b="27760"/>
              <a:stretch>
                <a:fillRect/>
              </a:stretch>
            </p:blipFill>
            <p:spPr bwMode="auto">
              <a:xfrm>
                <a:off x="2381220" y="2516175"/>
                <a:ext cx="919173" cy="839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4" name="Picture 140" descr="pandapatch1.jpg"/>
              <p:cNvPicPr>
                <a:picLocks noChangeAspect="1"/>
              </p:cNvPicPr>
              <p:nvPr/>
            </p:nvPicPr>
            <p:blipFill>
              <a:blip r:embed="rId4"/>
              <a:srcRect l="29887" t="24396" r="58063" b="62608"/>
              <a:stretch>
                <a:fillRect/>
              </a:stretch>
            </p:blipFill>
            <p:spPr bwMode="auto">
              <a:xfrm>
                <a:off x="2819376" y="2004993"/>
                <a:ext cx="882660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5" name="Picture 141" descr="pandapatch1.jpg"/>
              <p:cNvPicPr>
                <a:picLocks noChangeAspect="1"/>
              </p:cNvPicPr>
              <p:nvPr/>
            </p:nvPicPr>
            <p:blipFill>
              <a:blip r:embed="rId4"/>
              <a:srcRect l="61964" t="7472" r="26160" b="78941"/>
              <a:stretch>
                <a:fillRect/>
              </a:stretch>
            </p:blipFill>
            <p:spPr bwMode="auto">
              <a:xfrm>
                <a:off x="2235168" y="1566837"/>
                <a:ext cx="869964" cy="839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6" name="Picture 142" descr="pandapatch1.jpg"/>
              <p:cNvPicPr>
                <a:picLocks noChangeAspect="1"/>
              </p:cNvPicPr>
              <p:nvPr/>
            </p:nvPicPr>
            <p:blipFill>
              <a:blip r:embed="rId4"/>
              <a:srcRect l="61964" t="24602" r="26160" b="62019"/>
              <a:stretch>
                <a:fillRect/>
              </a:stretch>
            </p:blipFill>
            <p:spPr bwMode="auto">
              <a:xfrm>
                <a:off x="3257532" y="1384272"/>
                <a:ext cx="869964" cy="827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498975" y="2936896"/>
              <a:ext cx="1407643" cy="1404929"/>
              <a:chOff x="4226025" y="4013208"/>
              <a:chExt cx="2250999" cy="2246696"/>
            </a:xfrm>
          </p:grpSpPr>
          <p:pic>
            <p:nvPicPr>
              <p:cNvPr id="54402" name="Picture 128" descr="pandapatch2.jpg"/>
              <p:cNvPicPr>
                <a:picLocks noChangeAspect="1"/>
              </p:cNvPicPr>
              <p:nvPr/>
            </p:nvPicPr>
            <p:blipFill>
              <a:blip r:embed="rId5"/>
              <a:srcRect l="12115" t="58859" r="75423" b="28198"/>
              <a:stretch>
                <a:fillRect/>
              </a:stretch>
            </p:blipFill>
            <p:spPr bwMode="auto">
              <a:xfrm>
                <a:off x="5484825" y="4013208"/>
                <a:ext cx="912825" cy="8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3" name="Picture 129" descr="pandapatch2.jpg"/>
              <p:cNvPicPr>
                <a:picLocks noChangeAspect="1"/>
              </p:cNvPicPr>
              <p:nvPr/>
            </p:nvPicPr>
            <p:blipFill>
              <a:blip r:embed="rId5"/>
              <a:srcRect l="45427" t="6882" r="42111" b="79636"/>
              <a:stretch>
                <a:fillRect/>
              </a:stretch>
            </p:blipFill>
            <p:spPr bwMode="auto">
              <a:xfrm>
                <a:off x="4316409" y="4013208"/>
                <a:ext cx="912825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4" name="Picture 130" descr="pandapatch2.jpg"/>
              <p:cNvPicPr>
                <a:picLocks noChangeAspect="1"/>
              </p:cNvPicPr>
              <p:nvPr/>
            </p:nvPicPr>
            <p:blipFill>
              <a:blip r:embed="rId5"/>
              <a:srcRect l="45839" t="6882" r="42696" b="79636"/>
              <a:stretch>
                <a:fillRect/>
              </a:stretch>
            </p:blipFill>
            <p:spPr bwMode="auto">
              <a:xfrm>
                <a:off x="5182339" y="4159260"/>
                <a:ext cx="839799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5" name="Picture 131" descr="pandapatch2.jpg"/>
              <p:cNvPicPr>
                <a:picLocks noChangeAspect="1"/>
              </p:cNvPicPr>
              <p:nvPr/>
            </p:nvPicPr>
            <p:blipFill>
              <a:blip r:embed="rId5"/>
              <a:srcRect l="77829" t="58167" r="9622" b="27658"/>
              <a:stretch>
                <a:fillRect/>
              </a:stretch>
            </p:blipFill>
            <p:spPr bwMode="auto">
              <a:xfrm>
                <a:off x="5010156" y="5218137"/>
                <a:ext cx="919173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6" name="Picture 132" descr="pandapatch2.jpg"/>
              <p:cNvPicPr>
                <a:picLocks noChangeAspect="1"/>
              </p:cNvPicPr>
              <p:nvPr/>
            </p:nvPicPr>
            <p:blipFill>
              <a:blip r:embed="rId5"/>
              <a:srcRect l="77829" t="75783" r="9622" b="10426"/>
              <a:stretch>
                <a:fillRect/>
              </a:stretch>
            </p:blipFill>
            <p:spPr bwMode="auto">
              <a:xfrm>
                <a:off x="4608513" y="4743468"/>
                <a:ext cx="919173" cy="852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7" name="Picture 133" descr="pandapatch2.jpg"/>
              <p:cNvPicPr>
                <a:picLocks noChangeAspect="1"/>
              </p:cNvPicPr>
              <p:nvPr/>
            </p:nvPicPr>
            <p:blipFill>
              <a:blip r:embed="rId5"/>
              <a:srcRect l="78825" t="58859" r="9622" b="28198"/>
              <a:stretch>
                <a:fillRect/>
              </a:stretch>
            </p:blipFill>
            <p:spPr bwMode="auto">
              <a:xfrm>
                <a:off x="5630877" y="4853007"/>
                <a:ext cx="846147" cy="8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8" name="Picture 134" descr="pandapatch2.jpg"/>
              <p:cNvPicPr>
                <a:picLocks noChangeAspect="1"/>
              </p:cNvPicPr>
              <p:nvPr/>
            </p:nvPicPr>
            <p:blipFill>
              <a:blip r:embed="rId5"/>
              <a:srcRect l="61964" t="59451" r="26572" b="28198"/>
              <a:stretch>
                <a:fillRect/>
              </a:stretch>
            </p:blipFill>
            <p:spPr bwMode="auto">
              <a:xfrm>
                <a:off x="4226025" y="5496353"/>
                <a:ext cx="839799" cy="763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562905" cy="1547516"/>
              <a:chOff x="-519707" y="690680"/>
              <a:chExt cx="2499284" cy="2474714"/>
            </a:xfrm>
          </p:grpSpPr>
          <p:pic>
            <p:nvPicPr>
              <p:cNvPr id="54397" name="Picture 123" descr="pandapatch4.jpg"/>
              <p:cNvPicPr>
                <a:picLocks noChangeAspect="1"/>
              </p:cNvPicPr>
              <p:nvPr/>
            </p:nvPicPr>
            <p:blipFill>
              <a:blip r:embed="rId6"/>
              <a:srcRect l="46011" t="75398" r="42523" b="9834"/>
              <a:stretch>
                <a:fillRect/>
              </a:stretch>
            </p:blipFill>
            <p:spPr bwMode="auto">
              <a:xfrm>
                <a:off x="1139778" y="1216189"/>
                <a:ext cx="839799" cy="91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8" name="Picture 125" descr="pandapatch4.jpg"/>
              <p:cNvPicPr>
                <a:picLocks noChangeAspect="1"/>
              </p:cNvPicPr>
              <p:nvPr/>
            </p:nvPicPr>
            <p:blipFill>
              <a:blip r:embed="rId6"/>
              <a:srcRect l="13112" t="6882" r="75597" b="79636"/>
              <a:stretch>
                <a:fillRect/>
              </a:stretch>
            </p:blipFill>
            <p:spPr bwMode="auto">
              <a:xfrm>
                <a:off x="-285673" y="2208817"/>
                <a:ext cx="827102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9" name="Picture 126" descr="pandapatch4.jpg"/>
              <p:cNvPicPr>
                <a:picLocks noChangeAspect="1"/>
              </p:cNvPicPr>
              <p:nvPr/>
            </p:nvPicPr>
            <p:blipFill>
              <a:blip r:embed="rId6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0" name="Picture 127" descr="pandapatch4.jpg"/>
              <p:cNvPicPr>
                <a:picLocks noChangeAspect="1"/>
              </p:cNvPicPr>
              <p:nvPr/>
            </p:nvPicPr>
            <p:blipFill>
              <a:blip r:embed="rId6"/>
              <a:srcRect l="61964" t="6882" r="25574" b="79636"/>
              <a:stretch>
                <a:fillRect/>
              </a:stretch>
            </p:blipFill>
            <p:spPr bwMode="auto">
              <a:xfrm>
                <a:off x="-110507" y="1274579"/>
                <a:ext cx="912825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1" name="Picture 124" descr="pandapatch4.jpg"/>
              <p:cNvPicPr>
                <a:picLocks noChangeAspect="1"/>
              </p:cNvPicPr>
              <p:nvPr/>
            </p:nvPicPr>
            <p:blipFill>
              <a:blip r:embed="rId6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180584" y="2662904"/>
              <a:ext cx="1534741" cy="1643955"/>
              <a:chOff x="5886468" y="1493811"/>
              <a:chExt cx="2454246" cy="2628936"/>
            </a:xfrm>
          </p:grpSpPr>
          <p:pic>
            <p:nvPicPr>
              <p:cNvPr id="54390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61920" t="41473" r="26009" b="45531"/>
              <a:stretch>
                <a:fillRect/>
              </a:stretch>
            </p:blipFill>
            <p:spPr bwMode="auto">
              <a:xfrm>
                <a:off x="6170697" y="1493811"/>
                <a:ext cx="884187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1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78371" t="58115" r="9666" b="27708"/>
              <a:stretch>
                <a:fillRect/>
              </a:stretch>
            </p:blipFill>
            <p:spPr bwMode="auto">
              <a:xfrm>
                <a:off x="6142059" y="3246435"/>
                <a:ext cx="876312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2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13350" t="6779" r="75185" b="79045"/>
              <a:stretch>
                <a:fillRect/>
              </a:stretch>
            </p:blipFill>
            <p:spPr bwMode="auto">
              <a:xfrm>
                <a:off x="6807168" y="2990844"/>
                <a:ext cx="839799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3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13068" t="41473" r="74968" b="45531"/>
              <a:stretch>
                <a:fillRect/>
              </a:stretch>
            </p:blipFill>
            <p:spPr bwMode="auto">
              <a:xfrm>
                <a:off x="6405525" y="2297097"/>
                <a:ext cx="876312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4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45752" t="6779" r="42284" b="79045"/>
              <a:stretch>
                <a:fillRect/>
              </a:stretch>
            </p:blipFill>
            <p:spPr bwMode="auto">
              <a:xfrm>
                <a:off x="7464402" y="2516175"/>
                <a:ext cx="876312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5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29713" t="6779" r="58823" b="79045"/>
              <a:stretch>
                <a:fillRect/>
              </a:stretch>
            </p:blipFill>
            <p:spPr bwMode="auto">
              <a:xfrm>
                <a:off x="5886468" y="2552688"/>
                <a:ext cx="839799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6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78783" t="41473" r="9666" b="45531"/>
              <a:stretch>
                <a:fillRect/>
              </a:stretch>
            </p:blipFill>
            <p:spPr bwMode="auto">
              <a:xfrm>
                <a:off x="7127910" y="1530324"/>
                <a:ext cx="846147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6085" name="TextBox 51"/>
          <p:cNvSpPr txBox="1">
            <a:spLocks noChangeArrowheads="1"/>
          </p:cNvSpPr>
          <p:nvPr/>
        </p:nvSpPr>
        <p:spPr bwMode="auto">
          <a:xfrm>
            <a:off x="1760538" y="4352925"/>
            <a:ext cx="1350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descriptor space</a:t>
            </a:r>
          </a:p>
        </p:txBody>
      </p:sp>
      <p:grpSp>
        <p:nvGrpSpPr>
          <p:cNvPr id="7" name="Group 190"/>
          <p:cNvGrpSpPr>
            <a:grpSpLocks noChangeAspect="1"/>
          </p:cNvGrpSpPr>
          <p:nvPr/>
        </p:nvGrpSpPr>
        <p:grpSpPr bwMode="auto">
          <a:xfrm>
            <a:off x="300038" y="4743450"/>
            <a:ext cx="2487612" cy="1724025"/>
            <a:chOff x="-758898" y="1273488"/>
            <a:chExt cx="5915106" cy="4098989"/>
          </a:xfrm>
        </p:grpSpPr>
        <p:pic>
          <p:nvPicPr>
            <p:cNvPr id="54335" name="Picture 23" descr="panda1_patch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9518" y="1274733"/>
              <a:ext cx="3561389" cy="40894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4336" name="Rectangle 192"/>
            <p:cNvSpPr>
              <a:spLocks noChangeArrowheads="1"/>
            </p:cNvSpPr>
            <p:nvPr/>
          </p:nvSpPr>
          <p:spPr bwMode="auto">
            <a:xfrm rot="2403778">
              <a:off x="2748329" y="1658115"/>
              <a:ext cx="332771" cy="35439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7" name="Rectangle 193"/>
            <p:cNvSpPr>
              <a:spLocks noChangeArrowheads="1"/>
            </p:cNvSpPr>
            <p:nvPr/>
          </p:nvSpPr>
          <p:spPr bwMode="auto">
            <a:xfrm rot="4479566">
              <a:off x="2925336" y="2041915"/>
              <a:ext cx="429398" cy="42877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8" name="Rectangle 194"/>
            <p:cNvSpPr>
              <a:spLocks noChangeArrowheads="1"/>
            </p:cNvSpPr>
            <p:nvPr/>
          </p:nvSpPr>
          <p:spPr bwMode="auto">
            <a:xfrm rot="6076419">
              <a:off x="3351119" y="2398793"/>
              <a:ext cx="283942" cy="27485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9" name="Rectangle 195"/>
            <p:cNvSpPr>
              <a:spLocks noChangeArrowheads="1"/>
            </p:cNvSpPr>
            <p:nvPr/>
          </p:nvSpPr>
          <p:spPr bwMode="auto">
            <a:xfrm rot="7967323">
              <a:off x="3408187" y="1920754"/>
              <a:ext cx="279465" cy="2540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0" name="Rectangle 196"/>
            <p:cNvSpPr>
              <a:spLocks noChangeArrowheads="1"/>
            </p:cNvSpPr>
            <p:nvPr/>
          </p:nvSpPr>
          <p:spPr bwMode="auto">
            <a:xfrm rot="6547857">
              <a:off x="3384419" y="1531827"/>
              <a:ext cx="204489" cy="18223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1" name="Rectangle 197"/>
            <p:cNvSpPr>
              <a:spLocks noChangeArrowheads="1"/>
            </p:cNvSpPr>
            <p:nvPr/>
          </p:nvSpPr>
          <p:spPr bwMode="auto">
            <a:xfrm rot="6076419">
              <a:off x="1709285" y="2872434"/>
              <a:ext cx="340502" cy="34635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2" name="Rectangle 198"/>
            <p:cNvSpPr>
              <a:spLocks noChangeArrowheads="1"/>
            </p:cNvSpPr>
            <p:nvPr/>
          </p:nvSpPr>
          <p:spPr bwMode="auto">
            <a:xfrm rot="3812729">
              <a:off x="1276500" y="1399218"/>
              <a:ext cx="383790" cy="37999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3" name="Rectangle 199"/>
            <p:cNvSpPr>
              <a:spLocks noChangeArrowheads="1"/>
            </p:cNvSpPr>
            <p:nvPr/>
          </p:nvSpPr>
          <p:spPr bwMode="auto">
            <a:xfrm rot="3812729">
              <a:off x="1340811" y="1529510"/>
              <a:ext cx="218653" cy="17668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4" name="Rectangle 200"/>
            <p:cNvSpPr>
              <a:spLocks noChangeArrowheads="1"/>
            </p:cNvSpPr>
            <p:nvPr/>
          </p:nvSpPr>
          <p:spPr bwMode="auto">
            <a:xfrm rot="3812729">
              <a:off x="977685" y="1393416"/>
              <a:ext cx="141620" cy="1334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5" name="Rectangle 201"/>
            <p:cNvSpPr>
              <a:spLocks noChangeArrowheads="1"/>
            </p:cNvSpPr>
            <p:nvPr/>
          </p:nvSpPr>
          <p:spPr bwMode="auto">
            <a:xfrm rot="7300187">
              <a:off x="1118560" y="1270438"/>
              <a:ext cx="179029" cy="18513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6" name="Rectangle 202"/>
            <p:cNvSpPr>
              <a:spLocks noChangeArrowheads="1"/>
            </p:cNvSpPr>
            <p:nvPr/>
          </p:nvSpPr>
          <p:spPr bwMode="auto">
            <a:xfrm rot="2090564">
              <a:off x="1395775" y="1933164"/>
              <a:ext cx="191409" cy="1892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7" name="Rectangle 203"/>
            <p:cNvSpPr>
              <a:spLocks noChangeArrowheads="1"/>
            </p:cNvSpPr>
            <p:nvPr/>
          </p:nvSpPr>
          <p:spPr bwMode="auto">
            <a:xfrm rot="-170145">
              <a:off x="819067" y="2634908"/>
              <a:ext cx="312805" cy="32736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8" name="Rectangle 204"/>
            <p:cNvSpPr>
              <a:spLocks noChangeArrowheads="1"/>
            </p:cNvSpPr>
            <p:nvPr/>
          </p:nvSpPr>
          <p:spPr bwMode="auto">
            <a:xfrm rot="368009">
              <a:off x="866549" y="2804242"/>
              <a:ext cx="371516" cy="37320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9" name="Rectangle 205"/>
            <p:cNvSpPr>
              <a:spLocks noChangeArrowheads="1"/>
            </p:cNvSpPr>
            <p:nvPr/>
          </p:nvSpPr>
          <p:spPr bwMode="auto">
            <a:xfrm rot="1313508">
              <a:off x="1752091" y="2953910"/>
              <a:ext cx="162867" cy="1822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0" name="Rectangle 206"/>
            <p:cNvSpPr>
              <a:spLocks noChangeArrowheads="1"/>
            </p:cNvSpPr>
            <p:nvPr/>
          </p:nvSpPr>
          <p:spPr bwMode="auto">
            <a:xfrm rot="850053">
              <a:off x="2378571" y="2761016"/>
              <a:ext cx="236372" cy="20806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1" name="Rectangle 207"/>
            <p:cNvSpPr>
              <a:spLocks noChangeArrowheads="1"/>
            </p:cNvSpPr>
            <p:nvPr/>
          </p:nvSpPr>
          <p:spPr bwMode="auto">
            <a:xfrm rot="850053">
              <a:off x="2256882" y="2938345"/>
              <a:ext cx="226575" cy="21053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2" name="Rectangle 208"/>
            <p:cNvSpPr>
              <a:spLocks noChangeArrowheads="1"/>
            </p:cNvSpPr>
            <p:nvPr/>
          </p:nvSpPr>
          <p:spPr bwMode="auto">
            <a:xfrm rot="-1803540">
              <a:off x="2298828" y="3110113"/>
              <a:ext cx="155329" cy="1878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3" name="Rectangle 209"/>
            <p:cNvSpPr>
              <a:spLocks noChangeArrowheads="1"/>
            </p:cNvSpPr>
            <p:nvPr/>
          </p:nvSpPr>
          <p:spPr bwMode="auto">
            <a:xfrm rot="-3404993">
              <a:off x="888081" y="3123869"/>
              <a:ext cx="151133" cy="17102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4" name="Rectangle 210"/>
            <p:cNvSpPr>
              <a:spLocks noChangeArrowheads="1"/>
            </p:cNvSpPr>
            <p:nvPr/>
          </p:nvSpPr>
          <p:spPr bwMode="auto">
            <a:xfrm rot="-1652809">
              <a:off x="3030606" y="3732460"/>
              <a:ext cx="222913" cy="17861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5" name="Rectangle 211"/>
            <p:cNvSpPr>
              <a:spLocks noChangeArrowheads="1"/>
            </p:cNvSpPr>
            <p:nvPr/>
          </p:nvSpPr>
          <p:spPr bwMode="auto">
            <a:xfrm rot="2176634">
              <a:off x="3405359" y="4553565"/>
              <a:ext cx="153120" cy="17958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6" name="Rectangle 212"/>
            <p:cNvSpPr>
              <a:spLocks noChangeArrowheads="1"/>
            </p:cNvSpPr>
            <p:nvPr/>
          </p:nvSpPr>
          <p:spPr bwMode="auto">
            <a:xfrm rot="3376059">
              <a:off x="3730962" y="4754725"/>
              <a:ext cx="146832" cy="16742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7" name="Rectangle 213"/>
            <p:cNvSpPr>
              <a:spLocks noChangeArrowheads="1"/>
            </p:cNvSpPr>
            <p:nvPr/>
          </p:nvSpPr>
          <p:spPr bwMode="auto">
            <a:xfrm rot="1689288">
              <a:off x="1971662" y="4766091"/>
              <a:ext cx="134758" cy="15500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8" name="Rectangle 214"/>
            <p:cNvSpPr>
              <a:spLocks noChangeArrowheads="1"/>
            </p:cNvSpPr>
            <p:nvPr/>
          </p:nvSpPr>
          <p:spPr bwMode="auto">
            <a:xfrm rot="5608739">
              <a:off x="2333934" y="4897542"/>
              <a:ext cx="407143" cy="38559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9" name="Rectangle 215"/>
            <p:cNvSpPr>
              <a:spLocks noChangeArrowheads="1"/>
            </p:cNvSpPr>
            <p:nvPr/>
          </p:nvSpPr>
          <p:spPr bwMode="auto">
            <a:xfrm rot="6793417">
              <a:off x="2086214" y="4934216"/>
              <a:ext cx="454733" cy="42178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0" name="Rectangle 216"/>
            <p:cNvSpPr>
              <a:spLocks noChangeArrowheads="1"/>
            </p:cNvSpPr>
            <p:nvPr/>
          </p:nvSpPr>
          <p:spPr bwMode="auto">
            <a:xfrm rot="8126368">
              <a:off x="785051" y="5051600"/>
              <a:ext cx="230270" cy="22807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1" name="Rectangle 217"/>
            <p:cNvSpPr>
              <a:spLocks noChangeArrowheads="1"/>
            </p:cNvSpPr>
            <p:nvPr/>
          </p:nvSpPr>
          <p:spPr bwMode="auto">
            <a:xfrm rot="8879187">
              <a:off x="1651945" y="3732547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2" name="Rectangle 218"/>
            <p:cNvSpPr>
              <a:spLocks noChangeArrowheads="1"/>
            </p:cNvSpPr>
            <p:nvPr/>
          </p:nvSpPr>
          <p:spPr bwMode="auto">
            <a:xfrm rot="5057823">
              <a:off x="2131361" y="3833433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3" name="Rectangle 219"/>
            <p:cNvSpPr>
              <a:spLocks noChangeArrowheads="1"/>
            </p:cNvSpPr>
            <p:nvPr/>
          </p:nvSpPr>
          <p:spPr bwMode="auto">
            <a:xfrm rot="5057823">
              <a:off x="1972836" y="3979484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4" name="Rectangle 220"/>
            <p:cNvSpPr>
              <a:spLocks noChangeArrowheads="1"/>
            </p:cNvSpPr>
            <p:nvPr/>
          </p:nvSpPr>
          <p:spPr bwMode="auto">
            <a:xfrm rot="2884398">
              <a:off x="2001284" y="3894557"/>
              <a:ext cx="429419" cy="43226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5" name="Rectangle 221"/>
            <p:cNvSpPr>
              <a:spLocks noChangeArrowheads="1"/>
            </p:cNvSpPr>
            <p:nvPr/>
          </p:nvSpPr>
          <p:spPr bwMode="auto">
            <a:xfrm rot="900791">
              <a:off x="230583" y="3672046"/>
              <a:ext cx="435006" cy="36726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6" name="Rectangle 222"/>
            <p:cNvSpPr>
              <a:spLocks noChangeArrowheads="1"/>
            </p:cNvSpPr>
            <p:nvPr/>
          </p:nvSpPr>
          <p:spPr bwMode="auto">
            <a:xfrm rot="508543">
              <a:off x="249100" y="3493634"/>
              <a:ext cx="401763" cy="27237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7" name="Rectangle 223"/>
            <p:cNvSpPr>
              <a:spLocks noChangeArrowheads="1"/>
            </p:cNvSpPr>
            <p:nvPr/>
          </p:nvSpPr>
          <p:spPr bwMode="auto">
            <a:xfrm rot="2425690">
              <a:off x="1685954" y="3893578"/>
              <a:ext cx="385646" cy="36702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8" name="Rectangle 224"/>
            <p:cNvSpPr>
              <a:spLocks noChangeArrowheads="1"/>
            </p:cNvSpPr>
            <p:nvPr/>
          </p:nvSpPr>
          <p:spPr bwMode="auto">
            <a:xfrm rot="1740742">
              <a:off x="3628479" y="3923526"/>
              <a:ext cx="246820" cy="2266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9" name="Rectangle 225"/>
            <p:cNvSpPr>
              <a:spLocks noChangeArrowheads="1"/>
            </p:cNvSpPr>
            <p:nvPr/>
          </p:nvSpPr>
          <p:spPr bwMode="auto">
            <a:xfrm rot="-1135016">
              <a:off x="3506054" y="3799961"/>
              <a:ext cx="196704" cy="2144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0" name="Rectangle 226"/>
            <p:cNvSpPr>
              <a:spLocks noChangeArrowheads="1"/>
            </p:cNvSpPr>
            <p:nvPr/>
          </p:nvSpPr>
          <p:spPr bwMode="auto">
            <a:xfrm rot="1124235">
              <a:off x="3257044" y="3568740"/>
              <a:ext cx="220240" cy="19519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1" name="Rectangle 227"/>
            <p:cNvSpPr>
              <a:spLocks noChangeArrowheads="1"/>
            </p:cNvSpPr>
            <p:nvPr/>
          </p:nvSpPr>
          <p:spPr bwMode="auto">
            <a:xfrm rot="4174381">
              <a:off x="623865" y="3992638"/>
              <a:ext cx="161159" cy="16773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2" name="Rectangle 228"/>
            <p:cNvSpPr>
              <a:spLocks noChangeArrowheads="1"/>
            </p:cNvSpPr>
            <p:nvPr/>
          </p:nvSpPr>
          <p:spPr bwMode="auto">
            <a:xfrm rot="2422202">
              <a:off x="1515836" y="3841261"/>
              <a:ext cx="152158" cy="222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3" name="Rectangle 229"/>
            <p:cNvSpPr>
              <a:spLocks noChangeArrowheads="1"/>
            </p:cNvSpPr>
            <p:nvPr/>
          </p:nvSpPr>
          <p:spPr bwMode="auto">
            <a:xfrm rot="2422202">
              <a:off x="1413879" y="4004297"/>
              <a:ext cx="161421" cy="1580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4" name="Rectangle 230"/>
            <p:cNvSpPr>
              <a:spLocks noChangeArrowheads="1"/>
            </p:cNvSpPr>
            <p:nvPr/>
          </p:nvSpPr>
          <p:spPr bwMode="auto">
            <a:xfrm rot="2422202">
              <a:off x="1361960" y="4257991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5" name="Rectangle 231"/>
            <p:cNvSpPr>
              <a:spLocks noChangeArrowheads="1"/>
            </p:cNvSpPr>
            <p:nvPr/>
          </p:nvSpPr>
          <p:spPr bwMode="auto">
            <a:xfrm rot="2422202">
              <a:off x="1266375" y="4367530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6" name="Rectangle 232"/>
            <p:cNvSpPr>
              <a:spLocks noChangeArrowheads="1"/>
            </p:cNvSpPr>
            <p:nvPr/>
          </p:nvSpPr>
          <p:spPr bwMode="auto">
            <a:xfrm rot="1748824">
              <a:off x="415557" y="3898635"/>
              <a:ext cx="161766" cy="19720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7" name="Rectangle 233"/>
            <p:cNvSpPr>
              <a:spLocks noChangeArrowheads="1"/>
            </p:cNvSpPr>
            <p:nvPr/>
          </p:nvSpPr>
          <p:spPr bwMode="auto">
            <a:xfrm rot="1452515">
              <a:off x="1962839" y="3695226"/>
              <a:ext cx="194426" cy="138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8" name="Rectangle 234"/>
            <p:cNvSpPr>
              <a:spLocks noChangeArrowheads="1"/>
            </p:cNvSpPr>
            <p:nvPr/>
          </p:nvSpPr>
          <p:spPr bwMode="auto">
            <a:xfrm rot="-735569">
              <a:off x="316533" y="3001994"/>
              <a:ext cx="219613" cy="17951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9" name="Rectangle 235"/>
            <p:cNvSpPr>
              <a:spLocks noChangeArrowheads="1"/>
            </p:cNvSpPr>
            <p:nvPr/>
          </p:nvSpPr>
          <p:spPr bwMode="auto">
            <a:xfrm rot="2090564">
              <a:off x="1426879" y="2002910"/>
              <a:ext cx="147433" cy="15656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0" name="Rectangle 236"/>
            <p:cNvSpPr>
              <a:spLocks noChangeArrowheads="1"/>
            </p:cNvSpPr>
            <p:nvPr/>
          </p:nvSpPr>
          <p:spPr bwMode="auto">
            <a:xfrm rot="2090564">
              <a:off x="2878773" y="3784809"/>
              <a:ext cx="135410" cy="12818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1" name="Rectangle 237"/>
            <p:cNvSpPr>
              <a:spLocks noChangeArrowheads="1"/>
            </p:cNvSpPr>
            <p:nvPr/>
          </p:nvSpPr>
          <p:spPr bwMode="auto">
            <a:xfrm rot="2090564">
              <a:off x="1772952" y="3788081"/>
              <a:ext cx="156271" cy="1581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2" name="Rectangle 238"/>
            <p:cNvSpPr>
              <a:spLocks noChangeArrowheads="1"/>
            </p:cNvSpPr>
            <p:nvPr/>
          </p:nvSpPr>
          <p:spPr bwMode="auto">
            <a:xfrm rot="889161" flipV="1">
              <a:off x="3829101" y="4059040"/>
              <a:ext cx="456210" cy="3024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3" name="Rectangle 239"/>
            <p:cNvSpPr>
              <a:spLocks noChangeArrowheads="1"/>
            </p:cNvSpPr>
            <p:nvPr/>
          </p:nvSpPr>
          <p:spPr bwMode="auto">
            <a:xfrm rot="-318622">
              <a:off x="3239418" y="3659663"/>
              <a:ext cx="194443" cy="14377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4" name="Rectangle 240"/>
            <p:cNvSpPr>
              <a:spLocks noChangeArrowheads="1"/>
            </p:cNvSpPr>
            <p:nvPr/>
          </p:nvSpPr>
          <p:spPr bwMode="auto">
            <a:xfrm>
              <a:off x="3987792" y="361156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5" name="Rectangle 241"/>
            <p:cNvSpPr>
              <a:spLocks noChangeArrowheads="1"/>
            </p:cNvSpPr>
            <p:nvPr/>
          </p:nvSpPr>
          <p:spPr bwMode="auto">
            <a:xfrm>
              <a:off x="-758898" y="288130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42"/>
          <p:cNvGrpSpPr>
            <a:grpSpLocks noChangeAspect="1"/>
          </p:cNvGrpSpPr>
          <p:nvPr/>
        </p:nvGrpSpPr>
        <p:grpSpPr bwMode="auto">
          <a:xfrm>
            <a:off x="2782888" y="4670425"/>
            <a:ext cx="1930400" cy="1898650"/>
            <a:chOff x="4498974" y="1055655"/>
            <a:chExt cx="4527612" cy="4454586"/>
          </a:xfrm>
        </p:grpSpPr>
        <p:pic>
          <p:nvPicPr>
            <p:cNvPr id="54306" name="Picture 24" descr="panda_patche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8974" y="1274733"/>
              <a:ext cx="4527612" cy="397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7" name="Rectangle 244"/>
            <p:cNvSpPr>
              <a:spLocks noChangeArrowheads="1"/>
            </p:cNvSpPr>
            <p:nvPr/>
          </p:nvSpPr>
          <p:spPr bwMode="auto">
            <a:xfrm rot="5141941">
              <a:off x="5564298" y="1498838"/>
              <a:ext cx="328619" cy="3651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8" name="Rectangle 245"/>
            <p:cNvSpPr>
              <a:spLocks noChangeArrowheads="1"/>
            </p:cNvSpPr>
            <p:nvPr/>
          </p:nvSpPr>
          <p:spPr bwMode="auto">
            <a:xfrm rot="5803388">
              <a:off x="6169716" y="1424606"/>
              <a:ext cx="528894" cy="5035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9" name="Rectangle 246"/>
            <p:cNvSpPr>
              <a:spLocks noChangeArrowheads="1"/>
            </p:cNvSpPr>
            <p:nvPr/>
          </p:nvSpPr>
          <p:spPr bwMode="auto">
            <a:xfrm rot="4500892">
              <a:off x="6116497" y="1782994"/>
              <a:ext cx="428642" cy="4299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0" name="Rectangle 247"/>
            <p:cNvSpPr>
              <a:spLocks noChangeArrowheads="1"/>
            </p:cNvSpPr>
            <p:nvPr/>
          </p:nvSpPr>
          <p:spPr bwMode="auto">
            <a:xfrm rot="3780541">
              <a:off x="6668110" y="1951353"/>
              <a:ext cx="605003" cy="5995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1" name="Rectangle 248"/>
            <p:cNvSpPr>
              <a:spLocks noChangeArrowheads="1"/>
            </p:cNvSpPr>
            <p:nvPr/>
          </p:nvSpPr>
          <p:spPr bwMode="auto">
            <a:xfrm rot="4166865">
              <a:off x="7665747" y="1945368"/>
              <a:ext cx="403198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2" name="Rectangle 249"/>
            <p:cNvSpPr>
              <a:spLocks noChangeArrowheads="1"/>
            </p:cNvSpPr>
            <p:nvPr/>
          </p:nvSpPr>
          <p:spPr bwMode="auto">
            <a:xfrm rot="260839">
              <a:off x="7765020" y="2787234"/>
              <a:ext cx="425133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3" name="Rectangle 250"/>
            <p:cNvSpPr>
              <a:spLocks noChangeArrowheads="1"/>
            </p:cNvSpPr>
            <p:nvPr/>
          </p:nvSpPr>
          <p:spPr bwMode="auto">
            <a:xfrm rot="260839">
              <a:off x="5904184" y="1218739"/>
              <a:ext cx="456006" cy="48473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4" name="Rectangle 251"/>
            <p:cNvSpPr>
              <a:spLocks noChangeArrowheads="1"/>
            </p:cNvSpPr>
            <p:nvPr/>
          </p:nvSpPr>
          <p:spPr bwMode="auto">
            <a:xfrm rot="734976">
              <a:off x="4653733" y="2427960"/>
              <a:ext cx="603308" cy="541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5" name="Rectangle 252"/>
            <p:cNvSpPr>
              <a:spLocks noChangeArrowheads="1"/>
            </p:cNvSpPr>
            <p:nvPr/>
          </p:nvSpPr>
          <p:spPr bwMode="auto">
            <a:xfrm rot="-293446">
              <a:off x="4540474" y="1960543"/>
              <a:ext cx="700675" cy="70962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6" name="Rectangle 253"/>
            <p:cNvSpPr>
              <a:spLocks noChangeArrowheads="1"/>
            </p:cNvSpPr>
            <p:nvPr/>
          </p:nvSpPr>
          <p:spPr bwMode="auto">
            <a:xfrm rot="-1020721">
              <a:off x="4571935" y="2173518"/>
              <a:ext cx="467500" cy="42972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7" name="Rectangle 254"/>
            <p:cNvSpPr>
              <a:spLocks noChangeArrowheads="1"/>
            </p:cNvSpPr>
            <p:nvPr/>
          </p:nvSpPr>
          <p:spPr bwMode="auto">
            <a:xfrm rot="-1020721">
              <a:off x="5020329" y="3118286"/>
              <a:ext cx="426697" cy="3658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8" name="Rectangle 255"/>
            <p:cNvSpPr>
              <a:spLocks noChangeArrowheads="1"/>
            </p:cNvSpPr>
            <p:nvPr/>
          </p:nvSpPr>
          <p:spPr bwMode="auto">
            <a:xfrm rot="-3547688">
              <a:off x="5092492" y="3094034"/>
              <a:ext cx="677210" cy="61997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9" name="Rectangle 256"/>
            <p:cNvSpPr>
              <a:spLocks noChangeArrowheads="1"/>
            </p:cNvSpPr>
            <p:nvPr/>
          </p:nvSpPr>
          <p:spPr bwMode="auto">
            <a:xfrm rot="-3547688">
              <a:off x="5244706" y="3115236"/>
              <a:ext cx="332102" cy="3711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0" name="Rectangle 257"/>
            <p:cNvSpPr>
              <a:spLocks noChangeArrowheads="1"/>
            </p:cNvSpPr>
            <p:nvPr/>
          </p:nvSpPr>
          <p:spPr bwMode="auto">
            <a:xfrm rot="-5857429">
              <a:off x="5896326" y="2683175"/>
              <a:ext cx="379210" cy="3850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1" name="Rectangle 258"/>
            <p:cNvSpPr>
              <a:spLocks noChangeArrowheads="1"/>
            </p:cNvSpPr>
            <p:nvPr/>
          </p:nvSpPr>
          <p:spPr bwMode="auto">
            <a:xfrm rot="-4247964">
              <a:off x="6222825" y="2656946"/>
              <a:ext cx="255286" cy="26615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2" name="Rectangle 259"/>
            <p:cNvSpPr>
              <a:spLocks noChangeArrowheads="1"/>
            </p:cNvSpPr>
            <p:nvPr/>
          </p:nvSpPr>
          <p:spPr bwMode="auto">
            <a:xfrm rot="-6536316">
              <a:off x="6746578" y="2633664"/>
              <a:ext cx="493721" cy="51559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3" name="Rectangle 260"/>
            <p:cNvSpPr>
              <a:spLocks noChangeArrowheads="1"/>
            </p:cNvSpPr>
            <p:nvPr/>
          </p:nvSpPr>
          <p:spPr bwMode="auto">
            <a:xfrm rot="-7636424">
              <a:off x="6354671" y="2916861"/>
              <a:ext cx="435538" cy="42222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4" name="Rectangle 261"/>
            <p:cNvSpPr>
              <a:spLocks noChangeArrowheads="1"/>
            </p:cNvSpPr>
            <p:nvPr/>
          </p:nvSpPr>
          <p:spPr bwMode="auto">
            <a:xfrm rot="-9682559">
              <a:off x="6770956" y="3150746"/>
              <a:ext cx="384028" cy="33524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5" name="Rectangle 262"/>
            <p:cNvSpPr>
              <a:spLocks noChangeArrowheads="1"/>
            </p:cNvSpPr>
            <p:nvPr/>
          </p:nvSpPr>
          <p:spPr bwMode="auto">
            <a:xfrm rot="9367836">
              <a:off x="6371895" y="4009441"/>
              <a:ext cx="655241" cy="62668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6" name="Rectangle 263"/>
            <p:cNvSpPr>
              <a:spLocks noChangeArrowheads="1"/>
            </p:cNvSpPr>
            <p:nvPr/>
          </p:nvSpPr>
          <p:spPr bwMode="auto">
            <a:xfrm rot="8712282">
              <a:off x="5860412" y="3564208"/>
              <a:ext cx="417241" cy="4233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7" name="Rectangle 264"/>
            <p:cNvSpPr>
              <a:spLocks noChangeArrowheads="1"/>
            </p:cNvSpPr>
            <p:nvPr/>
          </p:nvSpPr>
          <p:spPr bwMode="auto">
            <a:xfrm rot="9754339">
              <a:off x="6185929" y="3475213"/>
              <a:ext cx="419887" cy="37416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8" name="Rectangle 265"/>
            <p:cNvSpPr>
              <a:spLocks noChangeArrowheads="1"/>
            </p:cNvSpPr>
            <p:nvPr/>
          </p:nvSpPr>
          <p:spPr bwMode="auto">
            <a:xfrm rot="7814351">
              <a:off x="4603388" y="4136953"/>
              <a:ext cx="838413" cy="85640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9" name="Rectangle 266"/>
            <p:cNvSpPr>
              <a:spLocks noChangeArrowheads="1"/>
            </p:cNvSpPr>
            <p:nvPr/>
          </p:nvSpPr>
          <p:spPr bwMode="auto">
            <a:xfrm rot="5400000">
              <a:off x="5064925" y="4579160"/>
              <a:ext cx="547695" cy="7302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0" name="Rectangle 267"/>
            <p:cNvSpPr>
              <a:spLocks noChangeArrowheads="1"/>
            </p:cNvSpPr>
            <p:nvPr/>
          </p:nvSpPr>
          <p:spPr bwMode="auto">
            <a:xfrm rot="7590695">
              <a:off x="8047458" y="4761686"/>
              <a:ext cx="535775" cy="56941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1" name="Rectangle 268"/>
            <p:cNvSpPr>
              <a:spLocks noChangeArrowheads="1"/>
            </p:cNvSpPr>
            <p:nvPr/>
          </p:nvSpPr>
          <p:spPr bwMode="auto">
            <a:xfrm rot="6131475">
              <a:off x="8090073" y="4213976"/>
              <a:ext cx="497341" cy="51124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2" name="Rectangle 269"/>
            <p:cNvSpPr>
              <a:spLocks noChangeArrowheads="1"/>
            </p:cNvSpPr>
            <p:nvPr/>
          </p:nvSpPr>
          <p:spPr bwMode="auto">
            <a:xfrm rot="6400600">
              <a:off x="8135849" y="4489137"/>
              <a:ext cx="449813" cy="4576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3" name="Rectangle 270"/>
            <p:cNvSpPr>
              <a:spLocks noChangeArrowheads="1"/>
            </p:cNvSpPr>
            <p:nvPr/>
          </p:nvSpPr>
          <p:spPr bwMode="auto">
            <a:xfrm>
              <a:off x="7675605" y="5254650"/>
              <a:ext cx="1168416" cy="2555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4" name="Rectangle 271"/>
            <p:cNvSpPr>
              <a:spLocks noChangeArrowheads="1"/>
            </p:cNvSpPr>
            <p:nvPr/>
          </p:nvSpPr>
          <p:spPr bwMode="auto">
            <a:xfrm>
              <a:off x="5375286" y="1055655"/>
              <a:ext cx="1168416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0" name="TextBox 339"/>
          <p:cNvSpPr txBox="1">
            <a:spLocks noChangeArrowheads="1"/>
          </p:cNvSpPr>
          <p:nvPr/>
        </p:nvSpPr>
        <p:spPr bwMode="auto">
          <a:xfrm>
            <a:off x="4900613" y="2111375"/>
            <a:ext cx="41989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 partitions serve to “match” the local descriptors within successively wider regions.</a:t>
            </a:r>
          </a:p>
        </p:txBody>
      </p:sp>
      <p:grpSp>
        <p:nvGrpSpPr>
          <p:cNvPr id="9" name="Group 341"/>
          <p:cNvGrpSpPr>
            <a:grpSpLocks/>
          </p:cNvGrpSpPr>
          <p:nvPr/>
        </p:nvGrpSpPr>
        <p:grpSpPr bwMode="auto">
          <a:xfrm>
            <a:off x="993775" y="1165225"/>
            <a:ext cx="3051175" cy="2760663"/>
            <a:chOff x="2855590" y="1201707"/>
            <a:chExt cx="3051026" cy="2760644"/>
          </a:xfrm>
        </p:grpSpPr>
        <p:pic>
          <p:nvPicPr>
            <p:cNvPr id="54301" name="Picture 133" descr="pandapatch2.jpg"/>
            <p:cNvPicPr>
              <a:picLocks noChangeAspect="1"/>
            </p:cNvPicPr>
            <p:nvPr/>
          </p:nvPicPr>
          <p:blipFill>
            <a:blip r:embed="rId5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</p:spPr>
        </p:pic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54304" name="Picture 126" descr="pandapatch4.jpg"/>
              <p:cNvPicPr>
                <a:picLocks noChangeAspect="1"/>
              </p:cNvPicPr>
              <p:nvPr/>
            </p:nvPicPr>
            <p:blipFill>
              <a:blip r:embed="rId6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  <p:pic>
            <p:nvPicPr>
              <p:cNvPr id="54305" name="Picture 124" descr="pandapatch4.jpg"/>
              <p:cNvPicPr>
                <a:picLocks noChangeAspect="1"/>
              </p:cNvPicPr>
              <p:nvPr/>
            </p:nvPicPr>
            <p:blipFill>
              <a:blip r:embed="rId6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5430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7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</p:spPr>
        </p:pic>
      </p:grpSp>
      <p:grpSp>
        <p:nvGrpSpPr>
          <p:cNvPr id="11" name="Group 373"/>
          <p:cNvGrpSpPr>
            <a:grpSpLocks/>
          </p:cNvGrpSpPr>
          <p:nvPr/>
        </p:nvGrpSpPr>
        <p:grpSpPr bwMode="auto">
          <a:xfrm>
            <a:off x="1249363" y="1530350"/>
            <a:ext cx="2992437" cy="2811463"/>
            <a:chOff x="3074668" y="1530324"/>
            <a:chExt cx="2992737" cy="2811497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54299" name="Picture 135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54300" name="Picture 136" descr="pandapatch1.jpg"/>
              <p:cNvPicPr>
                <a:picLocks noChangeAspect="1"/>
              </p:cNvPicPr>
              <p:nvPr/>
            </p:nvPicPr>
            <p:blipFill>
              <a:blip r:embed="rId4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54296" name="Picture 134" descr="pandapatch2.jpg"/>
            <p:cNvPicPr>
              <a:picLocks noChangeAspect="1"/>
            </p:cNvPicPr>
            <p:nvPr/>
          </p:nvPicPr>
          <p:blipFill>
            <a:blip r:embed="rId5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4297" name="Picture 127" descr="pandapatch4.jpg"/>
            <p:cNvPicPr>
              <a:picLocks noChangeAspect="1"/>
            </p:cNvPicPr>
            <p:nvPr/>
          </p:nvPicPr>
          <p:blipFill>
            <a:blip r:embed="rId6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4298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7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13" name="Group 273"/>
          <p:cNvGrpSpPr/>
          <p:nvPr/>
        </p:nvGrpSpPr>
        <p:grpSpPr>
          <a:xfrm>
            <a:off x="1066704" y="1238218"/>
            <a:ext cx="3257300" cy="3257550"/>
            <a:chOff x="6178572" y="1165194"/>
            <a:chExt cx="3257300" cy="32575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90" name="Straight Connector 27"/>
            <p:cNvCxnSpPr>
              <a:cxnSpLocks noChangeShapeType="1"/>
            </p:cNvCxnSpPr>
            <p:nvPr/>
          </p:nvCxnSpPr>
          <p:spPr bwMode="auto">
            <a:xfrm rot="5400000">
              <a:off x="7083607" y="2779554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1" name="Straight Connector 27"/>
            <p:cNvCxnSpPr>
              <a:cxnSpLocks noChangeShapeType="1"/>
            </p:cNvCxnSpPr>
            <p:nvPr/>
          </p:nvCxnSpPr>
          <p:spPr bwMode="auto">
            <a:xfrm rot="5400000">
              <a:off x="5294472" y="2808382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2" name="Straight Connector 29"/>
            <p:cNvCxnSpPr>
              <a:cxnSpLocks noChangeShapeType="1"/>
            </p:cNvCxnSpPr>
            <p:nvPr/>
          </p:nvCxnSpPr>
          <p:spPr bwMode="auto">
            <a:xfrm>
              <a:off x="6207398" y="3683339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3" name="Straight Connector 29"/>
            <p:cNvCxnSpPr>
              <a:cxnSpLocks noChangeShapeType="1"/>
            </p:cNvCxnSpPr>
            <p:nvPr/>
          </p:nvCxnSpPr>
          <p:spPr bwMode="auto">
            <a:xfrm>
              <a:off x="6178572" y="1968482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4" name="Group 272"/>
          <p:cNvGrpSpPr/>
          <p:nvPr/>
        </p:nvGrpSpPr>
        <p:grpSpPr>
          <a:xfrm>
            <a:off x="1139730" y="1238220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8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8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407" name="Straight Connector 406"/>
          <p:cNvCxnSpPr>
            <a:cxnSpLocks noChangeShapeType="1"/>
          </p:cNvCxnSpPr>
          <p:nvPr/>
        </p:nvCxnSpPr>
        <p:spPr bwMode="auto">
          <a:xfrm rot="16200000" flipH="1">
            <a:off x="1176338" y="1420813"/>
            <a:ext cx="401637" cy="255587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09" name="Straight Connector 408"/>
          <p:cNvCxnSpPr>
            <a:cxnSpLocks noChangeShapeType="1"/>
          </p:cNvCxnSpPr>
          <p:nvPr/>
        </p:nvCxnSpPr>
        <p:spPr bwMode="auto">
          <a:xfrm flipV="1">
            <a:off x="1358900" y="5473700"/>
            <a:ext cx="2154238" cy="3651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1" name="Straight Connector 410"/>
          <p:cNvCxnSpPr>
            <a:cxnSpLocks noChangeShapeType="1"/>
          </p:cNvCxnSpPr>
          <p:nvPr/>
        </p:nvCxnSpPr>
        <p:spPr bwMode="auto">
          <a:xfrm>
            <a:off x="1577975" y="3575050"/>
            <a:ext cx="1022350" cy="15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3" name="Straight Connector 412"/>
          <p:cNvCxnSpPr>
            <a:cxnSpLocks noChangeShapeType="1"/>
          </p:cNvCxnSpPr>
          <p:nvPr/>
        </p:nvCxnSpPr>
        <p:spPr bwMode="auto">
          <a:xfrm rot="10800000" flipH="1" flipV="1">
            <a:off x="1165225" y="4911725"/>
            <a:ext cx="1843088" cy="29686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6" name="Straight Connector 415"/>
          <p:cNvCxnSpPr>
            <a:cxnSpLocks noChangeShapeType="1"/>
          </p:cNvCxnSpPr>
          <p:nvPr/>
        </p:nvCxnSpPr>
        <p:spPr bwMode="auto">
          <a:xfrm flipV="1">
            <a:off x="2965450" y="3722688"/>
            <a:ext cx="876300" cy="40005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8" name="Straight Connector 417"/>
          <p:cNvCxnSpPr>
            <a:cxnSpLocks noChangeShapeType="1"/>
          </p:cNvCxnSpPr>
          <p:nvPr/>
        </p:nvCxnSpPr>
        <p:spPr bwMode="auto">
          <a:xfrm rot="16200000" flipH="1">
            <a:off x="2457450" y="5586413"/>
            <a:ext cx="273050" cy="88900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48" name="Straight Connector 147"/>
          <p:cNvCxnSpPr>
            <a:cxnSpLocks noChangeShapeType="1"/>
          </p:cNvCxnSpPr>
          <p:nvPr/>
        </p:nvCxnSpPr>
        <p:spPr bwMode="auto">
          <a:xfrm>
            <a:off x="2381250" y="2516188"/>
            <a:ext cx="1204913" cy="73025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49" name="Straight Connector 148"/>
          <p:cNvCxnSpPr>
            <a:cxnSpLocks noChangeShapeType="1"/>
          </p:cNvCxnSpPr>
          <p:nvPr/>
        </p:nvCxnSpPr>
        <p:spPr bwMode="auto">
          <a:xfrm flipV="1">
            <a:off x="1614488" y="5353050"/>
            <a:ext cx="2197100" cy="4841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pic>
        <p:nvPicPr>
          <p:cNvPr id="150" name="Picture 26" descr="xse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4700" y="64960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2" descr="yse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65450" y="64960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</p:spTree>
    <p:extLst>
      <p:ext uri="{BB962C8B-B14F-4D97-AF65-F5344CB8AC3E}">
        <p14:creationId xmlns:p14="http://schemas.microsoft.com/office/powerpoint/2010/main" val="22605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3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01675" y="69850"/>
            <a:ext cx="7772400" cy="1143000"/>
          </a:xfrm>
        </p:spPr>
        <p:txBody>
          <a:bodyPr/>
          <a:lstStyle/>
          <a:p>
            <a:r>
              <a:rPr lang="en-US" sz="4000" smtClean="0"/>
              <a:t>Pyramid match: main idea</a:t>
            </a:r>
          </a:p>
        </p:txBody>
      </p:sp>
      <p:pic>
        <p:nvPicPr>
          <p:cNvPr id="55299" name="Picture 22" descr="rd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323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0"/>
          <p:cNvGrpSpPr>
            <a:grpSpLocks noChangeAspect="1"/>
          </p:cNvGrpSpPr>
          <p:nvPr/>
        </p:nvGrpSpPr>
        <p:grpSpPr bwMode="auto">
          <a:xfrm>
            <a:off x="300038" y="4743450"/>
            <a:ext cx="2487612" cy="1724025"/>
            <a:chOff x="-758898" y="1273488"/>
            <a:chExt cx="5915106" cy="4098989"/>
          </a:xfrm>
        </p:grpSpPr>
        <p:pic>
          <p:nvPicPr>
            <p:cNvPr id="55375" name="Picture 23" descr="panda1_patch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518" y="1274733"/>
              <a:ext cx="3561389" cy="40894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5376" name="Rectangle 192"/>
            <p:cNvSpPr>
              <a:spLocks noChangeArrowheads="1"/>
            </p:cNvSpPr>
            <p:nvPr/>
          </p:nvSpPr>
          <p:spPr bwMode="auto">
            <a:xfrm rot="2403778">
              <a:off x="2748329" y="1658115"/>
              <a:ext cx="332771" cy="35439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7" name="Rectangle 193"/>
            <p:cNvSpPr>
              <a:spLocks noChangeArrowheads="1"/>
            </p:cNvSpPr>
            <p:nvPr/>
          </p:nvSpPr>
          <p:spPr bwMode="auto">
            <a:xfrm rot="4479566">
              <a:off x="2925336" y="2041915"/>
              <a:ext cx="429398" cy="42877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8" name="Rectangle 194"/>
            <p:cNvSpPr>
              <a:spLocks noChangeArrowheads="1"/>
            </p:cNvSpPr>
            <p:nvPr/>
          </p:nvSpPr>
          <p:spPr bwMode="auto">
            <a:xfrm rot="6076419">
              <a:off x="3351119" y="2398793"/>
              <a:ext cx="283942" cy="27485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9" name="Rectangle 195"/>
            <p:cNvSpPr>
              <a:spLocks noChangeArrowheads="1"/>
            </p:cNvSpPr>
            <p:nvPr/>
          </p:nvSpPr>
          <p:spPr bwMode="auto">
            <a:xfrm rot="7967323">
              <a:off x="3408187" y="1920754"/>
              <a:ext cx="279465" cy="2540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0" name="Rectangle 196"/>
            <p:cNvSpPr>
              <a:spLocks noChangeArrowheads="1"/>
            </p:cNvSpPr>
            <p:nvPr/>
          </p:nvSpPr>
          <p:spPr bwMode="auto">
            <a:xfrm rot="6547857">
              <a:off x="3384419" y="1531827"/>
              <a:ext cx="204489" cy="18223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1" name="Rectangle 197"/>
            <p:cNvSpPr>
              <a:spLocks noChangeArrowheads="1"/>
            </p:cNvSpPr>
            <p:nvPr/>
          </p:nvSpPr>
          <p:spPr bwMode="auto">
            <a:xfrm rot="6076419">
              <a:off x="1709285" y="2872434"/>
              <a:ext cx="340502" cy="34635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2" name="Rectangle 198"/>
            <p:cNvSpPr>
              <a:spLocks noChangeArrowheads="1"/>
            </p:cNvSpPr>
            <p:nvPr/>
          </p:nvSpPr>
          <p:spPr bwMode="auto">
            <a:xfrm rot="3812729">
              <a:off x="1276500" y="1399218"/>
              <a:ext cx="383790" cy="37999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3" name="Rectangle 199"/>
            <p:cNvSpPr>
              <a:spLocks noChangeArrowheads="1"/>
            </p:cNvSpPr>
            <p:nvPr/>
          </p:nvSpPr>
          <p:spPr bwMode="auto">
            <a:xfrm rot="3812729">
              <a:off x="1340811" y="1529510"/>
              <a:ext cx="218653" cy="17668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4" name="Rectangle 200"/>
            <p:cNvSpPr>
              <a:spLocks noChangeArrowheads="1"/>
            </p:cNvSpPr>
            <p:nvPr/>
          </p:nvSpPr>
          <p:spPr bwMode="auto">
            <a:xfrm rot="3812729">
              <a:off x="977685" y="1393416"/>
              <a:ext cx="141620" cy="1334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5" name="Rectangle 201"/>
            <p:cNvSpPr>
              <a:spLocks noChangeArrowheads="1"/>
            </p:cNvSpPr>
            <p:nvPr/>
          </p:nvSpPr>
          <p:spPr bwMode="auto">
            <a:xfrm rot="7300187">
              <a:off x="1118560" y="1270438"/>
              <a:ext cx="179029" cy="18513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6" name="Rectangle 202"/>
            <p:cNvSpPr>
              <a:spLocks noChangeArrowheads="1"/>
            </p:cNvSpPr>
            <p:nvPr/>
          </p:nvSpPr>
          <p:spPr bwMode="auto">
            <a:xfrm rot="2090564">
              <a:off x="1395775" y="1933164"/>
              <a:ext cx="191409" cy="1892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7" name="Rectangle 203"/>
            <p:cNvSpPr>
              <a:spLocks noChangeArrowheads="1"/>
            </p:cNvSpPr>
            <p:nvPr/>
          </p:nvSpPr>
          <p:spPr bwMode="auto">
            <a:xfrm rot="-170145">
              <a:off x="819067" y="2634908"/>
              <a:ext cx="312805" cy="32736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8" name="Rectangle 204"/>
            <p:cNvSpPr>
              <a:spLocks noChangeArrowheads="1"/>
            </p:cNvSpPr>
            <p:nvPr/>
          </p:nvSpPr>
          <p:spPr bwMode="auto">
            <a:xfrm rot="368009">
              <a:off x="866549" y="2804242"/>
              <a:ext cx="371516" cy="37320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9" name="Rectangle 205"/>
            <p:cNvSpPr>
              <a:spLocks noChangeArrowheads="1"/>
            </p:cNvSpPr>
            <p:nvPr/>
          </p:nvSpPr>
          <p:spPr bwMode="auto">
            <a:xfrm rot="1313508">
              <a:off x="1752091" y="2953910"/>
              <a:ext cx="162867" cy="1822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0" name="Rectangle 206"/>
            <p:cNvSpPr>
              <a:spLocks noChangeArrowheads="1"/>
            </p:cNvSpPr>
            <p:nvPr/>
          </p:nvSpPr>
          <p:spPr bwMode="auto">
            <a:xfrm rot="850053">
              <a:off x="2378571" y="2761016"/>
              <a:ext cx="236372" cy="20806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1" name="Rectangle 207"/>
            <p:cNvSpPr>
              <a:spLocks noChangeArrowheads="1"/>
            </p:cNvSpPr>
            <p:nvPr/>
          </p:nvSpPr>
          <p:spPr bwMode="auto">
            <a:xfrm rot="850053">
              <a:off x="2256882" y="2938345"/>
              <a:ext cx="226575" cy="21053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2" name="Rectangle 208"/>
            <p:cNvSpPr>
              <a:spLocks noChangeArrowheads="1"/>
            </p:cNvSpPr>
            <p:nvPr/>
          </p:nvSpPr>
          <p:spPr bwMode="auto">
            <a:xfrm rot="-1803540">
              <a:off x="2298828" y="3110113"/>
              <a:ext cx="155329" cy="1878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3" name="Rectangle 209"/>
            <p:cNvSpPr>
              <a:spLocks noChangeArrowheads="1"/>
            </p:cNvSpPr>
            <p:nvPr/>
          </p:nvSpPr>
          <p:spPr bwMode="auto">
            <a:xfrm rot="-3404993">
              <a:off x="888081" y="3123869"/>
              <a:ext cx="151133" cy="17102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4" name="Rectangle 210"/>
            <p:cNvSpPr>
              <a:spLocks noChangeArrowheads="1"/>
            </p:cNvSpPr>
            <p:nvPr/>
          </p:nvSpPr>
          <p:spPr bwMode="auto">
            <a:xfrm rot="-1652809">
              <a:off x="3030606" y="3732460"/>
              <a:ext cx="222913" cy="17861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5" name="Rectangle 211"/>
            <p:cNvSpPr>
              <a:spLocks noChangeArrowheads="1"/>
            </p:cNvSpPr>
            <p:nvPr/>
          </p:nvSpPr>
          <p:spPr bwMode="auto">
            <a:xfrm rot="2176634">
              <a:off x="3405359" y="4553565"/>
              <a:ext cx="153120" cy="17958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6" name="Rectangle 212"/>
            <p:cNvSpPr>
              <a:spLocks noChangeArrowheads="1"/>
            </p:cNvSpPr>
            <p:nvPr/>
          </p:nvSpPr>
          <p:spPr bwMode="auto">
            <a:xfrm rot="3376059">
              <a:off x="3730962" y="4754725"/>
              <a:ext cx="146832" cy="16742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7" name="Rectangle 213"/>
            <p:cNvSpPr>
              <a:spLocks noChangeArrowheads="1"/>
            </p:cNvSpPr>
            <p:nvPr/>
          </p:nvSpPr>
          <p:spPr bwMode="auto">
            <a:xfrm rot="1689288">
              <a:off x="1971662" y="4766091"/>
              <a:ext cx="134758" cy="15500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8" name="Rectangle 214"/>
            <p:cNvSpPr>
              <a:spLocks noChangeArrowheads="1"/>
            </p:cNvSpPr>
            <p:nvPr/>
          </p:nvSpPr>
          <p:spPr bwMode="auto">
            <a:xfrm rot="5608739">
              <a:off x="2333934" y="4897542"/>
              <a:ext cx="407143" cy="38559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9" name="Rectangle 215"/>
            <p:cNvSpPr>
              <a:spLocks noChangeArrowheads="1"/>
            </p:cNvSpPr>
            <p:nvPr/>
          </p:nvSpPr>
          <p:spPr bwMode="auto">
            <a:xfrm rot="6793417">
              <a:off x="2086214" y="4934216"/>
              <a:ext cx="454733" cy="42178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0" name="Rectangle 216"/>
            <p:cNvSpPr>
              <a:spLocks noChangeArrowheads="1"/>
            </p:cNvSpPr>
            <p:nvPr/>
          </p:nvSpPr>
          <p:spPr bwMode="auto">
            <a:xfrm rot="8126368">
              <a:off x="785051" y="5051600"/>
              <a:ext cx="230270" cy="22807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1" name="Rectangle 217"/>
            <p:cNvSpPr>
              <a:spLocks noChangeArrowheads="1"/>
            </p:cNvSpPr>
            <p:nvPr/>
          </p:nvSpPr>
          <p:spPr bwMode="auto">
            <a:xfrm rot="8879187">
              <a:off x="1651945" y="3732547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2" name="Rectangle 218"/>
            <p:cNvSpPr>
              <a:spLocks noChangeArrowheads="1"/>
            </p:cNvSpPr>
            <p:nvPr/>
          </p:nvSpPr>
          <p:spPr bwMode="auto">
            <a:xfrm rot="5057823">
              <a:off x="2131361" y="3833433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3" name="Rectangle 219"/>
            <p:cNvSpPr>
              <a:spLocks noChangeArrowheads="1"/>
            </p:cNvSpPr>
            <p:nvPr/>
          </p:nvSpPr>
          <p:spPr bwMode="auto">
            <a:xfrm rot="5057823">
              <a:off x="1972836" y="3979484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4" name="Rectangle 220"/>
            <p:cNvSpPr>
              <a:spLocks noChangeArrowheads="1"/>
            </p:cNvSpPr>
            <p:nvPr/>
          </p:nvSpPr>
          <p:spPr bwMode="auto">
            <a:xfrm rot="2884398">
              <a:off x="2001284" y="3894557"/>
              <a:ext cx="429419" cy="43226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5" name="Rectangle 221"/>
            <p:cNvSpPr>
              <a:spLocks noChangeArrowheads="1"/>
            </p:cNvSpPr>
            <p:nvPr/>
          </p:nvSpPr>
          <p:spPr bwMode="auto">
            <a:xfrm rot="900791">
              <a:off x="230583" y="3672046"/>
              <a:ext cx="435006" cy="36726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6" name="Rectangle 222"/>
            <p:cNvSpPr>
              <a:spLocks noChangeArrowheads="1"/>
            </p:cNvSpPr>
            <p:nvPr/>
          </p:nvSpPr>
          <p:spPr bwMode="auto">
            <a:xfrm rot="508543">
              <a:off x="249100" y="3493634"/>
              <a:ext cx="401763" cy="27237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7" name="Rectangle 223"/>
            <p:cNvSpPr>
              <a:spLocks noChangeArrowheads="1"/>
            </p:cNvSpPr>
            <p:nvPr/>
          </p:nvSpPr>
          <p:spPr bwMode="auto">
            <a:xfrm rot="2425690">
              <a:off x="1685954" y="3893578"/>
              <a:ext cx="385646" cy="36702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8" name="Rectangle 224"/>
            <p:cNvSpPr>
              <a:spLocks noChangeArrowheads="1"/>
            </p:cNvSpPr>
            <p:nvPr/>
          </p:nvSpPr>
          <p:spPr bwMode="auto">
            <a:xfrm rot="1740742">
              <a:off x="3628479" y="3923526"/>
              <a:ext cx="246820" cy="2266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9" name="Rectangle 225"/>
            <p:cNvSpPr>
              <a:spLocks noChangeArrowheads="1"/>
            </p:cNvSpPr>
            <p:nvPr/>
          </p:nvSpPr>
          <p:spPr bwMode="auto">
            <a:xfrm rot="-1135016">
              <a:off x="3506054" y="3799961"/>
              <a:ext cx="196704" cy="2144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0" name="Rectangle 226"/>
            <p:cNvSpPr>
              <a:spLocks noChangeArrowheads="1"/>
            </p:cNvSpPr>
            <p:nvPr/>
          </p:nvSpPr>
          <p:spPr bwMode="auto">
            <a:xfrm rot="1124235">
              <a:off x="3257044" y="3568740"/>
              <a:ext cx="220240" cy="19519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1" name="Rectangle 227"/>
            <p:cNvSpPr>
              <a:spLocks noChangeArrowheads="1"/>
            </p:cNvSpPr>
            <p:nvPr/>
          </p:nvSpPr>
          <p:spPr bwMode="auto">
            <a:xfrm rot="4174381">
              <a:off x="623865" y="3992638"/>
              <a:ext cx="161159" cy="16773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2" name="Rectangle 228"/>
            <p:cNvSpPr>
              <a:spLocks noChangeArrowheads="1"/>
            </p:cNvSpPr>
            <p:nvPr/>
          </p:nvSpPr>
          <p:spPr bwMode="auto">
            <a:xfrm rot="2422202">
              <a:off x="1515836" y="3841261"/>
              <a:ext cx="152158" cy="222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3" name="Rectangle 229"/>
            <p:cNvSpPr>
              <a:spLocks noChangeArrowheads="1"/>
            </p:cNvSpPr>
            <p:nvPr/>
          </p:nvSpPr>
          <p:spPr bwMode="auto">
            <a:xfrm rot="2422202">
              <a:off x="1413879" y="4004297"/>
              <a:ext cx="161421" cy="1580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4" name="Rectangle 230"/>
            <p:cNvSpPr>
              <a:spLocks noChangeArrowheads="1"/>
            </p:cNvSpPr>
            <p:nvPr/>
          </p:nvSpPr>
          <p:spPr bwMode="auto">
            <a:xfrm rot="2422202">
              <a:off x="1361960" y="4257991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5" name="Rectangle 231"/>
            <p:cNvSpPr>
              <a:spLocks noChangeArrowheads="1"/>
            </p:cNvSpPr>
            <p:nvPr/>
          </p:nvSpPr>
          <p:spPr bwMode="auto">
            <a:xfrm rot="2422202">
              <a:off x="1266375" y="4367530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6" name="Rectangle 232"/>
            <p:cNvSpPr>
              <a:spLocks noChangeArrowheads="1"/>
            </p:cNvSpPr>
            <p:nvPr/>
          </p:nvSpPr>
          <p:spPr bwMode="auto">
            <a:xfrm rot="1748824">
              <a:off x="415557" y="3898635"/>
              <a:ext cx="161766" cy="19720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7" name="Rectangle 233"/>
            <p:cNvSpPr>
              <a:spLocks noChangeArrowheads="1"/>
            </p:cNvSpPr>
            <p:nvPr/>
          </p:nvSpPr>
          <p:spPr bwMode="auto">
            <a:xfrm rot="1452515">
              <a:off x="1962839" y="3695226"/>
              <a:ext cx="194426" cy="138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8" name="Rectangle 234"/>
            <p:cNvSpPr>
              <a:spLocks noChangeArrowheads="1"/>
            </p:cNvSpPr>
            <p:nvPr/>
          </p:nvSpPr>
          <p:spPr bwMode="auto">
            <a:xfrm rot="-735569">
              <a:off x="316533" y="3001994"/>
              <a:ext cx="219613" cy="17951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9" name="Rectangle 235"/>
            <p:cNvSpPr>
              <a:spLocks noChangeArrowheads="1"/>
            </p:cNvSpPr>
            <p:nvPr/>
          </p:nvSpPr>
          <p:spPr bwMode="auto">
            <a:xfrm rot="2090564">
              <a:off x="1426879" y="2002910"/>
              <a:ext cx="147433" cy="15656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0" name="Rectangle 236"/>
            <p:cNvSpPr>
              <a:spLocks noChangeArrowheads="1"/>
            </p:cNvSpPr>
            <p:nvPr/>
          </p:nvSpPr>
          <p:spPr bwMode="auto">
            <a:xfrm rot="2090564">
              <a:off x="2878773" y="3784809"/>
              <a:ext cx="135410" cy="12818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1" name="Rectangle 237"/>
            <p:cNvSpPr>
              <a:spLocks noChangeArrowheads="1"/>
            </p:cNvSpPr>
            <p:nvPr/>
          </p:nvSpPr>
          <p:spPr bwMode="auto">
            <a:xfrm rot="2090564">
              <a:off x="1772952" y="3788081"/>
              <a:ext cx="156271" cy="1581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2" name="Rectangle 238"/>
            <p:cNvSpPr>
              <a:spLocks noChangeArrowheads="1"/>
            </p:cNvSpPr>
            <p:nvPr/>
          </p:nvSpPr>
          <p:spPr bwMode="auto">
            <a:xfrm rot="889161" flipV="1">
              <a:off x="3829101" y="4059040"/>
              <a:ext cx="456210" cy="3024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3" name="Rectangle 239"/>
            <p:cNvSpPr>
              <a:spLocks noChangeArrowheads="1"/>
            </p:cNvSpPr>
            <p:nvPr/>
          </p:nvSpPr>
          <p:spPr bwMode="auto">
            <a:xfrm rot="-318622">
              <a:off x="3239418" y="3659663"/>
              <a:ext cx="194443" cy="14377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4" name="Rectangle 240"/>
            <p:cNvSpPr>
              <a:spLocks noChangeArrowheads="1"/>
            </p:cNvSpPr>
            <p:nvPr/>
          </p:nvSpPr>
          <p:spPr bwMode="auto">
            <a:xfrm>
              <a:off x="3987792" y="361156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5" name="Rectangle 241"/>
            <p:cNvSpPr>
              <a:spLocks noChangeArrowheads="1"/>
            </p:cNvSpPr>
            <p:nvPr/>
          </p:nvSpPr>
          <p:spPr bwMode="auto">
            <a:xfrm>
              <a:off x="-758898" y="288130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42"/>
          <p:cNvGrpSpPr>
            <a:grpSpLocks noChangeAspect="1"/>
          </p:cNvGrpSpPr>
          <p:nvPr/>
        </p:nvGrpSpPr>
        <p:grpSpPr bwMode="auto">
          <a:xfrm>
            <a:off x="2782888" y="4670425"/>
            <a:ext cx="1930400" cy="1898650"/>
            <a:chOff x="4498974" y="1055655"/>
            <a:chExt cx="4527612" cy="4454586"/>
          </a:xfrm>
        </p:grpSpPr>
        <p:pic>
          <p:nvPicPr>
            <p:cNvPr id="55346" name="Picture 24" descr="panda_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8974" y="1274733"/>
              <a:ext cx="4527612" cy="397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47" name="Rectangle 244"/>
            <p:cNvSpPr>
              <a:spLocks noChangeArrowheads="1"/>
            </p:cNvSpPr>
            <p:nvPr/>
          </p:nvSpPr>
          <p:spPr bwMode="auto">
            <a:xfrm rot="5141941">
              <a:off x="5564298" y="1498838"/>
              <a:ext cx="328619" cy="3651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48" name="Rectangle 245"/>
            <p:cNvSpPr>
              <a:spLocks noChangeArrowheads="1"/>
            </p:cNvSpPr>
            <p:nvPr/>
          </p:nvSpPr>
          <p:spPr bwMode="auto">
            <a:xfrm rot="5803388">
              <a:off x="6169716" y="1424606"/>
              <a:ext cx="528894" cy="5035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49" name="Rectangle 246"/>
            <p:cNvSpPr>
              <a:spLocks noChangeArrowheads="1"/>
            </p:cNvSpPr>
            <p:nvPr/>
          </p:nvSpPr>
          <p:spPr bwMode="auto">
            <a:xfrm rot="4500892">
              <a:off x="6116497" y="1782994"/>
              <a:ext cx="428642" cy="4299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0" name="Rectangle 247"/>
            <p:cNvSpPr>
              <a:spLocks noChangeArrowheads="1"/>
            </p:cNvSpPr>
            <p:nvPr/>
          </p:nvSpPr>
          <p:spPr bwMode="auto">
            <a:xfrm rot="3780541">
              <a:off x="6668110" y="1951353"/>
              <a:ext cx="605003" cy="5995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1" name="Rectangle 248"/>
            <p:cNvSpPr>
              <a:spLocks noChangeArrowheads="1"/>
            </p:cNvSpPr>
            <p:nvPr/>
          </p:nvSpPr>
          <p:spPr bwMode="auto">
            <a:xfrm rot="4166865">
              <a:off x="7665747" y="1945368"/>
              <a:ext cx="403198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2" name="Rectangle 249"/>
            <p:cNvSpPr>
              <a:spLocks noChangeArrowheads="1"/>
            </p:cNvSpPr>
            <p:nvPr/>
          </p:nvSpPr>
          <p:spPr bwMode="auto">
            <a:xfrm rot="260839">
              <a:off x="7765020" y="2787234"/>
              <a:ext cx="425133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3" name="Rectangle 250"/>
            <p:cNvSpPr>
              <a:spLocks noChangeArrowheads="1"/>
            </p:cNvSpPr>
            <p:nvPr/>
          </p:nvSpPr>
          <p:spPr bwMode="auto">
            <a:xfrm rot="260839">
              <a:off x="5904184" y="1218739"/>
              <a:ext cx="456006" cy="48473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4" name="Rectangle 251"/>
            <p:cNvSpPr>
              <a:spLocks noChangeArrowheads="1"/>
            </p:cNvSpPr>
            <p:nvPr/>
          </p:nvSpPr>
          <p:spPr bwMode="auto">
            <a:xfrm rot="734976">
              <a:off x="4653733" y="2427960"/>
              <a:ext cx="603308" cy="541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5" name="Rectangle 252"/>
            <p:cNvSpPr>
              <a:spLocks noChangeArrowheads="1"/>
            </p:cNvSpPr>
            <p:nvPr/>
          </p:nvSpPr>
          <p:spPr bwMode="auto">
            <a:xfrm rot="-293446">
              <a:off x="4540474" y="1960543"/>
              <a:ext cx="700675" cy="70962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6" name="Rectangle 253"/>
            <p:cNvSpPr>
              <a:spLocks noChangeArrowheads="1"/>
            </p:cNvSpPr>
            <p:nvPr/>
          </p:nvSpPr>
          <p:spPr bwMode="auto">
            <a:xfrm rot="-1020721">
              <a:off x="4571935" y="2173518"/>
              <a:ext cx="467500" cy="42972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7" name="Rectangle 254"/>
            <p:cNvSpPr>
              <a:spLocks noChangeArrowheads="1"/>
            </p:cNvSpPr>
            <p:nvPr/>
          </p:nvSpPr>
          <p:spPr bwMode="auto">
            <a:xfrm rot="-1020721">
              <a:off x="5020329" y="3118286"/>
              <a:ext cx="426697" cy="3658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8" name="Rectangle 255"/>
            <p:cNvSpPr>
              <a:spLocks noChangeArrowheads="1"/>
            </p:cNvSpPr>
            <p:nvPr/>
          </p:nvSpPr>
          <p:spPr bwMode="auto">
            <a:xfrm rot="-3547688">
              <a:off x="5092492" y="3094034"/>
              <a:ext cx="677210" cy="61997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9" name="Rectangle 256"/>
            <p:cNvSpPr>
              <a:spLocks noChangeArrowheads="1"/>
            </p:cNvSpPr>
            <p:nvPr/>
          </p:nvSpPr>
          <p:spPr bwMode="auto">
            <a:xfrm rot="-3547688">
              <a:off x="5244706" y="3115236"/>
              <a:ext cx="332102" cy="3711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0" name="Rectangle 257"/>
            <p:cNvSpPr>
              <a:spLocks noChangeArrowheads="1"/>
            </p:cNvSpPr>
            <p:nvPr/>
          </p:nvSpPr>
          <p:spPr bwMode="auto">
            <a:xfrm rot="-5857429">
              <a:off x="5896326" y="2683175"/>
              <a:ext cx="379210" cy="3850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1" name="Rectangle 258"/>
            <p:cNvSpPr>
              <a:spLocks noChangeArrowheads="1"/>
            </p:cNvSpPr>
            <p:nvPr/>
          </p:nvSpPr>
          <p:spPr bwMode="auto">
            <a:xfrm rot="-4247964">
              <a:off x="6222825" y="2656946"/>
              <a:ext cx="255286" cy="26615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2" name="Rectangle 259"/>
            <p:cNvSpPr>
              <a:spLocks noChangeArrowheads="1"/>
            </p:cNvSpPr>
            <p:nvPr/>
          </p:nvSpPr>
          <p:spPr bwMode="auto">
            <a:xfrm rot="-6536316">
              <a:off x="6746578" y="2633664"/>
              <a:ext cx="493721" cy="51559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3" name="Rectangle 260"/>
            <p:cNvSpPr>
              <a:spLocks noChangeArrowheads="1"/>
            </p:cNvSpPr>
            <p:nvPr/>
          </p:nvSpPr>
          <p:spPr bwMode="auto">
            <a:xfrm rot="-7636424">
              <a:off x="6354671" y="2916861"/>
              <a:ext cx="435538" cy="42222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4" name="Rectangle 261"/>
            <p:cNvSpPr>
              <a:spLocks noChangeArrowheads="1"/>
            </p:cNvSpPr>
            <p:nvPr/>
          </p:nvSpPr>
          <p:spPr bwMode="auto">
            <a:xfrm rot="-9682559">
              <a:off x="6770956" y="3150746"/>
              <a:ext cx="384028" cy="33524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5" name="Rectangle 262"/>
            <p:cNvSpPr>
              <a:spLocks noChangeArrowheads="1"/>
            </p:cNvSpPr>
            <p:nvPr/>
          </p:nvSpPr>
          <p:spPr bwMode="auto">
            <a:xfrm rot="9367836">
              <a:off x="6371895" y="4009441"/>
              <a:ext cx="655241" cy="62668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6" name="Rectangle 263"/>
            <p:cNvSpPr>
              <a:spLocks noChangeArrowheads="1"/>
            </p:cNvSpPr>
            <p:nvPr/>
          </p:nvSpPr>
          <p:spPr bwMode="auto">
            <a:xfrm rot="8712282">
              <a:off x="5860412" y="3564208"/>
              <a:ext cx="417241" cy="4233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7" name="Rectangle 264"/>
            <p:cNvSpPr>
              <a:spLocks noChangeArrowheads="1"/>
            </p:cNvSpPr>
            <p:nvPr/>
          </p:nvSpPr>
          <p:spPr bwMode="auto">
            <a:xfrm rot="9754339">
              <a:off x="6185929" y="3475213"/>
              <a:ext cx="419887" cy="37416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8" name="Rectangle 265"/>
            <p:cNvSpPr>
              <a:spLocks noChangeArrowheads="1"/>
            </p:cNvSpPr>
            <p:nvPr/>
          </p:nvSpPr>
          <p:spPr bwMode="auto">
            <a:xfrm rot="7814351">
              <a:off x="4603388" y="4136953"/>
              <a:ext cx="838413" cy="85640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9" name="Rectangle 266"/>
            <p:cNvSpPr>
              <a:spLocks noChangeArrowheads="1"/>
            </p:cNvSpPr>
            <p:nvPr/>
          </p:nvSpPr>
          <p:spPr bwMode="auto">
            <a:xfrm rot="5400000">
              <a:off x="5064925" y="4579160"/>
              <a:ext cx="547695" cy="7302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0" name="Rectangle 267"/>
            <p:cNvSpPr>
              <a:spLocks noChangeArrowheads="1"/>
            </p:cNvSpPr>
            <p:nvPr/>
          </p:nvSpPr>
          <p:spPr bwMode="auto">
            <a:xfrm rot="7590695">
              <a:off x="8047458" y="4761686"/>
              <a:ext cx="535775" cy="56941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1" name="Rectangle 268"/>
            <p:cNvSpPr>
              <a:spLocks noChangeArrowheads="1"/>
            </p:cNvSpPr>
            <p:nvPr/>
          </p:nvSpPr>
          <p:spPr bwMode="auto">
            <a:xfrm rot="6131475">
              <a:off x="8090073" y="4213976"/>
              <a:ext cx="497341" cy="51124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2" name="Rectangle 269"/>
            <p:cNvSpPr>
              <a:spLocks noChangeArrowheads="1"/>
            </p:cNvSpPr>
            <p:nvPr/>
          </p:nvSpPr>
          <p:spPr bwMode="auto">
            <a:xfrm rot="6400600">
              <a:off x="8135849" y="4489137"/>
              <a:ext cx="449813" cy="4576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3" name="Rectangle 270"/>
            <p:cNvSpPr>
              <a:spLocks noChangeArrowheads="1"/>
            </p:cNvSpPr>
            <p:nvPr/>
          </p:nvSpPr>
          <p:spPr bwMode="auto">
            <a:xfrm>
              <a:off x="7675605" y="5254650"/>
              <a:ext cx="1168416" cy="2555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4" name="Rectangle 271"/>
            <p:cNvSpPr>
              <a:spLocks noChangeArrowheads="1"/>
            </p:cNvSpPr>
            <p:nvPr/>
          </p:nvSpPr>
          <p:spPr bwMode="auto">
            <a:xfrm>
              <a:off x="5375286" y="1055655"/>
              <a:ext cx="1168416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41"/>
          <p:cNvGrpSpPr>
            <a:grpSpLocks/>
          </p:cNvGrpSpPr>
          <p:nvPr/>
        </p:nvGrpSpPr>
        <p:grpSpPr bwMode="auto">
          <a:xfrm>
            <a:off x="993775" y="1165225"/>
            <a:ext cx="3051175" cy="2760663"/>
            <a:chOff x="2855590" y="1201707"/>
            <a:chExt cx="3051026" cy="2760644"/>
          </a:xfrm>
        </p:grpSpPr>
        <p:pic>
          <p:nvPicPr>
            <p:cNvPr id="55341" name="Picture 133" descr="pandapatch2.jpg"/>
            <p:cNvPicPr>
              <a:picLocks noChangeAspect="1"/>
            </p:cNvPicPr>
            <p:nvPr/>
          </p:nvPicPr>
          <p:blipFill>
            <a:blip r:embed="rId6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</p:spPr>
        </p:pic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55344" name="Picture 126" descr="pandapatch4.jpg"/>
              <p:cNvPicPr>
                <a:picLocks noChangeAspect="1"/>
              </p:cNvPicPr>
              <p:nvPr/>
            </p:nvPicPr>
            <p:blipFill>
              <a:blip r:embed="rId7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  <p:pic>
            <p:nvPicPr>
              <p:cNvPr id="55345" name="Picture 124" descr="pandapatch4.jpg"/>
              <p:cNvPicPr>
                <a:picLocks noChangeAspect="1"/>
              </p:cNvPicPr>
              <p:nvPr/>
            </p:nvPicPr>
            <p:blipFill>
              <a:blip r:embed="rId7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5534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8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</p:spPr>
        </p:pic>
      </p:grpSp>
      <p:grpSp>
        <p:nvGrpSpPr>
          <p:cNvPr id="6" name="Group 373"/>
          <p:cNvGrpSpPr>
            <a:grpSpLocks/>
          </p:cNvGrpSpPr>
          <p:nvPr/>
        </p:nvGrpSpPr>
        <p:grpSpPr bwMode="auto">
          <a:xfrm>
            <a:off x="1249363" y="1530350"/>
            <a:ext cx="2992437" cy="2811463"/>
            <a:chOff x="3074668" y="1530324"/>
            <a:chExt cx="2992737" cy="2811497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55339" name="Picture 135" descr="pandapatch1.jpg"/>
              <p:cNvPicPr>
                <a:picLocks noChangeAspect="1"/>
              </p:cNvPicPr>
              <p:nvPr/>
            </p:nvPicPr>
            <p:blipFill>
              <a:blip r:embed="rId9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55340" name="Picture 136" descr="pandapatch1.jpg"/>
              <p:cNvPicPr>
                <a:picLocks noChangeAspect="1"/>
              </p:cNvPicPr>
              <p:nvPr/>
            </p:nvPicPr>
            <p:blipFill>
              <a:blip r:embed="rId9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55336" name="Picture 134" descr="pandapatch2.jpg"/>
            <p:cNvPicPr>
              <a:picLocks noChangeAspect="1"/>
            </p:cNvPicPr>
            <p:nvPr/>
          </p:nvPicPr>
          <p:blipFill>
            <a:blip r:embed="rId6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5337" name="Picture 127" descr="pandapatch4.jpg"/>
            <p:cNvPicPr>
              <a:picLocks noChangeAspect="1"/>
            </p:cNvPicPr>
            <p:nvPr/>
          </p:nvPicPr>
          <p:blipFill>
            <a:blip r:embed="rId7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5338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8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8" name="Group 272"/>
          <p:cNvGrpSpPr/>
          <p:nvPr/>
        </p:nvGrpSpPr>
        <p:grpSpPr>
          <a:xfrm>
            <a:off x="1139730" y="1238220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8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8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55305" name="Straight Connector 406"/>
          <p:cNvCxnSpPr>
            <a:cxnSpLocks noChangeShapeType="1"/>
          </p:cNvCxnSpPr>
          <p:nvPr/>
        </p:nvCxnSpPr>
        <p:spPr bwMode="auto">
          <a:xfrm rot="16200000" flipH="1">
            <a:off x="1176338" y="1420813"/>
            <a:ext cx="401637" cy="255587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6" name="Straight Connector 408"/>
          <p:cNvCxnSpPr>
            <a:cxnSpLocks noChangeShapeType="1"/>
          </p:cNvCxnSpPr>
          <p:nvPr/>
        </p:nvCxnSpPr>
        <p:spPr bwMode="auto">
          <a:xfrm flipV="1">
            <a:off x="1358900" y="5473700"/>
            <a:ext cx="2154238" cy="3651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7" name="Straight Connector 410"/>
          <p:cNvCxnSpPr>
            <a:cxnSpLocks noChangeShapeType="1"/>
          </p:cNvCxnSpPr>
          <p:nvPr/>
        </p:nvCxnSpPr>
        <p:spPr bwMode="auto">
          <a:xfrm>
            <a:off x="1577975" y="3575050"/>
            <a:ext cx="1022350" cy="15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8" name="Straight Connector 412"/>
          <p:cNvCxnSpPr>
            <a:cxnSpLocks noChangeShapeType="1"/>
          </p:cNvCxnSpPr>
          <p:nvPr/>
        </p:nvCxnSpPr>
        <p:spPr bwMode="auto">
          <a:xfrm rot="10800000" flipH="1" flipV="1">
            <a:off x="1165225" y="4911725"/>
            <a:ext cx="1843088" cy="29686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9" name="Straight Connector 415"/>
          <p:cNvCxnSpPr>
            <a:cxnSpLocks noChangeShapeType="1"/>
          </p:cNvCxnSpPr>
          <p:nvPr/>
        </p:nvCxnSpPr>
        <p:spPr bwMode="auto">
          <a:xfrm flipV="1">
            <a:off x="2965450" y="3722688"/>
            <a:ext cx="876300" cy="40005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10" name="Straight Connector 417"/>
          <p:cNvCxnSpPr>
            <a:cxnSpLocks noChangeShapeType="1"/>
          </p:cNvCxnSpPr>
          <p:nvPr/>
        </p:nvCxnSpPr>
        <p:spPr bwMode="auto">
          <a:xfrm rot="16200000" flipH="1">
            <a:off x="2457450" y="5586413"/>
            <a:ext cx="273050" cy="88900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grpSp>
        <p:nvGrpSpPr>
          <p:cNvPr id="9" name="Group 149"/>
          <p:cNvGrpSpPr>
            <a:grpSpLocks/>
          </p:cNvGrpSpPr>
          <p:nvPr/>
        </p:nvGrpSpPr>
        <p:grpSpPr bwMode="auto">
          <a:xfrm>
            <a:off x="5959475" y="1419225"/>
            <a:ext cx="1679575" cy="2265363"/>
            <a:chOff x="6543702" y="2003418"/>
            <a:chExt cx="1679598" cy="2265381"/>
          </a:xfrm>
        </p:grpSpPr>
        <p:sp>
          <p:nvSpPr>
            <p:cNvPr id="55326" name="Rectangle 150"/>
            <p:cNvSpPr>
              <a:spLocks noChangeArrowheads="1"/>
            </p:cNvSpPr>
            <p:nvPr/>
          </p:nvSpPr>
          <p:spPr bwMode="auto">
            <a:xfrm>
              <a:off x="6689439" y="3792555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7" name="Rectangle 151"/>
            <p:cNvSpPr>
              <a:spLocks noChangeArrowheads="1"/>
            </p:cNvSpPr>
            <p:nvPr/>
          </p:nvSpPr>
          <p:spPr bwMode="auto">
            <a:xfrm>
              <a:off x="7383186" y="2460618"/>
              <a:ext cx="182880" cy="4572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8" name="Rectangle 152"/>
            <p:cNvSpPr>
              <a:spLocks noChangeArrowheads="1"/>
            </p:cNvSpPr>
            <p:nvPr/>
          </p:nvSpPr>
          <p:spPr bwMode="auto">
            <a:xfrm>
              <a:off x="7748316" y="2460618"/>
              <a:ext cx="182880" cy="4572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9" name="Rectangle 153"/>
            <p:cNvSpPr>
              <a:spLocks noChangeArrowheads="1"/>
            </p:cNvSpPr>
            <p:nvPr/>
          </p:nvSpPr>
          <p:spPr bwMode="auto">
            <a:xfrm>
              <a:off x="6653241" y="2003418"/>
              <a:ext cx="182880" cy="9144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0" name="Rectangle 154"/>
            <p:cNvSpPr>
              <a:spLocks noChangeArrowheads="1"/>
            </p:cNvSpPr>
            <p:nvPr/>
          </p:nvSpPr>
          <p:spPr bwMode="auto">
            <a:xfrm>
              <a:off x="7383501" y="3794130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1" name="Rectangle 155"/>
            <p:cNvSpPr>
              <a:spLocks noChangeArrowheads="1"/>
            </p:cNvSpPr>
            <p:nvPr/>
          </p:nvSpPr>
          <p:spPr bwMode="auto">
            <a:xfrm>
              <a:off x="7748316" y="3794130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5332" name="Straight Connector 156"/>
            <p:cNvCxnSpPr>
              <a:cxnSpLocks noChangeShapeType="1"/>
            </p:cNvCxnSpPr>
            <p:nvPr/>
          </p:nvCxnSpPr>
          <p:spPr bwMode="auto">
            <a:xfrm>
              <a:off x="6543702" y="2917818"/>
              <a:ext cx="164308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33" name="Straight Connector 157"/>
            <p:cNvCxnSpPr>
              <a:cxnSpLocks noChangeShapeType="1"/>
            </p:cNvCxnSpPr>
            <p:nvPr/>
          </p:nvCxnSpPr>
          <p:spPr bwMode="auto">
            <a:xfrm>
              <a:off x="6580215" y="4267211"/>
              <a:ext cx="164308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5334" name="Rectangle 158"/>
            <p:cNvSpPr>
              <a:spLocks noChangeArrowheads="1"/>
            </p:cNvSpPr>
            <p:nvPr/>
          </p:nvSpPr>
          <p:spPr bwMode="auto">
            <a:xfrm>
              <a:off x="7054884" y="3354399"/>
              <a:ext cx="182880" cy="914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0" name="Picture 2" descr="http://euclid.hamline.edu/~arundquist/latex/showequation.php?eqn_id=9454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2375" y="4159250"/>
            <a:ext cx="38481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60"/>
          <p:cNvGrpSpPr>
            <a:grpSpLocks/>
          </p:cNvGrpSpPr>
          <p:nvPr/>
        </p:nvGrpSpPr>
        <p:grpSpPr bwMode="auto">
          <a:xfrm>
            <a:off x="6069013" y="1858963"/>
            <a:ext cx="1277937" cy="1789112"/>
            <a:chOff x="6653241" y="2443149"/>
            <a:chExt cx="1277955" cy="1789137"/>
          </a:xfrm>
        </p:grpSpPr>
        <p:sp>
          <p:nvSpPr>
            <p:cNvPr id="55320" name="Rectangle 161"/>
            <p:cNvSpPr>
              <a:spLocks noChangeArrowheads="1"/>
            </p:cNvSpPr>
            <p:nvPr/>
          </p:nvSpPr>
          <p:spPr bwMode="auto">
            <a:xfrm>
              <a:off x="7383501" y="2443149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1" name="Rectangle 162"/>
            <p:cNvSpPr>
              <a:spLocks noChangeArrowheads="1"/>
            </p:cNvSpPr>
            <p:nvPr/>
          </p:nvSpPr>
          <p:spPr bwMode="auto">
            <a:xfrm>
              <a:off x="7748316" y="2443149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2" name="Rectangle 163"/>
            <p:cNvSpPr>
              <a:spLocks noChangeArrowheads="1"/>
            </p:cNvSpPr>
            <p:nvPr/>
          </p:nvSpPr>
          <p:spPr bwMode="auto">
            <a:xfrm>
              <a:off x="7383501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3" name="Rectangle 164"/>
            <p:cNvSpPr>
              <a:spLocks noChangeArrowheads="1"/>
            </p:cNvSpPr>
            <p:nvPr/>
          </p:nvSpPr>
          <p:spPr bwMode="auto">
            <a:xfrm>
              <a:off x="7748316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4" name="Rectangle 165"/>
            <p:cNvSpPr>
              <a:spLocks noChangeArrowheads="1"/>
            </p:cNvSpPr>
            <p:nvPr/>
          </p:nvSpPr>
          <p:spPr bwMode="auto">
            <a:xfrm>
              <a:off x="6653241" y="2460618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5" name="Rectangle 166"/>
            <p:cNvSpPr>
              <a:spLocks noChangeArrowheads="1"/>
            </p:cNvSpPr>
            <p:nvPr/>
          </p:nvSpPr>
          <p:spPr bwMode="auto">
            <a:xfrm>
              <a:off x="6689754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8" name="Picture 2" descr="http://euclid.hamline.edu/~arundquist/latex/showequation.php?eqn_id=9454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75563" y="2179638"/>
            <a:ext cx="4016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4" descr="http://euclid.hamline.edu/~arundquist/latex/showequation.php?eqn_id=9454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7950" y="3575050"/>
            <a:ext cx="3857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6" descr="http://euclid.hamline.edu/~arundquist/latex/showequation.php?eqn_id=94550"/>
          <p:cNvPicPr>
            <a:picLocks noChangeAspect="1" noChangeArrowheads="1"/>
          </p:cNvPicPr>
          <p:nvPr/>
        </p:nvPicPr>
        <p:blipFill>
          <a:blip r:embed="rId13"/>
          <a:srcRect l="74242" t="-418"/>
          <a:stretch>
            <a:fillRect/>
          </a:stretch>
        </p:blipFill>
        <p:spPr bwMode="auto">
          <a:xfrm>
            <a:off x="6178550" y="4852988"/>
            <a:ext cx="4746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5046663" y="5181600"/>
            <a:ext cx="40973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Histogram intersection counts number of possible matches at a given partitioning.</a:t>
            </a:r>
          </a:p>
        </p:txBody>
      </p:sp>
      <p:pic>
        <p:nvPicPr>
          <p:cNvPr id="55318" name="Picture 26" descr="xse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4700" y="64960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9" name="Picture 12" descr="yse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65450" y="64960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</p:spTree>
    <p:extLst>
      <p:ext uri="{BB962C8B-B14F-4D97-AF65-F5344CB8AC3E}">
        <p14:creationId xmlns:p14="http://schemas.microsoft.com/office/powerpoint/2010/main" val="34349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587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Pyramid match kernel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592138" y="4524375"/>
            <a:ext cx="8369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</a:rPr>
              <a:t>  For similarity, weights inversely proportional to bin size	(or may be learned)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</a:rPr>
              <a:t>  Normalize these kernel values to avoid favoring large sets</a:t>
            </a:r>
          </a:p>
        </p:txBody>
      </p:sp>
      <p:sp>
        <p:nvSpPr>
          <p:cNvPr id="56324" name="Rectangle 7"/>
          <p:cNvSpPr>
            <a:spLocks noChangeArrowheads="1"/>
          </p:cNvSpPr>
          <p:nvPr/>
        </p:nvSpPr>
        <p:spPr bwMode="auto">
          <a:xfrm>
            <a:off x="685800" y="1638300"/>
            <a:ext cx="1295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125663" y="2808288"/>
            <a:ext cx="1935162" cy="1381125"/>
            <a:chOff x="139837" y="3246432"/>
            <a:chExt cx="2605684" cy="1311208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39837" y="3593162"/>
              <a:ext cx="2605684" cy="964478"/>
              <a:chOff x="113925" y="3885266"/>
              <a:chExt cx="2605684" cy="964478"/>
            </a:xfrm>
          </p:grpSpPr>
          <p:sp>
            <p:nvSpPr>
              <p:cNvPr id="56335" name="Text Box 12"/>
              <p:cNvSpPr txBox="1">
                <a:spLocks noChangeArrowheads="1"/>
              </p:cNvSpPr>
              <p:nvPr/>
            </p:nvSpPr>
            <p:spPr bwMode="auto">
              <a:xfrm>
                <a:off x="113925" y="3885266"/>
                <a:ext cx="2595301" cy="964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measures difficulty of a match at level  </a:t>
                </a:r>
                <a:endParaRPr lang="en-US" sz="2000" b="1" i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56336" name="Picture 5" descr="ktilde_part1"/>
              <p:cNvPicPr>
                <a:picLocks noChangeAspect="1" noChangeArrowheads="1"/>
              </p:cNvPicPr>
              <p:nvPr/>
            </p:nvPicPr>
            <p:blipFill>
              <a:blip r:embed="rId3"/>
              <a:srcRect l="9280" t="80597" r="87544" b="-6512"/>
              <a:stretch>
                <a:fillRect/>
              </a:stretch>
            </p:blipFill>
            <p:spPr bwMode="auto">
              <a:xfrm>
                <a:off x="2573557" y="4544050"/>
                <a:ext cx="146052" cy="303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6334" name="AutoShape 19"/>
            <p:cNvSpPr>
              <a:spLocks/>
            </p:cNvSpPr>
            <p:nvPr/>
          </p:nvSpPr>
          <p:spPr bwMode="auto">
            <a:xfrm rot="-5400000">
              <a:off x="1482052" y="3050209"/>
              <a:ext cx="228600" cy="621045"/>
            </a:xfrm>
            <a:prstGeom prst="leftBrace">
              <a:avLst>
                <a:gd name="adj1" fmla="val 241676"/>
                <a:gd name="adj2" fmla="val 4999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622675" y="2808288"/>
            <a:ext cx="5002213" cy="1041400"/>
            <a:chOff x="3425826" y="3192426"/>
            <a:chExt cx="5002213" cy="1041400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425826" y="3192426"/>
              <a:ext cx="5002213" cy="1041400"/>
              <a:chOff x="2158" y="2352"/>
              <a:chExt cx="3151" cy="656"/>
            </a:xfrm>
          </p:grpSpPr>
          <p:sp>
            <p:nvSpPr>
              <p:cNvPr id="56331" name="Text Box 18"/>
              <p:cNvSpPr txBox="1">
                <a:spLocks noChangeArrowheads="1"/>
              </p:cNvSpPr>
              <p:nvPr/>
            </p:nvSpPr>
            <p:spPr bwMode="auto">
              <a:xfrm>
                <a:off x="2756" y="2562"/>
                <a:ext cx="2185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number of newly matched pairs at level</a:t>
                </a:r>
                <a:endParaRPr lang="en-US" sz="20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6332" name="AutoShape 19"/>
              <p:cNvSpPr>
                <a:spLocks/>
              </p:cNvSpPr>
              <p:nvPr/>
            </p:nvSpPr>
            <p:spPr bwMode="auto">
              <a:xfrm rot="-5400000">
                <a:off x="3630" y="880"/>
                <a:ext cx="207" cy="3151"/>
              </a:xfrm>
              <a:prstGeom prst="leftBrace">
                <a:avLst>
                  <a:gd name="adj1" fmla="val 241723"/>
                  <a:gd name="adj2" fmla="val 4999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6330" name="Picture 5" descr="ktilde_part1"/>
            <p:cNvPicPr>
              <a:picLocks noChangeAspect="1" noChangeArrowheads="1"/>
            </p:cNvPicPr>
            <p:nvPr/>
          </p:nvPicPr>
          <p:blipFill>
            <a:blip r:embed="rId3"/>
            <a:srcRect l="9280" t="80597" r="87544" b="-6512"/>
            <a:stretch>
              <a:fillRect/>
            </a:stretch>
          </p:blipFill>
          <p:spPr bwMode="auto">
            <a:xfrm>
              <a:off x="6931060" y="3922727"/>
              <a:ext cx="146052" cy="30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8" name="Picture 2" descr="http://euclid.hamline.edu/~arundquist/latex/showequation.php?eqn_id=945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063" y="1676400"/>
            <a:ext cx="838993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</p:spTree>
    <p:extLst>
      <p:ext uri="{BB962C8B-B14F-4D97-AF65-F5344CB8AC3E}">
        <p14:creationId xmlns:p14="http://schemas.microsoft.com/office/powerpoint/2010/main" val="28324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Discriminative classifiers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Boosting 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Nearest neighbors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Support vector machines</a:t>
            </a: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Useful for object recognition when combined with “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window-based” or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holistic appearance descriptors</a:t>
            </a:r>
          </a:p>
        </p:txBody>
      </p:sp>
    </p:spTree>
    <p:extLst>
      <p:ext uri="{BB962C8B-B14F-4D97-AF65-F5344CB8AC3E}">
        <p14:creationId xmlns:p14="http://schemas.microsoft.com/office/powerpoint/2010/main" val="16058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Pyramid match kernel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9363" y="3176588"/>
            <a:ext cx="3732212" cy="946150"/>
            <a:chOff x="1654" y="2026"/>
            <a:chExt cx="2351" cy="596"/>
          </a:xfrm>
        </p:grpSpPr>
        <p:pic>
          <p:nvPicPr>
            <p:cNvPr id="57427" name="Picture 4" descr="appr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6" y="2026"/>
              <a:ext cx="449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428" name="Picture 5" descr="intersec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4" y="2254"/>
              <a:ext cx="28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088063" y="3136900"/>
            <a:ext cx="3048000" cy="2212975"/>
            <a:chOff x="3553" y="1488"/>
            <a:chExt cx="2460" cy="1662"/>
          </a:xfrm>
        </p:grpSpPr>
        <p:pic>
          <p:nvPicPr>
            <p:cNvPr id="57425" name="Picture 7" descr="f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4" y="1488"/>
              <a:ext cx="1536" cy="9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426" name="Text Box 8"/>
            <p:cNvSpPr txBox="1">
              <a:spLocks noChangeArrowheads="1"/>
            </p:cNvSpPr>
            <p:nvPr/>
          </p:nvSpPr>
          <p:spPr bwMode="auto">
            <a:xfrm>
              <a:off x="3553" y="2480"/>
              <a:ext cx="2460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600">
                  <a:solidFill>
                    <a:srgbClr val="000000"/>
                  </a:solidFill>
                </a:rPr>
                <a:t>optimal partial matching</a:t>
              </a:r>
            </a:p>
          </p:txBody>
        </p:sp>
      </p:grpSp>
      <p:pic>
        <p:nvPicPr>
          <p:cNvPr id="57349" name="Picture 10" descr="pts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3260725" y="3276600"/>
            <a:ext cx="1981200" cy="998538"/>
          </a:xfrm>
          <a:noFill/>
          <a:ln w="28575">
            <a:solidFill>
              <a:schemeClr val="tx1"/>
            </a:solidFill>
          </a:ln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32125" y="3886200"/>
            <a:ext cx="2562225" cy="2905125"/>
            <a:chOff x="1824" y="2453"/>
            <a:chExt cx="1614" cy="1830"/>
          </a:xfrm>
        </p:grpSpPr>
        <p:pic>
          <p:nvPicPr>
            <p:cNvPr id="57419" name="Picture 12" descr="yse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4" y="4043"/>
              <a:ext cx="161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420" name="Picture 13" descr="panda_patch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98" y="2837"/>
              <a:ext cx="1249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21" name="Freeform 14"/>
            <p:cNvSpPr>
              <a:spLocks/>
            </p:cNvSpPr>
            <p:nvPr/>
          </p:nvSpPr>
          <p:spPr bwMode="auto">
            <a:xfrm>
              <a:off x="2910" y="2453"/>
              <a:ext cx="66" cy="624"/>
            </a:xfrm>
            <a:custGeom>
              <a:avLst/>
              <a:gdLst>
                <a:gd name="T0" fmla="*/ 0 w 168"/>
                <a:gd name="T1" fmla="*/ 440049 h 480"/>
                <a:gd name="T2" fmla="*/ 0 w 168"/>
                <a:gd name="T3" fmla="*/ 131944 h 480"/>
                <a:gd name="T4" fmla="*/ 0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22" name="Freeform 15"/>
            <p:cNvSpPr>
              <a:spLocks/>
            </p:cNvSpPr>
            <p:nvPr/>
          </p:nvSpPr>
          <p:spPr bwMode="auto">
            <a:xfrm flipH="1">
              <a:off x="2400" y="2597"/>
              <a:ext cx="270" cy="432"/>
            </a:xfrm>
            <a:custGeom>
              <a:avLst/>
              <a:gdLst>
                <a:gd name="T0" fmla="*/ 5526453 w 168"/>
                <a:gd name="T1" fmla="*/ 32 h 480"/>
                <a:gd name="T2" fmla="*/ 5526453 w 168"/>
                <a:gd name="T3" fmla="*/ 10 h 480"/>
                <a:gd name="T4" fmla="*/ 38231922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7423" name="Picture 16" descr="r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" y="2453"/>
              <a:ext cx="24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24" name="Rectangle 17"/>
            <p:cNvSpPr>
              <a:spLocks noChangeArrowheads="1"/>
            </p:cNvSpPr>
            <p:nvPr/>
          </p:nvSpPr>
          <p:spPr bwMode="auto">
            <a:xfrm>
              <a:off x="2256" y="2453"/>
              <a:ext cx="96" cy="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12722" name="AutoShape 18"/>
          <p:cNvSpPr>
            <a:spLocks noChangeArrowheads="1"/>
          </p:cNvSpPr>
          <p:nvPr/>
        </p:nvSpPr>
        <p:spPr bwMode="auto">
          <a:xfrm>
            <a:off x="5638800" y="363855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7352" name="Picture 19" descr="pts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3725" y="3276600"/>
            <a:ext cx="1601788" cy="1023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20"/>
          <p:cNvGrpSpPr>
            <a:grpSpLocks noChangeAspect="1"/>
          </p:cNvGrpSpPr>
          <p:nvPr/>
        </p:nvGrpSpPr>
        <p:grpSpPr bwMode="auto">
          <a:xfrm>
            <a:off x="669925" y="3694113"/>
            <a:ext cx="381000" cy="542925"/>
            <a:chOff x="288" y="2496"/>
            <a:chExt cx="240" cy="336"/>
          </a:xfrm>
        </p:grpSpPr>
        <p:pic>
          <p:nvPicPr>
            <p:cNvPr id="57417" name="Picture 21" descr="r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8" y="2637"/>
              <a:ext cx="24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8" name="Rectangle 22"/>
            <p:cNvSpPr>
              <a:spLocks noChangeAspect="1" noChangeArrowheads="1"/>
            </p:cNvSpPr>
            <p:nvPr/>
          </p:nvSpPr>
          <p:spPr bwMode="auto">
            <a:xfrm>
              <a:off x="384" y="2496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0188" y="3960813"/>
            <a:ext cx="2420937" cy="2820987"/>
            <a:chOff x="59" y="2495"/>
            <a:chExt cx="1525" cy="1777"/>
          </a:xfrm>
        </p:grpSpPr>
        <p:pic>
          <p:nvPicPr>
            <p:cNvPr id="57413" name="Picture 24" descr="panda1_patches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1" y="2771"/>
              <a:ext cx="1079" cy="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4" name="Freeform 25"/>
            <p:cNvSpPr>
              <a:spLocks noChangeAspect="1"/>
            </p:cNvSpPr>
            <p:nvPr/>
          </p:nvSpPr>
          <p:spPr bwMode="auto">
            <a:xfrm>
              <a:off x="589" y="2619"/>
              <a:ext cx="104" cy="380"/>
            </a:xfrm>
            <a:custGeom>
              <a:avLst/>
              <a:gdLst>
                <a:gd name="T0" fmla="*/ 1 w 168"/>
                <a:gd name="T1" fmla="*/ 2 h 480"/>
                <a:gd name="T2" fmla="*/ 1 w 168"/>
                <a:gd name="T3" fmla="*/ 2 h 480"/>
                <a:gd name="T4" fmla="*/ 1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7415" name="Picture 26" descr="xset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9" y="4058"/>
              <a:ext cx="152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6" name="Freeform 27"/>
            <p:cNvSpPr>
              <a:spLocks/>
            </p:cNvSpPr>
            <p:nvPr/>
          </p:nvSpPr>
          <p:spPr bwMode="auto">
            <a:xfrm>
              <a:off x="984" y="2495"/>
              <a:ext cx="168" cy="456"/>
            </a:xfrm>
            <a:custGeom>
              <a:avLst/>
              <a:gdLst>
                <a:gd name="T0" fmla="*/ 24 w 168"/>
                <a:gd name="T1" fmla="*/ 456 h 456"/>
                <a:gd name="T2" fmla="*/ 24 w 168"/>
                <a:gd name="T3" fmla="*/ 72 h 456"/>
                <a:gd name="T4" fmla="*/ 168 w 168"/>
                <a:gd name="T5" fmla="*/ 24 h 456"/>
                <a:gd name="T6" fmla="*/ 0 60000 65536"/>
                <a:gd name="T7" fmla="*/ 0 60000 65536"/>
                <a:gd name="T8" fmla="*/ 0 60000 65536"/>
                <a:gd name="T9" fmla="*/ 0 w 168"/>
                <a:gd name="T10" fmla="*/ 0 h 456"/>
                <a:gd name="T11" fmla="*/ 168 w 168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56">
                  <a:moveTo>
                    <a:pt x="24" y="456"/>
                  </a:moveTo>
                  <a:cubicBezTo>
                    <a:pt x="12" y="300"/>
                    <a:pt x="0" y="144"/>
                    <a:pt x="24" y="72"/>
                  </a:cubicBezTo>
                  <a:cubicBezTo>
                    <a:pt x="48" y="0"/>
                    <a:pt x="144" y="32"/>
                    <a:pt x="168" y="2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93725" y="1066800"/>
            <a:ext cx="4648200" cy="1066800"/>
            <a:chOff x="288" y="672"/>
            <a:chExt cx="2928" cy="672"/>
          </a:xfrm>
        </p:grpSpPr>
        <p:pic>
          <p:nvPicPr>
            <p:cNvPr id="57388" name="Picture 29" descr="pts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8" y="672"/>
              <a:ext cx="1008" cy="6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389" name="Line 30"/>
            <p:cNvSpPr>
              <a:spLocks noChangeShapeType="1"/>
            </p:cNvSpPr>
            <p:nvPr/>
          </p:nvSpPr>
          <p:spPr bwMode="auto">
            <a:xfrm>
              <a:off x="384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0" name="Line 31"/>
            <p:cNvSpPr>
              <a:spLocks noChangeShapeType="1"/>
            </p:cNvSpPr>
            <p:nvPr/>
          </p:nvSpPr>
          <p:spPr bwMode="auto">
            <a:xfrm>
              <a:off x="528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1" name="Line 32"/>
            <p:cNvSpPr>
              <a:spLocks noChangeShapeType="1"/>
            </p:cNvSpPr>
            <p:nvPr/>
          </p:nvSpPr>
          <p:spPr bwMode="auto">
            <a:xfrm>
              <a:off x="672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2" name="Line 33"/>
            <p:cNvSpPr>
              <a:spLocks noChangeShapeType="1"/>
            </p:cNvSpPr>
            <p:nvPr/>
          </p:nvSpPr>
          <p:spPr bwMode="auto">
            <a:xfrm>
              <a:off x="816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3" name="Line 34"/>
            <p:cNvSpPr>
              <a:spLocks noChangeShapeType="1"/>
            </p:cNvSpPr>
            <p:nvPr/>
          </p:nvSpPr>
          <p:spPr bwMode="auto">
            <a:xfrm>
              <a:off x="960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4" name="Line 35"/>
            <p:cNvSpPr>
              <a:spLocks noChangeShapeType="1"/>
            </p:cNvSpPr>
            <p:nvPr/>
          </p:nvSpPr>
          <p:spPr bwMode="auto">
            <a:xfrm>
              <a:off x="1104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5" name="Line 36"/>
            <p:cNvSpPr>
              <a:spLocks noChangeShapeType="1"/>
            </p:cNvSpPr>
            <p:nvPr/>
          </p:nvSpPr>
          <p:spPr bwMode="auto">
            <a:xfrm>
              <a:off x="1248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6" name="Line 37"/>
            <p:cNvSpPr>
              <a:spLocks noChangeShapeType="1"/>
            </p:cNvSpPr>
            <p:nvPr/>
          </p:nvSpPr>
          <p:spPr bwMode="auto">
            <a:xfrm>
              <a:off x="288" y="81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7" name="Line 38"/>
            <p:cNvSpPr>
              <a:spLocks noChangeShapeType="1"/>
            </p:cNvSpPr>
            <p:nvPr/>
          </p:nvSpPr>
          <p:spPr bwMode="auto">
            <a:xfrm>
              <a:off x="288" y="960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8" name="Line 39"/>
            <p:cNvSpPr>
              <a:spLocks noChangeShapeType="1"/>
            </p:cNvSpPr>
            <p:nvPr/>
          </p:nvSpPr>
          <p:spPr bwMode="auto">
            <a:xfrm>
              <a:off x="288" y="1104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9" name="Line 40"/>
            <p:cNvSpPr>
              <a:spLocks noChangeShapeType="1"/>
            </p:cNvSpPr>
            <p:nvPr/>
          </p:nvSpPr>
          <p:spPr bwMode="auto">
            <a:xfrm>
              <a:off x="288" y="1248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7400" name="Picture 41" descr="pts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68" y="702"/>
              <a:ext cx="1248" cy="6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401" name="Line 42"/>
            <p:cNvSpPr>
              <a:spLocks noChangeShapeType="1"/>
            </p:cNvSpPr>
            <p:nvPr/>
          </p:nvSpPr>
          <p:spPr bwMode="auto">
            <a:xfrm>
              <a:off x="2064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2" name="Line 43"/>
            <p:cNvSpPr>
              <a:spLocks noChangeShapeType="1"/>
            </p:cNvSpPr>
            <p:nvPr/>
          </p:nvSpPr>
          <p:spPr bwMode="auto">
            <a:xfrm>
              <a:off x="2208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3" name="Line 44"/>
            <p:cNvSpPr>
              <a:spLocks noChangeShapeType="1"/>
            </p:cNvSpPr>
            <p:nvPr/>
          </p:nvSpPr>
          <p:spPr bwMode="auto">
            <a:xfrm>
              <a:off x="2352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4" name="Line 45"/>
            <p:cNvSpPr>
              <a:spLocks noChangeShapeType="1"/>
            </p:cNvSpPr>
            <p:nvPr/>
          </p:nvSpPr>
          <p:spPr bwMode="auto">
            <a:xfrm>
              <a:off x="2496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5" name="Line 46"/>
            <p:cNvSpPr>
              <a:spLocks noChangeShapeType="1"/>
            </p:cNvSpPr>
            <p:nvPr/>
          </p:nvSpPr>
          <p:spPr bwMode="auto">
            <a:xfrm>
              <a:off x="2640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6" name="Line 47"/>
            <p:cNvSpPr>
              <a:spLocks noChangeShapeType="1"/>
            </p:cNvSpPr>
            <p:nvPr/>
          </p:nvSpPr>
          <p:spPr bwMode="auto">
            <a:xfrm>
              <a:off x="2784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7" name="Line 48"/>
            <p:cNvSpPr>
              <a:spLocks noChangeShapeType="1"/>
            </p:cNvSpPr>
            <p:nvPr/>
          </p:nvSpPr>
          <p:spPr bwMode="auto">
            <a:xfrm>
              <a:off x="2928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8" name="Line 49"/>
            <p:cNvSpPr>
              <a:spLocks noChangeShapeType="1"/>
            </p:cNvSpPr>
            <p:nvPr/>
          </p:nvSpPr>
          <p:spPr bwMode="auto">
            <a:xfrm>
              <a:off x="3072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9" name="Line 50"/>
            <p:cNvSpPr>
              <a:spLocks noChangeShapeType="1"/>
            </p:cNvSpPr>
            <p:nvPr/>
          </p:nvSpPr>
          <p:spPr bwMode="auto">
            <a:xfrm>
              <a:off x="1968" y="816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0" name="Line 51"/>
            <p:cNvSpPr>
              <a:spLocks noChangeShapeType="1"/>
            </p:cNvSpPr>
            <p:nvPr/>
          </p:nvSpPr>
          <p:spPr bwMode="auto">
            <a:xfrm>
              <a:off x="1968" y="960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1" name="Line 52"/>
            <p:cNvSpPr>
              <a:spLocks noChangeShapeType="1"/>
            </p:cNvSpPr>
            <p:nvPr/>
          </p:nvSpPr>
          <p:spPr bwMode="auto">
            <a:xfrm>
              <a:off x="1968" y="1104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2" name="Line 53"/>
            <p:cNvSpPr>
              <a:spLocks noChangeShapeType="1"/>
            </p:cNvSpPr>
            <p:nvPr/>
          </p:nvSpPr>
          <p:spPr bwMode="auto">
            <a:xfrm>
              <a:off x="1968" y="124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93725" y="2165350"/>
            <a:ext cx="4648200" cy="1035050"/>
            <a:chOff x="288" y="1364"/>
            <a:chExt cx="2928" cy="652"/>
          </a:xfrm>
        </p:grpSpPr>
        <p:pic>
          <p:nvPicPr>
            <p:cNvPr id="57374" name="Picture 55" descr="pts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8" y="1371"/>
              <a:ext cx="1008" cy="6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7375" name="Picture 56" descr="pts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68" y="1388"/>
              <a:ext cx="1239" cy="6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376" name="Line 57"/>
            <p:cNvSpPr>
              <a:spLocks noChangeShapeType="1"/>
            </p:cNvSpPr>
            <p:nvPr/>
          </p:nvSpPr>
          <p:spPr bwMode="auto">
            <a:xfrm>
              <a:off x="2064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7" name="Line 58"/>
            <p:cNvSpPr>
              <a:spLocks noChangeShapeType="1"/>
            </p:cNvSpPr>
            <p:nvPr/>
          </p:nvSpPr>
          <p:spPr bwMode="auto">
            <a:xfrm>
              <a:off x="2352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8" name="Line 59"/>
            <p:cNvSpPr>
              <a:spLocks noChangeShapeType="1"/>
            </p:cNvSpPr>
            <p:nvPr/>
          </p:nvSpPr>
          <p:spPr bwMode="auto">
            <a:xfrm>
              <a:off x="2640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9" name="Line 60"/>
            <p:cNvSpPr>
              <a:spLocks noChangeShapeType="1"/>
            </p:cNvSpPr>
            <p:nvPr/>
          </p:nvSpPr>
          <p:spPr bwMode="auto">
            <a:xfrm>
              <a:off x="2928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0" name="Line 61"/>
            <p:cNvSpPr>
              <a:spLocks noChangeShapeType="1"/>
            </p:cNvSpPr>
            <p:nvPr/>
          </p:nvSpPr>
          <p:spPr bwMode="auto">
            <a:xfrm>
              <a:off x="384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1" name="Line 62"/>
            <p:cNvSpPr>
              <a:spLocks noChangeShapeType="1"/>
            </p:cNvSpPr>
            <p:nvPr/>
          </p:nvSpPr>
          <p:spPr bwMode="auto">
            <a:xfrm>
              <a:off x="672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2" name="Line 63"/>
            <p:cNvSpPr>
              <a:spLocks noChangeShapeType="1"/>
            </p:cNvSpPr>
            <p:nvPr/>
          </p:nvSpPr>
          <p:spPr bwMode="auto">
            <a:xfrm>
              <a:off x="960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3" name="Line 64"/>
            <p:cNvSpPr>
              <a:spLocks noChangeShapeType="1"/>
            </p:cNvSpPr>
            <p:nvPr/>
          </p:nvSpPr>
          <p:spPr bwMode="auto">
            <a:xfrm>
              <a:off x="1248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4" name="Line 65"/>
            <p:cNvSpPr>
              <a:spLocks noChangeShapeType="1"/>
            </p:cNvSpPr>
            <p:nvPr/>
          </p:nvSpPr>
          <p:spPr bwMode="auto">
            <a:xfrm>
              <a:off x="1968" y="1652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5" name="Line 66"/>
            <p:cNvSpPr>
              <a:spLocks noChangeShapeType="1"/>
            </p:cNvSpPr>
            <p:nvPr/>
          </p:nvSpPr>
          <p:spPr bwMode="auto">
            <a:xfrm>
              <a:off x="1968" y="1940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6" name="Line 67"/>
            <p:cNvSpPr>
              <a:spLocks noChangeShapeType="1"/>
            </p:cNvSpPr>
            <p:nvPr/>
          </p:nvSpPr>
          <p:spPr bwMode="auto">
            <a:xfrm>
              <a:off x="288" y="1652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7" name="Line 68"/>
            <p:cNvSpPr>
              <a:spLocks noChangeShapeType="1"/>
            </p:cNvSpPr>
            <p:nvPr/>
          </p:nvSpPr>
          <p:spPr bwMode="auto">
            <a:xfrm>
              <a:off x="288" y="1940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93725" y="3252788"/>
            <a:ext cx="4648200" cy="1057275"/>
            <a:chOff x="288" y="2049"/>
            <a:chExt cx="2928" cy="666"/>
          </a:xfrm>
        </p:grpSpPr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672" y="2049"/>
              <a:ext cx="2256" cy="666"/>
              <a:chOff x="672" y="2049"/>
              <a:chExt cx="2256" cy="666"/>
            </a:xfrm>
          </p:grpSpPr>
          <p:sp>
            <p:nvSpPr>
              <p:cNvPr id="57370" name="Line 71"/>
              <p:cNvSpPr>
                <a:spLocks noChangeShapeType="1"/>
              </p:cNvSpPr>
              <p:nvPr/>
            </p:nvSpPr>
            <p:spPr bwMode="auto">
              <a:xfrm>
                <a:off x="672" y="2064"/>
                <a:ext cx="0" cy="6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1" name="Line 72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0" cy="6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2" name="Line 73"/>
              <p:cNvSpPr>
                <a:spLocks noChangeShapeType="1"/>
              </p:cNvSpPr>
              <p:nvPr/>
            </p:nvSpPr>
            <p:spPr bwMode="auto">
              <a:xfrm>
                <a:off x="2352" y="2049"/>
                <a:ext cx="0" cy="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3" name="Line 74"/>
              <p:cNvSpPr>
                <a:spLocks noChangeShapeType="1"/>
              </p:cNvSpPr>
              <p:nvPr/>
            </p:nvSpPr>
            <p:spPr bwMode="auto">
              <a:xfrm>
                <a:off x="2928" y="2049"/>
                <a:ext cx="0" cy="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368" name="Line 75"/>
            <p:cNvSpPr>
              <a:spLocks noChangeShapeType="1"/>
            </p:cNvSpPr>
            <p:nvPr/>
          </p:nvSpPr>
          <p:spPr bwMode="auto">
            <a:xfrm>
              <a:off x="288" y="2448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69" name="Line 76"/>
            <p:cNvSpPr>
              <a:spLocks noChangeShapeType="1"/>
            </p:cNvSpPr>
            <p:nvPr/>
          </p:nvSpPr>
          <p:spPr bwMode="auto">
            <a:xfrm>
              <a:off x="1968" y="244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8" name="Text Box 77"/>
          <p:cNvSpPr txBox="1">
            <a:spLocks noChangeArrowheads="1"/>
          </p:cNvSpPr>
          <p:nvPr/>
        </p:nvSpPr>
        <p:spPr bwMode="auto">
          <a:xfrm>
            <a:off x="60198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158" name="Picture 78" descr="http://euclid.hamline.edu/~arundquist/latex/showequation.php?eqn_id=9416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420813"/>
            <a:ext cx="4778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60" name="Picture 80" descr="http://euclid.hamline.edu/~arundquist/latex/showequation.php?eqn_id=9416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47967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62" name="Picture 82" descr="http://euclid.hamline.edu/~arundquist/latex/showequation.php?eqn_id=9416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611563"/>
            <a:ext cx="50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81"/>
          <p:cNvGrpSpPr>
            <a:grpSpLocks/>
          </p:cNvGrpSpPr>
          <p:nvPr/>
        </p:nvGrpSpPr>
        <p:grpSpPr bwMode="auto">
          <a:xfrm>
            <a:off x="5740400" y="1238250"/>
            <a:ext cx="4746625" cy="1108075"/>
            <a:chOff x="5740416" y="1238220"/>
            <a:chExt cx="4746625" cy="1107996"/>
          </a:xfrm>
        </p:grpSpPr>
        <p:sp>
          <p:nvSpPr>
            <p:cNvPr id="57365" name="Rectangle 79"/>
            <p:cNvSpPr>
              <a:spLocks noChangeArrowheads="1"/>
            </p:cNvSpPr>
            <p:nvPr/>
          </p:nvSpPr>
          <p:spPr bwMode="auto">
            <a:xfrm>
              <a:off x="5813442" y="1639863"/>
              <a:ext cx="3030537" cy="36512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66" name="TextBox 80"/>
            <p:cNvSpPr txBox="1">
              <a:spLocks noChangeArrowheads="1"/>
            </p:cNvSpPr>
            <p:nvPr/>
          </p:nvSpPr>
          <p:spPr bwMode="auto">
            <a:xfrm>
              <a:off x="5740416" y="1238220"/>
              <a:ext cx="4746625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>
                  <a:solidFill>
                    <a:srgbClr val="000000"/>
                  </a:solidFill>
                </a:rPr>
                <a:t>Optimal match:  O(m</a:t>
              </a:r>
              <a:r>
                <a:rPr lang="en-US" sz="2200" b="1" baseline="30000">
                  <a:solidFill>
                    <a:srgbClr val="000000"/>
                  </a:solidFill>
                </a:rPr>
                <a:t>3</a:t>
              </a:r>
              <a:r>
                <a:rPr lang="en-US" sz="2200" b="1">
                  <a:solidFill>
                    <a:srgbClr val="000000"/>
                  </a:solidFill>
                </a:rPr>
                <a:t>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>
                  <a:solidFill>
                    <a:srgbClr val="000000"/>
                  </a:solidFill>
                </a:rPr>
                <a:t>Pyramid match: O(mL)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200" b="1">
                <a:solidFill>
                  <a:srgbClr val="000000"/>
                </a:solidFill>
              </a:endParaRPr>
            </a:p>
          </p:txBody>
        </p:sp>
      </p:grpSp>
      <p:pic>
        <p:nvPicPr>
          <p:cNvPr id="83" name="Picture 5" descr="inters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7300" y="2419350"/>
            <a:ext cx="438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5" descr="inters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7300" y="1384300"/>
            <a:ext cx="438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</p:spTree>
    <p:extLst>
      <p:ext uri="{BB962C8B-B14F-4D97-AF65-F5344CB8AC3E}">
        <p14:creationId xmlns:p14="http://schemas.microsoft.com/office/powerpoint/2010/main" val="14766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Highlights of the pyramid match</a:t>
            </a:r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300163"/>
            <a:ext cx="7610475" cy="50498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Linear time complexity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Formal bounds on expected error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Mercer kernel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Data-driven partitions allow accurate matches even in high-dim. feature spaces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Strong performance on benchmark object recognition datasets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0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31763"/>
            <a:ext cx="8229600" cy="1143000"/>
          </a:xfrm>
        </p:spPr>
        <p:txBody>
          <a:bodyPr/>
          <a:lstStyle/>
          <a:p>
            <a:r>
              <a:rPr lang="en-US" sz="4000" dirty="0" smtClean="0"/>
              <a:t>Example recognition results: </a:t>
            </a:r>
            <a:br>
              <a:rPr lang="en-US" sz="4000" dirty="0" smtClean="0"/>
            </a:br>
            <a:r>
              <a:rPr lang="en-US" sz="3400" dirty="0" smtClean="0"/>
              <a:t>Caltech-101 dataset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786313" y="6521450"/>
            <a:ext cx="853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Data provided by Fei-Fei, Fergus, and Perona</a:t>
            </a:r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71438" y="1733550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</a:rPr>
              <a:t>101 categories                    40-800 images per class                       </a:t>
            </a:r>
          </a:p>
        </p:txBody>
      </p:sp>
      <p:pic>
        <p:nvPicPr>
          <p:cNvPr id="59397" name="Picture 23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0" r="67661" b="44452"/>
          <a:stretch>
            <a:fillRect/>
          </a:stretch>
        </p:blipFill>
        <p:spPr bwMode="auto">
          <a:xfrm>
            <a:off x="6543675" y="1539875"/>
            <a:ext cx="24114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4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9" t="10890" b="32944"/>
          <a:stretch>
            <a:fillRect/>
          </a:stretch>
        </p:blipFill>
        <p:spPr bwMode="auto">
          <a:xfrm>
            <a:off x="3951288" y="1603375"/>
            <a:ext cx="23145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25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9" t="78105" b="9975"/>
          <a:stretch>
            <a:fillRect/>
          </a:stretch>
        </p:blipFill>
        <p:spPr bwMode="auto">
          <a:xfrm>
            <a:off x="3951288" y="5392738"/>
            <a:ext cx="23145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6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2" r="68214"/>
          <a:stretch>
            <a:fillRect/>
          </a:stretch>
        </p:blipFill>
        <p:spPr bwMode="auto">
          <a:xfrm>
            <a:off x="6580188" y="3881438"/>
            <a:ext cx="237013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ttimevsaccur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/>
          <a:stretch>
            <a:fillRect/>
          </a:stretch>
        </p:blipFill>
        <p:spPr bwMode="auto">
          <a:xfrm>
            <a:off x="431800" y="1201738"/>
            <a:ext cx="78835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1873250" y="3325813"/>
            <a:ext cx="2879725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1763713" y="2676525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8069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8069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Arial Black" pitchFamily="34" charset="0"/>
              </a:rPr>
              <a:t>Jain, Huynh, &amp; Grauman (2007)</a:t>
            </a:r>
          </a:p>
        </p:txBody>
      </p:sp>
      <p:sp>
        <p:nvSpPr>
          <p:cNvPr id="60421" name="Oval 11"/>
          <p:cNvSpPr>
            <a:spLocks noChangeArrowheads="1"/>
          </p:cNvSpPr>
          <p:nvPr/>
        </p:nvSpPr>
        <p:spPr bwMode="auto">
          <a:xfrm>
            <a:off x="1655763" y="2857500"/>
            <a:ext cx="73025" cy="73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5783" name="Rectangle 12"/>
          <p:cNvSpPr>
            <a:spLocks noChangeArrowheads="1"/>
          </p:cNvSpPr>
          <p:nvPr/>
        </p:nvSpPr>
        <p:spPr bwMode="auto">
          <a:xfrm>
            <a:off x="1800225" y="2705100"/>
            <a:ext cx="3575050" cy="2555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3534" name="AutoShape 14"/>
          <p:cNvSpPr>
            <a:spLocks noChangeArrowheads="1"/>
          </p:cNvSpPr>
          <p:nvPr/>
        </p:nvSpPr>
        <p:spPr bwMode="auto">
          <a:xfrm>
            <a:off x="1260475" y="1381125"/>
            <a:ext cx="608013" cy="60642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317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</a:rPr>
              <a:t>Recognition results: </a:t>
            </a:r>
            <a:br>
              <a:rPr lang="en-US" sz="4000" kern="0" dirty="0">
                <a:solidFill>
                  <a:srgbClr val="000000"/>
                </a:solidFill>
              </a:rPr>
            </a:br>
            <a:r>
              <a:rPr lang="en-US" sz="3400" kern="0" dirty="0">
                <a:solidFill>
                  <a:srgbClr val="000000"/>
                </a:solidFill>
              </a:rPr>
              <a:t>Caltech-101 dataset</a:t>
            </a:r>
          </a:p>
        </p:txBody>
      </p:sp>
    </p:spTree>
    <p:extLst>
      <p:ext uri="{BB962C8B-B14F-4D97-AF65-F5344CB8AC3E}">
        <p14:creationId xmlns:p14="http://schemas.microsoft.com/office/powerpoint/2010/main" val="29528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3" grpId="0" animBg="1"/>
      <p:bldP spid="3635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889" r="12500" b="3639"/>
          <a:stretch>
            <a:fillRect/>
          </a:stretch>
        </p:blipFill>
        <p:spPr bwMode="auto">
          <a:xfrm>
            <a:off x="1103313" y="1530350"/>
            <a:ext cx="665162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8"/>
          <p:cNvSpPr txBox="1">
            <a:spLocks noChangeArrowheads="1"/>
          </p:cNvSpPr>
          <p:nvPr/>
        </p:nvSpPr>
        <p:spPr bwMode="auto">
          <a:xfrm>
            <a:off x="2371725" y="63881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Number of training examples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630863" y="1347788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00"/>
                </a:solidFill>
              </a:rPr>
              <a:t>Combination of pyramid match and correspondence kernels </a:t>
            </a:r>
          </a:p>
        </p:txBody>
      </p:sp>
      <p:sp>
        <p:nvSpPr>
          <p:cNvPr id="61446" name="TextBox 8"/>
          <p:cNvSpPr txBox="1">
            <a:spLocks noChangeArrowheads="1"/>
          </p:cNvSpPr>
          <p:nvPr/>
        </p:nvSpPr>
        <p:spPr bwMode="auto">
          <a:xfrm rot="-5400000">
            <a:off x="-441325" y="3659188"/>
            <a:ext cx="32591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Accuracy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10800000">
            <a:off x="4645025" y="1566863"/>
            <a:ext cx="1022350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48" name="TextBox 16"/>
          <p:cNvSpPr txBox="1">
            <a:spLocks noChangeArrowheads="1"/>
          </p:cNvSpPr>
          <p:nvPr/>
        </p:nvSpPr>
        <p:spPr bwMode="auto">
          <a:xfrm>
            <a:off x="0" y="6488113"/>
            <a:ext cx="3257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000000"/>
                </a:solidFill>
              </a:rPr>
              <a:t>[Kapoor et al. IJCV 2009]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sz="4000" dirty="0" smtClean="0"/>
              <a:t>Example recognition results: </a:t>
            </a:r>
            <a:br>
              <a:rPr lang="en-US" sz="4000" dirty="0" smtClean="0"/>
            </a:br>
            <a:r>
              <a:rPr lang="en-US" sz="3400" dirty="0" smtClean="0"/>
              <a:t>Caltech-101 dataset</a:t>
            </a:r>
          </a:p>
        </p:txBody>
      </p:sp>
    </p:spTree>
    <p:extLst>
      <p:ext uri="{BB962C8B-B14F-4D97-AF65-F5344CB8AC3E}">
        <p14:creationId xmlns:p14="http://schemas.microsoft.com/office/powerpoint/2010/main" val="368407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Unordered sets of local features: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spatial layout preserved!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11159" r="16251" b="3662"/>
          <a:stretch>
            <a:fillRect/>
          </a:stretch>
        </p:blipFill>
        <p:spPr bwMode="auto">
          <a:xfrm>
            <a:off x="5448312" y="2114532"/>
            <a:ext cx="3257556" cy="27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53" y="2078019"/>
            <a:ext cx="2828717" cy="2774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592083" y="4962546"/>
            <a:ext cx="284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Too much?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85" y="4998492"/>
            <a:ext cx="284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Too little?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03584" y="3502026"/>
            <a:ext cx="1898676" cy="1588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48" y="2484225"/>
            <a:ext cx="4397492" cy="251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5408" y="6418864"/>
            <a:ext cx="516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Lazebnik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Schmid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Ponce, CVPR 2006]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12837"/>
            <a:ext cx="8686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Make a pyramid of bag-of-words histograms.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Provides some loose (global) spatial layout information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01675" y="33291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Spatial pyramid match</a:t>
            </a:r>
          </a:p>
        </p:txBody>
      </p:sp>
      <p:pic>
        <p:nvPicPr>
          <p:cNvPr id="1489922" name="Picture 2"/>
          <p:cNvPicPr>
            <a:picLocks noChangeAspect="1" noChangeArrowheads="1"/>
          </p:cNvPicPr>
          <p:nvPr/>
        </p:nvPicPr>
        <p:blipFill>
          <a:blip r:embed="rId4" cstate="print"/>
          <a:srcRect l="19547" t="37668" r="22054" b="42183"/>
          <a:stretch>
            <a:fillRect/>
          </a:stretch>
        </p:blipFill>
        <p:spPr bwMode="auto">
          <a:xfrm>
            <a:off x="4786379" y="3200793"/>
            <a:ext cx="4345047" cy="10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97496" y="5307499"/>
            <a:ext cx="739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Sum over PMKs computed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image coordinate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space, one per word.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3" cstate="print"/>
          <a:srcRect l="6250" t="33423" r="51563" b="9434"/>
          <a:stretch>
            <a:fillRect/>
          </a:stretch>
        </p:blipFill>
        <p:spPr bwMode="auto">
          <a:xfrm>
            <a:off x="4038600" y="2039931"/>
            <a:ext cx="411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6818" name="Picture 2"/>
          <p:cNvPicPr>
            <a:picLocks noChangeAspect="1" noChangeArrowheads="1"/>
          </p:cNvPicPr>
          <p:nvPr/>
        </p:nvPicPr>
        <p:blipFill>
          <a:blip r:embed="rId4" cstate="print"/>
          <a:srcRect l="7031" t="41846" r="63281" b="6199"/>
          <a:stretch>
            <a:fillRect/>
          </a:stretch>
        </p:blipFill>
        <p:spPr bwMode="auto">
          <a:xfrm>
            <a:off x="791580" y="2406636"/>
            <a:ext cx="2895600" cy="367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571128" y="615260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Confusion matrix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2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Spatial pyramid match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Captures scene categories well---texture-like patterns but with some variability in the positions of all the local pieces.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48200" y="2590800"/>
            <a:ext cx="4114800" cy="2236788"/>
            <a:chOff x="4648200" y="2971800"/>
            <a:chExt cx="4114800" cy="2236788"/>
          </a:xfrm>
        </p:grpSpPr>
        <p:pic>
          <p:nvPicPr>
            <p:cNvPr id="4" name="Picture 4" descr="scene_categories_results2"/>
            <p:cNvPicPr>
              <a:picLocks noChangeAspect="1" noChangeArrowheads="1"/>
            </p:cNvPicPr>
            <p:nvPr/>
          </p:nvPicPr>
          <p:blipFill>
            <a:blip r:embed="rId3"/>
            <a:srcRect l="59341"/>
            <a:stretch>
              <a:fillRect/>
            </a:stretch>
          </p:blipFill>
          <p:spPr bwMode="auto">
            <a:xfrm>
              <a:off x="5943600" y="2971800"/>
              <a:ext cx="2819400" cy="2236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scene_categories_results2"/>
            <p:cNvPicPr>
              <a:picLocks noChangeAspect="1" noChangeArrowheads="1"/>
            </p:cNvPicPr>
            <p:nvPr/>
          </p:nvPicPr>
          <p:blipFill>
            <a:blip r:embed="rId3"/>
            <a:srcRect r="80220"/>
            <a:stretch>
              <a:fillRect/>
            </a:stretch>
          </p:blipFill>
          <p:spPr bwMode="auto">
            <a:xfrm>
              <a:off x="4648200" y="2971800"/>
              <a:ext cx="1371600" cy="2236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362200"/>
            <a:ext cx="425611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066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Captures scene categories well---texture-like patterns but with some variability in the positions of all the local pieces.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2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Spatial pyramid match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02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984" y="1981867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We’ll look at three forms: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Bag of words </a:t>
            </a:r>
            <a:r>
              <a:rPr lang="en-US" sz="2400" dirty="0" smtClean="0">
                <a:solidFill>
                  <a:srgbClr val="000000"/>
                </a:solidFill>
              </a:rPr>
              <a:t>(no geometry)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Implicit shape model </a:t>
            </a:r>
            <a:r>
              <a:rPr lang="en-US" sz="2400" dirty="0" smtClean="0">
                <a:solidFill>
                  <a:srgbClr val="000000"/>
                </a:solidFill>
              </a:rPr>
              <a:t>(star graph for spatial model)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Constellation model </a:t>
            </a:r>
            <a:r>
              <a:rPr lang="en-US" sz="2400" dirty="0" smtClean="0">
                <a:solidFill>
                  <a:srgbClr val="000000"/>
                </a:solidFill>
              </a:rPr>
              <a:t>(fully connected graph for spatial model)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9972" y="2953018"/>
            <a:ext cx="4788532" cy="22041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88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Global window-based </a:t>
            </a:r>
            <a:br>
              <a:rPr lang="en-US" sz="3600" dirty="0" smtClean="0"/>
            </a:br>
            <a:r>
              <a:rPr lang="en-US" sz="3600" dirty="0" smtClean="0"/>
              <a:t>appearance representations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79" y="4306889"/>
            <a:ext cx="8624943" cy="2551111"/>
          </a:xfrm>
        </p:spPr>
        <p:txBody>
          <a:bodyPr/>
          <a:lstStyle/>
          <a:p>
            <a:r>
              <a:rPr lang="en-US" sz="2800" dirty="0" smtClean="0"/>
              <a:t>These examples are truly global; each pixel in the window contributes to the representation.</a:t>
            </a:r>
          </a:p>
          <a:p>
            <a:r>
              <a:rPr lang="en-US" sz="2800" dirty="0" smtClean="0"/>
              <a:t>Classifier can account for relative relevance…</a:t>
            </a:r>
          </a:p>
          <a:p>
            <a:r>
              <a:rPr lang="en-US" sz="2800" i="1" dirty="0" smtClean="0"/>
              <a:t>When might this not be ideal?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445" y="1912351"/>
            <a:ext cx="693747" cy="137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34238" r="55405" b="35499"/>
          <a:stretch>
            <a:fillRect/>
          </a:stretch>
        </p:blipFill>
        <p:spPr bwMode="auto">
          <a:xfrm>
            <a:off x="4298152" y="1875838"/>
            <a:ext cx="1558467" cy="16833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" name="Picture 4" descr="eigenfac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72716" y="1603350"/>
            <a:ext cx="1692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33260" t="43721" r="41280" b="28093"/>
          <a:stretch>
            <a:fillRect/>
          </a:stretch>
        </p:blipFill>
        <p:spPr bwMode="auto">
          <a:xfrm>
            <a:off x="1304086" y="1875838"/>
            <a:ext cx="2592423" cy="207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1580612" y="3246434"/>
            <a:ext cx="127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eigenfaces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326450" y="3664975"/>
            <a:ext cx="127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Gist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06367" y="3437493"/>
            <a:ext cx="1277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Histograms of oriented gradients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80717" y="3628462"/>
            <a:ext cx="127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Map of local orientations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3683188" cy="3669803"/>
            <a:chOff x="4679950" y="1219200"/>
            <a:chExt cx="3683188" cy="3669803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36831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e.g. implicit shape model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Parts mutually independent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image features, P parts in the model</a:t>
            </a:r>
          </a:p>
        </p:txBody>
      </p:sp>
    </p:spTree>
    <p:extLst>
      <p:ext uri="{BB962C8B-B14F-4D97-AF65-F5344CB8AC3E}">
        <p14:creationId xmlns:p14="http://schemas.microsoft.com/office/powerpoint/2010/main" val="27294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Visual </a:t>
            </a:r>
            <a:r>
              <a:rPr lang="en-US" dirty="0" smtClean="0"/>
              <a:t>vocabulary is </a:t>
            </a:r>
            <a:r>
              <a:rPr lang="en-US" dirty="0"/>
              <a:t>used to index votes for object </a:t>
            </a:r>
            <a:r>
              <a:rPr lang="en-US" dirty="0" smtClean="0"/>
              <a:t>position [a visual word = “part”]</a:t>
            </a:r>
            <a:endParaRPr lang="en-US" dirty="0"/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304800" y="5942012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Leibe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Leonardis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and 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Schiele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2159000"/>
            <a:ext cx="4648200" cy="2870200"/>
            <a:chOff x="336" y="1360"/>
            <a:chExt cx="2928" cy="1808"/>
          </a:xfrm>
        </p:grpSpPr>
        <p:pic>
          <p:nvPicPr>
            <p:cNvPr id="112435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4359" name="Rectangle 7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0" name="Rectangle 8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1" name="Line 9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2" name="Freeform 10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3" name="Oval 11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43600" y="3429000"/>
            <a:ext cx="2592388" cy="1708150"/>
            <a:chOff x="3744" y="2160"/>
            <a:chExt cx="1633" cy="1076"/>
          </a:xfrm>
        </p:grpSpPr>
        <p:graphicFrame>
          <p:nvGraphicFramePr>
            <p:cNvPr id="1124366" name="Object 14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2748" name="Image" r:id="rId6" imgW="1066291" imgH="1041270" progId="">
                    <p:embed/>
                  </p:oleObj>
                </mc:Choice>
                <mc:Fallback>
                  <p:oleObj name="Image" r:id="rId6" imgW="1066291" imgH="10412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4367" name="Line 15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8" name="Freeform 16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9" name="Text Box 17"/>
            <p:cNvSpPr txBox="1">
              <a:spLocks noChangeArrowheads="1"/>
            </p:cNvSpPr>
            <p:nvPr/>
          </p:nvSpPr>
          <p:spPr bwMode="auto">
            <a:xfrm>
              <a:off x="3812" y="2832"/>
              <a:ext cx="14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visual codeword with</a:t>
              </a:r>
              <a:br>
                <a:rPr lang="en-US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8" name="Freeform 21"/>
          <p:cNvSpPr>
            <a:spLocks noChangeArrowheads="1"/>
          </p:cNvSpPr>
          <p:nvPr/>
        </p:nvSpPr>
        <p:spPr bwMode="auto">
          <a:xfrm>
            <a:off x="703263" y="2847975"/>
            <a:ext cx="4360862" cy="1301750"/>
          </a:xfrm>
          <a:custGeom>
            <a:avLst/>
            <a:gdLst>
              <a:gd name="T0" fmla="*/ 158261 w 4360984"/>
              <a:gd name="T1" fmla="*/ 562707 h 1301261"/>
              <a:gd name="T2" fmla="*/ 474784 w 4360984"/>
              <a:gd name="T3" fmla="*/ 298938 h 1301261"/>
              <a:gd name="T4" fmla="*/ 1406769 w 4360984"/>
              <a:gd name="T5" fmla="*/ 298938 h 1301261"/>
              <a:gd name="T6" fmla="*/ 1406769 w 4360984"/>
              <a:gd name="T7" fmla="*/ 422030 h 1301261"/>
              <a:gd name="T8" fmla="*/ 2127738 w 4360984"/>
              <a:gd name="T9" fmla="*/ 422030 h 1301261"/>
              <a:gd name="T10" fmla="*/ 1969477 w 4360984"/>
              <a:gd name="T11" fmla="*/ 140677 h 1301261"/>
              <a:gd name="T12" fmla="*/ 2268414 w 4360984"/>
              <a:gd name="T13" fmla="*/ 0 h 1301261"/>
              <a:gd name="T14" fmla="*/ 2514600 w 4360984"/>
              <a:gd name="T15" fmla="*/ 298938 h 1301261"/>
              <a:gd name="T16" fmla="*/ 3446583 w 4360984"/>
              <a:gd name="T17" fmla="*/ 334107 h 1301261"/>
              <a:gd name="T18" fmla="*/ 4325812 w 4360984"/>
              <a:gd name="T19" fmla="*/ 562707 h 1301261"/>
              <a:gd name="T20" fmla="*/ 4360984 w 4360984"/>
              <a:gd name="T21" fmla="*/ 1002323 h 1301261"/>
              <a:gd name="T22" fmla="*/ 3921367 w 4360984"/>
              <a:gd name="T23" fmla="*/ 1301261 h 1301261"/>
              <a:gd name="T24" fmla="*/ 3393829 w 4360984"/>
              <a:gd name="T25" fmla="*/ 1283677 h 1301261"/>
              <a:gd name="T26" fmla="*/ 3147646 w 4360984"/>
              <a:gd name="T27" fmla="*/ 1072661 h 1301261"/>
              <a:gd name="T28" fmla="*/ 1477107 w 4360984"/>
              <a:gd name="T29" fmla="*/ 1019907 h 1301261"/>
              <a:gd name="T30" fmla="*/ 1371600 w 4360984"/>
              <a:gd name="T31" fmla="*/ 1213338 h 1301261"/>
              <a:gd name="T32" fmla="*/ 844061 w 4360984"/>
              <a:gd name="T33" fmla="*/ 1230923 h 1301261"/>
              <a:gd name="T34" fmla="*/ 685800 w 4360984"/>
              <a:gd name="T35" fmla="*/ 1019907 h 1301261"/>
              <a:gd name="T36" fmla="*/ 105507 w 4360984"/>
              <a:gd name="T37" fmla="*/ 949569 h 1301261"/>
              <a:gd name="T38" fmla="*/ 0 w 4360984"/>
              <a:gd name="T39" fmla="*/ 580292 h 1301261"/>
              <a:gd name="T40" fmla="*/ 474784 w 4360984"/>
              <a:gd name="T41" fmla="*/ 281354 h 1301261"/>
              <a:gd name="T42" fmla="*/ 474784 w 4360984"/>
              <a:gd name="T43" fmla="*/ 281354 h 130126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60984"/>
              <a:gd name="T67" fmla="*/ 0 h 1301261"/>
              <a:gd name="T68" fmla="*/ 4360984 w 4360984"/>
              <a:gd name="T69" fmla="*/ 1301261 h 130126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60984" h="1301261">
                <a:moveTo>
                  <a:pt x="158261" y="562707"/>
                </a:moveTo>
                <a:lnTo>
                  <a:pt x="474784" y="298938"/>
                </a:lnTo>
                <a:lnTo>
                  <a:pt x="1406769" y="298938"/>
                </a:lnTo>
                <a:lnTo>
                  <a:pt x="1406769" y="422030"/>
                </a:lnTo>
                <a:lnTo>
                  <a:pt x="2127738" y="422030"/>
                </a:lnTo>
                <a:cubicBezTo>
                  <a:pt x="1947294" y="151364"/>
                  <a:pt x="1877170" y="232979"/>
                  <a:pt x="1969477" y="140677"/>
                </a:cubicBezTo>
                <a:lnTo>
                  <a:pt x="2268415" y="0"/>
                </a:lnTo>
                <a:lnTo>
                  <a:pt x="2514600" y="298938"/>
                </a:lnTo>
                <a:cubicBezTo>
                  <a:pt x="3376214" y="335602"/>
                  <a:pt x="3065335" y="334107"/>
                  <a:pt x="3446584" y="334107"/>
                </a:cubicBezTo>
                <a:lnTo>
                  <a:pt x="4325815" y="562707"/>
                </a:lnTo>
                <a:lnTo>
                  <a:pt x="4360984" y="1002323"/>
                </a:lnTo>
                <a:lnTo>
                  <a:pt x="3921369" y="1301261"/>
                </a:lnTo>
                <a:lnTo>
                  <a:pt x="3393830" y="1283677"/>
                </a:lnTo>
                <a:lnTo>
                  <a:pt x="3147646" y="1072661"/>
                </a:lnTo>
                <a:lnTo>
                  <a:pt x="1477107" y="1019907"/>
                </a:lnTo>
                <a:lnTo>
                  <a:pt x="1371600" y="1213338"/>
                </a:lnTo>
                <a:lnTo>
                  <a:pt x="844061" y="1230923"/>
                </a:lnTo>
                <a:lnTo>
                  <a:pt x="685800" y="1019907"/>
                </a:lnTo>
                <a:lnTo>
                  <a:pt x="105507" y="949569"/>
                </a:lnTo>
                <a:lnTo>
                  <a:pt x="0" y="580292"/>
                </a:lnTo>
                <a:lnTo>
                  <a:pt x="474784" y="281354"/>
                </a:lnTo>
              </a:path>
            </a:pathLst>
          </a:cu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95262" y="5181600"/>
            <a:ext cx="551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training image annotated with object localization info</a:t>
            </a:r>
          </a:p>
        </p:txBody>
      </p:sp>
    </p:spTree>
    <p:extLst>
      <p:ext uri="{BB962C8B-B14F-4D97-AF65-F5344CB8AC3E}">
        <p14:creationId xmlns:p14="http://schemas.microsoft.com/office/powerpoint/2010/main" val="24647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2" name="Picture 2"/>
          <p:cNvPicPr>
            <a:picLocks noChangeAspect="1" noChangeArrowheads="1"/>
          </p:cNvPicPr>
          <p:nvPr/>
        </p:nvPicPr>
        <p:blipFill>
          <a:blip r:embed="rId3"/>
          <a:srcRect t="25597" b="25597"/>
          <a:stretch>
            <a:fillRect/>
          </a:stretch>
        </p:blipFill>
        <p:spPr bwMode="auto">
          <a:xfrm>
            <a:off x="228600" y="1981200"/>
            <a:ext cx="8763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</a:t>
            </a:r>
          </a:p>
        </p:txBody>
      </p:sp>
      <p:sp>
        <p:nvSpPr>
          <p:cNvPr id="11264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Visual vocabulary is used to index votes for object position [a visual word = “part”]</a:t>
            </a:r>
            <a:endParaRPr lang="en-US" dirty="0"/>
          </a:p>
        </p:txBody>
      </p:sp>
      <p:sp>
        <p:nvSpPr>
          <p:cNvPr id="1126405" name="Rectangle 5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B. Leibe, A. Leonardis, and B. Schiele, 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3532188"/>
            <a:ext cx="7239000" cy="762000"/>
            <a:chOff x="576" y="2225"/>
            <a:chExt cx="4560" cy="480"/>
          </a:xfrm>
        </p:grpSpPr>
        <p:sp>
          <p:nvSpPr>
            <p:cNvPr id="1126407" name="Rectangle 7"/>
            <p:cNvSpPr>
              <a:spLocks noChangeArrowheads="1"/>
            </p:cNvSpPr>
            <p:nvPr/>
          </p:nvSpPr>
          <p:spPr bwMode="auto">
            <a:xfrm>
              <a:off x="576" y="2225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08" name="Rectangle 8"/>
            <p:cNvSpPr>
              <a:spLocks noChangeArrowheads="1"/>
            </p:cNvSpPr>
            <p:nvPr/>
          </p:nvSpPr>
          <p:spPr bwMode="auto">
            <a:xfrm>
              <a:off x="1680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09" name="Rectangle 9"/>
            <p:cNvSpPr>
              <a:spLocks noChangeArrowheads="1"/>
            </p:cNvSpPr>
            <p:nvPr/>
          </p:nvSpPr>
          <p:spPr bwMode="auto">
            <a:xfrm>
              <a:off x="3648" y="2321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0" name="Rectangle 10"/>
            <p:cNvSpPr>
              <a:spLocks noChangeArrowheads="1"/>
            </p:cNvSpPr>
            <p:nvPr/>
          </p:nvSpPr>
          <p:spPr bwMode="auto">
            <a:xfrm>
              <a:off x="4752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" y="3684588"/>
            <a:ext cx="8458200" cy="304800"/>
            <a:chOff x="192" y="2321"/>
            <a:chExt cx="5328" cy="192"/>
          </a:xfrm>
        </p:grpSpPr>
        <p:sp>
          <p:nvSpPr>
            <p:cNvPr id="1126412" name="Line 12"/>
            <p:cNvSpPr>
              <a:spLocks noChangeShapeType="1"/>
            </p:cNvSpPr>
            <p:nvPr/>
          </p:nvSpPr>
          <p:spPr bwMode="auto">
            <a:xfrm flipV="1">
              <a:off x="768" y="2321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3" name="Freeform 13"/>
            <p:cNvSpPr>
              <a:spLocks/>
            </p:cNvSpPr>
            <p:nvPr/>
          </p:nvSpPr>
          <p:spPr bwMode="auto">
            <a:xfrm>
              <a:off x="3264" y="2417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4" name="Line 14"/>
            <p:cNvSpPr>
              <a:spLocks noChangeShapeType="1"/>
            </p:cNvSpPr>
            <p:nvPr/>
          </p:nvSpPr>
          <p:spPr bwMode="auto">
            <a:xfrm flipV="1">
              <a:off x="1920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5" name="Line 15"/>
            <p:cNvSpPr>
              <a:spLocks noChangeShapeType="1"/>
            </p:cNvSpPr>
            <p:nvPr/>
          </p:nvSpPr>
          <p:spPr bwMode="auto">
            <a:xfrm flipV="1">
              <a:off x="3888" y="2417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6" name="Line 16"/>
            <p:cNvSpPr>
              <a:spLocks noChangeShapeType="1"/>
            </p:cNvSpPr>
            <p:nvPr/>
          </p:nvSpPr>
          <p:spPr bwMode="auto">
            <a:xfrm flipV="1">
              <a:off x="4992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7" name="Freeform 17"/>
            <p:cNvSpPr>
              <a:spLocks/>
            </p:cNvSpPr>
            <p:nvPr/>
          </p:nvSpPr>
          <p:spPr bwMode="auto">
            <a:xfrm>
              <a:off x="4368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8" name="Freeform 18"/>
            <p:cNvSpPr>
              <a:spLocks/>
            </p:cNvSpPr>
            <p:nvPr/>
          </p:nvSpPr>
          <p:spPr bwMode="auto">
            <a:xfrm>
              <a:off x="1296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9" name="Freeform 19"/>
            <p:cNvSpPr>
              <a:spLocks/>
            </p:cNvSpPr>
            <p:nvPr/>
          </p:nvSpPr>
          <p:spPr bwMode="auto">
            <a:xfrm>
              <a:off x="192" y="2321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126420" name="Text Box 20"/>
          <p:cNvSpPr txBox="1">
            <a:spLocks noChangeArrowheads="1"/>
          </p:cNvSpPr>
          <p:nvPr/>
        </p:nvSpPr>
        <p:spPr bwMode="auto">
          <a:xfrm>
            <a:off x="3962400" y="5181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test image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981200" y="3608388"/>
            <a:ext cx="5105400" cy="228600"/>
            <a:chOff x="1248" y="2273"/>
            <a:chExt cx="3216" cy="144"/>
          </a:xfrm>
        </p:grpSpPr>
        <p:sp>
          <p:nvSpPr>
            <p:cNvPr id="1126422" name="Oval 22"/>
            <p:cNvSpPr>
              <a:spLocks noChangeArrowheads="1"/>
            </p:cNvSpPr>
            <p:nvPr/>
          </p:nvSpPr>
          <p:spPr bwMode="auto">
            <a:xfrm>
              <a:off x="1248" y="227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23" name="Oval 23"/>
            <p:cNvSpPr>
              <a:spLocks noChangeArrowheads="1"/>
            </p:cNvSpPr>
            <p:nvPr/>
          </p:nvSpPr>
          <p:spPr bwMode="auto">
            <a:xfrm>
              <a:off x="4368" y="23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2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</p:txBody>
      </p:sp>
      <p:pic>
        <p:nvPicPr>
          <p:cNvPr id="11284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438400"/>
            <a:ext cx="6477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54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Map the patch around each interest point to closest </a:t>
            </a:r>
            <a:r>
              <a:rPr lang="en-US" dirty="0" smtClean="0"/>
              <a:t>word</a:t>
            </a:r>
            <a:endParaRPr lang="en-US" dirty="0"/>
          </a:p>
          <a:p>
            <a:pPr marL="533400" indent="-533400">
              <a:buFontTx/>
              <a:buAutoNum type="arabicPeriod"/>
            </a:pPr>
            <a:endParaRPr lang="en-US" dirty="0"/>
          </a:p>
        </p:txBody>
      </p:sp>
      <p:pic>
        <p:nvPicPr>
          <p:cNvPr id="11305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3675" y="4270375"/>
            <a:ext cx="318452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0502" name="AutoShape 6"/>
          <p:cNvSpPr>
            <a:spLocks noChangeArrowheads="1"/>
          </p:cNvSpPr>
          <p:nvPr/>
        </p:nvSpPr>
        <p:spPr bwMode="auto">
          <a:xfrm>
            <a:off x="4267200" y="5024438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t="21603" b="28508"/>
          <a:stretch>
            <a:fillRect/>
          </a:stretch>
        </p:blipFill>
        <p:spPr bwMode="auto">
          <a:xfrm>
            <a:off x="914400" y="4724400"/>
            <a:ext cx="318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42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Map the patch around each interest point to closest </a:t>
            </a:r>
            <a:r>
              <a:rPr lang="en-US" dirty="0" smtClean="0"/>
              <a:t>word</a:t>
            </a:r>
            <a:endParaRPr lang="en-US" dirty="0"/>
          </a:p>
          <a:p>
            <a:pPr marL="533400" indent="-533400">
              <a:buFontTx/>
              <a:buAutoNum type="arabicPeriod"/>
            </a:pPr>
            <a:r>
              <a:rPr lang="en-US" dirty="0"/>
              <a:t>For each </a:t>
            </a:r>
            <a:r>
              <a:rPr lang="en-US" dirty="0" smtClean="0"/>
              <a:t>word, </a:t>
            </a:r>
            <a:r>
              <a:rPr lang="en-US" dirty="0"/>
              <a:t>store all positions it was found, relative to object center</a:t>
            </a:r>
          </a:p>
          <a:p>
            <a:pPr marL="533400" indent="-533400">
              <a:buFontTx/>
              <a:buAutoNum type="arabicPeriod"/>
            </a:pPr>
            <a:endParaRPr lang="en-US" dirty="0"/>
          </a:p>
        </p:txBody>
      </p:sp>
      <p:pic>
        <p:nvPicPr>
          <p:cNvPr id="1132548" name="Picture 4"/>
          <p:cNvPicPr>
            <a:picLocks noChangeAspect="1" noChangeArrowheads="1"/>
          </p:cNvPicPr>
          <p:nvPr/>
        </p:nvPicPr>
        <p:blipFill>
          <a:blip r:embed="rId3"/>
          <a:srcRect t="21603" b="28508"/>
          <a:stretch>
            <a:fillRect/>
          </a:stretch>
        </p:blipFill>
        <p:spPr bwMode="auto">
          <a:xfrm>
            <a:off x="914400" y="4724400"/>
            <a:ext cx="318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5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675" y="4270375"/>
            <a:ext cx="318452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2550" name="AutoShape 6"/>
          <p:cNvSpPr>
            <a:spLocks noChangeArrowheads="1"/>
          </p:cNvSpPr>
          <p:nvPr/>
        </p:nvSpPr>
        <p:spPr bwMode="auto">
          <a:xfrm>
            <a:off x="4267200" y="5024438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1" name="Line 7"/>
          <p:cNvSpPr>
            <a:spLocks noChangeShapeType="1"/>
          </p:cNvSpPr>
          <p:nvPr/>
        </p:nvSpPr>
        <p:spPr bwMode="auto">
          <a:xfrm>
            <a:off x="6324600" y="4953000"/>
            <a:ext cx="533400" cy="457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2" name="Freeform 8"/>
          <p:cNvSpPr>
            <a:spLocks/>
          </p:cNvSpPr>
          <p:nvPr/>
        </p:nvSpPr>
        <p:spPr bwMode="auto">
          <a:xfrm>
            <a:off x="6897688" y="4908550"/>
            <a:ext cx="15875" cy="496888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0" y="313"/>
              </a:cxn>
            </a:cxnLst>
            <a:rect l="0" t="0" r="r" b="b"/>
            <a:pathLst>
              <a:path w="10" h="313">
                <a:moveTo>
                  <a:pt x="10" y="0"/>
                </a:moveTo>
                <a:lnTo>
                  <a:pt x="0" y="31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3" name="Freeform 9"/>
          <p:cNvSpPr>
            <a:spLocks/>
          </p:cNvSpPr>
          <p:nvPr/>
        </p:nvSpPr>
        <p:spPr bwMode="auto">
          <a:xfrm>
            <a:off x="6416675" y="5422900"/>
            <a:ext cx="417513" cy="3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20"/>
              </a:cxn>
            </a:cxnLst>
            <a:rect l="0" t="0" r="r" b="b"/>
            <a:pathLst>
              <a:path w="263" h="20">
                <a:moveTo>
                  <a:pt x="0" y="0"/>
                </a:moveTo>
                <a:lnTo>
                  <a:pt x="263" y="2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4" name="Freeform 10"/>
          <p:cNvSpPr>
            <a:spLocks/>
          </p:cNvSpPr>
          <p:nvPr/>
        </p:nvSpPr>
        <p:spPr bwMode="auto">
          <a:xfrm>
            <a:off x="6324600" y="5534025"/>
            <a:ext cx="525463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331" y="0"/>
              </a:cxn>
            </a:cxnLst>
            <a:rect l="0" t="0" r="r" b="b"/>
            <a:pathLst>
              <a:path w="331" h="66">
                <a:moveTo>
                  <a:pt x="0" y="66"/>
                </a:moveTo>
                <a:lnTo>
                  <a:pt x="331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5" name="Freeform 11"/>
          <p:cNvSpPr>
            <a:spLocks/>
          </p:cNvSpPr>
          <p:nvPr/>
        </p:nvSpPr>
        <p:spPr bwMode="auto">
          <a:xfrm>
            <a:off x="6962775" y="4924425"/>
            <a:ext cx="544513" cy="546100"/>
          </a:xfrm>
          <a:custGeom>
            <a:avLst/>
            <a:gdLst/>
            <a:ahLst/>
            <a:cxnLst>
              <a:cxn ang="0">
                <a:pos x="343" y="0"/>
              </a:cxn>
              <a:cxn ang="0">
                <a:pos x="0" y="344"/>
              </a:cxn>
            </a:cxnLst>
            <a:rect l="0" t="0" r="r" b="b"/>
            <a:pathLst>
              <a:path w="343" h="344">
                <a:moveTo>
                  <a:pt x="343" y="0"/>
                </a:moveTo>
                <a:lnTo>
                  <a:pt x="0" y="344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6" name="Line 12"/>
          <p:cNvSpPr>
            <a:spLocks noChangeShapeType="1"/>
          </p:cNvSpPr>
          <p:nvPr/>
        </p:nvSpPr>
        <p:spPr bwMode="auto">
          <a:xfrm>
            <a:off x="5562600" y="5105400"/>
            <a:ext cx="1295400" cy="304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7" name="Freeform 13"/>
          <p:cNvSpPr>
            <a:spLocks/>
          </p:cNvSpPr>
          <p:nvPr/>
        </p:nvSpPr>
        <p:spPr bwMode="auto">
          <a:xfrm>
            <a:off x="5903913" y="5310188"/>
            <a:ext cx="993775" cy="128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6" y="81"/>
              </a:cxn>
            </a:cxnLst>
            <a:rect l="0" t="0" r="r" b="b"/>
            <a:pathLst>
              <a:path w="626" h="81">
                <a:moveTo>
                  <a:pt x="0" y="0"/>
                </a:moveTo>
                <a:lnTo>
                  <a:pt x="626" y="8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8" name="Freeform 14"/>
          <p:cNvSpPr>
            <a:spLocks/>
          </p:cNvSpPr>
          <p:nvPr/>
        </p:nvSpPr>
        <p:spPr bwMode="auto">
          <a:xfrm>
            <a:off x="6064250" y="5470525"/>
            <a:ext cx="849313" cy="144463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535" y="0"/>
              </a:cxn>
            </a:cxnLst>
            <a:rect l="0" t="0" r="r" b="b"/>
            <a:pathLst>
              <a:path w="535" h="91">
                <a:moveTo>
                  <a:pt x="0" y="91"/>
                </a:moveTo>
                <a:lnTo>
                  <a:pt x="535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9" name="Freeform 15"/>
          <p:cNvSpPr>
            <a:spLocks/>
          </p:cNvSpPr>
          <p:nvPr/>
        </p:nvSpPr>
        <p:spPr bwMode="auto">
          <a:xfrm>
            <a:off x="6834188" y="5534025"/>
            <a:ext cx="79375" cy="59372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50" y="0"/>
              </a:cxn>
            </a:cxnLst>
            <a:rect l="0" t="0" r="r" b="b"/>
            <a:pathLst>
              <a:path w="50" h="374">
                <a:moveTo>
                  <a:pt x="0" y="374"/>
                </a:moveTo>
                <a:lnTo>
                  <a:pt x="5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0" name="Freeform 16"/>
          <p:cNvSpPr>
            <a:spLocks/>
          </p:cNvSpPr>
          <p:nvPr/>
        </p:nvSpPr>
        <p:spPr bwMode="auto">
          <a:xfrm>
            <a:off x="6929438" y="5310188"/>
            <a:ext cx="530225" cy="144462"/>
          </a:xfrm>
          <a:custGeom>
            <a:avLst/>
            <a:gdLst/>
            <a:ahLst/>
            <a:cxnLst>
              <a:cxn ang="0">
                <a:pos x="334" y="0"/>
              </a:cxn>
              <a:cxn ang="0">
                <a:pos x="0" y="91"/>
              </a:cxn>
            </a:cxnLst>
            <a:rect l="0" t="0" r="r" b="b"/>
            <a:pathLst>
              <a:path w="334" h="91">
                <a:moveTo>
                  <a:pt x="334" y="0"/>
                </a:moveTo>
                <a:lnTo>
                  <a:pt x="0" y="9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1" name="Freeform 17"/>
          <p:cNvSpPr>
            <a:spLocks/>
          </p:cNvSpPr>
          <p:nvPr/>
        </p:nvSpPr>
        <p:spPr bwMode="auto">
          <a:xfrm>
            <a:off x="6913563" y="5454650"/>
            <a:ext cx="835025" cy="223838"/>
          </a:xfrm>
          <a:custGeom>
            <a:avLst/>
            <a:gdLst/>
            <a:ahLst/>
            <a:cxnLst>
              <a:cxn ang="0">
                <a:pos x="526" y="141"/>
              </a:cxn>
              <a:cxn ang="0">
                <a:pos x="0" y="0"/>
              </a:cxn>
            </a:cxnLst>
            <a:rect l="0" t="0" r="r" b="b"/>
            <a:pathLst>
              <a:path w="526" h="141">
                <a:moveTo>
                  <a:pt x="526" y="14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2" name="Freeform 18"/>
          <p:cNvSpPr>
            <a:spLocks/>
          </p:cNvSpPr>
          <p:nvPr/>
        </p:nvSpPr>
        <p:spPr bwMode="auto">
          <a:xfrm>
            <a:off x="6913563" y="5357813"/>
            <a:ext cx="1139825" cy="47625"/>
          </a:xfrm>
          <a:custGeom>
            <a:avLst/>
            <a:gdLst/>
            <a:ahLst/>
            <a:cxnLst>
              <a:cxn ang="0">
                <a:pos x="718" y="0"/>
              </a:cxn>
              <a:cxn ang="0">
                <a:pos x="0" y="30"/>
              </a:cxn>
            </a:cxnLst>
            <a:rect l="0" t="0" r="r" b="b"/>
            <a:pathLst>
              <a:path w="718" h="30">
                <a:moveTo>
                  <a:pt x="718" y="0"/>
                </a:moveTo>
                <a:lnTo>
                  <a:pt x="0" y="3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3" name="Freeform 19"/>
          <p:cNvSpPr>
            <a:spLocks/>
          </p:cNvSpPr>
          <p:nvPr/>
        </p:nvSpPr>
        <p:spPr bwMode="auto">
          <a:xfrm>
            <a:off x="6946900" y="5470525"/>
            <a:ext cx="1025525" cy="223838"/>
          </a:xfrm>
          <a:custGeom>
            <a:avLst/>
            <a:gdLst/>
            <a:ahLst/>
            <a:cxnLst>
              <a:cxn ang="0">
                <a:pos x="646" y="141"/>
              </a:cxn>
              <a:cxn ang="0">
                <a:pos x="0" y="0"/>
              </a:cxn>
            </a:cxnLst>
            <a:rect l="0" t="0" r="r" b="b"/>
            <a:pathLst>
              <a:path w="646" h="141">
                <a:moveTo>
                  <a:pt x="646" y="14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4" name="Freeform 20"/>
          <p:cNvSpPr>
            <a:spLocks/>
          </p:cNvSpPr>
          <p:nvPr/>
        </p:nvSpPr>
        <p:spPr bwMode="auto">
          <a:xfrm>
            <a:off x="6913563" y="5213350"/>
            <a:ext cx="1187450" cy="225425"/>
          </a:xfrm>
          <a:custGeom>
            <a:avLst/>
            <a:gdLst/>
            <a:ahLst/>
            <a:cxnLst>
              <a:cxn ang="0">
                <a:pos x="748" y="0"/>
              </a:cxn>
              <a:cxn ang="0">
                <a:pos x="0" y="142"/>
              </a:cxn>
            </a:cxnLst>
            <a:rect l="0" t="0" r="r" b="b"/>
            <a:pathLst>
              <a:path w="748" h="142">
                <a:moveTo>
                  <a:pt x="748" y="0"/>
                </a:moveTo>
                <a:lnTo>
                  <a:pt x="0" y="142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5" name="Freeform 21"/>
          <p:cNvSpPr>
            <a:spLocks/>
          </p:cNvSpPr>
          <p:nvPr/>
        </p:nvSpPr>
        <p:spPr bwMode="auto">
          <a:xfrm>
            <a:off x="6913563" y="5357813"/>
            <a:ext cx="1284287" cy="112712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71"/>
              </a:cxn>
            </a:cxnLst>
            <a:rect l="0" t="0" r="r" b="b"/>
            <a:pathLst>
              <a:path w="809" h="71">
                <a:moveTo>
                  <a:pt x="809" y="0"/>
                </a:moveTo>
                <a:lnTo>
                  <a:pt x="0" y="7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6" name="Freeform 22"/>
          <p:cNvSpPr>
            <a:spLocks/>
          </p:cNvSpPr>
          <p:nvPr/>
        </p:nvSpPr>
        <p:spPr bwMode="auto">
          <a:xfrm>
            <a:off x="6913563" y="5005388"/>
            <a:ext cx="819150" cy="433387"/>
          </a:xfrm>
          <a:custGeom>
            <a:avLst/>
            <a:gdLst/>
            <a:ahLst/>
            <a:cxnLst>
              <a:cxn ang="0">
                <a:pos x="516" y="0"/>
              </a:cxn>
              <a:cxn ang="0">
                <a:pos x="0" y="273"/>
              </a:cxn>
            </a:cxnLst>
            <a:rect l="0" t="0" r="r" b="b"/>
            <a:pathLst>
              <a:path w="516" h="273">
                <a:moveTo>
                  <a:pt x="516" y="0"/>
                </a:moveTo>
                <a:lnTo>
                  <a:pt x="0" y="27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7" name="Freeform 23"/>
          <p:cNvSpPr>
            <a:spLocks/>
          </p:cNvSpPr>
          <p:nvPr/>
        </p:nvSpPr>
        <p:spPr bwMode="auto">
          <a:xfrm>
            <a:off x="6769100" y="4845050"/>
            <a:ext cx="96838" cy="560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" y="353"/>
              </a:cxn>
            </a:cxnLst>
            <a:rect l="0" t="0" r="r" b="b"/>
            <a:pathLst>
              <a:path w="61" h="353">
                <a:moveTo>
                  <a:pt x="0" y="0"/>
                </a:moveTo>
                <a:lnTo>
                  <a:pt x="61" y="35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8" name="Oval 24"/>
          <p:cNvSpPr>
            <a:spLocks noChangeArrowheads="1"/>
          </p:cNvSpPr>
          <p:nvPr/>
        </p:nvSpPr>
        <p:spPr bwMode="auto">
          <a:xfrm>
            <a:off x="6858000" y="533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shape models: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8956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400" dirty="0"/>
              <a:t>Given </a:t>
            </a:r>
            <a:r>
              <a:rPr lang="en-US" sz="2400" dirty="0" smtClean="0"/>
              <a:t>new test </a:t>
            </a:r>
            <a:r>
              <a:rPr lang="en-US" sz="2400" dirty="0"/>
              <a:t>image, extract patches, match to </a:t>
            </a:r>
            <a:r>
              <a:rPr lang="en-US" sz="2400" dirty="0" smtClean="0"/>
              <a:t>vocabulary words </a:t>
            </a:r>
            <a:endParaRPr lang="en-US" sz="2400" dirty="0"/>
          </a:p>
          <a:p>
            <a:pPr marL="533400" indent="-533400">
              <a:buFontTx/>
              <a:buAutoNum type="arabicPeriod"/>
            </a:pPr>
            <a:r>
              <a:rPr lang="en-US" sz="2400" dirty="0"/>
              <a:t>Cast votes for possible positions of object center</a:t>
            </a:r>
          </a:p>
          <a:p>
            <a:pPr marL="533400" indent="-533400">
              <a:buFontTx/>
              <a:buAutoNum type="arabicPeriod"/>
            </a:pPr>
            <a:r>
              <a:rPr lang="en-US" sz="2400" dirty="0"/>
              <a:t>Search for maxima in voting space</a:t>
            </a:r>
          </a:p>
          <a:p>
            <a:pPr marL="533400" indent="-533400">
              <a:buFontTx/>
              <a:buAutoNum type="arabicPeriod"/>
            </a:pPr>
            <a:r>
              <a:rPr lang="en-US" sz="2400" dirty="0" smtClean="0"/>
              <a:t>(Extract </a:t>
            </a:r>
            <a:r>
              <a:rPr lang="en-US" sz="2400" dirty="0"/>
              <a:t>weighted segmentation mask based on stored masks for the codebook </a:t>
            </a:r>
            <a:r>
              <a:rPr lang="en-US" sz="2400" dirty="0" smtClean="0"/>
              <a:t>occurrences)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9624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What is the dimension of the Hough space?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shape models: Testing</a:t>
            </a:r>
          </a:p>
        </p:txBody>
      </p:sp>
      <p:graphicFrame>
        <p:nvGraphicFramePr>
          <p:cNvPr id="1134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447800"/>
          <a:ext cx="868083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72" name="Image" r:id="rId4" imgW="11606349" imgH="4584127" progId="">
                  <p:embed/>
                </p:oleObj>
              </mc:Choice>
              <mc:Fallback>
                <p:oleObj name="Image" r:id="rId4" imgW="11606349" imgH="45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868083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657600" y="1447800"/>
            <a:ext cx="18288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86400" y="1447800"/>
            <a:ext cx="21336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22860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86400" y="32004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33800" y="30480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28800" y="3048000"/>
            <a:ext cx="19050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23622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90600"/>
            <a:ext cx="1828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391400" y="3581400"/>
            <a:ext cx="17526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905000" y="4572000"/>
            <a:ext cx="17526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5846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7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Original image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584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374860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6873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Original image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6871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Interest points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687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396014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6464" y="1999287"/>
            <a:ext cx="471601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idea:</a:t>
            </a:r>
          </a:p>
          <a:p>
            <a:r>
              <a:rPr lang="en-US" sz="2400" b="1" dirty="0" smtClean="0"/>
              <a:t> </a:t>
            </a:r>
            <a:endParaRPr lang="en-US" sz="100" b="1" dirty="0" smtClean="0"/>
          </a:p>
          <a:p>
            <a:r>
              <a:rPr lang="en-US" sz="2400" dirty="0"/>
              <a:t>R</a:t>
            </a:r>
            <a:r>
              <a:rPr lang="en-US" sz="2400" dirty="0" smtClean="0"/>
              <a:t>ather than a representation based on holistic appearance, decompose the image into: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local parts or patches, and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their relative spatial relationships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19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7900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7898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143000" y="1441450"/>
            <a:ext cx="6859588" cy="5108575"/>
            <a:chOff x="720" y="720"/>
            <a:chExt cx="4321" cy="3218"/>
          </a:xfrm>
        </p:grpSpPr>
        <p:pic>
          <p:nvPicPr>
            <p:cNvPr id="37896" name="Picture 9" descr="cows-150007-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7" name="Text Box 10"/>
            <p:cNvSpPr txBox="1">
              <a:spLocks noChangeArrowheads="1"/>
            </p:cNvSpPr>
            <p:nvPr/>
          </p:nvSpPr>
          <p:spPr bwMode="auto">
            <a:xfrm>
              <a:off x="2099" y="3650"/>
              <a:ext cx="1623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Matched patches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789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2153970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EDCC7B-439E-4D12-BC92-4F3741265B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8927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8925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143000" y="1441450"/>
            <a:ext cx="6859588" cy="5119688"/>
            <a:chOff x="720" y="720"/>
            <a:chExt cx="4321" cy="3225"/>
          </a:xfrm>
        </p:grpSpPr>
        <p:pic>
          <p:nvPicPr>
            <p:cNvPr id="38923" name="Picture 9" descr="cows-150007-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 Box 10"/>
            <p:cNvSpPr txBox="1">
              <a:spLocks noChangeArrowheads="1"/>
            </p:cNvSpPr>
            <p:nvPr/>
          </p:nvSpPr>
          <p:spPr bwMode="auto">
            <a:xfrm>
              <a:off x="2099" y="3657"/>
              <a:ext cx="1549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Matched patches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143000" y="1441450"/>
            <a:ext cx="6848475" cy="5091113"/>
            <a:chOff x="720" y="720"/>
            <a:chExt cx="4314" cy="3207"/>
          </a:xfrm>
        </p:grpSpPr>
        <p:pic>
          <p:nvPicPr>
            <p:cNvPr id="38921" name="Picture 12" descr="cows-150007-pairvote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0" y="720"/>
              <a:ext cx="4314" cy="2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2" name="Text Box 13"/>
            <p:cNvSpPr txBox="1">
              <a:spLocks noChangeArrowheads="1"/>
            </p:cNvSpPr>
            <p:nvPr/>
          </p:nvSpPr>
          <p:spPr bwMode="auto">
            <a:xfrm>
              <a:off x="2112" y="3639"/>
              <a:ext cx="1536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Votes</a:t>
              </a:r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892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151745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0A368EF-5135-48E4-BF2B-525A4CF97FA3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39940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462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cows-150007-pea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444625"/>
            <a:ext cx="6859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3429000" y="6067425"/>
            <a:ext cx="23622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</a:t>
            </a:r>
            <a:r>
              <a:rPr lang="en-US" sz="2400" b="1" baseline="30000">
                <a:solidFill>
                  <a:srgbClr val="000000"/>
                </a:solidFill>
              </a:rPr>
              <a:t>st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99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296267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F556BE5-9139-49B4-959E-B0B8062D04D3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40964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cows-150007-pea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19191"/>
              </a:clrFrom>
              <a:clrTo>
                <a:srgbClr val="91919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443038"/>
            <a:ext cx="6859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3200400" y="6076950"/>
            <a:ext cx="25908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2</a:t>
            </a:r>
            <a:r>
              <a:rPr lang="en-US" sz="2400" b="1" baseline="30000">
                <a:solidFill>
                  <a:srgbClr val="000000"/>
                </a:solidFill>
              </a:rPr>
              <a:t>nd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09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:p14="http://schemas.microsoft.com/office/powerpoint/2010/main" val="348701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5A0C95-48F3-456B-9F1A-AA9BFB14B2B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41988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cows-150007-peak3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1413" y="1443038"/>
            <a:ext cx="68595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3276600" y="6067425"/>
            <a:ext cx="25908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3</a:t>
            </a:r>
            <a:r>
              <a:rPr lang="en-US" sz="2400" b="1" baseline="30000">
                <a:solidFill>
                  <a:srgbClr val="000000"/>
                </a:solidFill>
              </a:rPr>
              <a:t>rd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9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48ACD2B-5D79-4F24-912F-5F7B52AC416E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7107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Results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362950" cy="4495800"/>
          </a:xfrm>
        </p:spPr>
        <p:txBody>
          <a:bodyPr/>
          <a:lstStyle/>
          <a:p>
            <a:r>
              <a:rPr lang="en-US" smtClean="0"/>
              <a:t>Qualitative Performance</a:t>
            </a:r>
          </a:p>
          <a:p>
            <a:pPr lvl="1"/>
            <a:r>
              <a:rPr lang="en-US" smtClean="0"/>
              <a:t>Recognizes different kinds of objects</a:t>
            </a:r>
          </a:p>
          <a:p>
            <a:pPr lvl="1"/>
            <a:r>
              <a:rPr lang="en-US" smtClean="0"/>
              <a:t>Robust to clutter, occlusion, noise, low contrast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2789238"/>
            <a:ext cx="8243888" cy="1085850"/>
            <a:chOff x="340" y="1757"/>
            <a:chExt cx="5193" cy="684"/>
          </a:xfrm>
        </p:grpSpPr>
        <p:pic>
          <p:nvPicPr>
            <p:cNvPr id="47123" name="Picture 5" descr="result-1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3" y="1778"/>
              <a:ext cx="1020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4" name="Picture 6" descr="result-14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6" y="1780"/>
              <a:ext cx="102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5" name="Picture 7" descr="result-9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0" y="1757"/>
              <a:ext cx="1020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6" name="Picture 8" descr="result-4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3" y="1833"/>
              <a:ext cx="1020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7" name="Picture 9" descr="result-10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" y="1825"/>
              <a:ext cx="1020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39750" y="3903663"/>
            <a:ext cx="8243888" cy="915987"/>
            <a:chOff x="340" y="2459"/>
            <a:chExt cx="5193" cy="577"/>
          </a:xfrm>
        </p:grpSpPr>
        <p:pic>
          <p:nvPicPr>
            <p:cNvPr id="47118" name="Picture 11" descr="result-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0" y="2567"/>
              <a:ext cx="1020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2" descr="result-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3" y="2459"/>
              <a:ext cx="102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0" name="Picture 13" descr="result-1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26" y="2543"/>
              <a:ext cx="1020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1" name="Picture 14" descr="result-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70" y="2539"/>
              <a:ext cx="102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2" name="Picture 15" descr="result-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13" y="2533"/>
              <a:ext cx="1020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39750" y="4867275"/>
            <a:ext cx="8243888" cy="1077913"/>
            <a:chOff x="340" y="3066"/>
            <a:chExt cx="5193" cy="679"/>
          </a:xfrm>
        </p:grpSpPr>
        <p:pic>
          <p:nvPicPr>
            <p:cNvPr id="47113" name="Picture 17" descr="result-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40" y="3067"/>
              <a:ext cx="1020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4" name="Picture 18" descr="result-5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83" y="3068"/>
              <a:ext cx="102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5" name="Picture 19" descr="result-1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26" y="3067"/>
              <a:ext cx="102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6" name="Picture 20" descr="result-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513" y="3066"/>
              <a:ext cx="102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7" name="Picture 21" descr="result-2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470" y="3067"/>
              <a:ext cx="1020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644988"/>
      </p:ext>
    </p:extLst>
  </p:cSld>
  <p:clrMapOvr>
    <a:masterClrMapping/>
  </p:clrMapOvr>
  <p:transition advTm="2027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3683188" cy="3669803"/>
            <a:chOff x="4679950" y="1219200"/>
            <a:chExt cx="3683188" cy="3669803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36831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implicit shape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mutually independent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N image features, P parts in the model</a:t>
            </a:r>
          </a:p>
        </p:txBody>
      </p:sp>
      <p:grpSp>
        <p:nvGrpSpPr>
          <p:cNvPr id="60" name="Group 44"/>
          <p:cNvGrpSpPr/>
          <p:nvPr/>
        </p:nvGrpSpPr>
        <p:grpSpPr>
          <a:xfrm>
            <a:off x="4965700" y="1844824"/>
            <a:ext cx="3721100" cy="4008358"/>
            <a:chOff x="755650" y="1219200"/>
            <a:chExt cx="3721100" cy="4008358"/>
          </a:xfrm>
        </p:grpSpPr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1617663" y="2027237"/>
              <a:ext cx="2082800" cy="1844675"/>
              <a:chOff x="948" y="2142"/>
              <a:chExt cx="1312" cy="1162"/>
            </a:xfrm>
          </p:grpSpPr>
          <p:sp>
            <p:nvSpPr>
              <p:cNvPr id="64" name="Oval 17"/>
              <p:cNvSpPr>
                <a:spLocks noChangeArrowheads="1"/>
              </p:cNvSpPr>
              <p:nvPr/>
            </p:nvSpPr>
            <p:spPr bwMode="auto">
              <a:xfrm>
                <a:off x="1456" y="2142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65" name="Oval 18"/>
              <p:cNvSpPr>
                <a:spLocks noChangeArrowheads="1"/>
              </p:cNvSpPr>
              <p:nvPr/>
            </p:nvSpPr>
            <p:spPr bwMode="auto">
              <a:xfrm>
                <a:off x="1911" y="2784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449" y="3000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67" name="Oval 20"/>
              <p:cNvSpPr>
                <a:spLocks noChangeArrowheads="1"/>
              </p:cNvSpPr>
              <p:nvPr/>
            </p:nvSpPr>
            <p:spPr bwMode="auto">
              <a:xfrm>
                <a:off x="957" y="2367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6</a:t>
                </a:r>
              </a:p>
            </p:txBody>
          </p:sp>
          <p:sp>
            <p:nvSpPr>
              <p:cNvPr id="68" name="Oval 21"/>
              <p:cNvSpPr>
                <a:spLocks noChangeArrowheads="1"/>
              </p:cNvSpPr>
              <p:nvPr/>
            </p:nvSpPr>
            <p:spPr bwMode="auto">
              <a:xfrm>
                <a:off x="948" y="2780"/>
                <a:ext cx="350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5</a:t>
                </a: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1905" y="2379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>
                <a:off x="1626" y="2446"/>
                <a:ext cx="0" cy="5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1278" y="2581"/>
                <a:ext cx="653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1234" y="2450"/>
                <a:ext cx="382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305" cy="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288" cy="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 flipH="1">
                <a:off x="1290" y="2450"/>
                <a:ext cx="331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 flipH="1">
                <a:off x="1229" y="2523"/>
                <a:ext cx="668" cy="2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 flipH="1">
                <a:off x="1621" y="2528"/>
                <a:ext cx="276" cy="4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1887" y="2523"/>
                <a:ext cx="39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1278" y="2585"/>
                <a:ext cx="34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 flipH="1">
                <a:off x="1621" y="2870"/>
                <a:ext cx="305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234" y="2807"/>
                <a:ext cx="382" cy="1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 flipV="1">
                <a:off x="1239" y="2807"/>
                <a:ext cx="675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V="1">
                <a:off x="1239" y="2581"/>
                <a:ext cx="45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V="1">
                <a:off x="1278" y="2532"/>
                <a:ext cx="626" cy="5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839788" y="1219200"/>
              <a:ext cx="36369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Fully connected constellation model</a:t>
              </a:r>
            </a:p>
          </p:txBody>
        </p:sp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755650" y="4119562"/>
              <a:ext cx="3265638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e.g. Constellation Model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Parts fully connected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7064375" y="6553200"/>
            <a:ext cx="20796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credit: Rob Fergus</a:t>
            </a:r>
          </a:p>
        </p:txBody>
      </p:sp>
    </p:spTree>
    <p:extLst>
      <p:ext uri="{BB962C8B-B14F-4D97-AF65-F5344CB8AC3E}">
        <p14:creationId xmlns:p14="http://schemas.microsoft.com/office/powerpoint/2010/main" val="275550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</a:t>
            </a:r>
            <a:r>
              <a:rPr lang="en-US" dirty="0" smtClean="0"/>
              <a:t>constellation model</a:t>
            </a:r>
            <a:endParaRPr lang="en-US" dirty="0"/>
          </a:p>
        </p:txBody>
      </p:sp>
      <p:pic>
        <p:nvPicPr>
          <p:cNvPr id="1197072" name="Picture 16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197073" name="Oval 17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4" name="Oval 18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5" name="Oval 19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9" name="Oval 23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0" name="Oval 24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1" name="Oval 25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2" name="Oval 26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3" name="Oval 27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4" name="Oval 28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5" name="Oval 29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7" name="Text Box 31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graphicFrame>
        <p:nvGraphicFramePr>
          <p:cNvPr id="1197089" name="Object 3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796" name="Equation" r:id="rId5" imgW="3962160" imgH="431640" progId="Equation.3">
                  <p:embed/>
                </p:oleObj>
              </mc:Choice>
              <mc:Fallback>
                <p:oleObj name="Equation" r:id="rId5" imgW="3962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868680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7090" name="Rectangle 34"/>
          <p:cNvSpPr>
            <a:spLocks noChangeArrowheads="1"/>
          </p:cNvSpPr>
          <p:nvPr/>
        </p:nvSpPr>
        <p:spPr bwMode="auto">
          <a:xfrm>
            <a:off x="0" y="1524000"/>
            <a:ext cx="9144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1" name="Line 35"/>
          <p:cNvSpPr>
            <a:spLocks noChangeShapeType="1"/>
          </p:cNvSpPr>
          <p:nvPr/>
        </p:nvSpPr>
        <p:spPr bwMode="auto">
          <a:xfrm flipV="1">
            <a:off x="3276600" y="1524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2" name="Line 36"/>
          <p:cNvSpPr>
            <a:spLocks noChangeShapeType="1"/>
          </p:cNvSpPr>
          <p:nvPr/>
        </p:nvSpPr>
        <p:spPr bwMode="auto">
          <a:xfrm flipH="1" flipV="1">
            <a:off x="5257800" y="1524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4" name="Text Box 38"/>
          <p:cNvSpPr txBox="1">
            <a:spLocks noChangeArrowheads="1"/>
          </p:cNvSpPr>
          <p:nvPr/>
        </p:nvSpPr>
        <p:spPr bwMode="auto">
          <a:xfrm>
            <a:off x="2425700" y="22860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descriptors</a:t>
            </a:r>
          </a:p>
        </p:txBody>
      </p:sp>
      <p:sp>
        <p:nvSpPr>
          <p:cNvPr id="1197095" name="Text Box 39"/>
          <p:cNvSpPr txBox="1">
            <a:spLocks noChangeArrowheads="1"/>
          </p:cNvSpPr>
          <p:nvPr/>
        </p:nvSpPr>
        <p:spPr bwMode="auto">
          <a:xfrm>
            <a:off x="5365750" y="2286000"/>
            <a:ext cx="138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locations</a:t>
            </a:r>
          </a:p>
        </p:txBody>
      </p:sp>
      <p:sp>
        <p:nvSpPr>
          <p:cNvPr id="1197096" name="Text Box 40"/>
          <p:cNvSpPr txBox="1">
            <a:spLocks noChangeArrowheads="1"/>
          </p:cNvSpPr>
          <p:nvPr/>
        </p:nvSpPr>
        <p:spPr bwMode="auto">
          <a:xfrm>
            <a:off x="3376613" y="5959475"/>
            <a:ext cx="233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Candidate parts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7073" grpId="0" animBg="1"/>
      <p:bldP spid="1197074" grpId="0" animBg="1"/>
      <p:bldP spid="1197075" grpId="0" animBg="1"/>
      <p:bldP spid="1197079" grpId="0" animBg="1"/>
      <p:bldP spid="1197080" grpId="0" animBg="1"/>
      <p:bldP spid="1197081" grpId="0" animBg="1"/>
      <p:bldP spid="1197082" grpId="0" animBg="1"/>
      <p:bldP spid="1197083" grpId="0" animBg="1"/>
      <p:bldP spid="1197084" grpId="0" animBg="1"/>
      <p:bldP spid="1197085" grpId="0" animBg="1"/>
      <p:bldP spid="1197091" grpId="0" animBg="1"/>
      <p:bldP spid="1197092" grpId="0" animBg="1"/>
      <p:bldP spid="1197094" grpId="0"/>
      <p:bldP spid="1197095" grpId="0"/>
      <p:bldP spid="119709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constellation </a:t>
            </a:r>
            <a:r>
              <a:rPr lang="en-US" dirty="0"/>
              <a:t>model</a:t>
            </a:r>
          </a:p>
        </p:txBody>
      </p:sp>
      <p:pic>
        <p:nvPicPr>
          <p:cNvPr id="1202180" name="Picture 4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202182" name="Oval 6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4" name="Text Box 8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sp>
        <p:nvSpPr>
          <p:cNvPr id="1202186" name="Oval 10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7" name="Oval 11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8" name="Oval 12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9" name="Oval 13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0" name="Oval 14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1" name="Oval 15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2" name="Oval 16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3" name="Oval 17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4" name="Oval 18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3" name="Oval 7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5" name="Oval 9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1" name="Oval 5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5" name="Text Box 19"/>
          <p:cNvSpPr txBox="1">
            <a:spLocks noChangeArrowheads="1"/>
          </p:cNvSpPr>
          <p:nvPr/>
        </p:nvSpPr>
        <p:spPr bwMode="auto">
          <a:xfrm>
            <a:off x="3108325" y="6059488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2</a:t>
            </a:r>
          </a:p>
        </p:txBody>
      </p:sp>
      <p:sp>
        <p:nvSpPr>
          <p:cNvPr id="1202196" name="Text Box 20"/>
          <p:cNvSpPr txBox="1">
            <a:spLocks noChangeArrowheads="1"/>
          </p:cNvSpPr>
          <p:nvPr/>
        </p:nvSpPr>
        <p:spPr bwMode="auto">
          <a:xfrm>
            <a:off x="6699250" y="4648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3</a:t>
            </a:r>
          </a:p>
        </p:txBody>
      </p:sp>
      <p:sp>
        <p:nvSpPr>
          <p:cNvPr id="1202197" name="Text Box 21"/>
          <p:cNvSpPr txBox="1">
            <a:spLocks noChangeArrowheads="1"/>
          </p:cNvSpPr>
          <p:nvPr/>
        </p:nvSpPr>
        <p:spPr bwMode="auto">
          <a:xfrm>
            <a:off x="4953000" y="3124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1</a:t>
            </a:r>
          </a:p>
        </p:txBody>
      </p:sp>
      <p:graphicFrame>
        <p:nvGraphicFramePr>
          <p:cNvPr id="1202201" name="Object 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820" name="Equation" r:id="rId5" imgW="3962160" imgH="431640" progId="Equation.3">
                  <p:embed/>
                </p:oleObj>
              </mc:Choice>
              <mc:Fallback>
                <p:oleObj name="Equation" r:id="rId5" imgW="3962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868680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2202" name="Rectangle 26"/>
          <p:cNvSpPr>
            <a:spLocks noChangeArrowheads="1"/>
          </p:cNvSpPr>
          <p:nvPr/>
        </p:nvSpPr>
        <p:spPr bwMode="auto">
          <a:xfrm>
            <a:off x="0" y="1524000"/>
            <a:ext cx="91440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0" y="6553200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constellation </a:t>
            </a:r>
            <a:r>
              <a:rPr lang="en-US" dirty="0"/>
              <a:t>model</a:t>
            </a:r>
          </a:p>
        </p:txBody>
      </p:sp>
      <p:pic>
        <p:nvPicPr>
          <p:cNvPr id="1228803" name="Picture 3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228804" name="Oval 4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5" name="Text Box 5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sp>
        <p:nvSpPr>
          <p:cNvPr id="1228806" name="Oval 6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7" name="Oval 7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8" name="Oval 8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9" name="Oval 9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0" name="Oval 10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1" name="Oval 11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2" name="Oval 12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3" name="Oval 13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4" name="Oval 14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5" name="Oval 15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6" name="Oval 16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7" name="Oval 17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8" name="Text Box 18"/>
          <p:cNvSpPr txBox="1">
            <a:spLocks noChangeArrowheads="1"/>
          </p:cNvSpPr>
          <p:nvPr/>
        </p:nvSpPr>
        <p:spPr bwMode="auto">
          <a:xfrm>
            <a:off x="3108325" y="6059488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2</a:t>
            </a:r>
          </a:p>
        </p:txBody>
      </p:sp>
      <p:sp>
        <p:nvSpPr>
          <p:cNvPr id="1228819" name="Text Box 19"/>
          <p:cNvSpPr txBox="1">
            <a:spLocks noChangeArrowheads="1"/>
          </p:cNvSpPr>
          <p:nvPr/>
        </p:nvSpPr>
        <p:spPr bwMode="auto">
          <a:xfrm>
            <a:off x="6699250" y="4648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3</a:t>
            </a:r>
          </a:p>
        </p:txBody>
      </p:sp>
      <p:sp>
        <p:nvSpPr>
          <p:cNvPr id="1228820" name="Text Box 20"/>
          <p:cNvSpPr txBox="1">
            <a:spLocks noChangeArrowheads="1"/>
          </p:cNvSpPr>
          <p:nvPr/>
        </p:nvSpPr>
        <p:spPr bwMode="auto">
          <a:xfrm>
            <a:off x="4953000" y="3124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1</a:t>
            </a:r>
          </a:p>
        </p:txBody>
      </p:sp>
      <p:graphicFrame>
        <p:nvGraphicFramePr>
          <p:cNvPr id="1228821" name="Object 2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844" name="Equation" r:id="rId5" imgW="3962160" imgH="431640" progId="Equation.3">
                  <p:embed/>
                </p:oleObj>
              </mc:Choice>
              <mc:Fallback>
                <p:oleObj name="Equation" r:id="rId5" imgW="3962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868680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984" y="1952836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We’ll look at three forms: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Bag of words </a:t>
            </a:r>
            <a:r>
              <a:rPr lang="en-US" sz="2400" dirty="0" smtClean="0"/>
              <a:t>(no geometry)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Implicit shape model </a:t>
            </a:r>
            <a:r>
              <a:rPr lang="en-US" sz="2400" dirty="0" smtClean="0"/>
              <a:t>(star graph for spatial model)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Constellation model </a:t>
            </a:r>
            <a:r>
              <a:rPr lang="en-US" sz="2400" dirty="0" smtClean="0"/>
              <a:t>(fully connected graph for spatial model)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14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results from constellation model: </a:t>
            </a:r>
            <a:r>
              <a:rPr lang="en-US" sz="3600" dirty="0">
                <a:solidFill>
                  <a:schemeClr val="tx1"/>
                </a:solidFill>
              </a:rPr>
              <a:t>data from four categories</a:t>
            </a:r>
          </a:p>
        </p:txBody>
      </p:sp>
      <p:pic>
        <p:nvPicPr>
          <p:cNvPr id="2498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493838"/>
            <a:ext cx="8229600" cy="4525962"/>
          </a:xfrm>
        </p:spPr>
      </p:pic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1524000" y="6477000"/>
            <a:ext cx="646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Slide from Li Fei-Fei http://www.vision.caltech.edu/feifeili/Resume.htm</a:t>
            </a:r>
          </a:p>
        </p:txBody>
      </p:sp>
    </p:spTree>
    <p:extLst>
      <p:ext uri="{BB962C8B-B14F-4D97-AF65-F5344CB8AC3E}">
        <p14:creationId xmlns:p14="http://schemas.microsoft.com/office/powerpoint/2010/main" val="36190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3"/>
          <a:srcRect l="38750" t="22743" r="12500" b="7751"/>
          <a:stretch>
            <a:fillRect/>
          </a:stretch>
        </p:blipFill>
        <p:spPr bwMode="auto">
          <a:xfrm>
            <a:off x="1828800" y="2274888"/>
            <a:ext cx="52578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4"/>
          <a:srcRect l="39583" t="45912" r="10417" b="19336"/>
          <a:stretch>
            <a:fillRect/>
          </a:stretch>
        </p:blipFill>
        <p:spPr bwMode="auto">
          <a:xfrm>
            <a:off x="1752600" y="0"/>
            <a:ext cx="5334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228600" y="533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295945" name="AutoShape 9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-152400" y="2209800"/>
            <a:ext cx="74676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0436" name="Picture 4"/>
          <p:cNvPicPr>
            <a:picLocks noChangeAspect="1" noChangeArrowheads="1"/>
          </p:cNvPicPr>
          <p:nvPr/>
        </p:nvPicPr>
        <p:blipFill>
          <a:blip r:embed="rId3"/>
          <a:srcRect l="38750" t="22743" r="12500" b="7751"/>
          <a:stretch>
            <a:fillRect/>
          </a:stretch>
        </p:blipFill>
        <p:spPr bwMode="auto">
          <a:xfrm>
            <a:off x="1828800" y="2274888"/>
            <a:ext cx="52578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4"/>
          <a:srcRect l="39583" t="45912" r="10417" b="19336"/>
          <a:stretch>
            <a:fillRect/>
          </a:stretch>
        </p:blipFill>
        <p:spPr bwMode="auto">
          <a:xfrm>
            <a:off x="1752600" y="0"/>
            <a:ext cx="5334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0438" name="Text Box 6"/>
          <p:cNvSpPr txBox="1">
            <a:spLocks noChangeArrowheads="1"/>
          </p:cNvSpPr>
          <p:nvPr/>
        </p:nvSpPr>
        <p:spPr bwMode="auto">
          <a:xfrm>
            <a:off x="228600" y="533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530439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530441" name="AutoShape 9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3810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Test images: size of circles indicates score of hypothesis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46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3"/>
          <a:srcRect l="12500" t="22061" r="50000" b="3662"/>
          <a:stretch>
            <a:fillRect/>
          </a:stretch>
        </p:blipFill>
        <p:spPr bwMode="auto">
          <a:xfrm>
            <a:off x="1600200" y="76200"/>
            <a:ext cx="5537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297990" name="AutoShape 6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228600" y="533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Motorbike model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9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/>
          <a:srcRect l="11667" t="26151" r="49583" b="2982"/>
          <a:stretch>
            <a:fillRect/>
          </a:stretch>
        </p:blipFill>
        <p:spPr bwMode="auto">
          <a:xfrm>
            <a:off x="1447800" y="304800"/>
            <a:ext cx="5791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7239000" y="7620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300038" name="AutoShape 6"/>
          <p:cNvSpPr>
            <a:spLocks/>
          </p:cNvSpPr>
          <p:nvPr/>
        </p:nvSpPr>
        <p:spPr bwMode="auto">
          <a:xfrm>
            <a:off x="7086600" y="5334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228600" y="533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Spotted cat model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38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5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Comparison</a:t>
            </a:r>
            <a:endParaRPr lang="en-US" dirty="0"/>
          </a:p>
        </p:txBody>
      </p:sp>
      <p:sp>
        <p:nvSpPr>
          <p:cNvPr id="65" name="Content Placeholder 6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0" y="1524000"/>
            <a:ext cx="9144000" cy="36528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4" name="Picture 5" descr="caltech_comparis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2478088"/>
            <a:ext cx="882491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6" descr="cheeta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0475" y="1585913"/>
            <a:ext cx="1320800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6" name="Picture 7" descr="image_0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7350" y="1585913"/>
            <a:ext cx="1339850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7" name="Picture 8" descr="image_0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4838" y="1585913"/>
            <a:ext cx="1363662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8" name="Picture 9" descr="image_03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3913" y="1585913"/>
            <a:ext cx="1354137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9" name="Picture 10" descr="image_00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2988" y="1585913"/>
            <a:ext cx="1363662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0" name="Picture 11" descr="106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275" y="1581150"/>
            <a:ext cx="1362075" cy="85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1676400" y="2590800"/>
            <a:ext cx="7162800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Text Box 13"/>
          <p:cNvSpPr txBox="1">
            <a:spLocks noChangeArrowheads="1"/>
          </p:cNvSpPr>
          <p:nvPr/>
        </p:nvSpPr>
        <p:spPr bwMode="auto">
          <a:xfrm>
            <a:off x="1981200" y="2514600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 of features</a:t>
            </a:r>
          </a:p>
        </p:txBody>
      </p:sp>
      <p:sp>
        <p:nvSpPr>
          <p:cNvPr id="93" name="Text Box 14"/>
          <p:cNvSpPr txBox="1">
            <a:spLocks noChangeArrowheads="1"/>
          </p:cNvSpPr>
          <p:nvPr/>
        </p:nvSpPr>
        <p:spPr bwMode="auto">
          <a:xfrm>
            <a:off x="4416425" y="2514600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 of features</a:t>
            </a:r>
          </a:p>
        </p:txBody>
      </p:sp>
      <p:sp>
        <p:nvSpPr>
          <p:cNvPr id="96" name="TextBox 17"/>
          <p:cNvSpPr txBox="1">
            <a:spLocks noChangeArrowheads="1"/>
          </p:cNvSpPr>
          <p:nvPr/>
        </p:nvSpPr>
        <p:spPr bwMode="auto">
          <a:xfrm>
            <a:off x="7162800" y="6489700"/>
            <a:ext cx="335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prstClr val="black"/>
                </a:solidFill>
                <a:latin typeface="Arial" pitchFamily="34" charset="0"/>
              </a:rPr>
              <a:t>Source: Lana Lazebnik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010400" y="251460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Part-based model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4203651" cy="4685466"/>
            <a:chOff x="4679950" y="1219200"/>
            <a:chExt cx="4203651" cy="4685466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4203651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implicit shape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mutually independent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Recognition </a:t>
              </a:r>
              <a:r>
                <a:rPr lang="en-US" sz="2000" b="1" dirty="0">
                  <a:solidFill>
                    <a:srgbClr val="0070C0"/>
                  </a:solidFill>
                </a:rPr>
                <a:t>complexity: O(NP)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 Method: Gen. Hough Transform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39182" y="634532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N image features, P parts in the model</a:t>
            </a:r>
          </a:p>
        </p:txBody>
      </p:sp>
      <p:grpSp>
        <p:nvGrpSpPr>
          <p:cNvPr id="60" name="Group 44"/>
          <p:cNvGrpSpPr/>
          <p:nvPr/>
        </p:nvGrpSpPr>
        <p:grpSpPr>
          <a:xfrm>
            <a:off x="4965700" y="1844824"/>
            <a:ext cx="4073551" cy="5024020"/>
            <a:chOff x="755650" y="1219200"/>
            <a:chExt cx="4073551" cy="5024020"/>
          </a:xfrm>
        </p:grpSpPr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1617663" y="2027237"/>
              <a:ext cx="2082800" cy="1844675"/>
              <a:chOff x="948" y="2142"/>
              <a:chExt cx="1312" cy="1162"/>
            </a:xfrm>
          </p:grpSpPr>
          <p:sp>
            <p:nvSpPr>
              <p:cNvPr id="64" name="Oval 17"/>
              <p:cNvSpPr>
                <a:spLocks noChangeArrowheads="1"/>
              </p:cNvSpPr>
              <p:nvPr/>
            </p:nvSpPr>
            <p:spPr bwMode="auto">
              <a:xfrm>
                <a:off x="1456" y="2142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dirty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dirty="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65" name="Oval 18"/>
              <p:cNvSpPr>
                <a:spLocks noChangeArrowheads="1"/>
              </p:cNvSpPr>
              <p:nvPr/>
            </p:nvSpPr>
            <p:spPr bwMode="auto">
              <a:xfrm>
                <a:off x="1911" y="2784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449" y="3000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67" name="Oval 20"/>
              <p:cNvSpPr>
                <a:spLocks noChangeArrowheads="1"/>
              </p:cNvSpPr>
              <p:nvPr/>
            </p:nvSpPr>
            <p:spPr bwMode="auto">
              <a:xfrm>
                <a:off x="957" y="2367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68" name="Oval 21"/>
              <p:cNvSpPr>
                <a:spLocks noChangeArrowheads="1"/>
              </p:cNvSpPr>
              <p:nvPr/>
            </p:nvSpPr>
            <p:spPr bwMode="auto">
              <a:xfrm>
                <a:off x="948" y="2780"/>
                <a:ext cx="350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1905" y="2379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>
                <a:off x="1626" y="2446"/>
                <a:ext cx="0" cy="5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1278" y="2581"/>
                <a:ext cx="653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1234" y="2450"/>
                <a:ext cx="382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305" cy="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288" cy="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 flipH="1">
                <a:off x="1290" y="2450"/>
                <a:ext cx="331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 flipH="1">
                <a:off x="1229" y="2523"/>
                <a:ext cx="668" cy="2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 flipH="1">
                <a:off x="1621" y="2528"/>
                <a:ext cx="276" cy="4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1887" y="2523"/>
                <a:ext cx="39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1278" y="2585"/>
                <a:ext cx="34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 flipH="1">
                <a:off x="1621" y="2870"/>
                <a:ext cx="305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234" y="2807"/>
                <a:ext cx="382" cy="1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 flipV="1">
                <a:off x="1239" y="2807"/>
                <a:ext cx="675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V="1">
                <a:off x="1239" y="2581"/>
                <a:ext cx="45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V="1">
                <a:off x="1278" y="2532"/>
                <a:ext cx="626" cy="5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839788" y="1219200"/>
              <a:ext cx="36369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Fully connected constellation model</a:t>
              </a:r>
            </a:p>
          </p:txBody>
        </p:sp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755650" y="4119562"/>
              <a:ext cx="4073551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Constellation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fully connected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Recognition </a:t>
              </a:r>
              <a:r>
                <a:rPr lang="en-US" sz="2000" b="1" dirty="0">
                  <a:solidFill>
                    <a:srgbClr val="0070C0"/>
                  </a:solidFill>
                </a:rPr>
                <a:t>complexity: O(N</a:t>
              </a:r>
              <a:r>
                <a:rPr lang="en-US" sz="2000" b="1" baseline="30000" dirty="0">
                  <a:solidFill>
                    <a:srgbClr val="0070C0"/>
                  </a:solidFill>
                </a:rPr>
                <a:t>P</a:t>
              </a:r>
              <a:r>
                <a:rPr lang="en-US" sz="2000" b="1" dirty="0">
                  <a:solidFill>
                    <a:srgbClr val="0070C0"/>
                  </a:solidFill>
                </a:rPr>
                <a:t>)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 Method: Exhaustive search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7064375" y="6553200"/>
            <a:ext cx="20796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99"/>
                </a:solidFill>
              </a:rPr>
              <a:t>Slide credit: Rob Fergus</a:t>
            </a:r>
          </a:p>
        </p:txBody>
      </p:sp>
    </p:spTree>
    <p:extLst>
      <p:ext uri="{BB962C8B-B14F-4D97-AF65-F5344CB8AC3E}">
        <p14:creationId xmlns:p14="http://schemas.microsoft.com/office/powerpoint/2010/main" val="27602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60" y="305780"/>
            <a:ext cx="8229600" cy="1143000"/>
          </a:xfrm>
        </p:spPr>
        <p:txBody>
          <a:bodyPr/>
          <a:lstStyle/>
          <a:p>
            <a:r>
              <a:rPr lang="en-US" sz="3600" dirty="0" smtClean="0"/>
              <a:t>Summary: </a:t>
            </a:r>
            <a:br>
              <a:rPr lang="en-US" sz="3600" dirty="0" smtClean="0"/>
            </a:br>
            <a:r>
              <a:rPr lang="en-US" sz="3200" dirty="0" smtClean="0"/>
              <a:t>part-based and local feature models for generic object recognition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52836"/>
            <a:ext cx="8458200" cy="4830763"/>
          </a:xfrm>
        </p:spPr>
        <p:txBody>
          <a:bodyPr/>
          <a:lstStyle/>
          <a:p>
            <a:r>
              <a:rPr lang="en-US" sz="2400" b="1" dirty="0" smtClean="0"/>
              <a:t>Histograms of visual words </a:t>
            </a:r>
            <a:r>
              <a:rPr lang="en-US" sz="2400" dirty="0" smtClean="0"/>
              <a:t>to capture global or local layout in the bag-of-words framework</a:t>
            </a:r>
          </a:p>
          <a:p>
            <a:pPr lvl="1"/>
            <a:r>
              <a:rPr lang="en-US" sz="2000" dirty="0" smtClean="0"/>
              <a:t>Pyramid match</a:t>
            </a:r>
            <a:r>
              <a:rPr lang="en-US" sz="2000" dirty="0"/>
              <a:t> </a:t>
            </a:r>
            <a:r>
              <a:rPr lang="en-US" sz="2000" dirty="0" smtClean="0"/>
              <a:t>kernels</a:t>
            </a:r>
          </a:p>
          <a:p>
            <a:pPr lvl="1"/>
            <a:r>
              <a:rPr lang="en-US" sz="2000" dirty="0" smtClean="0"/>
              <a:t>Powerful in practice for image recognition</a:t>
            </a:r>
          </a:p>
          <a:p>
            <a:pPr lvl="1">
              <a:buNone/>
            </a:pPr>
            <a:endParaRPr lang="en-US" sz="1200" dirty="0" smtClean="0"/>
          </a:p>
          <a:p>
            <a:r>
              <a:rPr lang="en-US" sz="2400" b="1" dirty="0" smtClean="0"/>
              <a:t>Part-based models </a:t>
            </a:r>
            <a:r>
              <a:rPr lang="en-US" sz="2400" dirty="0" smtClean="0"/>
              <a:t>encode category’s part appearance together with 2d layout and allow detection within cluttered image</a:t>
            </a:r>
          </a:p>
          <a:p>
            <a:pPr lvl="1"/>
            <a:r>
              <a:rPr lang="en-US" sz="2000" b="1" dirty="0" smtClean="0"/>
              <a:t>“implicit shape model</a:t>
            </a:r>
            <a:r>
              <a:rPr lang="en-US" sz="2000" dirty="0" smtClean="0"/>
              <a:t>”: shape based on layout of all parts relative to a reference part; Generalized Hough for detection</a:t>
            </a:r>
          </a:p>
          <a:p>
            <a:pPr lvl="1"/>
            <a:r>
              <a:rPr lang="en-US" sz="2000" b="1" dirty="0" smtClean="0"/>
              <a:t>“constellation model</a:t>
            </a:r>
            <a:r>
              <a:rPr lang="en-US" sz="2000" dirty="0" smtClean="0"/>
              <a:t>”: explicitly model mutual spatial layout between all pairs of parts; exhaustive search for best fit of features to parts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589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Recognition models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89142"/>
            <a:ext cx="2681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Instances: </a:t>
            </a:r>
          </a:p>
          <a:p>
            <a:pPr algn="ctr"/>
            <a:r>
              <a:rPr lang="en-US" sz="2800" dirty="0" smtClean="0"/>
              <a:t>recognition by alignment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494116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Categories: </a:t>
            </a:r>
          </a:p>
          <a:p>
            <a:pPr algn="ctr"/>
            <a:r>
              <a:rPr lang="en-US" sz="2800" dirty="0" smtClean="0"/>
              <a:t>Holistic appearance models (and sliding window detection)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120172" y="4989142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Categories: </a:t>
            </a:r>
          </a:p>
          <a:p>
            <a:pPr algn="ctr"/>
            <a:r>
              <a:rPr lang="en-US" sz="2800" dirty="0" smtClean="0"/>
              <a:t>Local feature and part-based models</a:t>
            </a:r>
            <a:endParaRPr lang="en-US" sz="28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47" y="3259593"/>
            <a:ext cx="2315445" cy="174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9" y="1376772"/>
            <a:ext cx="2868965" cy="16258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8184" t="41776" r="17699" b="7678"/>
          <a:stretch>
            <a:fillRect/>
          </a:stretch>
        </p:blipFill>
        <p:spPr bwMode="auto">
          <a:xfrm>
            <a:off x="3746215" y="1376772"/>
            <a:ext cx="1795482" cy="162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9352" y="3212976"/>
            <a:ext cx="855875" cy="169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3908" y="3212976"/>
            <a:ext cx="882789" cy="168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6264188" y="1448780"/>
            <a:ext cx="2538717" cy="1567623"/>
            <a:chOff x="336" y="1360"/>
            <a:chExt cx="2928" cy="1808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8"/>
          <a:srcRect l="12500" t="77519" r="72966" b="3662"/>
          <a:stretch/>
        </p:blipFill>
        <p:spPr bwMode="auto">
          <a:xfrm>
            <a:off x="6387904" y="3140968"/>
            <a:ext cx="2324556" cy="184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-89611" y="6597352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Coming up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Video processing: motion, tracking, activity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Content Placeholder 6"/>
          <p:cNvSpPr>
            <a:spLocks noGrp="1"/>
          </p:cNvSpPr>
          <p:nvPr>
            <p:ph idx="4294967295"/>
          </p:nvPr>
        </p:nvSpPr>
        <p:spPr>
          <a:xfrm>
            <a:off x="374289" y="1662004"/>
            <a:ext cx="8515404" cy="44958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 smtClean="0"/>
              <a:t>Summarize entire image based on its distribution (histogram) of word occurrences.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400" dirty="0" smtClean="0"/>
              <a:t>Total freedom on spatial positions, relative geometry.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400" dirty="0" smtClean="0"/>
              <a:t>Vector representation easily usable by most classifiers.</a:t>
            </a:r>
          </a:p>
        </p:txBody>
      </p: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1115616" y="4329100"/>
            <a:ext cx="1858962" cy="1604962"/>
            <a:chOff x="6415312" y="1018940"/>
            <a:chExt cx="1859659" cy="1604894"/>
          </a:xfrm>
        </p:grpSpPr>
        <p:sp>
          <p:nvSpPr>
            <p:cNvPr id="82974" name="Rectangle 32"/>
            <p:cNvSpPr>
              <a:spLocks noChangeArrowheads="1"/>
            </p:cNvSpPr>
            <p:nvPr/>
          </p:nvSpPr>
          <p:spPr bwMode="auto">
            <a:xfrm>
              <a:off x="7372933" y="2201577"/>
              <a:ext cx="112755" cy="1127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5" name="Rectangle 33"/>
            <p:cNvSpPr>
              <a:spLocks noChangeArrowheads="1"/>
            </p:cNvSpPr>
            <p:nvPr/>
          </p:nvSpPr>
          <p:spPr bwMode="auto">
            <a:xfrm>
              <a:off x="6696404" y="2201577"/>
              <a:ext cx="112755" cy="1127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6" name="Rectangle 34"/>
            <p:cNvSpPr>
              <a:spLocks noChangeArrowheads="1"/>
            </p:cNvSpPr>
            <p:nvPr/>
          </p:nvSpPr>
          <p:spPr bwMode="auto">
            <a:xfrm>
              <a:off x="7034669" y="1131647"/>
              <a:ext cx="112754" cy="118263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7" name="Rectangle 35"/>
            <p:cNvSpPr>
              <a:spLocks noChangeArrowheads="1"/>
            </p:cNvSpPr>
            <p:nvPr/>
          </p:nvSpPr>
          <p:spPr bwMode="auto">
            <a:xfrm>
              <a:off x="7881123" y="1469771"/>
              <a:ext cx="112755" cy="844514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8" name="Line 36"/>
            <p:cNvSpPr>
              <a:spLocks noChangeShapeType="1"/>
            </p:cNvSpPr>
            <p:nvPr/>
          </p:nvSpPr>
          <p:spPr bwMode="auto">
            <a:xfrm>
              <a:off x="6415312" y="2314285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79" name="Line 37"/>
            <p:cNvSpPr>
              <a:spLocks noChangeShapeType="1"/>
            </p:cNvSpPr>
            <p:nvPr/>
          </p:nvSpPr>
          <p:spPr bwMode="auto">
            <a:xfrm flipV="1">
              <a:off x="6415312" y="1018940"/>
              <a:ext cx="0" cy="12953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80" name="Picture 38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7767791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1" name="Picture 39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6584372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2" name="Picture 4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6922492" y="2371418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3" name="Picture 45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7260611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4" name="Picture 54" descr="DaVinci_face_onl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71665" y="1246701"/>
              <a:ext cx="429694" cy="53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6"/>
          <p:cNvGrpSpPr>
            <a:grpSpLocks/>
          </p:cNvGrpSpPr>
          <p:nvPr/>
        </p:nvGrpSpPr>
        <p:grpSpPr bwMode="auto">
          <a:xfrm>
            <a:off x="3843339" y="4399550"/>
            <a:ext cx="1858963" cy="1577975"/>
            <a:chOff x="8782150" y="1045942"/>
            <a:chExt cx="1859659" cy="1577892"/>
          </a:xfrm>
        </p:grpSpPr>
        <p:sp>
          <p:nvSpPr>
            <p:cNvPr id="82963" name="Rectangle 28"/>
            <p:cNvSpPr>
              <a:spLocks noChangeArrowheads="1"/>
            </p:cNvSpPr>
            <p:nvPr/>
          </p:nvSpPr>
          <p:spPr bwMode="auto">
            <a:xfrm>
              <a:off x="9739771" y="2230155"/>
              <a:ext cx="112754" cy="11270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4" name="Rectangle 29"/>
            <p:cNvSpPr>
              <a:spLocks noChangeArrowheads="1"/>
            </p:cNvSpPr>
            <p:nvPr/>
          </p:nvSpPr>
          <p:spPr bwMode="auto">
            <a:xfrm>
              <a:off x="9063243" y="1496768"/>
              <a:ext cx="112754" cy="84450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5" name="Rectangle 30"/>
            <p:cNvSpPr>
              <a:spLocks noChangeArrowheads="1"/>
            </p:cNvSpPr>
            <p:nvPr/>
          </p:nvSpPr>
          <p:spPr bwMode="auto">
            <a:xfrm>
              <a:off x="9401507" y="2230155"/>
              <a:ext cx="112755" cy="11270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6" name="Rectangle 31"/>
            <p:cNvSpPr>
              <a:spLocks noChangeArrowheads="1"/>
            </p:cNvSpPr>
            <p:nvPr/>
          </p:nvSpPr>
          <p:spPr bwMode="auto">
            <a:xfrm>
              <a:off x="10247962" y="2285715"/>
              <a:ext cx="112754" cy="5555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7" name="Line 43"/>
            <p:cNvSpPr>
              <a:spLocks noChangeShapeType="1"/>
            </p:cNvSpPr>
            <p:nvPr/>
          </p:nvSpPr>
          <p:spPr bwMode="auto">
            <a:xfrm>
              <a:off x="8782150" y="2342862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8" name="Line 44"/>
            <p:cNvSpPr>
              <a:spLocks noChangeShapeType="1"/>
            </p:cNvSpPr>
            <p:nvPr/>
          </p:nvSpPr>
          <p:spPr bwMode="auto">
            <a:xfrm flipV="1">
              <a:off x="8782150" y="1045942"/>
              <a:ext cx="0" cy="12953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69" name="Picture 46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0190983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0" name="Picture 47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8951210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1" name="Picture 48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9289330" y="2398421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2" name="Picture 49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9571097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3" name="Picture 5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83803" y="1292488"/>
              <a:ext cx="732593" cy="436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17"/>
          <p:cNvGrpSpPr>
            <a:grpSpLocks/>
          </p:cNvGrpSpPr>
          <p:nvPr/>
        </p:nvGrpSpPr>
        <p:grpSpPr bwMode="auto">
          <a:xfrm>
            <a:off x="6435725" y="4342400"/>
            <a:ext cx="1858963" cy="1635125"/>
            <a:chOff x="11036282" y="989589"/>
            <a:chExt cx="1859659" cy="1634245"/>
          </a:xfrm>
        </p:grpSpPr>
        <p:sp>
          <p:nvSpPr>
            <p:cNvPr id="82952" name="Rectangle 24"/>
            <p:cNvSpPr>
              <a:spLocks noChangeArrowheads="1"/>
            </p:cNvSpPr>
            <p:nvPr/>
          </p:nvSpPr>
          <p:spPr bwMode="auto">
            <a:xfrm>
              <a:off x="12051075" y="989589"/>
              <a:ext cx="112754" cy="132484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3" name="Rectangle 25"/>
            <p:cNvSpPr>
              <a:spLocks noChangeArrowheads="1"/>
            </p:cNvSpPr>
            <p:nvPr/>
          </p:nvSpPr>
          <p:spPr bwMode="auto">
            <a:xfrm>
              <a:off x="11317375" y="2116107"/>
              <a:ext cx="112754" cy="198330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4" name="Rectangle 26"/>
            <p:cNvSpPr>
              <a:spLocks noChangeArrowheads="1"/>
            </p:cNvSpPr>
            <p:nvPr/>
          </p:nvSpPr>
          <p:spPr bwMode="auto">
            <a:xfrm>
              <a:off x="11655639" y="1947923"/>
              <a:ext cx="112755" cy="366515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5" name="Rectangle 27"/>
            <p:cNvSpPr>
              <a:spLocks noChangeArrowheads="1"/>
            </p:cNvSpPr>
            <p:nvPr/>
          </p:nvSpPr>
          <p:spPr bwMode="auto">
            <a:xfrm>
              <a:off x="12502094" y="2116107"/>
              <a:ext cx="112754" cy="198330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6" name="Line 41"/>
            <p:cNvSpPr>
              <a:spLocks noChangeShapeType="1"/>
            </p:cNvSpPr>
            <p:nvPr/>
          </p:nvSpPr>
          <p:spPr bwMode="auto">
            <a:xfrm>
              <a:off x="11036282" y="2314438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7" name="Line 42"/>
            <p:cNvSpPr>
              <a:spLocks noChangeShapeType="1"/>
            </p:cNvSpPr>
            <p:nvPr/>
          </p:nvSpPr>
          <p:spPr bwMode="auto">
            <a:xfrm flipV="1">
              <a:off x="11036282" y="1018149"/>
              <a:ext cx="0" cy="129628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58" name="Picture 5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2445115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59" name="Picture 51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11205342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0" name="Picture 52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11599815" y="2371418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1" name="Picture 53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11937935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2" name="Picture 56" descr="viol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301100">
              <a:off x="11261695" y="1021288"/>
              <a:ext cx="284115" cy="67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TextBox 58"/>
          <p:cNvSpPr txBox="1"/>
          <p:nvPr/>
        </p:nvSpPr>
        <p:spPr>
          <a:xfrm>
            <a:off x="1358856" y="308846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Bag-of-words model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3" cstate="print"/>
          <a:srcRect b="90384"/>
          <a:stretch>
            <a:fillRect/>
          </a:stretch>
        </p:blipFill>
        <p:spPr bwMode="auto">
          <a:xfrm>
            <a:off x="364643" y="5869637"/>
            <a:ext cx="8763000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1459" name="Text Box 3"/>
          <p:cNvSpPr txBox="1">
            <a:spLocks noChangeArrowheads="1"/>
          </p:cNvSpPr>
          <p:nvPr/>
        </p:nvSpPr>
        <p:spPr bwMode="auto">
          <a:xfrm>
            <a:off x="265974" y="6480048"/>
            <a:ext cx="6759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Csurka</a:t>
            </a:r>
            <a:r>
              <a:rPr lang="en-US" dirty="0" smtClean="0">
                <a:solidFill>
                  <a:srgbClr val="000000"/>
                </a:solidFill>
              </a:rPr>
              <a:t> et al. </a:t>
            </a:r>
            <a:r>
              <a:rPr lang="en-US" dirty="0"/>
              <a:t>Visual Categorization with Bags of </a:t>
            </a:r>
            <a:r>
              <a:rPr lang="en-US" dirty="0" err="1" smtClean="0"/>
              <a:t>Keypoints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00"/>
                </a:solidFill>
              </a:rPr>
              <a:t>2004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479"/>
          <a:stretch>
            <a:fillRect/>
          </a:stretch>
        </p:blipFill>
        <p:spPr bwMode="auto">
          <a:xfrm>
            <a:off x="215516" y="1197847"/>
            <a:ext cx="8763000" cy="464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8856" y="308846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Bag-of-words model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3800" dirty="0" smtClean="0"/>
              <a:t>Words as parts</a:t>
            </a:r>
            <a:endParaRPr lang="en-US" sz="3800" dirty="0"/>
          </a:p>
        </p:txBody>
      </p:sp>
      <p:pic>
        <p:nvPicPr>
          <p:cNvPr id="10106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17403" r="11500" b="15228"/>
          <a:stretch/>
        </p:blipFill>
        <p:spPr bwMode="auto">
          <a:xfrm>
            <a:off x="0" y="1196752"/>
            <a:ext cx="9144000" cy="463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6599609"/>
            <a:ext cx="183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Csurka</a:t>
            </a:r>
            <a:r>
              <a:rPr lang="en-US" sz="1600" dirty="0" smtClean="0">
                <a:solidFill>
                  <a:srgbClr val="000000"/>
                </a:solidFill>
              </a:rPr>
              <a:t> et al. 2004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765302"/>
            <a:ext cx="320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local features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28084" y="5568725"/>
            <a:ext cx="339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Local features from two selected clusters occurring in this image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16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43" name="Text Box 11"/>
          <p:cNvSpPr txBox="1">
            <a:spLocks noChangeArrowheads="1"/>
          </p:cNvSpPr>
          <p:nvPr/>
        </p:nvSpPr>
        <p:spPr bwMode="auto">
          <a:xfrm>
            <a:off x="457200" y="166688"/>
            <a:ext cx="8305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 smtClean="0">
                <a:solidFill>
                  <a:srgbClr val="000000"/>
                </a:solidFill>
              </a:rPr>
              <a:t>Naïve Bayes model for classification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37492" y="1304764"/>
            <a:ext cx="8763000" cy="2378075"/>
            <a:chOff x="96" y="2016"/>
            <a:chExt cx="5520" cy="1498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96" y="2016"/>
              <a:ext cx="5520" cy="1056"/>
              <a:chOff x="96" y="2016"/>
              <a:chExt cx="5520" cy="1056"/>
            </a:xfrm>
          </p:grpSpPr>
          <p:sp>
            <p:nvSpPr>
              <p:cNvPr id="530446" name="Rectangle 14"/>
              <p:cNvSpPr>
                <a:spLocks noChangeArrowheads="1"/>
              </p:cNvSpPr>
              <p:nvPr/>
            </p:nvSpPr>
            <p:spPr bwMode="auto">
              <a:xfrm>
                <a:off x="96" y="2016"/>
                <a:ext cx="5520" cy="8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530447" name="Object 15"/>
              <p:cNvGraphicFramePr>
                <a:graphicFrameLocks noChangeAspect="1"/>
              </p:cNvGraphicFramePr>
              <p:nvPr/>
            </p:nvGraphicFramePr>
            <p:xfrm>
              <a:off x="2373" y="2215"/>
              <a:ext cx="1369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1942" name="Equation" r:id="rId4" imgW="787320" imgH="203040" progId="Equation.3">
                      <p:embed/>
                    </p:oleObj>
                  </mc:Choice>
                  <mc:Fallback>
                    <p:oleObj name="Equation" r:id="rId4" imgW="787320" imgH="20304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" y="2215"/>
                            <a:ext cx="1369" cy="35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30448" name="Freeform 16"/>
              <p:cNvSpPr>
                <a:spLocks/>
              </p:cNvSpPr>
              <p:nvPr/>
            </p:nvSpPr>
            <p:spPr bwMode="auto">
              <a:xfrm>
                <a:off x="2240" y="2496"/>
                <a:ext cx="496" cy="576"/>
              </a:xfrm>
              <a:custGeom>
                <a:avLst/>
                <a:gdLst/>
                <a:ahLst/>
                <a:cxnLst>
                  <a:cxn ang="0">
                    <a:pos x="32" y="624"/>
                  </a:cxn>
                  <a:cxn ang="0">
                    <a:pos x="128" y="288"/>
                  </a:cxn>
                  <a:cxn ang="0">
                    <a:pos x="800" y="240"/>
                  </a:cxn>
                  <a:cxn ang="0">
                    <a:pos x="896" y="0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49" name="Freeform 17"/>
              <p:cNvSpPr>
                <a:spLocks/>
              </p:cNvSpPr>
              <p:nvPr/>
            </p:nvSpPr>
            <p:spPr bwMode="auto">
              <a:xfrm flipH="1">
                <a:off x="3376" y="2496"/>
                <a:ext cx="224" cy="576"/>
              </a:xfrm>
              <a:custGeom>
                <a:avLst/>
                <a:gdLst/>
                <a:ahLst/>
                <a:cxnLst>
                  <a:cxn ang="0">
                    <a:pos x="32" y="624"/>
                  </a:cxn>
                  <a:cxn ang="0">
                    <a:pos x="128" y="288"/>
                  </a:cxn>
                  <a:cxn ang="0">
                    <a:pos x="800" y="240"/>
                  </a:cxn>
                  <a:cxn ang="0">
                    <a:pos x="896" y="0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0450" name="Text Box 18"/>
            <p:cNvSpPr txBox="1">
              <a:spLocks noChangeArrowheads="1"/>
            </p:cNvSpPr>
            <p:nvPr/>
          </p:nvSpPr>
          <p:spPr bwMode="auto">
            <a:xfrm>
              <a:off x="1488" y="3072"/>
              <a:ext cx="138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Prior prob. of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the object classes</a:t>
              </a:r>
            </a:p>
          </p:txBody>
        </p:sp>
        <p:sp>
          <p:nvSpPr>
            <p:cNvPr id="530451" name="Text Box 19"/>
            <p:cNvSpPr txBox="1">
              <a:spLocks noChangeArrowheads="1"/>
            </p:cNvSpPr>
            <p:nvPr/>
          </p:nvSpPr>
          <p:spPr bwMode="auto">
            <a:xfrm>
              <a:off x="2994" y="3072"/>
              <a:ext cx="127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Image likelihood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given the class</a:t>
              </a:r>
            </a:p>
          </p:txBody>
        </p:sp>
      </p:grpSp>
      <p:graphicFrame>
        <p:nvGraphicFramePr>
          <p:cNvPr id="530453" name="Object 21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80486209"/>
              </p:ext>
            </p:extLst>
          </p:nvPr>
        </p:nvGraphicFramePr>
        <p:xfrm>
          <a:off x="6025517" y="1376202"/>
          <a:ext cx="2898775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943" name="Equation" r:id="rId6" imgW="1168200" imgH="431640" progId="Equation.3">
                  <p:embed/>
                </p:oleObj>
              </mc:Choice>
              <mc:Fallback>
                <p:oleObj name="Equation" r:id="rId6" imgW="116820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517" y="1376202"/>
                        <a:ext cx="2898775" cy="1071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62880" y="1620677"/>
            <a:ext cx="3784600" cy="2062162"/>
            <a:chOff x="49" y="2215"/>
            <a:chExt cx="2384" cy="1299"/>
          </a:xfrm>
        </p:grpSpPr>
        <p:sp>
          <p:nvSpPr>
            <p:cNvPr id="530455" name="Text Box 23"/>
            <p:cNvSpPr txBox="1">
              <a:spLocks noChangeArrowheads="1"/>
            </p:cNvSpPr>
            <p:nvPr/>
          </p:nvSpPr>
          <p:spPr bwMode="auto">
            <a:xfrm>
              <a:off x="49" y="3072"/>
              <a:ext cx="98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Object class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decision</a:t>
              </a:r>
            </a:p>
          </p:txBody>
        </p:sp>
        <p:graphicFrame>
          <p:nvGraphicFramePr>
            <p:cNvPr id="530456" name="Object 24"/>
            <p:cNvGraphicFramePr>
              <a:graphicFrameLocks noChangeAspect="1"/>
            </p:cNvGraphicFramePr>
            <p:nvPr/>
          </p:nvGraphicFramePr>
          <p:xfrm>
            <a:off x="1308" y="2215"/>
            <a:ext cx="1125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1944" name="Equation" r:id="rId8" imgW="647640" imgH="203040" progId="Equation.3">
                    <p:embed/>
                  </p:oleObj>
                </mc:Choice>
                <mc:Fallback>
                  <p:oleObj name="Equation" r:id="rId8" imgW="64764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2215"/>
                          <a:ext cx="1125" cy="35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0457" name="Object 25"/>
            <p:cNvGraphicFramePr>
              <a:graphicFrameLocks noChangeAspect="1"/>
            </p:cNvGraphicFramePr>
            <p:nvPr/>
          </p:nvGraphicFramePr>
          <p:xfrm>
            <a:off x="192" y="2233"/>
            <a:ext cx="1116" cy="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1945" name="Equation" r:id="rId10" imgW="812520" imgH="317160" progId="Equation.3">
                    <p:embed/>
                  </p:oleObj>
                </mc:Choice>
                <mc:Fallback>
                  <p:oleObj name="Equation" r:id="rId10" imgW="812520" imgH="31716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33"/>
                          <a:ext cx="1116" cy="43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0458" name="Freeform 26"/>
            <p:cNvSpPr>
              <a:spLocks/>
            </p:cNvSpPr>
            <p:nvPr/>
          </p:nvSpPr>
          <p:spPr bwMode="auto">
            <a:xfrm flipH="1">
              <a:off x="286" y="2496"/>
              <a:ext cx="224" cy="576"/>
            </a:xfrm>
            <a:custGeom>
              <a:avLst/>
              <a:gdLst/>
              <a:ahLst/>
              <a:cxnLst>
                <a:cxn ang="0">
                  <a:pos x="32" y="624"/>
                </a:cxn>
                <a:cxn ang="0">
                  <a:pos x="128" y="288"/>
                </a:cxn>
                <a:cxn ang="0">
                  <a:pos x="800" y="240"/>
                </a:cxn>
                <a:cxn ang="0">
                  <a:pos x="896" y="0"/>
                </a:cxn>
              </a:cxnLst>
              <a:rect l="0" t="0" r="r" b="b"/>
              <a:pathLst>
                <a:path w="928" h="624">
                  <a:moveTo>
                    <a:pt x="32" y="624"/>
                  </a:moveTo>
                  <a:cubicBezTo>
                    <a:pt x="16" y="488"/>
                    <a:pt x="0" y="352"/>
                    <a:pt x="128" y="288"/>
                  </a:cubicBezTo>
                  <a:cubicBezTo>
                    <a:pt x="256" y="224"/>
                    <a:pt x="672" y="288"/>
                    <a:pt x="800" y="240"/>
                  </a:cubicBezTo>
                  <a:cubicBezTo>
                    <a:pt x="928" y="192"/>
                    <a:pt x="912" y="96"/>
                    <a:pt x="896" y="0"/>
                  </a:cubicBezTo>
                </a:path>
              </a:pathLst>
            </a:custGeom>
            <a:noFill/>
            <a:ln w="635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6" name="Picture 2" descr="bag_jun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09" y="5049180"/>
            <a:ext cx="2116200" cy="1604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_00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3" y="5052918"/>
            <a:ext cx="2396931" cy="1613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4467720" y="5454821"/>
            <a:ext cx="409463" cy="48737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4718" y="3996295"/>
            <a:ext cx="722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What assumptions does the model make, and what are their significance?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68069" y="2725760"/>
                <a:ext cx="6883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069" y="2725760"/>
                <a:ext cx="688307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734389" y="2827588"/>
            <a:ext cx="102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5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6788</TotalTime>
  <Words>2214</Words>
  <Application>Microsoft Office PowerPoint</Application>
  <PresentationFormat>On-screen Show (4:3)</PresentationFormat>
  <Paragraphs>421</Paragraphs>
  <Slides>59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82" baseType="lpstr">
      <vt:lpstr>Office Theme</vt:lpstr>
      <vt:lpstr>4_Office Theme</vt:lpstr>
      <vt:lpstr>5_Office Theme</vt:lpstr>
      <vt:lpstr>10_Default Design</vt:lpstr>
      <vt:lpstr>12_Default Design</vt:lpstr>
      <vt:lpstr>15_Default Design</vt:lpstr>
      <vt:lpstr>3_Default Design</vt:lpstr>
      <vt:lpstr>10_Office Theme</vt:lpstr>
      <vt:lpstr>6_Office Theme</vt:lpstr>
      <vt:lpstr>5_Blank Presentation</vt:lpstr>
      <vt:lpstr>6_Default Design</vt:lpstr>
      <vt:lpstr>8_Office Theme</vt:lpstr>
      <vt:lpstr>7_Default Design</vt:lpstr>
      <vt:lpstr>29_Default Design</vt:lpstr>
      <vt:lpstr>1_Default Design</vt:lpstr>
      <vt:lpstr>9_Default Design</vt:lpstr>
      <vt:lpstr>4_bernt</vt:lpstr>
      <vt:lpstr>2_Office Theme</vt:lpstr>
      <vt:lpstr>5_Default Design</vt:lpstr>
      <vt:lpstr>25_Default Design</vt:lpstr>
      <vt:lpstr>8_Default Design</vt:lpstr>
      <vt:lpstr>Equation</vt:lpstr>
      <vt:lpstr>Image</vt:lpstr>
      <vt:lpstr>Part-based and local feature models for generic object recognition</vt:lpstr>
      <vt:lpstr>Previously</vt:lpstr>
      <vt:lpstr>Global window-based  appearance representations</vt:lpstr>
      <vt:lpstr>Part-based and local feature models for recognition</vt:lpstr>
      <vt:lpstr>Part-based and local feature models for recognition</vt:lpstr>
      <vt:lpstr>PowerPoint Presentation</vt:lpstr>
      <vt:lpstr>PowerPoint Presentation</vt:lpstr>
      <vt:lpstr>Words as parts</vt:lpstr>
      <vt:lpstr>PowerPoint Presentation</vt:lpstr>
      <vt:lpstr>PowerPoint Presentation</vt:lpstr>
      <vt:lpstr>Clutter…or context?</vt:lpstr>
      <vt:lpstr>Sampling strategies</vt:lpstr>
      <vt:lpstr>Sampling strategies</vt:lpstr>
      <vt:lpstr>Local feature correspondence  for generic object categories</vt:lpstr>
      <vt:lpstr>Local feature correspondence  for generic object categories</vt:lpstr>
      <vt:lpstr>Partially matching sets of features</vt:lpstr>
      <vt:lpstr>Pyramid match: main idea</vt:lpstr>
      <vt:lpstr>Pyramid match: main idea</vt:lpstr>
      <vt:lpstr>Pyramid match kernel</vt:lpstr>
      <vt:lpstr>Pyramid match kernel</vt:lpstr>
      <vt:lpstr>Highlights of the pyramid match</vt:lpstr>
      <vt:lpstr>Example recognition results:  Caltech-101 dataset</vt:lpstr>
      <vt:lpstr>PowerPoint Presentation</vt:lpstr>
      <vt:lpstr>Example recognition results:  Caltech-101 dataset</vt:lpstr>
      <vt:lpstr>Unordered sets of local features: No spatial layout preserved!</vt:lpstr>
      <vt:lpstr>Spatial pyramid match</vt:lpstr>
      <vt:lpstr>PowerPoint Presentation</vt:lpstr>
      <vt:lpstr>PowerPoint Presentation</vt:lpstr>
      <vt:lpstr>Part-based and local feature models for recognition</vt:lpstr>
      <vt:lpstr>Shape representation  in part-based models</vt:lpstr>
      <vt:lpstr>Implicit shape models</vt:lpstr>
      <vt:lpstr>Implicit shape models</vt:lpstr>
      <vt:lpstr>Implicit shape models: Training</vt:lpstr>
      <vt:lpstr>Implicit shape models: Training</vt:lpstr>
      <vt:lpstr>Implicit shape models: Training</vt:lpstr>
      <vt:lpstr>Implicit shape models: Testing</vt:lpstr>
      <vt:lpstr>Implicit shape models: Testing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Detection Results</vt:lpstr>
      <vt:lpstr>Shape representation  in part-based models</vt:lpstr>
      <vt:lpstr>Probabilistic constellation model</vt:lpstr>
      <vt:lpstr>Probabilistic constellation model</vt:lpstr>
      <vt:lpstr>Probabilistic constellation model</vt:lpstr>
      <vt:lpstr>Example results from constellation model: data from four categories</vt:lpstr>
      <vt:lpstr>PowerPoint Presentation</vt:lpstr>
      <vt:lpstr>PowerPoint Presentation</vt:lpstr>
      <vt:lpstr>PowerPoint Presentation</vt:lpstr>
      <vt:lpstr>PowerPoint Presentation</vt:lpstr>
      <vt:lpstr>Comparison</vt:lpstr>
      <vt:lpstr>Shape representation  in part-based models</vt:lpstr>
      <vt:lpstr>Summary:  part-based and local feature models for generic object recognition</vt:lpstr>
      <vt:lpstr>Recognition models</vt:lpstr>
      <vt:lpstr>Coming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Kristen Grauman</cp:lastModifiedBy>
  <cp:revision>172</cp:revision>
  <cp:lastPrinted>2011-04-20T20:44:00Z</cp:lastPrinted>
  <dcterms:created xsi:type="dcterms:W3CDTF">2006-08-16T00:00:00Z</dcterms:created>
  <dcterms:modified xsi:type="dcterms:W3CDTF">2011-04-20T20:44:35Z</dcterms:modified>
</cp:coreProperties>
</file>