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Layouts/slideLayout102.xml" ContentType="application/vnd.openxmlformats-officedocument.presentationml.slideLayout+xml"/>
  <Override PartName="/ppt/notesSlides/notesSlide41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03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notesSlides/notesSlide79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notesSlides/notesSlide57.xml" ContentType="application/vnd.openxmlformats-officedocument.presentationml.notesSlide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s/slide22.xml" ContentType="application/vnd.openxmlformats-officedocument.presentationml.slide+xml"/>
  <Override PartName="/ppt/notesSlides/notesSlide35.xml" ContentType="application/vnd.openxmlformats-officedocument.presentationml.notesSlide+xml"/>
  <Override PartName="/ppt/notesSlides/notesSlide82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notesSlides/notesSlide32.xml" ContentType="application/vnd.openxmlformats-officedocument.presentationml.notesSlide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notesSlides/notesSlide5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7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50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notesSlides/notesSlide55.xml" ContentType="application/vnd.openxmlformats-officedocument.presentationml.notesSlide+xml"/>
  <Override PartName="/ppt/notesSlides/notesSlide100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notesSlides/notesSlide44.xml" ContentType="application/vnd.openxmlformats-officedocument.presentationml.notesSlide+xml"/>
  <Override PartName="/ppt/notesSlides/notesSlide91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0.xml" ContentType="application/vnd.openxmlformats-officedocument.presentationml.notesSlide+xml"/>
  <Override PartName="/ppt/slideLayouts/slideLayout206.xml" ContentType="application/vnd.openxmlformats-officedocument.presentationml.slideLayout+xml"/>
  <Override PartName="/ppt/notesSlides/notesSlide11.xml" ContentType="application/vnd.openxmlformats-officedocument.presentationml.notes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notesSlides/notesSlide49.xml" ContentType="application/vnd.openxmlformats-officedocument.presentationml.notesSlide+xml"/>
  <Override PartName="/ppt/notesSlides/notesSlide96.xml" ContentType="application/vnd.openxmlformats-officedocument.presentationml.notesSlide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Layouts/slideLayout198.xml" ContentType="application/vnd.openxmlformats-officedocument.presentationml.slideLayout+xml"/>
  <Override PartName="/ppt/slides/slide77.xml" ContentType="application/vnd.openxmlformats-officedocument.presentationml.slide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notesSlides/notesSlide68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notesSlides/notesSlide102.xml" ContentType="application/vnd.openxmlformats-officedocument.presentationml.notesSlide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Layouts/slideLayout54.xml" ContentType="application/vnd.openxmlformats-officedocument.presentationml.slideLayout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737" r:id="rId3"/>
    <p:sldMasterId id="2147483761" r:id="rId4"/>
    <p:sldMasterId id="2147483777" r:id="rId5"/>
    <p:sldMasterId id="2147483789" r:id="rId6"/>
    <p:sldMasterId id="2147483802" r:id="rId7"/>
    <p:sldMasterId id="2147483815" r:id="rId8"/>
    <p:sldMasterId id="2147483828" r:id="rId9"/>
    <p:sldMasterId id="2147483854" r:id="rId10"/>
    <p:sldMasterId id="2147483867" r:id="rId11"/>
    <p:sldMasterId id="2147483930" r:id="rId12"/>
    <p:sldMasterId id="2147483942" r:id="rId13"/>
    <p:sldMasterId id="2147483954" r:id="rId14"/>
    <p:sldMasterId id="2147483966" r:id="rId15"/>
    <p:sldMasterId id="2147483978" r:id="rId16"/>
    <p:sldMasterId id="2147483990" r:id="rId17"/>
    <p:sldMasterId id="2147484002" r:id="rId18"/>
  </p:sldMasterIdLst>
  <p:notesMasterIdLst>
    <p:notesMasterId r:id="rId123"/>
  </p:notesMasterIdLst>
  <p:handoutMasterIdLst>
    <p:handoutMasterId r:id="rId124"/>
  </p:handoutMasterIdLst>
  <p:sldIdLst>
    <p:sldId id="256" r:id="rId19"/>
    <p:sldId id="335" r:id="rId20"/>
    <p:sldId id="336" r:id="rId21"/>
    <p:sldId id="285" r:id="rId22"/>
    <p:sldId id="406" r:id="rId23"/>
    <p:sldId id="407" r:id="rId24"/>
    <p:sldId id="408" r:id="rId25"/>
    <p:sldId id="409" r:id="rId26"/>
    <p:sldId id="410" r:id="rId27"/>
    <p:sldId id="411" r:id="rId28"/>
    <p:sldId id="412" r:id="rId29"/>
    <p:sldId id="413" r:id="rId30"/>
    <p:sldId id="414" r:id="rId31"/>
    <p:sldId id="415" r:id="rId32"/>
    <p:sldId id="416" r:id="rId33"/>
    <p:sldId id="417" r:id="rId34"/>
    <p:sldId id="418" r:id="rId35"/>
    <p:sldId id="419" r:id="rId36"/>
    <p:sldId id="420" r:id="rId37"/>
    <p:sldId id="421" r:id="rId38"/>
    <p:sldId id="422" r:id="rId39"/>
    <p:sldId id="403" r:id="rId40"/>
    <p:sldId id="404" r:id="rId41"/>
    <p:sldId id="405" r:id="rId42"/>
    <p:sldId id="279" r:id="rId43"/>
    <p:sldId id="371" r:id="rId44"/>
    <p:sldId id="280" r:id="rId45"/>
    <p:sldId id="375" r:id="rId46"/>
    <p:sldId id="437" r:id="rId47"/>
    <p:sldId id="423" r:id="rId48"/>
    <p:sldId id="425" r:id="rId49"/>
    <p:sldId id="426" r:id="rId50"/>
    <p:sldId id="427" r:id="rId51"/>
    <p:sldId id="428" r:id="rId52"/>
    <p:sldId id="429" r:id="rId53"/>
    <p:sldId id="430" r:id="rId54"/>
    <p:sldId id="431" r:id="rId55"/>
    <p:sldId id="432" r:id="rId56"/>
    <p:sldId id="433" r:id="rId57"/>
    <p:sldId id="434" r:id="rId58"/>
    <p:sldId id="438" r:id="rId59"/>
    <p:sldId id="286" r:id="rId60"/>
    <p:sldId id="340" r:id="rId61"/>
    <p:sldId id="287" r:id="rId62"/>
    <p:sldId id="354" r:id="rId63"/>
    <p:sldId id="288" r:id="rId64"/>
    <p:sldId id="289" r:id="rId65"/>
    <p:sldId id="290" r:id="rId66"/>
    <p:sldId id="291" r:id="rId67"/>
    <p:sldId id="356" r:id="rId68"/>
    <p:sldId id="358" r:id="rId69"/>
    <p:sldId id="292" r:id="rId70"/>
    <p:sldId id="300" r:id="rId71"/>
    <p:sldId id="301" r:id="rId72"/>
    <p:sldId id="302" r:id="rId73"/>
    <p:sldId id="303" r:id="rId74"/>
    <p:sldId id="304" r:id="rId75"/>
    <p:sldId id="305" r:id="rId76"/>
    <p:sldId id="306" r:id="rId77"/>
    <p:sldId id="307" r:id="rId78"/>
    <p:sldId id="308" r:id="rId79"/>
    <p:sldId id="309" r:id="rId80"/>
    <p:sldId id="310" r:id="rId81"/>
    <p:sldId id="311" r:id="rId82"/>
    <p:sldId id="312" r:id="rId83"/>
    <p:sldId id="313" r:id="rId84"/>
    <p:sldId id="383" r:id="rId85"/>
    <p:sldId id="314" r:id="rId86"/>
    <p:sldId id="315" r:id="rId87"/>
    <p:sldId id="316" r:id="rId88"/>
    <p:sldId id="317" r:id="rId89"/>
    <p:sldId id="318" r:id="rId90"/>
    <p:sldId id="319" r:id="rId91"/>
    <p:sldId id="320" r:id="rId92"/>
    <p:sldId id="321" r:id="rId93"/>
    <p:sldId id="322" r:id="rId94"/>
    <p:sldId id="323" r:id="rId95"/>
    <p:sldId id="324" r:id="rId96"/>
    <p:sldId id="384" r:id="rId97"/>
    <p:sldId id="325" r:id="rId98"/>
    <p:sldId id="326" r:id="rId99"/>
    <p:sldId id="327" r:id="rId100"/>
    <p:sldId id="378" r:id="rId101"/>
    <p:sldId id="337" r:id="rId102"/>
    <p:sldId id="338" r:id="rId103"/>
    <p:sldId id="293" r:id="rId104"/>
    <p:sldId id="294" r:id="rId105"/>
    <p:sldId id="295" r:id="rId106"/>
    <p:sldId id="296" r:id="rId107"/>
    <p:sldId id="381" r:id="rId108"/>
    <p:sldId id="382" r:id="rId109"/>
    <p:sldId id="297" r:id="rId110"/>
    <p:sldId id="359" r:id="rId111"/>
    <p:sldId id="298" r:id="rId112"/>
    <p:sldId id="365" r:id="rId113"/>
    <p:sldId id="380" r:id="rId114"/>
    <p:sldId id="328" r:id="rId115"/>
    <p:sldId id="385" r:id="rId116"/>
    <p:sldId id="329" r:id="rId117"/>
    <p:sldId id="330" r:id="rId118"/>
    <p:sldId id="331" r:id="rId119"/>
    <p:sldId id="339" r:id="rId120"/>
    <p:sldId id="333" r:id="rId121"/>
    <p:sldId id="334" r:id="rId12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9" autoAdjust="0"/>
    <p:restoredTop sz="68136" autoAdjust="0"/>
  </p:normalViewPr>
  <p:slideViewPr>
    <p:cSldViewPr>
      <p:cViewPr varScale="1">
        <p:scale>
          <a:sx n="122" d="100"/>
          <a:sy n="122" d="100"/>
        </p:scale>
        <p:origin x="-31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117" Type="http://schemas.openxmlformats.org/officeDocument/2006/relationships/slide" Target="slides/slide99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112" Type="http://schemas.openxmlformats.org/officeDocument/2006/relationships/slide" Target="slides/slide94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9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102" Type="http://schemas.openxmlformats.org/officeDocument/2006/relationships/slide" Target="slides/slide84.xml"/><Relationship Id="rId123" Type="http://schemas.openxmlformats.org/officeDocument/2006/relationships/notesMaster" Target="notesMasters/notesMaster1.xml"/><Relationship Id="rId12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2.xml"/><Relationship Id="rId95" Type="http://schemas.openxmlformats.org/officeDocument/2006/relationships/slide" Target="slides/slide77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slide" Target="slides/slide59.xml"/><Relationship Id="rId100" Type="http://schemas.openxmlformats.org/officeDocument/2006/relationships/slide" Target="slides/slide82.xml"/><Relationship Id="rId105" Type="http://schemas.openxmlformats.org/officeDocument/2006/relationships/slide" Target="slides/slide87.xml"/><Relationship Id="rId113" Type="http://schemas.openxmlformats.org/officeDocument/2006/relationships/slide" Target="slides/slide95.xml"/><Relationship Id="rId118" Type="http://schemas.openxmlformats.org/officeDocument/2006/relationships/slide" Target="slides/slide100.xml"/><Relationship Id="rId12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93" Type="http://schemas.openxmlformats.org/officeDocument/2006/relationships/slide" Target="slides/slide75.xml"/><Relationship Id="rId98" Type="http://schemas.openxmlformats.org/officeDocument/2006/relationships/slide" Target="slides/slide80.xml"/><Relationship Id="rId121" Type="http://schemas.openxmlformats.org/officeDocument/2006/relationships/slide" Target="slides/slide10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103" Type="http://schemas.openxmlformats.org/officeDocument/2006/relationships/slide" Target="slides/slide85.xml"/><Relationship Id="rId108" Type="http://schemas.openxmlformats.org/officeDocument/2006/relationships/slide" Target="slides/slide90.xml"/><Relationship Id="rId116" Type="http://schemas.openxmlformats.org/officeDocument/2006/relationships/slide" Target="slides/slide98.xml"/><Relationship Id="rId124" Type="http://schemas.openxmlformats.org/officeDocument/2006/relationships/handoutMaster" Target="handoutMasters/handoutMaster1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91" Type="http://schemas.openxmlformats.org/officeDocument/2006/relationships/slide" Target="slides/slide73.xml"/><Relationship Id="rId96" Type="http://schemas.openxmlformats.org/officeDocument/2006/relationships/slide" Target="slides/slide78.xml"/><Relationship Id="rId111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6" Type="http://schemas.openxmlformats.org/officeDocument/2006/relationships/slide" Target="slides/slide88.xml"/><Relationship Id="rId114" Type="http://schemas.openxmlformats.org/officeDocument/2006/relationships/slide" Target="slides/slide96.xml"/><Relationship Id="rId119" Type="http://schemas.openxmlformats.org/officeDocument/2006/relationships/slide" Target="slides/slide101.xml"/><Relationship Id="rId12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slide" Target="slides/slide76.xml"/><Relationship Id="rId99" Type="http://schemas.openxmlformats.org/officeDocument/2006/relationships/slide" Target="slides/slide81.xml"/><Relationship Id="rId101" Type="http://schemas.openxmlformats.org/officeDocument/2006/relationships/slide" Target="slides/slide83.xml"/><Relationship Id="rId122" Type="http://schemas.openxmlformats.org/officeDocument/2006/relationships/slide" Target="slides/slide10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109" Type="http://schemas.openxmlformats.org/officeDocument/2006/relationships/slide" Target="slides/slide9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Relationship Id="rId104" Type="http://schemas.openxmlformats.org/officeDocument/2006/relationships/slide" Target="slides/slide86.xml"/><Relationship Id="rId120" Type="http://schemas.openxmlformats.org/officeDocument/2006/relationships/slide" Target="slides/slide102.xml"/><Relationship Id="rId12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110" Type="http://schemas.openxmlformats.org/officeDocument/2006/relationships/slide" Target="slides/slide92.xml"/><Relationship Id="rId115" Type="http://schemas.openxmlformats.org/officeDocument/2006/relationships/slide" Target="slides/slide97.xml"/><Relationship Id="rId61" Type="http://schemas.openxmlformats.org/officeDocument/2006/relationships/slide" Target="slides/slide43.xml"/><Relationship Id="rId82" Type="http://schemas.openxmlformats.org/officeDocument/2006/relationships/slide" Target="slides/slide6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1B3BE57-7319-4DAC-B05F-55379AE69920}" type="datetimeFigureOut">
              <a:rPr lang="en-US" smtClean="0"/>
              <a:t>2/1/2011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D2F104C-4E76-47E2-A1C8-FB57F7F3C6F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2CACA95-1FFC-4D2D-BE58-479A702F9170}" type="datetimeFigureOut">
              <a:rPr lang="en-US" smtClean="0"/>
              <a:pPr/>
              <a:t>2/1/2011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D1EB442-4850-41BE-89CC-55FBDF2514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EE9BEF7-B208-444A-B47B-4F2B7618D258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101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C47E0A-311A-4E10-8051-810292BF03D4}" type="slidenum">
              <a:rPr lang="en-US" smtClean="0">
                <a:latin typeface="Arial" pitchFamily="34" charset="0"/>
              </a:rPr>
              <a:pPr/>
              <a:t>102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1616AA0-EE33-43D8-A17A-C42D1B581D89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103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04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A0E9620-8A2D-4DAB-8ED2-9D255B82F629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104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0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80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E97F2F-689D-420C-A40E-6ED93DA6768D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86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6CC926D-6714-43B1-9BA6-159D77BFD60D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0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80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E97F2F-689D-420C-A40E-6ED93DA6768D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D7DFAA-9701-4DA3-9E45-A6A6B7493102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06884-1F3B-46D4-94FB-27CEF4B1F400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D7DFAA-9701-4DA3-9E45-A6A6B7493102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52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D7DFAA-9701-4DA3-9E45-A6A6B7493102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C24EBC-A85B-4F00-8075-FF8F9C48ACF8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542DD-6B51-41A8-A568-F7CFAD50E417}" type="slidenum">
              <a:rPr lang="en-US" smtClean="0">
                <a:latin typeface="Arial" pitchFamily="34" charset="0"/>
              </a:rPr>
              <a:pPr/>
              <a:t>4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7755987-06E5-485B-BE1E-56E92D045E44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69FD6B4-290C-46B0-9A11-E3C9492C6284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19E17D0-89B7-4BA1-9A60-F8D3A8558677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A4728C7-0725-4D98-A806-4FFD146A211F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268169F-9C3D-41CF-993F-893EC0BD7E4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99AC605-5452-42CF-82F4-0663CEC3480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F509E4E-78D9-451B-B622-B4C43E9B2B1E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EB5AC826-C2EF-4FA1-9977-D22B80D77C0C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0B46FB8-08B0-4097-8B10-5700BB488295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0" dirty="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61BB855-6D1B-4B34-8028-B83B82AB258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8F9F615-94E3-42D0-8CE5-7363A0663E89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CE56498-9708-4E4F-845E-5822804EE895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Disk strel, 5 pixels wide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67FFC78-ACDA-47BA-AB59-F7E3E88F360A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282F727-4538-4543-9B84-E2E256E53091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B11ADA4-8ADE-41BA-AA60-9DD40FBA99F3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7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67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9D22D04-830E-4317-8E67-5EC96C0859A5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9803E63-4BD4-4DA5-A9D2-0F626110FD25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3929924-147F-464B-9671-966E423E07E7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9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69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CD2CB0-92B7-4B10-AB60-D828201A4C20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064788D-FE7D-4191-B301-BE2C91B760DC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b="1" dirty="0"/>
          </a:p>
        </p:txBody>
      </p:sp>
      <p:sp>
        <p:nvSpPr>
          <p:cNvPr id="197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A80A3E7-7F27-418E-BA7E-7BE70B61BD3A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61BB855-6D1B-4B34-8028-B83B82AB258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A6773C-80B0-421B-8053-0F77CA3AB492}" type="slidenum">
              <a:rPr lang="en-US" smtClean="0">
                <a:latin typeface="Arial" pitchFamily="34" charset="0"/>
              </a:rPr>
              <a:pPr/>
              <a:t>84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3CC7A9-51B8-47FA-AB0F-3F6903052B3B}" type="slidenum">
              <a:rPr lang="en-US" smtClean="0">
                <a:latin typeface="Arial" pitchFamily="34" charset="0"/>
              </a:rPr>
              <a:pPr/>
              <a:t>85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1977CCA-2DE8-4154-80BC-E3046868E2A4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943418-274A-4FFF-9C5D-422E5301526D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7CC54D4-5D70-4D82-89C1-C640E7BF5CAD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8742D95-2621-4426-A24E-8A3413A03521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93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75180C3-0804-4BAD-9E77-F938F7CF658D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94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8A3C45C5-5068-4525-8D28-453ED8FF5F45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95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0D1EB442-4850-41BE-89CC-55FBDF251477}" type="slidenum">
              <a:rPr lang="en-US">
                <a:solidFill>
                  <a:prstClr val="black"/>
                </a:solidFill>
                <a:latin typeface="Calibri"/>
              </a:rPr>
              <a:pPr algn="r" rtl="0"/>
              <a:t>96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94F829BB-F7BC-4EB4-8CDF-27434484FA41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97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A5319C2-EFEA-49E2-8597-506526294021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100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3596-55CD-4133-988B-8847A16AA3EC}" type="datetimeFigureOut">
              <a:rPr lang="en-US" smtClean="0"/>
              <a:pPr/>
              <a:t>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3596-55CD-4133-988B-8847A16AA3EC}" type="datetimeFigureOut">
              <a:rPr lang="en-US" smtClean="0"/>
              <a:pPr/>
              <a:t>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3596-55CD-4133-988B-8847A16AA3EC}" type="datetimeFigureOut">
              <a:rPr lang="en-US" smtClean="0"/>
              <a:pPr/>
              <a:t>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830A0B-738C-4191-A719-ACF2B964B72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925" y="1820863"/>
            <a:ext cx="4084638" cy="4264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820863"/>
            <a:ext cx="4086225" cy="4264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975" y="254000"/>
            <a:ext cx="2081213" cy="583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1163" y="254000"/>
            <a:ext cx="6094412" cy="583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64B2FE-D2CF-4BCE-AD33-71FB0B796D3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1E387C-F83F-4CA9-87F0-8E72CC033E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677EAA-2629-4F56-80A3-93E32A31A9F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C77B7E-43AB-4CF5-92B5-1456AC952A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9F838F-0CB9-4DCA-95A6-F3D60F1E3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CDCB43-3F2F-4351-A820-BB496F7F05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72A805-4450-4EDE-B9C7-6C4D1ED69FE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090D3E-1352-482C-A290-0D60C983090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D4925C-5CA1-4433-8E50-10ABC76E91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829235-F553-406D-A205-F43996EF91D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427350-5004-4833-8037-0700A6454A34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036545-FCA0-4E25-990F-277D60C165C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B78AE-CDDB-4896-9444-FE4BDC83F89E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F5C168-4165-4F74-A2EB-F0D28E921C8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EA8E92-D95A-4752-BB96-B98723CEDFDB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B9200D-203D-45B0-9EEF-2FDCC9122AB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2035E4-A62B-4401-A48D-A0C034BEC8AE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F6A97E-8B46-4600-A4AD-D8F0DF35CF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3B8880-ACD1-4163-8774-8BD11B53A528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5E12C3-4C38-4B3A-A01B-F0B638373F8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A7AAB3-5580-484C-BE24-3625CA1E68F4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123E8F-076F-45A3-8558-FF748DF0749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DF48F7-AA22-44F2-AA3E-40A825B48016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343DB2-B1AC-406C-8AEB-2637F132BE2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8B23F4-49C7-4B8C-9E55-737F73BB5CFF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2ED300-F484-4CA9-9436-B31F138B1A4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C331E3-6918-4B87-B5A7-190B91830DE7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B1DB9E-47AA-462E-8DEB-1385B45D0CA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241633-FBFD-48FF-B98F-39A1B7A67E97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5D9ADB-B90F-4426-AB28-13CADADC700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2734D62-26C6-4182-959D-818E253EE47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D63706-639C-4994-B647-361B311680D1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04C9E9-1929-4270-A64D-97DDC8C3DEE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ABA5AB-5AA8-4561-BE12-88E63E2F953B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21B1C0-2A2C-4DE4-9B98-CEE57D651E4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0755A1-8751-4675-9E36-058C833F661A}" type="slidenum">
              <a:rPr 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F8FFF9-2F05-47E3-A809-B4A4FA19BDB5}" type="slidenum">
              <a:rPr 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03A55E-A869-4852-B5DE-7B96E93DB234}" type="slidenum">
              <a:rPr 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243FDC-8D8F-428A-9297-B423FBF67D20}" type="slidenum">
              <a:rPr 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128017-EAB6-4076-B241-33285B38CDB1}" type="slidenum">
              <a:rPr 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E23015-C6F5-43B1-875E-9EFA23F57DBB}" type="slidenum">
              <a:rPr 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62FEBD-0D9D-4236-AB2F-FE6226448288}" type="slidenum">
              <a:rPr 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77F2FC-66C1-4DD5-9330-6D1FE0DB4130}" type="slidenum">
              <a:rPr 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1F677C-2A91-4E56-BD02-E13A2F9C2708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60892C-DB88-4985-9DE3-E998F189A000}" type="slidenum">
              <a:rPr 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1461B4-5510-4A58-BF6F-F4D2204E2DA9}" type="slidenum">
              <a:rPr 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D38C49-6E39-42C6-8C52-F7DFEB28A798}" type="slidenum">
              <a:rPr 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955C83-B429-4514-AB05-C8B9ADBCE7D2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4CB8AA-28DA-4B1F-BB7E-EAB39960C1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B0872F-0E2B-42A9-920B-1A5C93C46451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54C29E-CAC2-48D0-BED2-8835FA373CB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0D847B-7728-44A8-9785-1C29EDA43B0F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2CF791-60CE-4E61-A972-749B9A8E3D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B4D22A-B97B-4B96-8392-4A284F3632D2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2DFE4D-0D05-4F23-B7B0-3098EB6F294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1AE77F-1480-44A4-87F3-95ACC44DCCE3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85FB75-F00B-4242-B10A-22F78ACEFD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2FCCE9-0821-4F7F-A5CA-63BBB8C8D0BE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5EBDB3-77BE-43AE-8074-009DFEE3763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09840E-D867-4F6B-91D5-1862BF2C2030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98520E-8AFE-4EE8-9352-98BC2A81C0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C271DD-71D1-459E-ADB6-D25204FAE7BD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800B90-0EE0-475B-8097-30340B3769A1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D4E2BF-A6CD-4A44-A7E2-1731C3781CA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D267B6-392B-457C-82BD-7F43359F626E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022310-8D17-40FB-BD6F-6E4026F8137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BACDA4-6465-4514-A703-0AC1AC15B4E4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22673E-F6DE-4E1A-B1DC-2CD66B51742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C1D001-EE58-4727-AE8C-4551CB92ACB5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0CC3C8-189F-480F-A3D5-232617370E3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3315DF-5333-404C-9D88-B1C11B8B9ED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7BDA88-6C75-4C45-BC29-488B848CC84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80DC5A-5077-4F3D-9E55-A158E434815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5170DB-701B-4404-9551-321A641DA7E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BD2DE9-5EC3-4BE1-9964-E24C9DA073F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76E24B-CD56-413E-8ECB-FED8706D63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A7128C-01CE-4C70-A117-85570F34446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47D819-CFDE-47FB-8967-47790F0018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4FB57B-DB9E-43A6-ABB4-7C65373B8CF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02D9A4-E9B5-4872-91F7-C9998679455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A42E28-4505-4D7E-B551-6BDC041E579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5EDC10-8AFF-41D4-9049-F608307433B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BC6B51-F827-4850-A478-E42271B8F84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C92A4B-BB3D-44E3-8F3C-A07EC7B80F9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9DB2C2D-3C24-4C58-92F6-75547E2180D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ECC909-FDA4-4558-BB7A-B9A4BC0E8A2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1100F4-55C6-49EE-89DE-565F950551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AC3DDA-570D-41A3-8CE9-2802200A014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0AD246-E28E-4B9D-AFA3-6E7B80DA910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6C7745-09E0-4DD0-BC14-656DC1C2357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619481-1261-4608-A7FE-247660FBD7D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10FC950-DAFC-4F00-A7DB-D95E09B93D5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8180BD1-FC3D-4682-988F-F6DFB5A88147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6C59D13-8F38-4B40-938A-20AF730F4310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A42D8B4-892C-4257-81D8-067F8DBBDB1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3596-55CD-4133-988B-8847A16AA3EC}" type="datetimeFigureOut">
              <a:rPr lang="en-US" smtClean="0"/>
              <a:pPr/>
              <a:t>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A9CC57-DEE9-4734-9F5A-EF5D2A5CC7F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801C9E4-2D2C-48A4-B7AC-5A37F040E82A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E29623E-074C-445A-A790-C2DE8CD84FFC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538B231-40B0-4A63-A8FB-9F7C21BD8408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316A687-5FC1-4A47-943A-6F4D7407EFCC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AD0AFB6-F730-4750-94C9-61043C369248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42F75F8-44E8-4FEA-B6E2-3BA82D850B9B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B93B90D-83D5-4DFB-ACF0-20F3A0DD26D2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CE0A02D-67CC-474D-9A00-96101782E126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EE91A65-EFC6-4ED7-B22C-100D31383BF9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97DAE57-1B5D-476E-8157-B5A4DF98CA38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A8B7D6-0E3A-44D3-B498-A66DB48DF9D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147E01-09ED-4433-8039-C74E9399E946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F64B2FE-D2CF-4BCE-AD33-71FB0B796D3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F1E387C-F83F-4CA9-87F0-8E72CC033E5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9677EAA-2629-4F56-80A3-93E32A31A9F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C77B7E-43AB-4CF5-92B5-1456AC952AF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59F838F-0CB9-4DCA-95A6-F3D60F1E379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2CDCB43-3F2F-4351-A820-BB496F7F05F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72A805-4450-4EDE-B9C7-6C4D1ED69FE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3596-55CD-4133-988B-8847A16AA3EC}" type="datetimeFigureOut">
              <a:rPr lang="en-US" smtClean="0"/>
              <a:pPr/>
              <a:t>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090D3E-1352-482C-A290-0D60C983090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5D4925C-5CA1-4433-8E50-10ABC76E91C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6829235-F553-406D-A205-F43996EF91D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E036545-FCA0-4E25-990F-277D60C165C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15F888A-3474-45E7-B8E6-6B223C6519C1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6B43E5B-FED1-4536-B3AC-F0BDDAB2F876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1956B7D-1CE7-41A7-9A25-8C4B8422B061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E997C49-1329-469C-9B79-7784D06FC8F3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3551135-68C2-4516-BC8F-FBE9D84B1E98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E1B91C0-21D6-40C3-B5A8-4B789DD65759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45C24B7-756C-4500-B73D-A63C8EF10381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5AF8C436-33ED-481A-999E-C569DC88F0A9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F48193-2188-4465-8336-5A423A3FEF74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D6F53C4-79A8-45AC-816C-36A8F5EE3CAE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86F13A7-34D9-43DC-81B2-EC28A279D578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3596-55CD-4133-988B-8847A16AA3EC}" type="datetimeFigureOut">
              <a:rPr lang="en-US" smtClean="0"/>
              <a:pPr/>
              <a:t>2/1/2011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C38881F-D6B1-4BC0-B288-8C73DE20A3D8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57A9956-385A-474E-B003-2D837FC4CC4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AE0C639-3029-4106-87A7-D9118A93213A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F26C88D-CF95-4CC0-A62F-8912005E466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69AA29C-72B0-4E4A-B60D-27CACD208660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F4F89AC-1F58-4015-A295-C7F0FDD9DBAF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EFA3CB4-9969-438F-894E-ACE3BA3D161C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84E82E3-34AB-408B-94CE-1EE5F7C11F4F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AD9562F-5944-4C45-A732-7968D3771703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E479D7-F36C-4FC5-8220-9C5C94AE5E9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A32A735A-C946-4FBE-954E-57849E6F6DB5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ED4908B-53DE-4580-9DAF-332B418D3414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1B62314-8580-4CAC-B7FC-E8BCCA0D0A3F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136B9EC-6DA7-48D5-92EB-7354F912CD9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7B06DF1-E21F-45B5-AAAD-1BB91C1B4189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4E386C-BC33-4204-9849-920EE58D74AE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68A64C47-17E7-4077-BAB4-1F02C7EAE56E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095D30-CC70-4E0B-A876-811FD1E07B27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E3B8F2F-375E-4E37-9072-833F737DE88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3596-55CD-4133-988B-8847A16AA3EC}" type="datetimeFigureOut">
              <a:rPr lang="en-US" smtClean="0"/>
              <a:pPr/>
              <a:t>2/1/2011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25B73-8C5F-40C9-84F5-F15E4C44753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341E6D-9825-42C5-B52C-2648B0C478A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13A21D1-41E2-421E-99E7-CE582C3837C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5DE0505-5358-46FF-B9B3-593F3F1C9E3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967C48-6686-411B-80A2-31C66FEF823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38C406-DBA0-4397-A211-4FE47294D1C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8B6C3CE-C8D7-4713-8B0F-CECD8B00077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CE22A8-92B5-4BA2-BAF6-1EFB859B7F6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240817-1787-4972-9CEF-3B39D077229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ED1EB21-084A-4C44-AAA9-F27DF8F302C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3596-55CD-4133-988B-8847A16AA3EC}" type="datetimeFigureOut">
              <a:rPr lang="en-US" smtClean="0"/>
              <a:pPr/>
              <a:t>2/1/2011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EC7633-C477-4D48-B7AC-FCF37822B39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7495EEA-00F6-4C9E-85B3-0DFCBA25A617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E27511-7D38-48D0-B0BF-8C00CBD0B4F2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06D8AD-DA75-4BED-AD55-DF0B1971FC8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77564F4-2CDE-417A-BC4D-C29CEDB81D3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B2F037-6EA3-49AD-BD5D-C415CA803B3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B86F075-7E0D-4EE5-A722-F5CA5D35AAB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B5031D7-551D-4B0C-9694-D71CB674F4D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3596-55CD-4133-988B-8847A16AA3EC}" type="datetimeFigureOut">
              <a:rPr lang="en-US" smtClean="0"/>
              <a:pPr/>
              <a:t>2/1/2011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CD8251-20D4-482B-B021-2C35D2268F59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C319190-BD5A-41BC-A799-23164EB4F7D4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3596-55CD-4133-988B-8847A16AA3EC}" type="datetimeFigureOut">
              <a:rPr lang="en-US" smtClean="0"/>
              <a:pPr/>
              <a:t>2/1/2011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3596-55CD-4133-988B-8847A16AA3EC}" type="datetimeFigureOut">
              <a:rPr lang="en-US" smtClean="0"/>
              <a:pPr/>
              <a:t>2/1/2011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slideLayout" Target="../slideLayouts/slideLayout2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03596-55CD-4133-988B-8847A16AA3EC}" type="datetimeFigureOut">
              <a:rPr lang="en-US" smtClean="0"/>
              <a:pPr/>
              <a:t>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65113" y="501650"/>
            <a:ext cx="8613775" cy="5721350"/>
          </a:xfrm>
          <a:prstGeom prst="rect">
            <a:avLst/>
          </a:prstGeom>
          <a:solidFill>
            <a:srgbClr val="000066"/>
          </a:solidFill>
          <a:ln w="50800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11163" y="254000"/>
            <a:ext cx="8323262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5925" y="1820863"/>
            <a:ext cx="8323263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6319838" y="6324600"/>
            <a:ext cx="2443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Computer Vision Group</a:t>
            </a:r>
            <a:endParaRPr lang="de-DE" sz="1200" kern="1200">
              <a:solidFill>
                <a:srgbClr val="0000CC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auto">
          <a:xfrm>
            <a:off x="228600" y="6172200"/>
            <a:ext cx="1295400" cy="488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/>
            </a:r>
            <a:br>
              <a:rPr lang="de-DE" sz="10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de-DE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UC Berkeley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5D99DA-DD34-453B-951B-1F4B42B1E80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83ABAC-E000-455C-A710-EFB348E00675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/>
          </a:p>
        </p:txBody>
      </p:sp>
      <p:sp>
        <p:nvSpPr>
          <p:cNvPr id="65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5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AAEA69-C581-47E1-BB33-6414A38E143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65741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5B41F3-CEEA-4086-AF34-BFEEBE44A07E}" type="slidenum">
              <a:rPr 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669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F34AE5-4C59-42F6-A022-04599253767D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/>
          </a:p>
        </p:txBody>
      </p:sp>
      <p:sp>
        <p:nvSpPr>
          <p:cNvPr id="7669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669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0764B3-535B-4368-BD92-269AF86AD78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94F678-CA79-4075-B56B-19D48094DEF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22FD97-CCB3-4702-9884-69BDE83B8F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DD06B60-9C6C-431C-8BEE-0FC903A7634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245037C-9063-4B20-926A-6F8AAA4A85A3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35D99DA-DD34-453B-951B-1F4B42B1E805}" type="slidenum">
              <a:rPr lang="en-US" kern="1200"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7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8EE0D91-A515-4181-9AA4-88F1ED79D3BC}" type="datetimeFigureOut">
              <a:rPr lang="en-US" b="1" kern="1200"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2/1/2011</a:t>
            </a:fld>
            <a:endParaRPr lang="en-US" b="1" kern="1200">
              <a:ea typeface="+mn-ea"/>
              <a:cs typeface="+mn-cs"/>
            </a:endParaRPr>
          </a:p>
        </p:txBody>
      </p:sp>
      <p:sp>
        <p:nvSpPr>
          <p:cNvPr id="587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587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6FF8267-4766-4B5D-A2F2-52B03812053D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FDEBF47-907A-4ADD-A503-077F62747FCE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26BFD4A-02F2-441E-A6CF-ED7310A4FF0E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4.xml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notesSlide" Target="../notesSlides/notesSlide99.xml"/><Relationship Id="rId7" Type="http://schemas.openxmlformats.org/officeDocument/2006/relationships/image" Target="../media/image97.jpeg"/><Relationship Id="rId2" Type="http://schemas.openxmlformats.org/officeDocument/2006/relationships/slideLayout" Target="../slideLayouts/slideLayout61.xml"/><Relationship Id="rId1" Type="http://schemas.openxmlformats.org/officeDocument/2006/relationships/video" Target="file:///C:\Users\grauman\Desktop\spring2011\lecture4_binary\silMovie.avi" TargetMode="Externa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61.xml"/><Relationship Id="rId1" Type="http://schemas.openxmlformats.org/officeDocument/2006/relationships/video" Target="file:///C:\Users\grauman\Desktop\spring2011\lecture4_binary\s00.mpg" TargetMode="External"/><Relationship Id="rId4" Type="http://schemas.openxmlformats.org/officeDocument/2006/relationships/image" Target="../media/image100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://www.eecs.berkeley.edu/Research/Projects/CS/vision/grouping/segbench/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86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6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homepages.inf.ed.ac.uk/rbf/CVonline/LOCAL_COPIES/FITZGIBBON/simplebinary.html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71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7.bin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65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8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65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9.bin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1.xml"/><Relationship Id="rId4" Type="http://schemas.openxmlformats.org/officeDocument/2006/relationships/hyperlink" Target="http://bigwww.epfl.ch/demo/jmorpho/start.php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sc.canterbury.ac.nz/mukundan/covn/Label.html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4.xml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9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0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5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Edges and Binary Image Analysis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Mon, Jan 31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Prof. Kristen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Grauman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UT-Austin</a:t>
            </a:r>
          </a:p>
        </p:txBody>
      </p:sp>
      <p:pic>
        <p:nvPicPr>
          <p:cNvPr id="4" name="Picture 6" descr="butterfly_gradient.jpg"/>
          <p:cNvPicPr>
            <a:picLocks noChangeAspect="1"/>
          </p:cNvPicPr>
          <p:nvPr/>
        </p:nvPicPr>
        <p:blipFill>
          <a:blip r:embed="rId3" cstate="print"/>
          <a:srcRect l="13873" t="7559" r="9860" b="10982"/>
          <a:stretch>
            <a:fillRect/>
          </a:stretch>
        </p:blipFill>
        <p:spPr bwMode="auto">
          <a:xfrm>
            <a:off x="0" y="0"/>
            <a:ext cx="2965450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5200" y="0"/>
            <a:ext cx="30988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 l="54622" t="39778" r="23334" b="24786"/>
          <a:stretch>
            <a:fillRect/>
          </a:stretch>
        </p:blipFill>
        <p:spPr bwMode="auto">
          <a:xfrm>
            <a:off x="6724650" y="4479925"/>
            <a:ext cx="241935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 l="26666" t="39778" r="51122" b="24786"/>
          <a:stretch>
            <a:fillRect/>
          </a:stretch>
        </p:blipFill>
        <p:spPr bwMode="auto">
          <a:xfrm>
            <a:off x="0" y="4479925"/>
            <a:ext cx="24384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/>
            <a:r>
              <a:rPr lang="en-US" smtClean="0"/>
              <a:t>Thresholding gradient with a higher threshold</a:t>
            </a:r>
          </a:p>
        </p:txBody>
      </p:sp>
      <p:pic>
        <p:nvPicPr>
          <p:cNvPr id="12390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738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Title 1"/>
          <p:cNvSpPr>
            <a:spLocks noGrp="1"/>
          </p:cNvSpPr>
          <p:nvPr>
            <p:ph type="title"/>
          </p:nvPr>
        </p:nvSpPr>
        <p:spPr>
          <a:xfrm>
            <a:off x="0" y="95250"/>
            <a:ext cx="9144000" cy="1143000"/>
          </a:xfrm>
        </p:spPr>
        <p:txBody>
          <a:bodyPr/>
          <a:lstStyle/>
          <a:p>
            <a:r>
              <a:rPr lang="en-US" sz="4000" smtClean="0"/>
              <a:t>Example using binary image analysis:</a:t>
            </a:r>
            <a:br>
              <a:rPr lang="en-US" sz="4000" smtClean="0"/>
            </a:br>
            <a:r>
              <a:rPr lang="en-US" sz="4000" smtClean="0"/>
              <a:t>Bg subtraction + blob detection</a:t>
            </a:r>
          </a:p>
        </p:txBody>
      </p:sp>
      <p:pic>
        <p:nvPicPr>
          <p:cNvPr id="96260" name="Picture 6" descr="gray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713" y="1493838"/>
            <a:ext cx="12255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1" name="Picture 7" descr="gray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43113" y="1493838"/>
            <a:ext cx="12255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2" name="Picture 8" descr="gray0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9513" y="1493838"/>
            <a:ext cx="12255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3" name="Picture 9" descr="gray0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913" y="1493838"/>
            <a:ext cx="12255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4" name="Picture 10" descr="gray0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91363" y="1493838"/>
            <a:ext cx="12255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5" name="TextBox 10"/>
          <p:cNvSpPr txBox="1">
            <a:spLocks noChangeArrowheads="1"/>
          </p:cNvSpPr>
          <p:nvPr/>
        </p:nvSpPr>
        <p:spPr bwMode="auto">
          <a:xfrm>
            <a:off x="8405813" y="2073275"/>
            <a:ext cx="912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…</a:t>
            </a:r>
          </a:p>
        </p:txBody>
      </p:sp>
      <p:pic>
        <p:nvPicPr>
          <p:cNvPr id="11" name="silMovie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2971800" y="3124200"/>
            <a:ext cx="2952750" cy="3743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3"/>
          <p:cNvSpPr>
            <a:spLocks noChangeArrowheads="1"/>
          </p:cNvSpPr>
          <p:nvPr/>
        </p:nvSpPr>
        <p:spPr bwMode="auto">
          <a:xfrm>
            <a:off x="1687513" y="5692775"/>
            <a:ext cx="60690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University of Southern California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http://iris.usc.edu/~icohen/projects/vace/detection.htm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9525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Example using binary image analysis:</a:t>
            </a:r>
            <a:br>
              <a:rPr lang="en-US" sz="400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r>
              <a:rPr lang="en-US" sz="400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Bg subtraction + blob detection</a:t>
            </a:r>
            <a:endParaRPr lang="en-US" sz="4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7" name="s00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Binary images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65225"/>
            <a:ext cx="8229600" cy="48006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Pros</a:t>
            </a:r>
          </a:p>
          <a:p>
            <a:pPr lvl="1" eaLnBrk="1" hangingPunct="1"/>
            <a:r>
              <a:rPr lang="en-US" sz="2400" dirty="0" smtClean="0"/>
              <a:t>Can be fast to compute, easy to store</a:t>
            </a:r>
          </a:p>
          <a:p>
            <a:pPr lvl="1" eaLnBrk="1" hangingPunct="1"/>
            <a:r>
              <a:rPr lang="en-US" sz="2400" dirty="0" smtClean="0"/>
              <a:t>Simple processing techniques available</a:t>
            </a:r>
          </a:p>
          <a:p>
            <a:pPr lvl="1" eaLnBrk="1" hangingPunct="1"/>
            <a:r>
              <a:rPr lang="en-US" sz="2400" dirty="0" smtClean="0"/>
              <a:t>Lead to some useful compact shape descriptors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Cons</a:t>
            </a:r>
          </a:p>
          <a:p>
            <a:pPr lvl="1" eaLnBrk="1" hangingPunct="1"/>
            <a:r>
              <a:rPr lang="en-US" sz="2400" dirty="0" smtClean="0"/>
              <a:t>Hard to get “clean” silhouettes</a:t>
            </a:r>
          </a:p>
          <a:p>
            <a:pPr lvl="1" eaLnBrk="1" hangingPunct="1"/>
            <a:r>
              <a:rPr lang="en-US" sz="2400" dirty="0" smtClean="0"/>
              <a:t>Noise common in realistic scenarios</a:t>
            </a:r>
          </a:p>
          <a:p>
            <a:pPr lvl="1" eaLnBrk="1" hangingPunct="1"/>
            <a:r>
              <a:rPr lang="en-US" sz="2400" dirty="0" smtClean="0"/>
              <a:t>Can be too coarse of a representation</a:t>
            </a:r>
          </a:p>
          <a:p>
            <a:pPr lvl="1" eaLnBrk="1" hangingPunct="1"/>
            <a:r>
              <a:rPr lang="en-US" sz="2400" dirty="0" smtClean="0"/>
              <a:t>Not 3d</a:t>
            </a:r>
          </a:p>
          <a:p>
            <a:pPr lvl="1" eaLnBrk="1" hangingPunct="1"/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r>
              <a:rPr lang="en-US" sz="1200" dirty="0" smtClean="0"/>
              <a:t>, UT-Austin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 smtClean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9175"/>
            <a:ext cx="3932238" cy="4525963"/>
          </a:xfrm>
        </p:spPr>
        <p:txBody>
          <a:bodyPr/>
          <a:lstStyle/>
          <a:p>
            <a:r>
              <a:rPr lang="en-US" smtClean="0"/>
              <a:t>Operations, tools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pPr>
              <a:buFontTx/>
              <a:buNone/>
            </a:pPr>
            <a:endParaRPr lang="en-US" smtClean="0"/>
          </a:p>
          <a:p>
            <a:r>
              <a:rPr lang="en-US" smtClean="0"/>
              <a:t>Features, representations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462463" y="4114800"/>
            <a:ext cx="2811462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Edges, gradients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Blobs/regions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Local </a:t>
            </a: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patterns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Textures (next</a:t>
            </a:r>
            <a:r>
              <a:rPr lang="en-US" sz="2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)</a:t>
            </a:r>
          </a:p>
          <a:p>
            <a:pPr fontAlgn="base">
              <a:spcBef>
                <a:spcPct val="0"/>
              </a:spcBef>
              <a:spcAft>
                <a:spcPts val="800"/>
              </a:spcAft>
            </a:pP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</a:rPr>
              <a:t>Color distributions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9333" name="TextBox 4"/>
          <p:cNvSpPr txBox="1">
            <a:spLocks noChangeArrowheads="1"/>
          </p:cNvSpPr>
          <p:nvPr/>
        </p:nvSpPr>
        <p:spPr bwMode="auto">
          <a:xfrm>
            <a:off x="4491038" y="1019175"/>
            <a:ext cx="4425950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Derivative filters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Smoothing, morphology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Connected components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Matched filters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Histograms</a:t>
            </a:r>
          </a:p>
        </p:txBody>
      </p:sp>
      <p:cxnSp>
        <p:nvCxnSpPr>
          <p:cNvPr id="99334" name="Straight Connector 6"/>
          <p:cNvCxnSpPr>
            <a:cxnSpLocks noChangeShapeType="1"/>
          </p:cNvCxnSpPr>
          <p:nvPr/>
        </p:nvCxnSpPr>
        <p:spPr bwMode="auto">
          <a:xfrm>
            <a:off x="-101600" y="3721100"/>
            <a:ext cx="9383713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8" name="Down Arrow 7"/>
          <p:cNvSpPr>
            <a:spLocks noChangeArrowheads="1"/>
          </p:cNvSpPr>
          <p:nvPr/>
        </p:nvSpPr>
        <p:spPr bwMode="auto">
          <a:xfrm>
            <a:off x="4783138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Down Arrow 8"/>
          <p:cNvSpPr>
            <a:spLocks noChangeArrowheads="1"/>
          </p:cNvSpPr>
          <p:nvPr/>
        </p:nvSpPr>
        <p:spPr bwMode="auto">
          <a:xfrm>
            <a:off x="503872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Down Arrow 9"/>
          <p:cNvSpPr>
            <a:spLocks noChangeArrowheads="1"/>
          </p:cNvSpPr>
          <p:nvPr/>
        </p:nvSpPr>
        <p:spPr bwMode="auto">
          <a:xfrm>
            <a:off x="5294313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Down Arrow 11"/>
          <p:cNvSpPr>
            <a:spLocks noChangeArrowheads="1"/>
          </p:cNvSpPr>
          <p:nvPr/>
        </p:nvSpPr>
        <p:spPr bwMode="auto">
          <a:xfrm>
            <a:off x="5549900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Down Arrow 12"/>
          <p:cNvSpPr>
            <a:spLocks noChangeArrowheads="1"/>
          </p:cNvSpPr>
          <p:nvPr/>
        </p:nvSpPr>
        <p:spPr bwMode="auto">
          <a:xfrm>
            <a:off x="5805488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Down Arrow 13"/>
          <p:cNvSpPr>
            <a:spLocks noChangeArrowheads="1"/>
          </p:cNvSpPr>
          <p:nvPr/>
        </p:nvSpPr>
        <p:spPr bwMode="auto">
          <a:xfrm>
            <a:off x="606107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Down Arrow 14"/>
          <p:cNvSpPr>
            <a:spLocks noChangeArrowheads="1"/>
          </p:cNvSpPr>
          <p:nvPr/>
        </p:nvSpPr>
        <p:spPr bwMode="auto">
          <a:xfrm>
            <a:off x="635317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Next</a:t>
            </a:r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Texture: read 10.5</a:t>
            </a:r>
          </a:p>
          <a:p>
            <a:r>
              <a:rPr lang="en-US" dirty="0" err="1" smtClean="0"/>
              <a:t>Pset</a:t>
            </a:r>
            <a:r>
              <a:rPr lang="en-US" dirty="0" smtClean="0"/>
              <a:t> 1 out tonight, due in 2 weeks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FontTx/>
              <a:buNone/>
            </a:pPr>
            <a:endParaRPr lang="en-US" dirty="0" smtClean="0"/>
          </a:p>
        </p:txBody>
      </p:sp>
      <p:pic>
        <p:nvPicPr>
          <p:cNvPr id="100356" name="Picture 2"/>
          <p:cNvPicPr>
            <a:picLocks noChangeAspect="1" noChangeArrowheads="1"/>
          </p:cNvPicPr>
          <p:nvPr/>
        </p:nvPicPr>
        <p:blipFill>
          <a:blip r:embed="rId3" cstate="print"/>
          <a:srcRect l="21802" t="27486" r="22749" b="32732"/>
          <a:stretch>
            <a:fillRect/>
          </a:stretch>
        </p:blipFill>
        <p:spPr bwMode="auto">
          <a:xfrm>
            <a:off x="1906588" y="3357562"/>
            <a:ext cx="5338762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665163" y="1165225"/>
            <a:ext cx="7772400" cy="4114800"/>
          </a:xfrm>
        </p:spPr>
        <p:txBody>
          <a:bodyPr/>
          <a:lstStyle/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Filter image with derivative of Gaussian 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Find magnitude and orientation of gradient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Non-maximum suppression</a:t>
            </a:r>
            <a:r>
              <a:rPr lang="en-US" sz="2400" dirty="0" smtClean="0"/>
              <a:t>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Thin wide “ridges” down to single pixel width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Linking and </a:t>
            </a:r>
            <a:r>
              <a:rPr lang="en-US" sz="2400" b="1" dirty="0" err="1" smtClean="0"/>
              <a:t>thresholding</a:t>
            </a:r>
            <a:r>
              <a:rPr lang="en-US" sz="2400" b="1" dirty="0" smtClean="0"/>
              <a:t> </a:t>
            </a:r>
            <a:r>
              <a:rPr lang="en-US" sz="2400" dirty="0" smtClean="0"/>
              <a:t>(</a:t>
            </a:r>
            <a:r>
              <a:rPr lang="en-US" sz="2400" b="1" dirty="0" smtClean="0"/>
              <a:t>hysteresis</a:t>
            </a:r>
            <a:r>
              <a:rPr lang="en-US" sz="2400" dirty="0" smtClean="0"/>
              <a:t>):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Define two thresholds: low and high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Use the high threshold to start edge curves and the low threshold to continue them</a:t>
            </a:r>
            <a:endParaRPr lang="en-US" sz="2400" b="1" dirty="0" smtClean="0"/>
          </a:p>
          <a:p>
            <a:pPr marL="533400" indent="-533400">
              <a:spcBef>
                <a:spcPts val="1200"/>
              </a:spcBef>
              <a:buFontTx/>
              <a:buNone/>
            </a:pPr>
            <a:endParaRPr lang="en-US" sz="2400" dirty="0" smtClean="0"/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MATLAB:   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edge(image, ‘canny’);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&gt;&gt;help edge</a:t>
            </a:r>
          </a:p>
        </p:txBody>
      </p:sp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6705600" y="6553200"/>
            <a:ext cx="2341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Source: D. Lowe, L.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Fei-Fei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5791200"/>
            <a:ext cx="7772400" cy="609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mtClean="0"/>
              <a:t>original image (Lena)</a:t>
            </a:r>
          </a:p>
        </p:txBody>
      </p:sp>
      <p:pic>
        <p:nvPicPr>
          <p:cNvPr id="125956" name="Picture 5" descr="le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5095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10400" y="6553200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kern="0" dirty="0" smtClean="0">
                <a:solidFill>
                  <a:sysClr val="windowText" lastClr="000000"/>
                </a:solidFill>
              </a:rPr>
              <a:t>Slide credit: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6979" name="Picture 5" descr="canny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0" name="Rectangle 9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norm of the gradient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8003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4" name="Rectangle 7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</a:rPr>
              <a:t>thresholding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9027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8" name="Rectangle 7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thresholding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827588" y="3830638"/>
            <a:ext cx="949325" cy="13874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6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 l="52202" t="59885" r="19633" b="7004"/>
          <a:stretch>
            <a:fillRect/>
          </a:stretch>
        </p:blipFill>
        <p:spPr bwMode="auto">
          <a:xfrm>
            <a:off x="2490788" y="1019175"/>
            <a:ext cx="4381500" cy="5151438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29031" name="TextBox 6"/>
          <p:cNvSpPr txBox="1">
            <a:spLocks noChangeArrowheads="1"/>
          </p:cNvSpPr>
          <p:nvPr/>
        </p:nvSpPr>
        <p:spPr bwMode="auto">
          <a:xfrm>
            <a:off x="7239000" y="1646238"/>
            <a:ext cx="182562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How to turn these thick regions of the gradient into curves?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5229225" y="2552700"/>
            <a:ext cx="1971675" cy="167957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033" name="Picture 10" descr="http://www.owlnet.rice.edu/~elec539/Projects97/morphjrks/fig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" y="1895475"/>
            <a:ext cx="1895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4" name="Picture 12" descr="http://www.owlnet.rice.edu/~elec539/Projects97/morphjrks/fi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988" y="3538538"/>
            <a:ext cx="2105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Non-maximum suppression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5029200"/>
            <a:ext cx="7772400" cy="1143000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Check if pixel is local maximum along gradient direction, select single max across width of the edge</a:t>
            </a:r>
          </a:p>
          <a:p>
            <a:pPr lvl="1"/>
            <a:r>
              <a:rPr lang="en-US" smtClean="0"/>
              <a:t>requires checking interpolated pixels p and r</a:t>
            </a:r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954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2954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anny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97375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thinning</a:t>
            </a: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(non-maximum suppression)</a:t>
            </a:r>
          </a:p>
        </p:txBody>
      </p:sp>
      <p:pic>
        <p:nvPicPr>
          <p:cNvPr id="5" name="Picture 5" descr="canny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4608513" y="4378325"/>
            <a:ext cx="657225" cy="2921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018338" y="3136900"/>
            <a:ext cx="193516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Problem: pixels along this edge didn’t survive the </a:t>
            </a:r>
            <a:r>
              <a:rPr lang="en-US" sz="2400" dirty="0" err="1">
                <a:solidFill>
                  <a:srgbClr val="000000"/>
                </a:solidFill>
              </a:rPr>
              <a:t>thresholding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92138" y="0"/>
            <a:ext cx="7772400" cy="1143000"/>
          </a:xfrm>
        </p:spPr>
        <p:txBody>
          <a:bodyPr/>
          <a:lstStyle/>
          <a:p>
            <a:r>
              <a:rPr lang="en-US" smtClean="0"/>
              <a:t>Hysteresis thresholding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701675" y="1600200"/>
            <a:ext cx="7772400" cy="4114800"/>
          </a:xfrm>
        </p:spPr>
        <p:txBody>
          <a:bodyPr/>
          <a:lstStyle/>
          <a:p>
            <a:r>
              <a:rPr lang="en-US" sz="2800" dirty="0" smtClean="0"/>
              <a:t>Use a high threshold to start edge curves, and a low threshold to continue them.</a:t>
            </a:r>
            <a:endParaRPr lang="en-US" sz="2800" b="1" dirty="0" smtClean="0"/>
          </a:p>
        </p:txBody>
      </p:sp>
      <p:sp>
        <p:nvSpPr>
          <p:cNvPr id="132100" name="Freeform 4"/>
          <p:cNvSpPr>
            <a:spLocks/>
          </p:cNvSpPr>
          <p:nvPr/>
        </p:nvSpPr>
        <p:spPr bwMode="auto">
          <a:xfrm>
            <a:off x="311150" y="3960813"/>
            <a:ext cx="2743200" cy="774700"/>
          </a:xfrm>
          <a:custGeom>
            <a:avLst/>
            <a:gdLst>
              <a:gd name="T0" fmla="*/ 2147483647 w 1728"/>
              <a:gd name="T1" fmla="*/ 2147483647 h 488"/>
              <a:gd name="T2" fmla="*/ 2147483647 w 1728"/>
              <a:gd name="T3" fmla="*/ 2147483647 h 488"/>
              <a:gd name="T4" fmla="*/ 2147483647 w 1728"/>
              <a:gd name="T5" fmla="*/ 2147483647 h 488"/>
              <a:gd name="T6" fmla="*/ 2147483647 w 1728"/>
              <a:gd name="T7" fmla="*/ 2147483647 h 488"/>
              <a:gd name="T8" fmla="*/ 2147483647 w 1728"/>
              <a:gd name="T9" fmla="*/ 2147483647 h 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488"/>
              <a:gd name="T17" fmla="*/ 1728 w 1728"/>
              <a:gd name="T18" fmla="*/ 488 h 4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488">
                <a:moveTo>
                  <a:pt x="96" y="464"/>
                </a:moveTo>
                <a:cubicBezTo>
                  <a:pt x="48" y="476"/>
                  <a:pt x="0" y="488"/>
                  <a:pt x="96" y="416"/>
                </a:cubicBezTo>
                <a:cubicBezTo>
                  <a:pt x="192" y="344"/>
                  <a:pt x="488" y="64"/>
                  <a:pt x="672" y="32"/>
                </a:cubicBezTo>
                <a:cubicBezTo>
                  <a:pt x="856" y="0"/>
                  <a:pt x="1024" y="184"/>
                  <a:pt x="1200" y="224"/>
                </a:cubicBezTo>
                <a:cubicBezTo>
                  <a:pt x="1376" y="264"/>
                  <a:pt x="1552" y="268"/>
                  <a:pt x="1728" y="27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32101" name="Freeform 5"/>
          <p:cNvSpPr>
            <a:spLocks/>
          </p:cNvSpPr>
          <p:nvPr/>
        </p:nvSpPr>
        <p:spPr bwMode="auto">
          <a:xfrm>
            <a:off x="2978150" y="3998913"/>
            <a:ext cx="2590800" cy="698500"/>
          </a:xfrm>
          <a:custGeom>
            <a:avLst/>
            <a:gdLst>
              <a:gd name="T0" fmla="*/ 0 w 1632"/>
              <a:gd name="T1" fmla="*/ 2147483647 h 440"/>
              <a:gd name="T2" fmla="*/ 2147483647 w 1632"/>
              <a:gd name="T3" fmla="*/ 2147483647 h 440"/>
              <a:gd name="T4" fmla="*/ 2147483647 w 1632"/>
              <a:gd name="T5" fmla="*/ 2147483647 h 440"/>
              <a:gd name="T6" fmla="*/ 2147483647 w 1632"/>
              <a:gd name="T7" fmla="*/ 2147483647 h 440"/>
              <a:gd name="T8" fmla="*/ 2147483647 w 1632"/>
              <a:gd name="T9" fmla="*/ 2147483647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2"/>
              <a:gd name="T16" fmla="*/ 0 h 440"/>
              <a:gd name="T17" fmla="*/ 1632 w 1632"/>
              <a:gd name="T18" fmla="*/ 440 h 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2" h="440">
                <a:moveTo>
                  <a:pt x="0" y="248"/>
                </a:moveTo>
                <a:cubicBezTo>
                  <a:pt x="72" y="268"/>
                  <a:pt x="144" y="288"/>
                  <a:pt x="288" y="248"/>
                </a:cubicBezTo>
                <a:cubicBezTo>
                  <a:pt x="432" y="208"/>
                  <a:pt x="664" y="0"/>
                  <a:pt x="864" y="8"/>
                </a:cubicBezTo>
                <a:cubicBezTo>
                  <a:pt x="1064" y="16"/>
                  <a:pt x="1360" y="224"/>
                  <a:pt x="1488" y="296"/>
                </a:cubicBezTo>
                <a:cubicBezTo>
                  <a:pt x="1616" y="368"/>
                  <a:pt x="1624" y="404"/>
                  <a:pt x="1632" y="44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32102" name="Freeform 6"/>
          <p:cNvSpPr>
            <a:spLocks/>
          </p:cNvSpPr>
          <p:nvPr/>
        </p:nvSpPr>
        <p:spPr bwMode="auto">
          <a:xfrm>
            <a:off x="5467350" y="4697413"/>
            <a:ext cx="711200" cy="609600"/>
          </a:xfrm>
          <a:custGeom>
            <a:avLst/>
            <a:gdLst>
              <a:gd name="T0" fmla="*/ 2147483647 w 448"/>
              <a:gd name="T1" fmla="*/ 0 h 384"/>
              <a:gd name="T2" fmla="*/ 2147483647 w 448"/>
              <a:gd name="T3" fmla="*/ 2147483647 h 384"/>
              <a:gd name="T4" fmla="*/ 2147483647 w 448"/>
              <a:gd name="T5" fmla="*/ 2147483647 h 384"/>
              <a:gd name="T6" fmla="*/ 0 60000 65536"/>
              <a:gd name="T7" fmla="*/ 0 60000 65536"/>
              <a:gd name="T8" fmla="*/ 0 60000 65536"/>
              <a:gd name="T9" fmla="*/ 0 w 448"/>
              <a:gd name="T10" fmla="*/ 0 h 384"/>
              <a:gd name="T11" fmla="*/ 448 w 44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8" h="384">
                <a:moveTo>
                  <a:pt x="64" y="0"/>
                </a:moveTo>
                <a:cubicBezTo>
                  <a:pt x="32" y="88"/>
                  <a:pt x="0" y="176"/>
                  <a:pt x="64" y="240"/>
                </a:cubicBezTo>
                <a:cubicBezTo>
                  <a:pt x="128" y="304"/>
                  <a:pt x="288" y="344"/>
                  <a:pt x="448" y="384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32103" name="Freeform 7"/>
          <p:cNvSpPr>
            <a:spLocks/>
          </p:cNvSpPr>
          <p:nvPr/>
        </p:nvSpPr>
        <p:spPr bwMode="auto">
          <a:xfrm>
            <a:off x="6178550" y="4545013"/>
            <a:ext cx="2286000" cy="965200"/>
          </a:xfrm>
          <a:custGeom>
            <a:avLst/>
            <a:gdLst>
              <a:gd name="T0" fmla="*/ 0 w 1440"/>
              <a:gd name="T1" fmla="*/ 2147483647 h 608"/>
              <a:gd name="T2" fmla="*/ 2147483647 w 1440"/>
              <a:gd name="T3" fmla="*/ 2147483647 h 608"/>
              <a:gd name="T4" fmla="*/ 2147483647 w 1440"/>
              <a:gd name="T5" fmla="*/ 2147483647 h 608"/>
              <a:gd name="T6" fmla="*/ 2147483647 w 1440"/>
              <a:gd name="T7" fmla="*/ 2147483647 h 608"/>
              <a:gd name="T8" fmla="*/ 2147483647 w 1440"/>
              <a:gd name="T9" fmla="*/ 0 h 6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0"/>
              <a:gd name="T16" fmla="*/ 0 h 608"/>
              <a:gd name="T17" fmla="*/ 1440 w 1440"/>
              <a:gd name="T18" fmla="*/ 608 h 6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0" h="608">
                <a:moveTo>
                  <a:pt x="0" y="480"/>
                </a:moveTo>
                <a:cubicBezTo>
                  <a:pt x="24" y="496"/>
                  <a:pt x="48" y="512"/>
                  <a:pt x="144" y="528"/>
                </a:cubicBezTo>
                <a:cubicBezTo>
                  <a:pt x="240" y="544"/>
                  <a:pt x="408" y="608"/>
                  <a:pt x="576" y="576"/>
                </a:cubicBezTo>
                <a:cubicBezTo>
                  <a:pt x="744" y="544"/>
                  <a:pt x="1008" y="432"/>
                  <a:pt x="1152" y="336"/>
                </a:cubicBezTo>
                <a:cubicBezTo>
                  <a:pt x="1296" y="240"/>
                  <a:pt x="1368" y="120"/>
                  <a:pt x="1440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32104" name="Text Box 8"/>
          <p:cNvSpPr txBox="1">
            <a:spLocks noChangeArrowheads="1"/>
          </p:cNvSpPr>
          <p:nvPr/>
        </p:nvSpPr>
        <p:spPr bwMode="auto">
          <a:xfrm>
            <a:off x="7308850" y="6553200"/>
            <a:ext cx="28257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Source: </a:t>
            </a:r>
            <a:r>
              <a:rPr lang="en-US" sz="1400" dirty="0" smtClean="0">
                <a:solidFill>
                  <a:srgbClr val="000000"/>
                </a:solidFill>
              </a:rPr>
              <a:t>Steve </a:t>
            </a:r>
            <a:r>
              <a:rPr lang="en-US" sz="1400" dirty="0">
                <a:solidFill>
                  <a:srgbClr val="000000"/>
                </a:solidFill>
              </a:rPr>
              <a:t>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 smtClean="0"/>
              <a:t>Hysteresis thresholding</a:t>
            </a:r>
          </a:p>
        </p:txBody>
      </p:sp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467100" y="647700"/>
            <a:ext cx="2209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3795713" y="3200400"/>
            <a:ext cx="176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cs typeface="Arial" pitchFamily="34" charset="0"/>
              </a:rPr>
              <a:t>original image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00" y="3829050"/>
            <a:ext cx="2592388" cy="2740025"/>
            <a:chOff x="144" y="2412"/>
            <a:chExt cx="1633" cy="1726"/>
          </a:xfrm>
        </p:grpSpPr>
        <p:pic>
          <p:nvPicPr>
            <p:cNvPr id="133133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343" y="2213"/>
              <a:ext cx="1236" cy="1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4" name="Text Box 7"/>
            <p:cNvSpPr txBox="1">
              <a:spLocks noChangeArrowheads="1"/>
            </p:cNvSpPr>
            <p:nvPr/>
          </p:nvSpPr>
          <p:spPr bwMode="auto">
            <a:xfrm>
              <a:off x="438" y="3696"/>
              <a:ext cx="114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  <a:cs typeface="Arial" pitchFamily="34" charset="0"/>
                </a:rPr>
                <a:t>high threshold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  <a:cs typeface="Arial" pitchFamily="34" charset="0"/>
                </a:rPr>
                <a:t>(strong edges)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276600" y="3829050"/>
            <a:ext cx="2592388" cy="2740025"/>
            <a:chOff x="2064" y="2412"/>
            <a:chExt cx="1633" cy="1726"/>
          </a:xfrm>
        </p:grpSpPr>
        <p:pic>
          <p:nvPicPr>
            <p:cNvPr id="133131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2273" y="2203"/>
              <a:ext cx="1215" cy="1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2" name="Text Box 10"/>
            <p:cNvSpPr txBox="1">
              <a:spLocks noChangeArrowheads="1"/>
            </p:cNvSpPr>
            <p:nvPr/>
          </p:nvSpPr>
          <p:spPr bwMode="auto">
            <a:xfrm>
              <a:off x="2345" y="3696"/>
              <a:ext cx="107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  <a:cs typeface="Arial" pitchFamily="34" charset="0"/>
                </a:rPr>
                <a:t>low threshold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  <a:cs typeface="Arial" pitchFamily="34" charset="0"/>
                </a:rPr>
                <a:t>(weak edges)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6324600" y="3829050"/>
            <a:ext cx="2590800" cy="2435225"/>
            <a:chOff x="3984" y="2412"/>
            <a:chExt cx="1632" cy="1534"/>
          </a:xfrm>
        </p:grpSpPr>
        <p:pic>
          <p:nvPicPr>
            <p:cNvPr id="133129" name="Picture 1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5400000">
              <a:off x="4198" y="2198"/>
              <a:ext cx="1203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0" name="Text Box 13"/>
            <p:cNvSpPr txBox="1">
              <a:spLocks noChangeArrowheads="1"/>
            </p:cNvSpPr>
            <p:nvPr/>
          </p:nvSpPr>
          <p:spPr bwMode="auto">
            <a:xfrm>
              <a:off x="4043" y="3696"/>
              <a:ext cx="153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  <a:cs typeface="Arial" pitchFamily="34" charset="0"/>
                </a:rPr>
                <a:t>hysteresis threshold</a:t>
              </a:r>
            </a:p>
          </p:txBody>
        </p:sp>
      </p:grpSp>
      <p:sp>
        <p:nvSpPr>
          <p:cNvPr id="133128" name="Text Box 14"/>
          <p:cNvSpPr txBox="1">
            <a:spLocks noChangeArrowheads="1"/>
          </p:cNvSpPr>
          <p:nvPr/>
        </p:nvSpPr>
        <p:spPr bwMode="auto">
          <a:xfrm>
            <a:off x="7475538" y="6553200"/>
            <a:ext cx="1592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Source: L.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Fei-Fei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dirty="0" smtClean="0"/>
              <a:t>Previously</a:t>
            </a:r>
          </a:p>
        </p:txBody>
      </p:sp>
      <p:sp>
        <p:nvSpPr>
          <p:cNvPr id="125955" name="Content Placeholder 2"/>
          <p:cNvSpPr>
            <a:spLocks noGrp="1"/>
          </p:cNvSpPr>
          <p:nvPr>
            <p:ph idx="1"/>
          </p:nvPr>
        </p:nvSpPr>
        <p:spPr>
          <a:xfrm>
            <a:off x="446088" y="1265238"/>
            <a:ext cx="8229600" cy="452596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/>
              <a:t>Filters allow local image neighborhood to influence our description and features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Smoothing to reduce noise 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Derivatives to locate contrast, gradient</a:t>
            </a:r>
          </a:p>
          <a:p>
            <a:pPr lvl="1">
              <a:spcAft>
                <a:spcPts val="600"/>
              </a:spcAft>
            </a:pPr>
            <a:endParaRPr lang="en-US" sz="1400" dirty="0" smtClean="0"/>
          </a:p>
          <a:p>
            <a:pPr>
              <a:spcAft>
                <a:spcPts val="600"/>
              </a:spcAft>
            </a:pPr>
            <a:r>
              <a:rPr lang="en-US" sz="2800" dirty="0" smtClean="0"/>
              <a:t>Seam carving application: 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use image gradients to measure “interestingness” or “energy”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remove 8-connected seams so as to preserve image’s energy.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 smtClean="0"/>
              <a:t>Hysteresis thresholding</a:t>
            </a: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3719514" y="2743200"/>
            <a:ext cx="176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cs typeface="Arial" pitchFamily="34" charset="0"/>
              </a:rPr>
              <a:t>original image</a:t>
            </a:r>
          </a:p>
        </p:txBody>
      </p:sp>
      <p:pic>
        <p:nvPicPr>
          <p:cNvPr id="133133" name="Picture 6"/>
          <p:cNvPicPr>
            <a:picLocks noChangeAspect="1" noChangeArrowheads="1"/>
          </p:cNvPicPr>
          <p:nvPr/>
        </p:nvPicPr>
        <p:blipFill>
          <a:blip r:embed="rId3" cstate="print"/>
          <a:srcRect l="34021" t="32425" r="11610" b="41121"/>
          <a:stretch>
            <a:fillRect/>
          </a:stretch>
        </p:blipFill>
        <p:spPr bwMode="auto">
          <a:xfrm rot="5400000">
            <a:off x="80434" y="2205567"/>
            <a:ext cx="296333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34" name="Text Box 7"/>
          <p:cNvSpPr txBox="1">
            <a:spLocks noChangeArrowheads="1"/>
          </p:cNvSpPr>
          <p:nvPr/>
        </p:nvSpPr>
        <p:spPr bwMode="auto">
          <a:xfrm>
            <a:off x="619126" y="4708525"/>
            <a:ext cx="1819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cs typeface="Arial" pitchFamily="34" charset="0"/>
              </a:rPr>
              <a:t>high threshold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cs typeface="Arial" pitchFamily="34" charset="0"/>
              </a:rPr>
              <a:t>(strong edges)</a:t>
            </a:r>
          </a:p>
        </p:txBody>
      </p:sp>
      <p:pic>
        <p:nvPicPr>
          <p:cNvPr id="133131" name="Picture 9"/>
          <p:cNvPicPr>
            <a:picLocks noChangeAspect="1" noChangeArrowheads="1"/>
          </p:cNvPicPr>
          <p:nvPr/>
        </p:nvPicPr>
        <p:blipFill>
          <a:blip r:embed="rId4" cstate="print"/>
          <a:srcRect l="30617" t="32394" r="14074" b="41151"/>
          <a:stretch>
            <a:fillRect/>
          </a:stretch>
        </p:blipFill>
        <p:spPr bwMode="auto">
          <a:xfrm rot="5400000">
            <a:off x="3128431" y="2205570"/>
            <a:ext cx="296333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32" name="Text Box 10"/>
          <p:cNvSpPr txBox="1">
            <a:spLocks noChangeArrowheads="1"/>
          </p:cNvSpPr>
          <p:nvPr/>
        </p:nvSpPr>
        <p:spPr bwMode="auto">
          <a:xfrm>
            <a:off x="3646489" y="4708525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cs typeface="Arial" pitchFamily="34" charset="0"/>
              </a:rPr>
              <a:t>low threshold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cs typeface="Arial" pitchFamily="34" charset="0"/>
              </a:rPr>
              <a:t>(weak edges)</a:t>
            </a:r>
          </a:p>
        </p:txBody>
      </p:sp>
      <p:pic>
        <p:nvPicPr>
          <p:cNvPr id="133129" name="Picture 12"/>
          <p:cNvPicPr>
            <a:picLocks noChangeAspect="1" noChangeArrowheads="1"/>
          </p:cNvPicPr>
          <p:nvPr/>
        </p:nvPicPr>
        <p:blipFill>
          <a:blip r:embed="rId5" cstate="print"/>
          <a:srcRect l="29445" t="32322" r="13258" b="41207"/>
          <a:stretch>
            <a:fillRect/>
          </a:stretch>
        </p:blipFill>
        <p:spPr bwMode="auto">
          <a:xfrm rot="5400000">
            <a:off x="6138334" y="2167468"/>
            <a:ext cx="303953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30" name="Text Box 13"/>
          <p:cNvSpPr txBox="1">
            <a:spLocks noChangeArrowheads="1"/>
          </p:cNvSpPr>
          <p:nvPr/>
        </p:nvSpPr>
        <p:spPr bwMode="auto">
          <a:xfrm>
            <a:off x="6342064" y="4708525"/>
            <a:ext cx="2441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cs typeface="Arial" pitchFamily="34" charset="0"/>
              </a:rPr>
              <a:t>hysteresis threshold</a:t>
            </a:r>
          </a:p>
        </p:txBody>
      </p:sp>
      <p:sp>
        <p:nvSpPr>
          <p:cNvPr id="133128" name="Text Box 14"/>
          <p:cNvSpPr txBox="1">
            <a:spLocks noChangeArrowheads="1"/>
          </p:cNvSpPr>
          <p:nvPr/>
        </p:nvSpPr>
        <p:spPr bwMode="auto">
          <a:xfrm>
            <a:off x="7475538" y="6553200"/>
            <a:ext cx="1592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Source: L.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Fei-Fei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676400" y="2971800"/>
            <a:ext cx="1066800" cy="685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24400" y="3124200"/>
            <a:ext cx="1066800" cy="685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772400" y="3124200"/>
            <a:ext cx="1066800" cy="685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dirty="0" smtClean="0"/>
              <a:t>Recap: Canny edge detector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665163" y="1165225"/>
            <a:ext cx="7772400" cy="4114800"/>
          </a:xfrm>
        </p:spPr>
        <p:txBody>
          <a:bodyPr/>
          <a:lstStyle/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Filter image with derivative of Gaussian 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Find magnitude and orientation of gradient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Non-maximum suppression</a:t>
            </a:r>
            <a:r>
              <a:rPr lang="en-US" sz="2400" dirty="0" smtClean="0"/>
              <a:t>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Thin wide “ridges” down to single pixel width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Linking and </a:t>
            </a:r>
            <a:r>
              <a:rPr lang="en-US" sz="2400" b="1" dirty="0" err="1" smtClean="0"/>
              <a:t>thresholding</a:t>
            </a:r>
            <a:r>
              <a:rPr lang="en-US" sz="2400" b="1" dirty="0" smtClean="0"/>
              <a:t> </a:t>
            </a:r>
            <a:r>
              <a:rPr lang="en-US" sz="2400" dirty="0" smtClean="0"/>
              <a:t>(</a:t>
            </a:r>
            <a:r>
              <a:rPr lang="en-US" sz="2400" b="1" dirty="0" smtClean="0"/>
              <a:t>hysteresis</a:t>
            </a:r>
            <a:r>
              <a:rPr lang="en-US" sz="2400" dirty="0" smtClean="0"/>
              <a:t>):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Define two thresholds: low and high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Use the high threshold to start edge curves and the low threshold to continue them</a:t>
            </a:r>
            <a:endParaRPr lang="en-US" sz="2400" b="1" dirty="0" smtClean="0"/>
          </a:p>
          <a:p>
            <a:pPr marL="533400" indent="-533400">
              <a:spcBef>
                <a:spcPts val="1200"/>
              </a:spcBef>
              <a:buFontTx/>
              <a:buNone/>
            </a:pPr>
            <a:endParaRPr lang="en-US" sz="2400" dirty="0" smtClean="0"/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MATLAB:   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edge(image, ‘canny’);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&gt;&gt;help edge</a:t>
            </a:r>
          </a:p>
        </p:txBody>
      </p:sp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6705600" y="6553200"/>
            <a:ext cx="2341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Source: D. Lowe, L.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Fei-Fei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5" descr="6397129TeraWhiteMug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539750" y="3862388"/>
            <a:ext cx="2243138" cy="2243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4148" name="Picture 3"/>
          <p:cNvPicPr>
            <a:picLocks noChangeAspect="1" noChangeArrowheads="1"/>
          </p:cNvPicPr>
          <p:nvPr/>
        </p:nvPicPr>
        <p:blipFill>
          <a:blip r:embed="rId4" cstate="print"/>
          <a:srcRect l="45624" t="26752" r="46667" b="54103"/>
          <a:stretch>
            <a:fillRect/>
          </a:stretch>
        </p:blipFill>
        <p:spPr bwMode="auto">
          <a:xfrm>
            <a:off x="755650" y="1089025"/>
            <a:ext cx="173672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9" name="Picture 7" descr="340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6813" y="1125538"/>
            <a:ext cx="1795462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0" name="Picture 9" descr="1361061556_5dc21bd4a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0088" y="4005263"/>
            <a:ext cx="2952750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1" name="Picture 11" descr="6204982-l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5100" y="3897313"/>
            <a:ext cx="22320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2" name="Picture 13" descr="NYBG_Tree%20Shado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35750" y="1089025"/>
            <a:ext cx="193833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53" name="Text Box 16"/>
          <p:cNvSpPr txBox="1">
            <a:spLocks noChangeArrowheads="1"/>
          </p:cNvSpPr>
          <p:nvPr/>
        </p:nvSpPr>
        <p:spPr bwMode="auto">
          <a:xfrm>
            <a:off x="971550" y="6202363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Background</a:t>
            </a:r>
          </a:p>
        </p:txBody>
      </p:sp>
      <p:sp>
        <p:nvSpPr>
          <p:cNvPr id="134154" name="Text Box 17"/>
          <p:cNvSpPr txBox="1">
            <a:spLocks noChangeArrowheads="1"/>
          </p:cNvSpPr>
          <p:nvPr/>
        </p:nvSpPr>
        <p:spPr bwMode="auto">
          <a:xfrm>
            <a:off x="4210050" y="6202363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Texture</a:t>
            </a:r>
          </a:p>
        </p:txBody>
      </p:sp>
      <p:sp>
        <p:nvSpPr>
          <p:cNvPr id="134155" name="Text Box 18"/>
          <p:cNvSpPr txBox="1">
            <a:spLocks noChangeArrowheads="1"/>
          </p:cNvSpPr>
          <p:nvPr/>
        </p:nvSpPr>
        <p:spPr bwMode="auto">
          <a:xfrm>
            <a:off x="7056438" y="6165850"/>
            <a:ext cx="1873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Shadows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Low-level edges vs. perceived contours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76200" y="6657201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r>
              <a:rPr lang="en-US" sz="1200" dirty="0" smtClean="0"/>
              <a:t>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/>
              <a:t>Low-level edges vs. perceived contours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41975"/>
            <a:ext cx="7772400" cy="838200"/>
          </a:xfrm>
        </p:spPr>
        <p:txBody>
          <a:bodyPr/>
          <a:lstStyle/>
          <a:p>
            <a:pPr eaLnBrk="1" hangingPunct="1"/>
            <a:r>
              <a:rPr lang="en-US" sz="2400" smtClean="0"/>
              <a:t>Berkeley segmentation database:</a:t>
            </a:r>
            <a:br>
              <a:rPr lang="en-US" sz="2400" smtClean="0"/>
            </a:br>
            <a:r>
              <a:rPr lang="en-US" sz="1600" smtClean="0">
                <a:hlinkClick r:id="rId3"/>
              </a:rPr>
              <a:t>http://www.eecs.berkeley.edu/Research/Projects/CS/vision/grouping/segbench/</a:t>
            </a:r>
            <a:endParaRPr lang="en-US" sz="1600" smtClean="0"/>
          </a:p>
        </p:txBody>
      </p:sp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1603375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603375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4" name="Picture 6" descr="buffal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9650" y="1603375"/>
            <a:ext cx="2673350" cy="178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5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7" name="Picture 9" descr="boy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9650" y="3557588"/>
            <a:ext cx="2667000" cy="1779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5178" name="Text Box 10"/>
          <p:cNvSpPr txBox="1">
            <a:spLocks noChangeArrowheads="1"/>
          </p:cNvSpPr>
          <p:nvPr/>
        </p:nvSpPr>
        <p:spPr bwMode="auto">
          <a:xfrm>
            <a:off x="1346200" y="1146175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cs typeface="Arial" pitchFamily="34" charset="0"/>
              </a:rPr>
              <a:t>image</a:t>
            </a:r>
          </a:p>
        </p:txBody>
      </p:sp>
      <p:sp>
        <p:nvSpPr>
          <p:cNvPr id="135179" name="Text Box 11"/>
          <p:cNvSpPr txBox="1">
            <a:spLocks noChangeArrowheads="1"/>
          </p:cNvSpPr>
          <p:nvPr/>
        </p:nvSpPr>
        <p:spPr bwMode="auto">
          <a:xfrm>
            <a:off x="3473450" y="1143000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cs typeface="Arial" pitchFamily="34" charset="0"/>
              </a:rPr>
              <a:t>human segmentation</a:t>
            </a:r>
          </a:p>
        </p:txBody>
      </p:sp>
      <p:sp>
        <p:nvSpPr>
          <p:cNvPr id="135180" name="Text Box 12"/>
          <p:cNvSpPr txBox="1">
            <a:spLocks noChangeArrowheads="1"/>
          </p:cNvSpPr>
          <p:nvPr/>
        </p:nvSpPr>
        <p:spPr bwMode="auto">
          <a:xfrm>
            <a:off x="6318250" y="1146175"/>
            <a:ext cx="213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cs typeface="Arial" pitchFamily="34" charset="0"/>
              </a:rPr>
              <a:t>gradient magnitude</a:t>
            </a:r>
          </a:p>
        </p:txBody>
      </p:sp>
      <p:sp>
        <p:nvSpPr>
          <p:cNvPr id="135181" name="Text Box 13"/>
          <p:cNvSpPr txBox="1">
            <a:spLocks noChangeArrowheads="1"/>
          </p:cNvSpPr>
          <p:nvPr/>
        </p:nvSpPr>
        <p:spPr bwMode="auto">
          <a:xfrm>
            <a:off x="7378700" y="6545263"/>
            <a:ext cx="3133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Source: L. Lazebnik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 cstate="print"/>
          <a:srcRect l="11667" t="13675" r="34167" b="10426"/>
          <a:stretch>
            <a:fillRect/>
          </a:stretch>
        </p:blipFill>
        <p:spPr bwMode="auto">
          <a:xfrm>
            <a:off x="1752600" y="228600"/>
            <a:ext cx="72294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TextBox 4"/>
          <p:cNvSpPr txBox="1">
            <a:spLocks noChangeArrowheads="1"/>
          </p:cNvSpPr>
          <p:nvPr/>
        </p:nvSpPr>
        <p:spPr bwMode="auto">
          <a:xfrm>
            <a:off x="0" y="6488113"/>
            <a:ext cx="396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[D. Martin et al. PAMI 2004]</a:t>
            </a:r>
          </a:p>
        </p:txBody>
      </p:sp>
      <p:sp>
        <p:nvSpPr>
          <p:cNvPr id="136196" name="TextBox 5"/>
          <p:cNvSpPr txBox="1">
            <a:spLocks noChangeArrowheads="1"/>
          </p:cNvSpPr>
          <p:nvPr/>
        </p:nvSpPr>
        <p:spPr bwMode="auto">
          <a:xfrm>
            <a:off x="3586163" y="6427788"/>
            <a:ext cx="53308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</a:rPr>
              <a:t>Human-marked segment boundaries</a:t>
            </a:r>
          </a:p>
        </p:txBody>
      </p:sp>
      <p:sp>
        <p:nvSpPr>
          <p:cNvPr id="136197" name="TextBox 6"/>
          <p:cNvSpPr txBox="1">
            <a:spLocks noChangeArrowheads="1"/>
          </p:cNvSpPr>
          <p:nvPr/>
        </p:nvSpPr>
        <p:spPr bwMode="auto">
          <a:xfrm>
            <a:off x="0" y="434975"/>
            <a:ext cx="18986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Learn </a:t>
            </a:r>
            <a:r>
              <a:rPr lang="en-US" dirty="0">
                <a:solidFill>
                  <a:srgbClr val="000000"/>
                </a:solidFill>
              </a:rPr>
              <a:t>from humans which combination of features is most indicative of a “good” contour?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TextBox 6"/>
          <p:cNvSpPr txBox="1">
            <a:spLocks noChangeArrowheads="1"/>
          </p:cNvSpPr>
          <p:nvPr/>
        </p:nvSpPr>
        <p:spPr bwMode="auto">
          <a:xfrm>
            <a:off x="0" y="6488113"/>
            <a:ext cx="396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[D. Martin et al. PAMI 2004]</a:t>
            </a:r>
          </a:p>
        </p:txBody>
      </p:sp>
      <p:sp>
        <p:nvSpPr>
          <p:cNvPr id="137221" name="Title 7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What features are responsible for perceived edges?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52400" y="1533832"/>
            <a:ext cx="8686800" cy="4943168"/>
            <a:chOff x="0" y="1600200"/>
            <a:chExt cx="8686800" cy="4943168"/>
          </a:xfrm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7188" t="42048" r="10156" b="2965"/>
            <a:stretch>
              <a:fillRect/>
            </a:stretch>
          </p:blipFill>
          <p:spPr bwMode="auto">
            <a:xfrm>
              <a:off x="228600" y="1905000"/>
              <a:ext cx="8458200" cy="4638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9167" t="19145" r="17500" b="76570"/>
            <a:stretch>
              <a:fillRect/>
            </a:stretch>
          </p:blipFill>
          <p:spPr bwMode="auto">
            <a:xfrm>
              <a:off x="0" y="1600200"/>
              <a:ext cx="73914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7219" name="TextBox 5"/>
          <p:cNvSpPr txBox="1">
            <a:spLocks noChangeArrowheads="1"/>
          </p:cNvSpPr>
          <p:nvPr/>
        </p:nvSpPr>
        <p:spPr bwMode="auto">
          <a:xfrm>
            <a:off x="7162800" y="1828800"/>
            <a:ext cx="1981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Feature profiles (oriented energy, brightness, color, and texture gradients) along the patch’s horizontal diameter</a:t>
            </a:r>
          </a:p>
        </p:txBody>
      </p:sp>
      <p:sp>
        <p:nvSpPr>
          <p:cNvPr id="9" name="Oval 8"/>
          <p:cNvSpPr/>
          <p:nvPr/>
        </p:nvSpPr>
        <p:spPr>
          <a:xfrm>
            <a:off x="6172200" y="1600200"/>
            <a:ext cx="1143000" cy="5257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295400" y="1600200"/>
            <a:ext cx="1143000" cy="5257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r>
              <a:rPr lang="en-US" sz="1200" dirty="0" smtClean="0"/>
              <a:t>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 cstate="print"/>
          <a:srcRect l="19167" t="19145" r="17500" b="30257"/>
          <a:stretch>
            <a:fillRect/>
          </a:stretch>
        </p:blipFill>
        <p:spPr bwMode="auto">
          <a:xfrm>
            <a:off x="0" y="1600200"/>
            <a:ext cx="7391400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0" name="TextBox 6"/>
          <p:cNvSpPr txBox="1">
            <a:spLocks noChangeArrowheads="1"/>
          </p:cNvSpPr>
          <p:nvPr/>
        </p:nvSpPr>
        <p:spPr bwMode="auto">
          <a:xfrm>
            <a:off x="0" y="6488113"/>
            <a:ext cx="396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[D. Martin et al. PAMI 2004]</a:t>
            </a:r>
          </a:p>
        </p:txBody>
      </p:sp>
      <p:sp>
        <p:nvSpPr>
          <p:cNvPr id="137221" name="Title 7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What features are responsible for perceived edges?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7315200" y="1828800"/>
            <a:ext cx="1981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Feature profiles (oriented energy, brightness, color, and texture gradients) along the patch’s horizontal diameter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r>
              <a:rPr lang="en-US" sz="1200" dirty="0" smtClean="0"/>
              <a:t>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 cstate="print"/>
          <a:srcRect l="9167" t="53333" r="46249" b="9061"/>
          <a:stretch>
            <a:fillRect/>
          </a:stretch>
        </p:blipFill>
        <p:spPr bwMode="auto">
          <a:xfrm>
            <a:off x="533400" y="2286000"/>
            <a:ext cx="8153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4" cstate="print"/>
          <a:srcRect l="9167" t="26752" r="46667" b="54103"/>
          <a:stretch>
            <a:fillRect/>
          </a:stretch>
        </p:blipFill>
        <p:spPr bwMode="auto">
          <a:xfrm>
            <a:off x="533400" y="152400"/>
            <a:ext cx="8077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4" name="TextBox 5"/>
          <p:cNvSpPr txBox="1">
            <a:spLocks noChangeArrowheads="1"/>
          </p:cNvSpPr>
          <p:nvPr/>
        </p:nvSpPr>
        <p:spPr bwMode="auto">
          <a:xfrm>
            <a:off x="0" y="6488113"/>
            <a:ext cx="396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[D. Martin et al. PAMI 2004]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r>
              <a:rPr lang="en-US" sz="1200" dirty="0" smtClean="0"/>
              <a:t>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11163" y="152400"/>
            <a:ext cx="8323262" cy="722313"/>
          </a:xfrm>
        </p:spPr>
        <p:txBody>
          <a:bodyPr/>
          <a:lstStyle/>
          <a:p>
            <a:r>
              <a:rPr lang="en-US" sz="3200" dirty="0" smtClean="0"/>
              <a:t>State-of-the-Art in Contour Detection</a:t>
            </a:r>
            <a:endParaRPr lang="en-US" dirty="0" smtClean="0"/>
          </a:p>
        </p:txBody>
      </p:sp>
      <p:pic>
        <p:nvPicPr>
          <p:cNvPr id="6147" name="Picture 4" descr="hist_2008b_crop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3662" y="914400"/>
            <a:ext cx="6103938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828800" y="6324600"/>
            <a:ext cx="457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Source: </a:t>
            </a:r>
            <a:r>
              <a:rPr lang="en-US" sz="1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Jitendra</a:t>
            </a:r>
            <a:r>
              <a:rPr lang="en-US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Malik</a:t>
            </a:r>
            <a:r>
              <a:rPr lang="en-US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http://www.cs.berkeley.edu/~malik/malik-talks-ptrs.html</a:t>
            </a:r>
            <a:endParaRPr lang="en-US" sz="1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2514600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Prewitt, </a:t>
            </a:r>
            <a:r>
              <a:rPr lang="en-US" sz="2000" dirty="0" err="1" smtClean="0">
                <a:solidFill>
                  <a:schemeClr val="bg1"/>
                </a:solidFill>
              </a:rPr>
              <a:t>Sobel</a:t>
            </a:r>
            <a:r>
              <a:rPr lang="en-US" sz="2000" dirty="0" smtClean="0">
                <a:solidFill>
                  <a:schemeClr val="bg1"/>
                </a:solidFill>
              </a:rPr>
              <a:t>, Roberts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8858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Canny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1143000" y="1981200"/>
            <a:ext cx="114300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838200" y="2819400"/>
            <a:ext cx="114300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1" name="Left Brace 10"/>
          <p:cNvSpPr/>
          <p:nvPr/>
        </p:nvSpPr>
        <p:spPr bwMode="auto">
          <a:xfrm>
            <a:off x="1828800" y="2590800"/>
            <a:ext cx="457200" cy="685800"/>
          </a:xfrm>
          <a:prstGeom prst="leftBrace">
            <a:avLst>
              <a:gd name="adj1" fmla="val 8333"/>
              <a:gd name="adj2" fmla="val 44772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1430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Canny+opt</a:t>
            </a:r>
            <a:r>
              <a:rPr lang="en-US" sz="2000" dirty="0" smtClean="0">
                <a:solidFill>
                  <a:schemeClr val="bg1"/>
                </a:solidFill>
              </a:rPr>
              <a:t> thresholds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1219200" y="1524000"/>
            <a:ext cx="1219200" cy="3063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7620000" y="2743200"/>
            <a:ext cx="129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Learned with combined features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rot="10800000" flipV="1">
            <a:off x="6096000" y="3048000"/>
            <a:ext cx="1524000" cy="152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7620000" y="14478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Human agreement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rot="10800000">
            <a:off x="5486400" y="1447800"/>
            <a:ext cx="2286000" cy="228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 animBg="1"/>
      <p:bldP spid="13" grpId="0"/>
      <p:bldP spid="18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sz="2800" dirty="0" smtClean="0"/>
              <a:t>Edge detection and matching</a:t>
            </a:r>
          </a:p>
          <a:p>
            <a:pPr lvl="1"/>
            <a:r>
              <a:rPr lang="en-US" sz="2400" dirty="0" smtClean="0"/>
              <a:t>process the image gradient to find curves/contours</a:t>
            </a:r>
          </a:p>
          <a:p>
            <a:pPr lvl="1"/>
            <a:r>
              <a:rPr lang="en-US" sz="2400" dirty="0" smtClean="0"/>
              <a:t>comparing contours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Binary image analysis</a:t>
            </a:r>
          </a:p>
          <a:p>
            <a:pPr lvl="1"/>
            <a:r>
              <a:rPr lang="en-US" sz="2400" dirty="0" smtClean="0"/>
              <a:t>blobs and regions</a:t>
            </a:r>
          </a:p>
          <a:p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914400" y="2514600"/>
            <a:ext cx="6629400" cy="457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sz="2800" dirty="0" smtClean="0"/>
              <a:t>Edge detection and matching</a:t>
            </a:r>
          </a:p>
          <a:p>
            <a:pPr lvl="1"/>
            <a:r>
              <a:rPr lang="en-US" sz="2400" dirty="0" smtClean="0"/>
              <a:t>process the image gradient to find curves/contours</a:t>
            </a:r>
          </a:p>
          <a:p>
            <a:pPr lvl="1"/>
            <a:r>
              <a:rPr lang="en-US" sz="2400" dirty="0" smtClean="0"/>
              <a:t>comparing contours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Binary image analysis</a:t>
            </a:r>
          </a:p>
          <a:p>
            <a:pPr lvl="1"/>
            <a:r>
              <a:rPr lang="en-US" sz="2400" dirty="0" smtClean="0"/>
              <a:t>blobs and regions</a:t>
            </a:r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523037"/>
            <a:ext cx="8229600" cy="1173163"/>
          </a:xfrm>
        </p:spPr>
        <p:txBody>
          <a:bodyPr/>
          <a:lstStyle/>
          <a:p>
            <a:pPr>
              <a:buNone/>
            </a:pPr>
            <a:r>
              <a:rPr lang="en-US" sz="1600" dirty="0" smtClean="0"/>
              <a:t>Figure from </a:t>
            </a:r>
            <a:r>
              <a:rPr lang="en-US" sz="1600" dirty="0" err="1" smtClean="0"/>
              <a:t>Belongie</a:t>
            </a:r>
            <a:r>
              <a:rPr lang="en-US" sz="1600" dirty="0" smtClean="0"/>
              <a:t> et al.</a:t>
            </a:r>
            <a:endParaRPr lang="en-US" sz="1600" dirty="0"/>
          </a:p>
        </p:txBody>
      </p:sp>
      <p:pic>
        <p:nvPicPr>
          <p:cNvPr id="701442" name="Picture 2"/>
          <p:cNvPicPr>
            <a:picLocks noChangeAspect="1" noChangeArrowheads="1"/>
          </p:cNvPicPr>
          <p:nvPr/>
        </p:nvPicPr>
        <p:blipFill>
          <a:blip r:embed="rId3" cstate="print"/>
          <a:srcRect l="9526" t="40828" r="36222" b="33793"/>
          <a:stretch>
            <a:fillRect/>
          </a:stretch>
        </p:blipFill>
        <p:spPr bwMode="auto">
          <a:xfrm>
            <a:off x="1905000" y="1676400"/>
            <a:ext cx="521804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Chamfer distance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49362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Average distance to nearest feature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4" cstate="print"/>
          <a:srcRect l="44167" t="67693" r="32916" b="24103"/>
          <a:stretch>
            <a:fillRect/>
          </a:stretch>
        </p:blipFill>
        <p:spPr bwMode="auto">
          <a:xfrm>
            <a:off x="1447800" y="2133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371600" y="3429000"/>
          <a:ext cx="938645" cy="457200"/>
        </p:xfrm>
        <a:graphic>
          <a:graphicData uri="http://schemas.openxmlformats.org/presentationml/2006/ole">
            <p:oleObj spid="_x0000_s339970" name="Equation" r:id="rId5" imgW="241200" imgH="164880" progId="Equation.3">
              <p:embed/>
            </p:oleObj>
          </a:graphicData>
        </a:graphic>
      </p:graphicFrame>
      <p:graphicFrame>
        <p:nvGraphicFramePr>
          <p:cNvPr id="315394" name="Object 2"/>
          <p:cNvGraphicFramePr>
            <a:graphicFrameLocks noChangeAspect="1"/>
          </p:cNvGraphicFramePr>
          <p:nvPr/>
        </p:nvGraphicFramePr>
        <p:xfrm>
          <a:off x="1325563" y="4191000"/>
          <a:ext cx="1036637" cy="457200"/>
        </p:xfrm>
        <a:graphic>
          <a:graphicData uri="http://schemas.openxmlformats.org/presentationml/2006/ole">
            <p:oleObj spid="_x0000_s339971" name="Equation" r:id="rId6" imgW="266400" imgH="164880" progId="Equation.3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286000" y="34290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Set of points in image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0" y="419100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Set of points on (shifted) template</a:t>
            </a:r>
            <a:endParaRPr lang="en-US" sz="2400" dirty="0">
              <a:solidFill>
                <a:srgbClr val="000000"/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1219200" y="5029200"/>
          <a:ext cx="1395879" cy="641350"/>
        </p:xfrm>
        <a:graphic>
          <a:graphicData uri="http://schemas.openxmlformats.org/presentationml/2006/ole">
            <p:oleObj spid="_x0000_s339972" name="Equation" r:id="rId7" imgW="469800" imgH="215640" progId="Equation.3">
              <p:embed/>
            </p:oleObj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590800" y="5036403"/>
            <a:ext cx="4876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Minimum distance between point t and some point in </a:t>
            </a:r>
            <a:r>
              <a:rPr lang="en-US" sz="2800" i="1" dirty="0" smtClean="0">
                <a:solidFill>
                  <a:srgbClr val="000000"/>
                </a:solidFill>
                <a:latin typeface="Baskerville Old Face" pitchFamily="18" charset="0"/>
              </a:rPr>
              <a:t>I</a:t>
            </a:r>
            <a:endParaRPr lang="en-US" sz="2800" i="1" dirty="0">
              <a:solidFill>
                <a:srgbClr val="000000"/>
              </a:solidFill>
              <a:latin typeface="Baskerville Old Face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r>
              <a:rPr lang="en-US" sz="1200" dirty="0" smtClean="0"/>
              <a:t>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9"/>
          <p:cNvGrpSpPr>
            <a:grpSpLocks/>
          </p:cNvGrpSpPr>
          <p:nvPr/>
        </p:nvGrpSpPr>
        <p:grpSpPr bwMode="auto">
          <a:xfrm>
            <a:off x="2819400" y="2286000"/>
            <a:ext cx="2954338" cy="2352675"/>
            <a:chOff x="636" y="2339"/>
            <a:chExt cx="1861" cy="1482"/>
          </a:xfrm>
        </p:grpSpPr>
        <p:sp>
          <p:nvSpPr>
            <p:cNvPr id="5" name="Rectangle 150"/>
            <p:cNvSpPr>
              <a:spLocks noChangeArrowheads="1"/>
            </p:cNvSpPr>
            <p:nvPr/>
          </p:nvSpPr>
          <p:spPr bwMode="auto">
            <a:xfrm>
              <a:off x="65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Text Box 151"/>
            <p:cNvSpPr txBox="1">
              <a:spLocks noChangeArrowheads="1"/>
            </p:cNvSpPr>
            <p:nvPr/>
          </p:nvSpPr>
          <p:spPr bwMode="auto">
            <a:xfrm>
              <a:off x="66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Rectangle 152"/>
            <p:cNvSpPr>
              <a:spLocks noChangeArrowheads="1"/>
            </p:cNvSpPr>
            <p:nvPr/>
          </p:nvSpPr>
          <p:spPr bwMode="auto">
            <a:xfrm>
              <a:off x="65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Text Box 153"/>
            <p:cNvSpPr txBox="1">
              <a:spLocks noChangeArrowheads="1"/>
            </p:cNvSpPr>
            <p:nvPr/>
          </p:nvSpPr>
          <p:spPr bwMode="auto">
            <a:xfrm>
              <a:off x="66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154"/>
            <p:cNvSpPr>
              <a:spLocks noChangeArrowheads="1"/>
            </p:cNvSpPr>
            <p:nvPr/>
          </p:nvSpPr>
          <p:spPr bwMode="auto">
            <a:xfrm>
              <a:off x="874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Text Box 155"/>
            <p:cNvSpPr txBox="1">
              <a:spLocks noChangeArrowheads="1"/>
            </p:cNvSpPr>
            <p:nvPr/>
          </p:nvSpPr>
          <p:spPr bwMode="auto">
            <a:xfrm>
              <a:off x="88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" name="Rectangle 156"/>
            <p:cNvSpPr>
              <a:spLocks noChangeArrowheads="1"/>
            </p:cNvSpPr>
            <p:nvPr/>
          </p:nvSpPr>
          <p:spPr bwMode="auto">
            <a:xfrm>
              <a:off x="874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Text Box 157"/>
            <p:cNvSpPr txBox="1">
              <a:spLocks noChangeArrowheads="1"/>
            </p:cNvSpPr>
            <p:nvPr/>
          </p:nvSpPr>
          <p:spPr bwMode="auto">
            <a:xfrm>
              <a:off x="88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Rectangle 158"/>
            <p:cNvSpPr>
              <a:spLocks noChangeArrowheads="1"/>
            </p:cNvSpPr>
            <p:nvPr/>
          </p:nvSpPr>
          <p:spPr bwMode="auto">
            <a:xfrm>
              <a:off x="109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Text Box 159"/>
            <p:cNvSpPr txBox="1">
              <a:spLocks noChangeArrowheads="1"/>
            </p:cNvSpPr>
            <p:nvPr/>
          </p:nvSpPr>
          <p:spPr bwMode="auto">
            <a:xfrm>
              <a:off x="111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Rectangle 160"/>
            <p:cNvSpPr>
              <a:spLocks noChangeArrowheads="1"/>
            </p:cNvSpPr>
            <p:nvPr/>
          </p:nvSpPr>
          <p:spPr bwMode="auto">
            <a:xfrm>
              <a:off x="109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Text Box 161"/>
            <p:cNvSpPr txBox="1">
              <a:spLocks noChangeArrowheads="1"/>
            </p:cNvSpPr>
            <p:nvPr/>
          </p:nvSpPr>
          <p:spPr bwMode="auto">
            <a:xfrm>
              <a:off x="111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Rectangle 162"/>
            <p:cNvSpPr>
              <a:spLocks noChangeArrowheads="1"/>
            </p:cNvSpPr>
            <p:nvPr/>
          </p:nvSpPr>
          <p:spPr bwMode="auto">
            <a:xfrm>
              <a:off x="65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Text Box 163"/>
            <p:cNvSpPr txBox="1">
              <a:spLocks noChangeArrowheads="1"/>
            </p:cNvSpPr>
            <p:nvPr/>
          </p:nvSpPr>
          <p:spPr bwMode="auto">
            <a:xfrm>
              <a:off x="66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" name="Rectangle 164"/>
            <p:cNvSpPr>
              <a:spLocks noChangeArrowheads="1"/>
            </p:cNvSpPr>
            <p:nvPr/>
          </p:nvSpPr>
          <p:spPr bwMode="auto">
            <a:xfrm>
              <a:off x="87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Text Box 165"/>
            <p:cNvSpPr txBox="1">
              <a:spLocks noChangeArrowheads="1"/>
            </p:cNvSpPr>
            <p:nvPr/>
          </p:nvSpPr>
          <p:spPr bwMode="auto">
            <a:xfrm>
              <a:off x="88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" name="Rectangle 166"/>
            <p:cNvSpPr>
              <a:spLocks noChangeArrowheads="1"/>
            </p:cNvSpPr>
            <p:nvPr/>
          </p:nvSpPr>
          <p:spPr bwMode="auto">
            <a:xfrm>
              <a:off x="109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Text Box 167"/>
            <p:cNvSpPr txBox="1">
              <a:spLocks noChangeArrowheads="1"/>
            </p:cNvSpPr>
            <p:nvPr/>
          </p:nvSpPr>
          <p:spPr bwMode="auto">
            <a:xfrm>
              <a:off x="111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" name="Rectangle 168"/>
            <p:cNvSpPr>
              <a:spLocks noChangeArrowheads="1"/>
            </p:cNvSpPr>
            <p:nvPr/>
          </p:nvSpPr>
          <p:spPr bwMode="auto">
            <a:xfrm>
              <a:off x="133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Text Box 169"/>
            <p:cNvSpPr txBox="1">
              <a:spLocks noChangeArrowheads="1"/>
            </p:cNvSpPr>
            <p:nvPr/>
          </p:nvSpPr>
          <p:spPr bwMode="auto">
            <a:xfrm>
              <a:off x="134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" name="Rectangle 170"/>
            <p:cNvSpPr>
              <a:spLocks noChangeArrowheads="1"/>
            </p:cNvSpPr>
            <p:nvPr/>
          </p:nvSpPr>
          <p:spPr bwMode="auto">
            <a:xfrm>
              <a:off x="133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Text Box 171"/>
            <p:cNvSpPr txBox="1">
              <a:spLocks noChangeArrowheads="1"/>
            </p:cNvSpPr>
            <p:nvPr/>
          </p:nvSpPr>
          <p:spPr bwMode="auto">
            <a:xfrm>
              <a:off x="134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Rectangle 172"/>
            <p:cNvSpPr>
              <a:spLocks noChangeArrowheads="1"/>
            </p:cNvSpPr>
            <p:nvPr/>
          </p:nvSpPr>
          <p:spPr bwMode="auto">
            <a:xfrm>
              <a:off x="133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Text Box 173"/>
            <p:cNvSpPr txBox="1">
              <a:spLocks noChangeArrowheads="1"/>
            </p:cNvSpPr>
            <p:nvPr/>
          </p:nvSpPr>
          <p:spPr bwMode="auto">
            <a:xfrm>
              <a:off x="134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" name="Rectangle 174"/>
            <p:cNvSpPr>
              <a:spLocks noChangeArrowheads="1"/>
            </p:cNvSpPr>
            <p:nvPr/>
          </p:nvSpPr>
          <p:spPr bwMode="auto">
            <a:xfrm>
              <a:off x="1562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Text Box 175"/>
            <p:cNvSpPr txBox="1">
              <a:spLocks noChangeArrowheads="1"/>
            </p:cNvSpPr>
            <p:nvPr/>
          </p:nvSpPr>
          <p:spPr bwMode="auto">
            <a:xfrm>
              <a:off x="1576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" name="Rectangle 176"/>
            <p:cNvSpPr>
              <a:spLocks noChangeArrowheads="1"/>
            </p:cNvSpPr>
            <p:nvPr/>
          </p:nvSpPr>
          <p:spPr bwMode="auto">
            <a:xfrm>
              <a:off x="1562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Text Box 177"/>
            <p:cNvSpPr txBox="1">
              <a:spLocks noChangeArrowheads="1"/>
            </p:cNvSpPr>
            <p:nvPr/>
          </p:nvSpPr>
          <p:spPr bwMode="auto">
            <a:xfrm>
              <a:off x="1576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" name="Rectangle 178"/>
            <p:cNvSpPr>
              <a:spLocks noChangeArrowheads="1"/>
            </p:cNvSpPr>
            <p:nvPr/>
          </p:nvSpPr>
          <p:spPr bwMode="auto">
            <a:xfrm>
              <a:off x="1562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" name="Text Box 179"/>
            <p:cNvSpPr txBox="1">
              <a:spLocks noChangeArrowheads="1"/>
            </p:cNvSpPr>
            <p:nvPr/>
          </p:nvSpPr>
          <p:spPr bwMode="auto">
            <a:xfrm>
              <a:off x="1576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" name="Rectangle 180"/>
            <p:cNvSpPr>
              <a:spLocks noChangeArrowheads="1"/>
            </p:cNvSpPr>
            <p:nvPr/>
          </p:nvSpPr>
          <p:spPr bwMode="auto">
            <a:xfrm>
              <a:off x="65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Text Box 181"/>
            <p:cNvSpPr txBox="1">
              <a:spLocks noChangeArrowheads="1"/>
            </p:cNvSpPr>
            <p:nvPr/>
          </p:nvSpPr>
          <p:spPr bwMode="auto">
            <a:xfrm>
              <a:off x="66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" name="Rectangle 182"/>
            <p:cNvSpPr>
              <a:spLocks noChangeArrowheads="1"/>
            </p:cNvSpPr>
            <p:nvPr/>
          </p:nvSpPr>
          <p:spPr bwMode="auto">
            <a:xfrm>
              <a:off x="874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Text Box 183"/>
            <p:cNvSpPr txBox="1">
              <a:spLocks noChangeArrowheads="1"/>
            </p:cNvSpPr>
            <p:nvPr/>
          </p:nvSpPr>
          <p:spPr bwMode="auto">
            <a:xfrm>
              <a:off x="88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" name="Rectangle 184"/>
            <p:cNvSpPr>
              <a:spLocks noChangeArrowheads="1"/>
            </p:cNvSpPr>
            <p:nvPr/>
          </p:nvSpPr>
          <p:spPr bwMode="auto">
            <a:xfrm>
              <a:off x="109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" name="Text Box 185"/>
            <p:cNvSpPr txBox="1">
              <a:spLocks noChangeArrowheads="1"/>
            </p:cNvSpPr>
            <p:nvPr/>
          </p:nvSpPr>
          <p:spPr bwMode="auto">
            <a:xfrm>
              <a:off x="111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" name="Rectangle 186"/>
            <p:cNvSpPr>
              <a:spLocks noChangeArrowheads="1"/>
            </p:cNvSpPr>
            <p:nvPr/>
          </p:nvSpPr>
          <p:spPr bwMode="auto">
            <a:xfrm>
              <a:off x="133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Text Box 187"/>
            <p:cNvSpPr txBox="1">
              <a:spLocks noChangeArrowheads="1"/>
            </p:cNvSpPr>
            <p:nvPr/>
          </p:nvSpPr>
          <p:spPr bwMode="auto">
            <a:xfrm>
              <a:off x="134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" name="Rectangle 188"/>
            <p:cNvSpPr>
              <a:spLocks noChangeArrowheads="1"/>
            </p:cNvSpPr>
            <p:nvPr/>
          </p:nvSpPr>
          <p:spPr bwMode="auto">
            <a:xfrm>
              <a:off x="1562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" name="Text Box 189"/>
            <p:cNvSpPr txBox="1">
              <a:spLocks noChangeArrowheads="1"/>
            </p:cNvSpPr>
            <p:nvPr/>
          </p:nvSpPr>
          <p:spPr bwMode="auto">
            <a:xfrm>
              <a:off x="1576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" name="Rectangle 190"/>
            <p:cNvSpPr>
              <a:spLocks noChangeArrowheads="1"/>
            </p:cNvSpPr>
            <p:nvPr/>
          </p:nvSpPr>
          <p:spPr bwMode="auto">
            <a:xfrm>
              <a:off x="65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" name="Text Box 191"/>
            <p:cNvSpPr txBox="1">
              <a:spLocks noChangeArrowheads="1"/>
            </p:cNvSpPr>
            <p:nvPr/>
          </p:nvSpPr>
          <p:spPr bwMode="auto">
            <a:xfrm>
              <a:off x="66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7" name="Rectangle 192"/>
            <p:cNvSpPr>
              <a:spLocks noChangeArrowheads="1"/>
            </p:cNvSpPr>
            <p:nvPr/>
          </p:nvSpPr>
          <p:spPr bwMode="auto">
            <a:xfrm>
              <a:off x="874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Text Box 193"/>
            <p:cNvSpPr txBox="1">
              <a:spLocks noChangeArrowheads="1"/>
            </p:cNvSpPr>
            <p:nvPr/>
          </p:nvSpPr>
          <p:spPr bwMode="auto">
            <a:xfrm>
              <a:off x="88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9" name="Rectangle 194"/>
            <p:cNvSpPr>
              <a:spLocks noChangeArrowheads="1"/>
            </p:cNvSpPr>
            <p:nvPr/>
          </p:nvSpPr>
          <p:spPr bwMode="auto">
            <a:xfrm>
              <a:off x="1098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Text Box 195"/>
            <p:cNvSpPr txBox="1">
              <a:spLocks noChangeArrowheads="1"/>
            </p:cNvSpPr>
            <p:nvPr/>
          </p:nvSpPr>
          <p:spPr bwMode="auto">
            <a:xfrm>
              <a:off x="111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" name="Rectangle 196"/>
            <p:cNvSpPr>
              <a:spLocks noChangeArrowheads="1"/>
            </p:cNvSpPr>
            <p:nvPr/>
          </p:nvSpPr>
          <p:spPr bwMode="auto">
            <a:xfrm>
              <a:off x="133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" name="Text Box 197"/>
            <p:cNvSpPr txBox="1">
              <a:spLocks noChangeArrowheads="1"/>
            </p:cNvSpPr>
            <p:nvPr/>
          </p:nvSpPr>
          <p:spPr bwMode="auto">
            <a:xfrm>
              <a:off x="134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" name="Rectangle 198"/>
            <p:cNvSpPr>
              <a:spLocks noChangeArrowheads="1"/>
            </p:cNvSpPr>
            <p:nvPr/>
          </p:nvSpPr>
          <p:spPr bwMode="auto">
            <a:xfrm>
              <a:off x="1562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Text Box 199"/>
            <p:cNvSpPr txBox="1">
              <a:spLocks noChangeArrowheads="1"/>
            </p:cNvSpPr>
            <p:nvPr/>
          </p:nvSpPr>
          <p:spPr bwMode="auto">
            <a:xfrm>
              <a:off x="1576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5" name="Rectangle 200"/>
            <p:cNvSpPr>
              <a:spLocks noChangeArrowheads="1"/>
            </p:cNvSpPr>
            <p:nvPr/>
          </p:nvSpPr>
          <p:spPr bwMode="auto">
            <a:xfrm>
              <a:off x="1794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" name="Text Box 201"/>
            <p:cNvSpPr txBox="1">
              <a:spLocks noChangeArrowheads="1"/>
            </p:cNvSpPr>
            <p:nvPr/>
          </p:nvSpPr>
          <p:spPr bwMode="auto">
            <a:xfrm>
              <a:off x="180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7" name="Rectangle 202"/>
            <p:cNvSpPr>
              <a:spLocks noChangeArrowheads="1"/>
            </p:cNvSpPr>
            <p:nvPr/>
          </p:nvSpPr>
          <p:spPr bwMode="auto">
            <a:xfrm>
              <a:off x="1794" y="3080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Text Box 203"/>
            <p:cNvSpPr txBox="1">
              <a:spLocks noChangeArrowheads="1"/>
            </p:cNvSpPr>
            <p:nvPr/>
          </p:nvSpPr>
          <p:spPr bwMode="auto">
            <a:xfrm>
              <a:off x="180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" name="Rectangle 204"/>
            <p:cNvSpPr>
              <a:spLocks noChangeArrowheads="1"/>
            </p:cNvSpPr>
            <p:nvPr/>
          </p:nvSpPr>
          <p:spPr bwMode="auto">
            <a:xfrm>
              <a:off x="1794" y="3256"/>
              <a:ext cx="237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" name="Text Box 205"/>
            <p:cNvSpPr txBox="1">
              <a:spLocks noChangeArrowheads="1"/>
            </p:cNvSpPr>
            <p:nvPr/>
          </p:nvSpPr>
          <p:spPr bwMode="auto">
            <a:xfrm>
              <a:off x="180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" name="Rectangle 206"/>
            <p:cNvSpPr>
              <a:spLocks noChangeArrowheads="1"/>
            </p:cNvSpPr>
            <p:nvPr/>
          </p:nvSpPr>
          <p:spPr bwMode="auto">
            <a:xfrm>
              <a:off x="1794" y="3432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" name="Text Box 207"/>
            <p:cNvSpPr txBox="1">
              <a:spLocks noChangeArrowheads="1"/>
            </p:cNvSpPr>
            <p:nvPr/>
          </p:nvSpPr>
          <p:spPr bwMode="auto">
            <a:xfrm>
              <a:off x="180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" name="Rectangle 208"/>
            <p:cNvSpPr>
              <a:spLocks noChangeArrowheads="1"/>
            </p:cNvSpPr>
            <p:nvPr/>
          </p:nvSpPr>
          <p:spPr bwMode="auto">
            <a:xfrm>
              <a:off x="179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Text Box 209"/>
            <p:cNvSpPr txBox="1">
              <a:spLocks noChangeArrowheads="1"/>
            </p:cNvSpPr>
            <p:nvPr/>
          </p:nvSpPr>
          <p:spPr bwMode="auto">
            <a:xfrm>
              <a:off x="180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5" name="Rectangle 210"/>
            <p:cNvSpPr>
              <a:spLocks noChangeArrowheads="1"/>
            </p:cNvSpPr>
            <p:nvPr/>
          </p:nvSpPr>
          <p:spPr bwMode="auto">
            <a:xfrm>
              <a:off x="1794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Text Box 211"/>
            <p:cNvSpPr txBox="1">
              <a:spLocks noChangeArrowheads="1"/>
            </p:cNvSpPr>
            <p:nvPr/>
          </p:nvSpPr>
          <p:spPr bwMode="auto">
            <a:xfrm>
              <a:off x="180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7" name="Rectangle 212"/>
            <p:cNvSpPr>
              <a:spLocks noChangeArrowheads="1"/>
            </p:cNvSpPr>
            <p:nvPr/>
          </p:nvSpPr>
          <p:spPr bwMode="auto">
            <a:xfrm>
              <a:off x="1562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Text Box 213"/>
            <p:cNvSpPr txBox="1">
              <a:spLocks noChangeArrowheads="1"/>
            </p:cNvSpPr>
            <p:nvPr/>
          </p:nvSpPr>
          <p:spPr bwMode="auto">
            <a:xfrm>
              <a:off x="1576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9" name="Rectangle 214"/>
            <p:cNvSpPr>
              <a:spLocks noChangeArrowheads="1"/>
            </p:cNvSpPr>
            <p:nvPr/>
          </p:nvSpPr>
          <p:spPr bwMode="auto">
            <a:xfrm>
              <a:off x="133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" name="Text Box 215"/>
            <p:cNvSpPr txBox="1">
              <a:spLocks noChangeArrowheads="1"/>
            </p:cNvSpPr>
            <p:nvPr/>
          </p:nvSpPr>
          <p:spPr bwMode="auto">
            <a:xfrm>
              <a:off x="134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" name="Rectangle 216"/>
            <p:cNvSpPr>
              <a:spLocks noChangeArrowheads="1"/>
            </p:cNvSpPr>
            <p:nvPr/>
          </p:nvSpPr>
          <p:spPr bwMode="auto">
            <a:xfrm>
              <a:off x="1098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Text Box 217"/>
            <p:cNvSpPr txBox="1">
              <a:spLocks noChangeArrowheads="1"/>
            </p:cNvSpPr>
            <p:nvPr/>
          </p:nvSpPr>
          <p:spPr bwMode="auto">
            <a:xfrm>
              <a:off x="111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3" name="Rectangle 218"/>
            <p:cNvSpPr>
              <a:spLocks noChangeArrowheads="1"/>
            </p:cNvSpPr>
            <p:nvPr/>
          </p:nvSpPr>
          <p:spPr bwMode="auto">
            <a:xfrm>
              <a:off x="874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Text Box 219"/>
            <p:cNvSpPr txBox="1">
              <a:spLocks noChangeArrowheads="1"/>
            </p:cNvSpPr>
            <p:nvPr/>
          </p:nvSpPr>
          <p:spPr bwMode="auto">
            <a:xfrm>
              <a:off x="88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5" name="Rectangle 220"/>
            <p:cNvSpPr>
              <a:spLocks noChangeArrowheads="1"/>
            </p:cNvSpPr>
            <p:nvPr/>
          </p:nvSpPr>
          <p:spPr bwMode="auto">
            <a:xfrm>
              <a:off x="65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" name="Text Box 221"/>
            <p:cNvSpPr txBox="1">
              <a:spLocks noChangeArrowheads="1"/>
            </p:cNvSpPr>
            <p:nvPr/>
          </p:nvSpPr>
          <p:spPr bwMode="auto">
            <a:xfrm>
              <a:off x="66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7" name="Rectangle 222"/>
            <p:cNvSpPr>
              <a:spLocks noChangeArrowheads="1"/>
            </p:cNvSpPr>
            <p:nvPr/>
          </p:nvSpPr>
          <p:spPr bwMode="auto">
            <a:xfrm>
              <a:off x="65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Text Box 223"/>
            <p:cNvSpPr txBox="1">
              <a:spLocks noChangeArrowheads="1"/>
            </p:cNvSpPr>
            <p:nvPr/>
          </p:nvSpPr>
          <p:spPr bwMode="auto">
            <a:xfrm>
              <a:off x="66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9" name="Rectangle 224"/>
            <p:cNvSpPr>
              <a:spLocks noChangeArrowheads="1"/>
            </p:cNvSpPr>
            <p:nvPr/>
          </p:nvSpPr>
          <p:spPr bwMode="auto">
            <a:xfrm>
              <a:off x="874" y="2552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Text Box 225"/>
            <p:cNvSpPr txBox="1">
              <a:spLocks noChangeArrowheads="1"/>
            </p:cNvSpPr>
            <p:nvPr/>
          </p:nvSpPr>
          <p:spPr bwMode="auto">
            <a:xfrm>
              <a:off x="88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1" name="Rectangle 226"/>
            <p:cNvSpPr>
              <a:spLocks noChangeArrowheads="1"/>
            </p:cNvSpPr>
            <p:nvPr/>
          </p:nvSpPr>
          <p:spPr bwMode="auto">
            <a:xfrm>
              <a:off x="109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" name="Text Box 227"/>
            <p:cNvSpPr txBox="1">
              <a:spLocks noChangeArrowheads="1"/>
            </p:cNvSpPr>
            <p:nvPr/>
          </p:nvSpPr>
          <p:spPr bwMode="auto">
            <a:xfrm>
              <a:off x="111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3" name="Rectangle 228"/>
            <p:cNvSpPr>
              <a:spLocks noChangeArrowheads="1"/>
            </p:cNvSpPr>
            <p:nvPr/>
          </p:nvSpPr>
          <p:spPr bwMode="auto">
            <a:xfrm>
              <a:off x="133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Text Box 229"/>
            <p:cNvSpPr txBox="1">
              <a:spLocks noChangeArrowheads="1"/>
            </p:cNvSpPr>
            <p:nvPr/>
          </p:nvSpPr>
          <p:spPr bwMode="auto">
            <a:xfrm>
              <a:off x="134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5" name="Rectangle 230"/>
            <p:cNvSpPr>
              <a:spLocks noChangeArrowheads="1"/>
            </p:cNvSpPr>
            <p:nvPr/>
          </p:nvSpPr>
          <p:spPr bwMode="auto">
            <a:xfrm>
              <a:off x="1562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" name="Text Box 231"/>
            <p:cNvSpPr txBox="1">
              <a:spLocks noChangeArrowheads="1"/>
            </p:cNvSpPr>
            <p:nvPr/>
          </p:nvSpPr>
          <p:spPr bwMode="auto">
            <a:xfrm>
              <a:off x="1576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" name="Rectangle 232"/>
            <p:cNvSpPr>
              <a:spLocks noChangeArrowheads="1"/>
            </p:cNvSpPr>
            <p:nvPr/>
          </p:nvSpPr>
          <p:spPr bwMode="auto">
            <a:xfrm>
              <a:off x="1794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" name="Text Box 233"/>
            <p:cNvSpPr txBox="1">
              <a:spLocks noChangeArrowheads="1"/>
            </p:cNvSpPr>
            <p:nvPr/>
          </p:nvSpPr>
          <p:spPr bwMode="auto">
            <a:xfrm>
              <a:off x="180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9" name="Rectangle 234"/>
            <p:cNvSpPr>
              <a:spLocks noChangeArrowheads="1"/>
            </p:cNvSpPr>
            <p:nvPr/>
          </p:nvSpPr>
          <p:spPr bwMode="auto">
            <a:xfrm>
              <a:off x="2026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" name="Text Box 235"/>
            <p:cNvSpPr txBox="1">
              <a:spLocks noChangeArrowheads="1"/>
            </p:cNvSpPr>
            <p:nvPr/>
          </p:nvSpPr>
          <p:spPr bwMode="auto">
            <a:xfrm>
              <a:off x="2040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1" name="Rectangle 236"/>
            <p:cNvSpPr>
              <a:spLocks noChangeArrowheads="1"/>
            </p:cNvSpPr>
            <p:nvPr/>
          </p:nvSpPr>
          <p:spPr bwMode="auto">
            <a:xfrm>
              <a:off x="2026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" name="Text Box 237"/>
            <p:cNvSpPr txBox="1">
              <a:spLocks noChangeArrowheads="1"/>
            </p:cNvSpPr>
            <p:nvPr/>
          </p:nvSpPr>
          <p:spPr bwMode="auto">
            <a:xfrm>
              <a:off x="2040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" name="Rectangle 238"/>
            <p:cNvSpPr>
              <a:spLocks noChangeArrowheads="1"/>
            </p:cNvSpPr>
            <p:nvPr/>
          </p:nvSpPr>
          <p:spPr bwMode="auto">
            <a:xfrm>
              <a:off x="2026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" name="Text Box 239"/>
            <p:cNvSpPr txBox="1">
              <a:spLocks noChangeArrowheads="1"/>
            </p:cNvSpPr>
            <p:nvPr/>
          </p:nvSpPr>
          <p:spPr bwMode="auto">
            <a:xfrm>
              <a:off x="2040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5" name="Rectangle 240"/>
            <p:cNvSpPr>
              <a:spLocks noChangeArrowheads="1"/>
            </p:cNvSpPr>
            <p:nvPr/>
          </p:nvSpPr>
          <p:spPr bwMode="auto">
            <a:xfrm>
              <a:off x="2026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" name="Text Box 241"/>
            <p:cNvSpPr txBox="1">
              <a:spLocks noChangeArrowheads="1"/>
            </p:cNvSpPr>
            <p:nvPr/>
          </p:nvSpPr>
          <p:spPr bwMode="auto">
            <a:xfrm>
              <a:off x="2040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7" name="Rectangle 242"/>
            <p:cNvSpPr>
              <a:spLocks noChangeArrowheads="1"/>
            </p:cNvSpPr>
            <p:nvPr/>
          </p:nvSpPr>
          <p:spPr bwMode="auto">
            <a:xfrm>
              <a:off x="2026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" name="Text Box 243"/>
            <p:cNvSpPr txBox="1">
              <a:spLocks noChangeArrowheads="1"/>
            </p:cNvSpPr>
            <p:nvPr/>
          </p:nvSpPr>
          <p:spPr bwMode="auto">
            <a:xfrm>
              <a:off x="2040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9" name="Rectangle 244"/>
            <p:cNvSpPr>
              <a:spLocks noChangeArrowheads="1"/>
            </p:cNvSpPr>
            <p:nvPr/>
          </p:nvSpPr>
          <p:spPr bwMode="auto">
            <a:xfrm>
              <a:off x="2026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Text Box 245"/>
            <p:cNvSpPr txBox="1">
              <a:spLocks noChangeArrowheads="1"/>
            </p:cNvSpPr>
            <p:nvPr/>
          </p:nvSpPr>
          <p:spPr bwMode="auto">
            <a:xfrm>
              <a:off x="2040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1" name="Rectangle 246"/>
            <p:cNvSpPr>
              <a:spLocks noChangeArrowheads="1"/>
            </p:cNvSpPr>
            <p:nvPr/>
          </p:nvSpPr>
          <p:spPr bwMode="auto">
            <a:xfrm>
              <a:off x="2026" y="360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" name="Text Box 247"/>
            <p:cNvSpPr txBox="1">
              <a:spLocks noChangeArrowheads="1"/>
            </p:cNvSpPr>
            <p:nvPr/>
          </p:nvSpPr>
          <p:spPr bwMode="auto">
            <a:xfrm>
              <a:off x="2040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" name="Rectangle 248"/>
            <p:cNvSpPr>
              <a:spLocks noChangeArrowheads="1"/>
            </p:cNvSpPr>
            <p:nvPr/>
          </p:nvSpPr>
          <p:spPr bwMode="auto">
            <a:xfrm>
              <a:off x="225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" name="Text Box 249"/>
            <p:cNvSpPr txBox="1">
              <a:spLocks noChangeArrowheads="1"/>
            </p:cNvSpPr>
            <p:nvPr/>
          </p:nvSpPr>
          <p:spPr bwMode="auto">
            <a:xfrm>
              <a:off x="227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5" name="Rectangle 250"/>
            <p:cNvSpPr>
              <a:spLocks noChangeArrowheads="1"/>
            </p:cNvSpPr>
            <p:nvPr/>
          </p:nvSpPr>
          <p:spPr bwMode="auto">
            <a:xfrm>
              <a:off x="225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" name="Text Box 251"/>
            <p:cNvSpPr txBox="1">
              <a:spLocks noChangeArrowheads="1"/>
            </p:cNvSpPr>
            <p:nvPr/>
          </p:nvSpPr>
          <p:spPr bwMode="auto">
            <a:xfrm>
              <a:off x="227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" name="Rectangle 252"/>
            <p:cNvSpPr>
              <a:spLocks noChangeArrowheads="1"/>
            </p:cNvSpPr>
            <p:nvPr/>
          </p:nvSpPr>
          <p:spPr bwMode="auto">
            <a:xfrm>
              <a:off x="65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" name="Text Box 253"/>
            <p:cNvSpPr txBox="1">
              <a:spLocks noChangeArrowheads="1"/>
            </p:cNvSpPr>
            <p:nvPr/>
          </p:nvSpPr>
          <p:spPr bwMode="auto">
            <a:xfrm>
              <a:off x="66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" name="Rectangle 254"/>
            <p:cNvSpPr>
              <a:spLocks noChangeArrowheads="1"/>
            </p:cNvSpPr>
            <p:nvPr/>
          </p:nvSpPr>
          <p:spPr bwMode="auto">
            <a:xfrm>
              <a:off x="874" y="2376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" name="Text Box 255"/>
            <p:cNvSpPr txBox="1">
              <a:spLocks noChangeArrowheads="1"/>
            </p:cNvSpPr>
            <p:nvPr/>
          </p:nvSpPr>
          <p:spPr bwMode="auto">
            <a:xfrm>
              <a:off x="88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1" name="Rectangle 256"/>
            <p:cNvSpPr>
              <a:spLocks noChangeArrowheads="1"/>
            </p:cNvSpPr>
            <p:nvPr/>
          </p:nvSpPr>
          <p:spPr bwMode="auto">
            <a:xfrm>
              <a:off x="109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" name="Text Box 257"/>
            <p:cNvSpPr txBox="1">
              <a:spLocks noChangeArrowheads="1"/>
            </p:cNvSpPr>
            <p:nvPr/>
          </p:nvSpPr>
          <p:spPr bwMode="auto">
            <a:xfrm>
              <a:off x="111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" name="Rectangle 258"/>
            <p:cNvSpPr>
              <a:spLocks noChangeArrowheads="1"/>
            </p:cNvSpPr>
            <p:nvPr/>
          </p:nvSpPr>
          <p:spPr bwMode="auto">
            <a:xfrm>
              <a:off x="133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" name="Text Box 259"/>
            <p:cNvSpPr txBox="1">
              <a:spLocks noChangeArrowheads="1"/>
            </p:cNvSpPr>
            <p:nvPr/>
          </p:nvSpPr>
          <p:spPr bwMode="auto">
            <a:xfrm>
              <a:off x="134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5" name="Rectangle 260"/>
            <p:cNvSpPr>
              <a:spLocks noChangeArrowheads="1"/>
            </p:cNvSpPr>
            <p:nvPr/>
          </p:nvSpPr>
          <p:spPr bwMode="auto">
            <a:xfrm>
              <a:off x="1562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" name="Text Box 261"/>
            <p:cNvSpPr txBox="1">
              <a:spLocks noChangeArrowheads="1"/>
            </p:cNvSpPr>
            <p:nvPr/>
          </p:nvSpPr>
          <p:spPr bwMode="auto">
            <a:xfrm>
              <a:off x="1576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7" name="Rectangle 262"/>
            <p:cNvSpPr>
              <a:spLocks noChangeArrowheads="1"/>
            </p:cNvSpPr>
            <p:nvPr/>
          </p:nvSpPr>
          <p:spPr bwMode="auto">
            <a:xfrm>
              <a:off x="1794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" name="Text Box 263"/>
            <p:cNvSpPr txBox="1">
              <a:spLocks noChangeArrowheads="1"/>
            </p:cNvSpPr>
            <p:nvPr/>
          </p:nvSpPr>
          <p:spPr bwMode="auto">
            <a:xfrm>
              <a:off x="180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9" name="Rectangle 264"/>
            <p:cNvSpPr>
              <a:spLocks noChangeArrowheads="1"/>
            </p:cNvSpPr>
            <p:nvPr/>
          </p:nvSpPr>
          <p:spPr bwMode="auto">
            <a:xfrm>
              <a:off x="2026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" name="Text Box 265"/>
            <p:cNvSpPr txBox="1">
              <a:spLocks noChangeArrowheads="1"/>
            </p:cNvSpPr>
            <p:nvPr/>
          </p:nvSpPr>
          <p:spPr bwMode="auto">
            <a:xfrm>
              <a:off x="2040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1" name="Rectangle 266"/>
            <p:cNvSpPr>
              <a:spLocks noChangeArrowheads="1"/>
            </p:cNvSpPr>
            <p:nvPr/>
          </p:nvSpPr>
          <p:spPr bwMode="auto">
            <a:xfrm>
              <a:off x="225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" name="Text Box 267"/>
            <p:cNvSpPr txBox="1">
              <a:spLocks noChangeArrowheads="1"/>
            </p:cNvSpPr>
            <p:nvPr/>
          </p:nvSpPr>
          <p:spPr bwMode="auto">
            <a:xfrm>
              <a:off x="227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3" name="Rectangle 268"/>
            <p:cNvSpPr>
              <a:spLocks noChangeArrowheads="1"/>
            </p:cNvSpPr>
            <p:nvPr/>
          </p:nvSpPr>
          <p:spPr bwMode="auto">
            <a:xfrm>
              <a:off x="225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4" name="Text Box 269"/>
            <p:cNvSpPr txBox="1">
              <a:spLocks noChangeArrowheads="1"/>
            </p:cNvSpPr>
            <p:nvPr/>
          </p:nvSpPr>
          <p:spPr bwMode="auto">
            <a:xfrm>
              <a:off x="227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5" name="Rectangle 270"/>
            <p:cNvSpPr>
              <a:spLocks noChangeArrowheads="1"/>
            </p:cNvSpPr>
            <p:nvPr/>
          </p:nvSpPr>
          <p:spPr bwMode="auto">
            <a:xfrm>
              <a:off x="2258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6" name="Text Box 271"/>
            <p:cNvSpPr txBox="1">
              <a:spLocks noChangeArrowheads="1"/>
            </p:cNvSpPr>
            <p:nvPr/>
          </p:nvSpPr>
          <p:spPr bwMode="auto">
            <a:xfrm>
              <a:off x="227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7" name="Rectangle 272"/>
            <p:cNvSpPr>
              <a:spLocks noChangeArrowheads="1"/>
            </p:cNvSpPr>
            <p:nvPr/>
          </p:nvSpPr>
          <p:spPr bwMode="auto">
            <a:xfrm>
              <a:off x="2258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8" name="Text Box 273"/>
            <p:cNvSpPr txBox="1">
              <a:spLocks noChangeArrowheads="1"/>
            </p:cNvSpPr>
            <p:nvPr/>
          </p:nvSpPr>
          <p:spPr bwMode="auto">
            <a:xfrm>
              <a:off x="227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9" name="Rectangle 274"/>
            <p:cNvSpPr>
              <a:spLocks noChangeArrowheads="1"/>
            </p:cNvSpPr>
            <p:nvPr/>
          </p:nvSpPr>
          <p:spPr bwMode="auto">
            <a:xfrm>
              <a:off x="225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0" name="Text Box 275"/>
            <p:cNvSpPr txBox="1">
              <a:spLocks noChangeArrowheads="1"/>
            </p:cNvSpPr>
            <p:nvPr/>
          </p:nvSpPr>
          <p:spPr bwMode="auto">
            <a:xfrm>
              <a:off x="227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1" name="Rectangle 276"/>
            <p:cNvSpPr>
              <a:spLocks noChangeArrowheads="1"/>
            </p:cNvSpPr>
            <p:nvPr/>
          </p:nvSpPr>
          <p:spPr bwMode="auto">
            <a:xfrm>
              <a:off x="225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2" name="Text Box 277"/>
            <p:cNvSpPr txBox="1">
              <a:spLocks noChangeArrowheads="1"/>
            </p:cNvSpPr>
            <p:nvPr/>
          </p:nvSpPr>
          <p:spPr bwMode="auto">
            <a:xfrm>
              <a:off x="227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" name="Rectangle 278"/>
            <p:cNvSpPr>
              <a:spLocks noChangeArrowheads="1"/>
            </p:cNvSpPr>
            <p:nvPr/>
          </p:nvSpPr>
          <p:spPr bwMode="auto">
            <a:xfrm>
              <a:off x="638" y="2370"/>
              <a:ext cx="1852" cy="141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" name="Line 279"/>
            <p:cNvSpPr>
              <a:spLocks noChangeShapeType="1"/>
            </p:cNvSpPr>
            <p:nvPr/>
          </p:nvSpPr>
          <p:spPr bwMode="auto">
            <a:xfrm>
              <a:off x="870" y="237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5" name="Line 280"/>
            <p:cNvSpPr>
              <a:spLocks noChangeShapeType="1"/>
            </p:cNvSpPr>
            <p:nvPr/>
          </p:nvSpPr>
          <p:spPr bwMode="auto">
            <a:xfrm>
              <a:off x="1101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6" name="Line 281"/>
            <p:cNvSpPr>
              <a:spLocks noChangeShapeType="1"/>
            </p:cNvSpPr>
            <p:nvPr/>
          </p:nvSpPr>
          <p:spPr bwMode="auto">
            <a:xfrm>
              <a:off x="1325" y="236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7" name="Line 282"/>
            <p:cNvSpPr>
              <a:spLocks noChangeShapeType="1"/>
            </p:cNvSpPr>
            <p:nvPr/>
          </p:nvSpPr>
          <p:spPr bwMode="auto">
            <a:xfrm>
              <a:off x="1556" y="2374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8" name="Line 283"/>
            <p:cNvSpPr>
              <a:spLocks noChangeShapeType="1"/>
            </p:cNvSpPr>
            <p:nvPr/>
          </p:nvSpPr>
          <p:spPr bwMode="auto">
            <a:xfrm>
              <a:off x="1795" y="2379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9" name="Line 284"/>
            <p:cNvSpPr>
              <a:spLocks noChangeShapeType="1"/>
            </p:cNvSpPr>
            <p:nvPr/>
          </p:nvSpPr>
          <p:spPr bwMode="auto">
            <a:xfrm>
              <a:off x="2026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0" name="Line 285"/>
            <p:cNvSpPr>
              <a:spLocks noChangeShapeType="1"/>
            </p:cNvSpPr>
            <p:nvPr/>
          </p:nvSpPr>
          <p:spPr bwMode="auto">
            <a:xfrm>
              <a:off x="2257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" name="Line 286"/>
            <p:cNvSpPr>
              <a:spLocks noChangeShapeType="1"/>
            </p:cNvSpPr>
            <p:nvPr/>
          </p:nvSpPr>
          <p:spPr bwMode="auto">
            <a:xfrm>
              <a:off x="638" y="2550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" name="Line 287"/>
            <p:cNvSpPr>
              <a:spLocks noChangeShapeType="1"/>
            </p:cNvSpPr>
            <p:nvPr/>
          </p:nvSpPr>
          <p:spPr bwMode="auto">
            <a:xfrm>
              <a:off x="639" y="272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3" name="Line 288"/>
            <p:cNvSpPr>
              <a:spLocks noChangeShapeType="1"/>
            </p:cNvSpPr>
            <p:nvPr/>
          </p:nvSpPr>
          <p:spPr bwMode="auto">
            <a:xfrm>
              <a:off x="641" y="2899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" name="Line 289"/>
            <p:cNvSpPr>
              <a:spLocks noChangeShapeType="1"/>
            </p:cNvSpPr>
            <p:nvPr/>
          </p:nvSpPr>
          <p:spPr bwMode="auto">
            <a:xfrm>
              <a:off x="636" y="307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5" name="Line 290"/>
            <p:cNvSpPr>
              <a:spLocks noChangeShapeType="1"/>
            </p:cNvSpPr>
            <p:nvPr/>
          </p:nvSpPr>
          <p:spPr bwMode="auto">
            <a:xfrm>
              <a:off x="637" y="326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6" name="Line 291"/>
            <p:cNvSpPr>
              <a:spLocks noChangeShapeType="1"/>
            </p:cNvSpPr>
            <p:nvPr/>
          </p:nvSpPr>
          <p:spPr bwMode="auto">
            <a:xfrm>
              <a:off x="645" y="3427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7" name="Line 292"/>
            <p:cNvSpPr>
              <a:spLocks noChangeShapeType="1"/>
            </p:cNvSpPr>
            <p:nvPr/>
          </p:nvSpPr>
          <p:spPr bwMode="auto">
            <a:xfrm>
              <a:off x="640" y="360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48" name="Oval 147"/>
          <p:cNvSpPr/>
          <p:nvPr/>
        </p:nvSpPr>
        <p:spPr bwMode="auto">
          <a:xfrm>
            <a:off x="3581400" y="23622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9" name="Oval 148"/>
          <p:cNvSpPr/>
          <p:nvPr/>
        </p:nvSpPr>
        <p:spPr bwMode="auto">
          <a:xfrm>
            <a:off x="3581400" y="2667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0" name="Oval 149"/>
          <p:cNvSpPr/>
          <p:nvPr/>
        </p:nvSpPr>
        <p:spPr bwMode="auto">
          <a:xfrm>
            <a:off x="4343400" y="2667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1" name="Oval 150"/>
          <p:cNvSpPr/>
          <p:nvPr/>
        </p:nvSpPr>
        <p:spPr bwMode="auto">
          <a:xfrm>
            <a:off x="4724400" y="35052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2" name="Oval 151"/>
          <p:cNvSpPr/>
          <p:nvPr/>
        </p:nvSpPr>
        <p:spPr bwMode="auto">
          <a:xfrm>
            <a:off x="4724400" y="3810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3" name="Oval 152"/>
          <p:cNvSpPr/>
          <p:nvPr/>
        </p:nvSpPr>
        <p:spPr bwMode="auto">
          <a:xfrm>
            <a:off x="5105400" y="40386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154" name="Picture 4"/>
          <p:cNvPicPr>
            <a:picLocks noChangeAspect="1" noChangeArrowheads="1"/>
          </p:cNvPicPr>
          <p:nvPr/>
        </p:nvPicPr>
        <p:blipFill>
          <a:blip r:embed="rId3" cstate="print"/>
          <a:srcRect l="44167" t="67693" r="32916" b="24103"/>
          <a:stretch>
            <a:fillRect/>
          </a:stretch>
        </p:blipFill>
        <p:spPr bwMode="auto">
          <a:xfrm>
            <a:off x="2438400" y="5181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" name="Title 15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6" name="Rectangle 2"/>
          <p:cNvSpPr txBox="1">
            <a:spLocks noChangeArrowheads="1"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Chamfer distance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r>
              <a:rPr lang="en-US" sz="1200" dirty="0" smtClean="0"/>
              <a:t>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Chamfer distance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49362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Average distance to nearest feature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3" cstate="print"/>
          <a:srcRect l="44167" t="67693" r="32916" b="24103"/>
          <a:stretch>
            <a:fillRect/>
          </a:stretch>
        </p:blipFill>
        <p:spPr bwMode="auto">
          <a:xfrm>
            <a:off x="914400" y="2133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49405" r="39166" b="30359"/>
          <a:stretch>
            <a:fillRect/>
          </a:stretch>
        </p:blipFill>
        <p:spPr bwMode="auto">
          <a:xfrm>
            <a:off x="3429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19829" r="39166" b="59935"/>
          <a:stretch>
            <a:fillRect/>
          </a:stretch>
        </p:blipFill>
        <p:spPr bwMode="auto">
          <a:xfrm>
            <a:off x="762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Box 10"/>
          <p:cNvSpPr txBox="1">
            <a:spLocks noChangeArrowheads="1"/>
          </p:cNvSpPr>
          <p:nvPr/>
        </p:nvSpPr>
        <p:spPr bwMode="auto">
          <a:xfrm>
            <a:off x="3962400" y="5592762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Edge image</a:t>
            </a:r>
          </a:p>
        </p:txBody>
      </p:sp>
      <p:sp>
        <p:nvSpPr>
          <p:cNvPr id="45068" name="AutoShape 12"/>
          <p:cNvSpPr>
            <a:spLocks noChangeArrowheads="1"/>
          </p:cNvSpPr>
          <p:nvPr/>
        </p:nvSpPr>
        <p:spPr bwMode="auto">
          <a:xfrm>
            <a:off x="3505200" y="3687762"/>
            <a:ext cx="228600" cy="228600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2200" y="2032337"/>
            <a:ext cx="2667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</a:rPr>
              <a:t>How is the measure different than just filtering with a mask having the shape points?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8400" y="3861137"/>
            <a:ext cx="266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</a:rPr>
              <a:t>How expensive is a naïve implementation?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r>
              <a:rPr lang="en-US" sz="1200" dirty="0" smtClean="0"/>
              <a:t>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C 0.02639 -0.00995 -0.00382 0.00092 0.07327 -0.00301 C 0.0849 -0.0037 0.09653 -0.00648 0.10816 -0.00764 C 0.11928 -0.01273 0.13299 -0.01296 0.14428 -0.01389 C 0.16407 -0.02176 0.19462 -0.01366 0.21632 -0.01065 C 0.21754 -0.01019 0.22084 -0.01019 0.2198 -0.00926 C 0.21789 -0.00764 0.21511 -0.00857 0.21285 -0.00764 C 0.21146 -0.00695 0.2106 -0.00533 0.20938 -0.00463 C 0.20712 -0.00324 0.20244 -0.00139 0.20244 -0.00139 C 0.18421 0.01667 0.17049 0.00532 0.1408 0.00625 C 0.09011 0.00764 0.09063 0.00764 0.04306 0.00949 C 0.01719 0.01736 0.01737 0.01875 -0.01389 0.02037 C -0.02188 0.02361 -0.01146 0.025 -0.00921 0.025 C 0.06754 0.02662 0.22101 0.02801 0.22101 0.02801 C 0.21476 0.03194 0.21303 0.03518 0.20591 0.03727 C 0.20261 0.04028 0.19671 0.04514 0.19306 0.04653 C 0.1908 0.04861 0.18837 0.05069 0.18612 0.05278 C 0.1849 0.05393 0.18264 0.05602 0.18264 0.05602 C 0.10799 0.05255 0.11112 0.05324 -0.00226 0.0544 C -0.01719 0.05139 -0.02292 0.05856 -0.00105 0.05903 C 0.05869 0.05995 0.11823 0.06018 0.17796 0.06065 C 0.19185 0.06111 0.20591 0.06042 0.2198 0.06204 C 0.22084 0.06227 0.21841 0.06412 0.21754 0.06528 C 0.21511 0.06852 0.21129 0.07106 0.20816 0.07292 C 0.2007 0.07731 0.19167 0.08102 0.18386 0.0838 C 0.10122 0.08194 0.08976 0.08102 -0.00105 0.08217 C -0.0066 0.08472 -0.01094 0.08958 -0.00226 0.09305 C 0.00278 0.10023 0.00764 0.10231 0.01511 0.10255 C 0.06251 0.10347 0.10973 0.10347 0.15712 0.10393 C 0.1757 0.10509 0.19566 0.1081 0.21407 0.10255 C 0.2191 0.10301 0.22414 0.10255 0.22917 0.10393 C 0.23039 0.10417 0.22674 0.10463 0.2257 0.10555 C 0.22119 0.10903 0.2191 0.11111 0.21407 0.11319 C 0.20955 0.11736 0.20435 0.12199 0.19896 0.12407 C 0.1908 0.13495 0.17848 0.13426 0.16754 0.13495 C 0.11441 0.13819 0.10643 0.13819 0.05816 0.13958 C 0.03698 0.14167 0.0165 0.14653 -0.00452 0.14884 C 5E-6 0.15555 0.00226 0.15532 0.00938 0.15671 C 0.01858 0.16111 0.02744 0.16204 0.03733 0.16296 C 0.12344 0.17176 0.09271 0.1662 0.25122 0.16759 C 0.23941 0.17824 0.22483 0.18842 0.2106 0.19074 C 0.15782 0.2118 0.06025 0.20116 0.02448 0.20162 C 0.01893 0.20972 0.01129 0.21458 0.00365 0.21875 C -0.00747 0.23287 0.00973 0.21273 -0.00695 0.225 C -0.00869 0.22616 -0.00921 0.22917 -0.01042 0.23102 C -0.01112 0.23217 -0.01372 0.23426 -0.01268 0.23426 C 0.01129 0.23472 0.03542 0.2331 0.05938 0.23264 C 0.06945 0.22801 0.1073 0.22755 0.12223 0.22639 C 0.13369 0.22361 0.14341 0.22616 0.15591 0.22338 C 0.18143 0.22454 0.19115 0.22338 0.21407 0.22338 " pathEditMode="relative" ptsTypes="fffffffffffffffffffffffffffffffffffffffffffffffffA">
                                      <p:cBhvr>
                                        <p:cTn id="18" dur="2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4" grpId="0"/>
      <p:bldP spid="45068" grpId="0" animBg="1"/>
      <p:bldP spid="45068" grpId="1" animBg="1"/>
      <p:bldP spid="12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228600" y="6477000"/>
            <a:ext cx="2133600" cy="476250"/>
          </a:xfrm>
        </p:spPr>
        <p:txBody>
          <a:bodyPr/>
          <a:lstStyle/>
          <a:p>
            <a:r>
              <a:rPr lang="en-US" dirty="0" smtClean="0"/>
              <a:t>Source: Yuri </a:t>
            </a:r>
            <a:r>
              <a:rPr lang="en-US" dirty="0" err="1" smtClean="0"/>
              <a:t>Boykov</a:t>
            </a:r>
            <a:endParaRPr lang="en-US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68850" y="1371600"/>
            <a:ext cx="2954337" cy="2728912"/>
            <a:chOff x="3621" y="1610"/>
            <a:chExt cx="1861" cy="1719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621" y="1847"/>
              <a:ext cx="1861" cy="1482"/>
              <a:chOff x="636" y="2339"/>
              <a:chExt cx="1861" cy="1482"/>
            </a:xfrm>
          </p:grpSpPr>
          <p:sp>
            <p:nvSpPr>
              <p:cNvPr id="605189" name="Rectangle 5"/>
              <p:cNvSpPr>
                <a:spLocks noChangeArrowheads="1"/>
              </p:cNvSpPr>
              <p:nvPr/>
            </p:nvSpPr>
            <p:spPr bwMode="auto">
              <a:xfrm>
                <a:off x="650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0" name="Text Box 6"/>
              <p:cNvSpPr txBox="1">
                <a:spLocks noChangeArrowheads="1"/>
              </p:cNvSpPr>
              <p:nvPr/>
            </p:nvSpPr>
            <p:spPr bwMode="auto">
              <a:xfrm>
                <a:off x="664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191" name="Rectangle 7"/>
              <p:cNvSpPr>
                <a:spLocks noChangeArrowheads="1"/>
              </p:cNvSpPr>
              <p:nvPr/>
            </p:nvSpPr>
            <p:spPr bwMode="auto">
              <a:xfrm>
                <a:off x="650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2" name="Text Box 8"/>
              <p:cNvSpPr txBox="1">
                <a:spLocks noChangeArrowheads="1"/>
              </p:cNvSpPr>
              <p:nvPr/>
            </p:nvSpPr>
            <p:spPr bwMode="auto">
              <a:xfrm>
                <a:off x="664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193" name="Rectangle 9"/>
              <p:cNvSpPr>
                <a:spLocks noChangeArrowheads="1"/>
              </p:cNvSpPr>
              <p:nvPr/>
            </p:nvSpPr>
            <p:spPr bwMode="auto">
              <a:xfrm>
                <a:off x="874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4" name="Text Box 10"/>
              <p:cNvSpPr txBox="1">
                <a:spLocks noChangeArrowheads="1"/>
              </p:cNvSpPr>
              <p:nvPr/>
            </p:nvSpPr>
            <p:spPr bwMode="auto">
              <a:xfrm>
                <a:off x="888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195" name="Rectangle 11"/>
              <p:cNvSpPr>
                <a:spLocks noChangeArrowheads="1"/>
              </p:cNvSpPr>
              <p:nvPr/>
            </p:nvSpPr>
            <p:spPr bwMode="auto">
              <a:xfrm>
                <a:off x="874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6" name="Text Box 12"/>
              <p:cNvSpPr txBox="1">
                <a:spLocks noChangeArrowheads="1"/>
              </p:cNvSpPr>
              <p:nvPr/>
            </p:nvSpPr>
            <p:spPr bwMode="auto">
              <a:xfrm>
                <a:off x="888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197" name="Rectangle 13"/>
              <p:cNvSpPr>
                <a:spLocks noChangeArrowheads="1"/>
              </p:cNvSpPr>
              <p:nvPr/>
            </p:nvSpPr>
            <p:spPr bwMode="auto">
              <a:xfrm>
                <a:off x="1098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8" name="Text Box 14"/>
              <p:cNvSpPr txBox="1">
                <a:spLocks noChangeArrowheads="1"/>
              </p:cNvSpPr>
              <p:nvPr/>
            </p:nvSpPr>
            <p:spPr bwMode="auto">
              <a:xfrm>
                <a:off x="1112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199" name="Rectangle 15"/>
              <p:cNvSpPr>
                <a:spLocks noChangeArrowheads="1"/>
              </p:cNvSpPr>
              <p:nvPr/>
            </p:nvSpPr>
            <p:spPr bwMode="auto">
              <a:xfrm>
                <a:off x="1098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0" name="Text Box 16"/>
              <p:cNvSpPr txBox="1">
                <a:spLocks noChangeArrowheads="1"/>
              </p:cNvSpPr>
              <p:nvPr/>
            </p:nvSpPr>
            <p:spPr bwMode="auto">
              <a:xfrm>
                <a:off x="1112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01" name="Rectangle 17"/>
              <p:cNvSpPr>
                <a:spLocks noChangeArrowheads="1"/>
              </p:cNvSpPr>
              <p:nvPr/>
            </p:nvSpPr>
            <p:spPr bwMode="auto">
              <a:xfrm>
                <a:off x="650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2" name="Text Box 18"/>
              <p:cNvSpPr txBox="1">
                <a:spLocks noChangeArrowheads="1"/>
              </p:cNvSpPr>
              <p:nvPr/>
            </p:nvSpPr>
            <p:spPr bwMode="auto">
              <a:xfrm>
                <a:off x="664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5</a:t>
                </a:r>
              </a:p>
            </p:txBody>
          </p:sp>
          <p:sp>
            <p:nvSpPr>
              <p:cNvPr id="605203" name="Rectangle 19"/>
              <p:cNvSpPr>
                <a:spLocks noChangeArrowheads="1"/>
              </p:cNvSpPr>
              <p:nvPr/>
            </p:nvSpPr>
            <p:spPr bwMode="auto">
              <a:xfrm>
                <a:off x="874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4" name="Text Box 20"/>
              <p:cNvSpPr txBox="1">
                <a:spLocks noChangeArrowheads="1"/>
              </p:cNvSpPr>
              <p:nvPr/>
            </p:nvSpPr>
            <p:spPr bwMode="auto">
              <a:xfrm>
                <a:off x="888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205" name="Rectangle 21"/>
              <p:cNvSpPr>
                <a:spLocks noChangeArrowheads="1"/>
              </p:cNvSpPr>
              <p:nvPr/>
            </p:nvSpPr>
            <p:spPr bwMode="auto">
              <a:xfrm>
                <a:off x="1098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6" name="Text Box 22"/>
              <p:cNvSpPr txBox="1">
                <a:spLocks noChangeArrowheads="1"/>
              </p:cNvSpPr>
              <p:nvPr/>
            </p:nvSpPr>
            <p:spPr bwMode="auto">
              <a:xfrm>
                <a:off x="1112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207" name="Rectangle 23"/>
              <p:cNvSpPr>
                <a:spLocks noChangeArrowheads="1"/>
              </p:cNvSpPr>
              <p:nvPr/>
            </p:nvSpPr>
            <p:spPr bwMode="auto">
              <a:xfrm>
                <a:off x="1330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8" name="Text Box 24"/>
              <p:cNvSpPr txBox="1">
                <a:spLocks noChangeArrowheads="1"/>
              </p:cNvSpPr>
              <p:nvPr/>
            </p:nvSpPr>
            <p:spPr bwMode="auto">
              <a:xfrm>
                <a:off x="1344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09" name="Rectangle 25"/>
              <p:cNvSpPr>
                <a:spLocks noChangeArrowheads="1"/>
              </p:cNvSpPr>
              <p:nvPr/>
            </p:nvSpPr>
            <p:spPr bwMode="auto">
              <a:xfrm>
                <a:off x="1330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0" name="Text Box 26"/>
              <p:cNvSpPr txBox="1">
                <a:spLocks noChangeArrowheads="1"/>
              </p:cNvSpPr>
              <p:nvPr/>
            </p:nvSpPr>
            <p:spPr bwMode="auto">
              <a:xfrm>
                <a:off x="1344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11" name="Rectangle 27"/>
              <p:cNvSpPr>
                <a:spLocks noChangeArrowheads="1"/>
              </p:cNvSpPr>
              <p:nvPr/>
            </p:nvSpPr>
            <p:spPr bwMode="auto">
              <a:xfrm>
                <a:off x="1330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2" name="Text Box 28"/>
              <p:cNvSpPr txBox="1">
                <a:spLocks noChangeArrowheads="1"/>
              </p:cNvSpPr>
              <p:nvPr/>
            </p:nvSpPr>
            <p:spPr bwMode="auto">
              <a:xfrm>
                <a:off x="1344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13" name="Rectangle 29"/>
              <p:cNvSpPr>
                <a:spLocks noChangeArrowheads="1"/>
              </p:cNvSpPr>
              <p:nvPr/>
            </p:nvSpPr>
            <p:spPr bwMode="auto">
              <a:xfrm>
                <a:off x="1562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4" name="Text Box 30"/>
              <p:cNvSpPr txBox="1">
                <a:spLocks noChangeArrowheads="1"/>
              </p:cNvSpPr>
              <p:nvPr/>
            </p:nvSpPr>
            <p:spPr bwMode="auto">
              <a:xfrm>
                <a:off x="1576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15" name="Rectangle 31"/>
              <p:cNvSpPr>
                <a:spLocks noChangeArrowheads="1"/>
              </p:cNvSpPr>
              <p:nvPr/>
            </p:nvSpPr>
            <p:spPr bwMode="auto">
              <a:xfrm>
                <a:off x="1562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6" name="Text Box 32"/>
              <p:cNvSpPr txBox="1">
                <a:spLocks noChangeArrowheads="1"/>
              </p:cNvSpPr>
              <p:nvPr/>
            </p:nvSpPr>
            <p:spPr bwMode="auto">
              <a:xfrm>
                <a:off x="1576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17" name="Rectangle 33"/>
              <p:cNvSpPr>
                <a:spLocks noChangeArrowheads="1"/>
              </p:cNvSpPr>
              <p:nvPr/>
            </p:nvSpPr>
            <p:spPr bwMode="auto">
              <a:xfrm>
                <a:off x="1562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8" name="Text Box 34"/>
              <p:cNvSpPr txBox="1">
                <a:spLocks noChangeArrowheads="1"/>
              </p:cNvSpPr>
              <p:nvPr/>
            </p:nvSpPr>
            <p:spPr bwMode="auto">
              <a:xfrm>
                <a:off x="1576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19" name="Rectangle 35"/>
              <p:cNvSpPr>
                <a:spLocks noChangeArrowheads="1"/>
              </p:cNvSpPr>
              <p:nvPr/>
            </p:nvSpPr>
            <p:spPr bwMode="auto">
              <a:xfrm>
                <a:off x="650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0" name="Text Box 36"/>
              <p:cNvSpPr txBox="1">
                <a:spLocks noChangeArrowheads="1"/>
              </p:cNvSpPr>
              <p:nvPr/>
            </p:nvSpPr>
            <p:spPr bwMode="auto">
              <a:xfrm>
                <a:off x="664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21" name="Rectangle 37"/>
              <p:cNvSpPr>
                <a:spLocks noChangeArrowheads="1"/>
              </p:cNvSpPr>
              <p:nvPr/>
            </p:nvSpPr>
            <p:spPr bwMode="auto">
              <a:xfrm>
                <a:off x="874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2" name="Text Box 38"/>
              <p:cNvSpPr txBox="1">
                <a:spLocks noChangeArrowheads="1"/>
              </p:cNvSpPr>
              <p:nvPr/>
            </p:nvSpPr>
            <p:spPr bwMode="auto">
              <a:xfrm>
                <a:off x="888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23" name="Rectangle 39"/>
              <p:cNvSpPr>
                <a:spLocks noChangeArrowheads="1"/>
              </p:cNvSpPr>
              <p:nvPr/>
            </p:nvSpPr>
            <p:spPr bwMode="auto">
              <a:xfrm>
                <a:off x="1098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4" name="Text Box 40"/>
              <p:cNvSpPr txBox="1">
                <a:spLocks noChangeArrowheads="1"/>
              </p:cNvSpPr>
              <p:nvPr/>
            </p:nvSpPr>
            <p:spPr bwMode="auto">
              <a:xfrm>
                <a:off x="1112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25" name="Rectangle 41"/>
              <p:cNvSpPr>
                <a:spLocks noChangeArrowheads="1"/>
              </p:cNvSpPr>
              <p:nvPr/>
            </p:nvSpPr>
            <p:spPr bwMode="auto">
              <a:xfrm>
                <a:off x="1330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6" name="Text Box 42"/>
              <p:cNvSpPr txBox="1">
                <a:spLocks noChangeArrowheads="1"/>
              </p:cNvSpPr>
              <p:nvPr/>
            </p:nvSpPr>
            <p:spPr bwMode="auto">
              <a:xfrm>
                <a:off x="1344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27" name="Rectangle 43"/>
              <p:cNvSpPr>
                <a:spLocks noChangeArrowheads="1"/>
              </p:cNvSpPr>
              <p:nvPr/>
            </p:nvSpPr>
            <p:spPr bwMode="auto">
              <a:xfrm>
                <a:off x="1562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8" name="Text Box 44"/>
              <p:cNvSpPr txBox="1">
                <a:spLocks noChangeArrowheads="1"/>
              </p:cNvSpPr>
              <p:nvPr/>
            </p:nvSpPr>
            <p:spPr bwMode="auto">
              <a:xfrm>
                <a:off x="1576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29" name="Rectangle 45"/>
              <p:cNvSpPr>
                <a:spLocks noChangeArrowheads="1"/>
              </p:cNvSpPr>
              <p:nvPr/>
            </p:nvSpPr>
            <p:spPr bwMode="auto">
              <a:xfrm>
                <a:off x="650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0" name="Text Box 46"/>
              <p:cNvSpPr txBox="1">
                <a:spLocks noChangeArrowheads="1"/>
              </p:cNvSpPr>
              <p:nvPr/>
            </p:nvSpPr>
            <p:spPr bwMode="auto">
              <a:xfrm>
                <a:off x="664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31" name="Rectangle 47"/>
              <p:cNvSpPr>
                <a:spLocks noChangeArrowheads="1"/>
              </p:cNvSpPr>
              <p:nvPr/>
            </p:nvSpPr>
            <p:spPr bwMode="auto">
              <a:xfrm>
                <a:off x="874" y="2904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2" name="Text Box 48"/>
              <p:cNvSpPr txBox="1">
                <a:spLocks noChangeArrowheads="1"/>
              </p:cNvSpPr>
              <p:nvPr/>
            </p:nvSpPr>
            <p:spPr bwMode="auto">
              <a:xfrm>
                <a:off x="888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33" name="Rectangle 49"/>
              <p:cNvSpPr>
                <a:spLocks noChangeArrowheads="1"/>
              </p:cNvSpPr>
              <p:nvPr/>
            </p:nvSpPr>
            <p:spPr bwMode="auto">
              <a:xfrm>
                <a:off x="1098" y="2904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4" name="Text Box 50"/>
              <p:cNvSpPr txBox="1">
                <a:spLocks noChangeArrowheads="1"/>
              </p:cNvSpPr>
              <p:nvPr/>
            </p:nvSpPr>
            <p:spPr bwMode="auto">
              <a:xfrm>
                <a:off x="1112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35" name="Rectangle 51"/>
              <p:cNvSpPr>
                <a:spLocks noChangeArrowheads="1"/>
              </p:cNvSpPr>
              <p:nvPr/>
            </p:nvSpPr>
            <p:spPr bwMode="auto">
              <a:xfrm>
                <a:off x="1330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6" name="Text Box 52"/>
              <p:cNvSpPr txBox="1">
                <a:spLocks noChangeArrowheads="1"/>
              </p:cNvSpPr>
              <p:nvPr/>
            </p:nvSpPr>
            <p:spPr bwMode="auto">
              <a:xfrm>
                <a:off x="1344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37" name="Rectangle 53"/>
              <p:cNvSpPr>
                <a:spLocks noChangeArrowheads="1"/>
              </p:cNvSpPr>
              <p:nvPr/>
            </p:nvSpPr>
            <p:spPr bwMode="auto">
              <a:xfrm>
                <a:off x="1562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8" name="Text Box 54"/>
              <p:cNvSpPr txBox="1">
                <a:spLocks noChangeArrowheads="1"/>
              </p:cNvSpPr>
              <p:nvPr/>
            </p:nvSpPr>
            <p:spPr bwMode="auto">
              <a:xfrm>
                <a:off x="1576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39" name="Rectangle 55"/>
              <p:cNvSpPr>
                <a:spLocks noChangeArrowheads="1"/>
              </p:cNvSpPr>
              <p:nvPr/>
            </p:nvSpPr>
            <p:spPr bwMode="auto">
              <a:xfrm>
                <a:off x="1794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0" name="Text Box 56"/>
              <p:cNvSpPr txBox="1">
                <a:spLocks noChangeArrowheads="1"/>
              </p:cNvSpPr>
              <p:nvPr/>
            </p:nvSpPr>
            <p:spPr bwMode="auto">
              <a:xfrm>
                <a:off x="1808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41" name="Rectangle 57"/>
              <p:cNvSpPr>
                <a:spLocks noChangeArrowheads="1"/>
              </p:cNvSpPr>
              <p:nvPr/>
            </p:nvSpPr>
            <p:spPr bwMode="auto">
              <a:xfrm>
                <a:off x="1794" y="3080"/>
                <a:ext cx="238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2" name="Text Box 58"/>
              <p:cNvSpPr txBox="1">
                <a:spLocks noChangeArrowheads="1"/>
              </p:cNvSpPr>
              <p:nvPr/>
            </p:nvSpPr>
            <p:spPr bwMode="auto">
              <a:xfrm>
                <a:off x="1808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43" name="Rectangle 59"/>
              <p:cNvSpPr>
                <a:spLocks noChangeArrowheads="1"/>
              </p:cNvSpPr>
              <p:nvPr/>
            </p:nvSpPr>
            <p:spPr bwMode="auto">
              <a:xfrm>
                <a:off x="1794" y="3256"/>
                <a:ext cx="237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4" name="Text Box 60"/>
              <p:cNvSpPr txBox="1">
                <a:spLocks noChangeArrowheads="1"/>
              </p:cNvSpPr>
              <p:nvPr/>
            </p:nvSpPr>
            <p:spPr bwMode="auto">
              <a:xfrm>
                <a:off x="1808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45" name="Rectangle 61"/>
              <p:cNvSpPr>
                <a:spLocks noChangeArrowheads="1"/>
              </p:cNvSpPr>
              <p:nvPr/>
            </p:nvSpPr>
            <p:spPr bwMode="auto">
              <a:xfrm>
                <a:off x="1794" y="3432"/>
                <a:ext cx="238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6" name="Text Box 62"/>
              <p:cNvSpPr txBox="1">
                <a:spLocks noChangeArrowheads="1"/>
              </p:cNvSpPr>
              <p:nvPr/>
            </p:nvSpPr>
            <p:spPr bwMode="auto">
              <a:xfrm>
                <a:off x="1808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47" name="Rectangle 63"/>
              <p:cNvSpPr>
                <a:spLocks noChangeArrowheads="1"/>
              </p:cNvSpPr>
              <p:nvPr/>
            </p:nvSpPr>
            <p:spPr bwMode="auto">
              <a:xfrm>
                <a:off x="1794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8" name="Text Box 64"/>
              <p:cNvSpPr txBox="1">
                <a:spLocks noChangeArrowheads="1"/>
              </p:cNvSpPr>
              <p:nvPr/>
            </p:nvSpPr>
            <p:spPr bwMode="auto">
              <a:xfrm>
                <a:off x="1808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49" name="Rectangle 65"/>
              <p:cNvSpPr>
                <a:spLocks noChangeArrowheads="1"/>
              </p:cNvSpPr>
              <p:nvPr/>
            </p:nvSpPr>
            <p:spPr bwMode="auto">
              <a:xfrm>
                <a:off x="1794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0" name="Text Box 66"/>
              <p:cNvSpPr txBox="1">
                <a:spLocks noChangeArrowheads="1"/>
              </p:cNvSpPr>
              <p:nvPr/>
            </p:nvSpPr>
            <p:spPr bwMode="auto">
              <a:xfrm>
                <a:off x="1808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51" name="Rectangle 67"/>
              <p:cNvSpPr>
                <a:spLocks noChangeArrowheads="1"/>
              </p:cNvSpPr>
              <p:nvPr/>
            </p:nvSpPr>
            <p:spPr bwMode="auto">
              <a:xfrm>
                <a:off x="1562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2" name="Text Box 68"/>
              <p:cNvSpPr txBox="1">
                <a:spLocks noChangeArrowheads="1"/>
              </p:cNvSpPr>
              <p:nvPr/>
            </p:nvSpPr>
            <p:spPr bwMode="auto">
              <a:xfrm>
                <a:off x="1576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53" name="Rectangle 69"/>
              <p:cNvSpPr>
                <a:spLocks noChangeArrowheads="1"/>
              </p:cNvSpPr>
              <p:nvPr/>
            </p:nvSpPr>
            <p:spPr bwMode="auto">
              <a:xfrm>
                <a:off x="1330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4" name="Text Box 70"/>
              <p:cNvSpPr txBox="1">
                <a:spLocks noChangeArrowheads="1"/>
              </p:cNvSpPr>
              <p:nvPr/>
            </p:nvSpPr>
            <p:spPr bwMode="auto">
              <a:xfrm>
                <a:off x="1344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55" name="Rectangle 71"/>
              <p:cNvSpPr>
                <a:spLocks noChangeArrowheads="1"/>
              </p:cNvSpPr>
              <p:nvPr/>
            </p:nvSpPr>
            <p:spPr bwMode="auto">
              <a:xfrm>
                <a:off x="1098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6" name="Text Box 72"/>
              <p:cNvSpPr txBox="1">
                <a:spLocks noChangeArrowheads="1"/>
              </p:cNvSpPr>
              <p:nvPr/>
            </p:nvSpPr>
            <p:spPr bwMode="auto">
              <a:xfrm>
                <a:off x="1112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57" name="Rectangle 73"/>
              <p:cNvSpPr>
                <a:spLocks noChangeArrowheads="1"/>
              </p:cNvSpPr>
              <p:nvPr/>
            </p:nvSpPr>
            <p:spPr bwMode="auto">
              <a:xfrm>
                <a:off x="874" y="2728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8" name="Text Box 74"/>
              <p:cNvSpPr txBox="1">
                <a:spLocks noChangeArrowheads="1"/>
              </p:cNvSpPr>
              <p:nvPr/>
            </p:nvSpPr>
            <p:spPr bwMode="auto">
              <a:xfrm>
                <a:off x="888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59" name="Rectangle 75"/>
              <p:cNvSpPr>
                <a:spLocks noChangeArrowheads="1"/>
              </p:cNvSpPr>
              <p:nvPr/>
            </p:nvSpPr>
            <p:spPr bwMode="auto">
              <a:xfrm>
                <a:off x="650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0" name="Text Box 76"/>
              <p:cNvSpPr txBox="1">
                <a:spLocks noChangeArrowheads="1"/>
              </p:cNvSpPr>
              <p:nvPr/>
            </p:nvSpPr>
            <p:spPr bwMode="auto">
              <a:xfrm>
                <a:off x="664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61" name="Rectangle 77"/>
              <p:cNvSpPr>
                <a:spLocks noChangeArrowheads="1"/>
              </p:cNvSpPr>
              <p:nvPr/>
            </p:nvSpPr>
            <p:spPr bwMode="auto">
              <a:xfrm>
                <a:off x="650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2" name="Text Box 78"/>
              <p:cNvSpPr txBox="1">
                <a:spLocks noChangeArrowheads="1"/>
              </p:cNvSpPr>
              <p:nvPr/>
            </p:nvSpPr>
            <p:spPr bwMode="auto">
              <a:xfrm>
                <a:off x="664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63" name="Rectangle 79"/>
              <p:cNvSpPr>
                <a:spLocks noChangeArrowheads="1"/>
              </p:cNvSpPr>
              <p:nvPr/>
            </p:nvSpPr>
            <p:spPr bwMode="auto">
              <a:xfrm>
                <a:off x="874" y="2552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4" name="Text Box 80"/>
              <p:cNvSpPr txBox="1">
                <a:spLocks noChangeArrowheads="1"/>
              </p:cNvSpPr>
              <p:nvPr/>
            </p:nvSpPr>
            <p:spPr bwMode="auto">
              <a:xfrm>
                <a:off x="888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65" name="Rectangle 81"/>
              <p:cNvSpPr>
                <a:spLocks noChangeArrowheads="1"/>
              </p:cNvSpPr>
              <p:nvPr/>
            </p:nvSpPr>
            <p:spPr bwMode="auto">
              <a:xfrm>
                <a:off x="1098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6" name="Text Box 82"/>
              <p:cNvSpPr txBox="1">
                <a:spLocks noChangeArrowheads="1"/>
              </p:cNvSpPr>
              <p:nvPr/>
            </p:nvSpPr>
            <p:spPr bwMode="auto">
              <a:xfrm>
                <a:off x="1112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67" name="Rectangle 83"/>
              <p:cNvSpPr>
                <a:spLocks noChangeArrowheads="1"/>
              </p:cNvSpPr>
              <p:nvPr/>
            </p:nvSpPr>
            <p:spPr bwMode="auto">
              <a:xfrm>
                <a:off x="1330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8" name="Text Box 84"/>
              <p:cNvSpPr txBox="1">
                <a:spLocks noChangeArrowheads="1"/>
              </p:cNvSpPr>
              <p:nvPr/>
            </p:nvSpPr>
            <p:spPr bwMode="auto">
              <a:xfrm>
                <a:off x="1344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69" name="Rectangle 85"/>
              <p:cNvSpPr>
                <a:spLocks noChangeArrowheads="1"/>
              </p:cNvSpPr>
              <p:nvPr/>
            </p:nvSpPr>
            <p:spPr bwMode="auto">
              <a:xfrm>
                <a:off x="1562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0" name="Text Box 86"/>
              <p:cNvSpPr txBox="1">
                <a:spLocks noChangeArrowheads="1"/>
              </p:cNvSpPr>
              <p:nvPr/>
            </p:nvSpPr>
            <p:spPr bwMode="auto">
              <a:xfrm>
                <a:off x="1576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71" name="Rectangle 87"/>
              <p:cNvSpPr>
                <a:spLocks noChangeArrowheads="1"/>
              </p:cNvSpPr>
              <p:nvPr/>
            </p:nvSpPr>
            <p:spPr bwMode="auto">
              <a:xfrm>
                <a:off x="1794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2" name="Text Box 88"/>
              <p:cNvSpPr txBox="1">
                <a:spLocks noChangeArrowheads="1"/>
              </p:cNvSpPr>
              <p:nvPr/>
            </p:nvSpPr>
            <p:spPr bwMode="auto">
              <a:xfrm>
                <a:off x="1808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73" name="Rectangle 89"/>
              <p:cNvSpPr>
                <a:spLocks noChangeArrowheads="1"/>
              </p:cNvSpPr>
              <p:nvPr/>
            </p:nvSpPr>
            <p:spPr bwMode="auto">
              <a:xfrm>
                <a:off x="2026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4" name="Text Box 90"/>
              <p:cNvSpPr txBox="1">
                <a:spLocks noChangeArrowheads="1"/>
              </p:cNvSpPr>
              <p:nvPr/>
            </p:nvSpPr>
            <p:spPr bwMode="auto">
              <a:xfrm>
                <a:off x="2040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75" name="Rectangle 91"/>
              <p:cNvSpPr>
                <a:spLocks noChangeArrowheads="1"/>
              </p:cNvSpPr>
              <p:nvPr/>
            </p:nvSpPr>
            <p:spPr bwMode="auto">
              <a:xfrm>
                <a:off x="2026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6" name="Text Box 92"/>
              <p:cNvSpPr txBox="1">
                <a:spLocks noChangeArrowheads="1"/>
              </p:cNvSpPr>
              <p:nvPr/>
            </p:nvSpPr>
            <p:spPr bwMode="auto">
              <a:xfrm>
                <a:off x="2040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77" name="Rectangle 93"/>
              <p:cNvSpPr>
                <a:spLocks noChangeArrowheads="1"/>
              </p:cNvSpPr>
              <p:nvPr/>
            </p:nvSpPr>
            <p:spPr bwMode="auto">
              <a:xfrm>
                <a:off x="2026" y="2904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8" name="Text Box 94"/>
              <p:cNvSpPr txBox="1">
                <a:spLocks noChangeArrowheads="1"/>
              </p:cNvSpPr>
              <p:nvPr/>
            </p:nvSpPr>
            <p:spPr bwMode="auto">
              <a:xfrm>
                <a:off x="2040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79" name="Rectangle 95"/>
              <p:cNvSpPr>
                <a:spLocks noChangeArrowheads="1"/>
              </p:cNvSpPr>
              <p:nvPr/>
            </p:nvSpPr>
            <p:spPr bwMode="auto">
              <a:xfrm>
                <a:off x="2026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0" name="Text Box 96"/>
              <p:cNvSpPr txBox="1">
                <a:spLocks noChangeArrowheads="1"/>
              </p:cNvSpPr>
              <p:nvPr/>
            </p:nvSpPr>
            <p:spPr bwMode="auto">
              <a:xfrm>
                <a:off x="2040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1" name="Rectangle 97"/>
              <p:cNvSpPr>
                <a:spLocks noChangeArrowheads="1"/>
              </p:cNvSpPr>
              <p:nvPr/>
            </p:nvSpPr>
            <p:spPr bwMode="auto">
              <a:xfrm>
                <a:off x="2026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2" name="Text Box 98"/>
              <p:cNvSpPr txBox="1">
                <a:spLocks noChangeArrowheads="1"/>
              </p:cNvSpPr>
              <p:nvPr/>
            </p:nvSpPr>
            <p:spPr bwMode="auto">
              <a:xfrm>
                <a:off x="2040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3" name="Rectangle 99"/>
              <p:cNvSpPr>
                <a:spLocks noChangeArrowheads="1"/>
              </p:cNvSpPr>
              <p:nvPr/>
            </p:nvSpPr>
            <p:spPr bwMode="auto">
              <a:xfrm>
                <a:off x="2026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4" name="Text Box 100"/>
              <p:cNvSpPr txBox="1">
                <a:spLocks noChangeArrowheads="1"/>
              </p:cNvSpPr>
              <p:nvPr/>
            </p:nvSpPr>
            <p:spPr bwMode="auto">
              <a:xfrm>
                <a:off x="2040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5" name="Rectangle 101"/>
              <p:cNvSpPr>
                <a:spLocks noChangeArrowheads="1"/>
              </p:cNvSpPr>
              <p:nvPr/>
            </p:nvSpPr>
            <p:spPr bwMode="auto">
              <a:xfrm>
                <a:off x="2026" y="3608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6" name="Text Box 102"/>
              <p:cNvSpPr txBox="1">
                <a:spLocks noChangeArrowheads="1"/>
              </p:cNvSpPr>
              <p:nvPr/>
            </p:nvSpPr>
            <p:spPr bwMode="auto">
              <a:xfrm>
                <a:off x="2040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87" name="Rectangle 103"/>
              <p:cNvSpPr>
                <a:spLocks noChangeArrowheads="1"/>
              </p:cNvSpPr>
              <p:nvPr/>
            </p:nvSpPr>
            <p:spPr bwMode="auto">
              <a:xfrm>
                <a:off x="2258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8" name="Text Box 104"/>
              <p:cNvSpPr txBox="1">
                <a:spLocks noChangeArrowheads="1"/>
              </p:cNvSpPr>
              <p:nvPr/>
            </p:nvSpPr>
            <p:spPr bwMode="auto">
              <a:xfrm>
                <a:off x="2272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9" name="Rectangle 105"/>
              <p:cNvSpPr>
                <a:spLocks noChangeArrowheads="1"/>
              </p:cNvSpPr>
              <p:nvPr/>
            </p:nvSpPr>
            <p:spPr bwMode="auto">
              <a:xfrm>
                <a:off x="2258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0" name="Text Box 106"/>
              <p:cNvSpPr txBox="1">
                <a:spLocks noChangeArrowheads="1"/>
              </p:cNvSpPr>
              <p:nvPr/>
            </p:nvSpPr>
            <p:spPr bwMode="auto">
              <a:xfrm>
                <a:off x="2272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91" name="Rectangle 107"/>
              <p:cNvSpPr>
                <a:spLocks noChangeArrowheads="1"/>
              </p:cNvSpPr>
              <p:nvPr/>
            </p:nvSpPr>
            <p:spPr bwMode="auto">
              <a:xfrm>
                <a:off x="650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2" name="Text Box 108"/>
              <p:cNvSpPr txBox="1">
                <a:spLocks noChangeArrowheads="1"/>
              </p:cNvSpPr>
              <p:nvPr/>
            </p:nvSpPr>
            <p:spPr bwMode="auto">
              <a:xfrm>
                <a:off x="664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93" name="Rectangle 109"/>
              <p:cNvSpPr>
                <a:spLocks noChangeArrowheads="1"/>
              </p:cNvSpPr>
              <p:nvPr/>
            </p:nvSpPr>
            <p:spPr bwMode="auto">
              <a:xfrm>
                <a:off x="874" y="2376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4" name="Text Box 110"/>
              <p:cNvSpPr txBox="1">
                <a:spLocks noChangeArrowheads="1"/>
              </p:cNvSpPr>
              <p:nvPr/>
            </p:nvSpPr>
            <p:spPr bwMode="auto">
              <a:xfrm>
                <a:off x="888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95" name="Rectangle 111"/>
              <p:cNvSpPr>
                <a:spLocks noChangeArrowheads="1"/>
              </p:cNvSpPr>
              <p:nvPr/>
            </p:nvSpPr>
            <p:spPr bwMode="auto">
              <a:xfrm>
                <a:off x="1098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6" name="Text Box 112"/>
              <p:cNvSpPr txBox="1">
                <a:spLocks noChangeArrowheads="1"/>
              </p:cNvSpPr>
              <p:nvPr/>
            </p:nvSpPr>
            <p:spPr bwMode="auto">
              <a:xfrm>
                <a:off x="1112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97" name="Rectangle 113"/>
              <p:cNvSpPr>
                <a:spLocks noChangeArrowheads="1"/>
              </p:cNvSpPr>
              <p:nvPr/>
            </p:nvSpPr>
            <p:spPr bwMode="auto">
              <a:xfrm>
                <a:off x="1330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8" name="Text Box 114"/>
              <p:cNvSpPr txBox="1">
                <a:spLocks noChangeArrowheads="1"/>
              </p:cNvSpPr>
              <p:nvPr/>
            </p:nvSpPr>
            <p:spPr bwMode="auto">
              <a:xfrm>
                <a:off x="1344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99" name="Rectangle 115"/>
              <p:cNvSpPr>
                <a:spLocks noChangeArrowheads="1"/>
              </p:cNvSpPr>
              <p:nvPr/>
            </p:nvSpPr>
            <p:spPr bwMode="auto">
              <a:xfrm>
                <a:off x="1562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0" name="Text Box 116"/>
              <p:cNvSpPr txBox="1">
                <a:spLocks noChangeArrowheads="1"/>
              </p:cNvSpPr>
              <p:nvPr/>
            </p:nvSpPr>
            <p:spPr bwMode="auto">
              <a:xfrm>
                <a:off x="1576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301" name="Rectangle 117"/>
              <p:cNvSpPr>
                <a:spLocks noChangeArrowheads="1"/>
              </p:cNvSpPr>
              <p:nvPr/>
            </p:nvSpPr>
            <p:spPr bwMode="auto">
              <a:xfrm>
                <a:off x="1794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2" name="Text Box 118"/>
              <p:cNvSpPr txBox="1">
                <a:spLocks noChangeArrowheads="1"/>
              </p:cNvSpPr>
              <p:nvPr/>
            </p:nvSpPr>
            <p:spPr bwMode="auto">
              <a:xfrm>
                <a:off x="1808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303" name="Rectangle 119"/>
              <p:cNvSpPr>
                <a:spLocks noChangeArrowheads="1"/>
              </p:cNvSpPr>
              <p:nvPr/>
            </p:nvSpPr>
            <p:spPr bwMode="auto">
              <a:xfrm>
                <a:off x="2026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4" name="Text Box 120"/>
              <p:cNvSpPr txBox="1">
                <a:spLocks noChangeArrowheads="1"/>
              </p:cNvSpPr>
              <p:nvPr/>
            </p:nvSpPr>
            <p:spPr bwMode="auto">
              <a:xfrm>
                <a:off x="2040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305" name="Rectangle 121"/>
              <p:cNvSpPr>
                <a:spLocks noChangeArrowheads="1"/>
              </p:cNvSpPr>
              <p:nvPr/>
            </p:nvSpPr>
            <p:spPr bwMode="auto">
              <a:xfrm>
                <a:off x="2258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6" name="Text Box 122"/>
              <p:cNvSpPr txBox="1">
                <a:spLocks noChangeArrowheads="1"/>
              </p:cNvSpPr>
              <p:nvPr/>
            </p:nvSpPr>
            <p:spPr bwMode="auto">
              <a:xfrm>
                <a:off x="2272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307" name="Rectangle 123"/>
              <p:cNvSpPr>
                <a:spLocks noChangeArrowheads="1"/>
              </p:cNvSpPr>
              <p:nvPr/>
            </p:nvSpPr>
            <p:spPr bwMode="auto">
              <a:xfrm>
                <a:off x="2258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8" name="Text Box 124"/>
              <p:cNvSpPr txBox="1">
                <a:spLocks noChangeArrowheads="1"/>
              </p:cNvSpPr>
              <p:nvPr/>
            </p:nvSpPr>
            <p:spPr bwMode="auto">
              <a:xfrm>
                <a:off x="2272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309" name="Rectangle 125"/>
              <p:cNvSpPr>
                <a:spLocks noChangeArrowheads="1"/>
              </p:cNvSpPr>
              <p:nvPr/>
            </p:nvSpPr>
            <p:spPr bwMode="auto">
              <a:xfrm>
                <a:off x="2258" y="2728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0" name="Text Box 126"/>
              <p:cNvSpPr txBox="1">
                <a:spLocks noChangeArrowheads="1"/>
              </p:cNvSpPr>
              <p:nvPr/>
            </p:nvSpPr>
            <p:spPr bwMode="auto">
              <a:xfrm>
                <a:off x="2272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311" name="Rectangle 127"/>
              <p:cNvSpPr>
                <a:spLocks noChangeArrowheads="1"/>
              </p:cNvSpPr>
              <p:nvPr/>
            </p:nvSpPr>
            <p:spPr bwMode="auto">
              <a:xfrm>
                <a:off x="2258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2" name="Text Box 128"/>
              <p:cNvSpPr txBox="1">
                <a:spLocks noChangeArrowheads="1"/>
              </p:cNvSpPr>
              <p:nvPr/>
            </p:nvSpPr>
            <p:spPr bwMode="auto">
              <a:xfrm>
                <a:off x="2272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313" name="Rectangle 129"/>
              <p:cNvSpPr>
                <a:spLocks noChangeArrowheads="1"/>
              </p:cNvSpPr>
              <p:nvPr/>
            </p:nvSpPr>
            <p:spPr bwMode="auto">
              <a:xfrm>
                <a:off x="2258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4" name="Text Box 130"/>
              <p:cNvSpPr txBox="1">
                <a:spLocks noChangeArrowheads="1"/>
              </p:cNvSpPr>
              <p:nvPr/>
            </p:nvSpPr>
            <p:spPr bwMode="auto">
              <a:xfrm>
                <a:off x="2272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315" name="Rectangle 131"/>
              <p:cNvSpPr>
                <a:spLocks noChangeArrowheads="1"/>
              </p:cNvSpPr>
              <p:nvPr/>
            </p:nvSpPr>
            <p:spPr bwMode="auto">
              <a:xfrm>
                <a:off x="2258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6" name="Text Box 132"/>
              <p:cNvSpPr txBox="1">
                <a:spLocks noChangeArrowheads="1"/>
              </p:cNvSpPr>
              <p:nvPr/>
            </p:nvSpPr>
            <p:spPr bwMode="auto">
              <a:xfrm>
                <a:off x="2272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317" name="Rectangle 133"/>
              <p:cNvSpPr>
                <a:spLocks noChangeArrowheads="1"/>
              </p:cNvSpPr>
              <p:nvPr/>
            </p:nvSpPr>
            <p:spPr bwMode="auto">
              <a:xfrm>
                <a:off x="638" y="2370"/>
                <a:ext cx="1852" cy="141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8" name="Line 134"/>
              <p:cNvSpPr>
                <a:spLocks noChangeShapeType="1"/>
              </p:cNvSpPr>
              <p:nvPr/>
            </p:nvSpPr>
            <p:spPr bwMode="auto">
              <a:xfrm>
                <a:off x="870" y="2378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9" name="Line 135"/>
              <p:cNvSpPr>
                <a:spLocks noChangeShapeType="1"/>
              </p:cNvSpPr>
              <p:nvPr/>
            </p:nvSpPr>
            <p:spPr bwMode="auto">
              <a:xfrm>
                <a:off x="1101" y="2377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0" name="Line 136"/>
              <p:cNvSpPr>
                <a:spLocks noChangeShapeType="1"/>
              </p:cNvSpPr>
              <p:nvPr/>
            </p:nvSpPr>
            <p:spPr bwMode="auto">
              <a:xfrm>
                <a:off x="1325" y="2368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1" name="Line 137"/>
              <p:cNvSpPr>
                <a:spLocks noChangeShapeType="1"/>
              </p:cNvSpPr>
              <p:nvPr/>
            </p:nvSpPr>
            <p:spPr bwMode="auto">
              <a:xfrm>
                <a:off x="1556" y="2374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2" name="Line 138"/>
              <p:cNvSpPr>
                <a:spLocks noChangeShapeType="1"/>
              </p:cNvSpPr>
              <p:nvPr/>
            </p:nvSpPr>
            <p:spPr bwMode="auto">
              <a:xfrm>
                <a:off x="1795" y="2379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3" name="Line 139"/>
              <p:cNvSpPr>
                <a:spLocks noChangeShapeType="1"/>
              </p:cNvSpPr>
              <p:nvPr/>
            </p:nvSpPr>
            <p:spPr bwMode="auto">
              <a:xfrm>
                <a:off x="2026" y="2377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4" name="Line 140"/>
              <p:cNvSpPr>
                <a:spLocks noChangeShapeType="1"/>
              </p:cNvSpPr>
              <p:nvPr/>
            </p:nvSpPr>
            <p:spPr bwMode="auto">
              <a:xfrm>
                <a:off x="2257" y="2377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5" name="Line 141"/>
              <p:cNvSpPr>
                <a:spLocks noChangeShapeType="1"/>
              </p:cNvSpPr>
              <p:nvPr/>
            </p:nvSpPr>
            <p:spPr bwMode="auto">
              <a:xfrm>
                <a:off x="638" y="2550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6" name="Line 142"/>
              <p:cNvSpPr>
                <a:spLocks noChangeShapeType="1"/>
              </p:cNvSpPr>
              <p:nvPr/>
            </p:nvSpPr>
            <p:spPr bwMode="auto">
              <a:xfrm>
                <a:off x="639" y="2728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7" name="Line 143"/>
              <p:cNvSpPr>
                <a:spLocks noChangeShapeType="1"/>
              </p:cNvSpPr>
              <p:nvPr/>
            </p:nvSpPr>
            <p:spPr bwMode="auto">
              <a:xfrm>
                <a:off x="641" y="2899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8" name="Line 144"/>
              <p:cNvSpPr>
                <a:spLocks noChangeShapeType="1"/>
              </p:cNvSpPr>
              <p:nvPr/>
            </p:nvSpPr>
            <p:spPr bwMode="auto">
              <a:xfrm>
                <a:off x="636" y="3078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9" name="Line 145"/>
              <p:cNvSpPr>
                <a:spLocks noChangeShapeType="1"/>
              </p:cNvSpPr>
              <p:nvPr/>
            </p:nvSpPr>
            <p:spPr bwMode="auto">
              <a:xfrm>
                <a:off x="637" y="3266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30" name="Line 146"/>
              <p:cNvSpPr>
                <a:spLocks noChangeShapeType="1"/>
              </p:cNvSpPr>
              <p:nvPr/>
            </p:nvSpPr>
            <p:spPr bwMode="auto">
              <a:xfrm>
                <a:off x="645" y="3427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31" name="Line 147"/>
              <p:cNvSpPr>
                <a:spLocks noChangeShapeType="1"/>
              </p:cNvSpPr>
              <p:nvPr/>
            </p:nvSpPr>
            <p:spPr bwMode="auto">
              <a:xfrm>
                <a:off x="640" y="3606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05332" name="Text Box 148"/>
            <p:cNvSpPr txBox="1">
              <a:spLocks noChangeArrowheads="1"/>
            </p:cNvSpPr>
            <p:nvPr/>
          </p:nvSpPr>
          <p:spPr bwMode="auto">
            <a:xfrm>
              <a:off x="3908" y="1610"/>
              <a:ext cx="1479" cy="2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000" i="1">
                  <a:solidFill>
                    <a:srgbClr val="000000"/>
                  </a:solidFill>
                  <a:latin typeface="Times New Roman" pitchFamily="18" charset="0"/>
                </a:rPr>
                <a:t>Distance Transform</a:t>
              </a:r>
              <a:r>
                <a:rPr lang="en-US" sz="20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endParaRPr lang="en-US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149"/>
          <p:cNvGrpSpPr>
            <a:grpSpLocks/>
          </p:cNvGrpSpPr>
          <p:nvPr/>
        </p:nvGrpSpPr>
        <p:grpSpPr bwMode="auto">
          <a:xfrm>
            <a:off x="922337" y="1755775"/>
            <a:ext cx="2954338" cy="2352675"/>
            <a:chOff x="636" y="2339"/>
            <a:chExt cx="1861" cy="1482"/>
          </a:xfrm>
        </p:grpSpPr>
        <p:sp>
          <p:nvSpPr>
            <p:cNvPr id="605334" name="Rectangle 150"/>
            <p:cNvSpPr>
              <a:spLocks noChangeArrowheads="1"/>
            </p:cNvSpPr>
            <p:nvPr/>
          </p:nvSpPr>
          <p:spPr bwMode="auto">
            <a:xfrm>
              <a:off x="65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35" name="Text Box 151"/>
            <p:cNvSpPr txBox="1">
              <a:spLocks noChangeArrowheads="1"/>
            </p:cNvSpPr>
            <p:nvPr/>
          </p:nvSpPr>
          <p:spPr bwMode="auto">
            <a:xfrm>
              <a:off x="66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36" name="Rectangle 152"/>
            <p:cNvSpPr>
              <a:spLocks noChangeArrowheads="1"/>
            </p:cNvSpPr>
            <p:nvPr/>
          </p:nvSpPr>
          <p:spPr bwMode="auto">
            <a:xfrm>
              <a:off x="65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37" name="Text Box 153"/>
            <p:cNvSpPr txBox="1">
              <a:spLocks noChangeArrowheads="1"/>
            </p:cNvSpPr>
            <p:nvPr/>
          </p:nvSpPr>
          <p:spPr bwMode="auto">
            <a:xfrm>
              <a:off x="66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38" name="Rectangle 154"/>
            <p:cNvSpPr>
              <a:spLocks noChangeArrowheads="1"/>
            </p:cNvSpPr>
            <p:nvPr/>
          </p:nvSpPr>
          <p:spPr bwMode="auto">
            <a:xfrm>
              <a:off x="874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39" name="Text Box 155"/>
            <p:cNvSpPr txBox="1">
              <a:spLocks noChangeArrowheads="1"/>
            </p:cNvSpPr>
            <p:nvPr/>
          </p:nvSpPr>
          <p:spPr bwMode="auto">
            <a:xfrm>
              <a:off x="88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0" name="Rectangle 156"/>
            <p:cNvSpPr>
              <a:spLocks noChangeArrowheads="1"/>
            </p:cNvSpPr>
            <p:nvPr/>
          </p:nvSpPr>
          <p:spPr bwMode="auto">
            <a:xfrm>
              <a:off x="874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1" name="Text Box 157"/>
            <p:cNvSpPr txBox="1">
              <a:spLocks noChangeArrowheads="1"/>
            </p:cNvSpPr>
            <p:nvPr/>
          </p:nvSpPr>
          <p:spPr bwMode="auto">
            <a:xfrm>
              <a:off x="88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2" name="Rectangle 158"/>
            <p:cNvSpPr>
              <a:spLocks noChangeArrowheads="1"/>
            </p:cNvSpPr>
            <p:nvPr/>
          </p:nvSpPr>
          <p:spPr bwMode="auto">
            <a:xfrm>
              <a:off x="109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3" name="Text Box 159"/>
            <p:cNvSpPr txBox="1">
              <a:spLocks noChangeArrowheads="1"/>
            </p:cNvSpPr>
            <p:nvPr/>
          </p:nvSpPr>
          <p:spPr bwMode="auto">
            <a:xfrm>
              <a:off x="111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4" name="Rectangle 160"/>
            <p:cNvSpPr>
              <a:spLocks noChangeArrowheads="1"/>
            </p:cNvSpPr>
            <p:nvPr/>
          </p:nvSpPr>
          <p:spPr bwMode="auto">
            <a:xfrm>
              <a:off x="109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5" name="Text Box 161"/>
            <p:cNvSpPr txBox="1">
              <a:spLocks noChangeArrowheads="1"/>
            </p:cNvSpPr>
            <p:nvPr/>
          </p:nvSpPr>
          <p:spPr bwMode="auto">
            <a:xfrm>
              <a:off x="111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6" name="Rectangle 162"/>
            <p:cNvSpPr>
              <a:spLocks noChangeArrowheads="1"/>
            </p:cNvSpPr>
            <p:nvPr/>
          </p:nvSpPr>
          <p:spPr bwMode="auto">
            <a:xfrm>
              <a:off x="65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7" name="Text Box 163"/>
            <p:cNvSpPr txBox="1">
              <a:spLocks noChangeArrowheads="1"/>
            </p:cNvSpPr>
            <p:nvPr/>
          </p:nvSpPr>
          <p:spPr bwMode="auto">
            <a:xfrm>
              <a:off x="66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8" name="Rectangle 164"/>
            <p:cNvSpPr>
              <a:spLocks noChangeArrowheads="1"/>
            </p:cNvSpPr>
            <p:nvPr/>
          </p:nvSpPr>
          <p:spPr bwMode="auto">
            <a:xfrm>
              <a:off x="87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9" name="Text Box 165"/>
            <p:cNvSpPr txBox="1">
              <a:spLocks noChangeArrowheads="1"/>
            </p:cNvSpPr>
            <p:nvPr/>
          </p:nvSpPr>
          <p:spPr bwMode="auto">
            <a:xfrm>
              <a:off x="88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0" name="Rectangle 166"/>
            <p:cNvSpPr>
              <a:spLocks noChangeArrowheads="1"/>
            </p:cNvSpPr>
            <p:nvPr/>
          </p:nvSpPr>
          <p:spPr bwMode="auto">
            <a:xfrm>
              <a:off x="109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1" name="Text Box 167"/>
            <p:cNvSpPr txBox="1">
              <a:spLocks noChangeArrowheads="1"/>
            </p:cNvSpPr>
            <p:nvPr/>
          </p:nvSpPr>
          <p:spPr bwMode="auto">
            <a:xfrm>
              <a:off x="111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2" name="Rectangle 168"/>
            <p:cNvSpPr>
              <a:spLocks noChangeArrowheads="1"/>
            </p:cNvSpPr>
            <p:nvPr/>
          </p:nvSpPr>
          <p:spPr bwMode="auto">
            <a:xfrm>
              <a:off x="133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3" name="Text Box 169"/>
            <p:cNvSpPr txBox="1">
              <a:spLocks noChangeArrowheads="1"/>
            </p:cNvSpPr>
            <p:nvPr/>
          </p:nvSpPr>
          <p:spPr bwMode="auto">
            <a:xfrm>
              <a:off x="134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4" name="Rectangle 170"/>
            <p:cNvSpPr>
              <a:spLocks noChangeArrowheads="1"/>
            </p:cNvSpPr>
            <p:nvPr/>
          </p:nvSpPr>
          <p:spPr bwMode="auto">
            <a:xfrm>
              <a:off x="133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5" name="Text Box 171"/>
            <p:cNvSpPr txBox="1">
              <a:spLocks noChangeArrowheads="1"/>
            </p:cNvSpPr>
            <p:nvPr/>
          </p:nvSpPr>
          <p:spPr bwMode="auto">
            <a:xfrm>
              <a:off x="134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6" name="Rectangle 172"/>
            <p:cNvSpPr>
              <a:spLocks noChangeArrowheads="1"/>
            </p:cNvSpPr>
            <p:nvPr/>
          </p:nvSpPr>
          <p:spPr bwMode="auto">
            <a:xfrm>
              <a:off x="133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7" name="Text Box 173"/>
            <p:cNvSpPr txBox="1">
              <a:spLocks noChangeArrowheads="1"/>
            </p:cNvSpPr>
            <p:nvPr/>
          </p:nvSpPr>
          <p:spPr bwMode="auto">
            <a:xfrm>
              <a:off x="134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8" name="Rectangle 174"/>
            <p:cNvSpPr>
              <a:spLocks noChangeArrowheads="1"/>
            </p:cNvSpPr>
            <p:nvPr/>
          </p:nvSpPr>
          <p:spPr bwMode="auto">
            <a:xfrm>
              <a:off x="1562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9" name="Text Box 175"/>
            <p:cNvSpPr txBox="1">
              <a:spLocks noChangeArrowheads="1"/>
            </p:cNvSpPr>
            <p:nvPr/>
          </p:nvSpPr>
          <p:spPr bwMode="auto">
            <a:xfrm>
              <a:off x="1576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0" name="Rectangle 176"/>
            <p:cNvSpPr>
              <a:spLocks noChangeArrowheads="1"/>
            </p:cNvSpPr>
            <p:nvPr/>
          </p:nvSpPr>
          <p:spPr bwMode="auto">
            <a:xfrm>
              <a:off x="1562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1" name="Text Box 177"/>
            <p:cNvSpPr txBox="1">
              <a:spLocks noChangeArrowheads="1"/>
            </p:cNvSpPr>
            <p:nvPr/>
          </p:nvSpPr>
          <p:spPr bwMode="auto">
            <a:xfrm>
              <a:off x="1576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2" name="Rectangle 178"/>
            <p:cNvSpPr>
              <a:spLocks noChangeArrowheads="1"/>
            </p:cNvSpPr>
            <p:nvPr/>
          </p:nvSpPr>
          <p:spPr bwMode="auto">
            <a:xfrm>
              <a:off x="1562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3" name="Text Box 179"/>
            <p:cNvSpPr txBox="1">
              <a:spLocks noChangeArrowheads="1"/>
            </p:cNvSpPr>
            <p:nvPr/>
          </p:nvSpPr>
          <p:spPr bwMode="auto">
            <a:xfrm>
              <a:off x="1576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4" name="Rectangle 180"/>
            <p:cNvSpPr>
              <a:spLocks noChangeArrowheads="1"/>
            </p:cNvSpPr>
            <p:nvPr/>
          </p:nvSpPr>
          <p:spPr bwMode="auto">
            <a:xfrm>
              <a:off x="65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5" name="Text Box 181"/>
            <p:cNvSpPr txBox="1">
              <a:spLocks noChangeArrowheads="1"/>
            </p:cNvSpPr>
            <p:nvPr/>
          </p:nvSpPr>
          <p:spPr bwMode="auto">
            <a:xfrm>
              <a:off x="66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6" name="Rectangle 182"/>
            <p:cNvSpPr>
              <a:spLocks noChangeArrowheads="1"/>
            </p:cNvSpPr>
            <p:nvPr/>
          </p:nvSpPr>
          <p:spPr bwMode="auto">
            <a:xfrm>
              <a:off x="874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7" name="Text Box 183"/>
            <p:cNvSpPr txBox="1">
              <a:spLocks noChangeArrowheads="1"/>
            </p:cNvSpPr>
            <p:nvPr/>
          </p:nvSpPr>
          <p:spPr bwMode="auto">
            <a:xfrm>
              <a:off x="88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8" name="Rectangle 184"/>
            <p:cNvSpPr>
              <a:spLocks noChangeArrowheads="1"/>
            </p:cNvSpPr>
            <p:nvPr/>
          </p:nvSpPr>
          <p:spPr bwMode="auto">
            <a:xfrm>
              <a:off x="109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9" name="Text Box 185"/>
            <p:cNvSpPr txBox="1">
              <a:spLocks noChangeArrowheads="1"/>
            </p:cNvSpPr>
            <p:nvPr/>
          </p:nvSpPr>
          <p:spPr bwMode="auto">
            <a:xfrm>
              <a:off x="111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0" name="Rectangle 186"/>
            <p:cNvSpPr>
              <a:spLocks noChangeArrowheads="1"/>
            </p:cNvSpPr>
            <p:nvPr/>
          </p:nvSpPr>
          <p:spPr bwMode="auto">
            <a:xfrm>
              <a:off x="133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1" name="Text Box 187"/>
            <p:cNvSpPr txBox="1">
              <a:spLocks noChangeArrowheads="1"/>
            </p:cNvSpPr>
            <p:nvPr/>
          </p:nvSpPr>
          <p:spPr bwMode="auto">
            <a:xfrm>
              <a:off x="134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2" name="Rectangle 188"/>
            <p:cNvSpPr>
              <a:spLocks noChangeArrowheads="1"/>
            </p:cNvSpPr>
            <p:nvPr/>
          </p:nvSpPr>
          <p:spPr bwMode="auto">
            <a:xfrm>
              <a:off x="1562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3" name="Text Box 189"/>
            <p:cNvSpPr txBox="1">
              <a:spLocks noChangeArrowheads="1"/>
            </p:cNvSpPr>
            <p:nvPr/>
          </p:nvSpPr>
          <p:spPr bwMode="auto">
            <a:xfrm>
              <a:off x="1576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4" name="Rectangle 190"/>
            <p:cNvSpPr>
              <a:spLocks noChangeArrowheads="1"/>
            </p:cNvSpPr>
            <p:nvPr/>
          </p:nvSpPr>
          <p:spPr bwMode="auto">
            <a:xfrm>
              <a:off x="65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5" name="Text Box 191"/>
            <p:cNvSpPr txBox="1">
              <a:spLocks noChangeArrowheads="1"/>
            </p:cNvSpPr>
            <p:nvPr/>
          </p:nvSpPr>
          <p:spPr bwMode="auto">
            <a:xfrm>
              <a:off x="66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6" name="Rectangle 192"/>
            <p:cNvSpPr>
              <a:spLocks noChangeArrowheads="1"/>
            </p:cNvSpPr>
            <p:nvPr/>
          </p:nvSpPr>
          <p:spPr bwMode="auto">
            <a:xfrm>
              <a:off x="874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7" name="Text Box 193"/>
            <p:cNvSpPr txBox="1">
              <a:spLocks noChangeArrowheads="1"/>
            </p:cNvSpPr>
            <p:nvPr/>
          </p:nvSpPr>
          <p:spPr bwMode="auto">
            <a:xfrm>
              <a:off x="88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8" name="Rectangle 194"/>
            <p:cNvSpPr>
              <a:spLocks noChangeArrowheads="1"/>
            </p:cNvSpPr>
            <p:nvPr/>
          </p:nvSpPr>
          <p:spPr bwMode="auto">
            <a:xfrm>
              <a:off x="1098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9" name="Text Box 195"/>
            <p:cNvSpPr txBox="1">
              <a:spLocks noChangeArrowheads="1"/>
            </p:cNvSpPr>
            <p:nvPr/>
          </p:nvSpPr>
          <p:spPr bwMode="auto">
            <a:xfrm>
              <a:off x="111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0" name="Rectangle 196"/>
            <p:cNvSpPr>
              <a:spLocks noChangeArrowheads="1"/>
            </p:cNvSpPr>
            <p:nvPr/>
          </p:nvSpPr>
          <p:spPr bwMode="auto">
            <a:xfrm>
              <a:off x="133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1" name="Text Box 197"/>
            <p:cNvSpPr txBox="1">
              <a:spLocks noChangeArrowheads="1"/>
            </p:cNvSpPr>
            <p:nvPr/>
          </p:nvSpPr>
          <p:spPr bwMode="auto">
            <a:xfrm>
              <a:off x="134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2" name="Rectangle 198"/>
            <p:cNvSpPr>
              <a:spLocks noChangeArrowheads="1"/>
            </p:cNvSpPr>
            <p:nvPr/>
          </p:nvSpPr>
          <p:spPr bwMode="auto">
            <a:xfrm>
              <a:off x="1562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3" name="Text Box 199"/>
            <p:cNvSpPr txBox="1">
              <a:spLocks noChangeArrowheads="1"/>
            </p:cNvSpPr>
            <p:nvPr/>
          </p:nvSpPr>
          <p:spPr bwMode="auto">
            <a:xfrm>
              <a:off x="1576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4" name="Rectangle 200"/>
            <p:cNvSpPr>
              <a:spLocks noChangeArrowheads="1"/>
            </p:cNvSpPr>
            <p:nvPr/>
          </p:nvSpPr>
          <p:spPr bwMode="auto">
            <a:xfrm>
              <a:off x="1794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5" name="Text Box 201"/>
            <p:cNvSpPr txBox="1">
              <a:spLocks noChangeArrowheads="1"/>
            </p:cNvSpPr>
            <p:nvPr/>
          </p:nvSpPr>
          <p:spPr bwMode="auto">
            <a:xfrm>
              <a:off x="180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6" name="Rectangle 202"/>
            <p:cNvSpPr>
              <a:spLocks noChangeArrowheads="1"/>
            </p:cNvSpPr>
            <p:nvPr/>
          </p:nvSpPr>
          <p:spPr bwMode="auto">
            <a:xfrm>
              <a:off x="1794" y="3080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7" name="Text Box 203"/>
            <p:cNvSpPr txBox="1">
              <a:spLocks noChangeArrowheads="1"/>
            </p:cNvSpPr>
            <p:nvPr/>
          </p:nvSpPr>
          <p:spPr bwMode="auto">
            <a:xfrm>
              <a:off x="180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8" name="Rectangle 204"/>
            <p:cNvSpPr>
              <a:spLocks noChangeArrowheads="1"/>
            </p:cNvSpPr>
            <p:nvPr/>
          </p:nvSpPr>
          <p:spPr bwMode="auto">
            <a:xfrm>
              <a:off x="1794" y="3256"/>
              <a:ext cx="237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9" name="Text Box 205"/>
            <p:cNvSpPr txBox="1">
              <a:spLocks noChangeArrowheads="1"/>
            </p:cNvSpPr>
            <p:nvPr/>
          </p:nvSpPr>
          <p:spPr bwMode="auto">
            <a:xfrm>
              <a:off x="180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0" name="Rectangle 206"/>
            <p:cNvSpPr>
              <a:spLocks noChangeArrowheads="1"/>
            </p:cNvSpPr>
            <p:nvPr/>
          </p:nvSpPr>
          <p:spPr bwMode="auto">
            <a:xfrm>
              <a:off x="1794" y="3432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1" name="Text Box 207"/>
            <p:cNvSpPr txBox="1">
              <a:spLocks noChangeArrowheads="1"/>
            </p:cNvSpPr>
            <p:nvPr/>
          </p:nvSpPr>
          <p:spPr bwMode="auto">
            <a:xfrm>
              <a:off x="180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2" name="Rectangle 208"/>
            <p:cNvSpPr>
              <a:spLocks noChangeArrowheads="1"/>
            </p:cNvSpPr>
            <p:nvPr/>
          </p:nvSpPr>
          <p:spPr bwMode="auto">
            <a:xfrm>
              <a:off x="179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3" name="Text Box 209"/>
            <p:cNvSpPr txBox="1">
              <a:spLocks noChangeArrowheads="1"/>
            </p:cNvSpPr>
            <p:nvPr/>
          </p:nvSpPr>
          <p:spPr bwMode="auto">
            <a:xfrm>
              <a:off x="180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4" name="Rectangle 210"/>
            <p:cNvSpPr>
              <a:spLocks noChangeArrowheads="1"/>
            </p:cNvSpPr>
            <p:nvPr/>
          </p:nvSpPr>
          <p:spPr bwMode="auto">
            <a:xfrm>
              <a:off x="1794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5" name="Text Box 211"/>
            <p:cNvSpPr txBox="1">
              <a:spLocks noChangeArrowheads="1"/>
            </p:cNvSpPr>
            <p:nvPr/>
          </p:nvSpPr>
          <p:spPr bwMode="auto">
            <a:xfrm>
              <a:off x="180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6" name="Rectangle 212"/>
            <p:cNvSpPr>
              <a:spLocks noChangeArrowheads="1"/>
            </p:cNvSpPr>
            <p:nvPr/>
          </p:nvSpPr>
          <p:spPr bwMode="auto">
            <a:xfrm>
              <a:off x="1562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7" name="Text Box 213"/>
            <p:cNvSpPr txBox="1">
              <a:spLocks noChangeArrowheads="1"/>
            </p:cNvSpPr>
            <p:nvPr/>
          </p:nvSpPr>
          <p:spPr bwMode="auto">
            <a:xfrm>
              <a:off x="1576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8" name="Rectangle 214"/>
            <p:cNvSpPr>
              <a:spLocks noChangeArrowheads="1"/>
            </p:cNvSpPr>
            <p:nvPr/>
          </p:nvSpPr>
          <p:spPr bwMode="auto">
            <a:xfrm>
              <a:off x="133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9" name="Text Box 215"/>
            <p:cNvSpPr txBox="1">
              <a:spLocks noChangeArrowheads="1"/>
            </p:cNvSpPr>
            <p:nvPr/>
          </p:nvSpPr>
          <p:spPr bwMode="auto">
            <a:xfrm>
              <a:off x="134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0" name="Rectangle 216"/>
            <p:cNvSpPr>
              <a:spLocks noChangeArrowheads="1"/>
            </p:cNvSpPr>
            <p:nvPr/>
          </p:nvSpPr>
          <p:spPr bwMode="auto">
            <a:xfrm>
              <a:off x="1098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1" name="Text Box 217"/>
            <p:cNvSpPr txBox="1">
              <a:spLocks noChangeArrowheads="1"/>
            </p:cNvSpPr>
            <p:nvPr/>
          </p:nvSpPr>
          <p:spPr bwMode="auto">
            <a:xfrm>
              <a:off x="111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2" name="Rectangle 218"/>
            <p:cNvSpPr>
              <a:spLocks noChangeArrowheads="1"/>
            </p:cNvSpPr>
            <p:nvPr/>
          </p:nvSpPr>
          <p:spPr bwMode="auto">
            <a:xfrm>
              <a:off x="874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3" name="Text Box 219"/>
            <p:cNvSpPr txBox="1">
              <a:spLocks noChangeArrowheads="1"/>
            </p:cNvSpPr>
            <p:nvPr/>
          </p:nvSpPr>
          <p:spPr bwMode="auto">
            <a:xfrm>
              <a:off x="88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4" name="Rectangle 220"/>
            <p:cNvSpPr>
              <a:spLocks noChangeArrowheads="1"/>
            </p:cNvSpPr>
            <p:nvPr/>
          </p:nvSpPr>
          <p:spPr bwMode="auto">
            <a:xfrm>
              <a:off x="65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5" name="Text Box 221"/>
            <p:cNvSpPr txBox="1">
              <a:spLocks noChangeArrowheads="1"/>
            </p:cNvSpPr>
            <p:nvPr/>
          </p:nvSpPr>
          <p:spPr bwMode="auto">
            <a:xfrm>
              <a:off x="66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6" name="Rectangle 222"/>
            <p:cNvSpPr>
              <a:spLocks noChangeArrowheads="1"/>
            </p:cNvSpPr>
            <p:nvPr/>
          </p:nvSpPr>
          <p:spPr bwMode="auto">
            <a:xfrm>
              <a:off x="65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7" name="Text Box 223"/>
            <p:cNvSpPr txBox="1">
              <a:spLocks noChangeArrowheads="1"/>
            </p:cNvSpPr>
            <p:nvPr/>
          </p:nvSpPr>
          <p:spPr bwMode="auto">
            <a:xfrm>
              <a:off x="66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8" name="Rectangle 224"/>
            <p:cNvSpPr>
              <a:spLocks noChangeArrowheads="1"/>
            </p:cNvSpPr>
            <p:nvPr/>
          </p:nvSpPr>
          <p:spPr bwMode="auto">
            <a:xfrm>
              <a:off x="874" y="2552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9" name="Text Box 225"/>
            <p:cNvSpPr txBox="1">
              <a:spLocks noChangeArrowheads="1"/>
            </p:cNvSpPr>
            <p:nvPr/>
          </p:nvSpPr>
          <p:spPr bwMode="auto">
            <a:xfrm>
              <a:off x="88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0" name="Rectangle 226"/>
            <p:cNvSpPr>
              <a:spLocks noChangeArrowheads="1"/>
            </p:cNvSpPr>
            <p:nvPr/>
          </p:nvSpPr>
          <p:spPr bwMode="auto">
            <a:xfrm>
              <a:off x="109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1" name="Text Box 227"/>
            <p:cNvSpPr txBox="1">
              <a:spLocks noChangeArrowheads="1"/>
            </p:cNvSpPr>
            <p:nvPr/>
          </p:nvSpPr>
          <p:spPr bwMode="auto">
            <a:xfrm>
              <a:off x="111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2" name="Rectangle 228"/>
            <p:cNvSpPr>
              <a:spLocks noChangeArrowheads="1"/>
            </p:cNvSpPr>
            <p:nvPr/>
          </p:nvSpPr>
          <p:spPr bwMode="auto">
            <a:xfrm>
              <a:off x="133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3" name="Text Box 229"/>
            <p:cNvSpPr txBox="1">
              <a:spLocks noChangeArrowheads="1"/>
            </p:cNvSpPr>
            <p:nvPr/>
          </p:nvSpPr>
          <p:spPr bwMode="auto">
            <a:xfrm>
              <a:off x="134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4" name="Rectangle 230"/>
            <p:cNvSpPr>
              <a:spLocks noChangeArrowheads="1"/>
            </p:cNvSpPr>
            <p:nvPr/>
          </p:nvSpPr>
          <p:spPr bwMode="auto">
            <a:xfrm>
              <a:off x="1562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5" name="Text Box 231"/>
            <p:cNvSpPr txBox="1">
              <a:spLocks noChangeArrowheads="1"/>
            </p:cNvSpPr>
            <p:nvPr/>
          </p:nvSpPr>
          <p:spPr bwMode="auto">
            <a:xfrm>
              <a:off x="1576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6" name="Rectangle 232"/>
            <p:cNvSpPr>
              <a:spLocks noChangeArrowheads="1"/>
            </p:cNvSpPr>
            <p:nvPr/>
          </p:nvSpPr>
          <p:spPr bwMode="auto">
            <a:xfrm>
              <a:off x="1794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7" name="Text Box 233"/>
            <p:cNvSpPr txBox="1">
              <a:spLocks noChangeArrowheads="1"/>
            </p:cNvSpPr>
            <p:nvPr/>
          </p:nvSpPr>
          <p:spPr bwMode="auto">
            <a:xfrm>
              <a:off x="180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8" name="Rectangle 234"/>
            <p:cNvSpPr>
              <a:spLocks noChangeArrowheads="1"/>
            </p:cNvSpPr>
            <p:nvPr/>
          </p:nvSpPr>
          <p:spPr bwMode="auto">
            <a:xfrm>
              <a:off x="2026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9" name="Text Box 235"/>
            <p:cNvSpPr txBox="1">
              <a:spLocks noChangeArrowheads="1"/>
            </p:cNvSpPr>
            <p:nvPr/>
          </p:nvSpPr>
          <p:spPr bwMode="auto">
            <a:xfrm>
              <a:off x="2040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0" name="Rectangle 236"/>
            <p:cNvSpPr>
              <a:spLocks noChangeArrowheads="1"/>
            </p:cNvSpPr>
            <p:nvPr/>
          </p:nvSpPr>
          <p:spPr bwMode="auto">
            <a:xfrm>
              <a:off x="2026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1" name="Text Box 237"/>
            <p:cNvSpPr txBox="1">
              <a:spLocks noChangeArrowheads="1"/>
            </p:cNvSpPr>
            <p:nvPr/>
          </p:nvSpPr>
          <p:spPr bwMode="auto">
            <a:xfrm>
              <a:off x="2040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2" name="Rectangle 238"/>
            <p:cNvSpPr>
              <a:spLocks noChangeArrowheads="1"/>
            </p:cNvSpPr>
            <p:nvPr/>
          </p:nvSpPr>
          <p:spPr bwMode="auto">
            <a:xfrm>
              <a:off x="2026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3" name="Text Box 239"/>
            <p:cNvSpPr txBox="1">
              <a:spLocks noChangeArrowheads="1"/>
            </p:cNvSpPr>
            <p:nvPr/>
          </p:nvSpPr>
          <p:spPr bwMode="auto">
            <a:xfrm>
              <a:off x="2040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4" name="Rectangle 240"/>
            <p:cNvSpPr>
              <a:spLocks noChangeArrowheads="1"/>
            </p:cNvSpPr>
            <p:nvPr/>
          </p:nvSpPr>
          <p:spPr bwMode="auto">
            <a:xfrm>
              <a:off x="2026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5" name="Text Box 241"/>
            <p:cNvSpPr txBox="1">
              <a:spLocks noChangeArrowheads="1"/>
            </p:cNvSpPr>
            <p:nvPr/>
          </p:nvSpPr>
          <p:spPr bwMode="auto">
            <a:xfrm>
              <a:off x="2040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6" name="Rectangle 242"/>
            <p:cNvSpPr>
              <a:spLocks noChangeArrowheads="1"/>
            </p:cNvSpPr>
            <p:nvPr/>
          </p:nvSpPr>
          <p:spPr bwMode="auto">
            <a:xfrm>
              <a:off x="2026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7" name="Text Box 243"/>
            <p:cNvSpPr txBox="1">
              <a:spLocks noChangeArrowheads="1"/>
            </p:cNvSpPr>
            <p:nvPr/>
          </p:nvSpPr>
          <p:spPr bwMode="auto">
            <a:xfrm>
              <a:off x="2040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8" name="Rectangle 244"/>
            <p:cNvSpPr>
              <a:spLocks noChangeArrowheads="1"/>
            </p:cNvSpPr>
            <p:nvPr/>
          </p:nvSpPr>
          <p:spPr bwMode="auto">
            <a:xfrm>
              <a:off x="2026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9" name="Text Box 245"/>
            <p:cNvSpPr txBox="1">
              <a:spLocks noChangeArrowheads="1"/>
            </p:cNvSpPr>
            <p:nvPr/>
          </p:nvSpPr>
          <p:spPr bwMode="auto">
            <a:xfrm>
              <a:off x="2040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0" name="Rectangle 246"/>
            <p:cNvSpPr>
              <a:spLocks noChangeArrowheads="1"/>
            </p:cNvSpPr>
            <p:nvPr/>
          </p:nvSpPr>
          <p:spPr bwMode="auto">
            <a:xfrm>
              <a:off x="2026" y="360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1" name="Text Box 247"/>
            <p:cNvSpPr txBox="1">
              <a:spLocks noChangeArrowheads="1"/>
            </p:cNvSpPr>
            <p:nvPr/>
          </p:nvSpPr>
          <p:spPr bwMode="auto">
            <a:xfrm>
              <a:off x="2040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2" name="Rectangle 248"/>
            <p:cNvSpPr>
              <a:spLocks noChangeArrowheads="1"/>
            </p:cNvSpPr>
            <p:nvPr/>
          </p:nvSpPr>
          <p:spPr bwMode="auto">
            <a:xfrm>
              <a:off x="225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3" name="Text Box 249"/>
            <p:cNvSpPr txBox="1">
              <a:spLocks noChangeArrowheads="1"/>
            </p:cNvSpPr>
            <p:nvPr/>
          </p:nvSpPr>
          <p:spPr bwMode="auto">
            <a:xfrm>
              <a:off x="227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4" name="Rectangle 250"/>
            <p:cNvSpPr>
              <a:spLocks noChangeArrowheads="1"/>
            </p:cNvSpPr>
            <p:nvPr/>
          </p:nvSpPr>
          <p:spPr bwMode="auto">
            <a:xfrm>
              <a:off x="225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5" name="Text Box 251"/>
            <p:cNvSpPr txBox="1">
              <a:spLocks noChangeArrowheads="1"/>
            </p:cNvSpPr>
            <p:nvPr/>
          </p:nvSpPr>
          <p:spPr bwMode="auto">
            <a:xfrm>
              <a:off x="227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6" name="Rectangle 252"/>
            <p:cNvSpPr>
              <a:spLocks noChangeArrowheads="1"/>
            </p:cNvSpPr>
            <p:nvPr/>
          </p:nvSpPr>
          <p:spPr bwMode="auto">
            <a:xfrm>
              <a:off x="65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7" name="Text Box 253"/>
            <p:cNvSpPr txBox="1">
              <a:spLocks noChangeArrowheads="1"/>
            </p:cNvSpPr>
            <p:nvPr/>
          </p:nvSpPr>
          <p:spPr bwMode="auto">
            <a:xfrm>
              <a:off x="66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8" name="Rectangle 254"/>
            <p:cNvSpPr>
              <a:spLocks noChangeArrowheads="1"/>
            </p:cNvSpPr>
            <p:nvPr/>
          </p:nvSpPr>
          <p:spPr bwMode="auto">
            <a:xfrm>
              <a:off x="874" y="2376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9" name="Text Box 255"/>
            <p:cNvSpPr txBox="1">
              <a:spLocks noChangeArrowheads="1"/>
            </p:cNvSpPr>
            <p:nvPr/>
          </p:nvSpPr>
          <p:spPr bwMode="auto">
            <a:xfrm>
              <a:off x="88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0" name="Rectangle 256"/>
            <p:cNvSpPr>
              <a:spLocks noChangeArrowheads="1"/>
            </p:cNvSpPr>
            <p:nvPr/>
          </p:nvSpPr>
          <p:spPr bwMode="auto">
            <a:xfrm>
              <a:off x="109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1" name="Text Box 257"/>
            <p:cNvSpPr txBox="1">
              <a:spLocks noChangeArrowheads="1"/>
            </p:cNvSpPr>
            <p:nvPr/>
          </p:nvSpPr>
          <p:spPr bwMode="auto">
            <a:xfrm>
              <a:off x="111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2" name="Rectangle 258"/>
            <p:cNvSpPr>
              <a:spLocks noChangeArrowheads="1"/>
            </p:cNvSpPr>
            <p:nvPr/>
          </p:nvSpPr>
          <p:spPr bwMode="auto">
            <a:xfrm>
              <a:off x="133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3" name="Text Box 259"/>
            <p:cNvSpPr txBox="1">
              <a:spLocks noChangeArrowheads="1"/>
            </p:cNvSpPr>
            <p:nvPr/>
          </p:nvSpPr>
          <p:spPr bwMode="auto">
            <a:xfrm>
              <a:off x="134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4" name="Rectangle 260"/>
            <p:cNvSpPr>
              <a:spLocks noChangeArrowheads="1"/>
            </p:cNvSpPr>
            <p:nvPr/>
          </p:nvSpPr>
          <p:spPr bwMode="auto">
            <a:xfrm>
              <a:off x="1562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5" name="Text Box 261"/>
            <p:cNvSpPr txBox="1">
              <a:spLocks noChangeArrowheads="1"/>
            </p:cNvSpPr>
            <p:nvPr/>
          </p:nvSpPr>
          <p:spPr bwMode="auto">
            <a:xfrm>
              <a:off x="1576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6" name="Rectangle 262"/>
            <p:cNvSpPr>
              <a:spLocks noChangeArrowheads="1"/>
            </p:cNvSpPr>
            <p:nvPr/>
          </p:nvSpPr>
          <p:spPr bwMode="auto">
            <a:xfrm>
              <a:off x="1794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7" name="Text Box 263"/>
            <p:cNvSpPr txBox="1">
              <a:spLocks noChangeArrowheads="1"/>
            </p:cNvSpPr>
            <p:nvPr/>
          </p:nvSpPr>
          <p:spPr bwMode="auto">
            <a:xfrm>
              <a:off x="180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8" name="Rectangle 264"/>
            <p:cNvSpPr>
              <a:spLocks noChangeArrowheads="1"/>
            </p:cNvSpPr>
            <p:nvPr/>
          </p:nvSpPr>
          <p:spPr bwMode="auto">
            <a:xfrm>
              <a:off x="2026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9" name="Text Box 265"/>
            <p:cNvSpPr txBox="1">
              <a:spLocks noChangeArrowheads="1"/>
            </p:cNvSpPr>
            <p:nvPr/>
          </p:nvSpPr>
          <p:spPr bwMode="auto">
            <a:xfrm>
              <a:off x="2040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0" name="Rectangle 266"/>
            <p:cNvSpPr>
              <a:spLocks noChangeArrowheads="1"/>
            </p:cNvSpPr>
            <p:nvPr/>
          </p:nvSpPr>
          <p:spPr bwMode="auto">
            <a:xfrm>
              <a:off x="225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1" name="Text Box 267"/>
            <p:cNvSpPr txBox="1">
              <a:spLocks noChangeArrowheads="1"/>
            </p:cNvSpPr>
            <p:nvPr/>
          </p:nvSpPr>
          <p:spPr bwMode="auto">
            <a:xfrm>
              <a:off x="227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2" name="Rectangle 268"/>
            <p:cNvSpPr>
              <a:spLocks noChangeArrowheads="1"/>
            </p:cNvSpPr>
            <p:nvPr/>
          </p:nvSpPr>
          <p:spPr bwMode="auto">
            <a:xfrm>
              <a:off x="225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3" name="Text Box 269"/>
            <p:cNvSpPr txBox="1">
              <a:spLocks noChangeArrowheads="1"/>
            </p:cNvSpPr>
            <p:nvPr/>
          </p:nvSpPr>
          <p:spPr bwMode="auto">
            <a:xfrm>
              <a:off x="227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4" name="Rectangle 270"/>
            <p:cNvSpPr>
              <a:spLocks noChangeArrowheads="1"/>
            </p:cNvSpPr>
            <p:nvPr/>
          </p:nvSpPr>
          <p:spPr bwMode="auto">
            <a:xfrm>
              <a:off x="2258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5" name="Text Box 271"/>
            <p:cNvSpPr txBox="1">
              <a:spLocks noChangeArrowheads="1"/>
            </p:cNvSpPr>
            <p:nvPr/>
          </p:nvSpPr>
          <p:spPr bwMode="auto">
            <a:xfrm>
              <a:off x="227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6" name="Rectangle 272"/>
            <p:cNvSpPr>
              <a:spLocks noChangeArrowheads="1"/>
            </p:cNvSpPr>
            <p:nvPr/>
          </p:nvSpPr>
          <p:spPr bwMode="auto">
            <a:xfrm>
              <a:off x="2258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7" name="Text Box 273"/>
            <p:cNvSpPr txBox="1">
              <a:spLocks noChangeArrowheads="1"/>
            </p:cNvSpPr>
            <p:nvPr/>
          </p:nvSpPr>
          <p:spPr bwMode="auto">
            <a:xfrm>
              <a:off x="227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8" name="Rectangle 274"/>
            <p:cNvSpPr>
              <a:spLocks noChangeArrowheads="1"/>
            </p:cNvSpPr>
            <p:nvPr/>
          </p:nvSpPr>
          <p:spPr bwMode="auto">
            <a:xfrm>
              <a:off x="225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9" name="Text Box 275"/>
            <p:cNvSpPr txBox="1">
              <a:spLocks noChangeArrowheads="1"/>
            </p:cNvSpPr>
            <p:nvPr/>
          </p:nvSpPr>
          <p:spPr bwMode="auto">
            <a:xfrm>
              <a:off x="227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60" name="Rectangle 276"/>
            <p:cNvSpPr>
              <a:spLocks noChangeArrowheads="1"/>
            </p:cNvSpPr>
            <p:nvPr/>
          </p:nvSpPr>
          <p:spPr bwMode="auto">
            <a:xfrm>
              <a:off x="225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1" name="Text Box 277"/>
            <p:cNvSpPr txBox="1">
              <a:spLocks noChangeArrowheads="1"/>
            </p:cNvSpPr>
            <p:nvPr/>
          </p:nvSpPr>
          <p:spPr bwMode="auto">
            <a:xfrm>
              <a:off x="227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62" name="Rectangle 278"/>
            <p:cNvSpPr>
              <a:spLocks noChangeArrowheads="1"/>
            </p:cNvSpPr>
            <p:nvPr/>
          </p:nvSpPr>
          <p:spPr bwMode="auto">
            <a:xfrm>
              <a:off x="638" y="2370"/>
              <a:ext cx="1852" cy="141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3" name="Line 279"/>
            <p:cNvSpPr>
              <a:spLocks noChangeShapeType="1"/>
            </p:cNvSpPr>
            <p:nvPr/>
          </p:nvSpPr>
          <p:spPr bwMode="auto">
            <a:xfrm>
              <a:off x="870" y="237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4" name="Line 280"/>
            <p:cNvSpPr>
              <a:spLocks noChangeShapeType="1"/>
            </p:cNvSpPr>
            <p:nvPr/>
          </p:nvSpPr>
          <p:spPr bwMode="auto">
            <a:xfrm>
              <a:off x="1101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5" name="Line 281"/>
            <p:cNvSpPr>
              <a:spLocks noChangeShapeType="1"/>
            </p:cNvSpPr>
            <p:nvPr/>
          </p:nvSpPr>
          <p:spPr bwMode="auto">
            <a:xfrm>
              <a:off x="1325" y="236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6" name="Line 282"/>
            <p:cNvSpPr>
              <a:spLocks noChangeShapeType="1"/>
            </p:cNvSpPr>
            <p:nvPr/>
          </p:nvSpPr>
          <p:spPr bwMode="auto">
            <a:xfrm>
              <a:off x="1556" y="2374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7" name="Line 283"/>
            <p:cNvSpPr>
              <a:spLocks noChangeShapeType="1"/>
            </p:cNvSpPr>
            <p:nvPr/>
          </p:nvSpPr>
          <p:spPr bwMode="auto">
            <a:xfrm>
              <a:off x="1795" y="2379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8" name="Line 284"/>
            <p:cNvSpPr>
              <a:spLocks noChangeShapeType="1"/>
            </p:cNvSpPr>
            <p:nvPr/>
          </p:nvSpPr>
          <p:spPr bwMode="auto">
            <a:xfrm>
              <a:off x="2026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9" name="Line 285"/>
            <p:cNvSpPr>
              <a:spLocks noChangeShapeType="1"/>
            </p:cNvSpPr>
            <p:nvPr/>
          </p:nvSpPr>
          <p:spPr bwMode="auto">
            <a:xfrm>
              <a:off x="2257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0" name="Line 286"/>
            <p:cNvSpPr>
              <a:spLocks noChangeShapeType="1"/>
            </p:cNvSpPr>
            <p:nvPr/>
          </p:nvSpPr>
          <p:spPr bwMode="auto">
            <a:xfrm>
              <a:off x="638" y="2550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1" name="Line 287"/>
            <p:cNvSpPr>
              <a:spLocks noChangeShapeType="1"/>
            </p:cNvSpPr>
            <p:nvPr/>
          </p:nvSpPr>
          <p:spPr bwMode="auto">
            <a:xfrm>
              <a:off x="639" y="272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2" name="Line 288"/>
            <p:cNvSpPr>
              <a:spLocks noChangeShapeType="1"/>
            </p:cNvSpPr>
            <p:nvPr/>
          </p:nvSpPr>
          <p:spPr bwMode="auto">
            <a:xfrm>
              <a:off x="641" y="2899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3" name="Line 289"/>
            <p:cNvSpPr>
              <a:spLocks noChangeShapeType="1"/>
            </p:cNvSpPr>
            <p:nvPr/>
          </p:nvSpPr>
          <p:spPr bwMode="auto">
            <a:xfrm>
              <a:off x="636" y="307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4" name="Line 290"/>
            <p:cNvSpPr>
              <a:spLocks noChangeShapeType="1"/>
            </p:cNvSpPr>
            <p:nvPr/>
          </p:nvSpPr>
          <p:spPr bwMode="auto">
            <a:xfrm>
              <a:off x="637" y="326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5" name="Line 291"/>
            <p:cNvSpPr>
              <a:spLocks noChangeShapeType="1"/>
            </p:cNvSpPr>
            <p:nvPr/>
          </p:nvSpPr>
          <p:spPr bwMode="auto">
            <a:xfrm>
              <a:off x="645" y="3427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6" name="Line 292"/>
            <p:cNvSpPr>
              <a:spLocks noChangeShapeType="1"/>
            </p:cNvSpPr>
            <p:nvPr/>
          </p:nvSpPr>
          <p:spPr bwMode="auto">
            <a:xfrm>
              <a:off x="640" y="360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05477" name="Text Box 293"/>
          <p:cNvSpPr txBox="1">
            <a:spLocks noChangeArrowheads="1"/>
          </p:cNvSpPr>
          <p:nvPr/>
        </p:nvSpPr>
        <p:spPr bwMode="auto">
          <a:xfrm>
            <a:off x="1308100" y="1392237"/>
            <a:ext cx="2305050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i="1">
                <a:solidFill>
                  <a:srgbClr val="000000"/>
                </a:solidFill>
                <a:latin typeface="Times New Roman" pitchFamily="18" charset="0"/>
              </a:rPr>
              <a:t>Image features (2D)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05479" name="Text Box 295"/>
          <p:cNvSpPr txBox="1">
            <a:spLocks noChangeArrowheads="1"/>
          </p:cNvSpPr>
          <p:nvPr/>
        </p:nvSpPr>
        <p:spPr bwMode="auto">
          <a:xfrm>
            <a:off x="609600" y="4687887"/>
            <a:ext cx="8131175" cy="11874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Distance Transform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is a function           that for each image pixel  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assigns a  non-negative number            corresponding to distance from 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 to the nearest feature in the image  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        </a:t>
            </a:r>
          </a:p>
        </p:txBody>
      </p:sp>
      <p:graphicFrame>
        <p:nvGraphicFramePr>
          <p:cNvPr id="717824" name="Object 0"/>
          <p:cNvGraphicFramePr>
            <a:graphicFrameLocks noChangeAspect="1"/>
          </p:cNvGraphicFramePr>
          <p:nvPr/>
        </p:nvGraphicFramePr>
        <p:xfrm>
          <a:off x="5392737" y="4749800"/>
          <a:ext cx="444500" cy="382587"/>
        </p:xfrm>
        <a:graphic>
          <a:graphicData uri="http://schemas.openxmlformats.org/presentationml/2006/ole">
            <p:oleObj spid="_x0000_s340994" name="Equation" r:id="rId3" imgW="304560" imgH="203040" progId="Equation.3">
              <p:embed/>
            </p:oleObj>
          </a:graphicData>
        </a:graphic>
      </p:graphicFrame>
      <p:graphicFrame>
        <p:nvGraphicFramePr>
          <p:cNvPr id="717825" name="Object 1"/>
          <p:cNvGraphicFramePr>
            <a:graphicFrameLocks noChangeAspect="1"/>
          </p:cNvGraphicFramePr>
          <p:nvPr/>
        </p:nvGraphicFramePr>
        <p:xfrm>
          <a:off x="5767387" y="5118100"/>
          <a:ext cx="534988" cy="382587"/>
        </p:xfrm>
        <a:graphic>
          <a:graphicData uri="http://schemas.openxmlformats.org/presentationml/2006/ole">
            <p:oleObj spid="_x0000_s340995" name="Equation" r:id="rId4" imgW="368280" imgH="203040" progId="Equation.3">
              <p:embed/>
            </p:oleObj>
          </a:graphicData>
        </a:graphic>
      </p:graphicFrame>
      <p:sp>
        <p:nvSpPr>
          <p:cNvPr id="298" name="TextBox 297"/>
          <p:cNvSpPr txBox="1"/>
          <p:nvPr/>
        </p:nvSpPr>
        <p:spPr>
          <a:xfrm>
            <a:off x="762000" y="60198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Features could be edge points, foreground points,…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9" name="Title 29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0" name="Rectangle 2"/>
          <p:cNvSpPr txBox="1">
            <a:spLocks noChangeArrowheads="1"/>
          </p:cNvSpPr>
          <p:nvPr/>
        </p:nvSpPr>
        <p:spPr bwMode="auto">
          <a:xfrm>
            <a:off x="457200" y="10631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Distance transform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dirty="0" smtClean="0"/>
              <a:t>Distance transform</a:t>
            </a:r>
          </a:p>
        </p:txBody>
      </p:sp>
      <p:pic>
        <p:nvPicPr>
          <p:cNvPr id="694287" name="Picture 15" descr="edge_mou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629289"/>
            <a:ext cx="2081241" cy="1764530"/>
          </a:xfrm>
          <a:prstGeom prst="rect">
            <a:avLst/>
          </a:prstGeom>
          <a:noFill/>
        </p:spPr>
      </p:pic>
      <p:pic>
        <p:nvPicPr>
          <p:cNvPr id="10" name="Picture 9" descr="mouse_dist_transform_color.jpg"/>
          <p:cNvPicPr>
            <a:picLocks noChangeAspect="1"/>
          </p:cNvPicPr>
          <p:nvPr/>
        </p:nvPicPr>
        <p:blipFill>
          <a:blip r:embed="rId4" cstate="print"/>
          <a:srcRect l="26807" t="5269" r="22260" b="9105"/>
          <a:stretch>
            <a:fillRect/>
          </a:stretch>
        </p:blipFill>
        <p:spPr>
          <a:xfrm>
            <a:off x="6215085" y="1451473"/>
            <a:ext cx="2348067" cy="2008215"/>
          </a:xfrm>
          <a:prstGeom prst="rect">
            <a:avLst/>
          </a:prstGeom>
        </p:spPr>
      </p:pic>
      <p:pic>
        <p:nvPicPr>
          <p:cNvPr id="11" name="Picture 10" descr="mous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9057" y="1522942"/>
            <a:ext cx="2224454" cy="18859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9057" y="3423175"/>
            <a:ext cx="19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original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05546" y="3459688"/>
            <a:ext cx="266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distance transform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63870" y="3304685"/>
            <a:ext cx="266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edges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86468" y="4290516"/>
            <a:ext cx="3322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Value at (</a:t>
            </a:r>
            <a:r>
              <a:rPr lang="en-US" sz="2000" dirty="0" err="1">
                <a:solidFill>
                  <a:srgbClr val="000000"/>
                </a:solidFill>
              </a:rPr>
              <a:t>x,y</a:t>
            </a:r>
            <a:r>
              <a:rPr lang="en-US" sz="2000" dirty="0">
                <a:solidFill>
                  <a:srgbClr val="000000"/>
                </a:solidFill>
              </a:rPr>
              <a:t>) tells how far that position is from the nearest edge point (or other binary mage structure) 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rot="5400000" flipH="1" flipV="1">
            <a:off x="7091397" y="4043102"/>
            <a:ext cx="58420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959494" y="5650468"/>
            <a:ext cx="3184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ourier" pitchFamily="49" charset="0"/>
              </a:rPr>
              <a:t>&gt;&gt; help </a:t>
            </a:r>
            <a:r>
              <a:rPr lang="en-US" b="1" dirty="0" err="1">
                <a:solidFill>
                  <a:srgbClr val="000000"/>
                </a:solidFill>
                <a:latin typeface="Courier" pitchFamily="49" charset="0"/>
              </a:rPr>
              <a:t>bwdist</a:t>
            </a:r>
            <a:endParaRPr lang="en-US" b="1" dirty="0">
              <a:solidFill>
                <a:srgbClr val="000000"/>
              </a:solidFill>
              <a:latin typeface="Courier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r>
              <a:rPr lang="en-US" sz="1200" dirty="0" smtClean="0"/>
              <a:t>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291"/>
            <a:ext cx="8229600" cy="1143000"/>
          </a:xfrm>
        </p:spPr>
        <p:txBody>
          <a:bodyPr/>
          <a:lstStyle/>
          <a:p>
            <a:r>
              <a:rPr lang="en-US" smtClean="0"/>
              <a:t>Distance transform (1D)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2629"/>
            <a:ext cx="8229600" cy="452596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3" cstate="print"/>
          <a:srcRect l="18750" t="30664" r="17084" b="6644"/>
          <a:stretch>
            <a:fillRect/>
          </a:stretch>
        </p:blipFill>
        <p:spPr bwMode="auto">
          <a:xfrm>
            <a:off x="228600" y="1050892"/>
            <a:ext cx="8686800" cy="518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2" name="Rectangle 6"/>
          <p:cNvSpPr>
            <a:spLocks noChangeArrowheads="1"/>
          </p:cNvSpPr>
          <p:nvPr/>
        </p:nvSpPr>
        <p:spPr bwMode="auto">
          <a:xfrm>
            <a:off x="381000" y="2963829"/>
            <a:ext cx="70866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3" name="Rectangle 7"/>
          <p:cNvSpPr>
            <a:spLocks noChangeArrowheads="1"/>
          </p:cNvSpPr>
          <p:nvPr/>
        </p:nvSpPr>
        <p:spPr bwMode="auto">
          <a:xfrm>
            <a:off x="381000" y="3802029"/>
            <a:ext cx="80772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4" name="Rectangle 8"/>
          <p:cNvSpPr>
            <a:spLocks noChangeArrowheads="1"/>
          </p:cNvSpPr>
          <p:nvPr/>
        </p:nvSpPr>
        <p:spPr bwMode="auto">
          <a:xfrm>
            <a:off x="4800600" y="5783229"/>
            <a:ext cx="4343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5" name="Rectangle 9"/>
          <p:cNvSpPr>
            <a:spLocks noChangeArrowheads="1"/>
          </p:cNvSpPr>
          <p:nvPr/>
        </p:nvSpPr>
        <p:spPr bwMode="auto">
          <a:xfrm>
            <a:off x="4800600" y="5173629"/>
            <a:ext cx="4343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07529" name="Text Box 11"/>
          <p:cNvSpPr txBox="1">
            <a:spLocks noChangeArrowheads="1"/>
          </p:cNvSpPr>
          <p:nvPr/>
        </p:nvSpPr>
        <p:spPr bwMode="auto">
          <a:xfrm>
            <a:off x="0" y="6550071"/>
            <a:ext cx="2514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Adapted from D. </a:t>
            </a:r>
            <a:r>
              <a:rPr lang="en-US" sz="1200" b="1" dirty="0" err="1">
                <a:solidFill>
                  <a:srgbClr val="000000"/>
                </a:solidFill>
              </a:rPr>
              <a:t>Huttenlocher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07530" name="Rectangle 12"/>
          <p:cNvSpPr>
            <a:spLocks noChangeArrowheads="1"/>
          </p:cNvSpPr>
          <p:nvPr/>
        </p:nvSpPr>
        <p:spPr bwMode="auto">
          <a:xfrm>
            <a:off x="381000" y="1668429"/>
            <a:ext cx="6248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9" name="Rectangle 13"/>
          <p:cNvSpPr>
            <a:spLocks noChangeArrowheads="1"/>
          </p:cNvSpPr>
          <p:nvPr/>
        </p:nvSpPr>
        <p:spPr bwMode="auto">
          <a:xfrm>
            <a:off x="5562600" y="4640229"/>
            <a:ext cx="33528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50" name="Rectangle 14"/>
          <p:cNvSpPr>
            <a:spLocks noChangeArrowheads="1"/>
          </p:cNvSpPr>
          <p:nvPr/>
        </p:nvSpPr>
        <p:spPr bwMode="auto">
          <a:xfrm>
            <a:off x="1066800" y="4564029"/>
            <a:ext cx="34290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07533" name="Rectangle 12"/>
          <p:cNvSpPr>
            <a:spLocks noChangeArrowheads="1"/>
          </p:cNvSpPr>
          <p:nvPr/>
        </p:nvSpPr>
        <p:spPr bwMode="auto">
          <a:xfrm>
            <a:off x="7493000" y="2993992"/>
            <a:ext cx="1423988" cy="8397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3"/>
          <p:cNvSpPr>
            <a:spLocks noChangeArrowheads="1"/>
          </p:cNvSpPr>
          <p:nvPr/>
        </p:nvSpPr>
        <p:spPr bwMode="auto">
          <a:xfrm>
            <a:off x="7645400" y="3146392"/>
            <a:ext cx="1423988" cy="15636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5" name="TextBox 14"/>
          <p:cNvSpPr txBox="1">
            <a:spLocks noChangeArrowheads="1"/>
          </p:cNvSpPr>
          <p:nvPr/>
        </p:nvSpPr>
        <p:spPr bwMode="auto">
          <a:xfrm>
            <a:off x="4498975" y="2557429"/>
            <a:ext cx="4271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// 0 if j is in </a:t>
            </a:r>
            <a:r>
              <a:rPr lang="en-US" sz="2000" b="1">
                <a:solidFill>
                  <a:srgbClr val="000000"/>
                </a:solidFill>
              </a:rPr>
              <a:t>P</a:t>
            </a:r>
            <a:r>
              <a:rPr lang="en-US" sz="2000">
                <a:solidFill>
                  <a:srgbClr val="000000"/>
                </a:solidFill>
              </a:rPr>
              <a:t>, infinity otherwise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2" grpId="0" animBg="1"/>
      <p:bldP spid="167943" grpId="0" animBg="1"/>
      <p:bldP spid="167943" grpId="1" animBg="1"/>
      <p:bldP spid="167944" grpId="0" animBg="1"/>
      <p:bldP spid="167945" grpId="0" animBg="1"/>
      <p:bldP spid="167949" grpId="0" animBg="1"/>
      <p:bldP spid="16795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smtClean="0"/>
              <a:t>Distance Transform (2D)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81096"/>
            <a:ext cx="8229600" cy="452596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3" cstate="print"/>
          <a:srcRect l="14999" t="76025" r="17084" b="6389"/>
          <a:stretch>
            <a:fillRect/>
          </a:stretch>
        </p:blipFill>
        <p:spPr bwMode="auto">
          <a:xfrm>
            <a:off x="-101600" y="4049684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9" name="Text Box 7"/>
          <p:cNvSpPr txBox="1">
            <a:spLocks noChangeArrowheads="1"/>
          </p:cNvSpPr>
          <p:nvPr/>
        </p:nvSpPr>
        <p:spPr bwMode="auto">
          <a:xfrm>
            <a:off x="0" y="6586584"/>
            <a:ext cx="2514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Adapted from D. </a:t>
            </a:r>
            <a:r>
              <a:rPr lang="en-US" sz="1200" b="1" dirty="0" err="1">
                <a:solidFill>
                  <a:srgbClr val="000000"/>
                </a:solidFill>
              </a:rPr>
              <a:t>Huttenlocher</a:t>
            </a:r>
            <a:endParaRPr lang="en-US" sz="1200" b="1" dirty="0">
              <a:solidFill>
                <a:srgbClr val="000000"/>
              </a:solidFill>
            </a:endParaRPr>
          </a:p>
        </p:txBody>
      </p:sp>
      <p:pic>
        <p:nvPicPr>
          <p:cNvPr id="108550" name="Picture 4"/>
          <p:cNvPicPr>
            <a:picLocks noChangeAspect="1" noChangeArrowheads="1"/>
          </p:cNvPicPr>
          <p:nvPr/>
        </p:nvPicPr>
        <p:blipFill>
          <a:blip r:embed="rId3" cstate="print"/>
          <a:srcRect l="14999" t="31601" r="17084" b="40903"/>
          <a:stretch>
            <a:fillRect/>
          </a:stretch>
        </p:blipFill>
        <p:spPr bwMode="auto">
          <a:xfrm>
            <a:off x="80963" y="1311246"/>
            <a:ext cx="9144000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Chamfer distance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49362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Average distance to nearest feature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3" cstate="print"/>
          <a:srcRect l="44167" t="67693" r="32916" b="24103"/>
          <a:stretch>
            <a:fillRect/>
          </a:stretch>
        </p:blipFill>
        <p:spPr bwMode="auto">
          <a:xfrm>
            <a:off x="2590800" y="2133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72755" r="39166" b="7008"/>
          <a:stretch>
            <a:fillRect/>
          </a:stretch>
        </p:blipFill>
        <p:spPr bwMode="auto">
          <a:xfrm>
            <a:off x="60198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49405" r="39166" b="30359"/>
          <a:stretch>
            <a:fillRect/>
          </a:stretch>
        </p:blipFill>
        <p:spPr bwMode="auto">
          <a:xfrm>
            <a:off x="3429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19829" r="39166" b="59935"/>
          <a:stretch>
            <a:fillRect/>
          </a:stretch>
        </p:blipFill>
        <p:spPr bwMode="auto">
          <a:xfrm>
            <a:off x="762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Box 10"/>
          <p:cNvSpPr txBox="1">
            <a:spLocks noChangeArrowheads="1"/>
          </p:cNvSpPr>
          <p:nvPr/>
        </p:nvSpPr>
        <p:spPr bwMode="auto">
          <a:xfrm>
            <a:off x="3962400" y="5592762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Edge image</a:t>
            </a:r>
          </a:p>
        </p:txBody>
      </p:sp>
      <p:sp>
        <p:nvSpPr>
          <p:cNvPr id="45065" name="TextBox 11"/>
          <p:cNvSpPr txBox="1">
            <a:spLocks noChangeArrowheads="1"/>
          </p:cNvSpPr>
          <p:nvPr/>
        </p:nvSpPr>
        <p:spPr bwMode="auto">
          <a:xfrm>
            <a:off x="5867400" y="5592762"/>
            <a:ext cx="304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Distance transform image</a:t>
            </a:r>
          </a:p>
        </p:txBody>
      </p:sp>
      <p:sp>
        <p:nvSpPr>
          <p:cNvPr id="45068" name="AutoShape 12"/>
          <p:cNvSpPr>
            <a:spLocks noChangeArrowheads="1"/>
          </p:cNvSpPr>
          <p:nvPr/>
        </p:nvSpPr>
        <p:spPr bwMode="auto">
          <a:xfrm>
            <a:off x="6172200" y="3687762"/>
            <a:ext cx="228600" cy="228600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r>
              <a:rPr lang="en-US" sz="1200" dirty="0" smtClean="0"/>
              <a:t>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Chamfer distance</a:t>
            </a:r>
          </a:p>
        </p:txBody>
      </p:sp>
      <p:pic>
        <p:nvPicPr>
          <p:cNvPr id="104452" name="Picture 5"/>
          <p:cNvPicPr>
            <a:picLocks noChangeAspect="1" noChangeArrowheads="1"/>
          </p:cNvPicPr>
          <p:nvPr/>
        </p:nvPicPr>
        <p:blipFill>
          <a:blip r:embed="rId3" cstate="print"/>
          <a:srcRect l="45416" t="72755" r="39166" b="7008"/>
          <a:stretch>
            <a:fillRect/>
          </a:stretch>
        </p:blipFill>
        <p:spPr bwMode="auto">
          <a:xfrm>
            <a:off x="6019800" y="3886200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3" cstate="print"/>
          <a:srcRect l="45416" t="49405" r="39166" b="30359"/>
          <a:stretch>
            <a:fillRect/>
          </a:stretch>
        </p:blipFill>
        <p:spPr bwMode="auto">
          <a:xfrm>
            <a:off x="3429000" y="3886200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5"/>
          <p:cNvPicPr>
            <a:picLocks noChangeAspect="1" noChangeArrowheads="1"/>
          </p:cNvPicPr>
          <p:nvPr/>
        </p:nvPicPr>
        <p:blipFill>
          <a:blip r:embed="rId3" cstate="print"/>
          <a:srcRect l="45416" t="19829" r="39166" b="59935"/>
          <a:stretch>
            <a:fillRect/>
          </a:stretch>
        </p:blipFill>
        <p:spPr bwMode="auto">
          <a:xfrm>
            <a:off x="762000" y="3886200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5" name="TextBox 9"/>
          <p:cNvSpPr txBox="1">
            <a:spLocks noChangeArrowheads="1"/>
          </p:cNvSpPr>
          <p:nvPr/>
        </p:nvSpPr>
        <p:spPr bwMode="auto">
          <a:xfrm>
            <a:off x="0" y="6565612"/>
            <a:ext cx="41910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Fig from D</a:t>
            </a:r>
            <a:r>
              <a:rPr lang="en-US" sz="1300" dirty="0">
                <a:solidFill>
                  <a:srgbClr val="000000"/>
                </a:solidFill>
              </a:rPr>
              <a:t>. </a:t>
            </a:r>
            <a:r>
              <a:rPr lang="en-US" sz="1300" dirty="0" err="1">
                <a:solidFill>
                  <a:srgbClr val="000000"/>
                </a:solidFill>
              </a:rPr>
              <a:t>Gavrila</a:t>
            </a:r>
            <a:r>
              <a:rPr lang="en-US" sz="1300" dirty="0">
                <a:solidFill>
                  <a:srgbClr val="000000"/>
                </a:solidFill>
              </a:rPr>
              <a:t>, DAGM 1999</a:t>
            </a:r>
          </a:p>
        </p:txBody>
      </p:sp>
      <p:sp>
        <p:nvSpPr>
          <p:cNvPr id="104456" name="TextBox 10"/>
          <p:cNvSpPr txBox="1">
            <a:spLocks noChangeArrowheads="1"/>
          </p:cNvSpPr>
          <p:nvPr/>
        </p:nvSpPr>
        <p:spPr bwMode="auto">
          <a:xfrm>
            <a:off x="3962400" y="5943600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Edge image</a:t>
            </a:r>
          </a:p>
        </p:txBody>
      </p:sp>
      <p:sp>
        <p:nvSpPr>
          <p:cNvPr id="104457" name="TextBox 11"/>
          <p:cNvSpPr txBox="1">
            <a:spLocks noChangeArrowheads="1"/>
          </p:cNvSpPr>
          <p:nvPr/>
        </p:nvSpPr>
        <p:spPr bwMode="auto">
          <a:xfrm>
            <a:off x="5867400" y="5943600"/>
            <a:ext cx="304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Distance transform image</a:t>
            </a:r>
          </a:p>
        </p:txBody>
      </p:sp>
      <p:pic>
        <p:nvPicPr>
          <p:cNvPr id="104458" name="Picture 2"/>
          <p:cNvPicPr>
            <a:picLocks noChangeAspect="1" noChangeArrowheads="1"/>
          </p:cNvPicPr>
          <p:nvPr/>
        </p:nvPicPr>
        <p:blipFill>
          <a:blip r:embed="rId4" cstate="print"/>
          <a:srcRect l="39166" t="49915" r="38333" b="30257"/>
          <a:stretch>
            <a:fillRect/>
          </a:stretch>
        </p:blipFill>
        <p:spPr bwMode="auto">
          <a:xfrm>
            <a:off x="2438400" y="1447800"/>
            <a:ext cx="4114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r>
              <a:rPr lang="en-US" sz="1200" dirty="0" smtClean="0"/>
              <a:t>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3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mtClean="0"/>
              <a:t>Edge detection</a:t>
            </a:r>
          </a:p>
        </p:txBody>
      </p:sp>
      <p:sp>
        <p:nvSpPr>
          <p:cNvPr id="1028" name="Content Placeholder 4"/>
          <p:cNvSpPr>
            <a:spLocks noGrp="1"/>
          </p:cNvSpPr>
          <p:nvPr>
            <p:ph idx="1"/>
          </p:nvPr>
        </p:nvSpPr>
        <p:spPr>
          <a:xfrm>
            <a:off x="685800" y="1238250"/>
            <a:ext cx="7772400" cy="4857750"/>
          </a:xfrm>
        </p:spPr>
        <p:txBody>
          <a:bodyPr/>
          <a:lstStyle/>
          <a:p>
            <a:r>
              <a:rPr lang="en-US" sz="2400" b="1" smtClean="0"/>
              <a:t>Goal</a:t>
            </a:r>
            <a:r>
              <a:rPr lang="en-US" sz="2400" smtClean="0"/>
              <a:t>: map image from 2d array of pixels to a set of curves or line segments or contours.</a:t>
            </a:r>
          </a:p>
          <a:p>
            <a:r>
              <a:rPr lang="en-US" sz="2400" b="1" smtClean="0"/>
              <a:t>Why?</a:t>
            </a:r>
          </a:p>
          <a:p>
            <a:endParaRPr lang="en-US" sz="2400" b="1" smtClean="0"/>
          </a:p>
          <a:p>
            <a:endParaRPr lang="en-US" sz="2400" b="1" smtClean="0"/>
          </a:p>
          <a:p>
            <a:endParaRPr lang="en-US" sz="2400" b="1" smtClean="0"/>
          </a:p>
          <a:p>
            <a:endParaRPr lang="en-US" sz="2400" b="1" smtClean="0"/>
          </a:p>
          <a:p>
            <a:endParaRPr lang="en-US" sz="2400" b="1" smtClean="0"/>
          </a:p>
          <a:p>
            <a:endParaRPr lang="en-US" sz="2400" b="1" smtClean="0"/>
          </a:p>
          <a:p>
            <a:endParaRPr lang="en-US" sz="2400" b="1" smtClean="0"/>
          </a:p>
          <a:p>
            <a:r>
              <a:rPr lang="en-US" sz="2400" b="1" smtClean="0"/>
              <a:t>Main idea</a:t>
            </a:r>
            <a:r>
              <a:rPr lang="en-US" sz="2400" smtClean="0"/>
              <a:t>: look for strong </a:t>
            </a:r>
            <a:r>
              <a:rPr lang="en-US" sz="2400" b="1" smtClean="0"/>
              <a:t>gradients</a:t>
            </a:r>
            <a:r>
              <a:rPr lang="en-US" sz="2400" smtClean="0"/>
              <a:t>, post-process</a:t>
            </a:r>
          </a:p>
          <a:p>
            <a:endParaRPr lang="en-US" sz="2400" smtClean="0"/>
          </a:p>
          <a:p>
            <a:pPr>
              <a:buFontTx/>
              <a:buNone/>
            </a:pPr>
            <a:endParaRPr lang="en-US" sz="2400" smtClean="0"/>
          </a:p>
        </p:txBody>
      </p:sp>
      <p:graphicFrame>
        <p:nvGraphicFramePr>
          <p:cNvPr id="792578" name="Object 2"/>
          <p:cNvGraphicFramePr>
            <a:graphicFrameLocks noChangeAspect="1"/>
          </p:cNvGraphicFramePr>
          <p:nvPr/>
        </p:nvGraphicFramePr>
        <p:xfrm>
          <a:off x="884238" y="2795588"/>
          <a:ext cx="1947862" cy="2093912"/>
        </p:xfrm>
        <a:graphic>
          <a:graphicData uri="http://schemas.openxmlformats.org/presentationml/2006/ole">
            <p:oleObj spid="_x0000_s1026" name="Bitmap Image" r:id="rId4" imgW="2161905" imgH="2324424" progId="PBrush">
              <p:embed/>
            </p:oleObj>
          </a:graphicData>
        </a:graphic>
      </p:graphicFrame>
      <p:pic>
        <p:nvPicPr>
          <p:cNvPr id="102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8013" y="2941638"/>
            <a:ext cx="57880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ext Box 7"/>
          <p:cNvSpPr txBox="1">
            <a:spLocks noChangeArrowheads="1"/>
          </p:cNvSpPr>
          <p:nvPr/>
        </p:nvSpPr>
        <p:spPr bwMode="auto">
          <a:xfrm>
            <a:off x="4449763" y="4284663"/>
            <a:ext cx="687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/>
              <a:t>Figure from J. </a:t>
            </a:r>
            <a:r>
              <a:rPr lang="en-US" sz="1200" b="0" dirty="0" err="1"/>
              <a:t>Shotton</a:t>
            </a:r>
            <a:r>
              <a:rPr lang="en-US" sz="1200" b="0" dirty="0"/>
              <a:t> et al., PAMI 2007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066800" y="4981575"/>
            <a:ext cx="687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 dirty="0"/>
              <a:t>Figure from </a:t>
            </a:r>
            <a:r>
              <a:rPr lang="en-US" sz="1200" b="0" dirty="0" smtClean="0"/>
              <a:t>D. Lowe</a:t>
            </a:r>
            <a:endParaRPr lang="en-US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Chamfer distance: </a:t>
            </a:r>
            <a:br>
              <a:rPr lang="en-GB" dirty="0" smtClean="0">
                <a:latin typeface="Arial" pitchFamily="34" charset="0"/>
                <a:cs typeface="Arial" pitchFamily="34" charset="0"/>
              </a:rPr>
            </a:br>
            <a:r>
              <a:rPr lang="en-GB" dirty="0" smtClean="0">
                <a:latin typeface="Arial" pitchFamily="34" charset="0"/>
                <a:cs typeface="Arial" pitchFamily="34" charset="0"/>
              </a:rPr>
              <a:t>properties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Sensitive to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scale and rotation</a:t>
            </a:r>
          </a:p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Tolerant of small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shape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changes, clutter</a:t>
            </a:r>
            <a:endParaRPr lang="en-GB" sz="2800" dirty="0">
              <a:latin typeface="Arial" pitchFamily="34" charset="0"/>
              <a:cs typeface="Arial" pitchFamily="34" charset="0"/>
            </a:endParaRPr>
          </a:p>
          <a:p>
            <a:r>
              <a:rPr lang="en-GB" sz="2800" dirty="0">
                <a:latin typeface="Arial" pitchFamily="34" charset="0"/>
                <a:cs typeface="Arial" pitchFamily="34" charset="0"/>
              </a:rPr>
              <a:t>Need large number of template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shapes</a:t>
            </a:r>
          </a:p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Inexpensive way to match shapes</a:t>
            </a:r>
            <a:endParaRPr lang="en-GB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sz="2800" dirty="0" smtClean="0"/>
              <a:t>Edge detection and matching</a:t>
            </a:r>
          </a:p>
          <a:p>
            <a:pPr lvl="1"/>
            <a:r>
              <a:rPr lang="en-US" sz="2400" dirty="0" smtClean="0"/>
              <a:t>process the image gradient to find curves/contours</a:t>
            </a:r>
          </a:p>
          <a:p>
            <a:pPr lvl="1"/>
            <a:r>
              <a:rPr lang="en-US" sz="2400" dirty="0" smtClean="0"/>
              <a:t>comparing contours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Binary image analysis</a:t>
            </a:r>
          </a:p>
          <a:p>
            <a:pPr lvl="1"/>
            <a:r>
              <a:rPr lang="en-US" sz="2400" dirty="0" smtClean="0"/>
              <a:t>blobs and regions</a:t>
            </a:r>
          </a:p>
          <a:p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762000" y="3276600"/>
            <a:ext cx="6629400" cy="1219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3" cstate="print"/>
          <a:srcRect l="52249" t="68134" r="34583" b="11079"/>
          <a:stretch>
            <a:fillRect/>
          </a:stretch>
        </p:blipFill>
        <p:spPr bwMode="auto">
          <a:xfrm>
            <a:off x="1866900" y="1238250"/>
            <a:ext cx="2344738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itle 3"/>
          <p:cNvSpPr>
            <a:spLocks noGrp="1"/>
          </p:cNvSpPr>
          <p:nvPr>
            <p:ph type="title"/>
          </p:nvPr>
        </p:nvSpPr>
        <p:spPr>
          <a:xfrm>
            <a:off x="446088" y="-14288"/>
            <a:ext cx="8229600" cy="1143001"/>
          </a:xfrm>
        </p:spPr>
        <p:txBody>
          <a:bodyPr/>
          <a:lstStyle/>
          <a:p>
            <a:r>
              <a:rPr lang="en-US" sz="4000" smtClean="0"/>
              <a:t>Binary images</a:t>
            </a:r>
          </a:p>
        </p:txBody>
      </p:sp>
      <p:pic>
        <p:nvPicPr>
          <p:cNvPr id="54276" name="Picture 4" descr="rfcgw"/>
          <p:cNvPicPr>
            <a:picLocks noChangeAspect="1" noChangeArrowheads="1"/>
          </p:cNvPicPr>
          <p:nvPr/>
        </p:nvPicPr>
        <p:blipFill>
          <a:blip r:embed="rId4" cstate="print"/>
          <a:srcRect l="35599" t="25999" r="48155" b="34000"/>
          <a:stretch>
            <a:fillRect/>
          </a:stretch>
        </p:blipFill>
        <p:spPr bwMode="auto">
          <a:xfrm>
            <a:off x="406400" y="1238250"/>
            <a:ext cx="1277938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5" descr="edg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088" y="3867150"/>
            <a:ext cx="2590800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Slide42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9350" t="9350" r="10009" b="4944"/>
          <a:stretch>
            <a:fillRect/>
          </a:stretch>
        </p:blipFill>
        <p:spPr bwMode="auto">
          <a:xfrm rot="5400000">
            <a:off x="4148954" y="1402529"/>
            <a:ext cx="2336832" cy="20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4" descr="img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86550" y="1274763"/>
            <a:ext cx="21209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5" descr="img5"/>
          <p:cNvPicPr>
            <a:picLocks noChangeAspect="1" noChangeArrowheads="1"/>
          </p:cNvPicPr>
          <p:nvPr/>
        </p:nvPicPr>
        <p:blipFill>
          <a:blip r:embed="rId8" cstate="print"/>
          <a:srcRect l="-1627" t="7059" r="64227" b="65492"/>
          <a:stretch>
            <a:fillRect/>
          </a:stretch>
        </p:blipFill>
        <p:spPr bwMode="auto">
          <a:xfrm>
            <a:off x="7051675" y="4086225"/>
            <a:ext cx="1752600" cy="211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81" name="Picture 4"/>
          <p:cNvPicPr>
            <a:picLocks noChangeAspect="1" noChangeArrowheads="1"/>
          </p:cNvPicPr>
          <p:nvPr/>
        </p:nvPicPr>
        <p:blipFill>
          <a:blip r:embed="rId9" cstate="print"/>
          <a:srcRect l="35265" t="50417" r="48381" b="35834"/>
          <a:stretch>
            <a:fillRect/>
          </a:stretch>
        </p:blipFill>
        <p:spPr bwMode="auto">
          <a:xfrm>
            <a:off x="3148013" y="3794125"/>
            <a:ext cx="1828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5"/>
          <p:cNvPicPr>
            <a:picLocks noChangeAspect="1" noChangeArrowheads="1"/>
          </p:cNvPicPr>
          <p:nvPr/>
        </p:nvPicPr>
        <p:blipFill>
          <a:blip r:embed="rId10" cstate="print"/>
          <a:srcRect l="35468" t="22519" r="36049" b="42940"/>
          <a:stretch>
            <a:fillRect/>
          </a:stretch>
        </p:blipFill>
        <p:spPr bwMode="auto">
          <a:xfrm>
            <a:off x="5229225" y="3794125"/>
            <a:ext cx="16065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r>
              <a:rPr lang="en-US" sz="1200" dirty="0" smtClean="0"/>
              <a:t>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4000" dirty="0" smtClean="0"/>
              <a:t>Binary image analysis: </a:t>
            </a:r>
            <a:br>
              <a:rPr lang="en-US" sz="4000" dirty="0" smtClean="0"/>
            </a:br>
            <a:r>
              <a:rPr lang="en-US" sz="4000" dirty="0" smtClean="0"/>
              <a:t>basic steps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Convert the image into binary form </a:t>
            </a:r>
          </a:p>
          <a:p>
            <a:pPr lvl="1">
              <a:spcAft>
                <a:spcPts val="600"/>
              </a:spcAft>
            </a:pPr>
            <a:r>
              <a:rPr lang="en-US" sz="2400" dirty="0" err="1" smtClean="0">
                <a:ea typeface="+mn-ea"/>
                <a:cs typeface="+mn-cs"/>
              </a:rPr>
              <a:t>Thresholding</a:t>
            </a:r>
            <a:endParaRPr lang="en-US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800" dirty="0" smtClean="0"/>
              <a:t>Clean up the </a:t>
            </a:r>
            <a:r>
              <a:rPr lang="en-US" sz="2800" dirty="0" err="1" smtClean="0"/>
              <a:t>thresholded</a:t>
            </a:r>
            <a:r>
              <a:rPr lang="en-US" sz="2800" dirty="0" smtClean="0"/>
              <a:t> image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Morphological operators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Extract separate blobs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ea typeface="+mn-ea"/>
                <a:cs typeface="+mn-cs"/>
              </a:rPr>
              <a:t>Connected components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Describe the blobs with region properties</a:t>
            </a:r>
            <a:endParaRPr lang="en-US" sz="2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r>
              <a:rPr lang="en-US" sz="1200" dirty="0" smtClean="0"/>
              <a:t>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Binary images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274763"/>
            <a:ext cx="8229600" cy="4525962"/>
          </a:xfrm>
        </p:spPr>
        <p:txBody>
          <a:bodyPr/>
          <a:lstStyle/>
          <a:p>
            <a:pPr eaLnBrk="1" hangingPunct="1"/>
            <a:r>
              <a:rPr lang="en-US" smtClean="0"/>
              <a:t>Two pixel values</a:t>
            </a:r>
          </a:p>
          <a:p>
            <a:pPr lvl="1" eaLnBrk="1" hangingPunct="1"/>
            <a:r>
              <a:rPr lang="en-US" smtClean="0"/>
              <a:t>Foreground and background</a:t>
            </a:r>
          </a:p>
          <a:p>
            <a:pPr lvl="1" eaLnBrk="1" hangingPunct="1"/>
            <a:r>
              <a:rPr lang="en-US" smtClean="0"/>
              <a:t>Mark region(s) of interest</a:t>
            </a:r>
          </a:p>
        </p:txBody>
      </p:sp>
      <p:pic>
        <p:nvPicPr>
          <p:cNvPr id="55300" name="Picture 12"/>
          <p:cNvPicPr>
            <a:picLocks noChangeAspect="1" noChangeArrowheads="1"/>
          </p:cNvPicPr>
          <p:nvPr/>
        </p:nvPicPr>
        <p:blipFill>
          <a:blip r:embed="rId3" cstate="print"/>
          <a:srcRect l="20000" t="28876" r="55417" b="41823"/>
          <a:stretch>
            <a:fillRect/>
          </a:stretch>
        </p:blipFill>
        <p:spPr bwMode="auto">
          <a:xfrm>
            <a:off x="1692275" y="3355975"/>
            <a:ext cx="2905125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13"/>
          <p:cNvPicPr>
            <a:picLocks noChangeAspect="1" noChangeArrowheads="1"/>
          </p:cNvPicPr>
          <p:nvPr/>
        </p:nvPicPr>
        <p:blipFill>
          <a:blip r:embed="rId3" cstate="print"/>
          <a:srcRect l="37500" t="64055" r="47917" b="12776"/>
          <a:stretch>
            <a:fillRect/>
          </a:stretch>
        </p:blipFill>
        <p:spPr bwMode="auto">
          <a:xfrm>
            <a:off x="4686300" y="3282950"/>
            <a:ext cx="2405063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err="1" smtClean="0"/>
              <a:t>Thresholding</a:t>
            </a:r>
            <a:endParaRPr lang="en-US" sz="4000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Grayscale -&gt; binary mask</a:t>
            </a:r>
          </a:p>
          <a:p>
            <a:pPr eaLnBrk="1" hangingPunct="1"/>
            <a:r>
              <a:rPr lang="en-US" sz="2800" dirty="0" smtClean="0"/>
              <a:t>Useful if object of interest’s intensity distribution is distinct from background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>
              <a:buFontTx/>
              <a:buNone/>
            </a:pPr>
            <a:endParaRPr lang="en-US" sz="1800" dirty="0" smtClean="0"/>
          </a:p>
          <a:p>
            <a:pPr eaLnBrk="1" hangingPunct="1"/>
            <a:endParaRPr lang="en-US" sz="1800" dirty="0" smtClean="0"/>
          </a:p>
          <a:p>
            <a:pPr eaLnBrk="1" hangingPunct="1"/>
            <a:r>
              <a:rPr lang="en-US" sz="1800" dirty="0" smtClean="0">
                <a:hlinkClick r:id="rId3"/>
              </a:rPr>
              <a:t>Example</a:t>
            </a:r>
            <a:r>
              <a:rPr lang="en-US" sz="1800" dirty="0" smtClean="0"/>
              <a:t> http://homepages.inf.ed.ac.uk/rbf/CVonline/LOCAL_COPIES/FITZGIBBON/simplebinary.html</a:t>
            </a:r>
          </a:p>
          <a:p>
            <a:pPr eaLnBrk="1" hangingPunct="1"/>
            <a:endParaRPr lang="en-US" sz="1800" dirty="0" smtClean="0"/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733800"/>
            <a:ext cx="5181600" cy="976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4724400"/>
            <a:ext cx="4724400" cy="1009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2667000"/>
            <a:ext cx="4572000" cy="100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dirty="0" err="1" smtClean="0"/>
              <a:t>Thresholding</a:t>
            </a:r>
            <a:endParaRPr lang="en-US" sz="4000" dirty="0" smtClean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dirty="0" smtClean="0"/>
              <a:t>Given a grayscale image or an intermediate matrix </a:t>
            </a:r>
            <a:r>
              <a:rPr lang="en-US" sz="2400" dirty="0" smtClean="0">
                <a:sym typeface="Wingdings" pitchFamily="2" charset="2"/>
              </a:rPr>
              <a:t> threshold to create a binary output.</a:t>
            </a:r>
            <a:endParaRPr lang="en-US" sz="2400" dirty="0" smtClean="0"/>
          </a:p>
        </p:txBody>
      </p:sp>
      <p:pic>
        <p:nvPicPr>
          <p:cNvPr id="4" name="Picture 5" descr="canny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2388" y="2949575"/>
            <a:ext cx="247015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anny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0150" y="2949575"/>
            <a:ext cx="248285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30288" y="5432425"/>
            <a:ext cx="3103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Gradient magnitude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>
            <a:off x="4024313" y="4191000"/>
            <a:ext cx="803275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3256" name="TextBox 10"/>
          <p:cNvSpPr txBox="1">
            <a:spLocks noChangeArrowheads="1"/>
          </p:cNvSpPr>
          <p:nvPr/>
        </p:nvSpPr>
        <p:spPr bwMode="auto">
          <a:xfrm>
            <a:off x="1760538" y="5948363"/>
            <a:ext cx="55499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where gradient is strong.</a:t>
            </a:r>
          </a:p>
        </p:txBody>
      </p:sp>
      <p:sp>
        <p:nvSpPr>
          <p:cNvPr id="53257" name="TextBox 11"/>
          <p:cNvSpPr txBox="1">
            <a:spLocks noChangeArrowheads="1"/>
          </p:cNvSpPr>
          <p:nvPr/>
        </p:nvSpPr>
        <p:spPr bwMode="auto">
          <a:xfrm>
            <a:off x="4681538" y="5473700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find(gradient_mag &gt; t);</a:t>
            </a:r>
          </a:p>
        </p:txBody>
      </p:sp>
      <p:sp>
        <p:nvSpPr>
          <p:cNvPr id="53258" name="TextBox 12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edge detection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r>
              <a:rPr lang="en-US" sz="1200" dirty="0" smtClean="0"/>
              <a:t>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 noChangeAspect="1"/>
          </p:cNvGrpSpPr>
          <p:nvPr/>
        </p:nvGrpSpPr>
        <p:grpSpPr bwMode="auto">
          <a:xfrm>
            <a:off x="44450" y="2547938"/>
            <a:ext cx="8982075" cy="2667000"/>
            <a:chOff x="446031" y="2771766"/>
            <a:chExt cx="9347328" cy="2774988"/>
          </a:xfrm>
        </p:grpSpPr>
        <p:sp>
          <p:nvSpPr>
            <p:cNvPr id="57354" name="TextBox 11"/>
            <p:cNvSpPr txBox="1">
              <a:spLocks noChangeArrowheads="1"/>
            </p:cNvSpPr>
            <p:nvPr/>
          </p:nvSpPr>
          <p:spPr bwMode="auto">
            <a:xfrm>
              <a:off x="6507189" y="3830643"/>
              <a:ext cx="1058877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=</a:t>
              </a:r>
            </a:p>
          </p:txBody>
        </p:sp>
        <p:pic>
          <p:nvPicPr>
            <p:cNvPr id="57355" name="Picture 13" descr="tree_im2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24326" y="3078189"/>
              <a:ext cx="2628936" cy="19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56" name="Picture 14" descr="tree_im1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3286" y="3063870"/>
              <a:ext cx="2628936" cy="19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7" name="TextBox 15"/>
            <p:cNvSpPr txBox="1">
              <a:spLocks noChangeArrowheads="1"/>
            </p:cNvSpPr>
            <p:nvPr/>
          </p:nvSpPr>
          <p:spPr bwMode="auto">
            <a:xfrm>
              <a:off x="3395709" y="3721104"/>
              <a:ext cx="1058877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</a:t>
              </a:r>
            </a:p>
          </p:txBody>
        </p:sp>
        <p:pic>
          <p:nvPicPr>
            <p:cNvPr id="57358" name="Picture 18" descr="tree_diff.jpg"/>
            <p:cNvPicPr>
              <a:picLocks noChangeAspect="1"/>
            </p:cNvPicPr>
            <p:nvPr/>
          </p:nvPicPr>
          <p:blipFill>
            <a:blip r:embed="rId5" cstate="print"/>
            <a:srcRect l="12724" t="6081" r="8540" b="10744"/>
            <a:stretch>
              <a:fillRect/>
            </a:stretch>
          </p:blipFill>
          <p:spPr bwMode="auto">
            <a:xfrm>
              <a:off x="6908832" y="3063870"/>
              <a:ext cx="2884527" cy="2010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9" name="Rectangle 19"/>
            <p:cNvSpPr>
              <a:spLocks noChangeArrowheads="1"/>
            </p:cNvSpPr>
            <p:nvPr/>
          </p:nvSpPr>
          <p:spPr bwMode="auto">
            <a:xfrm>
              <a:off x="555570" y="2917818"/>
              <a:ext cx="5951619" cy="2336832"/>
            </a:xfrm>
            <a:prstGeom prst="rect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7360" name="Rectangle 20"/>
            <p:cNvSpPr>
              <a:spLocks noChangeArrowheads="1"/>
            </p:cNvSpPr>
            <p:nvPr/>
          </p:nvSpPr>
          <p:spPr bwMode="auto">
            <a:xfrm>
              <a:off x="446031" y="5145111"/>
              <a:ext cx="6134183" cy="40164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7361" name="Rectangle 21"/>
            <p:cNvSpPr>
              <a:spLocks noChangeArrowheads="1"/>
            </p:cNvSpPr>
            <p:nvPr/>
          </p:nvSpPr>
          <p:spPr bwMode="auto">
            <a:xfrm>
              <a:off x="446032" y="2771766"/>
              <a:ext cx="6134183" cy="21907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smtClean="0"/>
              <a:t>Thresholding</a:t>
            </a:r>
          </a:p>
        </p:txBody>
      </p:sp>
      <p:sp>
        <p:nvSpPr>
          <p:cNvPr id="57348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smtClean="0"/>
              <a:t>Given a grayscale image or an intermediate matrix </a:t>
            </a:r>
            <a:r>
              <a:rPr lang="en-US" sz="2400" smtClean="0">
                <a:sym typeface="Wingdings" pitchFamily="2" charset="2"/>
              </a:rPr>
              <a:t> threshold to create a binary output.</a:t>
            </a:r>
            <a:endParaRPr lang="en-US" sz="2400" smtClean="0"/>
          </a:p>
        </p:txBody>
      </p:sp>
      <p:sp>
        <p:nvSpPr>
          <p:cNvPr id="57349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background subtraction</a:t>
            </a:r>
          </a:p>
        </p:txBody>
      </p:sp>
      <p:pic>
        <p:nvPicPr>
          <p:cNvPr id="24" name="Picture 23" descr="tree_diff_thresh.jpg"/>
          <p:cNvPicPr>
            <a:picLocks noChangeAspect="1"/>
          </p:cNvPicPr>
          <p:nvPr/>
        </p:nvPicPr>
        <p:blipFill>
          <a:blip r:embed="rId6" cstate="print"/>
          <a:srcRect l="13521" t="6027" r="8540" b="10220"/>
          <a:stretch>
            <a:fillRect/>
          </a:stretch>
        </p:blipFill>
        <p:spPr bwMode="auto">
          <a:xfrm>
            <a:off x="6280150" y="4878388"/>
            <a:ext cx="274637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Down Arrow 24"/>
          <p:cNvSpPr>
            <a:spLocks noChangeArrowheads="1"/>
          </p:cNvSpPr>
          <p:nvPr/>
        </p:nvSpPr>
        <p:spPr bwMode="auto">
          <a:xfrm>
            <a:off x="7529513" y="4670425"/>
            <a:ext cx="365125" cy="584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7352" name="TextBox 25"/>
          <p:cNvSpPr txBox="1">
            <a:spLocks noChangeArrowheads="1"/>
          </p:cNvSpPr>
          <p:nvPr/>
        </p:nvSpPr>
        <p:spPr bwMode="auto">
          <a:xfrm>
            <a:off x="409575" y="5108575"/>
            <a:ext cx="52578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that differ significantly from the “empty” background.</a:t>
            </a:r>
          </a:p>
        </p:txBody>
      </p:sp>
      <p:sp>
        <p:nvSpPr>
          <p:cNvPr id="54281" name="TextBox 26"/>
          <p:cNvSpPr txBox="1">
            <a:spLocks noChangeArrowheads="1"/>
          </p:cNvSpPr>
          <p:nvPr/>
        </p:nvSpPr>
        <p:spPr bwMode="auto">
          <a:xfrm>
            <a:off x="3440113" y="6532563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find(diff &gt; t);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762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r>
              <a:rPr lang="en-US" sz="1200" dirty="0" smtClean="0"/>
              <a:t>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428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smtClean="0"/>
              <a:t>Thresholding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smtClean="0"/>
              <a:t>Given a grayscale image or an intermediate matrix </a:t>
            </a:r>
            <a:r>
              <a:rPr lang="en-US" sz="2400" smtClean="0">
                <a:sym typeface="Wingdings" pitchFamily="2" charset="2"/>
              </a:rPr>
              <a:t> threshold to create a binary output.</a:t>
            </a:r>
            <a:endParaRPr lang="en-US" sz="2400" smtClean="0"/>
          </a:p>
        </p:txBody>
      </p:sp>
      <p:sp>
        <p:nvSpPr>
          <p:cNvPr id="58372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intensity-based detection</a:t>
            </a:r>
          </a:p>
        </p:txBody>
      </p:sp>
      <p:pic>
        <p:nvPicPr>
          <p:cNvPr id="58373" name="Picture 16" descr="door_mask.jpg"/>
          <p:cNvPicPr>
            <a:picLocks noChangeAspect="1"/>
          </p:cNvPicPr>
          <p:nvPr/>
        </p:nvPicPr>
        <p:blipFill>
          <a:blip r:embed="rId3" cstate="print"/>
          <a:srcRect l="13849" t="6190" r="13849" b="12164"/>
          <a:stretch>
            <a:fillRect/>
          </a:stretch>
        </p:blipFill>
        <p:spPr bwMode="auto">
          <a:xfrm>
            <a:off x="5302250" y="2881313"/>
            <a:ext cx="3030538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17" descr="doors_gray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3313" y="2917825"/>
            <a:ext cx="29829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4316413" y="3976688"/>
            <a:ext cx="803275" cy="15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8376" name="TextBox 25"/>
          <p:cNvSpPr txBox="1">
            <a:spLocks noChangeArrowheads="1"/>
          </p:cNvSpPr>
          <p:nvPr/>
        </p:nvSpPr>
        <p:spPr bwMode="auto">
          <a:xfrm>
            <a:off x="2855913" y="5546725"/>
            <a:ext cx="52578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dark pixels</a:t>
            </a:r>
          </a:p>
        </p:txBody>
      </p:sp>
      <p:sp>
        <p:nvSpPr>
          <p:cNvPr id="58377" name="TextBox 26"/>
          <p:cNvSpPr txBox="1">
            <a:spLocks noChangeArrowheads="1"/>
          </p:cNvSpPr>
          <p:nvPr/>
        </p:nvSpPr>
        <p:spPr bwMode="auto">
          <a:xfrm>
            <a:off x="5119688" y="5218113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find(im &lt; 65);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r>
              <a:rPr lang="en-US" sz="1200" dirty="0" smtClean="0"/>
              <a:t>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smtClean="0"/>
              <a:t>Thresholding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smtClean="0"/>
              <a:t>Given a grayscale image or an intermediate matrix </a:t>
            </a:r>
            <a:r>
              <a:rPr lang="en-US" sz="2400" smtClean="0">
                <a:sym typeface="Wingdings" pitchFamily="2" charset="2"/>
              </a:rPr>
              <a:t> threshold to create a binary output.</a:t>
            </a:r>
            <a:endParaRPr lang="en-US" sz="2400" smtClean="0"/>
          </a:p>
        </p:txBody>
      </p:sp>
      <p:sp>
        <p:nvSpPr>
          <p:cNvPr id="59396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color-based detection</a:t>
            </a:r>
          </a:p>
        </p:txBody>
      </p: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4316413" y="3976688"/>
            <a:ext cx="803275" cy="15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9398" name="TextBox 25"/>
          <p:cNvSpPr txBox="1">
            <a:spLocks noChangeArrowheads="1"/>
          </p:cNvSpPr>
          <p:nvPr/>
        </p:nvSpPr>
        <p:spPr bwMode="auto">
          <a:xfrm>
            <a:off x="1797050" y="5984875"/>
            <a:ext cx="65722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within a certain hue range.</a:t>
            </a:r>
          </a:p>
        </p:txBody>
      </p:sp>
      <p:pic>
        <p:nvPicPr>
          <p:cNvPr id="59399" name="Picture 8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5156200" y="2881313"/>
            <a:ext cx="341947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10" descr="beatles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725" y="2917825"/>
            <a:ext cx="3262313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1" name="TextBox 11"/>
          <p:cNvSpPr txBox="1">
            <a:spLocks noChangeArrowheads="1"/>
          </p:cNvSpPr>
          <p:nvPr/>
        </p:nvSpPr>
        <p:spPr bwMode="auto">
          <a:xfrm>
            <a:off x="5083175" y="5510213"/>
            <a:ext cx="4235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find(hue &gt; t1 &amp; hue &lt; t2);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334000" y="5029200"/>
            <a:ext cx="457200" cy="381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r>
              <a:rPr lang="en-US" sz="1200" dirty="0" smtClean="0"/>
              <a:t>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Gradients -&gt; edges</a:t>
            </a:r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8752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smtClean="0"/>
              <a:t>Primary edge detection steps: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smtClean="0"/>
              <a:t>1. Smoothing: suppress noise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smtClean="0"/>
              <a:t>2. Edge enhancement: filter for contrast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smtClean="0"/>
              <a:t>3. Edge localization</a:t>
            </a:r>
          </a:p>
          <a:p>
            <a:pPr marL="514350" lvl="1" indent="-57150"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mtClean="0"/>
              <a:t>Determine which local maxima from filter output are actually edges vs. noise </a:t>
            </a: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800" smtClean="0"/>
              <a:t>Threshold, Thin</a:t>
            </a:r>
          </a:p>
        </p:txBody>
      </p:sp>
      <p:pic>
        <p:nvPicPr>
          <p:cNvPr id="115716" name="Picture 6" descr="butterfly_gradient.jpg"/>
          <p:cNvPicPr>
            <a:picLocks noChangeAspect="1"/>
          </p:cNvPicPr>
          <p:nvPr/>
        </p:nvPicPr>
        <p:blipFill>
          <a:blip r:embed="rId3" cstate="print"/>
          <a:srcRect l="13873" t="7559" r="9860" b="10982"/>
          <a:stretch>
            <a:fillRect/>
          </a:stretch>
        </p:blipFill>
        <p:spPr bwMode="auto">
          <a:xfrm>
            <a:off x="0" y="0"/>
            <a:ext cx="1858963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1363" y="0"/>
            <a:ext cx="2052637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-76200" y="6657201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r>
              <a:rPr lang="en-US" sz="1200" dirty="0" smtClean="0"/>
              <a:t>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A nice case: bimodal intensity histograms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 l="35001" t="24786" r="35834" b="54770"/>
          <a:stretch>
            <a:fillRect/>
          </a:stretch>
        </p:blipFill>
        <p:spPr bwMode="auto">
          <a:xfrm>
            <a:off x="1219200" y="1676400"/>
            <a:ext cx="533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 l="35834" t="55197" r="35834" b="22998"/>
          <a:stretch>
            <a:fillRect/>
          </a:stretch>
        </p:blipFill>
        <p:spPr bwMode="auto">
          <a:xfrm>
            <a:off x="1905000" y="4191000"/>
            <a:ext cx="5181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6553200" y="2286000"/>
            <a:ext cx="2057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Ideal histogram, light object on dark background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6705600" y="4724400"/>
            <a:ext cx="2057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Actual observed histogram with noise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0" y="6583363"/>
            <a:ext cx="678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Images: http://homepages.inf.ed.ac.uk/rbf/CVonline/LOCAL_COPIES/OWENS/LECT2/node3.html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Not so nice cases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 l="18750" t="46338" r="59375" b="18228"/>
          <a:stretch>
            <a:fillRect/>
          </a:stretch>
        </p:blipFill>
        <p:spPr bwMode="auto">
          <a:xfrm>
            <a:off x="76200" y="2057400"/>
            <a:ext cx="26670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0" y="6507163"/>
            <a:ext cx="2590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Shapiro and Stockman</a:t>
            </a:r>
          </a:p>
        </p:txBody>
      </p:sp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4" cstate="print"/>
          <a:srcRect l="32083" t="48637" r="32083" b="13884"/>
          <a:stretch>
            <a:fillRect/>
          </a:stretch>
        </p:blipFill>
        <p:spPr bwMode="auto">
          <a:xfrm>
            <a:off x="5943600" y="2209800"/>
            <a:ext cx="3048000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7" name="Picture 7"/>
          <p:cNvPicPr>
            <a:picLocks noChangeAspect="1" noChangeArrowheads="1"/>
          </p:cNvPicPr>
          <p:nvPr/>
        </p:nvPicPr>
        <p:blipFill>
          <a:blip r:embed="rId3" cstate="print"/>
          <a:srcRect l="48125" t="46338" r="31250" b="18228"/>
          <a:stretch>
            <a:fillRect/>
          </a:stretch>
        </p:blipFill>
        <p:spPr bwMode="auto">
          <a:xfrm>
            <a:off x="3200400" y="2082800"/>
            <a:ext cx="25146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4300"/>
            <a:ext cx="5611813" cy="4525963"/>
          </a:xfrm>
        </p:spPr>
        <p:txBody>
          <a:bodyPr/>
          <a:lstStyle/>
          <a:p>
            <a:r>
              <a:rPr lang="en-US" sz="2800" dirty="0" smtClean="0"/>
              <a:t>What to do with “noisy” binary outputs?</a:t>
            </a:r>
          </a:p>
          <a:p>
            <a:pPr lvl="1"/>
            <a:r>
              <a:rPr lang="en-US" sz="2400" dirty="0" smtClean="0"/>
              <a:t>Holes</a:t>
            </a:r>
          </a:p>
          <a:p>
            <a:pPr lvl="1"/>
            <a:r>
              <a:rPr lang="en-US" sz="2400" dirty="0" smtClean="0"/>
              <a:t>Extra small fragments</a:t>
            </a:r>
          </a:p>
          <a:p>
            <a:endParaRPr lang="en-US" sz="2800" dirty="0" smtClean="0"/>
          </a:p>
          <a:p>
            <a:r>
              <a:rPr lang="en-US" sz="2800" dirty="0" smtClean="0"/>
              <a:t>How to demarcate multiple regions of interest? </a:t>
            </a:r>
          </a:p>
          <a:p>
            <a:pPr lvl="1"/>
            <a:r>
              <a:rPr lang="en-US" sz="2400" dirty="0" smtClean="0"/>
              <a:t>Count objects</a:t>
            </a:r>
          </a:p>
          <a:p>
            <a:pPr lvl="1"/>
            <a:r>
              <a:rPr lang="en-US" sz="2400" dirty="0" smtClean="0"/>
              <a:t>Compute further features per object</a:t>
            </a:r>
          </a:p>
          <a:p>
            <a:pPr>
              <a:buFontTx/>
              <a:buNone/>
            </a:pPr>
            <a:endParaRPr lang="en-US" sz="2800" dirty="0" smtClean="0"/>
          </a:p>
        </p:txBody>
      </p:sp>
      <p:pic>
        <p:nvPicPr>
          <p:cNvPr id="4" name="Picture 3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6172200" y="3886200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464300" y="4105275"/>
            <a:ext cx="693738" cy="803275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616700" y="4835525"/>
            <a:ext cx="693738" cy="803275"/>
          </a:xfrm>
          <a:prstGeom prst="ellips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158038" y="3813175"/>
            <a:ext cx="693737" cy="8032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851775" y="4141788"/>
            <a:ext cx="693738" cy="803275"/>
          </a:xfrm>
          <a:prstGeom prst="ellips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6172200" y="1463675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6482557" y="3015456"/>
            <a:ext cx="730250" cy="4016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7011988" y="2522537"/>
            <a:ext cx="1277938" cy="76676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6300788" y="2868612"/>
            <a:ext cx="1022350" cy="4032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16200000" flipV="1">
            <a:off x="8235951" y="2651125"/>
            <a:ext cx="766762" cy="3635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4" name="TextBox 13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r>
              <a:rPr lang="en-US" sz="1200" dirty="0" smtClean="0"/>
              <a:t>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Morphological operators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Change the shape of the foreground regions via intersection/union operations between a scanning structuring element and binary image.</a:t>
            </a:r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Useful to clean up result from </a:t>
            </a:r>
            <a:r>
              <a:rPr lang="en-US" sz="2800" dirty="0" err="1" smtClean="0"/>
              <a:t>thresholding</a:t>
            </a:r>
            <a:endParaRPr lang="en-US" sz="2800" dirty="0" smtClean="0"/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Basic operators are:</a:t>
            </a:r>
          </a:p>
          <a:p>
            <a:pPr lvl="1" eaLnBrk="1" hangingPunct="1"/>
            <a:r>
              <a:rPr lang="en-US" dirty="0" smtClean="0"/>
              <a:t>Dilation</a:t>
            </a:r>
          </a:p>
          <a:p>
            <a:pPr lvl="1" eaLnBrk="1" hangingPunct="1"/>
            <a:r>
              <a:rPr lang="en-US" dirty="0" smtClean="0"/>
              <a:t>Erosion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Dilation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Expands connected components</a:t>
            </a:r>
          </a:p>
          <a:p>
            <a:pPr eaLnBrk="1" hangingPunct="1"/>
            <a:r>
              <a:rPr lang="en-US" sz="2800" smtClean="0"/>
              <a:t>Grow features</a:t>
            </a:r>
          </a:p>
          <a:p>
            <a:pPr eaLnBrk="1" hangingPunct="1"/>
            <a:r>
              <a:rPr lang="en-US" sz="2800" smtClean="0"/>
              <a:t>Fill holes</a:t>
            </a:r>
          </a:p>
        </p:txBody>
      </p:sp>
      <p:sp>
        <p:nvSpPr>
          <p:cNvPr id="69636" name="Text Box 5"/>
          <p:cNvSpPr txBox="1">
            <a:spLocks noChangeArrowheads="1"/>
          </p:cNvSpPr>
          <p:nvPr/>
        </p:nvSpPr>
        <p:spPr bwMode="auto">
          <a:xfrm>
            <a:off x="1797050" y="576580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Before dilation</a:t>
            </a:r>
          </a:p>
        </p:txBody>
      </p:sp>
      <p:sp>
        <p:nvSpPr>
          <p:cNvPr id="69637" name="Text Box 6"/>
          <p:cNvSpPr txBox="1">
            <a:spLocks noChangeArrowheads="1"/>
          </p:cNvSpPr>
          <p:nvPr/>
        </p:nvSpPr>
        <p:spPr bwMode="auto">
          <a:xfrm>
            <a:off x="5791200" y="5761038"/>
            <a:ext cx="2133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After dilation</a:t>
            </a:r>
          </a:p>
        </p:txBody>
      </p:sp>
      <p:pic>
        <p:nvPicPr>
          <p:cNvPr id="69638" name="Picture 10" descr="beatles_eroded.jpg"/>
          <p:cNvPicPr>
            <a:picLocks noChangeAspect="1"/>
          </p:cNvPicPr>
          <p:nvPr/>
        </p:nvPicPr>
        <p:blipFill>
          <a:blip r:embed="rId3" cstate="print"/>
          <a:srcRect l="10078" t="4237" r="10561" b="8881"/>
          <a:stretch>
            <a:fillRect/>
          </a:stretch>
        </p:blipFill>
        <p:spPr bwMode="auto">
          <a:xfrm>
            <a:off x="920750" y="2917825"/>
            <a:ext cx="3505200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8" descr="beatles_dilated.jpg"/>
          <p:cNvPicPr>
            <a:picLocks noChangeAspect="1"/>
          </p:cNvPicPr>
          <p:nvPr/>
        </p:nvPicPr>
        <p:blipFill>
          <a:blip r:embed="rId4" cstate="print"/>
          <a:srcRect l="10153" t="4642" r="10005" b="9140"/>
          <a:stretch>
            <a:fillRect/>
          </a:stretch>
        </p:blipFill>
        <p:spPr bwMode="auto">
          <a:xfrm>
            <a:off x="4645025" y="2933700"/>
            <a:ext cx="3578225" cy="28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r>
              <a:rPr lang="en-US" sz="1200" dirty="0" smtClean="0"/>
              <a:t>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0" descr="beatles_erod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9900" y="2771775"/>
            <a:ext cx="4668838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Erosion</a:t>
            </a:r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201738"/>
            <a:ext cx="8229600" cy="1898650"/>
          </a:xfrm>
        </p:spPr>
        <p:txBody>
          <a:bodyPr/>
          <a:lstStyle/>
          <a:p>
            <a:pPr eaLnBrk="1" hangingPunct="1"/>
            <a:r>
              <a:rPr lang="en-US" sz="2800" smtClean="0"/>
              <a:t>Erode connected components</a:t>
            </a:r>
          </a:p>
          <a:p>
            <a:pPr eaLnBrk="1" hangingPunct="1"/>
            <a:r>
              <a:rPr lang="en-US" sz="2800" smtClean="0"/>
              <a:t>Shrink features</a:t>
            </a:r>
          </a:p>
          <a:p>
            <a:pPr eaLnBrk="1" hangingPunct="1"/>
            <a:r>
              <a:rPr lang="en-US" sz="2800" smtClean="0"/>
              <a:t>Remove bridges, branches, noise</a:t>
            </a:r>
          </a:p>
        </p:txBody>
      </p:sp>
      <p:sp>
        <p:nvSpPr>
          <p:cNvPr id="70661" name="Text Box 6"/>
          <p:cNvSpPr txBox="1">
            <a:spLocks noChangeArrowheads="1"/>
          </p:cNvSpPr>
          <p:nvPr/>
        </p:nvSpPr>
        <p:spPr bwMode="auto">
          <a:xfrm>
            <a:off x="1833563" y="582930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Before erosion</a:t>
            </a:r>
          </a:p>
        </p:txBody>
      </p:sp>
      <p:sp>
        <p:nvSpPr>
          <p:cNvPr id="70662" name="Text Box 7"/>
          <p:cNvSpPr txBox="1">
            <a:spLocks noChangeArrowheads="1"/>
          </p:cNvSpPr>
          <p:nvPr/>
        </p:nvSpPr>
        <p:spPr bwMode="auto">
          <a:xfrm>
            <a:off x="5813425" y="582930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After erosion</a:t>
            </a:r>
          </a:p>
        </p:txBody>
      </p:sp>
      <p:pic>
        <p:nvPicPr>
          <p:cNvPr id="70663" name="Picture 19" descr="maskou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725" y="2906713"/>
            <a:ext cx="3719513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r>
              <a:rPr lang="en-US" sz="1200" dirty="0" smtClean="0"/>
              <a:t>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Structuring elements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113" y="1274763"/>
            <a:ext cx="8229600" cy="4525962"/>
          </a:xfrm>
        </p:spPr>
        <p:txBody>
          <a:bodyPr/>
          <a:lstStyle/>
          <a:p>
            <a:pPr eaLnBrk="1" hangingPunct="1"/>
            <a:r>
              <a:rPr lang="en-US" sz="2800" b="1" smtClean="0"/>
              <a:t>Masks</a:t>
            </a:r>
            <a:r>
              <a:rPr lang="en-US" sz="2800" smtClean="0"/>
              <a:t> of varying shapes and sizes used to perform morphology, for example:</a:t>
            </a:r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Scan mask across foreground pixels to transform the binary image</a:t>
            </a:r>
          </a:p>
          <a:p>
            <a:pPr eaLnBrk="1" hangingPunct="1"/>
            <a:endParaRPr lang="en-US" sz="2800" smtClean="0"/>
          </a:p>
          <a:p>
            <a:pPr eaLnBrk="1" hangingPunct="1">
              <a:buFontTx/>
              <a:buNone/>
            </a:pPr>
            <a:r>
              <a:rPr lang="en-US" sz="1800" b="1" smtClean="0"/>
              <a:t>&gt;&gt; </a:t>
            </a:r>
            <a:r>
              <a:rPr lang="en-US" sz="1800" b="1" smtClean="0">
                <a:latin typeface="Courier New" pitchFamily="49" charset="0"/>
                <a:cs typeface="Courier New" pitchFamily="49" charset="0"/>
              </a:rPr>
              <a:t>help strel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/>
          <a:srcRect l="47258" t="31004" r="47951" b="61157"/>
          <a:stretch>
            <a:fillRect/>
          </a:stretch>
        </p:blipFill>
        <p:spPr bwMode="auto">
          <a:xfrm>
            <a:off x="3001963" y="2552700"/>
            <a:ext cx="8763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3" cstate="print"/>
          <a:srcRect l="41667" t="30991" r="53375" b="61157"/>
          <a:stretch>
            <a:fillRect/>
          </a:stretch>
        </p:blipFill>
        <p:spPr bwMode="auto">
          <a:xfrm>
            <a:off x="1468438" y="2552700"/>
            <a:ext cx="906462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4462463" y="2443163"/>
            <a:ext cx="2446337" cy="912812"/>
            <a:chOff x="4462146" y="2443149"/>
            <a:chExt cx="2446686" cy="912825"/>
          </a:xfrm>
        </p:grpSpPr>
        <p:sp>
          <p:nvSpPr>
            <p:cNvPr id="6" name="Rectangle 5"/>
            <p:cNvSpPr/>
            <p:nvPr/>
          </p:nvSpPr>
          <p:spPr bwMode="auto">
            <a:xfrm>
              <a:off x="4462146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4644734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827323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009911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192500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375088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178478" y="2808279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361067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6543655" y="2808279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178478" y="262571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6361067" y="2625714"/>
              <a:ext cx="182588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6543655" y="262571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178478" y="299084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6361067" y="2990844"/>
              <a:ext cx="182588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6543655" y="299084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726244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995890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361067" y="244314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6361067" y="317340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r>
              <a:rPr lang="en-US" sz="1200" dirty="0" smtClean="0"/>
              <a:t>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Dilation vs. Erosion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8188" y="1347788"/>
            <a:ext cx="78867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smtClean="0"/>
              <a:t>At each position: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smtClean="0"/>
              <a:t>Dilation</a:t>
            </a:r>
            <a:r>
              <a:rPr lang="en-US" sz="2800" smtClean="0"/>
              <a:t>: if current pixel is foreground, OR the structuring element with the input image.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 smtClean="0"/>
              <a:t>Example for Dilation (1D)</a:t>
            </a: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>
            <p:ph sz="half" idx="1"/>
          </p:nvPr>
        </p:nvGraphicFramePr>
        <p:xfrm>
          <a:off x="5499100" y="3192463"/>
          <a:ext cx="3106738" cy="587375"/>
        </p:xfrm>
        <a:graphic>
          <a:graphicData uri="http://schemas.openxmlformats.org/presentationml/2006/ole">
            <p:oleObj spid="_x0000_s5122" name="Ligning" r:id="rId4" imgW="1117440" imgH="203040" progId="Equation.3">
              <p:embed/>
            </p:oleObj>
          </a:graphicData>
        </a:graphic>
      </p:graphicFrame>
      <p:graphicFrame>
        <p:nvGraphicFramePr>
          <p:cNvPr id="159748" name="Group 4"/>
          <p:cNvGraphicFramePr>
            <a:graphicFrameLocks noGrp="1"/>
          </p:cNvGraphicFramePr>
          <p:nvPr/>
        </p:nvGraphicFramePr>
        <p:xfrm>
          <a:off x="2895600" y="155892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48" name="Text Box 28"/>
          <p:cNvSpPr txBox="1">
            <a:spLocks noChangeArrowheads="1"/>
          </p:cNvSpPr>
          <p:nvPr/>
        </p:nvSpPr>
        <p:spPr bwMode="auto">
          <a:xfrm>
            <a:off x="517525" y="1524000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5149" name="Text Box 29"/>
          <p:cNvSpPr txBox="1">
            <a:spLocks noChangeArrowheads="1"/>
          </p:cNvSpPr>
          <p:nvPr/>
        </p:nvSpPr>
        <p:spPr bwMode="auto">
          <a:xfrm>
            <a:off x="76200" y="28194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9774" name="Group 30"/>
          <p:cNvGraphicFramePr>
            <a:graphicFrameLocks noGrp="1"/>
          </p:cNvGraphicFramePr>
          <p:nvPr/>
        </p:nvGraphicFramePr>
        <p:xfrm>
          <a:off x="2895600" y="42418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74" name="Text Box 54"/>
          <p:cNvSpPr txBox="1">
            <a:spLocks noChangeArrowheads="1"/>
          </p:cNvSpPr>
          <p:nvPr/>
        </p:nvSpPr>
        <p:spPr bwMode="auto">
          <a:xfrm>
            <a:off x="457200" y="42672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2286000" y="2168525"/>
            <a:ext cx="1828800" cy="1905000"/>
            <a:chOff x="1824" y="1680"/>
            <a:chExt cx="1152" cy="1200"/>
          </a:xfrm>
        </p:grpSpPr>
        <p:sp>
          <p:nvSpPr>
            <p:cNvPr id="5178" name="Rectangle 56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179" name="Rectangle 57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180" name="Rectangle 58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181" name="Line 59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182" name="Line 60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183" name="Line 61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184" name="Line 62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185" name="Line 63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186" name="Line 64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187" name="AutoShape 65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188" name="AutoShape 66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5176" name="Text Box 67"/>
          <p:cNvSpPr txBox="1">
            <a:spLocks noChangeArrowheads="1"/>
          </p:cNvSpPr>
          <p:nvPr/>
        </p:nvSpPr>
        <p:spPr bwMode="auto">
          <a:xfrm>
            <a:off x="76200" y="6507163"/>
            <a:ext cx="3276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Adapted from T. Moeslund</a:t>
            </a:r>
          </a:p>
        </p:txBody>
      </p:sp>
      <p:sp>
        <p:nvSpPr>
          <p:cNvPr id="5177" name="AutoShape 80"/>
          <p:cNvSpPr>
            <a:spLocks noChangeArrowheads="1"/>
          </p:cNvSpPr>
          <p:nvPr/>
        </p:nvSpPr>
        <p:spPr bwMode="auto">
          <a:xfrm>
            <a:off x="3581400" y="3429000"/>
            <a:ext cx="381000" cy="685800"/>
          </a:xfrm>
          <a:prstGeom prst="downArrow">
            <a:avLst>
              <a:gd name="adj1" fmla="val 50000"/>
              <a:gd name="adj2" fmla="val 4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6179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5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375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182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8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sp>
        <p:nvSpPr>
          <p:cNvPr id="73782" name="Rectangle 55"/>
          <p:cNvSpPr>
            <a:spLocks noChangeArrowheads="1"/>
          </p:cNvSpPr>
          <p:nvPr/>
        </p:nvSpPr>
        <p:spPr bwMode="auto">
          <a:xfrm>
            <a:off x="41148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3" name="Rectangle 56"/>
          <p:cNvSpPr>
            <a:spLocks noChangeArrowheads="1"/>
          </p:cNvSpPr>
          <p:nvPr/>
        </p:nvSpPr>
        <p:spPr bwMode="auto">
          <a:xfrm>
            <a:off x="35052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4" name="Rectangle 57"/>
          <p:cNvSpPr>
            <a:spLocks noChangeArrowheads="1"/>
          </p:cNvSpPr>
          <p:nvPr/>
        </p:nvSpPr>
        <p:spPr bwMode="auto">
          <a:xfrm>
            <a:off x="28956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5" name="Line 58"/>
          <p:cNvSpPr>
            <a:spLocks noChangeShapeType="1"/>
          </p:cNvSpPr>
          <p:nvPr/>
        </p:nvSpPr>
        <p:spPr bwMode="auto">
          <a:xfrm>
            <a:off x="2895600" y="32258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6" name="Line 59"/>
          <p:cNvSpPr>
            <a:spLocks noChangeShapeType="1"/>
          </p:cNvSpPr>
          <p:nvPr/>
        </p:nvSpPr>
        <p:spPr bwMode="auto">
          <a:xfrm>
            <a:off x="2895600" y="38100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7" name="Line 60"/>
          <p:cNvSpPr>
            <a:spLocks noChangeShapeType="1"/>
          </p:cNvSpPr>
          <p:nvPr/>
        </p:nvSpPr>
        <p:spPr bwMode="auto">
          <a:xfrm>
            <a:off x="28956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8" name="Line 61"/>
          <p:cNvSpPr>
            <a:spLocks noChangeShapeType="1"/>
          </p:cNvSpPr>
          <p:nvPr/>
        </p:nvSpPr>
        <p:spPr bwMode="auto">
          <a:xfrm>
            <a:off x="35052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9" name="Line 62"/>
          <p:cNvSpPr>
            <a:spLocks noChangeShapeType="1"/>
          </p:cNvSpPr>
          <p:nvPr/>
        </p:nvSpPr>
        <p:spPr bwMode="auto">
          <a:xfrm>
            <a:off x="41148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0" name="Line 63"/>
          <p:cNvSpPr>
            <a:spLocks noChangeShapeType="1"/>
          </p:cNvSpPr>
          <p:nvPr/>
        </p:nvSpPr>
        <p:spPr bwMode="auto">
          <a:xfrm>
            <a:off x="47244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1" name="AutoShape 65"/>
          <p:cNvSpPr>
            <a:spLocks noChangeArrowheads="1"/>
          </p:cNvSpPr>
          <p:nvPr/>
        </p:nvSpPr>
        <p:spPr bwMode="auto">
          <a:xfrm>
            <a:off x="3581400" y="26670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738188" y="0"/>
            <a:ext cx="7772400" cy="1143000"/>
          </a:xfrm>
        </p:spPr>
        <p:txBody>
          <a:bodyPr/>
          <a:lstStyle/>
          <a:p>
            <a:r>
              <a:rPr lang="en-US" smtClean="0"/>
              <a:t>Thresholding</a:t>
            </a:r>
          </a:p>
        </p:txBody>
      </p:sp>
      <p:sp>
        <p:nvSpPr>
          <p:cNvPr id="119811" name="Content Placeholder 3"/>
          <p:cNvSpPr>
            <a:spLocks noGrp="1"/>
          </p:cNvSpPr>
          <p:nvPr>
            <p:ph idx="1"/>
          </p:nvPr>
        </p:nvSpPr>
        <p:spPr>
          <a:xfrm>
            <a:off x="685800" y="1347788"/>
            <a:ext cx="8085138" cy="4748212"/>
          </a:xfrm>
        </p:spPr>
        <p:txBody>
          <a:bodyPr/>
          <a:lstStyle/>
          <a:p>
            <a:r>
              <a:rPr lang="en-US" sz="2800" smtClean="0"/>
              <a:t>Choose a threshold value t</a:t>
            </a:r>
          </a:p>
          <a:p>
            <a:r>
              <a:rPr lang="en-US" sz="2800" smtClean="0"/>
              <a:t>Set any pixels less than t to zero (off)</a:t>
            </a:r>
          </a:p>
          <a:p>
            <a:r>
              <a:rPr lang="en-US" sz="2800" smtClean="0"/>
              <a:t>Set any pixels greater than or equal to t to one (on)</a:t>
            </a:r>
          </a:p>
          <a:p>
            <a:pPr>
              <a:buFontTx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2493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477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478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2495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480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3505200" y="2667000"/>
            <a:ext cx="1828800" cy="1905000"/>
            <a:chOff x="1824" y="1680"/>
            <a:chExt cx="1152" cy="1200"/>
          </a:xfrm>
        </p:grpSpPr>
        <p:sp>
          <p:nvSpPr>
            <p:cNvPr id="74807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08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09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10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1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2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3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4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5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6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7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26979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580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580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27005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582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114800" y="2667000"/>
            <a:ext cx="1828800" cy="1905000"/>
            <a:chOff x="1824" y="1680"/>
            <a:chExt cx="1152" cy="1200"/>
          </a:xfrm>
        </p:grpSpPr>
        <p:sp>
          <p:nvSpPr>
            <p:cNvPr id="75831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2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3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4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5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6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7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8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9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40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41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29027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6827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6828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29053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6853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724400" y="2667000"/>
            <a:ext cx="1828800" cy="1905000"/>
            <a:chOff x="1824" y="1680"/>
            <a:chExt cx="1152" cy="1200"/>
          </a:xfrm>
        </p:grpSpPr>
        <p:sp>
          <p:nvSpPr>
            <p:cNvPr id="76855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6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7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8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59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0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1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2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3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4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5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107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785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785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110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787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334000" y="2667000"/>
            <a:ext cx="1828800" cy="1905000"/>
            <a:chOff x="1824" y="1680"/>
            <a:chExt cx="1152" cy="1200"/>
          </a:xfrm>
        </p:grpSpPr>
        <p:sp>
          <p:nvSpPr>
            <p:cNvPr id="7787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3123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887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887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3149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890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943600" y="2667000"/>
            <a:ext cx="1828800" cy="1905000"/>
            <a:chOff x="1824" y="1680"/>
            <a:chExt cx="1152" cy="1200"/>
          </a:xfrm>
        </p:grpSpPr>
        <p:sp>
          <p:nvSpPr>
            <p:cNvPr id="7890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517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989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990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519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992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sp>
        <p:nvSpPr>
          <p:cNvPr id="79926" name="Rectangle 55"/>
          <p:cNvSpPr>
            <a:spLocks noChangeArrowheads="1"/>
          </p:cNvSpPr>
          <p:nvPr/>
        </p:nvSpPr>
        <p:spPr bwMode="auto">
          <a:xfrm>
            <a:off x="77724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7" name="Rectangle 56"/>
          <p:cNvSpPr>
            <a:spLocks noChangeArrowheads="1"/>
          </p:cNvSpPr>
          <p:nvPr/>
        </p:nvSpPr>
        <p:spPr bwMode="auto">
          <a:xfrm>
            <a:off x="71628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8" name="Rectangle 57"/>
          <p:cNvSpPr>
            <a:spLocks noChangeArrowheads="1"/>
          </p:cNvSpPr>
          <p:nvPr/>
        </p:nvSpPr>
        <p:spPr bwMode="auto">
          <a:xfrm>
            <a:off x="65532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9" name="Line 58"/>
          <p:cNvSpPr>
            <a:spLocks noChangeShapeType="1"/>
          </p:cNvSpPr>
          <p:nvPr/>
        </p:nvSpPr>
        <p:spPr bwMode="auto">
          <a:xfrm>
            <a:off x="6553200" y="32258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0" name="Line 59"/>
          <p:cNvSpPr>
            <a:spLocks noChangeShapeType="1"/>
          </p:cNvSpPr>
          <p:nvPr/>
        </p:nvSpPr>
        <p:spPr bwMode="auto">
          <a:xfrm>
            <a:off x="6553200" y="38100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1" name="Line 60"/>
          <p:cNvSpPr>
            <a:spLocks noChangeShapeType="1"/>
          </p:cNvSpPr>
          <p:nvPr/>
        </p:nvSpPr>
        <p:spPr bwMode="auto">
          <a:xfrm>
            <a:off x="65532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2" name="Line 61"/>
          <p:cNvSpPr>
            <a:spLocks noChangeShapeType="1"/>
          </p:cNvSpPr>
          <p:nvPr/>
        </p:nvSpPr>
        <p:spPr bwMode="auto">
          <a:xfrm>
            <a:off x="71628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3" name="Line 62"/>
          <p:cNvSpPr>
            <a:spLocks noChangeShapeType="1"/>
          </p:cNvSpPr>
          <p:nvPr/>
        </p:nvSpPr>
        <p:spPr bwMode="auto">
          <a:xfrm>
            <a:off x="77724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4" name="Line 63"/>
          <p:cNvSpPr>
            <a:spLocks noChangeShapeType="1"/>
          </p:cNvSpPr>
          <p:nvPr/>
        </p:nvSpPr>
        <p:spPr bwMode="auto">
          <a:xfrm>
            <a:off x="83820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5" name="AutoShape 65"/>
          <p:cNvSpPr>
            <a:spLocks noChangeArrowheads="1"/>
          </p:cNvSpPr>
          <p:nvPr/>
        </p:nvSpPr>
        <p:spPr bwMode="auto">
          <a:xfrm>
            <a:off x="7239000" y="26670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7219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092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092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7245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094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162800" y="2667000"/>
            <a:ext cx="1828800" cy="1905000"/>
            <a:chOff x="1824" y="1680"/>
            <a:chExt cx="1152" cy="1200"/>
          </a:xfrm>
        </p:grpSpPr>
        <p:sp>
          <p:nvSpPr>
            <p:cNvPr id="80952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3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4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5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6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7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8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9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0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1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2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37282" name="Text Box 66"/>
          <p:cNvSpPr txBox="1">
            <a:spLocks noChangeArrowheads="1"/>
          </p:cNvSpPr>
          <p:nvPr/>
        </p:nvSpPr>
        <p:spPr bwMode="auto">
          <a:xfrm>
            <a:off x="1285875" y="5692775"/>
            <a:ext cx="721995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Note that the object gets bigger and holes are filled.</a:t>
            </a: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600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help imdilate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example for dilation</a:t>
            </a:r>
            <a:endParaRPr lang="en-US" dirty="0"/>
          </a:p>
        </p:txBody>
      </p:sp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3" cstate="print"/>
          <a:srcRect l="22656" t="23720" r="17969" b="8356"/>
          <a:stretch>
            <a:fillRect/>
          </a:stretch>
        </p:blipFill>
        <p:spPr bwMode="auto">
          <a:xfrm>
            <a:off x="1676400" y="1447800"/>
            <a:ext cx="5791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4800600" y="3962400"/>
            <a:ext cx="3352800" cy="2895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Shapiro &amp; Stockman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Dilation vs. Erosion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38188" y="1347788"/>
            <a:ext cx="78867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At each position:</a:t>
            </a: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Dilation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: if 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current pixel 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is foreground, OR the structuring element with the input image.</a:t>
            </a: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Erosion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: if </a:t>
            </a: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every pixel 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 the structuring element’s nonzero entries is foreground, OR the current pixel with S.</a:t>
            </a: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Example for Erosion (1D)</a:t>
            </a:r>
          </a:p>
        </p:txBody>
      </p:sp>
      <p:graphicFrame>
        <p:nvGraphicFramePr>
          <p:cNvPr id="163843" name="Group 3"/>
          <p:cNvGraphicFramePr>
            <a:graphicFrameLocks noGrp="1"/>
          </p:cNvGraphicFramePr>
          <p:nvPr/>
        </p:nvGraphicFramePr>
        <p:xfrm>
          <a:off x="2895600" y="163512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72" name="Text Box 27"/>
          <p:cNvSpPr txBox="1">
            <a:spLocks noChangeArrowheads="1"/>
          </p:cNvSpPr>
          <p:nvPr/>
        </p:nvSpPr>
        <p:spPr bwMode="auto">
          <a:xfrm>
            <a:off x="517525" y="1600200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6173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3869" name="Group 29"/>
          <p:cNvGraphicFramePr>
            <a:graphicFrameLocks noGrp="1"/>
          </p:cNvGraphicFramePr>
          <p:nvPr/>
        </p:nvGraphicFramePr>
        <p:xfrm>
          <a:off x="2895600" y="43180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98" name="Text Box 53"/>
          <p:cNvSpPr txBox="1">
            <a:spLocks noChangeArrowheads="1"/>
          </p:cNvSpPr>
          <p:nvPr/>
        </p:nvSpPr>
        <p:spPr bwMode="auto">
          <a:xfrm>
            <a:off x="457200" y="43434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2286000" y="2244725"/>
            <a:ext cx="1828800" cy="1905000"/>
            <a:chOff x="1824" y="1680"/>
            <a:chExt cx="1152" cy="1200"/>
          </a:xfrm>
        </p:grpSpPr>
        <p:sp>
          <p:nvSpPr>
            <p:cNvPr id="6202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3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4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5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6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7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8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9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0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1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2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66"/>
          <p:cNvGrpSpPr>
            <a:grpSpLocks/>
          </p:cNvGrpSpPr>
          <p:nvPr/>
        </p:nvGrpSpPr>
        <p:grpSpPr bwMode="auto">
          <a:xfrm>
            <a:off x="5516563" y="3248025"/>
            <a:ext cx="2795587" cy="703263"/>
            <a:chOff x="3475" y="2046"/>
            <a:chExt cx="1761" cy="443"/>
          </a:xfrm>
        </p:grpSpPr>
        <p:graphicFrame>
          <p:nvGraphicFramePr>
            <p:cNvPr id="6146" name="Object 2"/>
            <p:cNvGraphicFramePr>
              <a:graphicFrameLocks noChangeAspect="1"/>
            </p:cNvGraphicFramePr>
            <p:nvPr/>
          </p:nvGraphicFramePr>
          <p:xfrm>
            <a:off x="3475" y="2153"/>
            <a:ext cx="1761" cy="336"/>
          </p:xfrm>
          <a:graphic>
            <a:graphicData uri="http://schemas.openxmlformats.org/presentationml/2006/ole">
              <p:oleObj spid="_x0000_s6146" name="Ligning" r:id="rId4" imgW="1066680" imgH="203040" progId="Equation.3">
                <p:embed/>
              </p:oleObj>
            </a:graphicData>
          </a:graphic>
        </p:graphicFrame>
        <p:sp>
          <p:nvSpPr>
            <p:cNvPr id="6201" name="Text Box 68"/>
            <p:cNvSpPr txBox="1">
              <a:spLocks noChangeArrowheads="1"/>
            </p:cNvSpPr>
            <p:nvPr/>
          </p:nvSpPr>
          <p:spPr bwMode="auto">
            <a:xfrm>
              <a:off x="4700" y="204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a-DK" sz="2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_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Title 2"/>
          <p:cNvSpPr>
            <a:spLocks noGrp="1"/>
          </p:cNvSpPr>
          <p:nvPr>
            <p:ph type="title"/>
          </p:nvPr>
        </p:nvSpPr>
        <p:spPr>
          <a:xfrm>
            <a:off x="665163" y="-3175"/>
            <a:ext cx="7772400" cy="838200"/>
          </a:xfrm>
        </p:spPr>
        <p:txBody>
          <a:bodyPr/>
          <a:lstStyle/>
          <a:p>
            <a:pPr algn="ctr" eaLnBrk="1" hangingPunct="1"/>
            <a:r>
              <a:rPr lang="en-US" smtClean="0"/>
              <a:t>Original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Example for Erosion (1D)</a:t>
            </a:r>
          </a:p>
        </p:txBody>
      </p:sp>
      <p:graphicFrame>
        <p:nvGraphicFramePr>
          <p:cNvPr id="141315" name="Group 3"/>
          <p:cNvGraphicFramePr>
            <a:graphicFrameLocks noGrp="1"/>
          </p:cNvGraphicFramePr>
          <p:nvPr/>
        </p:nvGraphicFramePr>
        <p:xfrm>
          <a:off x="2895600" y="163512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96" name="Text Box 27"/>
          <p:cNvSpPr txBox="1">
            <a:spLocks noChangeArrowheads="1"/>
          </p:cNvSpPr>
          <p:nvPr/>
        </p:nvSpPr>
        <p:spPr bwMode="auto">
          <a:xfrm>
            <a:off x="517525" y="1600200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197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1341" name="Group 29"/>
          <p:cNvGraphicFramePr>
            <a:graphicFrameLocks noGrp="1"/>
          </p:cNvGraphicFramePr>
          <p:nvPr/>
        </p:nvGraphicFramePr>
        <p:xfrm>
          <a:off x="2895600" y="43180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22" name="Text Box 53"/>
          <p:cNvSpPr txBox="1">
            <a:spLocks noChangeArrowheads="1"/>
          </p:cNvSpPr>
          <p:nvPr/>
        </p:nvSpPr>
        <p:spPr bwMode="auto">
          <a:xfrm>
            <a:off x="457200" y="43434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2895600" y="2244725"/>
            <a:ext cx="1828800" cy="1905000"/>
            <a:chOff x="1824" y="1680"/>
            <a:chExt cx="1152" cy="1200"/>
          </a:xfrm>
        </p:grpSpPr>
        <p:sp>
          <p:nvSpPr>
            <p:cNvPr id="7226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7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8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9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0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1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2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3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4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5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6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70"/>
          <p:cNvGrpSpPr>
            <a:grpSpLocks/>
          </p:cNvGrpSpPr>
          <p:nvPr/>
        </p:nvGrpSpPr>
        <p:grpSpPr bwMode="auto">
          <a:xfrm>
            <a:off x="5516563" y="3248025"/>
            <a:ext cx="2795587" cy="703263"/>
            <a:chOff x="3475" y="2046"/>
            <a:chExt cx="1761" cy="443"/>
          </a:xfrm>
        </p:grpSpPr>
        <p:graphicFrame>
          <p:nvGraphicFramePr>
            <p:cNvPr id="7170" name="Object 2"/>
            <p:cNvGraphicFramePr>
              <a:graphicFrameLocks noChangeAspect="1"/>
            </p:cNvGraphicFramePr>
            <p:nvPr/>
          </p:nvGraphicFramePr>
          <p:xfrm>
            <a:off x="3475" y="2153"/>
            <a:ext cx="1761" cy="336"/>
          </p:xfrm>
          <a:graphic>
            <a:graphicData uri="http://schemas.openxmlformats.org/presentationml/2006/ole">
              <p:oleObj spid="_x0000_s7170" name="Ligning" r:id="rId4" imgW="1066680" imgH="203040" progId="Equation.3">
                <p:embed/>
              </p:oleObj>
            </a:graphicData>
          </a:graphic>
        </p:graphicFrame>
        <p:sp>
          <p:nvSpPr>
            <p:cNvPr id="7225" name="Text Box 72"/>
            <p:cNvSpPr txBox="1">
              <a:spLocks noChangeArrowheads="1"/>
            </p:cNvSpPr>
            <p:nvPr/>
          </p:nvSpPr>
          <p:spPr bwMode="auto">
            <a:xfrm>
              <a:off x="4700" y="204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a-DK" sz="2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_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3363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7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297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3389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9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3505200" y="2667000"/>
            <a:ext cx="1828800" cy="1905000"/>
            <a:chOff x="1824" y="1680"/>
            <a:chExt cx="1152" cy="1200"/>
          </a:xfrm>
        </p:grpSpPr>
        <p:sp>
          <p:nvSpPr>
            <p:cNvPr id="8299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541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399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399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543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402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114800" y="2667000"/>
            <a:ext cx="1828800" cy="1905000"/>
            <a:chOff x="1824" y="1680"/>
            <a:chExt cx="1152" cy="1200"/>
          </a:xfrm>
        </p:grpSpPr>
        <p:sp>
          <p:nvSpPr>
            <p:cNvPr id="8402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7459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501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502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7485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504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724400" y="2667000"/>
            <a:ext cx="1828800" cy="1905000"/>
            <a:chOff x="1824" y="1680"/>
            <a:chExt cx="1152" cy="1200"/>
          </a:xfrm>
        </p:grpSpPr>
        <p:sp>
          <p:nvSpPr>
            <p:cNvPr id="85047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48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49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50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1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2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3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4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5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6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7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9507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604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604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9533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606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334000" y="2667000"/>
            <a:ext cx="1828800" cy="1905000"/>
            <a:chOff x="1824" y="1680"/>
            <a:chExt cx="1152" cy="1200"/>
          </a:xfrm>
        </p:grpSpPr>
        <p:sp>
          <p:nvSpPr>
            <p:cNvPr id="86071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2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3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4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5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6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7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8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9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80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81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5155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7067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7068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158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7093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943600" y="2667000"/>
            <a:ext cx="1828800" cy="1905000"/>
            <a:chOff x="1824" y="1680"/>
            <a:chExt cx="1152" cy="1200"/>
          </a:xfrm>
        </p:grpSpPr>
        <p:sp>
          <p:nvSpPr>
            <p:cNvPr id="87095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6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7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8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099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0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1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2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3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4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5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53603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809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809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3629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811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6553200" y="2667000"/>
            <a:ext cx="1828800" cy="1905000"/>
            <a:chOff x="1824" y="1680"/>
            <a:chExt cx="1152" cy="1200"/>
          </a:xfrm>
        </p:grpSpPr>
        <p:sp>
          <p:nvSpPr>
            <p:cNvPr id="8811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5565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911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911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567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914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162800" y="2667000"/>
            <a:ext cx="1828800" cy="1905000"/>
            <a:chOff x="1824" y="1680"/>
            <a:chExt cx="1152" cy="1200"/>
          </a:xfrm>
        </p:grpSpPr>
        <p:sp>
          <p:nvSpPr>
            <p:cNvPr id="8914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6589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013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9014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591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016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772400" y="2667000"/>
            <a:ext cx="1828800" cy="1905000"/>
            <a:chOff x="1824" y="1680"/>
            <a:chExt cx="1152" cy="1200"/>
          </a:xfrm>
        </p:grpSpPr>
        <p:sp>
          <p:nvSpPr>
            <p:cNvPr id="90168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69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70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71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2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3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4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5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6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7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8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65954" name="Text Box 66"/>
          <p:cNvSpPr txBox="1">
            <a:spLocks noChangeArrowheads="1"/>
          </p:cNvSpPr>
          <p:nvPr/>
        </p:nvSpPr>
        <p:spPr bwMode="auto">
          <a:xfrm>
            <a:off x="2381250" y="5802313"/>
            <a:ext cx="459898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Note that the object gets smaller</a:t>
            </a: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600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help imerode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example for erosion</a:t>
            </a:r>
            <a:endParaRPr lang="en-US" dirty="0"/>
          </a:p>
        </p:txBody>
      </p:sp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3" cstate="print"/>
          <a:srcRect l="22656" t="23720" r="17969" b="8356"/>
          <a:stretch>
            <a:fillRect/>
          </a:stretch>
        </p:blipFill>
        <p:spPr bwMode="auto">
          <a:xfrm>
            <a:off x="1676400" y="1447800"/>
            <a:ext cx="5791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1371600" y="3962400"/>
            <a:ext cx="3352800" cy="2895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Shapiro &amp; Stockman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3352800" y="2057400"/>
            <a:ext cx="685800" cy="6858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9" name="Picture 6" descr="butterfly_gradient.jpg"/>
          <p:cNvPicPr>
            <a:picLocks noChangeAspect="1"/>
          </p:cNvPicPr>
          <p:nvPr/>
        </p:nvPicPr>
        <p:blipFill>
          <a:blip r:embed="rId4" cstate="print"/>
          <a:srcRect l="13873" t="7559" r="9860" b="10982"/>
          <a:stretch>
            <a:fillRect/>
          </a:stretch>
        </p:blipFill>
        <p:spPr bwMode="auto">
          <a:xfrm>
            <a:off x="701675" y="727075"/>
            <a:ext cx="7831138" cy="613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0" name="Title 2"/>
          <p:cNvSpPr txBox="1">
            <a:spLocks/>
          </p:cNvSpPr>
          <p:nvPr/>
        </p:nvSpPr>
        <p:spPr bwMode="auto">
          <a:xfrm>
            <a:off x="665163" y="-3175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00" dirty="0">
                <a:solidFill>
                  <a:srgbClr val="000000"/>
                </a:solidFill>
              </a:rPr>
              <a:t>Gradient magnitude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Opening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sz="2800" smtClean="0"/>
              <a:t>Erode, then dilate</a:t>
            </a:r>
          </a:p>
          <a:p>
            <a:pPr eaLnBrk="1" hangingPunct="1"/>
            <a:r>
              <a:rPr lang="en-US" sz="2800" smtClean="0"/>
              <a:t>Remove small objects, keep original shape</a:t>
            </a:r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3" cstate="print"/>
          <a:srcRect l="24167" t="39523" r="22917" b="25043"/>
          <a:stretch>
            <a:fillRect/>
          </a:stretch>
        </p:blipFill>
        <p:spPr bwMode="auto">
          <a:xfrm>
            <a:off x="228600" y="2276475"/>
            <a:ext cx="8610600" cy="352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990600" y="5583238"/>
            <a:ext cx="289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Before opening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6324600" y="5583238"/>
            <a:ext cx="289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After opening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9688"/>
            <a:ext cx="8229600" cy="1143001"/>
          </a:xfrm>
        </p:spPr>
        <p:txBody>
          <a:bodyPr/>
          <a:lstStyle/>
          <a:p>
            <a:pPr eaLnBrk="1" hangingPunct="1"/>
            <a:r>
              <a:rPr lang="en-US" smtClean="0"/>
              <a:t>Closing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191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Dilate, then erode </a:t>
            </a:r>
          </a:p>
          <a:p>
            <a:pPr eaLnBrk="1" hangingPunct="1"/>
            <a:r>
              <a:rPr lang="en-US" sz="2800" smtClean="0"/>
              <a:t>Fill holes, but keep original shape</a:t>
            </a:r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3" cstate="print"/>
          <a:srcRect l="26666" t="39778" r="23334" b="24786"/>
          <a:stretch>
            <a:fillRect/>
          </a:stretch>
        </p:blipFill>
        <p:spPr bwMode="auto">
          <a:xfrm>
            <a:off x="609600" y="2328863"/>
            <a:ext cx="800100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1457325" y="5757863"/>
            <a:ext cx="289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Before closing</a:t>
            </a: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6178550" y="5757863"/>
            <a:ext cx="289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After closing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Applet: </a:t>
            </a:r>
            <a:r>
              <a:rPr lang="en-US" dirty="0" smtClean="0">
                <a:hlinkClick r:id="rId4"/>
              </a:rPr>
              <a:t>http://bigwww.epfl.ch/demo/jmorpho/start.php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flower_dilat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3350" y="3657600"/>
            <a:ext cx="387032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Title 1"/>
          <p:cNvSpPr>
            <a:spLocks noGrp="1"/>
          </p:cNvSpPr>
          <p:nvPr>
            <p:ph type="title"/>
          </p:nvPr>
        </p:nvSpPr>
        <p:spPr>
          <a:xfrm>
            <a:off x="1030288" y="106363"/>
            <a:ext cx="6853237" cy="1143000"/>
          </a:xfrm>
        </p:spPr>
        <p:txBody>
          <a:bodyPr/>
          <a:lstStyle/>
          <a:p>
            <a:r>
              <a:rPr lang="en-US" sz="4000" smtClean="0"/>
              <a:t>Morphology operators on grayscale images</a:t>
            </a:r>
          </a:p>
        </p:txBody>
      </p:sp>
      <p:sp>
        <p:nvSpPr>
          <p:cNvPr id="93188" name="Content Placeholder 2"/>
          <p:cNvSpPr>
            <a:spLocks noGrp="1"/>
          </p:cNvSpPr>
          <p:nvPr>
            <p:ph idx="1"/>
          </p:nvPr>
        </p:nvSpPr>
        <p:spPr>
          <a:xfrm>
            <a:off x="300038" y="1600200"/>
            <a:ext cx="8686800" cy="1025525"/>
          </a:xfrm>
        </p:spPr>
        <p:txBody>
          <a:bodyPr/>
          <a:lstStyle/>
          <a:p>
            <a:r>
              <a:rPr lang="en-US" sz="2800" dirty="0" smtClean="0"/>
              <a:t>Dilation and erosion typically performed on binary images.</a:t>
            </a:r>
          </a:p>
          <a:p>
            <a:r>
              <a:rPr lang="en-US" sz="2800" dirty="0" smtClean="0"/>
              <a:t>If image is grayscale: for dilation take the neighborhood </a:t>
            </a:r>
            <a:r>
              <a:rPr lang="en-US" sz="2800" b="1" dirty="0" smtClean="0"/>
              <a:t>max</a:t>
            </a:r>
            <a:r>
              <a:rPr lang="en-US" sz="2800" dirty="0" smtClean="0"/>
              <a:t>, for erosion take the </a:t>
            </a:r>
            <a:r>
              <a:rPr lang="en-US" sz="2800" b="1" dirty="0" smtClean="0"/>
              <a:t>min</a:t>
            </a:r>
            <a:r>
              <a:rPr lang="en-US" sz="2800" dirty="0" smtClean="0"/>
              <a:t>.</a:t>
            </a:r>
            <a:endParaRPr lang="en-US" sz="2800" dirty="0" smtClean="0">
              <a:sym typeface="Wingdings" pitchFamily="2" charset="2"/>
            </a:endParaRPr>
          </a:p>
        </p:txBody>
      </p:sp>
      <p:pic>
        <p:nvPicPr>
          <p:cNvPr id="93189" name="Picture 3" descr="gray_flowe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13" y="3825875"/>
            <a:ext cx="2854325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0" name="Picture 5" descr="flower_eroded.jpg"/>
          <p:cNvPicPr>
            <a:picLocks noChangeAspect="1"/>
          </p:cNvPicPr>
          <p:nvPr/>
        </p:nvPicPr>
        <p:blipFill>
          <a:blip r:embed="rId5" cstate="print"/>
          <a:srcRect l="11465" t="5534" r="11143" b="12561"/>
          <a:stretch>
            <a:fillRect/>
          </a:stretch>
        </p:blipFill>
        <p:spPr bwMode="auto">
          <a:xfrm>
            <a:off x="6249988" y="3825875"/>
            <a:ext cx="2930525" cy="200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1" name="TextBox 6"/>
          <p:cNvSpPr txBox="1">
            <a:spLocks noChangeArrowheads="1"/>
          </p:cNvSpPr>
          <p:nvPr/>
        </p:nvSpPr>
        <p:spPr bwMode="auto">
          <a:xfrm>
            <a:off x="811213" y="5797550"/>
            <a:ext cx="2409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original</a:t>
            </a:r>
          </a:p>
        </p:txBody>
      </p:sp>
      <p:sp>
        <p:nvSpPr>
          <p:cNvPr id="93192" name="TextBox 7"/>
          <p:cNvSpPr txBox="1">
            <a:spLocks noChangeArrowheads="1"/>
          </p:cNvSpPr>
          <p:nvPr/>
        </p:nvSpPr>
        <p:spPr bwMode="auto">
          <a:xfrm>
            <a:off x="4206875" y="5797550"/>
            <a:ext cx="2409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dilated</a:t>
            </a:r>
          </a:p>
        </p:txBody>
      </p:sp>
      <p:sp>
        <p:nvSpPr>
          <p:cNvPr id="93193" name="TextBox 8"/>
          <p:cNvSpPr txBox="1">
            <a:spLocks noChangeArrowheads="1"/>
          </p:cNvSpPr>
          <p:nvPr/>
        </p:nvSpPr>
        <p:spPr bwMode="auto">
          <a:xfrm>
            <a:off x="7200900" y="5792788"/>
            <a:ext cx="2409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eroded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r>
              <a:rPr lang="en-US" sz="1200" dirty="0" smtClean="0"/>
              <a:t>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4300"/>
            <a:ext cx="5611813" cy="4525963"/>
          </a:xfrm>
        </p:spPr>
        <p:txBody>
          <a:bodyPr/>
          <a:lstStyle/>
          <a:p>
            <a:r>
              <a:rPr lang="en-US" sz="2800" dirty="0" smtClean="0">
                <a:solidFill>
                  <a:schemeClr val="bg2"/>
                </a:solidFill>
              </a:rPr>
              <a:t>What to do with “noisy” binary outputs?</a:t>
            </a:r>
          </a:p>
          <a:p>
            <a:pPr lvl="1"/>
            <a:r>
              <a:rPr lang="en-US" sz="2400" dirty="0" smtClean="0">
                <a:solidFill>
                  <a:schemeClr val="bg2"/>
                </a:solidFill>
              </a:rPr>
              <a:t>Holes</a:t>
            </a:r>
          </a:p>
          <a:p>
            <a:pPr lvl="1"/>
            <a:r>
              <a:rPr lang="en-US" sz="2400" dirty="0" smtClean="0">
                <a:solidFill>
                  <a:schemeClr val="bg2"/>
                </a:solidFill>
              </a:rPr>
              <a:t>Extra small fragments</a:t>
            </a:r>
          </a:p>
          <a:p>
            <a:endParaRPr lang="en-US" sz="2800" dirty="0" smtClean="0"/>
          </a:p>
          <a:p>
            <a:r>
              <a:rPr lang="en-US" sz="2800" dirty="0" smtClean="0"/>
              <a:t>How to demarcate multiple regions of interest? </a:t>
            </a:r>
          </a:p>
          <a:p>
            <a:pPr lvl="1"/>
            <a:r>
              <a:rPr lang="en-US" sz="2400" dirty="0" smtClean="0"/>
              <a:t>Count objects</a:t>
            </a:r>
          </a:p>
          <a:p>
            <a:pPr lvl="1"/>
            <a:r>
              <a:rPr lang="en-US" sz="2400" dirty="0" smtClean="0"/>
              <a:t>Compute further features per object</a:t>
            </a:r>
          </a:p>
          <a:p>
            <a:pPr>
              <a:buFontTx/>
              <a:buNone/>
            </a:pPr>
            <a:endParaRPr lang="en-US" sz="2800" dirty="0" smtClean="0"/>
          </a:p>
        </p:txBody>
      </p:sp>
      <p:pic>
        <p:nvPicPr>
          <p:cNvPr id="4" name="Picture 3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6172200" y="3886200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464300" y="4105275"/>
            <a:ext cx="693738" cy="803275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616700" y="4835525"/>
            <a:ext cx="693738" cy="803275"/>
          </a:xfrm>
          <a:prstGeom prst="ellips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158038" y="3813175"/>
            <a:ext cx="693737" cy="8032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851775" y="4141788"/>
            <a:ext cx="693738" cy="803275"/>
          </a:xfrm>
          <a:prstGeom prst="ellips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beatles_mask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2402" t="7295" r="9576" b="11130"/>
          <a:stretch>
            <a:fillRect/>
          </a:stretch>
        </p:blipFill>
        <p:spPr bwMode="auto">
          <a:xfrm>
            <a:off x="6172200" y="1463675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6482557" y="3015456"/>
            <a:ext cx="730250" cy="401637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7011988" y="2522537"/>
            <a:ext cx="1277938" cy="766763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6300788" y="2868612"/>
            <a:ext cx="1022350" cy="403225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16200000" flipV="1">
            <a:off x="8235951" y="2651125"/>
            <a:ext cx="766762" cy="363537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sp>
        <p:nvSpPr>
          <p:cNvPr id="14" name="TextBox 13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r>
              <a:rPr lang="en-US" sz="1200" dirty="0" smtClean="0"/>
              <a:t>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Connected components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Various algorithms to compute</a:t>
            </a:r>
          </a:p>
          <a:p>
            <a:pPr lvl="1" eaLnBrk="1" hangingPunct="1"/>
            <a:r>
              <a:rPr lang="en-US" smtClean="0"/>
              <a:t>Recursive (in memory)</a:t>
            </a:r>
          </a:p>
          <a:p>
            <a:pPr lvl="1" eaLnBrk="1" hangingPunct="1"/>
            <a:r>
              <a:rPr lang="en-US" smtClean="0"/>
              <a:t>Two rows at a time (image not necessarily in memory)</a:t>
            </a:r>
          </a:p>
          <a:p>
            <a:pPr lvl="1" eaLnBrk="1" hangingPunct="1"/>
            <a:r>
              <a:rPr lang="en-US" smtClean="0"/>
              <a:t>Parallel propagation strategy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Recursive connected components</a:t>
            </a:r>
          </a:p>
        </p:txBody>
      </p:sp>
      <p:sp>
        <p:nvSpPr>
          <p:cNvPr id="117763" name="Rectangle 4"/>
          <p:cNvSpPr>
            <a:spLocks noChangeArrowheads="1"/>
          </p:cNvSpPr>
          <p:nvPr/>
        </p:nvSpPr>
        <p:spPr bwMode="auto">
          <a:xfrm>
            <a:off x="685800" y="54102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hlinkClick r:id="rId3"/>
              </a:rPr>
              <a:t>Demo</a:t>
            </a:r>
            <a:r>
              <a:rPr lang="en-US" sz="3200"/>
              <a:t> </a:t>
            </a:r>
            <a:r>
              <a:rPr lang="en-US"/>
              <a:t>http://www.cosc.canterbury.ac.nz/mukundan/covn/Label.html</a:t>
            </a:r>
          </a:p>
        </p:txBody>
      </p:sp>
      <p:sp>
        <p:nvSpPr>
          <p:cNvPr id="11776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352800"/>
          </a:xfrm>
        </p:spPr>
        <p:txBody>
          <a:bodyPr/>
          <a:lstStyle/>
          <a:p>
            <a:pPr eaLnBrk="1" hangingPunct="1"/>
            <a:r>
              <a:rPr lang="en-US" smtClean="0"/>
              <a:t>Find an unlabeled pixel, assign it a new label</a:t>
            </a:r>
          </a:p>
          <a:p>
            <a:pPr eaLnBrk="1" hangingPunct="1"/>
            <a:r>
              <a:rPr lang="en-US" smtClean="0"/>
              <a:t>Search to find its neighbors, and recursively repeat to find their neighbors til there are no more</a:t>
            </a:r>
          </a:p>
          <a:p>
            <a:pPr eaLnBrk="1" hangingPunct="1"/>
            <a:r>
              <a:rPr lang="en-US" smtClean="0"/>
              <a:t>Repeat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3" cstate="print"/>
          <a:srcRect l="20833" t="27939" r="22917" b="36031"/>
          <a:stretch>
            <a:fillRect/>
          </a:stretch>
        </p:blipFill>
        <p:spPr bwMode="auto">
          <a:xfrm>
            <a:off x="1687513" y="1749425"/>
            <a:ext cx="5872162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Connected components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23825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Identify distinct regions of “connected pixels”</a:t>
            </a:r>
          </a:p>
          <a:p>
            <a:pPr eaLnBrk="1" hangingPunct="1"/>
            <a:endParaRPr lang="en-US" smtClean="0"/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0" y="6550025"/>
            <a:ext cx="2590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Shapiro and Stockman</a:t>
            </a:r>
          </a:p>
        </p:txBody>
      </p:sp>
      <p:pic>
        <p:nvPicPr>
          <p:cNvPr id="61446" name="Picture 4"/>
          <p:cNvPicPr>
            <a:picLocks noChangeAspect="1" noChangeArrowheads="1"/>
          </p:cNvPicPr>
          <p:nvPr/>
        </p:nvPicPr>
        <p:blipFill>
          <a:blip r:embed="rId3" cstate="print"/>
          <a:srcRect l="34474" t="63969" r="22917" b="8006"/>
          <a:stretch>
            <a:fillRect/>
          </a:stretch>
        </p:blipFill>
        <p:spPr bwMode="auto">
          <a:xfrm>
            <a:off x="1943100" y="4095750"/>
            <a:ext cx="5695950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Connectedness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3112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Defining which pixels are considered neighbors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 l="25000" t="41823" r="25000" b="19336"/>
          <a:stretch>
            <a:fillRect/>
          </a:stretch>
        </p:blipFill>
        <p:spPr bwMode="auto">
          <a:xfrm>
            <a:off x="838200" y="2041525"/>
            <a:ext cx="7315200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 Box 6"/>
          <p:cNvSpPr txBox="1">
            <a:spLocks noChangeArrowheads="1"/>
          </p:cNvSpPr>
          <p:nvPr/>
        </p:nvSpPr>
        <p:spPr bwMode="auto">
          <a:xfrm>
            <a:off x="1981200" y="5546725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4-connected</a:t>
            </a:r>
          </a:p>
        </p:txBody>
      </p:sp>
      <p:sp>
        <p:nvSpPr>
          <p:cNvPr id="62470" name="Text Box 7"/>
          <p:cNvSpPr txBox="1">
            <a:spLocks noChangeArrowheads="1"/>
          </p:cNvSpPr>
          <p:nvPr/>
        </p:nvSpPr>
        <p:spPr bwMode="auto">
          <a:xfrm>
            <a:off x="5791200" y="5484813"/>
            <a:ext cx="2514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8-connected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6477000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 err="1" smtClean="0"/>
              <a:t>Chaitanya</a:t>
            </a:r>
            <a:r>
              <a:rPr lang="en-US" sz="1400" dirty="0" smtClean="0"/>
              <a:t> Chandra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Connected components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43413" cy="4525963"/>
          </a:xfrm>
        </p:spPr>
        <p:txBody>
          <a:bodyPr/>
          <a:lstStyle/>
          <a:p>
            <a:r>
              <a:rPr lang="en-US" sz="2400" smtClean="0"/>
              <a:t>We’ll consider a sequential algorithm that requires only 2 passes over the image.</a:t>
            </a:r>
          </a:p>
          <a:p>
            <a:endParaRPr lang="en-US" sz="2400" smtClean="0"/>
          </a:p>
          <a:p>
            <a:r>
              <a:rPr lang="en-US" sz="2400" b="1" smtClean="0"/>
              <a:t>Input</a:t>
            </a:r>
            <a:r>
              <a:rPr lang="en-US" sz="2400" smtClean="0"/>
              <a:t>: binary image</a:t>
            </a:r>
          </a:p>
          <a:p>
            <a:r>
              <a:rPr lang="en-US" sz="2400" b="1" smtClean="0"/>
              <a:t>Output</a:t>
            </a:r>
            <a:r>
              <a:rPr lang="en-US" sz="2400" smtClean="0"/>
              <a:t>: “label” image, where pixels are numbered per their component</a:t>
            </a:r>
          </a:p>
          <a:p>
            <a:endParaRPr lang="en-US" sz="2400" smtClean="0"/>
          </a:p>
          <a:p>
            <a:r>
              <a:rPr lang="en-US" sz="2400" smtClean="0"/>
              <a:t>Note: foreground here is denoted with black pixels.</a:t>
            </a: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5192713" y="1931988"/>
            <a:ext cx="3286125" cy="3224212"/>
            <a:chOff x="5192721" y="1931967"/>
            <a:chExt cx="3286170" cy="3224217"/>
          </a:xfrm>
        </p:grpSpPr>
        <p:pic>
          <p:nvPicPr>
            <p:cNvPr id="6349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5476" t="22604" r="21039" b="39584"/>
            <a:stretch>
              <a:fillRect/>
            </a:stretch>
          </p:blipFill>
          <p:spPr bwMode="auto">
            <a:xfrm>
              <a:off x="5192721" y="1931967"/>
              <a:ext cx="3286170" cy="3224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94" name="Rectangle 4"/>
            <p:cNvSpPr>
              <a:spLocks noChangeArrowheads="1"/>
            </p:cNvSpPr>
            <p:nvPr/>
          </p:nvSpPr>
          <p:spPr bwMode="auto">
            <a:xfrm>
              <a:off x="5438916" y="272585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5" name="Rectangle 5"/>
            <p:cNvSpPr>
              <a:spLocks noChangeArrowheads="1"/>
            </p:cNvSpPr>
            <p:nvPr/>
          </p:nvSpPr>
          <p:spPr bwMode="auto">
            <a:xfrm>
              <a:off x="5594364" y="255268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6" name="Rectangle 6"/>
            <p:cNvSpPr>
              <a:spLocks noChangeArrowheads="1"/>
            </p:cNvSpPr>
            <p:nvPr/>
          </p:nvSpPr>
          <p:spPr bwMode="auto">
            <a:xfrm>
              <a:off x="5621481" y="310038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7" name="Rectangle 7"/>
            <p:cNvSpPr>
              <a:spLocks noChangeArrowheads="1"/>
            </p:cNvSpPr>
            <p:nvPr/>
          </p:nvSpPr>
          <p:spPr bwMode="auto">
            <a:xfrm>
              <a:off x="5959494" y="310038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8" name="Rectangle 8"/>
            <p:cNvSpPr>
              <a:spLocks noChangeArrowheads="1"/>
            </p:cNvSpPr>
            <p:nvPr/>
          </p:nvSpPr>
          <p:spPr bwMode="auto">
            <a:xfrm>
              <a:off x="5776929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9" name="Rectangle 9"/>
            <p:cNvSpPr>
              <a:spLocks noChangeArrowheads="1"/>
            </p:cNvSpPr>
            <p:nvPr/>
          </p:nvSpPr>
          <p:spPr bwMode="auto">
            <a:xfrm>
              <a:off x="5776929" y="309098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0" name="Rectangle 10"/>
            <p:cNvSpPr>
              <a:spLocks noChangeArrowheads="1"/>
            </p:cNvSpPr>
            <p:nvPr/>
          </p:nvSpPr>
          <p:spPr bwMode="auto">
            <a:xfrm>
              <a:off x="5959494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1" name="Rectangle 11"/>
            <p:cNvSpPr>
              <a:spLocks noChangeArrowheads="1"/>
            </p:cNvSpPr>
            <p:nvPr/>
          </p:nvSpPr>
          <p:spPr bwMode="auto">
            <a:xfrm>
              <a:off x="6142059" y="310038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2" name="Rectangle 12"/>
            <p:cNvSpPr>
              <a:spLocks noChangeArrowheads="1"/>
            </p:cNvSpPr>
            <p:nvPr/>
          </p:nvSpPr>
          <p:spPr bwMode="auto">
            <a:xfrm>
              <a:off x="6142059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3" name="Rectangle 13"/>
            <p:cNvSpPr>
              <a:spLocks noChangeArrowheads="1"/>
            </p:cNvSpPr>
            <p:nvPr/>
          </p:nvSpPr>
          <p:spPr bwMode="auto">
            <a:xfrm>
              <a:off x="6315228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4" name="Rectangle 14"/>
            <p:cNvSpPr>
              <a:spLocks noChangeArrowheads="1"/>
            </p:cNvSpPr>
            <p:nvPr/>
          </p:nvSpPr>
          <p:spPr bwMode="auto">
            <a:xfrm>
              <a:off x="6507189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5" name="Rectangle 15"/>
            <p:cNvSpPr>
              <a:spLocks noChangeArrowheads="1"/>
            </p:cNvSpPr>
            <p:nvPr/>
          </p:nvSpPr>
          <p:spPr bwMode="auto">
            <a:xfrm>
              <a:off x="6680358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6" name="Rectangle 16"/>
            <p:cNvSpPr>
              <a:spLocks noChangeArrowheads="1"/>
            </p:cNvSpPr>
            <p:nvPr/>
          </p:nvSpPr>
          <p:spPr bwMode="auto">
            <a:xfrm>
              <a:off x="6142059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7" name="Rectangle 17"/>
            <p:cNvSpPr>
              <a:spLocks noChangeArrowheads="1"/>
            </p:cNvSpPr>
            <p:nvPr/>
          </p:nvSpPr>
          <p:spPr bwMode="auto">
            <a:xfrm>
              <a:off x="6315228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8" name="Rectangle 18"/>
            <p:cNvSpPr>
              <a:spLocks noChangeArrowheads="1"/>
            </p:cNvSpPr>
            <p:nvPr/>
          </p:nvSpPr>
          <p:spPr bwMode="auto">
            <a:xfrm>
              <a:off x="6507189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9" name="Rectangle 19"/>
            <p:cNvSpPr>
              <a:spLocks noChangeArrowheads="1"/>
            </p:cNvSpPr>
            <p:nvPr/>
          </p:nvSpPr>
          <p:spPr bwMode="auto">
            <a:xfrm>
              <a:off x="6680358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0" name="Rectangle 20"/>
            <p:cNvSpPr>
              <a:spLocks noChangeArrowheads="1"/>
            </p:cNvSpPr>
            <p:nvPr/>
          </p:nvSpPr>
          <p:spPr bwMode="auto">
            <a:xfrm>
              <a:off x="6835806" y="290842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1" name="Rectangle 21"/>
            <p:cNvSpPr>
              <a:spLocks noChangeArrowheads="1"/>
            </p:cNvSpPr>
            <p:nvPr/>
          </p:nvSpPr>
          <p:spPr bwMode="auto">
            <a:xfrm>
              <a:off x="7008975" y="290842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2" name="Rectangle 22"/>
            <p:cNvSpPr>
              <a:spLocks noChangeArrowheads="1"/>
            </p:cNvSpPr>
            <p:nvPr/>
          </p:nvSpPr>
          <p:spPr bwMode="auto">
            <a:xfrm>
              <a:off x="7566066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3" name="Rectangle 23"/>
            <p:cNvSpPr>
              <a:spLocks noChangeArrowheads="1"/>
            </p:cNvSpPr>
            <p:nvPr/>
          </p:nvSpPr>
          <p:spPr bwMode="auto">
            <a:xfrm>
              <a:off x="7739235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4" name="Rectangle 24"/>
            <p:cNvSpPr>
              <a:spLocks noChangeArrowheads="1"/>
            </p:cNvSpPr>
            <p:nvPr/>
          </p:nvSpPr>
          <p:spPr bwMode="auto">
            <a:xfrm>
              <a:off x="7748631" y="272585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5" name="Rectangle 25"/>
            <p:cNvSpPr>
              <a:spLocks noChangeArrowheads="1"/>
            </p:cNvSpPr>
            <p:nvPr/>
          </p:nvSpPr>
          <p:spPr bwMode="auto">
            <a:xfrm>
              <a:off x="7921800" y="272585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6" name="Rectangle 26"/>
            <p:cNvSpPr>
              <a:spLocks noChangeArrowheads="1"/>
            </p:cNvSpPr>
            <p:nvPr/>
          </p:nvSpPr>
          <p:spPr bwMode="auto">
            <a:xfrm>
              <a:off x="6324624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7" name="Rectangle 27"/>
            <p:cNvSpPr>
              <a:spLocks noChangeArrowheads="1"/>
            </p:cNvSpPr>
            <p:nvPr/>
          </p:nvSpPr>
          <p:spPr bwMode="auto">
            <a:xfrm>
              <a:off x="6497793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8" name="Rectangle 28"/>
            <p:cNvSpPr>
              <a:spLocks noChangeArrowheads="1"/>
            </p:cNvSpPr>
            <p:nvPr/>
          </p:nvSpPr>
          <p:spPr bwMode="auto">
            <a:xfrm>
              <a:off x="5959494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9" name="Rectangle 29"/>
            <p:cNvSpPr>
              <a:spLocks noChangeArrowheads="1"/>
            </p:cNvSpPr>
            <p:nvPr/>
          </p:nvSpPr>
          <p:spPr bwMode="auto">
            <a:xfrm>
              <a:off x="6132663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0" name="Rectangle 30"/>
            <p:cNvSpPr>
              <a:spLocks noChangeArrowheads="1"/>
            </p:cNvSpPr>
            <p:nvPr/>
          </p:nvSpPr>
          <p:spPr bwMode="auto">
            <a:xfrm>
              <a:off x="6507189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1" name="Rectangle 31"/>
            <p:cNvSpPr>
              <a:spLocks noChangeArrowheads="1"/>
            </p:cNvSpPr>
            <p:nvPr/>
          </p:nvSpPr>
          <p:spPr bwMode="auto">
            <a:xfrm>
              <a:off x="6680358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2" name="Rectangle 32"/>
            <p:cNvSpPr>
              <a:spLocks noChangeArrowheads="1"/>
            </p:cNvSpPr>
            <p:nvPr/>
          </p:nvSpPr>
          <p:spPr bwMode="auto">
            <a:xfrm>
              <a:off x="6872319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3" name="Rectangle 33"/>
            <p:cNvSpPr>
              <a:spLocks noChangeArrowheads="1"/>
            </p:cNvSpPr>
            <p:nvPr/>
          </p:nvSpPr>
          <p:spPr bwMode="auto">
            <a:xfrm>
              <a:off x="7045488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4" name="Rectangle 34"/>
            <p:cNvSpPr>
              <a:spLocks noChangeArrowheads="1"/>
            </p:cNvSpPr>
            <p:nvPr/>
          </p:nvSpPr>
          <p:spPr bwMode="auto">
            <a:xfrm>
              <a:off x="7200936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5" name="Rectangle 35"/>
            <p:cNvSpPr>
              <a:spLocks noChangeArrowheads="1"/>
            </p:cNvSpPr>
            <p:nvPr/>
          </p:nvSpPr>
          <p:spPr bwMode="auto">
            <a:xfrm>
              <a:off x="7374105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6" name="Rectangle 36"/>
            <p:cNvSpPr>
              <a:spLocks noChangeArrowheads="1"/>
            </p:cNvSpPr>
            <p:nvPr/>
          </p:nvSpPr>
          <p:spPr bwMode="auto">
            <a:xfrm>
              <a:off x="5776929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7" name="Rectangle 37"/>
            <p:cNvSpPr>
              <a:spLocks noChangeArrowheads="1"/>
            </p:cNvSpPr>
            <p:nvPr/>
          </p:nvSpPr>
          <p:spPr bwMode="auto">
            <a:xfrm>
              <a:off x="5950098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8" name="Rectangle 38"/>
            <p:cNvSpPr>
              <a:spLocks noChangeArrowheads="1"/>
            </p:cNvSpPr>
            <p:nvPr/>
          </p:nvSpPr>
          <p:spPr bwMode="auto">
            <a:xfrm>
              <a:off x="7200936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9" name="Rectangle 39"/>
            <p:cNvSpPr>
              <a:spLocks noChangeArrowheads="1"/>
            </p:cNvSpPr>
            <p:nvPr/>
          </p:nvSpPr>
          <p:spPr bwMode="auto">
            <a:xfrm>
              <a:off x="7374105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0" name="Rectangle 40"/>
            <p:cNvSpPr>
              <a:spLocks noChangeArrowheads="1"/>
            </p:cNvSpPr>
            <p:nvPr/>
          </p:nvSpPr>
          <p:spPr bwMode="auto">
            <a:xfrm>
              <a:off x="7566066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1" name="Rectangle 41"/>
            <p:cNvSpPr>
              <a:spLocks noChangeArrowheads="1"/>
            </p:cNvSpPr>
            <p:nvPr/>
          </p:nvSpPr>
          <p:spPr bwMode="auto">
            <a:xfrm>
              <a:off x="7739235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2" name="Rectangle 42"/>
            <p:cNvSpPr>
              <a:spLocks noChangeArrowheads="1"/>
            </p:cNvSpPr>
            <p:nvPr/>
          </p:nvSpPr>
          <p:spPr bwMode="auto">
            <a:xfrm>
              <a:off x="7748631" y="254329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3" name="Rectangle 43"/>
            <p:cNvSpPr>
              <a:spLocks noChangeArrowheads="1"/>
            </p:cNvSpPr>
            <p:nvPr/>
          </p:nvSpPr>
          <p:spPr bwMode="auto">
            <a:xfrm>
              <a:off x="7921800" y="254329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pPr eaLnBrk="1" hangingPunct="1"/>
            <a:r>
              <a:rPr lang="en-US" smtClean="0"/>
              <a:t>Sequential connected components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 cstate="print"/>
          <a:srcRect l="17917" t="21880" r="20000" b="8376"/>
          <a:stretch>
            <a:fillRect/>
          </a:stretch>
        </p:blipFill>
        <p:spPr bwMode="auto">
          <a:xfrm>
            <a:off x="381000" y="1095375"/>
            <a:ext cx="83058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Box 4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Adapted from </a:t>
            </a:r>
            <a:r>
              <a:rPr lang="en-US" sz="12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J. </a:t>
            </a:r>
            <a:r>
              <a:rPr lang="en-US" sz="1200" b="1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Neira</a:t>
            </a:r>
            <a:r>
              <a:rPr lang="en-US" sz="12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457200" y="5257800"/>
            <a:ext cx="34290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4953000" y="914400"/>
            <a:ext cx="4191000" cy="2590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5105400" y="5029200"/>
            <a:ext cx="3962400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4953000" y="3575050"/>
            <a:ext cx="4191000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675563" y="5072063"/>
            <a:ext cx="1544637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375275" y="6386513"/>
            <a:ext cx="3768725" cy="590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828800" y="55626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352800" y="5410200"/>
            <a:ext cx="18288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3" name="Title 2"/>
          <p:cNvSpPr>
            <a:spLocks noGrp="1"/>
          </p:cNvSpPr>
          <p:nvPr>
            <p:ph type="title"/>
          </p:nvPr>
        </p:nvSpPr>
        <p:spPr>
          <a:xfrm>
            <a:off x="153988" y="0"/>
            <a:ext cx="8990012" cy="838200"/>
          </a:xfrm>
        </p:spPr>
        <p:txBody>
          <a:bodyPr/>
          <a:lstStyle/>
          <a:p>
            <a:pPr algn="ctr" eaLnBrk="1" hangingPunct="1"/>
            <a:r>
              <a:rPr lang="en-US" smtClean="0"/>
              <a:t>Thresholding gradient with a lower threshold</a:t>
            </a:r>
          </a:p>
        </p:txBody>
      </p:sp>
      <p:pic>
        <p:nvPicPr>
          <p:cNvPr id="12288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738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pPr eaLnBrk="1" hangingPunct="1"/>
            <a:r>
              <a:rPr lang="en-US" smtClean="0"/>
              <a:t>Sequential connected components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 cstate="print"/>
          <a:srcRect l="17917" t="21880" r="20000" b="8376"/>
          <a:stretch>
            <a:fillRect/>
          </a:stretch>
        </p:blipFill>
        <p:spPr bwMode="auto">
          <a:xfrm>
            <a:off x="381000" y="1095375"/>
            <a:ext cx="83058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4876800" y="5029200"/>
            <a:ext cx="4191000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4953000" y="3575050"/>
            <a:ext cx="4191000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675563" y="5072063"/>
            <a:ext cx="1544637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375275" y="6386513"/>
            <a:ext cx="3768725" cy="590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715000" y="15240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715000" y="28194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7848600" y="990600"/>
            <a:ext cx="28194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7848600" y="2514600"/>
            <a:ext cx="28194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pPr eaLnBrk="1" hangingPunct="1"/>
            <a:r>
              <a:rPr lang="en-US" smtClean="0"/>
              <a:t>Sequential connected components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 cstate="print"/>
          <a:srcRect l="17917" t="21880" r="20000" b="8376"/>
          <a:stretch>
            <a:fillRect/>
          </a:stretch>
        </p:blipFill>
        <p:spPr bwMode="auto">
          <a:xfrm>
            <a:off x="381000" y="1095375"/>
            <a:ext cx="83058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7772400" y="3575050"/>
            <a:ext cx="1524000" cy="1377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715000" y="41148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4876800" y="4876800"/>
            <a:ext cx="2895600" cy="1377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5638800" y="6284913"/>
            <a:ext cx="2895600" cy="573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7696200" y="5181600"/>
            <a:ext cx="25146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53340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4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1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 cstate="print"/>
          <a:srcRect l="17084" t="22604" r="19167" b="7692"/>
          <a:stretch>
            <a:fillRect/>
          </a:stretch>
        </p:blipFill>
        <p:spPr bwMode="auto">
          <a:xfrm>
            <a:off x="76200" y="990600"/>
            <a:ext cx="892016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-228600" y="-87313"/>
            <a:ext cx="96012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Sequential connected components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Connected components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 l="21666" t="32964" r="17917" b="12521"/>
          <a:stretch>
            <a:fillRect/>
          </a:stretch>
        </p:blipFill>
        <p:spPr bwMode="auto">
          <a:xfrm>
            <a:off x="457200" y="1143000"/>
            <a:ext cx="85344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0" y="6583363"/>
            <a:ext cx="2667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credit: 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inar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Duygulu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 sz="4000" smtClean="0"/>
              <a:t>Region properties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446088" y="1201738"/>
            <a:ext cx="8229600" cy="2409825"/>
          </a:xfrm>
        </p:spPr>
        <p:txBody>
          <a:bodyPr/>
          <a:lstStyle/>
          <a:p>
            <a:r>
              <a:rPr lang="en-US" sz="2800" dirty="0" smtClean="0"/>
              <a:t>Given connected components, can compute simple features per blob, such as:</a:t>
            </a:r>
          </a:p>
          <a:p>
            <a:pPr lvl="1"/>
            <a:r>
              <a:rPr lang="en-US" sz="2000" dirty="0" smtClean="0"/>
              <a:t>Area (num pixels in the region)</a:t>
            </a:r>
          </a:p>
          <a:p>
            <a:pPr lvl="1"/>
            <a:r>
              <a:rPr lang="en-US" sz="2000" dirty="0" err="1" smtClean="0"/>
              <a:t>Centroid</a:t>
            </a:r>
            <a:r>
              <a:rPr lang="en-US" sz="2000" dirty="0" smtClean="0"/>
              <a:t> (average x and y position of pixels in the region)</a:t>
            </a:r>
          </a:p>
          <a:p>
            <a:pPr lvl="1"/>
            <a:r>
              <a:rPr lang="en-US" sz="2000" dirty="0" smtClean="0"/>
              <a:t>Bounding box (min and max coordinates)</a:t>
            </a:r>
          </a:p>
          <a:p>
            <a:pPr lvl="1"/>
            <a:r>
              <a:rPr lang="en-US" sz="2000" dirty="0" smtClean="0"/>
              <a:t>Circularity (ratio of mean dist. to </a:t>
            </a:r>
            <a:r>
              <a:rPr lang="en-US" sz="2000" dirty="0" err="1" smtClean="0"/>
              <a:t>centroid</a:t>
            </a:r>
            <a:r>
              <a:rPr lang="en-US" sz="2000" dirty="0" smtClean="0"/>
              <a:t> over std)</a:t>
            </a:r>
          </a:p>
        </p:txBody>
      </p:sp>
      <p:grpSp>
        <p:nvGrpSpPr>
          <p:cNvPr id="2" name="Group 35"/>
          <p:cNvGrpSpPr>
            <a:grpSpLocks noChangeAspect="1"/>
          </p:cNvGrpSpPr>
          <p:nvPr/>
        </p:nvGrpSpPr>
        <p:grpSpPr bwMode="auto">
          <a:xfrm>
            <a:off x="3367088" y="3976688"/>
            <a:ext cx="2506662" cy="1971675"/>
            <a:chOff x="2819376" y="3903669"/>
            <a:chExt cx="3249657" cy="2555910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819376" y="3903669"/>
              <a:ext cx="3249657" cy="2555910"/>
              <a:chOff x="811161" y="4159260"/>
              <a:chExt cx="2455870" cy="1862163"/>
            </a:xfrm>
          </p:grpSpPr>
          <p:pic>
            <p:nvPicPr>
              <p:cNvPr id="66589" name="Picture 3" descr="beatles_mask.jpg"/>
              <p:cNvPicPr>
                <a:picLocks noChangeAspect="1"/>
              </p:cNvPicPr>
              <p:nvPr/>
            </p:nvPicPr>
            <p:blipFill>
              <a:blip r:embed="rId3" cstate="print"/>
              <a:srcRect l="12402" t="7295" r="9576" b="11130"/>
              <a:stretch>
                <a:fillRect/>
              </a:stretch>
            </p:blipFill>
            <p:spPr bwMode="auto">
              <a:xfrm>
                <a:off x="811161" y="4159260"/>
                <a:ext cx="2455870" cy="1862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590" name="Rectangle 4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91" name="Rectangle 5"/>
              <p:cNvSpPr>
                <a:spLocks noChangeArrowheads="1"/>
              </p:cNvSpPr>
              <p:nvPr/>
            </p:nvSpPr>
            <p:spPr bwMode="auto">
              <a:xfrm>
                <a:off x="2308194" y="4341825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92" name="Rectangle 6"/>
              <p:cNvSpPr>
                <a:spLocks noChangeArrowheads="1"/>
              </p:cNvSpPr>
              <p:nvPr/>
            </p:nvSpPr>
            <p:spPr bwMode="auto">
              <a:xfrm>
                <a:off x="1979577" y="4853007"/>
                <a:ext cx="474669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6585" name="Oval 8"/>
            <p:cNvSpPr>
              <a:spLocks noChangeArrowheads="1"/>
            </p:cNvSpPr>
            <p:nvPr/>
          </p:nvSpPr>
          <p:spPr bwMode="auto">
            <a:xfrm>
              <a:off x="3586149" y="4743468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6" name="Oval 9"/>
            <p:cNvSpPr>
              <a:spLocks noChangeArrowheads="1"/>
            </p:cNvSpPr>
            <p:nvPr/>
          </p:nvSpPr>
          <p:spPr bwMode="auto">
            <a:xfrm>
              <a:off x="3805228" y="5729319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7" name="Oval 10"/>
            <p:cNvSpPr>
              <a:spLocks noChangeArrowheads="1"/>
            </p:cNvSpPr>
            <p:nvPr/>
          </p:nvSpPr>
          <p:spPr bwMode="auto">
            <a:xfrm>
              <a:off x="4425948" y="4268799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8" name="Oval 11"/>
            <p:cNvSpPr>
              <a:spLocks noChangeArrowheads="1"/>
            </p:cNvSpPr>
            <p:nvPr/>
          </p:nvSpPr>
          <p:spPr bwMode="auto">
            <a:xfrm>
              <a:off x="5375286" y="4743468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25"/>
          <p:cNvGrpSpPr>
            <a:grpSpLocks noChangeAspect="1"/>
          </p:cNvGrpSpPr>
          <p:nvPr/>
        </p:nvGrpSpPr>
        <p:grpSpPr bwMode="auto">
          <a:xfrm>
            <a:off x="6361113" y="3976688"/>
            <a:ext cx="2506662" cy="1971675"/>
            <a:chOff x="6215085" y="3903669"/>
            <a:chExt cx="3249657" cy="2555910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6215085" y="3903669"/>
              <a:ext cx="3249657" cy="2555910"/>
              <a:chOff x="811161" y="4159260"/>
              <a:chExt cx="2455870" cy="1862163"/>
            </a:xfrm>
          </p:grpSpPr>
          <p:pic>
            <p:nvPicPr>
              <p:cNvPr id="66580" name="Picture 13" descr="beatles_mask.jpg"/>
              <p:cNvPicPr>
                <a:picLocks noChangeAspect="1"/>
              </p:cNvPicPr>
              <p:nvPr/>
            </p:nvPicPr>
            <p:blipFill>
              <a:blip r:embed="rId3" cstate="print"/>
              <a:srcRect l="12402" t="7295" r="9576" b="11130"/>
              <a:stretch>
                <a:fillRect/>
              </a:stretch>
            </p:blipFill>
            <p:spPr bwMode="auto">
              <a:xfrm>
                <a:off x="811161" y="4159260"/>
                <a:ext cx="2455870" cy="1862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581" name="Rectangle 14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82" name="Rectangle 15"/>
              <p:cNvSpPr>
                <a:spLocks noChangeArrowheads="1"/>
              </p:cNvSpPr>
              <p:nvPr/>
            </p:nvSpPr>
            <p:spPr bwMode="auto">
              <a:xfrm>
                <a:off x="2308194" y="4341825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83" name="Rectangle 16"/>
              <p:cNvSpPr>
                <a:spLocks noChangeArrowheads="1"/>
              </p:cNvSpPr>
              <p:nvPr/>
            </p:nvSpPr>
            <p:spPr bwMode="auto">
              <a:xfrm>
                <a:off x="1979577" y="4853007"/>
                <a:ext cx="474669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6576" name="Rectangle 21"/>
            <p:cNvSpPr>
              <a:spLocks noChangeArrowheads="1"/>
            </p:cNvSpPr>
            <p:nvPr/>
          </p:nvSpPr>
          <p:spPr bwMode="auto">
            <a:xfrm>
              <a:off x="6689754" y="4268799"/>
              <a:ext cx="693747" cy="949338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7" name="Rectangle 22"/>
            <p:cNvSpPr>
              <a:spLocks noChangeArrowheads="1"/>
            </p:cNvSpPr>
            <p:nvPr/>
          </p:nvSpPr>
          <p:spPr bwMode="auto">
            <a:xfrm>
              <a:off x="6872319" y="5254650"/>
              <a:ext cx="766773" cy="1022364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8" name="Rectangle 23"/>
            <p:cNvSpPr>
              <a:spLocks noChangeArrowheads="1"/>
            </p:cNvSpPr>
            <p:nvPr/>
          </p:nvSpPr>
          <p:spPr bwMode="auto">
            <a:xfrm>
              <a:off x="7602579" y="3903669"/>
              <a:ext cx="584209" cy="803286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9" name="Rectangle 24"/>
            <p:cNvSpPr>
              <a:spLocks noChangeArrowheads="1"/>
            </p:cNvSpPr>
            <p:nvPr/>
          </p:nvSpPr>
          <p:spPr bwMode="auto">
            <a:xfrm>
              <a:off x="8515403" y="4232286"/>
              <a:ext cx="766774" cy="1095390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409575" y="3976688"/>
            <a:ext cx="2227263" cy="1935162"/>
            <a:chOff x="811161" y="4159260"/>
            <a:chExt cx="2455870" cy="1862163"/>
          </a:xfrm>
        </p:grpSpPr>
        <p:pic>
          <p:nvPicPr>
            <p:cNvPr id="66571" name="Picture 27" descr="beatles_mask.jpg"/>
            <p:cNvPicPr>
              <a:picLocks noChangeAspect="1"/>
            </p:cNvPicPr>
            <p:nvPr/>
          </p:nvPicPr>
          <p:blipFill>
            <a:blip r:embed="rId3" cstate="print"/>
            <a:srcRect l="12402" t="7295" r="9576" b="11130"/>
            <a:stretch>
              <a:fillRect/>
            </a:stretch>
          </p:blipFill>
          <p:spPr bwMode="auto">
            <a:xfrm>
              <a:off x="811161" y="4159260"/>
              <a:ext cx="2455870" cy="1862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2" name="Rectangle 28"/>
            <p:cNvSpPr>
              <a:spLocks noChangeArrowheads="1"/>
            </p:cNvSpPr>
            <p:nvPr/>
          </p:nvSpPr>
          <p:spPr bwMode="auto">
            <a:xfrm>
              <a:off x="1723986" y="4597416"/>
              <a:ext cx="219078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3" name="Rectangle 29"/>
            <p:cNvSpPr>
              <a:spLocks noChangeArrowheads="1"/>
            </p:cNvSpPr>
            <p:nvPr/>
          </p:nvSpPr>
          <p:spPr bwMode="auto">
            <a:xfrm>
              <a:off x="2308194" y="4341825"/>
              <a:ext cx="219078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4" name="Rectangle 30"/>
            <p:cNvSpPr>
              <a:spLocks noChangeArrowheads="1"/>
            </p:cNvSpPr>
            <p:nvPr/>
          </p:nvSpPr>
          <p:spPr bwMode="auto">
            <a:xfrm>
              <a:off x="1979577" y="4853007"/>
              <a:ext cx="474669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66567" name="TextBox 36"/>
          <p:cNvSpPr txBox="1">
            <a:spLocks noChangeArrowheads="1"/>
          </p:cNvSpPr>
          <p:nvPr/>
        </p:nvSpPr>
        <p:spPr bwMode="auto">
          <a:xfrm>
            <a:off x="774700" y="6203950"/>
            <a:ext cx="1058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A1=200</a:t>
            </a:r>
          </a:p>
        </p:txBody>
      </p:sp>
      <p:sp>
        <p:nvSpPr>
          <p:cNvPr id="66568" name="TextBox 37"/>
          <p:cNvSpPr txBox="1">
            <a:spLocks noChangeArrowheads="1"/>
          </p:cNvSpPr>
          <p:nvPr/>
        </p:nvSpPr>
        <p:spPr bwMode="auto">
          <a:xfrm>
            <a:off x="1906588" y="5911850"/>
            <a:ext cx="1058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A2=170</a:t>
            </a:r>
          </a:p>
        </p:txBody>
      </p:sp>
      <p:cxnSp>
        <p:nvCxnSpPr>
          <p:cNvPr id="66569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830263" y="5930900"/>
            <a:ext cx="546100" cy="73025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66570" name="Straight Arrow Connector 41"/>
          <p:cNvCxnSpPr>
            <a:cxnSpLocks noChangeShapeType="1"/>
          </p:cNvCxnSpPr>
          <p:nvPr/>
        </p:nvCxnSpPr>
        <p:spPr bwMode="auto">
          <a:xfrm rot="16200000" flipV="1">
            <a:off x="1285875" y="5035550"/>
            <a:ext cx="1387475" cy="511175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33" name="TextBox 32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r>
              <a:rPr lang="en-US" sz="1200" dirty="0" smtClean="0"/>
              <a:t>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Circularity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2000" smtClean="0"/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0" y="64008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Shapiro &amp; Stockman</a:t>
            </a:r>
          </a:p>
        </p:txBody>
      </p:sp>
      <p:pic>
        <p:nvPicPr>
          <p:cNvPr id="38917" name="Picture 7"/>
          <p:cNvPicPr>
            <a:picLocks noChangeAspect="1" noChangeArrowheads="1"/>
          </p:cNvPicPr>
          <p:nvPr/>
        </p:nvPicPr>
        <p:blipFill>
          <a:blip r:embed="rId3" cstate="print"/>
          <a:srcRect l="20168" t="41908" r="18750" b="9369"/>
          <a:stretch>
            <a:fillRect/>
          </a:stretch>
        </p:blipFill>
        <p:spPr bwMode="auto">
          <a:xfrm>
            <a:off x="533400" y="1524000"/>
            <a:ext cx="7924800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 Box 5"/>
          <p:cNvSpPr txBox="1">
            <a:spLocks noChangeArrowheads="1"/>
          </p:cNvSpPr>
          <p:nvPr/>
        </p:nvSpPr>
        <p:spPr bwMode="auto">
          <a:xfrm>
            <a:off x="609600" y="5486400"/>
            <a:ext cx="1447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[Haralick]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4000" dirty="0" smtClean="0"/>
              <a:t>Binary image analysis: </a:t>
            </a:r>
            <a:br>
              <a:rPr lang="en-US" sz="4000" dirty="0" smtClean="0"/>
            </a:br>
            <a:r>
              <a:rPr lang="en-US" sz="4000" dirty="0" smtClean="0"/>
              <a:t>basic steps (recap)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Convert the image into binary form </a:t>
            </a:r>
          </a:p>
          <a:p>
            <a:pPr lvl="1">
              <a:spcAft>
                <a:spcPts val="600"/>
              </a:spcAft>
            </a:pPr>
            <a:r>
              <a:rPr lang="en-US" sz="2400" dirty="0" err="1" smtClean="0">
                <a:ea typeface="+mn-ea"/>
                <a:cs typeface="+mn-cs"/>
              </a:rPr>
              <a:t>Thresholding</a:t>
            </a:r>
            <a:endParaRPr lang="en-US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800" dirty="0" smtClean="0"/>
              <a:t>Clean up the </a:t>
            </a:r>
            <a:r>
              <a:rPr lang="en-US" sz="2800" dirty="0" err="1" smtClean="0"/>
              <a:t>thresholded</a:t>
            </a:r>
            <a:r>
              <a:rPr lang="en-US" sz="2800" dirty="0" smtClean="0"/>
              <a:t> image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Morphological operators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Extract separate blobs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ea typeface="+mn-ea"/>
                <a:cs typeface="+mn-cs"/>
              </a:rPr>
              <a:t>Connected components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Describe the blobs with region properties</a:t>
            </a:r>
            <a:endParaRPr lang="en-US" sz="2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Matlab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N = hist(Y,M)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L = bwlabel (BW,N);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STATS = regionprops(L,PROPERTIES) ;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smtClean="0">
                <a:latin typeface="Courier New" pitchFamily="49" charset="0"/>
                <a:cs typeface="Courier New" pitchFamily="49" charset="0"/>
              </a:rPr>
              <a:t>      'Area'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smtClean="0">
                <a:latin typeface="Courier New" pitchFamily="49" charset="0"/>
                <a:cs typeface="Courier New" pitchFamily="49" charset="0"/>
              </a:rPr>
              <a:t>      'Centroid'        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smtClean="0">
                <a:latin typeface="Courier New" pitchFamily="49" charset="0"/>
                <a:cs typeface="Courier New" pitchFamily="49" charset="0"/>
              </a:rPr>
              <a:t>      'BoundingBox'  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smtClean="0">
                <a:latin typeface="Courier New" pitchFamily="49" charset="0"/>
                <a:cs typeface="Courier New" pitchFamily="49" charset="0"/>
              </a:rPr>
              <a:t> 	     'Orientation‘, …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IM2 = imerode(IM,SE);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IM2 = imdilate(IM,SE);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IM2 = imclose(IM, 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IM2 = imopen(IM, SE);</a:t>
            </a:r>
          </a:p>
          <a:p>
            <a:pPr eaLnBrk="1" hangingPunct="1">
              <a:lnSpc>
                <a:spcPct val="80000"/>
              </a:lnSpc>
            </a:pPr>
            <a:endParaRPr lang="en-US" sz="2400" smtClean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 smtClean="0"/>
              <a:t>Example using binary image analysis: OCR</a:t>
            </a:r>
            <a:endParaRPr lang="en-US" sz="4000" dirty="0"/>
          </a:p>
        </p:txBody>
      </p:sp>
      <p:pic>
        <p:nvPicPr>
          <p:cNvPr id="358402" name="Picture 2"/>
          <p:cNvPicPr>
            <a:picLocks noChangeAspect="1" noChangeArrowheads="1"/>
          </p:cNvPicPr>
          <p:nvPr/>
        </p:nvPicPr>
        <p:blipFill>
          <a:blip r:embed="rId3" cstate="print"/>
          <a:srcRect l="5469" t="12938" r="8594" b="18059"/>
          <a:stretch>
            <a:fillRect/>
          </a:stretch>
        </p:blipFill>
        <p:spPr bwMode="auto">
          <a:xfrm>
            <a:off x="381000" y="1524000"/>
            <a:ext cx="8382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640080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[Luis von </a:t>
            </a:r>
            <a:r>
              <a:rPr lang="en-US" dirty="0" err="1" smtClean="0"/>
              <a:t>Ahn</a:t>
            </a:r>
            <a:r>
              <a:rPr lang="en-US" dirty="0" smtClean="0"/>
              <a:t> et al. http://recaptcha.net/learnmore.html]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/>
          <a:srcRect l="17084" t="84360" r="16667" b="11111"/>
          <a:stretch>
            <a:fillRect/>
          </a:stretch>
        </p:blipFill>
        <p:spPr bwMode="auto">
          <a:xfrm>
            <a:off x="1103313" y="6599238"/>
            <a:ext cx="62801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Example using binary image analysis: segmentation of a liver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3" cstate="print"/>
          <a:srcRect l="17084" t="35556" r="16667" b="19147"/>
          <a:stretch>
            <a:fillRect/>
          </a:stretch>
        </p:blipFill>
        <p:spPr bwMode="auto">
          <a:xfrm>
            <a:off x="153988" y="1858963"/>
            <a:ext cx="876300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7" name="TextBox 4"/>
          <p:cNvSpPr txBox="1">
            <a:spLocks noChangeArrowheads="1"/>
          </p:cNvSpPr>
          <p:nvPr/>
        </p:nvSpPr>
        <p:spPr bwMode="auto">
          <a:xfrm>
            <a:off x="0" y="6581775"/>
            <a:ext cx="2362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Li Shen</a:t>
            </a:r>
          </a:p>
        </p:txBody>
      </p:sp>
      <p:sp>
        <p:nvSpPr>
          <p:cNvPr id="95238" name="Rectangle 5"/>
          <p:cNvSpPr>
            <a:spLocks noChangeArrowheads="1"/>
          </p:cNvSpPr>
          <p:nvPr/>
        </p:nvSpPr>
        <p:spPr bwMode="auto">
          <a:xfrm>
            <a:off x="6288088" y="3611563"/>
            <a:ext cx="2957512" cy="20447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CVPR">
  <a:themeElements>
    <a:clrScheme name="CVPR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VP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" charset="0"/>
          </a:defRPr>
        </a:defPPr>
      </a:lstStyle>
    </a:lnDef>
  </a:objectDefaults>
  <a:extraClrSchemeLst>
    <a:extraClrScheme>
      <a:clrScheme name="CVPR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VPR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6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7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7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1555</TotalTime>
  <Words>2740</Words>
  <Application>Microsoft Office PowerPoint</Application>
  <PresentationFormat>On-screen Show (4:3)</PresentationFormat>
  <Paragraphs>1000</Paragraphs>
  <Slides>104</Slides>
  <Notes>103</Notes>
  <HiddenSlides>2</HiddenSlides>
  <MMClips>2</MMClips>
  <ScaleCrop>false</ScaleCrop>
  <HeadingPairs>
    <vt:vector size="6" baseType="variant">
      <vt:variant>
        <vt:lpstr>Theme</vt:lpstr>
      </vt:variant>
      <vt:variant>
        <vt:i4>18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104</vt:i4>
      </vt:variant>
    </vt:vector>
  </HeadingPairs>
  <TitlesOfParts>
    <vt:vector size="125" baseType="lpstr">
      <vt:lpstr>Office Theme</vt:lpstr>
      <vt:lpstr>2_Default Design</vt:lpstr>
      <vt:lpstr>4_Default Design</vt:lpstr>
      <vt:lpstr>9_Default Design</vt:lpstr>
      <vt:lpstr>1_Default Design</vt:lpstr>
      <vt:lpstr>5_Default Design</vt:lpstr>
      <vt:lpstr>6_Default Design</vt:lpstr>
      <vt:lpstr>7_Default Design</vt:lpstr>
      <vt:lpstr>10_Default Design</vt:lpstr>
      <vt:lpstr>12_Default Design</vt:lpstr>
      <vt:lpstr>CVPR</vt:lpstr>
      <vt:lpstr>13_Default Design</vt:lpstr>
      <vt:lpstr>8_Blank Presentation</vt:lpstr>
      <vt:lpstr>3_Default Design</vt:lpstr>
      <vt:lpstr>7_Blank Presentation</vt:lpstr>
      <vt:lpstr>Blank Presentation</vt:lpstr>
      <vt:lpstr>8_Default Design</vt:lpstr>
      <vt:lpstr>3_Blank Presentation</vt:lpstr>
      <vt:lpstr>Bitmap Image</vt:lpstr>
      <vt:lpstr>Equation</vt:lpstr>
      <vt:lpstr>Ligning</vt:lpstr>
      <vt:lpstr>Edges and Binary Image Analysis</vt:lpstr>
      <vt:lpstr>Previously</vt:lpstr>
      <vt:lpstr>Today</vt:lpstr>
      <vt:lpstr>Edge detection</vt:lpstr>
      <vt:lpstr>Gradients -&gt; edges</vt:lpstr>
      <vt:lpstr>Thresholding</vt:lpstr>
      <vt:lpstr>Original image</vt:lpstr>
      <vt:lpstr>Slide 8</vt:lpstr>
      <vt:lpstr>Thresholding gradient with a lower threshold</vt:lpstr>
      <vt:lpstr>Thresholding gradient with a higher threshold</vt:lpstr>
      <vt:lpstr>Canny edge detector</vt:lpstr>
      <vt:lpstr>The Canny edge detector</vt:lpstr>
      <vt:lpstr>The Canny edge detector</vt:lpstr>
      <vt:lpstr>The Canny edge detector</vt:lpstr>
      <vt:lpstr>The Canny edge detector</vt:lpstr>
      <vt:lpstr>Non-maximum suppression</vt:lpstr>
      <vt:lpstr>The Canny edge detector</vt:lpstr>
      <vt:lpstr>Hysteresis thresholding</vt:lpstr>
      <vt:lpstr>Hysteresis thresholding</vt:lpstr>
      <vt:lpstr>Hysteresis thresholding</vt:lpstr>
      <vt:lpstr>Recap: Canny edge detector</vt:lpstr>
      <vt:lpstr>Low-level edges vs. perceived contours</vt:lpstr>
      <vt:lpstr>Low-level edges vs. perceived contours</vt:lpstr>
      <vt:lpstr>Slide 24</vt:lpstr>
      <vt:lpstr>What features are responsible for perceived edges?</vt:lpstr>
      <vt:lpstr>What features are responsible for perceived edges?</vt:lpstr>
      <vt:lpstr>Slide 27</vt:lpstr>
      <vt:lpstr>State-of-the-Art in Contour Detection</vt:lpstr>
      <vt:lpstr>Today</vt:lpstr>
      <vt:lpstr>Slide 30</vt:lpstr>
      <vt:lpstr>Chamfer distance</vt:lpstr>
      <vt:lpstr>Slide 32</vt:lpstr>
      <vt:lpstr>Chamfer distance</vt:lpstr>
      <vt:lpstr>Slide 34</vt:lpstr>
      <vt:lpstr>Distance transform</vt:lpstr>
      <vt:lpstr>Distance transform (1D)</vt:lpstr>
      <vt:lpstr>Distance Transform (2D)</vt:lpstr>
      <vt:lpstr>Chamfer distance</vt:lpstr>
      <vt:lpstr>Chamfer distance</vt:lpstr>
      <vt:lpstr>Chamfer distance:  properties</vt:lpstr>
      <vt:lpstr>Today</vt:lpstr>
      <vt:lpstr>Binary images</vt:lpstr>
      <vt:lpstr>Binary image analysis:  basic steps</vt:lpstr>
      <vt:lpstr>Binary images</vt:lpstr>
      <vt:lpstr>Thresholding</vt:lpstr>
      <vt:lpstr>Thresholding</vt:lpstr>
      <vt:lpstr>Thresholding</vt:lpstr>
      <vt:lpstr>Thresholding</vt:lpstr>
      <vt:lpstr>Thresholding</vt:lpstr>
      <vt:lpstr>A nice case: bimodal intensity histograms</vt:lpstr>
      <vt:lpstr>Not so nice cases</vt:lpstr>
      <vt:lpstr>Issues</vt:lpstr>
      <vt:lpstr>Morphological operators</vt:lpstr>
      <vt:lpstr>Dilation</vt:lpstr>
      <vt:lpstr>Erosion</vt:lpstr>
      <vt:lpstr>Structuring elements</vt:lpstr>
      <vt:lpstr>Dilation vs. Erosion</vt:lpstr>
      <vt:lpstr>Example for Dilation (1D)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2D example for dilation</vt:lpstr>
      <vt:lpstr>Dilation vs. Erosion</vt:lpstr>
      <vt:lpstr>Example for Erosion (1D)</vt:lpstr>
      <vt:lpstr>Example for Erosion (1D)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2D example for erosion</vt:lpstr>
      <vt:lpstr>Opening</vt:lpstr>
      <vt:lpstr>Closing</vt:lpstr>
      <vt:lpstr>Morphology operators on grayscale images</vt:lpstr>
      <vt:lpstr>Issues</vt:lpstr>
      <vt:lpstr>Connected components</vt:lpstr>
      <vt:lpstr>Recursive connected components</vt:lpstr>
      <vt:lpstr>Connected components</vt:lpstr>
      <vt:lpstr>Connectedness</vt:lpstr>
      <vt:lpstr>Connected components</vt:lpstr>
      <vt:lpstr>Sequential connected components</vt:lpstr>
      <vt:lpstr>Sequential connected components</vt:lpstr>
      <vt:lpstr>Sequential connected components</vt:lpstr>
      <vt:lpstr>Slide 92</vt:lpstr>
      <vt:lpstr>Connected components</vt:lpstr>
      <vt:lpstr>Region properties</vt:lpstr>
      <vt:lpstr>Circularity</vt:lpstr>
      <vt:lpstr>Binary image analysis:  basic steps (recap)</vt:lpstr>
      <vt:lpstr>Matlab</vt:lpstr>
      <vt:lpstr>Example using binary image analysis: OCR</vt:lpstr>
      <vt:lpstr>Example using binary image analysis: segmentation of a liver</vt:lpstr>
      <vt:lpstr>Example using binary image analysis: Bg subtraction + blob detection</vt:lpstr>
      <vt:lpstr>Slide 101</vt:lpstr>
      <vt:lpstr>Binary images</vt:lpstr>
      <vt:lpstr>Summary</vt:lpstr>
      <vt:lpstr>Next</vt:lpstr>
    </vt:vector>
  </TitlesOfParts>
  <Company>UTCS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Kristen Grauman</dc:creator>
  <cp:lastModifiedBy>Kristen Grauman</cp:lastModifiedBy>
  <cp:revision>38</cp:revision>
  <dcterms:created xsi:type="dcterms:W3CDTF">2009-09-08T17:31:14Z</dcterms:created>
  <dcterms:modified xsi:type="dcterms:W3CDTF">2011-02-01T16:07:48Z</dcterms:modified>
</cp:coreProperties>
</file>