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"/>
  </p:notesMasterIdLst>
  <p:handoutMasterIdLst>
    <p:handoutMasterId r:id="rId4"/>
  </p:handoutMasterIdLst>
  <p:sldIdLst>
    <p:sldId id="257" r:id="rId2"/>
  </p:sldIdLst>
  <p:sldSz cx="50292000" cy="32918400"/>
  <p:notesSz cx="6858000" cy="9144000"/>
  <p:defaultTextStyle>
    <a:defPPr>
      <a:defRPr lang="en-US"/>
    </a:defPPr>
    <a:lvl1pPr marL="0" algn="l" defTabSz="4730571" rtl="0" eaLnBrk="1" latinLnBrk="0" hangingPunct="1">
      <a:defRPr sz="9328" kern="1200">
        <a:solidFill>
          <a:schemeClr val="tx1"/>
        </a:solidFill>
        <a:latin typeface="+mn-lt"/>
        <a:ea typeface="+mn-ea"/>
        <a:cs typeface="+mn-cs"/>
      </a:defRPr>
    </a:lvl1pPr>
    <a:lvl2pPr marL="2365286" algn="l" defTabSz="4730571" rtl="0" eaLnBrk="1" latinLnBrk="0" hangingPunct="1">
      <a:defRPr sz="9328" kern="1200">
        <a:solidFill>
          <a:schemeClr val="tx1"/>
        </a:solidFill>
        <a:latin typeface="+mn-lt"/>
        <a:ea typeface="+mn-ea"/>
        <a:cs typeface="+mn-cs"/>
      </a:defRPr>
    </a:lvl2pPr>
    <a:lvl3pPr marL="4730571" algn="l" defTabSz="4730571" rtl="0" eaLnBrk="1" latinLnBrk="0" hangingPunct="1">
      <a:defRPr sz="9328" kern="1200">
        <a:solidFill>
          <a:schemeClr val="tx1"/>
        </a:solidFill>
        <a:latin typeface="+mn-lt"/>
        <a:ea typeface="+mn-ea"/>
        <a:cs typeface="+mn-cs"/>
      </a:defRPr>
    </a:lvl3pPr>
    <a:lvl4pPr marL="7095856" algn="l" defTabSz="4730571" rtl="0" eaLnBrk="1" latinLnBrk="0" hangingPunct="1">
      <a:defRPr sz="9328" kern="1200">
        <a:solidFill>
          <a:schemeClr val="tx1"/>
        </a:solidFill>
        <a:latin typeface="+mn-lt"/>
        <a:ea typeface="+mn-ea"/>
        <a:cs typeface="+mn-cs"/>
      </a:defRPr>
    </a:lvl4pPr>
    <a:lvl5pPr marL="9461141" algn="l" defTabSz="4730571" rtl="0" eaLnBrk="1" latinLnBrk="0" hangingPunct="1">
      <a:defRPr sz="9328" kern="1200">
        <a:solidFill>
          <a:schemeClr val="tx1"/>
        </a:solidFill>
        <a:latin typeface="+mn-lt"/>
        <a:ea typeface="+mn-ea"/>
        <a:cs typeface="+mn-cs"/>
      </a:defRPr>
    </a:lvl5pPr>
    <a:lvl6pPr marL="11826428" algn="l" defTabSz="4730571" rtl="0" eaLnBrk="1" latinLnBrk="0" hangingPunct="1">
      <a:defRPr sz="9328" kern="1200">
        <a:solidFill>
          <a:schemeClr val="tx1"/>
        </a:solidFill>
        <a:latin typeface="+mn-lt"/>
        <a:ea typeface="+mn-ea"/>
        <a:cs typeface="+mn-cs"/>
      </a:defRPr>
    </a:lvl6pPr>
    <a:lvl7pPr marL="14191714" algn="l" defTabSz="4730571" rtl="0" eaLnBrk="1" latinLnBrk="0" hangingPunct="1">
      <a:defRPr sz="9328" kern="1200">
        <a:solidFill>
          <a:schemeClr val="tx1"/>
        </a:solidFill>
        <a:latin typeface="+mn-lt"/>
        <a:ea typeface="+mn-ea"/>
        <a:cs typeface="+mn-cs"/>
      </a:defRPr>
    </a:lvl7pPr>
    <a:lvl8pPr marL="16557000" algn="l" defTabSz="4730571" rtl="0" eaLnBrk="1" latinLnBrk="0" hangingPunct="1">
      <a:defRPr sz="9328" kern="1200">
        <a:solidFill>
          <a:schemeClr val="tx1"/>
        </a:solidFill>
        <a:latin typeface="+mn-lt"/>
        <a:ea typeface="+mn-ea"/>
        <a:cs typeface="+mn-cs"/>
      </a:defRPr>
    </a:lvl8pPr>
    <a:lvl9pPr marL="18922284" algn="l" defTabSz="4730571" rtl="0" eaLnBrk="1" latinLnBrk="0" hangingPunct="1">
      <a:defRPr sz="932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5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C436"/>
    <a:srgbClr val="FF0066"/>
    <a:srgbClr val="CC5500"/>
    <a:srgbClr val="318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9" autoAdjust="0"/>
    <p:restoredTop sz="95833" autoAdjust="0"/>
  </p:normalViewPr>
  <p:slideViewPr>
    <p:cSldViewPr snapToGrid="0">
      <p:cViewPr>
        <p:scale>
          <a:sx n="56" d="100"/>
          <a:sy n="56" d="100"/>
        </p:scale>
        <p:origin x="-7440" y="192"/>
      </p:cViewPr>
      <p:guideLst>
        <p:guide orient="horz" pos="10368"/>
        <p:guide pos="15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9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\suyogjain\Presentations\Defense\FusionSeg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\suyogjain\Presentations\Defense\FusionSegResul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Users/suyogjain/Presentations/Defense/FusionSeg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DAVIS</a:t>
            </a:r>
            <a:r>
              <a:rPr lang="en-US" sz="2400" baseline="0"/>
              <a:t> Dataset (50 videos)</a:t>
            </a:r>
            <a:endParaRPr lang="en-US" sz="24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Davis!$A$1</c:f>
              <c:strCache>
                <c:ptCount val="1"/>
                <c:pt idx="0">
                  <c:v>Flow-Th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Davis!$A$2</c:f>
              <c:numCache>
                <c:formatCode>General</c:formatCode>
                <c:ptCount val="1"/>
                <c:pt idx="0">
                  <c:v>42.95</c:v>
                </c:pt>
              </c:numCache>
            </c:numRef>
          </c:val>
        </c:ser>
        <c:ser>
          <c:idx val="1"/>
          <c:order val="1"/>
          <c:tx>
            <c:strRef>
              <c:f>Davis!$B$1</c:f>
              <c:strCache>
                <c:ptCount val="1"/>
                <c:pt idx="0">
                  <c:v>Flow-Sal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Davis!$B$2</c:f>
              <c:numCache>
                <c:formatCode>General</c:formatCode>
                <c:ptCount val="1"/>
                <c:pt idx="0">
                  <c:v>30.22</c:v>
                </c:pt>
              </c:numCache>
            </c:numRef>
          </c:val>
        </c:ser>
        <c:ser>
          <c:idx val="2"/>
          <c:order val="2"/>
          <c:tx>
            <c:strRef>
              <c:f>Davis!$C$1</c:f>
              <c:strCache>
                <c:ptCount val="1"/>
                <c:pt idx="0">
                  <c:v>FST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Davis!$C$2</c:f>
              <c:numCache>
                <c:formatCode>General</c:formatCode>
                <c:ptCount val="1"/>
                <c:pt idx="0">
                  <c:v>57.5</c:v>
                </c:pt>
              </c:numCache>
            </c:numRef>
          </c:val>
        </c:ser>
        <c:ser>
          <c:idx val="3"/>
          <c:order val="3"/>
          <c:tx>
            <c:strRef>
              <c:f>Davis!$D$1</c:f>
              <c:strCache>
                <c:ptCount val="1"/>
                <c:pt idx="0">
                  <c:v>KEY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Davis!$D$2</c:f>
              <c:numCache>
                <c:formatCode>General</c:formatCode>
                <c:ptCount val="1"/>
                <c:pt idx="0">
                  <c:v>56.9</c:v>
                </c:pt>
              </c:numCache>
            </c:numRef>
          </c:val>
        </c:ser>
        <c:ser>
          <c:idx val="4"/>
          <c:order val="4"/>
          <c:tx>
            <c:strRef>
              <c:f>Davis!$E$1</c:f>
              <c:strCache>
                <c:ptCount val="1"/>
                <c:pt idx="0">
                  <c:v>NLC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Davis!$E$2</c:f>
              <c:numCache>
                <c:formatCode>General</c:formatCode>
                <c:ptCount val="1"/>
                <c:pt idx="0">
                  <c:v>64.1</c:v>
                </c:pt>
              </c:numCache>
            </c:numRef>
          </c:val>
        </c:ser>
        <c:ser>
          <c:idx val="5"/>
          <c:order val="5"/>
          <c:tx>
            <c:strRef>
              <c:f>Davis!$F$1</c:f>
              <c:strCache>
                <c:ptCount val="1"/>
                <c:pt idx="0">
                  <c:v>Ours-A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Davis!$F$2</c:f>
              <c:numCache>
                <c:formatCode>General</c:formatCode>
                <c:ptCount val="1"/>
                <c:pt idx="0">
                  <c:v>64.69</c:v>
                </c:pt>
              </c:numCache>
            </c:numRef>
          </c:val>
        </c:ser>
        <c:ser>
          <c:idx val="6"/>
          <c:order val="6"/>
          <c:tx>
            <c:strRef>
              <c:f>Davis!$G$1</c:f>
              <c:strCache>
                <c:ptCount val="1"/>
                <c:pt idx="0">
                  <c:v>Ours-M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Davis!$G$2</c:f>
              <c:numCache>
                <c:formatCode>General</c:formatCode>
                <c:ptCount val="1"/>
                <c:pt idx="0">
                  <c:v>60.18</c:v>
                </c:pt>
              </c:numCache>
            </c:numRef>
          </c:val>
        </c:ser>
        <c:ser>
          <c:idx val="7"/>
          <c:order val="7"/>
          <c:tx>
            <c:strRef>
              <c:f>Davis!$H$1</c:f>
              <c:strCache>
                <c:ptCount val="1"/>
                <c:pt idx="0">
                  <c:v>Ours-Joint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Davis!$H$2</c:f>
              <c:numCache>
                <c:formatCode>General</c:formatCode>
                <c:ptCount val="1"/>
                <c:pt idx="0">
                  <c:v>71.51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-25"/>
        <c:axId val="2089348128"/>
        <c:axId val="2088939008"/>
      </c:barChart>
      <c:catAx>
        <c:axId val="2089348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88939008"/>
        <c:crosses val="autoZero"/>
        <c:auto val="1"/>
        <c:lblAlgn val="ctr"/>
        <c:lblOffset val="100"/>
        <c:noMultiLvlLbl val="0"/>
      </c:catAx>
      <c:valAx>
        <c:axId val="2088939008"/>
        <c:scaling>
          <c:orientation val="minMax"/>
          <c:min val="28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/>
                  <a:t>Avg.</a:t>
                </a:r>
                <a:r>
                  <a:rPr lang="en-US" sz="2800" b="1" baseline="0"/>
                  <a:t> IoU</a:t>
                </a:r>
                <a:endParaRPr lang="en-US" sz="28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934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DAVIS</a:t>
            </a:r>
            <a:r>
              <a:rPr lang="en-US" sz="2400" baseline="0"/>
              <a:t> Dataset (50 videos)</a:t>
            </a:r>
            <a:endParaRPr lang="en-US" sz="24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065523548072"/>
          <c:y val="0.146276081216851"/>
          <c:w val="0.87423177962284"/>
          <c:h val="0.625200588798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'Davis Semi'!$A$1</c:f>
              <c:strCache>
                <c:ptCount val="1"/>
                <c:pt idx="0">
                  <c:v>HVS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'Davis Semi'!$A$2</c:f>
              <c:numCache>
                <c:formatCode>General</c:formatCode>
                <c:ptCount val="1"/>
                <c:pt idx="0">
                  <c:v>59.6</c:v>
                </c:pt>
              </c:numCache>
            </c:numRef>
          </c:val>
        </c:ser>
        <c:ser>
          <c:idx val="1"/>
          <c:order val="1"/>
          <c:tx>
            <c:strRef>
              <c:f>'Davis Semi'!$B$1</c:f>
              <c:strCache>
                <c:ptCount val="1"/>
                <c:pt idx="0">
                  <c:v>HOP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'Davis Semi'!$B$2</c:f>
              <c:numCache>
                <c:formatCode>General</c:formatCode>
                <c:ptCount val="1"/>
                <c:pt idx="0">
                  <c:v>61.12</c:v>
                </c:pt>
              </c:numCache>
            </c:numRef>
          </c:val>
        </c:ser>
        <c:ser>
          <c:idx val="2"/>
          <c:order val="2"/>
          <c:tx>
            <c:strRef>
              <c:f>'Davis Semi'!$C$1</c:f>
              <c:strCache>
                <c:ptCount val="1"/>
                <c:pt idx="0">
                  <c:v>FCP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'Davis Semi'!$C$2</c:f>
              <c:numCache>
                <c:formatCode>General</c:formatCode>
                <c:ptCount val="1"/>
                <c:pt idx="0">
                  <c:v>63.1</c:v>
                </c:pt>
              </c:numCache>
            </c:numRef>
          </c:val>
        </c:ser>
        <c:ser>
          <c:idx val="3"/>
          <c:order val="3"/>
          <c:tx>
            <c:strRef>
              <c:f>'Davis Semi'!$D$1</c:f>
              <c:strCache>
                <c:ptCount val="1"/>
                <c:pt idx="0">
                  <c:v>BVS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'Davis Semi'!$D$2</c:f>
              <c:numCache>
                <c:formatCode>General</c:formatCode>
                <c:ptCount val="1"/>
                <c:pt idx="0">
                  <c:v>66.5</c:v>
                </c:pt>
              </c:numCache>
            </c:numRef>
          </c:val>
        </c:ser>
        <c:ser>
          <c:idx val="5"/>
          <c:order val="4"/>
          <c:tx>
            <c:strRef>
              <c:f>'Davis Semi'!$F$1</c:f>
              <c:strCache>
                <c:ptCount val="1"/>
                <c:pt idx="0">
                  <c:v>Ours-A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'Davis Semi'!$F$2</c:f>
              <c:numCache>
                <c:formatCode>General</c:formatCode>
                <c:ptCount val="1"/>
                <c:pt idx="0">
                  <c:v>64.69</c:v>
                </c:pt>
              </c:numCache>
            </c:numRef>
          </c:val>
        </c:ser>
        <c:ser>
          <c:idx val="6"/>
          <c:order val="5"/>
          <c:tx>
            <c:strRef>
              <c:f>'Davis Semi'!$G$1</c:f>
              <c:strCache>
                <c:ptCount val="1"/>
                <c:pt idx="0">
                  <c:v>Ours-M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'Davis Semi'!$G$2</c:f>
              <c:numCache>
                <c:formatCode>General</c:formatCode>
                <c:ptCount val="1"/>
                <c:pt idx="0">
                  <c:v>60.18</c:v>
                </c:pt>
              </c:numCache>
            </c:numRef>
          </c:val>
        </c:ser>
        <c:ser>
          <c:idx val="7"/>
          <c:order val="6"/>
          <c:tx>
            <c:strRef>
              <c:f>'Davis Semi'!$H$1</c:f>
              <c:strCache>
                <c:ptCount val="1"/>
                <c:pt idx="0">
                  <c:v>Ours-Joint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'Davis Semi'!$H$2</c:f>
              <c:numCache>
                <c:formatCode>General</c:formatCode>
                <c:ptCount val="1"/>
                <c:pt idx="0">
                  <c:v>71.51</c:v>
                </c:pt>
              </c:numCache>
            </c:numRef>
          </c:val>
        </c:ser>
        <c:ser>
          <c:idx val="8"/>
          <c:order val="7"/>
          <c:tx>
            <c:strRef>
              <c:f>'Davis Semi'!$I$1</c:f>
              <c:strCache>
                <c:ptCount val="1"/>
                <c:pt idx="0">
                  <c:v>Ours-Joint-HOP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'Davis Semi'!$I$2</c:f>
              <c:numCache>
                <c:formatCode>General</c:formatCode>
                <c:ptCount val="1"/>
                <c:pt idx="0">
                  <c:v>74.67999999999998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-25"/>
        <c:axId val="1730866208"/>
        <c:axId val="1730858672"/>
      </c:barChart>
      <c:catAx>
        <c:axId val="17308662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30858672"/>
        <c:crosses val="autoZero"/>
        <c:auto val="1"/>
        <c:lblAlgn val="ctr"/>
        <c:lblOffset val="100"/>
        <c:noMultiLvlLbl val="0"/>
      </c:catAx>
      <c:valAx>
        <c:axId val="1730858672"/>
        <c:scaling>
          <c:orientation val="minMax"/>
          <c:min val="28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/>
                  <a:t>Avg.</a:t>
                </a:r>
                <a:r>
                  <a:rPr lang="en-US" sz="2800" b="1" baseline="0"/>
                  <a:t> IoU</a:t>
                </a:r>
                <a:endParaRPr lang="en-US" sz="28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086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0039651510948656"/>
          <c:y val="0.821927615131195"/>
          <c:w val="0.994169548750204"/>
          <c:h val="0.1602682305661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100" dirty="0"/>
              <a:t>ImageNet-Localization</a:t>
            </a:r>
            <a:r>
              <a:rPr lang="en-US" sz="2100" baseline="0" dirty="0"/>
              <a:t> (3624 object categories, ~1M images)</a:t>
            </a:r>
            <a:endParaRPr lang="en-US" sz="21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Top Objectness  (Alexe 2010)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37.42</c:v>
                </c:pt>
              </c:numCache>
            </c:numRef>
          </c:val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Top Objectness (Arbelaez 2014)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42.23</c:v>
                </c:pt>
              </c:numCache>
            </c:numRef>
          </c:val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Saliency (Jiang 2013)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41.28</c:v>
                </c:pt>
              </c:numCache>
            </c:numRef>
          </c:val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Joint Localizaton (Tang 2014)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53.2</c:v>
                </c:pt>
              </c:numCache>
            </c:numRef>
          </c:val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Joint Segmentation (Jain 2016)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57.64</c:v>
                </c:pt>
              </c:numCache>
            </c:numRef>
          </c:val>
        </c:ser>
        <c:ser>
          <c:idx val="5"/>
          <c:order val="5"/>
          <c:tx>
            <c:strRef>
              <c:f>Sheet1!$F$1</c:f>
              <c:strCache>
                <c:ptCount val="1"/>
                <c:pt idx="0">
                  <c:v>Ours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Sheet1!$F$2</c:f>
              <c:numCache>
                <c:formatCode>General</c:formatCode>
                <c:ptCount val="1"/>
                <c:pt idx="0">
                  <c:v>62.45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-25"/>
        <c:axId val="1730226560"/>
        <c:axId val="1730869712"/>
      </c:barChart>
      <c:catAx>
        <c:axId val="1730226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30869712"/>
        <c:crosses val="autoZero"/>
        <c:auto val="1"/>
        <c:lblAlgn val="ctr"/>
        <c:lblOffset val="100"/>
        <c:noMultiLvlLbl val="0"/>
      </c:catAx>
      <c:valAx>
        <c:axId val="173086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Bbox-CorLoc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0226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BA8B3-1647-4124-976F-A1A3D9258DC1}" type="datetimeFigureOut">
              <a:rPr lang="en-US" smtClean="0"/>
              <a:t>7/18/17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8CEFA-FD56-483C-9AF9-1D954BE9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67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D9250-C0B8-4DA0-B9D2-094FA4A1F827}" type="datetimeFigureOut">
              <a:rPr lang="en-US" smtClean="0"/>
              <a:t>7/18/17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1563" y="1143000"/>
            <a:ext cx="4714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D57B3-D182-4F5B-9183-3B34F9B73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8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0130" rtl="0" eaLnBrk="1" latinLnBrk="0" hangingPunct="1">
      <a:defRPr sz="1365" kern="1200">
        <a:solidFill>
          <a:schemeClr val="tx1"/>
        </a:solidFill>
        <a:latin typeface="+mn-lt"/>
        <a:ea typeface="+mn-ea"/>
        <a:cs typeface="+mn-cs"/>
      </a:defRPr>
    </a:lvl1pPr>
    <a:lvl2pPr marL="520065" algn="l" defTabSz="1040130" rtl="0" eaLnBrk="1" latinLnBrk="0" hangingPunct="1">
      <a:defRPr sz="1365" kern="1200">
        <a:solidFill>
          <a:schemeClr val="tx1"/>
        </a:solidFill>
        <a:latin typeface="+mn-lt"/>
        <a:ea typeface="+mn-ea"/>
        <a:cs typeface="+mn-cs"/>
      </a:defRPr>
    </a:lvl2pPr>
    <a:lvl3pPr marL="1040130" algn="l" defTabSz="1040130" rtl="0" eaLnBrk="1" latinLnBrk="0" hangingPunct="1">
      <a:defRPr sz="1365" kern="1200">
        <a:solidFill>
          <a:schemeClr val="tx1"/>
        </a:solidFill>
        <a:latin typeface="+mn-lt"/>
        <a:ea typeface="+mn-ea"/>
        <a:cs typeface="+mn-cs"/>
      </a:defRPr>
    </a:lvl3pPr>
    <a:lvl4pPr marL="1560195" algn="l" defTabSz="1040130" rtl="0" eaLnBrk="1" latinLnBrk="0" hangingPunct="1">
      <a:defRPr sz="1365" kern="1200">
        <a:solidFill>
          <a:schemeClr val="tx1"/>
        </a:solidFill>
        <a:latin typeface="+mn-lt"/>
        <a:ea typeface="+mn-ea"/>
        <a:cs typeface="+mn-cs"/>
      </a:defRPr>
    </a:lvl4pPr>
    <a:lvl5pPr marL="2080260" algn="l" defTabSz="1040130" rtl="0" eaLnBrk="1" latinLnBrk="0" hangingPunct="1">
      <a:defRPr sz="1365" kern="1200">
        <a:solidFill>
          <a:schemeClr val="tx1"/>
        </a:solidFill>
        <a:latin typeface="+mn-lt"/>
        <a:ea typeface="+mn-ea"/>
        <a:cs typeface="+mn-cs"/>
      </a:defRPr>
    </a:lvl5pPr>
    <a:lvl6pPr marL="2600325" algn="l" defTabSz="1040130" rtl="0" eaLnBrk="1" latinLnBrk="0" hangingPunct="1">
      <a:defRPr sz="1365" kern="1200">
        <a:solidFill>
          <a:schemeClr val="tx1"/>
        </a:solidFill>
        <a:latin typeface="+mn-lt"/>
        <a:ea typeface="+mn-ea"/>
        <a:cs typeface="+mn-cs"/>
      </a:defRPr>
    </a:lvl6pPr>
    <a:lvl7pPr marL="3120390" algn="l" defTabSz="1040130" rtl="0" eaLnBrk="1" latinLnBrk="0" hangingPunct="1">
      <a:defRPr sz="1365" kern="1200">
        <a:solidFill>
          <a:schemeClr val="tx1"/>
        </a:solidFill>
        <a:latin typeface="+mn-lt"/>
        <a:ea typeface="+mn-ea"/>
        <a:cs typeface="+mn-cs"/>
      </a:defRPr>
    </a:lvl7pPr>
    <a:lvl8pPr marL="3640455" algn="l" defTabSz="1040130" rtl="0" eaLnBrk="1" latinLnBrk="0" hangingPunct="1">
      <a:defRPr sz="1365" kern="1200">
        <a:solidFill>
          <a:schemeClr val="tx1"/>
        </a:solidFill>
        <a:latin typeface="+mn-lt"/>
        <a:ea typeface="+mn-ea"/>
        <a:cs typeface="+mn-cs"/>
      </a:defRPr>
    </a:lvl8pPr>
    <a:lvl9pPr marL="4160520" algn="l" defTabSz="1040130" rtl="0" eaLnBrk="1" latinLnBrk="0" hangingPunct="1">
      <a:defRPr sz="136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1143000"/>
            <a:ext cx="47148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D57B3-D182-4F5B-9183-3B34F9B732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1900" y="5387342"/>
            <a:ext cx="4274820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0" y="17289782"/>
            <a:ext cx="377190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1351-7B9F-46F2-9CCF-EB575E3778E7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714A-CDCA-496B-8621-2BCF01A03D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1351-7B9F-46F2-9CCF-EB575E3778E7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714A-CDCA-496B-8621-2BCF01A03D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990215" y="1752600"/>
            <a:ext cx="10844213" cy="278968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7578" y="1752600"/>
            <a:ext cx="31903988" cy="278968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1351-7B9F-46F2-9CCF-EB575E3778E7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714A-CDCA-496B-8621-2BCF01A03D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1351-7B9F-46F2-9CCF-EB575E3778E7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714A-CDCA-496B-8621-2BCF01A03D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1384" y="8206749"/>
            <a:ext cx="4337685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1384" y="22029429"/>
            <a:ext cx="4337685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1351-7B9F-46F2-9CCF-EB575E3778E7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714A-CDCA-496B-8621-2BCF01A03D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7575" y="8763000"/>
            <a:ext cx="21374100" cy="208864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460325" y="8763000"/>
            <a:ext cx="21374100" cy="208864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1351-7B9F-46F2-9CCF-EB575E3778E7}" type="datetimeFigureOut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714A-CDCA-496B-8621-2BCF01A03D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126" y="1752607"/>
            <a:ext cx="43376850" cy="6362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4131" y="8069582"/>
            <a:ext cx="21275870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4131" y="12024360"/>
            <a:ext cx="21275870" cy="176860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460328" y="8069582"/>
            <a:ext cx="21380651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460328" y="12024360"/>
            <a:ext cx="21380651" cy="176860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1351-7B9F-46F2-9CCF-EB575E3778E7}" type="datetimeFigureOut">
              <a:rPr lang="en-US" smtClean="0"/>
              <a:t>7/18/17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714A-CDCA-496B-8621-2BCF01A03D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1351-7B9F-46F2-9CCF-EB575E3778E7}" type="datetimeFigureOut">
              <a:rPr lang="en-US" smtClean="0"/>
              <a:t>7/18/17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714A-CDCA-496B-8621-2BCF01A03D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1351-7B9F-46F2-9CCF-EB575E3778E7}" type="datetimeFigureOut">
              <a:rPr lang="en-US" smtClean="0"/>
              <a:t>7/18/17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714A-CDCA-496B-8621-2BCF01A03D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126" y="2194560"/>
            <a:ext cx="16220479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80651" y="4739647"/>
            <a:ext cx="25460325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64126" y="9875520"/>
            <a:ext cx="16220479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1351-7B9F-46F2-9CCF-EB575E3778E7}" type="datetimeFigureOut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714A-CDCA-496B-8621-2BCF01A03D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126" y="2194560"/>
            <a:ext cx="16220479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380651" y="4739647"/>
            <a:ext cx="25460325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64126" y="9875520"/>
            <a:ext cx="16220479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1351-7B9F-46F2-9CCF-EB575E3778E7}" type="datetimeFigureOut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714A-CDCA-496B-8621-2BCF01A03D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7575" y="1752607"/>
            <a:ext cx="4337685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7575" y="8763000"/>
            <a:ext cx="4337685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57575" y="30510487"/>
            <a:ext cx="1131570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F1351-7B9F-46F2-9CCF-EB575E3778E7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59225" y="30510487"/>
            <a:ext cx="1697355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518725" y="30510487"/>
            <a:ext cx="1131570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8714A-CDCA-496B-8621-2BCF01A0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7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6" Type="http://schemas.openxmlformats.org/officeDocument/2006/relationships/chart" Target="../charts/chart3.xml"/><Relationship Id="rId20" Type="http://schemas.openxmlformats.org/officeDocument/2006/relationships/image" Target="../media/image16.jpg"/><Relationship Id="rId21" Type="http://schemas.openxmlformats.org/officeDocument/2006/relationships/image" Target="../media/image17.jpg"/><Relationship Id="rId22" Type="http://schemas.openxmlformats.org/officeDocument/2006/relationships/image" Target="../media/image18.jpg"/><Relationship Id="rId23" Type="http://schemas.openxmlformats.org/officeDocument/2006/relationships/image" Target="../media/image19.jpg"/><Relationship Id="rId24" Type="http://schemas.openxmlformats.org/officeDocument/2006/relationships/image" Target="../media/image20.jpg"/><Relationship Id="rId25" Type="http://schemas.openxmlformats.org/officeDocument/2006/relationships/image" Target="../media/image21.jpg"/><Relationship Id="rId26" Type="http://schemas.openxmlformats.org/officeDocument/2006/relationships/image" Target="../media/image22.jpg"/><Relationship Id="rId27" Type="http://schemas.openxmlformats.org/officeDocument/2006/relationships/image" Target="../media/image23.jpg"/><Relationship Id="rId28" Type="http://schemas.openxmlformats.org/officeDocument/2006/relationships/image" Target="../media/image24.jpg"/><Relationship Id="rId29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30" Type="http://schemas.openxmlformats.org/officeDocument/2006/relationships/image" Target="../media/image26.png"/><Relationship Id="rId31" Type="http://schemas.openxmlformats.org/officeDocument/2006/relationships/image" Target="../media/image27.jpg"/><Relationship Id="rId32" Type="http://schemas.openxmlformats.org/officeDocument/2006/relationships/image" Target="../media/image28.jpg"/><Relationship Id="rId9" Type="http://schemas.openxmlformats.org/officeDocument/2006/relationships/chart" Target="../charts/chart1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10" Type="http://schemas.openxmlformats.org/officeDocument/2006/relationships/chart" Target="../charts/chart2.xml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jpg"/><Relationship Id="rId18" Type="http://schemas.openxmlformats.org/officeDocument/2006/relationships/image" Target="../media/image14.png"/><Relationship Id="rId19" Type="http://schemas.openxmlformats.org/officeDocument/2006/relationships/image" Target="../media/image15.jp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232"/>
          <p:cNvSpPr/>
          <p:nvPr/>
        </p:nvSpPr>
        <p:spPr>
          <a:xfrm>
            <a:off x="17166733" y="15360166"/>
            <a:ext cx="2181979" cy="62755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/>
          <p:cNvSpPr/>
          <p:nvPr/>
        </p:nvSpPr>
        <p:spPr>
          <a:xfrm>
            <a:off x="20043175" y="15360167"/>
            <a:ext cx="2181979" cy="62755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ectangle 230"/>
          <p:cNvSpPr/>
          <p:nvPr/>
        </p:nvSpPr>
        <p:spPr>
          <a:xfrm>
            <a:off x="22706472" y="15360166"/>
            <a:ext cx="8025649" cy="62755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110201" y="15360166"/>
            <a:ext cx="2181979" cy="62755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24545387" y="25686929"/>
            <a:ext cx="8915325" cy="6510664"/>
            <a:chOff x="24636179" y="15261944"/>
            <a:chExt cx="8915325" cy="6510664"/>
          </a:xfrm>
        </p:grpSpPr>
        <p:pic>
          <p:nvPicPr>
            <p:cNvPr id="542" name="Picture 5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92761" y="17789168"/>
              <a:ext cx="456013" cy="548640"/>
            </a:xfrm>
            <a:prstGeom prst="rect">
              <a:avLst/>
            </a:prstGeom>
          </p:spPr>
        </p:pic>
        <p:sp>
          <p:nvSpPr>
            <p:cNvPr id="536" name="Bent-Up Arrow 535"/>
            <p:cNvSpPr/>
            <p:nvPr/>
          </p:nvSpPr>
          <p:spPr>
            <a:xfrm rot="10800000" flipH="1">
              <a:off x="30325167" y="17244564"/>
              <a:ext cx="996696" cy="640080"/>
            </a:xfrm>
            <a:prstGeom prst="bentUpArrow">
              <a:avLst>
                <a:gd name="adj1" fmla="val 25000"/>
                <a:gd name="adj2" fmla="val 31969"/>
                <a:gd name="adj3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Bent-Up Arrow 537"/>
            <p:cNvSpPr/>
            <p:nvPr/>
          </p:nvSpPr>
          <p:spPr>
            <a:xfrm rot="10800000" flipH="1" flipV="1">
              <a:off x="30369289" y="18274392"/>
              <a:ext cx="996696" cy="640080"/>
            </a:xfrm>
            <a:prstGeom prst="bentUpArrow">
              <a:avLst>
                <a:gd name="adj1" fmla="val 25000"/>
                <a:gd name="adj2" fmla="val 31969"/>
                <a:gd name="adj3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Bent-Up Arrow 533"/>
            <p:cNvSpPr/>
            <p:nvPr/>
          </p:nvSpPr>
          <p:spPr>
            <a:xfrm rot="5400000" flipH="1">
              <a:off x="24850084" y="18278100"/>
              <a:ext cx="996696" cy="1424505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Bent-Up Arrow 23"/>
            <p:cNvSpPr/>
            <p:nvPr/>
          </p:nvSpPr>
          <p:spPr>
            <a:xfrm rot="5400000">
              <a:off x="24850084" y="16324757"/>
              <a:ext cx="996696" cy="1424505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ounded Rectangle 512"/>
            <p:cNvSpPr/>
            <p:nvPr/>
          </p:nvSpPr>
          <p:spPr>
            <a:xfrm>
              <a:off x="26138277" y="15321186"/>
              <a:ext cx="2162508" cy="95167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 1×1,2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514" name="Rounded Rectangle 513"/>
            <p:cNvSpPr/>
            <p:nvPr/>
          </p:nvSpPr>
          <p:spPr>
            <a:xfrm>
              <a:off x="26138277" y="16797789"/>
              <a:ext cx="2162508" cy="95167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defTabSz="636422">
                <a:defRPr/>
              </a:pPr>
              <a:endParaRPr lang="en-US" sz="2600" kern="0" dirty="0">
                <a:solidFill>
                  <a:prstClr val="white"/>
                </a:solidFill>
              </a:endParaRPr>
            </a:p>
            <a:p>
              <a:pPr lvl="0" algn="ctr" defTabSz="636422">
                <a:defRPr/>
              </a:pPr>
              <a:r>
                <a:rPr lang="en-US" sz="2600" kern="0" dirty="0">
                  <a:solidFill>
                    <a:prstClr val="white"/>
                  </a:solidFill>
                </a:rPr>
                <a:t>Conv 1×1,2</a:t>
              </a:r>
            </a:p>
            <a:p>
              <a:pPr lvl="0" algn="ctr" defTabSz="636422">
                <a:defRPr/>
              </a:pPr>
              <a:endParaRPr lang="en-US" sz="2600" kern="0" dirty="0">
                <a:solidFill>
                  <a:prstClr val="white"/>
                </a:solidFill>
              </a:endParaRPr>
            </a:p>
          </p:txBody>
        </p:sp>
        <p:sp>
          <p:nvSpPr>
            <p:cNvPr id="516" name="Rounded Rectangle 515"/>
            <p:cNvSpPr/>
            <p:nvPr/>
          </p:nvSpPr>
          <p:spPr>
            <a:xfrm>
              <a:off x="26138277" y="18274392"/>
              <a:ext cx="2162508" cy="95167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defTabSz="636422">
                <a:defRPr/>
              </a:pPr>
              <a:endParaRPr lang="en-US" sz="2600" kern="0" dirty="0">
                <a:solidFill>
                  <a:prstClr val="white"/>
                </a:solidFill>
              </a:endParaRPr>
            </a:p>
            <a:p>
              <a:pPr lvl="0" algn="ctr" defTabSz="636422">
                <a:defRPr/>
              </a:pPr>
              <a:r>
                <a:rPr lang="en-US" sz="2600" kern="0" dirty="0">
                  <a:solidFill>
                    <a:prstClr val="white"/>
                  </a:solidFill>
                </a:rPr>
                <a:t>Conv 1×1,2</a:t>
              </a:r>
            </a:p>
            <a:p>
              <a:pPr lvl="0" algn="ctr" defTabSz="636422">
                <a:defRPr/>
              </a:pPr>
              <a:endParaRPr lang="en-US" sz="2600" kern="0" dirty="0">
                <a:solidFill>
                  <a:prstClr val="white"/>
                </a:solidFill>
              </a:endParaRPr>
            </a:p>
          </p:txBody>
        </p:sp>
        <p:sp>
          <p:nvSpPr>
            <p:cNvPr id="517" name="Rounded Rectangle 516"/>
            <p:cNvSpPr/>
            <p:nvPr/>
          </p:nvSpPr>
          <p:spPr>
            <a:xfrm>
              <a:off x="26138277" y="19750996"/>
              <a:ext cx="2162508" cy="95167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defTabSz="636422">
                <a:defRPr/>
              </a:pPr>
              <a:endParaRPr lang="en-US" sz="2600" kern="0" dirty="0">
                <a:solidFill>
                  <a:prstClr val="white"/>
                </a:solidFill>
              </a:endParaRPr>
            </a:p>
            <a:p>
              <a:pPr lvl="0" algn="ctr" defTabSz="636422">
                <a:defRPr/>
              </a:pPr>
              <a:r>
                <a:rPr lang="en-US" sz="2600" kern="0" dirty="0">
                  <a:solidFill>
                    <a:prstClr val="white"/>
                  </a:solidFill>
                </a:rPr>
                <a:t>Conv 1×1,2</a:t>
              </a:r>
            </a:p>
            <a:p>
              <a:pPr lvl="0" algn="ctr" defTabSz="636422">
                <a:defRPr/>
              </a:pPr>
              <a:endParaRPr lang="en-US" sz="2600" kern="0" dirty="0">
                <a:solidFill>
                  <a:prstClr val="white"/>
                </a:solidFill>
              </a:endParaRPr>
            </a:p>
          </p:txBody>
        </p:sp>
        <p:sp>
          <p:nvSpPr>
            <p:cNvPr id="519" name="Rounded Rectangle 518"/>
            <p:cNvSpPr>
              <a:spLocks/>
            </p:cNvSpPr>
            <p:nvPr/>
          </p:nvSpPr>
          <p:spPr>
            <a:xfrm>
              <a:off x="28463804" y="15261944"/>
              <a:ext cx="2157984" cy="950976"/>
            </a:xfrm>
            <a:prstGeom prst="roundRect">
              <a:avLst/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RELU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520" name="Rounded Rectangle 519"/>
            <p:cNvSpPr>
              <a:spLocks/>
            </p:cNvSpPr>
            <p:nvPr/>
          </p:nvSpPr>
          <p:spPr>
            <a:xfrm>
              <a:off x="28463804" y="16837265"/>
              <a:ext cx="2157984" cy="950976"/>
            </a:xfrm>
            <a:prstGeom prst="roundRect">
              <a:avLst/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RELU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527" name="Rounded Rectangle 526"/>
            <p:cNvSpPr>
              <a:spLocks/>
            </p:cNvSpPr>
            <p:nvPr/>
          </p:nvSpPr>
          <p:spPr>
            <a:xfrm>
              <a:off x="28464381" y="18274392"/>
              <a:ext cx="2157984" cy="950976"/>
            </a:xfrm>
            <a:prstGeom prst="roundRect">
              <a:avLst/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RELU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528" name="Rounded Rectangle 527"/>
            <p:cNvSpPr>
              <a:spLocks/>
            </p:cNvSpPr>
            <p:nvPr/>
          </p:nvSpPr>
          <p:spPr>
            <a:xfrm>
              <a:off x="28451853" y="19775967"/>
              <a:ext cx="2157984" cy="950976"/>
            </a:xfrm>
            <a:prstGeom prst="roundRect">
              <a:avLst/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RELU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529" name="Right Arrow 528"/>
            <p:cNvSpPr/>
            <p:nvPr/>
          </p:nvSpPr>
          <p:spPr>
            <a:xfrm>
              <a:off x="25588495" y="15602999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Right Arrow 532"/>
            <p:cNvSpPr/>
            <p:nvPr/>
          </p:nvSpPr>
          <p:spPr>
            <a:xfrm>
              <a:off x="25560467" y="20097878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6917945" y="20941611"/>
              <a:ext cx="2612900" cy="830997"/>
              <a:chOff x="25510084" y="22301641"/>
              <a:chExt cx="2612900" cy="830997"/>
            </a:xfrm>
          </p:grpSpPr>
          <p:sp>
            <p:nvSpPr>
              <p:cNvPr id="544" name="Rectangle 543"/>
              <p:cNvSpPr/>
              <p:nvPr/>
            </p:nvSpPr>
            <p:spPr>
              <a:xfrm>
                <a:off x="25560467" y="22301641"/>
                <a:ext cx="256251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36422"/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Element-wise multiplication</a:t>
                </a:r>
              </a:p>
            </p:txBody>
          </p:sp>
          <p:pic>
            <p:nvPicPr>
              <p:cNvPr id="547" name="Picture 54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510084" y="22478443"/>
                <a:ext cx="380010" cy="457200"/>
              </a:xfrm>
              <a:prstGeom prst="rect">
                <a:avLst/>
              </a:prstGeom>
            </p:spPr>
          </p:pic>
        </p:grpSp>
        <p:sp>
          <p:nvSpPr>
            <p:cNvPr id="562" name="Bent-Up Arrow 561"/>
            <p:cNvSpPr/>
            <p:nvPr/>
          </p:nvSpPr>
          <p:spPr>
            <a:xfrm flipV="1">
              <a:off x="30784807" y="15594667"/>
              <a:ext cx="2378800" cy="1760169"/>
            </a:xfrm>
            <a:prstGeom prst="bentUpArrow">
              <a:avLst>
                <a:gd name="adj1" fmla="val 14863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Rounded Rectangle 639"/>
            <p:cNvSpPr>
              <a:spLocks/>
            </p:cNvSpPr>
            <p:nvPr/>
          </p:nvSpPr>
          <p:spPr>
            <a:xfrm>
              <a:off x="31967922" y="17620507"/>
              <a:ext cx="1583582" cy="950976"/>
            </a:xfrm>
            <a:prstGeom prst="roundRect">
              <a:avLst/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MAX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641" name="Right Arrow 640"/>
            <p:cNvSpPr/>
            <p:nvPr/>
          </p:nvSpPr>
          <p:spPr>
            <a:xfrm>
              <a:off x="31407781" y="17890255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Bent-Up Arrow 641"/>
            <p:cNvSpPr/>
            <p:nvPr/>
          </p:nvSpPr>
          <p:spPr>
            <a:xfrm>
              <a:off x="30760905" y="18710046"/>
              <a:ext cx="2378800" cy="1760169"/>
            </a:xfrm>
            <a:prstGeom prst="bentUpArrow">
              <a:avLst>
                <a:gd name="adj1" fmla="val 14863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73619" y="93541"/>
            <a:ext cx="39700193" cy="3927174"/>
          </a:xfrm>
          <a:prstGeom prst="rect">
            <a:avLst/>
          </a:prstGeom>
          <a:noFill/>
        </p:spPr>
        <p:txBody>
          <a:bodyPr wrap="square" lIns="140153" tIns="70077" rIns="140153" bIns="70077" rtlCol="0">
            <a:spAutoFit/>
          </a:bodyPr>
          <a:lstStyle/>
          <a:p>
            <a:pPr algn="ctr"/>
            <a:r>
              <a:rPr lang="en-US" sz="7800" b="1" dirty="0" smtClean="0">
                <a:latin typeface="Arial" charset="0"/>
                <a:ea typeface="Arial" charset="0"/>
                <a:cs typeface="Arial" charset="0"/>
              </a:rPr>
              <a:t>FusionSeg:  Learning to Combine Motion and Appearance for Fully Automatic Segmentation of Generic Objects in Videos</a:t>
            </a:r>
          </a:p>
          <a:p>
            <a:pPr algn="ctr">
              <a:lnSpc>
                <a:spcPct val="150000"/>
              </a:lnSpc>
            </a:pPr>
            <a:r>
              <a:rPr lang="en-US" sz="6000" b="1" dirty="0" smtClean="0">
                <a:latin typeface="Arial" charset="0"/>
                <a:ea typeface="Arial" charset="0"/>
                <a:cs typeface="Arial" charset="0"/>
              </a:rPr>
              <a:t>Suyog </a:t>
            </a:r>
            <a:r>
              <a:rPr lang="en-US" sz="6000" b="1" dirty="0" err="1" smtClean="0">
                <a:latin typeface="Arial" charset="0"/>
                <a:ea typeface="Arial" charset="0"/>
                <a:cs typeface="Arial" charset="0"/>
              </a:rPr>
              <a:t>Dutt</a:t>
            </a:r>
            <a:r>
              <a:rPr lang="en-US" sz="6000" b="1" dirty="0" smtClean="0">
                <a:latin typeface="Arial" charset="0"/>
                <a:ea typeface="Arial" charset="0"/>
                <a:cs typeface="Arial" charset="0"/>
              </a:rPr>
              <a:t> Jain*, Bo </a:t>
            </a:r>
            <a:r>
              <a:rPr lang="en-US" sz="6000" b="1" dirty="0" err="1" smtClean="0">
                <a:latin typeface="Arial" charset="0"/>
                <a:ea typeface="Arial" charset="0"/>
                <a:cs typeface="Arial" charset="0"/>
              </a:rPr>
              <a:t>Xiong</a:t>
            </a:r>
            <a:r>
              <a:rPr lang="en-US" sz="6000" b="1" dirty="0" smtClean="0">
                <a:latin typeface="Arial" charset="0"/>
                <a:ea typeface="Arial" charset="0"/>
                <a:cs typeface="Arial" charset="0"/>
              </a:rPr>
              <a:t>*, Kristen </a:t>
            </a:r>
            <a:r>
              <a:rPr lang="en-US" sz="6000" b="1" dirty="0" err="1" smtClean="0">
                <a:latin typeface="Arial" charset="0"/>
                <a:ea typeface="Arial" charset="0"/>
                <a:cs typeface="Arial" charset="0"/>
              </a:rPr>
              <a:t>Grauman</a:t>
            </a:r>
            <a:endParaRPr lang="en-US" sz="6000" b="1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15" y="861985"/>
            <a:ext cx="5952500" cy="2619099"/>
          </a:xfrm>
          <a:prstGeom prst="rect">
            <a:avLst/>
          </a:prstGeom>
        </p:spPr>
      </p:pic>
      <p:sp>
        <p:nvSpPr>
          <p:cNvPr id="156" name="Rectangle 155"/>
          <p:cNvSpPr/>
          <p:nvPr/>
        </p:nvSpPr>
        <p:spPr>
          <a:xfrm>
            <a:off x="273319" y="5374963"/>
            <a:ext cx="11189923" cy="6976872"/>
          </a:xfrm>
          <a:prstGeom prst="rect">
            <a:avLst/>
          </a:prstGeom>
          <a:noFill/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0153" tIns="70077" rIns="140153" bIns="70077" rtlCol="0" anchor="ctr"/>
          <a:lstStyle/>
          <a:p>
            <a:pPr algn="ctr"/>
            <a:endParaRPr lang="en-US" sz="10261"/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722452" y="5440796"/>
            <a:ext cx="3670520" cy="776953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None/>
            </a:pPr>
            <a:r>
              <a:rPr lang="en-US" sz="4840" b="1" dirty="0"/>
              <a:t>Introduction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33973562" y="5377338"/>
            <a:ext cx="15947136" cy="6976872"/>
          </a:xfrm>
          <a:prstGeom prst="rect">
            <a:avLst/>
          </a:prstGeom>
          <a:noFill/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0153" tIns="70077" rIns="140153" bIns="70077" rtlCol="0" anchor="ctr"/>
          <a:lstStyle/>
          <a:p>
            <a:pPr algn="ctr"/>
            <a:endParaRPr lang="en-US" sz="10261"/>
          </a:p>
        </p:txBody>
      </p:sp>
      <p:sp>
        <p:nvSpPr>
          <p:cNvPr id="524" name="Rectangle 523"/>
          <p:cNvSpPr/>
          <p:nvPr/>
        </p:nvSpPr>
        <p:spPr>
          <a:xfrm>
            <a:off x="33973562" y="12608567"/>
            <a:ext cx="15948570" cy="20100283"/>
          </a:xfrm>
          <a:prstGeom prst="rect">
            <a:avLst/>
          </a:prstGeom>
          <a:noFill/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0153" tIns="70077" rIns="140153" bIns="70077" rtlCol="0" anchor="ctr"/>
          <a:lstStyle/>
          <a:p>
            <a:pPr algn="ctr"/>
            <a:endParaRPr lang="en-US" sz="10261"/>
          </a:p>
        </p:txBody>
      </p:sp>
      <p:sp>
        <p:nvSpPr>
          <p:cNvPr id="490" name="Content Placeholder 2"/>
          <p:cNvSpPr txBox="1">
            <a:spLocks/>
          </p:cNvSpPr>
          <p:nvPr/>
        </p:nvSpPr>
        <p:spPr>
          <a:xfrm>
            <a:off x="15016288" y="5440680"/>
            <a:ext cx="3238320" cy="915560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None/>
            </a:pPr>
            <a:r>
              <a:rPr lang="en-US" sz="4840" b="1" dirty="0" smtClean="0"/>
              <a:t>Challenges</a:t>
            </a:r>
            <a:endParaRPr lang="en-US" sz="4840" b="1" dirty="0"/>
          </a:p>
        </p:txBody>
      </p:sp>
      <p:sp>
        <p:nvSpPr>
          <p:cNvPr id="980" name="Title 1"/>
          <p:cNvSpPr txBox="1">
            <a:spLocks/>
          </p:cNvSpPr>
          <p:nvPr/>
        </p:nvSpPr>
        <p:spPr>
          <a:xfrm>
            <a:off x="34726152" y="31382807"/>
            <a:ext cx="14705232" cy="11399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vert="horz" lIns="100584" tIns="50292" rIns="100584" bIns="5029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20" b="1" dirty="0" smtClean="0">
                <a:latin typeface="+mn-lt"/>
              </a:rPr>
              <a:t>Learning to combine motion and appearance together results in state-of-the-art fully automatic object segmentation in videos.</a:t>
            </a:r>
            <a:endParaRPr lang="en-US" sz="352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95" name="Rectangle 1094"/>
          <p:cNvSpPr/>
          <p:nvPr/>
        </p:nvSpPr>
        <p:spPr>
          <a:xfrm>
            <a:off x="11653748" y="5374963"/>
            <a:ext cx="10261105" cy="6976397"/>
          </a:xfrm>
          <a:prstGeom prst="rect">
            <a:avLst/>
          </a:prstGeom>
          <a:noFill/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0153" tIns="70077" rIns="140153" bIns="70077" rtlCol="0" anchor="ctr"/>
          <a:lstStyle/>
          <a:p>
            <a:pPr algn="ctr"/>
            <a:endParaRPr lang="en-US" sz="10261"/>
          </a:p>
        </p:txBody>
      </p:sp>
      <p:sp>
        <p:nvSpPr>
          <p:cNvPr id="511" name="Rectangle 510"/>
          <p:cNvSpPr/>
          <p:nvPr/>
        </p:nvSpPr>
        <p:spPr>
          <a:xfrm>
            <a:off x="241889" y="23463601"/>
            <a:ext cx="33474703" cy="9250326"/>
          </a:xfrm>
          <a:prstGeom prst="rect">
            <a:avLst/>
          </a:prstGeom>
          <a:noFill/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0153" tIns="70077" rIns="140153" bIns="70077" rtlCol="0" anchor="ctr"/>
          <a:lstStyle/>
          <a:p>
            <a:pPr algn="ctr"/>
            <a:endParaRPr lang="en-US" sz="10261"/>
          </a:p>
        </p:txBody>
      </p:sp>
      <p:sp>
        <p:nvSpPr>
          <p:cNvPr id="16" name="Rectangle 15"/>
          <p:cNvSpPr/>
          <p:nvPr/>
        </p:nvSpPr>
        <p:spPr>
          <a:xfrm>
            <a:off x="49055612" y="21928792"/>
            <a:ext cx="415462" cy="3508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61"/>
          </a:p>
        </p:txBody>
      </p:sp>
      <p:sp>
        <p:nvSpPr>
          <p:cNvPr id="4" name="TextBox 3"/>
          <p:cNvSpPr txBox="1"/>
          <p:nvPr/>
        </p:nvSpPr>
        <p:spPr>
          <a:xfrm>
            <a:off x="18201373" y="3924463"/>
            <a:ext cx="159790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b="1" dirty="0">
                <a:latin typeface="Arial" charset="0"/>
                <a:ea typeface="Arial" charset="0"/>
                <a:cs typeface="Arial" charset="0"/>
              </a:rPr>
              <a:t>http://</a:t>
            </a:r>
            <a:r>
              <a:rPr lang="en-US" sz="5600" b="1" dirty="0" err="1">
                <a:latin typeface="Arial" charset="0"/>
                <a:ea typeface="Arial" charset="0"/>
                <a:cs typeface="Arial" charset="0"/>
              </a:rPr>
              <a:t>vision.cs.utexas.edu</a:t>
            </a:r>
            <a:r>
              <a:rPr lang="en-US" sz="5600" b="1" dirty="0">
                <a:latin typeface="Arial" charset="0"/>
                <a:ea typeface="Arial" charset="0"/>
                <a:cs typeface="Arial" charset="0"/>
              </a:rPr>
              <a:t>/projects/</a:t>
            </a:r>
            <a:r>
              <a:rPr lang="en-US" sz="5600" b="1" dirty="0" err="1">
                <a:latin typeface="Arial" charset="0"/>
                <a:ea typeface="Arial" charset="0"/>
                <a:cs typeface="Arial" charset="0"/>
              </a:rPr>
              <a:t>fusionseg</a:t>
            </a:r>
            <a:r>
              <a:rPr lang="en-US" sz="5600" b="1" dirty="0">
                <a:latin typeface="Arial" charset="0"/>
                <a:ea typeface="Arial" charset="0"/>
                <a:cs typeface="Arial" charset="0"/>
              </a:rPr>
              <a:t>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5947" y="14125368"/>
            <a:ext cx="15327641" cy="1371600"/>
          </a:xfrm>
          <a:prstGeom prst="rect">
            <a:avLst/>
          </a:prstGeom>
        </p:spPr>
      </p:pic>
      <p:sp>
        <p:nvSpPr>
          <p:cNvPr id="283" name="Content Placeholder 2"/>
          <p:cNvSpPr txBox="1">
            <a:spLocks/>
          </p:cNvSpPr>
          <p:nvPr/>
        </p:nvSpPr>
        <p:spPr>
          <a:xfrm>
            <a:off x="40374798" y="12577381"/>
            <a:ext cx="2969938" cy="835628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smtClean="0"/>
              <a:t>Results</a:t>
            </a:r>
            <a:endParaRPr lang="en-US" sz="4800" dirty="0"/>
          </a:p>
        </p:txBody>
      </p:sp>
      <p:pic>
        <p:nvPicPr>
          <p:cNvPr id="284" name="Picture 2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5952" y="16039515"/>
            <a:ext cx="15327630" cy="1371600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5952" y="17953662"/>
            <a:ext cx="15327630" cy="1371600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5952" y="19846544"/>
            <a:ext cx="15327630" cy="1371600"/>
          </a:xfrm>
          <a:prstGeom prst="rect">
            <a:avLst/>
          </a:prstGeom>
        </p:spPr>
      </p:pic>
      <p:sp>
        <p:nvSpPr>
          <p:cNvPr id="287" name="Content Placeholder 2"/>
          <p:cNvSpPr txBox="1">
            <a:spLocks/>
          </p:cNvSpPr>
          <p:nvPr/>
        </p:nvSpPr>
        <p:spPr>
          <a:xfrm>
            <a:off x="38344312" y="13450847"/>
            <a:ext cx="7189075" cy="529431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Appearance model</a:t>
            </a:r>
            <a:endParaRPr lang="en-US" dirty="0"/>
          </a:p>
        </p:txBody>
      </p:sp>
      <p:sp>
        <p:nvSpPr>
          <p:cNvPr id="288" name="Content Placeholder 2"/>
          <p:cNvSpPr txBox="1">
            <a:spLocks/>
          </p:cNvSpPr>
          <p:nvPr/>
        </p:nvSpPr>
        <p:spPr>
          <a:xfrm>
            <a:off x="38344312" y="15397117"/>
            <a:ext cx="7189075" cy="529431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Motion model</a:t>
            </a:r>
            <a:endParaRPr lang="en-US" dirty="0"/>
          </a:p>
        </p:txBody>
      </p:sp>
      <p:sp>
        <p:nvSpPr>
          <p:cNvPr id="289" name="Content Placeholder 2"/>
          <p:cNvSpPr txBox="1">
            <a:spLocks/>
          </p:cNvSpPr>
          <p:nvPr/>
        </p:nvSpPr>
        <p:spPr>
          <a:xfrm>
            <a:off x="38344312" y="17355213"/>
            <a:ext cx="7189075" cy="529431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Joint model</a:t>
            </a:r>
            <a:endParaRPr lang="en-US" dirty="0"/>
          </a:p>
        </p:txBody>
      </p:sp>
      <p:sp>
        <p:nvSpPr>
          <p:cNvPr id="290" name="Content Placeholder 2"/>
          <p:cNvSpPr txBox="1">
            <a:spLocks/>
          </p:cNvSpPr>
          <p:nvPr/>
        </p:nvSpPr>
        <p:spPr>
          <a:xfrm>
            <a:off x="38344312" y="19246536"/>
            <a:ext cx="7189075" cy="529431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Optical Flow</a:t>
            </a:r>
            <a:endParaRPr lang="en-US" dirty="0"/>
          </a:p>
        </p:txBody>
      </p:sp>
      <p:graphicFrame>
        <p:nvGraphicFramePr>
          <p:cNvPr id="291" name="Chart 29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706542"/>
              </p:ext>
            </p:extLst>
          </p:nvPr>
        </p:nvGraphicFramePr>
        <p:xfrm>
          <a:off x="34149221" y="22325221"/>
          <a:ext cx="7271294" cy="427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92" name="Chart 29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9767148"/>
              </p:ext>
            </p:extLst>
          </p:nvPr>
        </p:nvGraphicFramePr>
        <p:xfrm>
          <a:off x="41677485" y="22341876"/>
          <a:ext cx="7891453" cy="427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4190331" y="21462813"/>
            <a:ext cx="7189075" cy="948497"/>
            <a:chOff x="34188187" y="21621727"/>
            <a:chExt cx="7189075" cy="948497"/>
          </a:xfrm>
        </p:grpSpPr>
        <p:sp>
          <p:nvSpPr>
            <p:cNvPr id="293" name="Content Placeholder 2"/>
            <p:cNvSpPr txBox="1">
              <a:spLocks/>
            </p:cNvSpPr>
            <p:nvPr/>
          </p:nvSpPr>
          <p:spPr>
            <a:xfrm>
              <a:off x="34188187" y="21621727"/>
              <a:ext cx="7189075" cy="529431"/>
            </a:xfrm>
            <a:prstGeom prst="rect">
              <a:avLst/>
            </a:prstGeom>
          </p:spPr>
          <p:txBody>
            <a:bodyPr vert="horz" lIns="140153" tIns="70077" rIns="140153" bIns="70077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 smtClean="0"/>
                <a:t>Ours vs. Automatic</a:t>
              </a:r>
              <a:endParaRPr lang="en-US" dirty="0"/>
            </a:p>
          </p:txBody>
        </p:sp>
        <p:sp>
          <p:nvSpPr>
            <p:cNvPr id="294" name="Content Placeholder 2"/>
            <p:cNvSpPr txBox="1">
              <a:spLocks/>
            </p:cNvSpPr>
            <p:nvPr/>
          </p:nvSpPr>
          <p:spPr>
            <a:xfrm>
              <a:off x="34188187" y="22040793"/>
              <a:ext cx="7189075" cy="529431"/>
            </a:xfrm>
            <a:prstGeom prst="rect">
              <a:avLst/>
            </a:prstGeom>
          </p:spPr>
          <p:txBody>
            <a:bodyPr vert="horz" lIns="140153" tIns="70077" rIns="140153" bIns="70077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 smtClean="0"/>
                <a:t>(no human involvement for new videos)</a:t>
              </a:r>
              <a:endParaRPr lang="en-US" sz="2400" dirty="0"/>
            </a:p>
          </p:txBody>
        </p:sp>
      </p:grpSp>
      <p:grpSp>
        <p:nvGrpSpPr>
          <p:cNvPr id="296" name="Group 295"/>
          <p:cNvGrpSpPr/>
          <p:nvPr/>
        </p:nvGrpSpPr>
        <p:grpSpPr>
          <a:xfrm>
            <a:off x="42242308" y="21462813"/>
            <a:ext cx="7189075" cy="948497"/>
            <a:chOff x="34188187" y="21621727"/>
            <a:chExt cx="7189075" cy="948497"/>
          </a:xfrm>
        </p:grpSpPr>
        <p:sp>
          <p:nvSpPr>
            <p:cNvPr id="297" name="Content Placeholder 2"/>
            <p:cNvSpPr txBox="1">
              <a:spLocks/>
            </p:cNvSpPr>
            <p:nvPr/>
          </p:nvSpPr>
          <p:spPr>
            <a:xfrm>
              <a:off x="34188187" y="21621727"/>
              <a:ext cx="7189075" cy="529431"/>
            </a:xfrm>
            <a:prstGeom prst="rect">
              <a:avLst/>
            </a:prstGeom>
          </p:spPr>
          <p:txBody>
            <a:bodyPr vert="horz" lIns="140153" tIns="70077" rIns="140153" bIns="70077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 smtClean="0"/>
                <a:t>Ours vs. Semi-supervised</a:t>
              </a:r>
              <a:endParaRPr lang="en-US" dirty="0"/>
            </a:p>
          </p:txBody>
        </p:sp>
        <p:sp>
          <p:nvSpPr>
            <p:cNvPr id="298" name="Content Placeholder 2"/>
            <p:cNvSpPr txBox="1">
              <a:spLocks/>
            </p:cNvSpPr>
            <p:nvPr/>
          </p:nvSpPr>
          <p:spPr>
            <a:xfrm>
              <a:off x="34188187" y="22040793"/>
              <a:ext cx="7189075" cy="529431"/>
            </a:xfrm>
            <a:prstGeom prst="rect">
              <a:avLst/>
            </a:prstGeom>
          </p:spPr>
          <p:txBody>
            <a:bodyPr vert="horz" lIns="140153" tIns="70077" rIns="140153" bIns="70077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 smtClean="0"/>
                <a:t>(baselines need human-in-the-loop for new videos)</a:t>
              </a:r>
              <a:endParaRPr lang="en-US" sz="24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151" y="27000364"/>
            <a:ext cx="6858000" cy="1255588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151" y="28376383"/>
            <a:ext cx="6858000" cy="1255584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151" y="29752399"/>
            <a:ext cx="6858000" cy="125558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4602985" y="27753770"/>
            <a:ext cx="1097211" cy="3305812"/>
            <a:chOff x="34790023" y="27753770"/>
            <a:chExt cx="1097211" cy="3305812"/>
          </a:xfrm>
        </p:grpSpPr>
        <p:sp>
          <p:nvSpPr>
            <p:cNvPr id="316" name="TextBox 315"/>
            <p:cNvSpPr txBox="1"/>
            <p:nvPr/>
          </p:nvSpPr>
          <p:spPr>
            <a:xfrm>
              <a:off x="34790023" y="27753770"/>
              <a:ext cx="10186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3200" b="1" dirty="0" smtClean="0">
                  <a:solidFill>
                    <a:srgbClr val="FFFF00"/>
                  </a:solidFill>
                </a:rPr>
                <a:t>FST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4810804" y="29106235"/>
              <a:ext cx="10186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3200" b="1" dirty="0" smtClean="0">
                  <a:solidFill>
                    <a:srgbClr val="FFFF00"/>
                  </a:solidFill>
                </a:rPr>
                <a:t>NLC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34868613" y="30474807"/>
              <a:ext cx="10186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3200" b="1" dirty="0" smtClean="0">
                  <a:solidFill>
                    <a:srgbClr val="FFFF00"/>
                  </a:solidFill>
                </a:rPr>
                <a:t>Ours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21" name="Picture 3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968" y="27005427"/>
            <a:ext cx="6858000" cy="1255584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968" y="28381444"/>
            <a:ext cx="6857999" cy="1255584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968" y="29757460"/>
            <a:ext cx="6857999" cy="1255584"/>
          </a:xfrm>
          <a:prstGeom prst="rect">
            <a:avLst/>
          </a:prstGeom>
        </p:spPr>
      </p:pic>
      <p:grpSp>
        <p:nvGrpSpPr>
          <p:cNvPr id="324" name="Group 323"/>
          <p:cNvGrpSpPr/>
          <p:nvPr/>
        </p:nvGrpSpPr>
        <p:grpSpPr>
          <a:xfrm>
            <a:off x="42510802" y="27758831"/>
            <a:ext cx="1097211" cy="3305812"/>
            <a:chOff x="34790023" y="27753770"/>
            <a:chExt cx="1097211" cy="3305812"/>
          </a:xfrm>
        </p:grpSpPr>
        <p:sp>
          <p:nvSpPr>
            <p:cNvPr id="325" name="TextBox 324"/>
            <p:cNvSpPr txBox="1"/>
            <p:nvPr/>
          </p:nvSpPr>
          <p:spPr>
            <a:xfrm>
              <a:off x="34790023" y="27753770"/>
              <a:ext cx="10186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3200" b="1" dirty="0" smtClean="0">
                  <a:solidFill>
                    <a:srgbClr val="FFFF00"/>
                  </a:solidFill>
                </a:rPr>
                <a:t>FCP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34810804" y="29106235"/>
              <a:ext cx="10186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3200" b="1" dirty="0" smtClean="0">
                  <a:solidFill>
                    <a:srgbClr val="FFFF00"/>
                  </a:solidFill>
                </a:rPr>
                <a:t>BVS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34868613" y="30474807"/>
              <a:ext cx="10186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3200" b="1" dirty="0" smtClean="0">
                  <a:solidFill>
                    <a:srgbClr val="FFFF00"/>
                  </a:solidFill>
                </a:rPr>
                <a:t>Ours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28" name="Content Placeholder 2"/>
          <p:cNvSpPr txBox="1">
            <a:spLocks/>
          </p:cNvSpPr>
          <p:nvPr/>
        </p:nvSpPr>
        <p:spPr>
          <a:xfrm>
            <a:off x="-136281" y="23646431"/>
            <a:ext cx="7189075" cy="835628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smtClean="0"/>
              <a:t>Network Architecture</a:t>
            </a:r>
            <a:endParaRPr lang="en-US" sz="48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712692" y="23875832"/>
            <a:ext cx="24685580" cy="4212244"/>
            <a:chOff x="803484" y="13450847"/>
            <a:chExt cx="24685580" cy="4212244"/>
          </a:xfrm>
        </p:grpSpPr>
        <p:sp>
          <p:nvSpPr>
            <p:cNvPr id="337" name="Rounded Rectangle 336"/>
            <p:cNvSpPr/>
            <p:nvPr/>
          </p:nvSpPr>
          <p:spPr>
            <a:xfrm>
              <a:off x="4762068" y="14780645"/>
              <a:ext cx="2075688" cy="201168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7×7,64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Stride: 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38" name="Rounded Rectangle 337"/>
            <p:cNvSpPr/>
            <p:nvPr/>
          </p:nvSpPr>
          <p:spPr>
            <a:xfrm>
              <a:off x="7410798" y="14780645"/>
              <a:ext cx="2075688" cy="201168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Max Pool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3×3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Stride: 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39" name="Rounded Rectangle 338"/>
            <p:cNvSpPr/>
            <p:nvPr/>
          </p:nvSpPr>
          <p:spPr>
            <a:xfrm>
              <a:off x="10037226" y="14780645"/>
              <a:ext cx="2075688" cy="201168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1×1,64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3×3,64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1×1,256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40" name="Rounded Rectangle 339"/>
            <p:cNvSpPr/>
            <p:nvPr/>
          </p:nvSpPr>
          <p:spPr>
            <a:xfrm>
              <a:off x="15290082" y="14780645"/>
              <a:ext cx="2075573" cy="2011309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1×1,256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3×3,256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1×1,1024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Dilation: 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44" name="Rounded Rectangle 343"/>
            <p:cNvSpPr/>
            <p:nvPr/>
          </p:nvSpPr>
          <p:spPr>
            <a:xfrm>
              <a:off x="12663654" y="14780645"/>
              <a:ext cx="2075688" cy="201168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1×1,128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3×3,128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1×1,512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47" name="Rounded Rectangle 346"/>
            <p:cNvSpPr/>
            <p:nvPr/>
          </p:nvSpPr>
          <p:spPr>
            <a:xfrm>
              <a:off x="17916393" y="14780645"/>
              <a:ext cx="2075688" cy="201168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1×1,512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3×3,512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1×1,2048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Dilation: 4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58" name="Rounded Rectangle 357"/>
            <p:cNvSpPr>
              <a:spLocks/>
            </p:cNvSpPr>
            <p:nvPr/>
          </p:nvSpPr>
          <p:spPr>
            <a:xfrm>
              <a:off x="23413376" y="14780645"/>
              <a:ext cx="2075688" cy="2011680"/>
            </a:xfrm>
            <a:prstGeom prst="roundRect">
              <a:avLst/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Sum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59" name="Rounded Rectangle 358"/>
            <p:cNvSpPr/>
            <p:nvPr/>
          </p:nvSpPr>
          <p:spPr>
            <a:xfrm>
              <a:off x="20623328" y="13450847"/>
              <a:ext cx="2162508" cy="95167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 3×3,2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Dilation: 6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10661544" y="16771378"/>
              <a:ext cx="11331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36422"/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×3</a:t>
              </a:r>
            </a:p>
          </p:txBody>
        </p:sp>
        <p:pic>
          <p:nvPicPr>
            <p:cNvPr id="395" name="Picture 39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84" y="14882621"/>
              <a:ext cx="3246281" cy="1828800"/>
            </a:xfrm>
            <a:prstGeom prst="rect">
              <a:avLst/>
            </a:prstGeom>
          </p:spPr>
        </p:pic>
        <p:sp>
          <p:nvSpPr>
            <p:cNvPr id="399" name="Rectangle 398"/>
            <p:cNvSpPr/>
            <p:nvPr/>
          </p:nvSpPr>
          <p:spPr>
            <a:xfrm>
              <a:off x="13315003" y="16771378"/>
              <a:ext cx="11331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36422"/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×4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15968462" y="16771378"/>
              <a:ext cx="11331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36422"/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×23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18431773" y="16771378"/>
              <a:ext cx="11331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36422"/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×3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2" name="Rounded Rectangle 401"/>
            <p:cNvSpPr/>
            <p:nvPr/>
          </p:nvSpPr>
          <p:spPr>
            <a:xfrm>
              <a:off x="20623328" y="14545298"/>
              <a:ext cx="2162508" cy="95167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 3×3,2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Dilation: 12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03" name="Rounded Rectangle 402"/>
            <p:cNvSpPr/>
            <p:nvPr/>
          </p:nvSpPr>
          <p:spPr>
            <a:xfrm>
              <a:off x="20623328" y="15616970"/>
              <a:ext cx="2162508" cy="95167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 3×3,2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Dilation: 18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04" name="Rounded Rectangle 403"/>
            <p:cNvSpPr/>
            <p:nvPr/>
          </p:nvSpPr>
          <p:spPr>
            <a:xfrm>
              <a:off x="20623328" y="16711421"/>
              <a:ext cx="2162508" cy="95167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 3×3,2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Dilation: 24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07" name="Right Arrow 406"/>
            <p:cNvSpPr/>
            <p:nvPr/>
          </p:nvSpPr>
          <p:spPr>
            <a:xfrm>
              <a:off x="6922050" y="15602999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ight Arrow 407"/>
            <p:cNvSpPr/>
            <p:nvPr/>
          </p:nvSpPr>
          <p:spPr>
            <a:xfrm>
              <a:off x="4257841" y="15602999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ight Arrow 408"/>
            <p:cNvSpPr/>
            <p:nvPr/>
          </p:nvSpPr>
          <p:spPr>
            <a:xfrm>
              <a:off x="12167742" y="15602999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ight Arrow 409"/>
            <p:cNvSpPr/>
            <p:nvPr/>
          </p:nvSpPr>
          <p:spPr>
            <a:xfrm>
              <a:off x="9548137" y="15602999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ight Arrow 410"/>
            <p:cNvSpPr/>
            <p:nvPr/>
          </p:nvSpPr>
          <p:spPr>
            <a:xfrm>
              <a:off x="17439951" y="15602999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ight Arrow 411"/>
            <p:cNvSpPr/>
            <p:nvPr/>
          </p:nvSpPr>
          <p:spPr>
            <a:xfrm>
              <a:off x="14798044" y="15602999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ight Arrow 412"/>
            <p:cNvSpPr/>
            <p:nvPr/>
          </p:nvSpPr>
          <p:spPr>
            <a:xfrm>
              <a:off x="22872570" y="15602999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ight Arrow 413"/>
            <p:cNvSpPr/>
            <p:nvPr/>
          </p:nvSpPr>
          <p:spPr>
            <a:xfrm>
              <a:off x="20076811" y="15602999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5410" y="28265927"/>
            <a:ext cx="24675798" cy="4212244"/>
            <a:chOff x="806202" y="17840942"/>
            <a:chExt cx="24675798" cy="4212244"/>
          </a:xfrm>
        </p:grpSpPr>
        <p:sp>
          <p:nvSpPr>
            <p:cNvPr id="417" name="Rounded Rectangle 416"/>
            <p:cNvSpPr/>
            <p:nvPr/>
          </p:nvSpPr>
          <p:spPr>
            <a:xfrm>
              <a:off x="4755004" y="19170740"/>
              <a:ext cx="2075688" cy="201168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7×7,64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Stride: 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18" name="Rounded Rectangle 417"/>
            <p:cNvSpPr/>
            <p:nvPr/>
          </p:nvSpPr>
          <p:spPr>
            <a:xfrm>
              <a:off x="7403734" y="19170740"/>
              <a:ext cx="2075688" cy="201168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Max Pool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3×3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Stride: 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19" name="Rounded Rectangle 418"/>
            <p:cNvSpPr/>
            <p:nvPr/>
          </p:nvSpPr>
          <p:spPr>
            <a:xfrm>
              <a:off x="10030162" y="19170740"/>
              <a:ext cx="2075688" cy="201168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1×1,64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3×3,64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1×1,256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20" name="Rounded Rectangle 419"/>
            <p:cNvSpPr/>
            <p:nvPr/>
          </p:nvSpPr>
          <p:spPr>
            <a:xfrm>
              <a:off x="15283018" y="19170740"/>
              <a:ext cx="2075573" cy="2011309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1×1,256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3×3,256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1×1,1024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Dilation: 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21" name="Rounded Rectangle 420"/>
            <p:cNvSpPr/>
            <p:nvPr/>
          </p:nvSpPr>
          <p:spPr>
            <a:xfrm>
              <a:off x="12656590" y="19170740"/>
              <a:ext cx="2075688" cy="201168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1×1,128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3×3,128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1×1,512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22" name="Rounded Rectangle 421"/>
            <p:cNvSpPr/>
            <p:nvPr/>
          </p:nvSpPr>
          <p:spPr>
            <a:xfrm>
              <a:off x="17909329" y="19170740"/>
              <a:ext cx="2075688" cy="201168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1×1,512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3×3,512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1×1,2048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Dilation: 4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23" name="Rounded Rectangle 422"/>
            <p:cNvSpPr>
              <a:spLocks/>
            </p:cNvSpPr>
            <p:nvPr/>
          </p:nvSpPr>
          <p:spPr>
            <a:xfrm>
              <a:off x="23406312" y="19170740"/>
              <a:ext cx="2075688" cy="2011680"/>
            </a:xfrm>
            <a:prstGeom prst="roundRect">
              <a:avLst/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Sum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24" name="Rounded Rectangle 423"/>
            <p:cNvSpPr/>
            <p:nvPr/>
          </p:nvSpPr>
          <p:spPr>
            <a:xfrm>
              <a:off x="20616264" y="17840942"/>
              <a:ext cx="2162508" cy="95167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 3×3,2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Dilation: 6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10654480" y="21161473"/>
              <a:ext cx="11331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36422"/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×3</a:t>
              </a:r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13307939" y="21161473"/>
              <a:ext cx="11331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36422"/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×4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15961398" y="21161473"/>
              <a:ext cx="11331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36422"/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×23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18424709" y="21161473"/>
              <a:ext cx="11331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36422"/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×3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" name="Rounded Rectangle 429"/>
            <p:cNvSpPr/>
            <p:nvPr/>
          </p:nvSpPr>
          <p:spPr>
            <a:xfrm>
              <a:off x="20616264" y="18935393"/>
              <a:ext cx="2162508" cy="95167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 3×3,2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Dilation: 12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31" name="Rounded Rectangle 430"/>
            <p:cNvSpPr/>
            <p:nvPr/>
          </p:nvSpPr>
          <p:spPr>
            <a:xfrm>
              <a:off x="20622893" y="20007065"/>
              <a:ext cx="2162508" cy="95167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 3×3,2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Dilation: 18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32" name="Rounded Rectangle 431"/>
            <p:cNvSpPr/>
            <p:nvPr/>
          </p:nvSpPr>
          <p:spPr>
            <a:xfrm>
              <a:off x="20622893" y="21101516"/>
              <a:ext cx="2162508" cy="951670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Conv 3×3,2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Dilation: 24</a:t>
              </a:r>
            </a:p>
            <a:p>
              <a:pPr marL="0" marR="0" lvl="0" indent="0" algn="ctr" defTabSz="6364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33" name="Right Arrow 432"/>
            <p:cNvSpPr/>
            <p:nvPr/>
          </p:nvSpPr>
          <p:spPr>
            <a:xfrm>
              <a:off x="6914986" y="19993094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ight Arrow 433"/>
            <p:cNvSpPr/>
            <p:nvPr/>
          </p:nvSpPr>
          <p:spPr>
            <a:xfrm>
              <a:off x="4250777" y="19993094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ight Arrow 434"/>
            <p:cNvSpPr/>
            <p:nvPr/>
          </p:nvSpPr>
          <p:spPr>
            <a:xfrm>
              <a:off x="12160678" y="19993094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ight Arrow 435"/>
            <p:cNvSpPr/>
            <p:nvPr/>
          </p:nvSpPr>
          <p:spPr>
            <a:xfrm>
              <a:off x="9541073" y="19993094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ight Arrow 436"/>
            <p:cNvSpPr/>
            <p:nvPr/>
          </p:nvSpPr>
          <p:spPr>
            <a:xfrm>
              <a:off x="17432887" y="19993094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ight Arrow 437"/>
            <p:cNvSpPr/>
            <p:nvPr/>
          </p:nvSpPr>
          <p:spPr>
            <a:xfrm>
              <a:off x="14790980" y="19993094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ight Arrow 438"/>
            <p:cNvSpPr/>
            <p:nvPr/>
          </p:nvSpPr>
          <p:spPr>
            <a:xfrm>
              <a:off x="22865506" y="19993094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ight Arrow 439"/>
            <p:cNvSpPr/>
            <p:nvPr/>
          </p:nvSpPr>
          <p:spPr>
            <a:xfrm>
              <a:off x="20069747" y="19993094"/>
              <a:ext cx="457200" cy="411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1" name="Picture 44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02" y="19312477"/>
              <a:ext cx="3246120" cy="1828709"/>
            </a:xfrm>
            <a:prstGeom prst="rect">
              <a:avLst/>
            </a:prstGeom>
          </p:spPr>
        </p:pic>
      </p:grpSp>
      <p:sp>
        <p:nvSpPr>
          <p:cNvPr id="445" name="TextBox 444"/>
          <p:cNvSpPr txBox="1"/>
          <p:nvPr/>
        </p:nvSpPr>
        <p:spPr>
          <a:xfrm>
            <a:off x="17097571" y="13788861"/>
            <a:ext cx="2332452" cy="12926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Video frames with bounding boxes </a:t>
            </a:r>
            <a:endParaRPr lang="en-US" sz="2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444" name="Picture 443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676" y="15537345"/>
            <a:ext cx="1758043" cy="1172030"/>
          </a:xfrm>
          <a:prstGeom prst="rect">
            <a:avLst/>
          </a:prstGeom>
        </p:spPr>
      </p:pic>
      <p:pic>
        <p:nvPicPr>
          <p:cNvPr id="446" name="Picture 445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676" y="17077118"/>
            <a:ext cx="1758043" cy="1172030"/>
          </a:xfrm>
          <a:prstGeom prst="rect">
            <a:avLst/>
          </a:prstGeom>
        </p:spPr>
      </p:pic>
      <p:pic>
        <p:nvPicPr>
          <p:cNvPr id="447" name="Picture 446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676" y="18599709"/>
            <a:ext cx="1758043" cy="1172030"/>
          </a:xfrm>
          <a:prstGeom prst="rect">
            <a:avLst/>
          </a:prstGeom>
        </p:spPr>
      </p:pic>
      <p:pic>
        <p:nvPicPr>
          <p:cNvPr id="448" name="Picture 447"/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676" y="20128726"/>
            <a:ext cx="1758043" cy="1172030"/>
          </a:xfrm>
          <a:prstGeom prst="rect">
            <a:avLst/>
          </a:prstGeom>
        </p:spPr>
      </p:pic>
      <p:pic>
        <p:nvPicPr>
          <p:cNvPr id="450" name="Picture 449"/>
          <p:cNvPicPr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586" y="15535739"/>
            <a:ext cx="1758043" cy="1172030"/>
          </a:xfrm>
          <a:prstGeom prst="rect">
            <a:avLst/>
          </a:prstGeom>
        </p:spPr>
      </p:pic>
      <p:pic>
        <p:nvPicPr>
          <p:cNvPr id="452" name="Picture 451"/>
          <p:cNvPicPr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586" y="17075512"/>
            <a:ext cx="1758043" cy="1172030"/>
          </a:xfrm>
          <a:prstGeom prst="rect">
            <a:avLst/>
          </a:prstGeom>
        </p:spPr>
      </p:pic>
      <p:pic>
        <p:nvPicPr>
          <p:cNvPr id="453" name="Picture 452"/>
          <p:cNvPicPr>
            <a:picLocks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586" y="18597087"/>
            <a:ext cx="1758043" cy="1172030"/>
          </a:xfrm>
          <a:prstGeom prst="rect">
            <a:avLst/>
          </a:prstGeom>
        </p:spPr>
      </p:pic>
      <p:pic>
        <p:nvPicPr>
          <p:cNvPr id="454" name="Picture 453"/>
          <p:cNvPicPr>
            <a:picLocks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586" y="20126844"/>
            <a:ext cx="1758043" cy="1172030"/>
          </a:xfrm>
          <a:prstGeom prst="rect">
            <a:avLst/>
          </a:prstGeom>
        </p:spPr>
      </p:pic>
      <p:pic>
        <p:nvPicPr>
          <p:cNvPr id="457" name="Picture 456"/>
          <p:cNvPicPr>
            <a:picLocks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360" y="15535739"/>
            <a:ext cx="1758043" cy="1172030"/>
          </a:xfrm>
          <a:prstGeom prst="rect">
            <a:avLst/>
          </a:prstGeom>
        </p:spPr>
      </p:pic>
      <p:pic>
        <p:nvPicPr>
          <p:cNvPr id="459" name="Picture 458"/>
          <p:cNvPicPr>
            <a:picLocks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360" y="17075512"/>
            <a:ext cx="1758043" cy="1172030"/>
          </a:xfrm>
          <a:prstGeom prst="rect">
            <a:avLst/>
          </a:prstGeom>
        </p:spPr>
      </p:pic>
      <p:pic>
        <p:nvPicPr>
          <p:cNvPr id="463" name="Picture 462"/>
          <p:cNvPicPr>
            <a:picLocks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508" y="18597087"/>
            <a:ext cx="1758043" cy="1172030"/>
          </a:xfrm>
          <a:prstGeom prst="rect">
            <a:avLst/>
          </a:prstGeom>
        </p:spPr>
      </p:pic>
      <p:pic>
        <p:nvPicPr>
          <p:cNvPr id="464" name="Picture 463"/>
          <p:cNvPicPr>
            <a:picLocks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3678" y="20126844"/>
            <a:ext cx="1758043" cy="1172030"/>
          </a:xfrm>
          <a:prstGeom prst="rect">
            <a:avLst/>
          </a:prstGeom>
        </p:spPr>
      </p:pic>
      <p:sp>
        <p:nvSpPr>
          <p:cNvPr id="465" name="Right Arrow 464"/>
          <p:cNvSpPr/>
          <p:nvPr/>
        </p:nvSpPr>
        <p:spPr>
          <a:xfrm>
            <a:off x="19566305" y="14297094"/>
            <a:ext cx="36576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86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636411" y="15535739"/>
            <a:ext cx="1758043" cy="1508232"/>
            <a:chOff x="26090461" y="29152406"/>
            <a:chExt cx="1758043" cy="1508232"/>
          </a:xfrm>
        </p:grpSpPr>
        <p:pic>
          <p:nvPicPr>
            <p:cNvPr id="468" name="Picture 467"/>
            <p:cNvPicPr>
              <a:picLocks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0461" y="29152406"/>
              <a:ext cx="1758043" cy="1172030"/>
            </a:xfrm>
            <a:prstGeom prst="rect">
              <a:avLst/>
            </a:prstGeom>
          </p:spPr>
        </p:pic>
        <p:sp>
          <p:nvSpPr>
            <p:cNvPr id="473" name="TextBox 472"/>
            <p:cNvSpPr txBox="1"/>
            <p:nvPr/>
          </p:nvSpPr>
          <p:spPr>
            <a:xfrm>
              <a:off x="26609539" y="30211903"/>
              <a:ext cx="1127492" cy="44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Pass</a:t>
              </a:r>
            </a:p>
          </p:txBody>
        </p:sp>
        <p:pic>
          <p:nvPicPr>
            <p:cNvPr id="476" name="Picture 475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2237" y="30046604"/>
              <a:ext cx="534794" cy="51875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8636411" y="17030041"/>
            <a:ext cx="1758043" cy="1529266"/>
            <a:chOff x="27954211" y="29161894"/>
            <a:chExt cx="1758043" cy="1529266"/>
          </a:xfrm>
        </p:grpSpPr>
        <p:pic>
          <p:nvPicPr>
            <p:cNvPr id="469" name="Picture 468"/>
            <p:cNvPicPr>
              <a:picLocks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4211" y="29161894"/>
              <a:ext cx="1758043" cy="1172030"/>
            </a:xfrm>
            <a:prstGeom prst="rect">
              <a:avLst/>
            </a:prstGeom>
          </p:spPr>
        </p:pic>
        <p:sp>
          <p:nvSpPr>
            <p:cNvPr id="475" name="TextBox 474"/>
            <p:cNvSpPr txBox="1"/>
            <p:nvPr/>
          </p:nvSpPr>
          <p:spPr>
            <a:xfrm>
              <a:off x="28377381" y="30242425"/>
              <a:ext cx="1127492" cy="44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Pass</a:t>
              </a:r>
            </a:p>
          </p:txBody>
        </p:sp>
        <p:pic>
          <p:nvPicPr>
            <p:cNvPr id="477" name="Picture 476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863" y="30109207"/>
              <a:ext cx="534794" cy="51875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8636411" y="20095485"/>
            <a:ext cx="1758043" cy="1519643"/>
            <a:chOff x="31623637" y="29161894"/>
            <a:chExt cx="1758043" cy="1519643"/>
          </a:xfrm>
        </p:grpSpPr>
        <p:pic>
          <p:nvPicPr>
            <p:cNvPr id="470" name="Picture 469"/>
            <p:cNvPicPr>
              <a:picLocks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3637" y="29161894"/>
              <a:ext cx="1758043" cy="1172030"/>
            </a:xfrm>
            <a:prstGeom prst="rect">
              <a:avLst/>
            </a:prstGeom>
          </p:spPr>
        </p:pic>
        <p:sp>
          <p:nvSpPr>
            <p:cNvPr id="478" name="TextBox 477"/>
            <p:cNvSpPr txBox="1"/>
            <p:nvPr/>
          </p:nvSpPr>
          <p:spPr>
            <a:xfrm>
              <a:off x="32165192" y="30232802"/>
              <a:ext cx="1127492" cy="44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Fail</a:t>
              </a:r>
            </a:p>
          </p:txBody>
        </p:sp>
        <p:pic>
          <p:nvPicPr>
            <p:cNvPr id="479" name="Picture 478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44547" y="30116536"/>
              <a:ext cx="426751" cy="42675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5785648" y="15543483"/>
            <a:ext cx="1758043" cy="1521059"/>
            <a:chOff x="26107428" y="27667967"/>
            <a:chExt cx="1758043" cy="1521059"/>
          </a:xfrm>
        </p:grpSpPr>
        <p:pic>
          <p:nvPicPr>
            <p:cNvPr id="489" name="Picture 488"/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7428" y="27667967"/>
              <a:ext cx="1758043" cy="1172030"/>
            </a:xfrm>
            <a:prstGeom prst="rect">
              <a:avLst/>
            </a:prstGeom>
          </p:spPr>
        </p:pic>
        <p:pic>
          <p:nvPicPr>
            <p:cNvPr id="494" name="Picture 493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4808" y="28527113"/>
              <a:ext cx="534794" cy="518751"/>
            </a:xfrm>
            <a:prstGeom prst="rect">
              <a:avLst/>
            </a:prstGeom>
          </p:spPr>
        </p:pic>
        <p:sp>
          <p:nvSpPr>
            <p:cNvPr id="496" name="TextBox 495"/>
            <p:cNvSpPr txBox="1"/>
            <p:nvPr/>
          </p:nvSpPr>
          <p:spPr>
            <a:xfrm>
              <a:off x="26559052" y="28740291"/>
              <a:ext cx="1127492" cy="44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Pass</a:t>
              </a:r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26874279" y="27961723"/>
              <a:ext cx="677323" cy="684395"/>
            </a:xfrm>
            <a:prstGeom prst="rect">
              <a:avLst/>
            </a:prstGeom>
            <a:noFill/>
            <a:ln w="476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86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785648" y="17065497"/>
            <a:ext cx="1758043" cy="1514381"/>
            <a:chOff x="27954212" y="27667967"/>
            <a:chExt cx="1758043" cy="1514381"/>
          </a:xfrm>
        </p:grpSpPr>
        <p:pic>
          <p:nvPicPr>
            <p:cNvPr id="491" name="Picture 490"/>
            <p:cNvPicPr>
              <a:picLocks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4212" y="27667967"/>
              <a:ext cx="1758043" cy="1172030"/>
            </a:xfrm>
            <a:prstGeom prst="rect">
              <a:avLst/>
            </a:prstGeom>
          </p:spPr>
        </p:pic>
        <p:sp>
          <p:nvSpPr>
            <p:cNvPr id="497" name="TextBox 496"/>
            <p:cNvSpPr txBox="1"/>
            <p:nvPr/>
          </p:nvSpPr>
          <p:spPr>
            <a:xfrm>
              <a:off x="28372418" y="28733613"/>
              <a:ext cx="1127492" cy="44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Pass</a:t>
              </a:r>
            </a:p>
          </p:txBody>
        </p:sp>
        <p:pic>
          <p:nvPicPr>
            <p:cNvPr id="498" name="Picture 497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7127" y="28559227"/>
              <a:ext cx="534794" cy="518751"/>
            </a:xfrm>
            <a:prstGeom prst="rect">
              <a:avLst/>
            </a:prstGeom>
          </p:spPr>
        </p:pic>
        <p:sp>
          <p:nvSpPr>
            <p:cNvPr id="502" name="Rectangle 501"/>
            <p:cNvSpPr/>
            <p:nvPr/>
          </p:nvSpPr>
          <p:spPr>
            <a:xfrm>
              <a:off x="28397854" y="28151791"/>
              <a:ext cx="649274" cy="302623"/>
            </a:xfrm>
            <a:prstGeom prst="rect">
              <a:avLst/>
            </a:prstGeom>
            <a:noFill/>
            <a:ln w="476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86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785648" y="18602779"/>
            <a:ext cx="1758043" cy="1511296"/>
            <a:chOff x="29788925" y="27667967"/>
            <a:chExt cx="1758043" cy="1511296"/>
          </a:xfrm>
        </p:grpSpPr>
        <p:pic>
          <p:nvPicPr>
            <p:cNvPr id="492" name="Picture 491"/>
            <p:cNvPicPr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88925" y="27667967"/>
              <a:ext cx="1758043" cy="1172030"/>
            </a:xfrm>
            <a:prstGeom prst="rect">
              <a:avLst/>
            </a:prstGeom>
          </p:spPr>
        </p:pic>
        <p:pic>
          <p:nvPicPr>
            <p:cNvPr id="495" name="Picture 494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92985" y="28619102"/>
              <a:ext cx="426751" cy="426752"/>
            </a:xfrm>
            <a:prstGeom prst="rect">
              <a:avLst/>
            </a:prstGeom>
          </p:spPr>
        </p:pic>
        <p:sp>
          <p:nvSpPr>
            <p:cNvPr id="504" name="Rectangle 503"/>
            <p:cNvSpPr/>
            <p:nvPr/>
          </p:nvSpPr>
          <p:spPr>
            <a:xfrm>
              <a:off x="30565550" y="27730981"/>
              <a:ext cx="354051" cy="1055507"/>
            </a:xfrm>
            <a:prstGeom prst="rect">
              <a:avLst/>
            </a:prstGeom>
            <a:noFill/>
            <a:ln w="476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86">
                <a:solidFill>
                  <a:prstClr val="white"/>
                </a:solidFill>
              </a:endParaRPr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30305584" y="28730528"/>
              <a:ext cx="1127492" cy="44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Fail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785648" y="20114640"/>
            <a:ext cx="1758043" cy="1521059"/>
            <a:chOff x="31623638" y="27667967"/>
            <a:chExt cx="1758043" cy="1521059"/>
          </a:xfrm>
        </p:grpSpPr>
        <p:pic>
          <p:nvPicPr>
            <p:cNvPr id="493" name="Picture 492"/>
            <p:cNvPicPr>
              <a:picLocks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3638" y="27667967"/>
              <a:ext cx="1758043" cy="1172030"/>
            </a:xfrm>
            <a:prstGeom prst="rect">
              <a:avLst/>
            </a:prstGeom>
          </p:spPr>
        </p:pic>
        <p:pic>
          <p:nvPicPr>
            <p:cNvPr id="499" name="Picture 498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4289" y="28548618"/>
              <a:ext cx="534794" cy="518751"/>
            </a:xfrm>
            <a:prstGeom prst="rect">
              <a:avLst/>
            </a:prstGeom>
          </p:spPr>
        </p:pic>
        <p:sp>
          <p:nvSpPr>
            <p:cNvPr id="500" name="TextBox 499"/>
            <p:cNvSpPr txBox="1"/>
            <p:nvPr/>
          </p:nvSpPr>
          <p:spPr>
            <a:xfrm>
              <a:off x="32060050" y="28740291"/>
              <a:ext cx="1127492" cy="44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Pass</a:t>
              </a:r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32365171" y="28058132"/>
              <a:ext cx="246910" cy="433449"/>
            </a:xfrm>
            <a:prstGeom prst="rect">
              <a:avLst/>
            </a:prstGeom>
            <a:noFill/>
            <a:ln w="476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86">
                <a:solidFill>
                  <a:prstClr val="white"/>
                </a:solidFill>
              </a:endParaRPr>
            </a:p>
          </p:txBody>
        </p:sp>
      </p:grpSp>
      <p:sp>
        <p:nvSpPr>
          <p:cNvPr id="643" name="Content Placeholder 2"/>
          <p:cNvSpPr txBox="1">
            <a:spLocks/>
          </p:cNvSpPr>
          <p:nvPr/>
        </p:nvSpPr>
        <p:spPr>
          <a:xfrm>
            <a:off x="757672" y="24693403"/>
            <a:ext cx="3198474" cy="555510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RGB frame</a:t>
            </a:r>
            <a:endParaRPr lang="en-US" dirty="0"/>
          </a:p>
        </p:txBody>
      </p:sp>
      <p:sp>
        <p:nvSpPr>
          <p:cNvPr id="644" name="Content Placeholder 2"/>
          <p:cNvSpPr txBox="1">
            <a:spLocks/>
          </p:cNvSpPr>
          <p:nvPr/>
        </p:nvSpPr>
        <p:spPr>
          <a:xfrm>
            <a:off x="589249" y="29097839"/>
            <a:ext cx="3612549" cy="671092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Optical Flow image</a:t>
            </a:r>
            <a:endParaRPr lang="en-US" dirty="0"/>
          </a:p>
        </p:txBody>
      </p:sp>
      <p:sp>
        <p:nvSpPr>
          <p:cNvPr id="645" name="Content Placeholder 2"/>
          <p:cNvSpPr txBox="1">
            <a:spLocks/>
          </p:cNvSpPr>
          <p:nvPr/>
        </p:nvSpPr>
        <p:spPr>
          <a:xfrm>
            <a:off x="11431044" y="24421509"/>
            <a:ext cx="4811957" cy="846856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/>
              <a:t>Appearance Stream</a:t>
            </a:r>
            <a:endParaRPr lang="en-US" sz="3600" dirty="0"/>
          </a:p>
        </p:txBody>
      </p:sp>
      <p:sp>
        <p:nvSpPr>
          <p:cNvPr id="646" name="Content Placeholder 2"/>
          <p:cNvSpPr txBox="1">
            <a:spLocks/>
          </p:cNvSpPr>
          <p:nvPr/>
        </p:nvSpPr>
        <p:spPr>
          <a:xfrm>
            <a:off x="11128376" y="28758370"/>
            <a:ext cx="4811957" cy="846856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/>
              <a:t>Motion Stream</a:t>
            </a:r>
            <a:endParaRPr lang="en-US" sz="3600" dirty="0"/>
          </a:p>
        </p:txBody>
      </p:sp>
      <p:sp>
        <p:nvSpPr>
          <p:cNvPr id="647" name="Content Placeholder 2"/>
          <p:cNvSpPr txBox="1">
            <a:spLocks/>
          </p:cNvSpPr>
          <p:nvPr/>
        </p:nvSpPr>
        <p:spPr>
          <a:xfrm>
            <a:off x="25650352" y="24328880"/>
            <a:ext cx="4811957" cy="846856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Fusion Module</a:t>
            </a:r>
            <a:endParaRPr lang="en-US" dirty="0"/>
          </a:p>
        </p:txBody>
      </p:sp>
      <p:sp>
        <p:nvSpPr>
          <p:cNvPr id="648" name="Rectangle 647"/>
          <p:cNvSpPr/>
          <p:nvPr/>
        </p:nvSpPr>
        <p:spPr>
          <a:xfrm>
            <a:off x="263597" y="12609858"/>
            <a:ext cx="16408296" cy="10590701"/>
          </a:xfrm>
          <a:prstGeom prst="rect">
            <a:avLst/>
          </a:prstGeom>
          <a:noFill/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0153" tIns="70077" rIns="140153" bIns="70077" rtlCol="0" anchor="ctr"/>
          <a:lstStyle/>
          <a:p>
            <a:pPr algn="ctr"/>
            <a:endParaRPr lang="en-US" sz="10261"/>
          </a:p>
        </p:txBody>
      </p:sp>
      <p:sp>
        <p:nvSpPr>
          <p:cNvPr id="650" name="Rectangle 649"/>
          <p:cNvSpPr/>
          <p:nvPr/>
        </p:nvSpPr>
        <p:spPr>
          <a:xfrm>
            <a:off x="16964358" y="12605431"/>
            <a:ext cx="16778255" cy="10590701"/>
          </a:xfrm>
          <a:prstGeom prst="rect">
            <a:avLst/>
          </a:prstGeom>
          <a:noFill/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0153" tIns="70077" rIns="140153" bIns="70077" rtlCol="0" anchor="ctr"/>
          <a:lstStyle/>
          <a:p>
            <a:pPr algn="ctr"/>
            <a:endParaRPr lang="en-US" sz="10261"/>
          </a:p>
        </p:txBody>
      </p:sp>
      <p:sp>
        <p:nvSpPr>
          <p:cNvPr id="651" name="Content Placeholder 2"/>
          <p:cNvSpPr txBox="1">
            <a:spLocks/>
          </p:cNvSpPr>
          <p:nvPr/>
        </p:nvSpPr>
        <p:spPr>
          <a:xfrm>
            <a:off x="4873207" y="12706067"/>
            <a:ext cx="7189075" cy="835628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smtClean="0"/>
              <a:t>Appearance Stream</a:t>
            </a:r>
            <a:endParaRPr lang="en-US" sz="4800" dirty="0"/>
          </a:p>
        </p:txBody>
      </p:sp>
      <p:pic>
        <p:nvPicPr>
          <p:cNvPr id="653" name="Picture 65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10" y="14503484"/>
            <a:ext cx="7248153" cy="2468880"/>
          </a:xfrm>
          <a:prstGeom prst="rect">
            <a:avLst/>
          </a:prstGeom>
        </p:spPr>
      </p:pic>
      <p:sp>
        <p:nvSpPr>
          <p:cNvPr id="654" name="Title 1"/>
          <p:cNvSpPr txBox="1">
            <a:spLocks/>
          </p:cNvSpPr>
          <p:nvPr/>
        </p:nvSpPr>
        <p:spPr>
          <a:xfrm>
            <a:off x="131295" y="13875994"/>
            <a:ext cx="8543467" cy="54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Calibri" panose="020F0502020204030204" pitchFamily="34" charset="0"/>
              </a:rPr>
              <a:t>Implicit image-level category annotations </a:t>
            </a:r>
          </a:p>
        </p:txBody>
      </p:sp>
      <p:sp>
        <p:nvSpPr>
          <p:cNvPr id="655" name="Title 1"/>
          <p:cNvSpPr txBox="1">
            <a:spLocks/>
          </p:cNvSpPr>
          <p:nvPr/>
        </p:nvSpPr>
        <p:spPr>
          <a:xfrm>
            <a:off x="9538084" y="13879295"/>
            <a:ext cx="6381128" cy="584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Calibri" panose="020F0502020204030204" pitchFamily="34" charset="0"/>
              </a:rPr>
              <a:t>Explicit boundary level annotations</a:t>
            </a:r>
          </a:p>
        </p:txBody>
      </p:sp>
      <p:sp>
        <p:nvSpPr>
          <p:cNvPr id="656" name="TextBox 655"/>
          <p:cNvSpPr txBox="1"/>
          <p:nvPr/>
        </p:nvSpPr>
        <p:spPr>
          <a:xfrm>
            <a:off x="8064300" y="14578348"/>
            <a:ext cx="114326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800" b="1" dirty="0" smtClean="0">
                <a:latin typeface="Arial" charset="0"/>
                <a:ea typeface="Arial" charset="0"/>
                <a:cs typeface="Arial" charset="0"/>
              </a:rPr>
              <a:t>+</a:t>
            </a:r>
            <a:endParaRPr lang="en-US" sz="12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57" name="Picture 656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460" y="14633983"/>
            <a:ext cx="7037469" cy="2194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58" name="Title 1"/>
          <p:cNvSpPr txBox="1">
            <a:spLocks/>
          </p:cNvSpPr>
          <p:nvPr/>
        </p:nvSpPr>
        <p:spPr>
          <a:xfrm>
            <a:off x="97552" y="17190801"/>
            <a:ext cx="8543467" cy="54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Calibri" panose="020F0502020204030204" pitchFamily="34" charset="0"/>
              </a:rPr>
              <a:t>Generalization</a:t>
            </a:r>
          </a:p>
        </p:txBody>
      </p:sp>
      <p:sp>
        <p:nvSpPr>
          <p:cNvPr id="659" name="Title 1"/>
          <p:cNvSpPr txBox="1">
            <a:spLocks/>
          </p:cNvSpPr>
          <p:nvPr/>
        </p:nvSpPr>
        <p:spPr>
          <a:xfrm>
            <a:off x="8399357" y="17185852"/>
            <a:ext cx="8543467" cy="54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Calibri" panose="020F0502020204030204" pitchFamily="34" charset="0"/>
              </a:rPr>
              <a:t>Object Boundaries</a:t>
            </a:r>
          </a:p>
        </p:txBody>
      </p:sp>
      <p:pic>
        <p:nvPicPr>
          <p:cNvPr id="661" name="Picture 660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3" b="43675"/>
          <a:stretch/>
        </p:blipFill>
        <p:spPr>
          <a:xfrm>
            <a:off x="645454" y="19035050"/>
            <a:ext cx="7657065" cy="1645920"/>
          </a:xfrm>
          <a:prstGeom prst="rect">
            <a:avLst/>
          </a:prstGeom>
        </p:spPr>
      </p:pic>
      <p:sp>
        <p:nvSpPr>
          <p:cNvPr id="662" name="Title 1"/>
          <p:cNvSpPr txBox="1">
            <a:spLocks/>
          </p:cNvSpPr>
          <p:nvPr/>
        </p:nvSpPr>
        <p:spPr>
          <a:xfrm>
            <a:off x="3231439" y="20638388"/>
            <a:ext cx="2390504" cy="872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latin typeface="Calibri" panose="020F0502020204030204" pitchFamily="34" charset="0"/>
              </a:rPr>
              <a:t>Classification Network</a:t>
            </a:r>
          </a:p>
        </p:txBody>
      </p:sp>
      <p:sp>
        <p:nvSpPr>
          <p:cNvPr id="663" name="Title 1"/>
          <p:cNvSpPr txBox="1">
            <a:spLocks/>
          </p:cNvSpPr>
          <p:nvPr/>
        </p:nvSpPr>
        <p:spPr>
          <a:xfrm>
            <a:off x="5766979" y="20638388"/>
            <a:ext cx="2390504" cy="872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smtClean="0">
                <a:latin typeface="Calibri" panose="020F0502020204030204" pitchFamily="34" charset="0"/>
              </a:rPr>
              <a:t>Segmentation Network</a:t>
            </a:r>
            <a:endParaRPr lang="en-US" sz="2200" b="1" dirty="0" smtClean="0">
              <a:latin typeface="Calibri" panose="020F0502020204030204" pitchFamily="34" charset="0"/>
            </a:endParaRPr>
          </a:p>
        </p:txBody>
      </p:sp>
      <p:pic>
        <p:nvPicPr>
          <p:cNvPr id="664" name="Picture 66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0"/>
          <a:stretch/>
        </p:blipFill>
        <p:spPr>
          <a:xfrm>
            <a:off x="9058332" y="18996537"/>
            <a:ext cx="7372342" cy="1737360"/>
          </a:xfrm>
          <a:prstGeom prst="rect">
            <a:avLst/>
          </a:prstGeom>
        </p:spPr>
      </p:pic>
      <p:sp>
        <p:nvSpPr>
          <p:cNvPr id="665" name="Title 1"/>
          <p:cNvSpPr txBox="1">
            <a:spLocks/>
          </p:cNvSpPr>
          <p:nvPr/>
        </p:nvSpPr>
        <p:spPr>
          <a:xfrm>
            <a:off x="4568015" y="18156962"/>
            <a:ext cx="8543467" cy="54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Calibri" panose="020F0502020204030204" pitchFamily="34" charset="0"/>
              </a:rPr>
              <a:t>Feature map visualization</a:t>
            </a:r>
          </a:p>
        </p:txBody>
      </p:sp>
      <p:sp>
        <p:nvSpPr>
          <p:cNvPr id="666" name="Title 1"/>
          <p:cNvSpPr txBox="1">
            <a:spLocks/>
          </p:cNvSpPr>
          <p:nvPr/>
        </p:nvSpPr>
        <p:spPr>
          <a:xfrm>
            <a:off x="11545133" y="20571476"/>
            <a:ext cx="2390504" cy="872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latin typeface="Calibri" panose="020F0502020204030204" pitchFamily="34" charset="0"/>
              </a:rPr>
              <a:t>Classification Network</a:t>
            </a:r>
          </a:p>
        </p:txBody>
      </p:sp>
      <p:sp>
        <p:nvSpPr>
          <p:cNvPr id="667" name="Title 1"/>
          <p:cNvSpPr txBox="1">
            <a:spLocks/>
          </p:cNvSpPr>
          <p:nvPr/>
        </p:nvSpPr>
        <p:spPr>
          <a:xfrm>
            <a:off x="14067025" y="20557828"/>
            <a:ext cx="2390504" cy="872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smtClean="0">
                <a:latin typeface="Calibri" panose="020F0502020204030204" pitchFamily="34" charset="0"/>
              </a:rPr>
              <a:t>Segmentation Network</a:t>
            </a:r>
            <a:endParaRPr lang="en-US" sz="2200" b="1" dirty="0" smtClean="0">
              <a:latin typeface="Calibri" panose="020F0502020204030204" pitchFamily="34" charset="0"/>
            </a:endParaRPr>
          </a:p>
        </p:txBody>
      </p:sp>
      <p:sp>
        <p:nvSpPr>
          <p:cNvPr id="668" name="Title 1"/>
          <p:cNvSpPr txBox="1">
            <a:spLocks/>
          </p:cNvSpPr>
          <p:nvPr/>
        </p:nvSpPr>
        <p:spPr>
          <a:xfrm>
            <a:off x="1308498" y="21863673"/>
            <a:ext cx="14705232" cy="11399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vert="horz" lIns="100584" tIns="50292" rIns="100584" bIns="5029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20" b="1" dirty="0" smtClean="0">
                <a:latin typeface="+mn-lt"/>
              </a:rPr>
              <a:t>Our appearance stream generalizes to segment foreground objects from thousands of object categories.</a:t>
            </a:r>
            <a:endParaRPr lang="en-US" sz="352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06" name="Content Placeholder 2"/>
          <p:cNvSpPr txBox="1">
            <a:spLocks/>
          </p:cNvSpPr>
          <p:nvPr/>
        </p:nvSpPr>
        <p:spPr>
          <a:xfrm>
            <a:off x="21711334" y="12706067"/>
            <a:ext cx="7189075" cy="835628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smtClean="0"/>
              <a:t>Motion Stream</a:t>
            </a:r>
            <a:endParaRPr lang="en-US" sz="4800" dirty="0"/>
          </a:p>
        </p:txBody>
      </p:sp>
      <p:sp>
        <p:nvSpPr>
          <p:cNvPr id="219" name="TextBox 218"/>
          <p:cNvSpPr txBox="1"/>
          <p:nvPr/>
        </p:nvSpPr>
        <p:spPr>
          <a:xfrm>
            <a:off x="19990381" y="13793759"/>
            <a:ext cx="2332452" cy="12926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Apply appearance stream</a:t>
            </a:r>
            <a:endParaRPr lang="en-US" sz="2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22883191" y="13788861"/>
            <a:ext cx="2181979" cy="12926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smtClean="0">
                <a:solidFill>
                  <a:prstClr val="black"/>
                </a:solidFill>
                <a:cs typeface="Times New Roman" panose="02020603050405020304" pitchFamily="18" charset="0"/>
              </a:rPr>
              <a:t>Prune segmentation with box</a:t>
            </a:r>
            <a:endParaRPr lang="en-US" sz="2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25625528" y="13788861"/>
            <a:ext cx="2181979" cy="12926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Bounding box overlap test for quality</a:t>
            </a:r>
            <a:endParaRPr lang="en-US" sz="2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28367865" y="13788861"/>
            <a:ext cx="2181979" cy="12926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Optical flow test for motion</a:t>
            </a:r>
            <a:endParaRPr lang="en-US" sz="2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31110201" y="13760573"/>
            <a:ext cx="2181979" cy="12926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Training data for motion stream</a:t>
            </a:r>
            <a:endParaRPr lang="en-US" sz="2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224" name="Picture 223"/>
          <p:cNvPicPr>
            <a:picLocks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699" y="15535739"/>
            <a:ext cx="1758043" cy="1172030"/>
          </a:xfrm>
          <a:prstGeom prst="rect">
            <a:avLst/>
          </a:prstGeom>
        </p:spPr>
      </p:pic>
      <p:pic>
        <p:nvPicPr>
          <p:cNvPr id="225" name="Picture 224"/>
          <p:cNvPicPr>
            <a:picLocks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699" y="17075512"/>
            <a:ext cx="1758043" cy="1172030"/>
          </a:xfrm>
          <a:prstGeom prst="rect">
            <a:avLst/>
          </a:prstGeom>
        </p:spPr>
      </p:pic>
      <p:sp>
        <p:nvSpPr>
          <p:cNvPr id="226" name="Right Arrow 225"/>
          <p:cNvSpPr/>
          <p:nvPr/>
        </p:nvSpPr>
        <p:spPr>
          <a:xfrm>
            <a:off x="22421865" y="14297094"/>
            <a:ext cx="36576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86">
              <a:solidFill>
                <a:prstClr val="white"/>
              </a:solidFill>
            </a:endParaRPr>
          </a:p>
        </p:txBody>
      </p:sp>
      <p:sp>
        <p:nvSpPr>
          <p:cNvPr id="227" name="Right Arrow 226"/>
          <p:cNvSpPr/>
          <p:nvPr/>
        </p:nvSpPr>
        <p:spPr>
          <a:xfrm>
            <a:off x="25181446" y="14297094"/>
            <a:ext cx="36576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86">
              <a:solidFill>
                <a:prstClr val="white"/>
              </a:solidFill>
            </a:endParaRPr>
          </a:p>
        </p:txBody>
      </p:sp>
      <p:sp>
        <p:nvSpPr>
          <p:cNvPr id="228" name="Right Arrow 227"/>
          <p:cNvSpPr/>
          <p:nvPr/>
        </p:nvSpPr>
        <p:spPr>
          <a:xfrm>
            <a:off x="27941756" y="14297094"/>
            <a:ext cx="36576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86">
              <a:solidFill>
                <a:prstClr val="white"/>
              </a:solidFill>
            </a:endParaRPr>
          </a:p>
        </p:txBody>
      </p:sp>
      <p:sp>
        <p:nvSpPr>
          <p:cNvPr id="229" name="Right Arrow 228"/>
          <p:cNvSpPr/>
          <p:nvPr/>
        </p:nvSpPr>
        <p:spPr>
          <a:xfrm>
            <a:off x="30679306" y="14298780"/>
            <a:ext cx="36576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86">
              <a:solidFill>
                <a:prstClr val="white"/>
              </a:solidFill>
            </a:endParaRPr>
          </a:p>
        </p:txBody>
      </p:sp>
      <p:sp>
        <p:nvSpPr>
          <p:cNvPr id="235" name="Title 1"/>
          <p:cNvSpPr txBox="1">
            <a:spLocks/>
          </p:cNvSpPr>
          <p:nvPr/>
        </p:nvSpPr>
        <p:spPr>
          <a:xfrm>
            <a:off x="17900488" y="21863673"/>
            <a:ext cx="14705232" cy="11399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vert="horz" lIns="100584" tIns="50292" rIns="100584" bIns="5029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20" b="1" dirty="0" smtClean="0">
                <a:latin typeface="+mn-lt"/>
              </a:rPr>
              <a:t>Independently training motion stream without any appearance signal ensures that it learns to segment objects using motion alone.</a:t>
            </a:r>
            <a:endParaRPr lang="en-US" sz="352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36" name="Content Placeholder 2"/>
          <p:cNvSpPr txBox="1">
            <a:spLocks/>
          </p:cNvSpPr>
          <p:nvPr/>
        </p:nvSpPr>
        <p:spPr>
          <a:xfrm>
            <a:off x="262888" y="6210500"/>
            <a:ext cx="11216490" cy="835628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/>
              <a:t>Goal:</a:t>
            </a:r>
            <a:r>
              <a:rPr lang="en-US" sz="3600" dirty="0" smtClean="0"/>
              <a:t> Automatically segment foreground objects in videos.</a:t>
            </a:r>
            <a:endParaRPr lang="en-US" sz="3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75" y="7179424"/>
            <a:ext cx="2843784" cy="1598379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35" y="7179424"/>
            <a:ext cx="2843782" cy="1598379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94" y="7179424"/>
            <a:ext cx="2843782" cy="1598379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76" y="9038450"/>
            <a:ext cx="2843782" cy="1598379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35" y="9038451"/>
            <a:ext cx="2843782" cy="1598378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94" y="9038451"/>
            <a:ext cx="2843782" cy="1598378"/>
          </a:xfrm>
          <a:prstGeom prst="rect">
            <a:avLst/>
          </a:prstGeom>
        </p:spPr>
      </p:pic>
      <p:sp>
        <p:nvSpPr>
          <p:cNvPr id="249" name="Title 1"/>
          <p:cNvSpPr txBox="1">
            <a:spLocks/>
          </p:cNvSpPr>
          <p:nvPr/>
        </p:nvSpPr>
        <p:spPr>
          <a:xfrm>
            <a:off x="636880" y="10950321"/>
            <a:ext cx="10423680" cy="113994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100584" tIns="50292" rIns="100584" bIns="5029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</a:rPr>
              <a:t>End-to-end framework which learns to combine appearance and motion for segmenting generic objects in videos.</a:t>
            </a:r>
            <a:endParaRPr lang="en-US" sz="28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828936" y="6307407"/>
            <a:ext cx="101203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b="1" dirty="0" smtClean="0"/>
              <a:t>Representation: </a:t>
            </a:r>
            <a:r>
              <a:rPr lang="en-US" sz="3600" dirty="0" smtClean="0"/>
              <a:t>Identifying complex patterns in appearance and motion which indicate </a:t>
            </a:r>
            <a:r>
              <a:rPr lang="en-US" sz="3600" dirty="0" err="1" smtClean="0"/>
              <a:t>objectness</a:t>
            </a:r>
            <a:r>
              <a:rPr lang="en-US" sz="3600" dirty="0" smtClean="0"/>
              <a:t>.</a:t>
            </a:r>
          </a:p>
          <a:p>
            <a:pPr marL="514350" indent="-514350">
              <a:buAutoNum type="arabicPeriod"/>
            </a:pPr>
            <a:endParaRPr lang="en-US" sz="3600" dirty="0" smtClean="0"/>
          </a:p>
          <a:p>
            <a:pPr marL="514350" indent="-514350">
              <a:buAutoNum type="arabicPeriod"/>
            </a:pPr>
            <a:r>
              <a:rPr lang="en-US" sz="3600" b="1" dirty="0" smtClean="0"/>
              <a:t>Generalization: </a:t>
            </a:r>
            <a:r>
              <a:rPr lang="en-US" sz="3600" dirty="0" smtClean="0"/>
              <a:t>Segmenting foreground objects from large number of object categories (1000s), many unseen.</a:t>
            </a:r>
          </a:p>
          <a:p>
            <a:pPr marL="514350" indent="-514350">
              <a:buAutoNum type="arabicPeriod"/>
            </a:pPr>
            <a:endParaRPr lang="en-US" sz="3600" dirty="0" smtClean="0"/>
          </a:p>
          <a:p>
            <a:pPr marL="514350" indent="-514350">
              <a:buAutoNum type="arabicPeriod"/>
            </a:pPr>
            <a:r>
              <a:rPr lang="en-US" sz="3600" b="1" dirty="0" smtClean="0"/>
              <a:t>Lack of data: </a:t>
            </a:r>
            <a:r>
              <a:rPr lang="en-US" sz="3600" dirty="0" smtClean="0"/>
              <a:t>End-to-end learning without having access to large-scale pixel-level video object annotations.</a:t>
            </a:r>
            <a:endParaRPr lang="en-US" sz="3600" b="1" dirty="0" smtClean="0"/>
          </a:p>
        </p:txBody>
      </p:sp>
      <p:sp>
        <p:nvSpPr>
          <p:cNvPr id="254" name="Rectangle 253"/>
          <p:cNvSpPr/>
          <p:nvPr/>
        </p:nvSpPr>
        <p:spPr>
          <a:xfrm>
            <a:off x="22124430" y="5377338"/>
            <a:ext cx="11629790" cy="6976872"/>
          </a:xfrm>
          <a:prstGeom prst="rect">
            <a:avLst/>
          </a:prstGeom>
          <a:noFill/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0153" tIns="70077" rIns="140153" bIns="70077" rtlCol="0" anchor="ctr"/>
          <a:lstStyle/>
          <a:p>
            <a:pPr algn="ctr"/>
            <a:endParaRPr lang="en-US" sz="10261"/>
          </a:p>
        </p:txBody>
      </p:sp>
      <p:sp>
        <p:nvSpPr>
          <p:cNvPr id="255" name="Content Placeholder 2"/>
          <p:cNvSpPr txBox="1">
            <a:spLocks/>
          </p:cNvSpPr>
          <p:nvPr/>
        </p:nvSpPr>
        <p:spPr>
          <a:xfrm>
            <a:off x="26093324" y="5440796"/>
            <a:ext cx="3694051" cy="915560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None/>
            </a:pPr>
            <a:r>
              <a:rPr lang="en-US" sz="4840" b="1" dirty="0" smtClean="0"/>
              <a:t>Our Solution</a:t>
            </a:r>
            <a:endParaRPr lang="en-US" sz="4840" b="1" dirty="0"/>
          </a:p>
        </p:txBody>
      </p:sp>
      <p:sp>
        <p:nvSpPr>
          <p:cNvPr id="257" name="Title 1"/>
          <p:cNvSpPr txBox="1">
            <a:spLocks/>
          </p:cNvSpPr>
          <p:nvPr/>
        </p:nvSpPr>
        <p:spPr>
          <a:xfrm>
            <a:off x="22124430" y="6114061"/>
            <a:ext cx="11673402" cy="576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alibri" panose="020F0502020204030204" pitchFamily="34" charset="0"/>
              </a:rPr>
              <a:t>Two-stream fully-convolutional deep segmentation network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2912606" y="7674339"/>
            <a:ext cx="10243822" cy="3352186"/>
            <a:chOff x="22941179" y="6795424"/>
            <a:chExt cx="10243822" cy="3352186"/>
          </a:xfrm>
        </p:grpSpPr>
        <p:pic>
          <p:nvPicPr>
            <p:cNvPr id="280" name="Picture 27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3025" y="7227742"/>
              <a:ext cx="2069504" cy="1165860"/>
            </a:xfrm>
            <a:prstGeom prst="rect">
              <a:avLst/>
            </a:prstGeom>
          </p:spPr>
        </p:pic>
        <p:pic>
          <p:nvPicPr>
            <p:cNvPr id="282" name="Picture 281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15497" y="8017909"/>
              <a:ext cx="2069504" cy="1165860"/>
            </a:xfrm>
            <a:prstGeom prst="rect">
              <a:avLst/>
            </a:prstGeom>
          </p:spPr>
        </p:pic>
        <p:pic>
          <p:nvPicPr>
            <p:cNvPr id="295" name="Picture 29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3025" y="8878228"/>
              <a:ext cx="2069504" cy="1165860"/>
            </a:xfrm>
            <a:prstGeom prst="rect">
              <a:avLst/>
            </a:prstGeom>
          </p:spPr>
        </p:pic>
        <p:sp>
          <p:nvSpPr>
            <p:cNvPr id="299" name="Trapezoid 298"/>
            <p:cNvSpPr>
              <a:spLocks noChangeAspect="1"/>
            </p:cNvSpPr>
            <p:nvPr/>
          </p:nvSpPr>
          <p:spPr>
            <a:xfrm rot="16200000" flipV="1">
              <a:off x="26872879" y="6857695"/>
              <a:ext cx="1411137" cy="1876812"/>
            </a:xfrm>
            <a:prstGeom prst="trapezoid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Appearance Stream</a:t>
              </a:r>
            </a:p>
          </p:txBody>
        </p:sp>
        <p:sp>
          <p:nvSpPr>
            <p:cNvPr id="300" name="Right Arrow 299"/>
            <p:cNvSpPr>
              <a:spLocks noChangeAspect="1"/>
            </p:cNvSpPr>
            <p:nvPr/>
          </p:nvSpPr>
          <p:spPr>
            <a:xfrm>
              <a:off x="25761871" y="7612115"/>
              <a:ext cx="637613" cy="466344"/>
            </a:xfrm>
            <a:prstGeom prst="rightArrow">
              <a:avLst/>
            </a:prstGeom>
            <a:gradFill rotWithShape="1">
              <a:gsLst>
                <a:gs pos="0">
                  <a:sysClr val="windowText" lastClr="000000">
                    <a:tint val="100000"/>
                    <a:shade val="100000"/>
                    <a:satMod val="130000"/>
                  </a:sysClr>
                </a:gs>
                <a:gs pos="100000">
                  <a:sysClr val="windowText" lastClr="000000">
                    <a:tint val="50000"/>
                    <a:shade val="100000"/>
                    <a:satMod val="350000"/>
                  </a:sysClr>
                </a:gs>
              </a:gsLst>
              <a:lin ang="16200000" scaled="0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301" name="Trapezoid 300"/>
            <p:cNvSpPr>
              <a:spLocks noChangeAspect="1"/>
            </p:cNvSpPr>
            <p:nvPr/>
          </p:nvSpPr>
          <p:spPr>
            <a:xfrm rot="16200000" flipV="1">
              <a:off x="26877616" y="8503636"/>
              <a:ext cx="1411137" cy="1876812"/>
            </a:xfrm>
            <a:prstGeom prst="trapezoid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Motion Stream</a:t>
              </a:r>
            </a:p>
          </p:txBody>
        </p:sp>
        <p:sp>
          <p:nvSpPr>
            <p:cNvPr id="302" name="Right Arrow 301"/>
            <p:cNvSpPr>
              <a:spLocks noChangeAspect="1"/>
            </p:cNvSpPr>
            <p:nvPr/>
          </p:nvSpPr>
          <p:spPr>
            <a:xfrm>
              <a:off x="25737683" y="9178119"/>
              <a:ext cx="637613" cy="466344"/>
            </a:xfrm>
            <a:prstGeom prst="rightArrow">
              <a:avLst/>
            </a:prstGeom>
            <a:gradFill rotWithShape="1">
              <a:gsLst>
                <a:gs pos="0">
                  <a:sysClr val="windowText" lastClr="000000">
                    <a:tint val="100000"/>
                    <a:shade val="100000"/>
                    <a:satMod val="130000"/>
                  </a:sysClr>
                </a:gs>
                <a:gs pos="100000">
                  <a:sysClr val="windowText" lastClr="000000">
                    <a:tint val="50000"/>
                    <a:shade val="100000"/>
                    <a:satMod val="350000"/>
                  </a:sysClr>
                </a:gs>
              </a:gsLst>
              <a:lin ang="16200000" scaled="0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28999303" y="8267656"/>
              <a:ext cx="1216733" cy="59300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Fusion Module</a:t>
              </a:r>
            </a:p>
          </p:txBody>
        </p:sp>
        <p:sp>
          <p:nvSpPr>
            <p:cNvPr id="304" name="Bent-Up Arrow 303"/>
            <p:cNvSpPr/>
            <p:nvPr/>
          </p:nvSpPr>
          <p:spPr>
            <a:xfrm>
              <a:off x="28740933" y="8979506"/>
              <a:ext cx="707502" cy="582930"/>
            </a:xfrm>
            <a:prstGeom prst="bentUpArrow">
              <a:avLst/>
            </a:prstGeom>
            <a:gradFill rotWithShape="1">
              <a:gsLst>
                <a:gs pos="0">
                  <a:sysClr val="windowText" lastClr="000000">
                    <a:tint val="100000"/>
                    <a:shade val="100000"/>
                    <a:satMod val="130000"/>
                  </a:sysClr>
                </a:gs>
                <a:gs pos="100000">
                  <a:sysClr val="windowText" lastClr="000000">
                    <a:tint val="50000"/>
                    <a:shade val="100000"/>
                    <a:satMod val="350000"/>
                  </a:sysClr>
                </a:gs>
              </a:gsLst>
              <a:lin ang="16200000" scaled="0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312" name="Bent-Up Arrow 311"/>
            <p:cNvSpPr/>
            <p:nvPr/>
          </p:nvSpPr>
          <p:spPr>
            <a:xfrm flipV="1">
              <a:off x="28789210" y="7551508"/>
              <a:ext cx="723706" cy="582930"/>
            </a:xfrm>
            <a:prstGeom prst="bentUpArrow">
              <a:avLst/>
            </a:prstGeom>
            <a:gradFill rotWithShape="1">
              <a:gsLst>
                <a:gs pos="0">
                  <a:sysClr val="windowText" lastClr="000000">
                    <a:tint val="100000"/>
                    <a:shade val="100000"/>
                    <a:satMod val="130000"/>
                  </a:sysClr>
                </a:gs>
                <a:gs pos="100000">
                  <a:sysClr val="windowText" lastClr="000000">
                    <a:tint val="50000"/>
                    <a:shade val="100000"/>
                    <a:satMod val="350000"/>
                  </a:sysClr>
                </a:gs>
              </a:gsLst>
              <a:lin ang="16200000" scaled="0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313" name="Right Arrow 312"/>
            <p:cNvSpPr>
              <a:spLocks noChangeAspect="1"/>
            </p:cNvSpPr>
            <p:nvPr/>
          </p:nvSpPr>
          <p:spPr>
            <a:xfrm>
              <a:off x="30542210" y="8296304"/>
              <a:ext cx="436710" cy="466344"/>
            </a:xfrm>
            <a:prstGeom prst="rightArrow">
              <a:avLst/>
            </a:prstGeom>
            <a:gradFill rotWithShape="1">
              <a:gsLst>
                <a:gs pos="0">
                  <a:sysClr val="windowText" lastClr="000000">
                    <a:tint val="100000"/>
                    <a:shade val="100000"/>
                    <a:satMod val="130000"/>
                  </a:sysClr>
                </a:gs>
                <a:gs pos="100000">
                  <a:sysClr val="windowText" lastClr="000000">
                    <a:tint val="50000"/>
                    <a:shade val="100000"/>
                    <a:satMod val="350000"/>
                  </a:sysClr>
                </a:gs>
              </a:gsLst>
              <a:lin ang="16200000" scaled="0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317" name="Content Placeholder 2"/>
            <p:cNvSpPr txBox="1">
              <a:spLocks/>
            </p:cNvSpPr>
            <p:nvPr/>
          </p:nvSpPr>
          <p:spPr>
            <a:xfrm>
              <a:off x="22941179" y="6795424"/>
              <a:ext cx="3198474" cy="555510"/>
            </a:xfrm>
            <a:prstGeom prst="rect">
              <a:avLst/>
            </a:prstGeom>
          </p:spPr>
          <p:txBody>
            <a:bodyPr vert="horz" lIns="140153" tIns="70077" rIns="140153" bIns="70077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 smtClean="0"/>
                <a:t>RGB frame</a:t>
              </a:r>
              <a:endParaRPr lang="en-US" sz="2400" dirty="0"/>
            </a:p>
          </p:txBody>
        </p:sp>
        <p:sp>
          <p:nvSpPr>
            <p:cNvPr id="320" name="Content Placeholder 2"/>
            <p:cNvSpPr txBox="1">
              <a:spLocks/>
            </p:cNvSpPr>
            <p:nvPr/>
          </p:nvSpPr>
          <p:spPr>
            <a:xfrm>
              <a:off x="23087785" y="8441022"/>
              <a:ext cx="2883477" cy="463557"/>
            </a:xfrm>
            <a:prstGeom prst="rect">
              <a:avLst/>
            </a:prstGeom>
          </p:spPr>
          <p:txBody>
            <a:bodyPr vert="horz" lIns="140153" tIns="70077" rIns="140153" bIns="70077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smtClean="0"/>
                <a:t>Optical Flow</a:t>
              </a:r>
              <a:endParaRPr lang="en-US" sz="2400" dirty="0"/>
            </a:p>
          </p:txBody>
        </p:sp>
      </p:grpSp>
      <p:sp>
        <p:nvSpPr>
          <p:cNvPr id="334" name="TextBox 333"/>
          <p:cNvSpPr txBox="1"/>
          <p:nvPr/>
        </p:nvSpPr>
        <p:spPr>
          <a:xfrm>
            <a:off x="22277840" y="6706236"/>
            <a:ext cx="1125084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Individual </a:t>
            </a:r>
            <a:r>
              <a:rPr lang="en-US" sz="3200" dirty="0"/>
              <a:t>streams encode generic appearance and motion </a:t>
            </a:r>
            <a:r>
              <a:rPr lang="en-US" sz="3200" dirty="0" smtClean="0"/>
              <a:t>cues. The fusion module learns to combine them in a unified manner.</a:t>
            </a:r>
            <a:endParaRPr lang="en-US" sz="3200" dirty="0"/>
          </a:p>
        </p:txBody>
      </p:sp>
      <p:sp>
        <p:nvSpPr>
          <p:cNvPr id="335" name="Title 1"/>
          <p:cNvSpPr txBox="1">
            <a:spLocks/>
          </p:cNvSpPr>
          <p:nvPr/>
        </p:nvSpPr>
        <p:spPr>
          <a:xfrm>
            <a:off x="22535029" y="11222565"/>
            <a:ext cx="10808591" cy="9060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100584" tIns="50292" rIns="100584" bIns="5029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730571">
              <a:spcBef>
                <a:spcPts val="0"/>
              </a:spcBef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Requires no human input at test time, produces a single 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/>
              </a:rPr>
              <a:t>hypothesis,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and is trained to segment 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/>
              </a:rPr>
              <a:t>all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prominent objects.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229" y="432486"/>
            <a:ext cx="4534738" cy="4534738"/>
          </a:xfrm>
          <a:prstGeom prst="rect">
            <a:avLst/>
          </a:prstGeom>
        </p:spPr>
      </p:pic>
      <p:sp>
        <p:nvSpPr>
          <p:cNvPr id="237" name="Content Placeholder 2"/>
          <p:cNvSpPr txBox="1">
            <a:spLocks/>
          </p:cNvSpPr>
          <p:nvPr/>
        </p:nvSpPr>
        <p:spPr>
          <a:xfrm>
            <a:off x="36677649" y="5372173"/>
            <a:ext cx="10520030" cy="835628"/>
          </a:xfrm>
          <a:prstGeom prst="rect">
            <a:avLst/>
          </a:prstGeom>
        </p:spPr>
        <p:txBody>
          <a:bodyPr vert="horz" lIns="140153" tIns="70077" rIns="140153" bIns="7007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smtClean="0"/>
              <a:t>Appearance Stream - Generalization</a:t>
            </a:r>
            <a:endParaRPr lang="en-US" sz="4800" dirty="0"/>
          </a:p>
        </p:txBody>
      </p:sp>
      <p:pic>
        <p:nvPicPr>
          <p:cNvPr id="238" name="Picture 237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4" b="54508"/>
          <a:stretch/>
        </p:blipFill>
        <p:spPr>
          <a:xfrm>
            <a:off x="34175866" y="6416378"/>
            <a:ext cx="7568087" cy="2560320"/>
          </a:xfrm>
          <a:prstGeom prst="rect">
            <a:avLst/>
          </a:prstGeom>
        </p:spPr>
      </p:pic>
      <p:pic>
        <p:nvPicPr>
          <p:cNvPr id="239" name="Picture 238"/>
          <p:cNvPicPr>
            <a:picLocks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38"/>
          <a:stretch/>
        </p:blipFill>
        <p:spPr>
          <a:xfrm>
            <a:off x="34175866" y="9331036"/>
            <a:ext cx="7571232" cy="2560320"/>
          </a:xfrm>
          <a:prstGeom prst="rect">
            <a:avLst/>
          </a:prstGeom>
        </p:spPr>
      </p:pic>
      <p:graphicFrame>
        <p:nvGraphicFramePr>
          <p:cNvPr id="250" name="Chart 2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283199"/>
              </p:ext>
            </p:extLst>
          </p:nvPr>
        </p:nvGraphicFramePr>
        <p:xfrm>
          <a:off x="41812268" y="6481890"/>
          <a:ext cx="7688089" cy="4310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  <p:sp>
        <p:nvSpPr>
          <p:cNvPr id="253" name="Title 1"/>
          <p:cNvSpPr txBox="1">
            <a:spLocks/>
          </p:cNvSpPr>
          <p:nvPr/>
        </p:nvSpPr>
        <p:spPr>
          <a:xfrm>
            <a:off x="42090885" y="10985732"/>
            <a:ext cx="7669844" cy="9060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100584" tIns="50292" rIns="100584" bIns="5029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730571">
              <a:spcBef>
                <a:spcPts val="0"/>
              </a:spcBef>
            </a:pPr>
            <a:r>
              <a:rPr lang="en-US" sz="2800" b="1" dirty="0" smtClean="0">
                <a:solidFill>
                  <a:prstClr val="black"/>
                </a:solidFill>
                <a:latin typeface="Calibri" panose="020F0502020204030204"/>
              </a:rPr>
              <a:t>State-of-the-art performance for segmenting </a:t>
            </a:r>
            <a:r>
              <a:rPr lang="en-US" sz="2800" b="1" smtClean="0">
                <a:solidFill>
                  <a:prstClr val="black"/>
                </a:solidFill>
                <a:latin typeface="Calibri" panose="020F0502020204030204"/>
              </a:rPr>
              <a:t>generic foreground objects using appearance.</a:t>
            </a: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584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8981</TotalTime>
  <Words>486</Words>
  <Application>Microsoft Macintosh PowerPoint</Application>
  <PresentationFormat>Custom</PresentationFormat>
  <Paragraphs>194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Times New Roman</vt:lpstr>
      <vt:lpstr>Arial</vt:lpstr>
      <vt:lpstr>Office Theme</vt:lpstr>
      <vt:lpstr>PowerPoint Presentation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Suyog Jain</dc:creator>
  <cp:lastModifiedBy>Microsoft Office User</cp:lastModifiedBy>
  <cp:revision>1047</cp:revision>
  <dcterms:created xsi:type="dcterms:W3CDTF">2013-11-17T09:45:45Z</dcterms:created>
  <dcterms:modified xsi:type="dcterms:W3CDTF">2017-07-18T14:39:44Z</dcterms:modified>
</cp:coreProperties>
</file>