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4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6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7.xml" ContentType="application/vnd.openxmlformats-officedocument.presentationml.notesSlide+xml"/>
  <Override PartName="/ppt/tags/tag4.xml" ContentType="application/vnd.openxmlformats-officedocument.presentationml.tags+xml"/>
  <Override PartName="/ppt/notesSlides/notesSlide28.xml" ContentType="application/vnd.openxmlformats-officedocument.presentationml.notesSlide+xml"/>
  <Override PartName="/ppt/tags/tag5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6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7.xml" ContentType="application/vnd.openxmlformats-officedocument.presentationml.tags+xml"/>
  <Override PartName="/ppt/notesSlides/notesSlide35.xml" ContentType="application/vnd.openxmlformats-officedocument.presentationml.notesSlide+xml"/>
  <Override PartName="/ppt/tags/tag8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7105" r:id="rId1"/>
    <p:sldMasterId id="2147487238" r:id="rId2"/>
    <p:sldMasterId id="2147488429" r:id="rId3"/>
    <p:sldMasterId id="2147488486" r:id="rId4"/>
    <p:sldMasterId id="2147488550" r:id="rId5"/>
    <p:sldMasterId id="2147488677" r:id="rId6"/>
    <p:sldMasterId id="2147488690" r:id="rId7"/>
    <p:sldMasterId id="2147488703" r:id="rId8"/>
    <p:sldMasterId id="2147488716" r:id="rId9"/>
    <p:sldMasterId id="2147488781" r:id="rId10"/>
    <p:sldMasterId id="2147488793" r:id="rId11"/>
    <p:sldMasterId id="2147488813" r:id="rId12"/>
    <p:sldMasterId id="2147488825" r:id="rId13"/>
    <p:sldMasterId id="2147488837" r:id="rId14"/>
    <p:sldMasterId id="2147488852" r:id="rId15"/>
    <p:sldMasterId id="2147488864" r:id="rId16"/>
    <p:sldMasterId id="2147488876" r:id="rId17"/>
  </p:sldMasterIdLst>
  <p:notesMasterIdLst>
    <p:notesMasterId r:id="rId64"/>
  </p:notesMasterIdLst>
  <p:handoutMasterIdLst>
    <p:handoutMasterId r:id="rId65"/>
  </p:handoutMasterIdLst>
  <p:sldIdLst>
    <p:sldId id="1655" r:id="rId18"/>
    <p:sldId id="264" r:id="rId19"/>
    <p:sldId id="2085" r:id="rId20"/>
    <p:sldId id="259" r:id="rId21"/>
    <p:sldId id="2011" r:id="rId22"/>
    <p:sldId id="1936" r:id="rId23"/>
    <p:sldId id="1992" r:id="rId24"/>
    <p:sldId id="290" r:id="rId25"/>
    <p:sldId id="1945" r:id="rId26"/>
    <p:sldId id="1817" r:id="rId27"/>
    <p:sldId id="1798" r:id="rId28"/>
    <p:sldId id="1860" r:id="rId29"/>
    <p:sldId id="1989" r:id="rId30"/>
    <p:sldId id="1961" r:id="rId31"/>
    <p:sldId id="1962" r:id="rId32"/>
    <p:sldId id="1960" r:id="rId33"/>
    <p:sldId id="1954" r:id="rId34"/>
    <p:sldId id="1969" r:id="rId35"/>
    <p:sldId id="1993" r:id="rId36"/>
    <p:sldId id="1967" r:id="rId37"/>
    <p:sldId id="2015" r:id="rId38"/>
    <p:sldId id="2086" r:id="rId39"/>
    <p:sldId id="2042" r:id="rId40"/>
    <p:sldId id="272" r:id="rId41"/>
    <p:sldId id="2049" r:id="rId42"/>
    <p:sldId id="2050" r:id="rId43"/>
    <p:sldId id="269" r:id="rId44"/>
    <p:sldId id="270" r:id="rId45"/>
    <p:sldId id="386" r:id="rId46"/>
    <p:sldId id="387" r:id="rId47"/>
    <p:sldId id="265" r:id="rId48"/>
    <p:sldId id="266" r:id="rId49"/>
    <p:sldId id="2051" r:id="rId50"/>
    <p:sldId id="2087" r:id="rId51"/>
    <p:sldId id="1465" r:id="rId52"/>
    <p:sldId id="2088" r:id="rId53"/>
    <p:sldId id="1827" r:id="rId54"/>
    <p:sldId id="1828" r:id="rId55"/>
    <p:sldId id="1829" r:id="rId56"/>
    <p:sldId id="257" r:id="rId57"/>
    <p:sldId id="256" r:id="rId58"/>
    <p:sldId id="258" r:id="rId59"/>
    <p:sldId id="1819" r:id="rId60"/>
    <p:sldId id="2089" r:id="rId61"/>
    <p:sldId id="2016" r:id="rId62"/>
    <p:sldId id="2084" r:id="rId6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u="sng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u="sng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u="sng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u="sng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453672BE-E56F-447C-A977-04176E546016}">
          <p14:sldIdLst>
            <p14:sldId id="1655"/>
            <p14:sldId id="264"/>
            <p14:sldId id="2085"/>
            <p14:sldId id="259"/>
            <p14:sldId id="2011"/>
            <p14:sldId id="1936"/>
            <p14:sldId id="1992"/>
            <p14:sldId id="290"/>
            <p14:sldId id="1945"/>
            <p14:sldId id="1817"/>
            <p14:sldId id="1798"/>
            <p14:sldId id="1860"/>
            <p14:sldId id="1989"/>
            <p14:sldId id="1961"/>
            <p14:sldId id="1962"/>
            <p14:sldId id="1960"/>
            <p14:sldId id="1954"/>
            <p14:sldId id="1969"/>
            <p14:sldId id="1993"/>
            <p14:sldId id="1967"/>
            <p14:sldId id="2015"/>
            <p14:sldId id="2086"/>
            <p14:sldId id="2042"/>
            <p14:sldId id="272"/>
            <p14:sldId id="2049"/>
            <p14:sldId id="2050"/>
            <p14:sldId id="269"/>
            <p14:sldId id="270"/>
            <p14:sldId id="386"/>
            <p14:sldId id="387"/>
            <p14:sldId id="265"/>
            <p14:sldId id="266"/>
            <p14:sldId id="2051"/>
            <p14:sldId id="2087"/>
            <p14:sldId id="1465"/>
            <p14:sldId id="2088"/>
            <p14:sldId id="1827"/>
            <p14:sldId id="1828"/>
            <p14:sldId id="1829"/>
            <p14:sldId id="257"/>
            <p14:sldId id="256"/>
            <p14:sldId id="258"/>
            <p14:sldId id="1819"/>
            <p14:sldId id="2089"/>
            <p14:sldId id="2016"/>
            <p14:sldId id="20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7400"/>
    <a:srgbClr val="FF0000"/>
    <a:srgbClr val="BFBFBF"/>
    <a:srgbClr val="C47A41"/>
    <a:srgbClr val="DCA92A"/>
    <a:srgbClr val="009600"/>
    <a:srgbClr val="CC00CC"/>
    <a:srgbClr val="960000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027" autoAdjust="0"/>
    <p:restoredTop sz="66729" autoAdjust="0"/>
  </p:normalViewPr>
  <p:slideViewPr>
    <p:cSldViewPr>
      <p:cViewPr varScale="1">
        <p:scale>
          <a:sx n="108" d="100"/>
          <a:sy n="108" d="100"/>
        </p:scale>
        <p:origin x="317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80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1792" y="24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presProps" Target="presProp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rauman\Desktop\semantic-jitt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8000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393-4CD4-8ECD-54E3B1833BFE}"/>
              </c:ext>
            </c:extLst>
          </c:dPt>
          <c:val>
            <c:numRef>
              <c:f>Sheet1!$L$1:$L$2</c:f>
              <c:numCache>
                <c:formatCode>General</c:formatCode>
                <c:ptCount val="2"/>
                <c:pt idx="0">
                  <c:v>85.077000000000012</c:v>
                </c:pt>
                <c:pt idx="1">
                  <c:v>94.111999999999995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93-4CD4-8ECD-54E3B1833B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1380343360"/>
        <c:axId val="1380344608"/>
        <c:axId val="0"/>
      </c:bar3DChart>
      <c:catAx>
        <c:axId val="1380343360"/>
        <c:scaling>
          <c:orientation val="minMax"/>
        </c:scaling>
        <c:delete val="1"/>
        <c:axPos val="b"/>
        <c:majorTickMark val="none"/>
        <c:minorTickMark val="none"/>
        <c:tickLblPos val="nextTo"/>
        <c:crossAx val="1380344608"/>
        <c:crosses val="autoZero"/>
        <c:auto val="1"/>
        <c:lblAlgn val="ctr"/>
        <c:lblOffset val="100"/>
        <c:noMultiLvlLbl val="0"/>
      </c:catAx>
      <c:valAx>
        <c:axId val="138034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0343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4836BEF-D579-4206-85D2-DF450F7710BA}" type="datetimeFigureOut">
              <a:rPr lang="en-US" smtClean="0"/>
              <a:pPr/>
              <a:t>6/19/2019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BC3782C-4333-4103-A2C8-7A3CBC0E8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551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 u="none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 u="none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 u="none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u="none">
                <a:latin typeface="Arial" pitchFamily="34" charset="0"/>
              </a:defRPr>
            </a:lvl1pPr>
          </a:lstStyle>
          <a:p>
            <a:pPr>
              <a:defRPr/>
            </a:pPr>
            <a:fld id="{E731B023-BF27-4ED0-B4FC-14E2C3CF6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8389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0437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673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08730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64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01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672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542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148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940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4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74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814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023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2A2F4A-20E9-2B48-A5EE-EF8C014ABB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614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9501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0231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" name="Shape 45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37" name="Shape 45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0" name="Shape 45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71" name="Shape 45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9194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9558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69326-3EF5-437E-AF2E-BD6F250525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571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8690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788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6957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614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69326-3EF5-437E-AF2E-BD6F250525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4892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69326-3EF5-437E-AF2E-BD6F250525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634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69326-3EF5-437E-AF2E-BD6F250525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593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8000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Idnetify</a:t>
            </a:r>
            <a:r>
              <a:rPr lang="en-US" dirty="0"/>
              <a:t> colors in garments</a:t>
            </a:r>
          </a:p>
          <a:p>
            <a:r>
              <a:rPr lang="en-US" dirty="0"/>
              <a:t>Smart magnification</a:t>
            </a:r>
          </a:p>
          <a:p>
            <a:r>
              <a:rPr lang="en-US" dirty="0"/>
              <a:t>Better than screen readers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2A2F4A-20E9-2B48-A5EE-EF8C014ABB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305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464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491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812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sz="18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091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497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400D-B028-498D-B4A7-4C15CE8B2E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1676-02FE-430B-978A-C436A2C83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8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5C296-FA7A-4781-9611-B136493321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1676-02FE-430B-978A-C436A2C83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631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892969" y="4473774"/>
            <a:ext cx="7358063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892969" y="2984579"/>
            <a:ext cx="7358063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6146119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78390388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31602143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8CE82-A57A-4A15-9DAC-2DFD1900EC97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A34B-65BD-4D8C-989C-4F51B026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178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8CE82-A57A-4A15-9DAC-2DFD1900EC97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A34B-65BD-4D8C-989C-4F51B026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855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8CE82-A57A-4A15-9DAC-2DFD1900EC97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A34B-65BD-4D8C-989C-4F51B026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383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8CE82-A57A-4A15-9DAC-2DFD1900EC97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A34B-65BD-4D8C-989C-4F51B026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772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8CE82-A57A-4A15-9DAC-2DFD1900EC97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A34B-65BD-4D8C-989C-4F51B026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539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8CE82-A57A-4A15-9DAC-2DFD1900EC97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A34B-65BD-4D8C-989C-4F51B026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49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8CE82-A57A-4A15-9DAC-2DFD1900EC97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A34B-65BD-4D8C-989C-4F51B026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50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3A5C1-0FE5-4DF4-856D-79203B60A3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1676-02FE-430B-978A-C436A2C83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712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8CE82-A57A-4A15-9DAC-2DFD1900EC97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A34B-65BD-4D8C-989C-4F51B026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977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8CE82-A57A-4A15-9DAC-2DFD1900EC97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A34B-65BD-4D8C-989C-4F51B026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438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8CE82-A57A-4A15-9DAC-2DFD1900EC97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A34B-65BD-4D8C-989C-4F51B026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6989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8CE82-A57A-4A15-9DAC-2DFD1900EC97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A34B-65BD-4D8C-989C-4F51B026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566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812727" y="1151931"/>
            <a:ext cx="5518547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7" y="3536157"/>
            <a:ext cx="5518547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50"/>
            </a:lvl1pPr>
            <a:lvl2pPr marL="0" indent="85725" algn="ctr">
              <a:spcBef>
                <a:spcPts val="0"/>
              </a:spcBef>
              <a:buSzTx/>
              <a:buNone/>
              <a:defRPr sz="1650"/>
            </a:lvl2pPr>
            <a:lvl3pPr marL="0" indent="171450" algn="ctr">
              <a:spcBef>
                <a:spcPts val="0"/>
              </a:spcBef>
              <a:buSzTx/>
              <a:buNone/>
              <a:defRPr sz="1650"/>
            </a:lvl3pPr>
            <a:lvl4pPr marL="0" indent="257175" algn="ctr">
              <a:spcBef>
                <a:spcPts val="0"/>
              </a:spcBef>
              <a:buSzTx/>
              <a:buNone/>
              <a:defRPr sz="1650"/>
            </a:lvl4pPr>
            <a:lvl5pPr marL="0" indent="342900" algn="ctr">
              <a:spcBef>
                <a:spcPts val="0"/>
              </a:spcBef>
              <a:buSzTx/>
              <a:buNone/>
              <a:defRPr sz="16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3402160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1990204" y="446485"/>
            <a:ext cx="5156895" cy="4161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812727" y="4723805"/>
            <a:ext cx="5518547" cy="1000126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7" y="5759649"/>
            <a:ext cx="5518547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50"/>
            </a:lvl1pPr>
            <a:lvl2pPr marL="0" indent="85725" algn="ctr">
              <a:spcBef>
                <a:spcPts val="0"/>
              </a:spcBef>
              <a:buSzTx/>
              <a:buNone/>
              <a:defRPr sz="1650"/>
            </a:lvl2pPr>
            <a:lvl3pPr marL="0" indent="171450" algn="ctr">
              <a:spcBef>
                <a:spcPts val="0"/>
              </a:spcBef>
              <a:buSzTx/>
              <a:buNone/>
              <a:defRPr sz="1650"/>
            </a:lvl3pPr>
            <a:lvl4pPr marL="0" indent="257175" algn="ctr">
              <a:spcBef>
                <a:spcPts val="0"/>
              </a:spcBef>
              <a:buSzTx/>
              <a:buNone/>
              <a:defRPr sz="1650"/>
            </a:lvl4pPr>
            <a:lvl5pPr marL="0" indent="342900" algn="ctr">
              <a:spcBef>
                <a:spcPts val="0"/>
              </a:spcBef>
              <a:buSzTx/>
              <a:buNone/>
              <a:defRPr sz="16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75931" y="6500814"/>
            <a:ext cx="285334" cy="2827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460819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812727" y="2268142"/>
            <a:ext cx="5518547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677377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685853" y="446484"/>
            <a:ext cx="2812852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45296" y="446484"/>
            <a:ext cx="2812852" cy="2803923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5296" y="3348633"/>
            <a:ext cx="2812852" cy="288429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50"/>
            </a:lvl1pPr>
            <a:lvl2pPr marL="0" indent="85725" algn="ctr">
              <a:spcBef>
                <a:spcPts val="0"/>
              </a:spcBef>
              <a:buSzTx/>
              <a:buNone/>
              <a:defRPr sz="1650"/>
            </a:lvl2pPr>
            <a:lvl3pPr marL="0" indent="171450" algn="ctr">
              <a:spcBef>
                <a:spcPts val="0"/>
              </a:spcBef>
              <a:buSzTx/>
              <a:buNone/>
              <a:defRPr sz="1650"/>
            </a:lvl3pPr>
            <a:lvl4pPr marL="0" indent="257175" algn="ctr">
              <a:spcBef>
                <a:spcPts val="0"/>
              </a:spcBef>
              <a:buSzTx/>
              <a:buNone/>
              <a:defRPr sz="1650"/>
            </a:lvl4pPr>
            <a:lvl5pPr marL="0" indent="342900" algn="ctr">
              <a:spcBef>
                <a:spcPts val="0"/>
              </a:spcBef>
              <a:buSzTx/>
              <a:buNone/>
              <a:defRPr sz="16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1946790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4308965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327721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BED1-36C4-4FF1-B8D6-C661DAFAA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FD01-3502-4FD6-AEA2-09F6A6458D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8402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quarter" idx="13"/>
          </p:nvPr>
        </p:nvSpPr>
        <p:spPr>
          <a:xfrm>
            <a:off x="4685853" y="1830586"/>
            <a:ext cx="2812852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5296" y="1830586"/>
            <a:ext cx="2812852" cy="4420196"/>
          </a:xfrm>
          <a:prstGeom prst="rect">
            <a:avLst/>
          </a:prstGeom>
        </p:spPr>
        <p:txBody>
          <a:bodyPr/>
          <a:lstStyle>
            <a:lvl1pPr marL="174512" indent="-174512">
              <a:spcBef>
                <a:spcPts val="1688"/>
              </a:spcBef>
              <a:defRPr sz="1425"/>
            </a:lvl1pPr>
            <a:lvl2pPr marL="303099" indent="-174512">
              <a:spcBef>
                <a:spcPts val="1688"/>
              </a:spcBef>
              <a:defRPr sz="1425"/>
            </a:lvl2pPr>
            <a:lvl3pPr marL="431687" indent="-174512">
              <a:spcBef>
                <a:spcPts val="1688"/>
              </a:spcBef>
              <a:defRPr sz="1425"/>
            </a:lvl3pPr>
            <a:lvl4pPr marL="560274" indent="-174512">
              <a:spcBef>
                <a:spcPts val="1688"/>
              </a:spcBef>
              <a:defRPr sz="1425"/>
            </a:lvl4pPr>
            <a:lvl5pPr marL="688862" indent="-174512">
              <a:spcBef>
                <a:spcPts val="1688"/>
              </a:spcBef>
              <a:defRPr sz="142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9048749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45296" y="892970"/>
            <a:ext cx="5853410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7695362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4685853" y="3580805"/>
            <a:ext cx="2812852" cy="26521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689133" y="625078"/>
            <a:ext cx="2812853" cy="26521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1645296" y="625078"/>
            <a:ext cx="2812852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4085853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812727" y="4473774"/>
            <a:ext cx="5518547" cy="32893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812727" y="3019303"/>
            <a:ext cx="5518547" cy="44435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95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2164043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1143000" y="0"/>
            <a:ext cx="6858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528526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0711512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485900" y="274639"/>
            <a:ext cx="6172200" cy="1143001"/>
          </a:xfrm>
          <a:prstGeom prst="rect">
            <a:avLst/>
          </a:prstGeom>
        </p:spPr>
        <p:txBody>
          <a:bodyPr lIns="91439" tIns="91439" rIns="91439" bIns="91439"/>
          <a:lstStyle>
            <a:lvl1pPr defTabSz="685800">
              <a:defRPr sz="3225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1485900" y="1600200"/>
            <a:ext cx="6172200" cy="4525964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241102" indent="-241102" defTabSz="685800">
              <a:spcBef>
                <a:spcPts val="563"/>
              </a:spcBef>
              <a:buSzPct val="100000"/>
              <a:defRPr sz="2250">
                <a:latin typeface="Arial"/>
                <a:ea typeface="Arial"/>
                <a:cs typeface="Arial"/>
                <a:sym typeface="Arial"/>
              </a:defRPr>
            </a:lvl1pPr>
            <a:lvl2pPr marL="401071" indent="-229621" defTabSz="685800">
              <a:spcBef>
                <a:spcPts val="563"/>
              </a:spcBef>
              <a:buSzPct val="100000"/>
              <a:buChar char="–"/>
              <a:defRPr sz="2250">
                <a:latin typeface="Arial"/>
                <a:ea typeface="Arial"/>
                <a:cs typeface="Arial"/>
                <a:sym typeface="Arial"/>
              </a:defRPr>
            </a:lvl2pPr>
            <a:lvl3pPr marL="557213" indent="-214313" defTabSz="685800">
              <a:spcBef>
                <a:spcPts val="563"/>
              </a:spcBef>
              <a:buSzPct val="100000"/>
              <a:defRPr sz="2250">
                <a:latin typeface="Arial"/>
                <a:ea typeface="Arial"/>
                <a:cs typeface="Arial"/>
                <a:sym typeface="Arial"/>
              </a:defRPr>
            </a:lvl3pPr>
            <a:lvl4pPr marL="771525" indent="-257175" defTabSz="685800">
              <a:spcBef>
                <a:spcPts val="563"/>
              </a:spcBef>
              <a:buSzPct val="100000"/>
              <a:buChar char="–"/>
              <a:defRPr sz="2250">
                <a:latin typeface="Arial"/>
                <a:ea typeface="Arial"/>
                <a:cs typeface="Arial"/>
                <a:sym typeface="Arial"/>
              </a:defRPr>
            </a:lvl4pPr>
            <a:lvl5pPr marL="942975" indent="-257175" defTabSz="685800">
              <a:spcBef>
                <a:spcPts val="563"/>
              </a:spcBef>
              <a:buSzPct val="100000"/>
              <a:buChar char="»"/>
              <a:defRPr sz="225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32373" y="6245225"/>
            <a:ext cx="325728" cy="323163"/>
          </a:xfrm>
          <a:prstGeom prst="rect">
            <a:avLst/>
          </a:prstGeom>
        </p:spPr>
        <p:txBody>
          <a:bodyPr lIns="91439" tIns="91439" rIns="91439" bIns="91439"/>
          <a:lstStyle>
            <a:lvl1pPr algn="r" defTabSz="6858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8573022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1645295" y="312539"/>
            <a:ext cx="5853411" cy="1518048"/>
          </a:xfrm>
          <a:prstGeom prst="rect">
            <a:avLst/>
          </a:prstGeom>
        </p:spPr>
        <p:txBody>
          <a:bodyPr lIns="101600" tIns="101600" rIns="101600" bIns="101600"/>
          <a:lstStyle>
            <a:lvl1pPr defTabSz="308063">
              <a:defRPr sz="4050"/>
            </a:lvl1pPr>
          </a:lstStyle>
          <a:p>
            <a:r>
              <a:t>Title Text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69916" y="6505279"/>
            <a:ext cx="335028" cy="332142"/>
          </a:xfrm>
          <a:prstGeom prst="rect">
            <a:avLst/>
          </a:prstGeom>
        </p:spPr>
        <p:txBody>
          <a:bodyPr lIns="101600" tIns="101600" rIns="101600" bIns="101600"/>
          <a:lstStyle>
            <a:lvl1pPr defTabSz="308063">
              <a:defRPr sz="825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469557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1645295" y="312539"/>
            <a:ext cx="5853411" cy="1518048"/>
          </a:xfrm>
          <a:prstGeom prst="rect">
            <a:avLst/>
          </a:prstGeom>
        </p:spPr>
        <p:txBody>
          <a:bodyPr lIns="101600" tIns="101600" rIns="101600" bIns="101600"/>
          <a:lstStyle>
            <a:lvl1pPr defTabSz="308063"/>
          </a:lstStyle>
          <a:p>
            <a:r>
              <a:t>Title Text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64620" y="6505278"/>
            <a:ext cx="346249" cy="343684"/>
          </a:xfrm>
          <a:prstGeom prst="rect">
            <a:avLst/>
          </a:prstGeom>
        </p:spPr>
        <p:txBody>
          <a:bodyPr lIns="101600" tIns="101600" rIns="101600" bIns="101600"/>
          <a:lstStyle>
            <a:lvl1pPr defTabSz="30806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7722899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xfrm>
            <a:off x="1645295" y="312539"/>
            <a:ext cx="5853411" cy="1518048"/>
          </a:xfrm>
          <a:prstGeom prst="rect">
            <a:avLst/>
          </a:prstGeom>
        </p:spPr>
        <p:txBody>
          <a:bodyPr lIns="0" tIns="0" rIns="0" bIns="0"/>
          <a:lstStyle>
            <a:lvl1pPr defTabSz="308063"/>
          </a:lstStyle>
          <a:p>
            <a:r>
              <a:t>Title Text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738584" y="6194769"/>
            <a:ext cx="319316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65787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BED1-36C4-4FF1-B8D6-C661DAFAA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FD01-3502-4FD6-AEA2-09F6A6458D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5671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Text"/>
          <p:cNvSpPr txBox="1">
            <a:spLocks noGrp="1"/>
          </p:cNvSpPr>
          <p:nvPr>
            <p:ph type="title"/>
          </p:nvPr>
        </p:nvSpPr>
        <p:spPr>
          <a:xfrm>
            <a:off x="1645295" y="312539"/>
            <a:ext cx="5853411" cy="1518048"/>
          </a:xfrm>
          <a:prstGeom prst="rect">
            <a:avLst/>
          </a:prstGeom>
        </p:spPr>
        <p:txBody>
          <a:bodyPr lIns="101600" tIns="101600" rIns="101600" bIns="101600"/>
          <a:lstStyle>
            <a:lvl1pPr defTabSz="308063"/>
          </a:lstStyle>
          <a:p>
            <a:r>
              <a:t>Title Text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idx="1"/>
          </p:nvPr>
        </p:nvSpPr>
        <p:spPr>
          <a:xfrm>
            <a:off x="1645295" y="1830586"/>
            <a:ext cx="5853411" cy="4420196"/>
          </a:xfrm>
          <a:prstGeom prst="rect">
            <a:avLst/>
          </a:prstGeom>
        </p:spPr>
        <p:txBody>
          <a:bodyPr lIns="101600" tIns="101600" rIns="101600" bIns="101600"/>
          <a:lstStyle>
            <a:lvl1pPr marL="234396" indent="-234396" defTabSz="308063">
              <a:spcBef>
                <a:spcPts val="2175"/>
              </a:spcBef>
            </a:lvl1pPr>
            <a:lvl2pPr marL="351594" indent="-234396" defTabSz="308063">
              <a:spcBef>
                <a:spcPts val="2175"/>
              </a:spcBef>
            </a:lvl2pPr>
            <a:lvl3pPr marL="468792" indent="-234396" defTabSz="308063">
              <a:spcBef>
                <a:spcPts val="2175"/>
              </a:spcBef>
            </a:lvl3pPr>
            <a:lvl4pPr marL="585990" indent="-234396" defTabSz="308063">
              <a:spcBef>
                <a:spcPts val="2175"/>
              </a:spcBef>
            </a:lvl4pPr>
            <a:lvl5pPr marL="703188" indent="-234396" defTabSz="308063">
              <a:spcBef>
                <a:spcPts val="2175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64620" y="6505278"/>
            <a:ext cx="346249" cy="343684"/>
          </a:xfrm>
          <a:prstGeom prst="rect">
            <a:avLst/>
          </a:prstGeom>
        </p:spPr>
        <p:txBody>
          <a:bodyPr lIns="101600" tIns="101600" rIns="101600" bIns="101600"/>
          <a:lstStyle>
            <a:lvl1pPr defTabSz="30806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966048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Text"/>
          <p:cNvSpPr txBox="1">
            <a:spLocks noGrp="1"/>
          </p:cNvSpPr>
          <p:nvPr>
            <p:ph type="title"/>
          </p:nvPr>
        </p:nvSpPr>
        <p:spPr>
          <a:xfrm>
            <a:off x="1485900" y="274639"/>
            <a:ext cx="6172200" cy="1143001"/>
          </a:xfrm>
          <a:prstGeom prst="rect">
            <a:avLst/>
          </a:prstGeom>
        </p:spPr>
        <p:txBody>
          <a:bodyPr lIns="91439" tIns="91439" rIns="91439" bIns="91439"/>
          <a:lstStyle>
            <a:lvl1pPr defTabSz="685800">
              <a:defRPr sz="3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0" name="Body Level One…"/>
          <p:cNvSpPr txBox="1">
            <a:spLocks noGrp="1"/>
          </p:cNvSpPr>
          <p:nvPr>
            <p:ph type="body" idx="1"/>
          </p:nvPr>
        </p:nvSpPr>
        <p:spPr>
          <a:xfrm>
            <a:off x="1485900" y="1600201"/>
            <a:ext cx="6172200" cy="4525963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257175" indent="-257175" defTabSz="685800">
              <a:spcBef>
                <a:spcPts val="563"/>
              </a:spcBef>
              <a:buSzPct val="100000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416378" indent="-244928" defTabSz="685800">
              <a:spcBef>
                <a:spcPts val="563"/>
              </a:spcBef>
              <a:buSzPct val="100000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571500" indent="-228600" defTabSz="685800">
              <a:spcBef>
                <a:spcPts val="563"/>
              </a:spcBef>
              <a:buSzPct val="100000"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788670" indent="-274320" defTabSz="685800">
              <a:spcBef>
                <a:spcPts val="563"/>
              </a:spcBef>
              <a:buSzPct val="100000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960120" indent="-274320" defTabSz="685800">
              <a:spcBef>
                <a:spcPts val="563"/>
              </a:spcBef>
              <a:buSzPct val="100000"/>
              <a:buChar char="»"/>
              <a:defRPr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08326" y="6245225"/>
            <a:ext cx="349774" cy="346247"/>
          </a:xfrm>
          <a:prstGeom prst="rect">
            <a:avLst/>
          </a:prstGeom>
        </p:spPr>
        <p:txBody>
          <a:bodyPr lIns="91439" tIns="91439" rIns="91439" bIns="91439"/>
          <a:lstStyle>
            <a:lvl1pPr algn="r" defTabSz="685800">
              <a:defRPr sz="105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004824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Text"/>
          <p:cNvSpPr txBox="1">
            <a:spLocks noGrp="1"/>
          </p:cNvSpPr>
          <p:nvPr>
            <p:ph type="title"/>
          </p:nvPr>
        </p:nvSpPr>
        <p:spPr>
          <a:xfrm>
            <a:off x="1614488" y="365126"/>
            <a:ext cx="5915025" cy="1325564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685800">
              <a:lnSpc>
                <a:spcPct val="90000"/>
              </a:lnSpc>
              <a:defRPr sz="3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idx="1"/>
          </p:nvPr>
        </p:nvSpPr>
        <p:spPr>
          <a:xfrm>
            <a:off x="1614488" y="1825625"/>
            <a:ext cx="5915025" cy="4351338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171450" indent="-171450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Arial"/>
                <a:ea typeface="Arial"/>
                <a:cs typeface="Arial"/>
                <a:sym typeface="Arial"/>
              </a:defRPr>
            </a:lvl1pPr>
            <a:lvl2pPr marL="371475" indent="-200025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Arial"/>
                <a:ea typeface="Arial"/>
                <a:cs typeface="Arial"/>
                <a:sym typeface="Arial"/>
              </a:defRPr>
            </a:lvl2pPr>
            <a:lvl3pPr marL="582930" indent="-240030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Arial"/>
                <a:ea typeface="Arial"/>
                <a:cs typeface="Arial"/>
                <a:sym typeface="Arial"/>
              </a:defRPr>
            </a:lvl3pPr>
            <a:lvl4pPr marL="781050" indent="-266700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Arial"/>
                <a:ea typeface="Arial"/>
                <a:cs typeface="Arial"/>
                <a:sym typeface="Arial"/>
              </a:defRPr>
            </a:lvl4pPr>
            <a:lvl5pPr marL="952500" indent="-266700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203785" y="6377333"/>
            <a:ext cx="325728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800"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8931380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8CE82-A57A-4A15-9DAC-2DFD1900EC97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A34B-65BD-4D8C-989C-4F51B026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272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8CE82-A57A-4A15-9DAC-2DFD1900EC97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A34B-65BD-4D8C-989C-4F51B026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228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8CE82-A57A-4A15-9DAC-2DFD1900EC97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A34B-65BD-4D8C-989C-4F51B026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3800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8CE82-A57A-4A15-9DAC-2DFD1900EC97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A34B-65BD-4D8C-989C-4F51B026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3054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8CE82-A57A-4A15-9DAC-2DFD1900EC97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A34B-65BD-4D8C-989C-4F51B026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650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8CE82-A57A-4A15-9DAC-2DFD1900EC97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A34B-65BD-4D8C-989C-4F51B026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2679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8CE82-A57A-4A15-9DAC-2DFD1900EC97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A34B-65BD-4D8C-989C-4F51B026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22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BED1-36C4-4FF1-B8D6-C661DAFAA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FD01-3502-4FD6-AEA2-09F6A6458D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0550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8CE82-A57A-4A15-9DAC-2DFD1900EC97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A34B-65BD-4D8C-989C-4F51B026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5719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8CE82-A57A-4A15-9DAC-2DFD1900EC97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A34B-65BD-4D8C-989C-4F51B026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44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8CE82-A57A-4A15-9DAC-2DFD1900EC97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A34B-65BD-4D8C-989C-4F51B026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316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8CE82-A57A-4A15-9DAC-2DFD1900EC97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A34B-65BD-4D8C-989C-4F51B026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4129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1990204" y="446484"/>
            <a:ext cx="5156896" cy="4161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812727" y="4723805"/>
            <a:ext cx="5518548" cy="1000126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812727" y="5759648"/>
            <a:ext cx="5518548" cy="79474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50"/>
            </a:lvl1pPr>
            <a:lvl2pPr marL="0" indent="0" algn="ctr">
              <a:spcBef>
                <a:spcPts val="0"/>
              </a:spcBef>
              <a:buSzTx/>
              <a:buNone/>
              <a:defRPr sz="1650"/>
            </a:lvl2pPr>
            <a:lvl3pPr marL="0" indent="0" algn="ctr">
              <a:spcBef>
                <a:spcPts val="0"/>
              </a:spcBef>
              <a:buSzTx/>
              <a:buNone/>
              <a:defRPr sz="1650"/>
            </a:lvl3pPr>
            <a:lvl4pPr marL="0" indent="0" algn="ctr">
              <a:spcBef>
                <a:spcPts val="0"/>
              </a:spcBef>
              <a:buSzTx/>
              <a:buNone/>
              <a:defRPr sz="1650"/>
            </a:lvl4pPr>
            <a:lvl5pPr marL="0" indent="0" algn="ctr">
              <a:spcBef>
                <a:spcPts val="0"/>
              </a:spcBef>
              <a:buSzTx/>
              <a:buNone/>
              <a:defRPr sz="16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4475931" y="6500814"/>
            <a:ext cx="285331" cy="2827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0843225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812727" y="2268140"/>
            <a:ext cx="5518548" cy="232172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132601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4685854" y="446485"/>
            <a:ext cx="2812853" cy="57864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45295" y="446484"/>
            <a:ext cx="2812853" cy="2803923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45295" y="3348632"/>
            <a:ext cx="2812853" cy="288429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50"/>
            </a:lvl1pPr>
            <a:lvl2pPr marL="0" indent="0" algn="ctr">
              <a:spcBef>
                <a:spcPts val="0"/>
              </a:spcBef>
              <a:buSzTx/>
              <a:buNone/>
              <a:defRPr sz="1650"/>
            </a:lvl2pPr>
            <a:lvl3pPr marL="0" indent="0" algn="ctr">
              <a:spcBef>
                <a:spcPts val="0"/>
              </a:spcBef>
              <a:buSzTx/>
              <a:buNone/>
              <a:defRPr sz="1650"/>
            </a:lvl3pPr>
            <a:lvl4pPr marL="0" indent="0" algn="ctr">
              <a:spcBef>
                <a:spcPts val="0"/>
              </a:spcBef>
              <a:buSzTx/>
              <a:buNone/>
              <a:defRPr sz="1650"/>
            </a:lvl4pPr>
            <a:lvl5pPr marL="0" indent="0" algn="ctr">
              <a:spcBef>
                <a:spcPts val="0"/>
              </a:spcBef>
              <a:buSzTx/>
              <a:buNone/>
              <a:defRPr sz="16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8460389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4561705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1645296" y="1830587"/>
            <a:ext cx="5853410" cy="442019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6941272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4685854" y="1830587"/>
            <a:ext cx="2812853" cy="44201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1645295" y="1830587"/>
            <a:ext cx="2812853" cy="4420197"/>
          </a:xfrm>
          <a:prstGeom prst="rect">
            <a:avLst/>
          </a:prstGeom>
        </p:spPr>
        <p:txBody>
          <a:bodyPr/>
          <a:lstStyle>
            <a:lvl1pPr marL="174512" indent="-174512">
              <a:spcBef>
                <a:spcPts val="1688"/>
              </a:spcBef>
              <a:defRPr sz="1425"/>
            </a:lvl1pPr>
            <a:lvl2pPr marL="303099" indent="-174512">
              <a:spcBef>
                <a:spcPts val="1688"/>
              </a:spcBef>
              <a:defRPr sz="1425"/>
            </a:lvl2pPr>
            <a:lvl3pPr marL="431687" indent="-174512">
              <a:spcBef>
                <a:spcPts val="1688"/>
              </a:spcBef>
              <a:defRPr sz="1425"/>
            </a:lvl3pPr>
            <a:lvl4pPr marL="560274" indent="-174512">
              <a:spcBef>
                <a:spcPts val="1688"/>
              </a:spcBef>
              <a:defRPr sz="1425"/>
            </a:lvl4pPr>
            <a:lvl5pPr marL="688862" indent="-174512">
              <a:spcBef>
                <a:spcPts val="1688"/>
              </a:spcBef>
              <a:defRPr sz="142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998883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BED1-36C4-4FF1-B8D6-C661DAFAA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FD01-3502-4FD6-AEA2-09F6A6458D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58860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45296" y="892968"/>
            <a:ext cx="5853410" cy="507206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5203487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4685854" y="3580805"/>
            <a:ext cx="2812853" cy="26521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4689133" y="625079"/>
            <a:ext cx="2812853" cy="26521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1645295" y="625079"/>
            <a:ext cx="2812853" cy="56078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878661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1812727" y="4473773"/>
            <a:ext cx="5518548" cy="330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200"/>
            </a:lvl1pPr>
            <a:lvl2pPr marL="314854" indent="-148167" algn="ctr">
              <a:spcBef>
                <a:spcPts val="0"/>
              </a:spcBef>
              <a:defRPr sz="1200"/>
            </a:lvl2pPr>
            <a:lvl3pPr marL="481541" indent="-148166" algn="ctr">
              <a:spcBef>
                <a:spcPts val="0"/>
              </a:spcBef>
              <a:defRPr sz="1200"/>
            </a:lvl3pPr>
            <a:lvl4pPr marL="648229" indent="-148166" algn="ctr">
              <a:spcBef>
                <a:spcPts val="0"/>
              </a:spcBef>
              <a:defRPr sz="1200"/>
            </a:lvl4pPr>
            <a:lvl5pPr marL="814916" indent="-148166" algn="ctr">
              <a:spcBef>
                <a:spcPts val="0"/>
              </a:spcBef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1812727" y="3000178"/>
            <a:ext cx="5518548" cy="48260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5200"/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410102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1143000" y="0"/>
            <a:ext cx="6858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36155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812727" y="1151931"/>
            <a:ext cx="5518547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7" y="3545087"/>
            <a:ext cx="5518547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950"/>
            </a:lvl1pPr>
            <a:lvl2pPr marL="0" indent="0" algn="ctr">
              <a:spcBef>
                <a:spcPts val="0"/>
              </a:spcBef>
              <a:buSzTx/>
              <a:buNone/>
              <a:defRPr sz="1950"/>
            </a:lvl2pPr>
            <a:lvl3pPr marL="0" indent="0" algn="ctr">
              <a:spcBef>
                <a:spcPts val="0"/>
              </a:spcBef>
              <a:buSzTx/>
              <a:buNone/>
              <a:defRPr sz="1950"/>
            </a:lvl3pPr>
            <a:lvl4pPr marL="0" indent="0" algn="ctr">
              <a:spcBef>
                <a:spcPts val="0"/>
              </a:spcBef>
              <a:buSzTx/>
              <a:buNone/>
              <a:defRPr sz="1950"/>
            </a:lvl4pPr>
            <a:lvl5pPr marL="0" indent="0" algn="ctr">
              <a:spcBef>
                <a:spcPts val="0"/>
              </a:spcBef>
              <a:buSzTx/>
              <a:buNone/>
              <a:defRPr sz="19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2374169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2000250" y="473273"/>
            <a:ext cx="5143501" cy="415230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812727" y="4723805"/>
            <a:ext cx="5518547" cy="1000126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7" y="5732860"/>
            <a:ext cx="5518547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950"/>
            </a:lvl1pPr>
            <a:lvl2pPr marL="0" indent="0" algn="ctr">
              <a:spcBef>
                <a:spcPts val="0"/>
              </a:spcBef>
              <a:buSzTx/>
              <a:buNone/>
              <a:defRPr sz="1950"/>
            </a:lvl2pPr>
            <a:lvl3pPr marL="0" indent="0" algn="ctr">
              <a:spcBef>
                <a:spcPts val="0"/>
              </a:spcBef>
              <a:buSzTx/>
              <a:buNone/>
              <a:defRPr sz="1950"/>
            </a:lvl3pPr>
            <a:lvl4pPr marL="0" indent="0" algn="ctr">
              <a:spcBef>
                <a:spcPts val="0"/>
              </a:spcBef>
              <a:buSzTx/>
              <a:buNone/>
              <a:defRPr sz="1950"/>
            </a:lvl4pPr>
            <a:lvl5pPr marL="0" indent="0" algn="ctr">
              <a:spcBef>
                <a:spcPts val="0"/>
              </a:spcBef>
              <a:buSzTx/>
              <a:buNone/>
              <a:defRPr sz="19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7339856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812727" y="2268142"/>
            <a:ext cx="5518547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3130047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685853" y="446485"/>
            <a:ext cx="2812852" cy="577750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45296" y="446484"/>
            <a:ext cx="2812852" cy="2803923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5296" y="3321845"/>
            <a:ext cx="2812852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950"/>
            </a:lvl1pPr>
            <a:lvl2pPr marL="0" indent="0" algn="ctr">
              <a:spcBef>
                <a:spcPts val="0"/>
              </a:spcBef>
              <a:buSzTx/>
              <a:buNone/>
              <a:defRPr sz="1950"/>
            </a:lvl2pPr>
            <a:lvl3pPr marL="0" indent="0" algn="ctr">
              <a:spcBef>
                <a:spcPts val="0"/>
              </a:spcBef>
              <a:buSzTx/>
              <a:buNone/>
              <a:defRPr sz="1950"/>
            </a:lvl3pPr>
            <a:lvl4pPr marL="0" indent="0" algn="ctr">
              <a:spcBef>
                <a:spcPts val="0"/>
              </a:spcBef>
              <a:buSzTx/>
              <a:buNone/>
              <a:defRPr sz="1950"/>
            </a:lvl4pPr>
            <a:lvl5pPr marL="0" indent="0" algn="ctr">
              <a:spcBef>
                <a:spcPts val="0"/>
              </a:spcBef>
              <a:buSzTx/>
              <a:buNone/>
              <a:defRPr sz="19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0298509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7476188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048965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BED1-36C4-4FF1-B8D6-C661DAFAA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FD01-3502-4FD6-AEA2-09F6A6458D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3903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quarter" idx="13"/>
          </p:nvPr>
        </p:nvSpPr>
        <p:spPr>
          <a:xfrm>
            <a:off x="4685853" y="1821656"/>
            <a:ext cx="2812852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5296" y="1821656"/>
            <a:ext cx="2812852" cy="4420196"/>
          </a:xfrm>
          <a:prstGeom prst="rect">
            <a:avLst/>
          </a:prstGeom>
        </p:spPr>
        <p:txBody>
          <a:bodyPr/>
          <a:lstStyle>
            <a:lvl1pPr marL="174512" indent="-174512">
              <a:spcBef>
                <a:spcPts val="1688"/>
              </a:spcBef>
              <a:defRPr sz="1425"/>
            </a:lvl1pPr>
            <a:lvl2pPr marL="303099" indent="-174512">
              <a:spcBef>
                <a:spcPts val="1688"/>
              </a:spcBef>
              <a:defRPr sz="1425"/>
            </a:lvl2pPr>
            <a:lvl3pPr marL="431687" indent="-174512">
              <a:spcBef>
                <a:spcPts val="1688"/>
              </a:spcBef>
              <a:defRPr sz="1425"/>
            </a:lvl3pPr>
            <a:lvl4pPr marL="560274" indent="-174512">
              <a:spcBef>
                <a:spcPts val="1688"/>
              </a:spcBef>
              <a:defRPr sz="1425"/>
            </a:lvl4pPr>
            <a:lvl5pPr marL="688862" indent="-174512">
              <a:spcBef>
                <a:spcPts val="1688"/>
              </a:spcBef>
              <a:defRPr sz="142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2790" y="6536531"/>
            <a:ext cx="277319" cy="271227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9791109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45296" y="892970"/>
            <a:ext cx="5853410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7548396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4685853" y="3580805"/>
            <a:ext cx="2812852" cy="26521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685853" y="625078"/>
            <a:ext cx="2812852" cy="26521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1645296" y="625078"/>
            <a:ext cx="2812852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5674153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812727" y="4473774"/>
            <a:ext cx="5518547" cy="32893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812727" y="3009825"/>
            <a:ext cx="5518547" cy="40972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725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6556578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1143000" y="0"/>
            <a:ext cx="6858001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6674517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2931435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645296" y="312540"/>
            <a:ext cx="5853410" cy="1518047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75931" y="6505278"/>
            <a:ext cx="288540" cy="282769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9275296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xfrm>
            <a:off x="2376972" y="1091654"/>
            <a:ext cx="4390058" cy="1138536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405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8761" y="5736208"/>
            <a:ext cx="241252" cy="235160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7776982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1990205" y="446484"/>
            <a:ext cx="5156896" cy="4161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812727" y="4723805"/>
            <a:ext cx="5518548" cy="1000126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812727" y="5759648"/>
            <a:ext cx="5518548" cy="79474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50"/>
            </a:lvl1pPr>
            <a:lvl2pPr marL="0" indent="0" algn="ctr">
              <a:spcBef>
                <a:spcPts val="0"/>
              </a:spcBef>
              <a:buSzTx/>
              <a:buNone/>
              <a:defRPr sz="1650"/>
            </a:lvl2pPr>
            <a:lvl3pPr marL="0" indent="0" algn="ctr">
              <a:spcBef>
                <a:spcPts val="0"/>
              </a:spcBef>
              <a:buSzTx/>
              <a:buNone/>
              <a:defRPr sz="1650"/>
            </a:lvl3pPr>
            <a:lvl4pPr marL="0" indent="0" algn="ctr">
              <a:spcBef>
                <a:spcPts val="0"/>
              </a:spcBef>
              <a:buSzTx/>
              <a:buNone/>
              <a:defRPr sz="1650"/>
            </a:lvl4pPr>
            <a:lvl5pPr marL="0" indent="0" algn="ctr">
              <a:spcBef>
                <a:spcPts val="0"/>
              </a:spcBef>
              <a:buSzTx/>
              <a:buNone/>
              <a:defRPr sz="16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4500878" y="6500815"/>
            <a:ext cx="285331" cy="2827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5243194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812727" y="2268140"/>
            <a:ext cx="5518548" cy="232172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565737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BED1-36C4-4FF1-B8D6-C661DAFAA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FD01-3502-4FD6-AEA2-09F6A6458D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60648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4685854" y="446486"/>
            <a:ext cx="2812853" cy="57864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45295" y="446484"/>
            <a:ext cx="2812853" cy="2803923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45295" y="3348632"/>
            <a:ext cx="2812853" cy="288429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50"/>
            </a:lvl1pPr>
            <a:lvl2pPr marL="0" indent="0" algn="ctr">
              <a:spcBef>
                <a:spcPts val="0"/>
              </a:spcBef>
              <a:buSzTx/>
              <a:buNone/>
              <a:defRPr sz="1650"/>
            </a:lvl2pPr>
            <a:lvl3pPr marL="0" indent="0" algn="ctr">
              <a:spcBef>
                <a:spcPts val="0"/>
              </a:spcBef>
              <a:buSzTx/>
              <a:buNone/>
              <a:defRPr sz="1650"/>
            </a:lvl3pPr>
            <a:lvl4pPr marL="0" indent="0" algn="ctr">
              <a:spcBef>
                <a:spcPts val="0"/>
              </a:spcBef>
              <a:buSzTx/>
              <a:buNone/>
              <a:defRPr sz="1650"/>
            </a:lvl4pPr>
            <a:lvl5pPr marL="0" indent="0" algn="ctr">
              <a:spcBef>
                <a:spcPts val="0"/>
              </a:spcBef>
              <a:buSzTx/>
              <a:buNone/>
              <a:defRPr sz="16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3523906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7454209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1645296" y="1830588"/>
            <a:ext cx="5853410" cy="442019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7828585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4685854" y="1830588"/>
            <a:ext cx="2812853" cy="44201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1645295" y="1830588"/>
            <a:ext cx="2812853" cy="4420197"/>
          </a:xfrm>
          <a:prstGeom prst="rect">
            <a:avLst/>
          </a:prstGeom>
        </p:spPr>
        <p:txBody>
          <a:bodyPr/>
          <a:lstStyle>
            <a:lvl1pPr marL="174512" indent="-174512">
              <a:spcBef>
                <a:spcPts val="1688"/>
              </a:spcBef>
              <a:defRPr sz="1425"/>
            </a:lvl1pPr>
            <a:lvl2pPr marL="303099" indent="-174512">
              <a:spcBef>
                <a:spcPts val="1688"/>
              </a:spcBef>
              <a:defRPr sz="1425"/>
            </a:lvl2pPr>
            <a:lvl3pPr marL="431687" indent="-174512">
              <a:spcBef>
                <a:spcPts val="1688"/>
              </a:spcBef>
              <a:defRPr sz="1425"/>
            </a:lvl3pPr>
            <a:lvl4pPr marL="560274" indent="-174512">
              <a:spcBef>
                <a:spcPts val="1688"/>
              </a:spcBef>
              <a:defRPr sz="1425"/>
            </a:lvl4pPr>
            <a:lvl5pPr marL="688862" indent="-174512">
              <a:spcBef>
                <a:spcPts val="1688"/>
              </a:spcBef>
              <a:defRPr sz="142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3735713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45296" y="892968"/>
            <a:ext cx="5853410" cy="507206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842597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4685854" y="3580805"/>
            <a:ext cx="2812853" cy="26521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4689133" y="625080"/>
            <a:ext cx="2812853" cy="26521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1645295" y="625080"/>
            <a:ext cx="2812853" cy="56078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5001814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1812727" y="4473773"/>
            <a:ext cx="5518548" cy="330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200"/>
            </a:lvl1pPr>
            <a:lvl2pPr marL="314854" indent="-148167" algn="ctr">
              <a:spcBef>
                <a:spcPts val="0"/>
              </a:spcBef>
              <a:defRPr sz="1200"/>
            </a:lvl2pPr>
            <a:lvl3pPr marL="481541" indent="-148166" algn="ctr">
              <a:spcBef>
                <a:spcPts val="0"/>
              </a:spcBef>
              <a:defRPr sz="1200"/>
            </a:lvl3pPr>
            <a:lvl4pPr marL="648229" indent="-148166" algn="ctr">
              <a:spcBef>
                <a:spcPts val="0"/>
              </a:spcBef>
              <a:defRPr sz="1200"/>
            </a:lvl4pPr>
            <a:lvl5pPr marL="814916" indent="-148166" algn="ctr">
              <a:spcBef>
                <a:spcPts val="0"/>
              </a:spcBef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1812727" y="3000179"/>
            <a:ext cx="5518548" cy="48260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5200"/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636810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1143000" y="0"/>
            <a:ext cx="6858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5426637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645571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B93DB-50F0-4D4D-9009-5B0611278C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EEE58-C3E6-4FC7-A551-E7AD24F842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02211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BED1-36C4-4FF1-B8D6-C661DAFAA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FD01-3502-4FD6-AEA2-09F6A6458D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67026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B93DB-50F0-4D4D-9009-5B0611278C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EEE58-C3E6-4FC7-A551-E7AD24F842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8861096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B93DB-50F0-4D4D-9009-5B0611278C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EEE58-C3E6-4FC7-A551-E7AD24F842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9751466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B93DB-50F0-4D4D-9009-5B0611278C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EEE58-C3E6-4FC7-A551-E7AD24F842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040284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B93DB-50F0-4D4D-9009-5B0611278C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EEE58-C3E6-4FC7-A551-E7AD24F842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3683727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B93DB-50F0-4D4D-9009-5B0611278C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EEE58-C3E6-4FC7-A551-E7AD24F842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6575952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B93DB-50F0-4D4D-9009-5B0611278C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EEE58-C3E6-4FC7-A551-E7AD24F842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7570627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B93DB-50F0-4D4D-9009-5B0611278C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EEE58-C3E6-4FC7-A551-E7AD24F842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7888889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B93DB-50F0-4D4D-9009-5B0611278C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EEE58-C3E6-4FC7-A551-E7AD24F842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628376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B93DB-50F0-4D4D-9009-5B0611278C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EEE58-C3E6-4FC7-A551-E7AD24F842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0265585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B93DB-50F0-4D4D-9009-5B0611278C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EEE58-C3E6-4FC7-A551-E7AD24F842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03407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BED1-36C4-4FF1-B8D6-C661DAFAA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FD01-3502-4FD6-AEA2-09F6A6458D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2441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Body Level One</a:t>
            </a:r>
          </a:p>
          <a:p>
            <a:pPr lvl="1">
              <a:defRPr sz="1800"/>
            </a:pPr>
            <a:r>
              <a:rPr sz="2250"/>
              <a:t>Body Level Two</a:t>
            </a:r>
          </a:p>
          <a:p>
            <a:pPr lvl="2">
              <a:defRPr sz="1800"/>
            </a:pPr>
            <a:r>
              <a:rPr sz="2250"/>
              <a:t>Body Level Three</a:t>
            </a:r>
          </a:p>
          <a:p>
            <a:pPr lvl="3">
              <a:defRPr sz="1800"/>
            </a:pPr>
            <a:r>
              <a:rPr sz="2250"/>
              <a:t>Body Level Four</a:t>
            </a:r>
          </a:p>
          <a:p>
            <a:pPr lvl="4">
              <a:defRPr sz="1800"/>
            </a:pPr>
            <a:r>
              <a:rPr sz="22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26825741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519054208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lvl="0">
              <a:defRPr sz="1800"/>
            </a:pPr>
            <a:r>
              <a:rPr sz="4219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Body Level One</a:t>
            </a:r>
          </a:p>
          <a:p>
            <a:pPr lvl="1">
              <a:defRPr sz="1800"/>
            </a:pPr>
            <a:r>
              <a:rPr sz="2250"/>
              <a:t>Body Level Two</a:t>
            </a:r>
          </a:p>
          <a:p>
            <a:pPr lvl="2">
              <a:defRPr sz="1800"/>
            </a:pPr>
            <a:r>
              <a:rPr sz="2250"/>
              <a:t>Body Level Three</a:t>
            </a:r>
          </a:p>
          <a:p>
            <a:pPr lvl="3">
              <a:defRPr sz="1800"/>
            </a:pPr>
            <a:r>
              <a:rPr sz="2250"/>
              <a:t>Body Level Four</a:t>
            </a:r>
          </a:p>
          <a:p>
            <a:pPr lvl="4">
              <a:defRPr sz="1800"/>
            </a:pPr>
            <a:r>
              <a:rPr sz="22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800372305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73633955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lvl="0">
              <a:defRPr sz="1800"/>
            </a:pPr>
            <a:r>
              <a:rPr sz="1969"/>
              <a:t>Body Level One</a:t>
            </a:r>
          </a:p>
          <a:p>
            <a:pPr lvl="1">
              <a:defRPr sz="1800"/>
            </a:pPr>
            <a:r>
              <a:rPr sz="1969"/>
              <a:t>Body Level Two</a:t>
            </a:r>
          </a:p>
          <a:p>
            <a:pPr lvl="2">
              <a:defRPr sz="1800"/>
            </a:pPr>
            <a:r>
              <a:rPr sz="1969"/>
              <a:t>Body Level Three</a:t>
            </a:r>
          </a:p>
          <a:p>
            <a:pPr lvl="3">
              <a:defRPr sz="1800"/>
            </a:pPr>
            <a:r>
              <a:rPr sz="1969"/>
              <a:t>Body Level Four</a:t>
            </a:r>
          </a:p>
          <a:p>
            <a:pPr lvl="4">
              <a:defRPr sz="1800"/>
            </a:pPr>
            <a:r>
              <a:rPr sz="1969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35411830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39035858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136357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909489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944610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68517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C83507-BB89-4357-AAB4-2987E015A2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D641676-02FE-430B-978A-C436A2C83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12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BED1-36C4-4FF1-B8D6-C661DAFAA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FD01-3502-4FD6-AEA2-09F6A6458D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0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BED1-36C4-4FF1-B8D6-C661DAFAA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FD01-3502-4FD6-AEA2-09F6A6458D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446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BED1-36C4-4FF1-B8D6-C661DAFAA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FD01-3502-4FD6-AEA2-09F6A6458D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48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07DCA-1997-4607-8FCD-FDF56C3D5E0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34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C0275-D836-4B20-BBD9-33F436777C5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4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7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07DCA-1997-4607-8FCD-FDF56C3D5E0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34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C0275-D836-4B20-BBD9-33F436777C5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4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3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07DCA-1997-4607-8FCD-FDF56C3D5E0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34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C0275-D836-4B20-BBD9-33F436777C5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4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13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07DCA-1997-4607-8FCD-FDF56C3D5E0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34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C0275-D836-4B20-BBD9-33F436777C5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4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8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07DCA-1997-4607-8FCD-FDF56C3D5E0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34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C0275-D836-4B20-BBD9-33F436777C5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4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75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07DCA-1997-4607-8FCD-FDF56C3D5E0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34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C0275-D836-4B20-BBD9-33F436777C5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4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58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07DCA-1997-4607-8FCD-FDF56C3D5E0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34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C0275-D836-4B20-BBD9-33F436777C5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4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46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BE6F-4F7C-44EF-AF16-35E0B68D60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1676-02FE-430B-978A-C436A2C83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4496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07DCA-1997-4607-8FCD-FDF56C3D5E0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34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C0275-D836-4B20-BBD9-33F436777C5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4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38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07DCA-1997-4607-8FCD-FDF56C3D5E0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34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C0275-D836-4B20-BBD9-33F436777C5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4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01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07DCA-1997-4607-8FCD-FDF56C3D5E0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34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C0275-D836-4B20-BBD9-33F436777C5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4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40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07DCA-1997-4607-8FCD-FDF56C3D5E0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34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C0275-D836-4B20-BBD9-33F436777C5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4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04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4D5AD6-9488-4DAC-A474-257D49D9591F}" type="datetime1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2019-06-19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755E1D-3AC4-48CB-B488-6C2C4B55729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076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29585F-AA06-404C-BE22-59654A4DDC08}" type="datetime1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2019-06-19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8751DB-F9AD-4487-B928-0017021A15F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8148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6838D1-A5EB-4A4D-943B-F7FC12271DC0}" type="datetime1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2019-06-19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602562-2792-4251-930A-4D0680E92A7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8793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8FE2AF-5110-4CCF-8D51-0D756ABB0192}" type="datetime1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2019-06-19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211232-F306-418D-8456-CAA227FB9E1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4294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DFC08-C8BD-4738-A662-96A80D2411E1}" type="datetime1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2019-06-19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5319F9-2207-439E-AAAC-A4F8BD9279D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268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C6A292-56AD-4AFE-A750-33F4C2E5C13F}" type="datetime1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2019-06-19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F7460-9CB1-49AD-8564-7FF6F5E699B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739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F209-DA33-4F1F-85EA-5DA7D5E5CB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1676-02FE-430B-978A-C436A2C83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7529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C24297-8700-4F5C-BA08-276EB6D2296B}" type="datetime1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2019-06-19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1DA575-9435-4E37-9295-72C16ABF64A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4709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EDE607-6C28-45C4-AB37-BF9F8B748F4C}" type="datetime1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2019-06-19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9CA70A-B7FA-4D1A-8FD4-F7A3DD26A71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591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BDEA3D-E991-4E7F-8C76-72218F7FB512}" type="datetime1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2019-06-19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90E6DF-F3C5-4395-A49F-AF4A7FAE348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2526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0B2E7A-A426-47FF-823F-627E18695AEE}" type="datetime1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2019-06-19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FA374C-79A8-4F03-B6B9-5711270CBDF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040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A5B1C5-C118-4159-B9EB-A15C2820B3F5}" type="datetime1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2019-06-19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49790A-137D-4701-8758-47296AB9CD4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4737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4D5AD6-9488-4DAC-A474-257D49D9591F}" type="datetime1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2019-06-19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755E1D-3AC4-48CB-B488-6C2C4B55729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146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29585F-AA06-404C-BE22-59654A4DDC08}" type="datetime1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2019-06-19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8751DB-F9AD-4487-B928-0017021A15F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862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6838D1-A5EB-4A4D-943B-F7FC12271DC0}" type="datetime1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2019-06-19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602562-2792-4251-930A-4D0680E92A7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1592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8FE2AF-5110-4CCF-8D51-0D756ABB0192}" type="datetime1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2019-06-19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211232-F306-418D-8456-CAA227FB9E1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2922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DFC08-C8BD-4738-A662-96A80D2411E1}" type="datetime1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2019-06-19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5319F9-2207-439E-AAAC-A4F8BD9279D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2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4D9A6-42FC-43FE-9E94-636FC92E91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1676-02FE-430B-978A-C436A2C83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338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C6A292-56AD-4AFE-A750-33F4C2E5C13F}" type="datetime1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2019-06-19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F7460-9CB1-49AD-8564-7FF6F5E699B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2105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C24297-8700-4F5C-BA08-276EB6D2296B}" type="datetime1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2019-06-19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1DA575-9435-4E37-9295-72C16ABF64A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6524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EDE607-6C28-45C4-AB37-BF9F8B748F4C}" type="datetime1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2019-06-19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9CA70A-B7FA-4D1A-8FD4-F7A3DD26A71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8838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BDEA3D-E991-4E7F-8C76-72218F7FB512}" type="datetime1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2019-06-19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90E6DF-F3C5-4395-A49F-AF4A7FAE348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549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0B2E7A-A426-47FF-823F-627E18695AEE}" type="datetime1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2019-06-19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FA374C-79A8-4F03-B6B9-5711270CBDF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3961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A5B1C5-C118-4159-B9EB-A15C2820B3F5}" type="datetime1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2019-06-19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49790A-137D-4701-8758-47296AB9CD4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6915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75559693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6853" y="6500813"/>
            <a:ext cx="301366" cy="297389"/>
          </a:xfrm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4875214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4087714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3333635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0AEC-1C8B-475E-9C90-A05C3F2BF9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1676-02FE-430B-978A-C436A2C83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432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355304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45097264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87195488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9028559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728177" y="625078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73700944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892969" y="4473774"/>
            <a:ext cx="7358063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892969" y="2984579"/>
            <a:ext cx="7358063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5590276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40198569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9621782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04869555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6853" y="6500813"/>
            <a:ext cx="301366" cy="297389"/>
          </a:xfrm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4805377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5949C-865E-464A-8659-4F90DA2767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1676-02FE-430B-978A-C436A2C83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7332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86421311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86203115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2002120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1885463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56972170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728177" y="625078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05100640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892969" y="4473774"/>
            <a:ext cx="7358063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892969" y="2984579"/>
            <a:ext cx="7358063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17586511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0482275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84292372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3180013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EBFFC-1CB0-4706-9D6A-88B88FF1FD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1676-02FE-430B-978A-C436A2C83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529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6853" y="6500813"/>
            <a:ext cx="301366" cy="297389"/>
          </a:xfrm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38953648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92517143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96017611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7884700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26169370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40602492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00014415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728177" y="625078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9883192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892969" y="4473774"/>
            <a:ext cx="7358063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892969" y="2984579"/>
            <a:ext cx="7358063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33594224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9341025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76282-23AB-4290-B2AD-D7CADD4F38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1676-02FE-430B-978A-C436A2C83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4098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82717601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42490636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6853" y="6500813"/>
            <a:ext cx="301366" cy="297389"/>
          </a:xfrm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89880368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4131581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43789575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12688722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59310909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45606971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8726334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728177" y="625078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4845842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theme" Target="../theme/theme17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B664880-3F91-4C85-A95B-416A196AD226}" type="datetime1">
              <a:rPr lang="en-US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6/19/2019</a:t>
            </a:fld>
            <a:endParaRPr lang="en-US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D641676-02FE-430B-978A-C436A2C83204}" type="slidenum">
              <a:rPr lang="en-US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9660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06" r:id="rId1"/>
    <p:sldLayoutId id="2147487107" r:id="rId2"/>
    <p:sldLayoutId id="2147487108" r:id="rId3"/>
    <p:sldLayoutId id="2147487109" r:id="rId4"/>
    <p:sldLayoutId id="2147487110" r:id="rId5"/>
    <p:sldLayoutId id="2147487111" r:id="rId6"/>
    <p:sldLayoutId id="2147487112" r:id="rId7"/>
    <p:sldLayoutId id="2147487113" r:id="rId8"/>
    <p:sldLayoutId id="2147487114" r:id="rId9"/>
    <p:sldLayoutId id="2147487115" r:id="rId10"/>
    <p:sldLayoutId id="214748711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8CE82-A57A-4A15-9DAC-2DFD1900EC97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A34B-65BD-4D8C-989C-4F51B026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7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82" r:id="rId1"/>
    <p:sldLayoutId id="2147488783" r:id="rId2"/>
    <p:sldLayoutId id="2147488784" r:id="rId3"/>
    <p:sldLayoutId id="2147488785" r:id="rId4"/>
    <p:sldLayoutId id="2147488786" r:id="rId5"/>
    <p:sldLayoutId id="2147488787" r:id="rId6"/>
    <p:sldLayoutId id="2147488788" r:id="rId7"/>
    <p:sldLayoutId id="2147488789" r:id="rId8"/>
    <p:sldLayoutId id="2147488790" r:id="rId9"/>
    <p:sldLayoutId id="2147488791" r:id="rId10"/>
    <p:sldLayoutId id="2147488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45296" y="312540"/>
            <a:ext cx="5853410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45296" y="1830586"/>
            <a:ext cx="5853410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75931" y="6505278"/>
            <a:ext cx="285334" cy="282769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140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94" r:id="rId1"/>
    <p:sldLayoutId id="2147488795" r:id="rId2"/>
    <p:sldLayoutId id="2147488796" r:id="rId3"/>
    <p:sldLayoutId id="2147488797" r:id="rId4"/>
    <p:sldLayoutId id="2147488798" r:id="rId5"/>
    <p:sldLayoutId id="2147488799" r:id="rId6"/>
    <p:sldLayoutId id="2147488800" r:id="rId7"/>
    <p:sldLayoutId id="2147488801" r:id="rId8"/>
    <p:sldLayoutId id="2147488802" r:id="rId9"/>
    <p:sldLayoutId id="2147488803" r:id="rId10"/>
    <p:sldLayoutId id="2147488804" r:id="rId11"/>
    <p:sldLayoutId id="2147488805" r:id="rId12"/>
    <p:sldLayoutId id="2147488806" r:id="rId13"/>
    <p:sldLayoutId id="2147488807" r:id="rId14"/>
    <p:sldLayoutId id="2147488808" r:id="rId15"/>
    <p:sldLayoutId id="2147488809" r:id="rId16"/>
    <p:sldLayoutId id="2147488810" r:id="rId17"/>
    <p:sldLayoutId id="2147488811" r:id="rId18"/>
    <p:sldLayoutId id="2147488812" r:id="rId19"/>
  </p:sldLayoutIdLst>
  <p:transition spd="med"/>
  <p:txStyles>
    <p:titleStyle>
      <a:lvl1pPr marL="0" marR="0" indent="0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85725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171450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257175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342900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428625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514350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600075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685800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231511" marR="0" indent="-231511" algn="l" defTabSz="308075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398198" marR="0" indent="-231511" algn="l" defTabSz="308075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564886" marR="0" indent="-231511" algn="l" defTabSz="308075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731573" marR="0" indent="-231511" algn="l" defTabSz="308075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898261" marR="0" indent="-231511" algn="l" defTabSz="308075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064948" marR="0" indent="-231511" algn="l" defTabSz="308075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1231636" marR="0" indent="-231511" algn="l" defTabSz="308075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1398323" marR="0" indent="-231511" algn="l" defTabSz="308075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1565011" marR="0" indent="-231511" algn="l" defTabSz="308075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85725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171450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257175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342900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428625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514350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600075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685800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8CE82-A57A-4A15-9DAC-2DFD1900EC97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A34B-65BD-4D8C-989C-4F51B0265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7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14" r:id="rId1"/>
    <p:sldLayoutId id="2147488815" r:id="rId2"/>
    <p:sldLayoutId id="2147488816" r:id="rId3"/>
    <p:sldLayoutId id="2147488817" r:id="rId4"/>
    <p:sldLayoutId id="2147488818" r:id="rId5"/>
    <p:sldLayoutId id="2147488819" r:id="rId6"/>
    <p:sldLayoutId id="2147488820" r:id="rId7"/>
    <p:sldLayoutId id="2147488821" r:id="rId8"/>
    <p:sldLayoutId id="2147488822" r:id="rId9"/>
    <p:sldLayoutId id="2147488823" r:id="rId10"/>
    <p:sldLayoutId id="214748882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45296" y="312539"/>
            <a:ext cx="5853410" cy="1518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103813" y="1981200"/>
            <a:ext cx="3581401" cy="487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75931" y="6505278"/>
            <a:ext cx="285331" cy="282767"/>
          </a:xfrm>
          <a:prstGeom prst="rect">
            <a:avLst/>
          </a:prstGeom>
          <a:ln w="12700">
            <a:miter lim="400000"/>
          </a:ln>
        </p:spPr>
        <p:txBody>
          <a:bodyPr wrap="none" lIns="71436" tIns="71436" rIns="71436" bIns="71436">
            <a:spAutoFit/>
          </a:bodyPr>
          <a:lstStyle>
            <a:lvl1pPr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7463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26" r:id="rId1"/>
    <p:sldLayoutId id="2147488827" r:id="rId2"/>
    <p:sldLayoutId id="2147488828" r:id="rId3"/>
    <p:sldLayoutId id="2147488829" r:id="rId4"/>
    <p:sldLayoutId id="2147488830" r:id="rId5"/>
    <p:sldLayoutId id="2147488831" r:id="rId6"/>
    <p:sldLayoutId id="2147488832" r:id="rId7"/>
    <p:sldLayoutId id="2147488833" r:id="rId8"/>
    <p:sldLayoutId id="2147488834" r:id="rId9"/>
    <p:sldLayoutId id="2147488835" r:id="rId10"/>
  </p:sldLayoutIdLst>
  <p:transition spd="med"/>
  <p:txStyles>
    <p:titleStyle>
      <a:lvl1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231511" marR="0" indent="-231511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398198" marR="0" indent="-231511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564885" marR="0" indent="-231510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731573" marR="0" indent="-231510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898260" marR="0" indent="-231510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1064948" marR="0" indent="-231510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1231636" marR="0" indent="-231510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1398323" marR="0" indent="-231510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1565011" marR="0" indent="-231511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45296" y="178594"/>
            <a:ext cx="5853410" cy="1518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45296" y="1821656"/>
            <a:ext cx="5853410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2790" y="6536531"/>
            <a:ext cx="277319" cy="271227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825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798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38" r:id="rId1"/>
    <p:sldLayoutId id="2147488839" r:id="rId2"/>
    <p:sldLayoutId id="2147488840" r:id="rId3"/>
    <p:sldLayoutId id="2147488841" r:id="rId4"/>
    <p:sldLayoutId id="2147488842" r:id="rId5"/>
    <p:sldLayoutId id="2147488843" r:id="rId6"/>
    <p:sldLayoutId id="2147488844" r:id="rId7"/>
    <p:sldLayoutId id="2147488845" r:id="rId8"/>
    <p:sldLayoutId id="2147488846" r:id="rId9"/>
    <p:sldLayoutId id="2147488847" r:id="rId10"/>
    <p:sldLayoutId id="2147488848" r:id="rId11"/>
    <p:sldLayoutId id="2147488849" r:id="rId12"/>
    <p:sldLayoutId id="2147488850" r:id="rId13"/>
    <p:sldLayoutId id="2147488851" r:id="rId14"/>
  </p:sldLayoutIdLst>
  <p:transition spd="med"/>
  <p:txStyles>
    <p:titleStyle>
      <a:lvl1pPr marL="0" marR="0" indent="0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308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29196" marR="0" indent="-229196" algn="l" defTabSz="308075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395883" marR="0" indent="-229196" algn="l" defTabSz="308075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562571" marR="0" indent="-229196" algn="l" defTabSz="308075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729258" marR="0" indent="-229196" algn="l" defTabSz="308075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895946" marR="0" indent="-229196" algn="l" defTabSz="308075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062633" marR="0" indent="-229196" algn="l" defTabSz="308075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229321" marR="0" indent="-229196" algn="l" defTabSz="308075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396008" marR="0" indent="-229196" algn="l" defTabSz="308075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562696" marR="0" indent="-229196" algn="l" defTabSz="308075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80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85725" algn="ctr" defTabSz="3080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71450" algn="ctr" defTabSz="3080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57175" algn="ctr" defTabSz="3080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42900" algn="ctr" defTabSz="3080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28625" algn="ctr" defTabSz="3080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14350" algn="ctr" defTabSz="3080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00075" algn="ctr" defTabSz="3080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685800" algn="ctr" defTabSz="3080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45296" y="312539"/>
            <a:ext cx="5853410" cy="1518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103813" y="1981200"/>
            <a:ext cx="3581401" cy="487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500878" y="6505279"/>
            <a:ext cx="285331" cy="282767"/>
          </a:xfrm>
          <a:prstGeom prst="rect">
            <a:avLst/>
          </a:prstGeom>
          <a:ln w="12700">
            <a:miter lim="400000"/>
          </a:ln>
        </p:spPr>
        <p:txBody>
          <a:bodyPr wrap="none" lIns="71436" tIns="71436" rIns="71436" bIns="71436">
            <a:spAutoFit/>
          </a:bodyPr>
          <a:lstStyle>
            <a:lvl1pPr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827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54" r:id="rId2"/>
    <p:sldLayoutId id="2147488855" r:id="rId3"/>
    <p:sldLayoutId id="2147488856" r:id="rId4"/>
    <p:sldLayoutId id="2147488857" r:id="rId5"/>
    <p:sldLayoutId id="2147488858" r:id="rId6"/>
    <p:sldLayoutId id="2147488859" r:id="rId7"/>
    <p:sldLayoutId id="2147488860" r:id="rId8"/>
    <p:sldLayoutId id="2147488861" r:id="rId9"/>
    <p:sldLayoutId id="2147488862" r:id="rId10"/>
    <p:sldLayoutId id="2147488863" r:id="rId11"/>
  </p:sldLayoutIdLst>
  <p:transition spd="med"/>
  <p:txStyles>
    <p:titleStyle>
      <a:lvl1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231511" marR="0" indent="-231511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398198" marR="0" indent="-231511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564885" marR="0" indent="-231510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731573" marR="0" indent="-231510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898260" marR="0" indent="-231510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1064948" marR="0" indent="-231510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1231636" marR="0" indent="-231510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1398323" marR="0" indent="-231510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1565011" marR="0" indent="-231511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187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B93DB-50F0-4D4D-9009-5B0611278C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EEE58-C3E6-4FC7-A551-E7AD24F842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8142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65" r:id="rId1"/>
    <p:sldLayoutId id="2147488866" r:id="rId2"/>
    <p:sldLayoutId id="2147488867" r:id="rId3"/>
    <p:sldLayoutId id="2147488868" r:id="rId4"/>
    <p:sldLayoutId id="2147488869" r:id="rId5"/>
    <p:sldLayoutId id="2147488870" r:id="rId6"/>
    <p:sldLayoutId id="2147488871" r:id="rId7"/>
    <p:sldLayoutId id="2147488872" r:id="rId8"/>
    <p:sldLayoutId id="2147488873" r:id="rId9"/>
    <p:sldLayoutId id="2147488874" r:id="rId10"/>
    <p:sldLayoutId id="2147488875" r:id="rId11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59757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77" r:id="rId1"/>
    <p:sldLayoutId id="2147488878" r:id="rId2"/>
    <p:sldLayoutId id="2147488879" r:id="rId3"/>
    <p:sldLayoutId id="2147488880" r:id="rId4"/>
    <p:sldLayoutId id="2147488881" r:id="rId5"/>
    <p:sldLayoutId id="2147488882" r:id="rId6"/>
    <p:sldLayoutId id="2147488883" r:id="rId7"/>
    <p:sldLayoutId id="2147488884" r:id="rId8"/>
    <p:sldLayoutId id="2147488885" r:id="rId9"/>
    <p:sldLayoutId id="2147488886" r:id="rId10"/>
  </p:sldLayoutIdLst>
  <p:transition spd="med"/>
  <p:txStyles>
    <p:titleStyle>
      <a:lvl1pPr algn="ctr" defTabSz="410751">
        <a:defRPr sz="5625">
          <a:latin typeface="+mn-lt"/>
          <a:ea typeface="+mn-ea"/>
          <a:cs typeface="+mn-cs"/>
          <a:sym typeface="Helvetica Light"/>
        </a:defRPr>
      </a:lvl1pPr>
      <a:lvl2pPr indent="160729" algn="ctr" defTabSz="410751">
        <a:defRPr sz="5625">
          <a:latin typeface="+mn-lt"/>
          <a:ea typeface="+mn-ea"/>
          <a:cs typeface="+mn-cs"/>
          <a:sym typeface="Helvetica Light"/>
        </a:defRPr>
      </a:lvl2pPr>
      <a:lvl3pPr indent="321457" algn="ctr" defTabSz="410751">
        <a:defRPr sz="5625">
          <a:latin typeface="+mn-lt"/>
          <a:ea typeface="+mn-ea"/>
          <a:cs typeface="+mn-cs"/>
          <a:sym typeface="Helvetica Light"/>
        </a:defRPr>
      </a:lvl3pPr>
      <a:lvl4pPr indent="482186" algn="ctr" defTabSz="410751">
        <a:defRPr sz="5625">
          <a:latin typeface="+mn-lt"/>
          <a:ea typeface="+mn-ea"/>
          <a:cs typeface="+mn-cs"/>
          <a:sym typeface="Helvetica Light"/>
        </a:defRPr>
      </a:lvl4pPr>
      <a:lvl5pPr indent="642915" algn="ctr" defTabSz="410751">
        <a:defRPr sz="5625">
          <a:latin typeface="+mn-lt"/>
          <a:ea typeface="+mn-ea"/>
          <a:cs typeface="+mn-cs"/>
          <a:sym typeface="Helvetica Light"/>
        </a:defRPr>
      </a:lvl5pPr>
      <a:lvl6pPr indent="803643" algn="ctr" defTabSz="410751">
        <a:defRPr sz="5625">
          <a:latin typeface="+mn-lt"/>
          <a:ea typeface="+mn-ea"/>
          <a:cs typeface="+mn-cs"/>
          <a:sym typeface="Helvetica Light"/>
        </a:defRPr>
      </a:lvl6pPr>
      <a:lvl7pPr indent="964372" algn="ctr" defTabSz="410751">
        <a:defRPr sz="5625">
          <a:latin typeface="+mn-lt"/>
          <a:ea typeface="+mn-ea"/>
          <a:cs typeface="+mn-cs"/>
          <a:sym typeface="Helvetica Light"/>
        </a:defRPr>
      </a:lvl7pPr>
      <a:lvl8pPr indent="1125101" algn="ctr" defTabSz="410751">
        <a:defRPr sz="5625">
          <a:latin typeface="+mn-lt"/>
          <a:ea typeface="+mn-ea"/>
          <a:cs typeface="+mn-cs"/>
          <a:sym typeface="Helvetica Light"/>
        </a:defRPr>
      </a:lvl8pPr>
      <a:lvl9pPr indent="1285829" algn="ctr" defTabSz="410751">
        <a:defRPr sz="5625">
          <a:latin typeface="+mn-lt"/>
          <a:ea typeface="+mn-ea"/>
          <a:cs typeface="+mn-cs"/>
          <a:sym typeface="Helvetica Light"/>
        </a:defRPr>
      </a:lvl9pPr>
    </p:titleStyle>
    <p:bodyStyle>
      <a:lvl1pPr marL="312528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1pPr>
      <a:lvl2pPr marL="625056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2pPr>
      <a:lvl3pPr marL="937584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3pPr>
      <a:lvl4pPr marL="1250112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4pPr>
      <a:lvl5pPr marL="1562640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5pPr>
      <a:lvl6pPr marL="1875168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6pPr>
      <a:lvl7pPr marL="2187696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7pPr>
      <a:lvl8pPr marL="2500224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8pPr>
      <a:lvl9pPr marL="2812752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1607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321457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642915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803643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125101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2858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5F9BED1-36C4-4FF1-B8D6-C661DAFAA0BB}" type="datetimeFigureOut">
              <a:rPr lang="en-US" u="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6/19/2019</a:t>
            </a:fld>
            <a:endParaRPr lang="en-US" u="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u="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813FD01-3502-4FD6-AEA2-09F6A6458DFB}" type="slidenum">
              <a:rPr lang="en-US" u="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909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39" r:id="rId1"/>
    <p:sldLayoutId id="2147487240" r:id="rId2"/>
    <p:sldLayoutId id="2147487241" r:id="rId3"/>
    <p:sldLayoutId id="2147487242" r:id="rId4"/>
    <p:sldLayoutId id="2147487243" r:id="rId5"/>
    <p:sldLayoutId id="2147487244" r:id="rId6"/>
    <p:sldLayoutId id="2147487245" r:id="rId7"/>
    <p:sldLayoutId id="2147487246" r:id="rId8"/>
    <p:sldLayoutId id="2147487247" r:id="rId9"/>
    <p:sldLayoutId id="2147487248" r:id="rId10"/>
    <p:sldLayoutId id="21474872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07DCA-1997-4607-8FCD-FDF56C3D5E0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C0275-D836-4B20-BBD9-33F436777C5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64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430" r:id="rId1"/>
    <p:sldLayoutId id="2147488431" r:id="rId2"/>
    <p:sldLayoutId id="2147488432" r:id="rId3"/>
    <p:sldLayoutId id="2147488433" r:id="rId4"/>
    <p:sldLayoutId id="2147488434" r:id="rId5"/>
    <p:sldLayoutId id="2147488435" r:id="rId6"/>
    <p:sldLayoutId id="2147488436" r:id="rId7"/>
    <p:sldLayoutId id="2147488437" r:id="rId8"/>
    <p:sldLayoutId id="2147488438" r:id="rId9"/>
    <p:sldLayoutId id="2147488439" r:id="rId10"/>
    <p:sldLayoutId id="2147488440" r:id="rId11"/>
  </p:sldLayoutIdLst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u="none">
                <a:latin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3F91ED-BADF-476F-B3C5-07125D60BF37}" type="datetime1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2019-06-19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>
                <a:latin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u="none">
                <a:latin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D863DF-6A83-443A-B756-9FCDCDB7CB3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487" r:id="rId1"/>
    <p:sldLayoutId id="2147488488" r:id="rId2"/>
    <p:sldLayoutId id="2147488489" r:id="rId3"/>
    <p:sldLayoutId id="2147488490" r:id="rId4"/>
    <p:sldLayoutId id="2147488491" r:id="rId5"/>
    <p:sldLayoutId id="2147488492" r:id="rId6"/>
    <p:sldLayoutId id="2147488493" r:id="rId7"/>
    <p:sldLayoutId id="2147488494" r:id="rId8"/>
    <p:sldLayoutId id="2147488495" r:id="rId9"/>
    <p:sldLayoutId id="2147488496" r:id="rId10"/>
    <p:sldLayoutId id="214748849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u="none">
                <a:latin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3F91ED-BADF-476F-B3C5-07125D60BF37}" type="datetime1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2019-06-19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>
                <a:latin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u="none">
                <a:latin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D863DF-6A83-443A-B756-9FCDCDB7CB3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85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51" r:id="rId1"/>
    <p:sldLayoutId id="2147488552" r:id="rId2"/>
    <p:sldLayoutId id="2147488553" r:id="rId3"/>
    <p:sldLayoutId id="2147488554" r:id="rId4"/>
    <p:sldLayoutId id="2147488555" r:id="rId5"/>
    <p:sldLayoutId id="2147488556" r:id="rId6"/>
    <p:sldLayoutId id="2147488557" r:id="rId7"/>
    <p:sldLayoutId id="2147488558" r:id="rId8"/>
    <p:sldLayoutId id="2147488559" r:id="rId9"/>
    <p:sldLayoutId id="2147488560" r:id="rId10"/>
    <p:sldLayoutId id="214748856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8441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78" r:id="rId1"/>
    <p:sldLayoutId id="2147488679" r:id="rId2"/>
    <p:sldLayoutId id="2147488680" r:id="rId3"/>
    <p:sldLayoutId id="2147488681" r:id="rId4"/>
    <p:sldLayoutId id="2147488682" r:id="rId5"/>
    <p:sldLayoutId id="2147488683" r:id="rId6"/>
    <p:sldLayoutId id="2147488684" r:id="rId7"/>
    <p:sldLayoutId id="2147488685" r:id="rId8"/>
    <p:sldLayoutId id="2147488686" r:id="rId9"/>
    <p:sldLayoutId id="2147488687" r:id="rId10"/>
    <p:sldLayoutId id="2147488688" r:id="rId11"/>
    <p:sldLayoutId id="2147488689" r:id="rId12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5389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91" r:id="rId1"/>
    <p:sldLayoutId id="2147488692" r:id="rId2"/>
    <p:sldLayoutId id="2147488693" r:id="rId3"/>
    <p:sldLayoutId id="2147488694" r:id="rId4"/>
    <p:sldLayoutId id="2147488695" r:id="rId5"/>
    <p:sldLayoutId id="2147488697" r:id="rId6"/>
    <p:sldLayoutId id="2147488698" r:id="rId7"/>
    <p:sldLayoutId id="2147488699" r:id="rId8"/>
    <p:sldLayoutId id="2147488700" r:id="rId9"/>
    <p:sldLayoutId id="2147488701" r:id="rId10"/>
    <p:sldLayoutId id="2147488702" r:id="rId11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3417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04" r:id="rId1"/>
    <p:sldLayoutId id="2147488705" r:id="rId2"/>
    <p:sldLayoutId id="2147488706" r:id="rId3"/>
    <p:sldLayoutId id="2147488707" r:id="rId4"/>
    <p:sldLayoutId id="2147488708" r:id="rId5"/>
    <p:sldLayoutId id="2147488709" r:id="rId6"/>
    <p:sldLayoutId id="2147488710" r:id="rId7"/>
    <p:sldLayoutId id="2147488711" r:id="rId8"/>
    <p:sldLayoutId id="2147488712" r:id="rId9"/>
    <p:sldLayoutId id="2147488713" r:id="rId10"/>
    <p:sldLayoutId id="2147488714" r:id="rId11"/>
    <p:sldLayoutId id="2147488715" r:id="rId12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u="none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7508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17" r:id="rId1"/>
    <p:sldLayoutId id="2147488718" r:id="rId2"/>
    <p:sldLayoutId id="2147488719" r:id="rId3"/>
    <p:sldLayoutId id="2147488720" r:id="rId4"/>
    <p:sldLayoutId id="2147488721" r:id="rId5"/>
    <p:sldLayoutId id="2147488722" r:id="rId6"/>
    <p:sldLayoutId id="2147488723" r:id="rId7"/>
    <p:sldLayoutId id="2147488724" r:id="rId8"/>
    <p:sldLayoutId id="2147488725" r:id="rId9"/>
    <p:sldLayoutId id="2147488726" r:id="rId10"/>
    <p:sldLayoutId id="2147488727" r:id="rId11"/>
    <p:sldLayoutId id="2147488728" r:id="rId12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26" Type="http://schemas.openxmlformats.org/officeDocument/2006/relationships/image" Target="../media/image86.png"/><Relationship Id="rId3" Type="http://schemas.openxmlformats.org/officeDocument/2006/relationships/image" Target="../media/image63.png"/><Relationship Id="rId21" Type="http://schemas.openxmlformats.org/officeDocument/2006/relationships/image" Target="../media/image81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24" Type="http://schemas.openxmlformats.org/officeDocument/2006/relationships/image" Target="../media/image84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28" Type="http://schemas.openxmlformats.org/officeDocument/2006/relationships/image" Target="../media/image88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2.png"/><Relationship Id="rId27" Type="http://schemas.openxmlformats.org/officeDocument/2006/relationships/image" Target="../media/image87.png"/><Relationship Id="rId30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26" Type="http://schemas.openxmlformats.org/officeDocument/2006/relationships/image" Target="../media/image114.png"/><Relationship Id="rId3" Type="http://schemas.openxmlformats.org/officeDocument/2006/relationships/image" Target="../media/image91.png"/><Relationship Id="rId21" Type="http://schemas.openxmlformats.org/officeDocument/2006/relationships/image" Target="../media/image109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5" Type="http://schemas.openxmlformats.org/officeDocument/2006/relationships/image" Target="../media/image11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29" Type="http://schemas.openxmlformats.org/officeDocument/2006/relationships/image" Target="../media/image11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24" Type="http://schemas.openxmlformats.org/officeDocument/2006/relationships/image" Target="../media/image112.png"/><Relationship Id="rId32" Type="http://schemas.openxmlformats.org/officeDocument/2006/relationships/image" Target="../media/image120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23" Type="http://schemas.openxmlformats.org/officeDocument/2006/relationships/image" Target="../media/image111.png"/><Relationship Id="rId28" Type="http://schemas.openxmlformats.org/officeDocument/2006/relationships/image" Target="../media/image116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31" Type="http://schemas.openxmlformats.org/officeDocument/2006/relationships/image" Target="../media/image119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Relationship Id="rId27" Type="http://schemas.openxmlformats.org/officeDocument/2006/relationships/image" Target="../media/image115.png"/><Relationship Id="rId30" Type="http://schemas.openxmlformats.org/officeDocument/2006/relationships/image" Target="../media/image1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24.png"/><Relationship Id="rId11" Type="http://schemas.openxmlformats.org/officeDocument/2006/relationships/image" Target="../media/image127.png"/><Relationship Id="rId5" Type="http://schemas.openxmlformats.org/officeDocument/2006/relationships/image" Target="../media/image25.png"/><Relationship Id="rId10" Type="http://schemas.openxmlformats.org/officeDocument/2006/relationships/image" Target="../media/image126.png"/><Relationship Id="rId4" Type="http://schemas.openxmlformats.org/officeDocument/2006/relationships/image" Target="../media/image123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24.png"/><Relationship Id="rId11" Type="http://schemas.openxmlformats.org/officeDocument/2006/relationships/image" Target="../media/image127.png"/><Relationship Id="rId5" Type="http://schemas.openxmlformats.org/officeDocument/2006/relationships/image" Target="../media/image25.png"/><Relationship Id="rId10" Type="http://schemas.openxmlformats.org/officeDocument/2006/relationships/image" Target="../media/image126.png"/><Relationship Id="rId4" Type="http://schemas.openxmlformats.org/officeDocument/2006/relationships/image" Target="../media/image123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34.png"/><Relationship Id="rId3" Type="http://schemas.openxmlformats.org/officeDocument/2006/relationships/image" Target="../media/image127.png"/><Relationship Id="rId7" Type="http://schemas.openxmlformats.org/officeDocument/2006/relationships/image" Target="../media/image56.jpe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29.png"/><Relationship Id="rId11" Type="http://schemas.openxmlformats.org/officeDocument/2006/relationships/image" Target="../media/image132.png"/><Relationship Id="rId5" Type="http://schemas.openxmlformats.org/officeDocument/2006/relationships/image" Target="../media/image128.png"/><Relationship Id="rId10" Type="http://schemas.openxmlformats.org/officeDocument/2006/relationships/image" Target="../media/image131.png"/><Relationship Id="rId4" Type="http://schemas.openxmlformats.org/officeDocument/2006/relationships/image" Target="../media/image57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13" Type="http://schemas.openxmlformats.org/officeDocument/2006/relationships/image" Target="../media/image142.png"/><Relationship Id="rId18" Type="http://schemas.openxmlformats.org/officeDocument/2006/relationships/image" Target="../media/image147.png"/><Relationship Id="rId3" Type="http://schemas.openxmlformats.org/officeDocument/2006/relationships/image" Target="../media/image28.jpeg"/><Relationship Id="rId21" Type="http://schemas.openxmlformats.org/officeDocument/2006/relationships/image" Target="../media/image150.png"/><Relationship Id="rId7" Type="http://schemas.openxmlformats.org/officeDocument/2006/relationships/image" Target="../media/image30.jpeg"/><Relationship Id="rId12" Type="http://schemas.openxmlformats.org/officeDocument/2006/relationships/image" Target="../media/image31.png"/><Relationship Id="rId17" Type="http://schemas.openxmlformats.org/officeDocument/2006/relationships/image" Target="../media/image146.png"/><Relationship Id="rId25" Type="http://schemas.openxmlformats.org/officeDocument/2006/relationships/image" Target="../media/image154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45.png"/><Relationship Id="rId20" Type="http://schemas.openxmlformats.org/officeDocument/2006/relationships/image" Target="../media/image149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37.jpeg"/><Relationship Id="rId11" Type="http://schemas.openxmlformats.org/officeDocument/2006/relationships/image" Target="../media/image141.jpeg"/><Relationship Id="rId24" Type="http://schemas.openxmlformats.org/officeDocument/2006/relationships/image" Target="../media/image153.png"/><Relationship Id="rId5" Type="http://schemas.openxmlformats.org/officeDocument/2006/relationships/image" Target="../media/image29.jpeg"/><Relationship Id="rId15" Type="http://schemas.openxmlformats.org/officeDocument/2006/relationships/image" Target="../media/image144.png"/><Relationship Id="rId23" Type="http://schemas.openxmlformats.org/officeDocument/2006/relationships/image" Target="../media/image152.png"/><Relationship Id="rId10" Type="http://schemas.openxmlformats.org/officeDocument/2006/relationships/image" Target="../media/image140.jpeg"/><Relationship Id="rId19" Type="http://schemas.openxmlformats.org/officeDocument/2006/relationships/image" Target="../media/image148.png"/><Relationship Id="rId4" Type="http://schemas.openxmlformats.org/officeDocument/2006/relationships/image" Target="../media/image136.jpeg"/><Relationship Id="rId9" Type="http://schemas.openxmlformats.org/officeDocument/2006/relationships/image" Target="../media/image139.jpeg"/><Relationship Id="rId14" Type="http://schemas.openxmlformats.org/officeDocument/2006/relationships/image" Target="../media/image143.png"/><Relationship Id="rId22" Type="http://schemas.openxmlformats.org/officeDocument/2006/relationships/image" Target="../media/image1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13" Type="http://schemas.openxmlformats.org/officeDocument/2006/relationships/image" Target="../media/image165.png"/><Relationship Id="rId18" Type="http://schemas.openxmlformats.org/officeDocument/2006/relationships/image" Target="../media/image170.png"/><Relationship Id="rId3" Type="http://schemas.openxmlformats.org/officeDocument/2006/relationships/image" Target="../media/image155.jpeg"/><Relationship Id="rId21" Type="http://schemas.openxmlformats.org/officeDocument/2006/relationships/image" Target="../media/image173.png"/><Relationship Id="rId7" Type="http://schemas.openxmlformats.org/officeDocument/2006/relationships/image" Target="../media/image159.jpeg"/><Relationship Id="rId12" Type="http://schemas.openxmlformats.org/officeDocument/2006/relationships/image" Target="../media/image164.png"/><Relationship Id="rId17" Type="http://schemas.openxmlformats.org/officeDocument/2006/relationships/image" Target="../media/image169.png"/><Relationship Id="rId25" Type="http://schemas.openxmlformats.org/officeDocument/2006/relationships/image" Target="../media/image17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68.png"/><Relationship Id="rId20" Type="http://schemas.openxmlformats.org/officeDocument/2006/relationships/image" Target="../media/image17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58.jpeg"/><Relationship Id="rId11" Type="http://schemas.openxmlformats.org/officeDocument/2006/relationships/image" Target="../media/image163.jpeg"/><Relationship Id="rId24" Type="http://schemas.openxmlformats.org/officeDocument/2006/relationships/image" Target="../media/image176.png"/><Relationship Id="rId5" Type="http://schemas.openxmlformats.org/officeDocument/2006/relationships/image" Target="../media/image157.jpeg"/><Relationship Id="rId15" Type="http://schemas.openxmlformats.org/officeDocument/2006/relationships/image" Target="../media/image167.png"/><Relationship Id="rId23" Type="http://schemas.openxmlformats.org/officeDocument/2006/relationships/image" Target="../media/image175.png"/><Relationship Id="rId10" Type="http://schemas.openxmlformats.org/officeDocument/2006/relationships/image" Target="../media/image162.jpeg"/><Relationship Id="rId19" Type="http://schemas.openxmlformats.org/officeDocument/2006/relationships/image" Target="../media/image171.png"/><Relationship Id="rId4" Type="http://schemas.openxmlformats.org/officeDocument/2006/relationships/image" Target="../media/image156.jpeg"/><Relationship Id="rId9" Type="http://schemas.openxmlformats.org/officeDocument/2006/relationships/image" Target="../media/image161.jpeg"/><Relationship Id="rId14" Type="http://schemas.openxmlformats.org/officeDocument/2006/relationships/image" Target="../media/image166.png"/><Relationship Id="rId22" Type="http://schemas.openxmlformats.org/officeDocument/2006/relationships/image" Target="../media/image17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slideLayout" Target="../slideLayouts/slideLayout147.xml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audio" Target="../media/media2.m4a"/><Relationship Id="rId7" Type="http://schemas.openxmlformats.org/officeDocument/2006/relationships/image" Target="../media/image188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87.tif"/><Relationship Id="rId5" Type="http://schemas.openxmlformats.org/officeDocument/2006/relationships/image" Target="../media/image186.tif"/><Relationship Id="rId10" Type="http://schemas.openxmlformats.org/officeDocument/2006/relationships/image" Target="../media/image185.png"/><Relationship Id="rId4" Type="http://schemas.openxmlformats.org/officeDocument/2006/relationships/slideLayout" Target="../slideLayouts/slideLayout165.xml"/><Relationship Id="rId9" Type="http://schemas.openxmlformats.org/officeDocument/2006/relationships/image" Target="../media/image1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slideLayout" Target="../slideLayouts/slideLayout165.xml"/><Relationship Id="rId7" Type="http://schemas.openxmlformats.org/officeDocument/2006/relationships/image" Target="../media/image19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89.png"/><Relationship Id="rId5" Type="http://schemas.openxmlformats.org/officeDocument/2006/relationships/image" Target="../media/image187.tif"/><Relationship Id="rId10" Type="http://schemas.openxmlformats.org/officeDocument/2006/relationships/image" Target="../media/image185.png"/><Relationship Id="rId4" Type="http://schemas.openxmlformats.org/officeDocument/2006/relationships/image" Target="../media/image186.tif"/><Relationship Id="rId9" Type="http://schemas.openxmlformats.org/officeDocument/2006/relationships/image" Target="../media/image193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7" Type="http://schemas.openxmlformats.org/officeDocument/2006/relationships/image" Target="../media/image19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19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jpeg"/><Relationship Id="rId13" Type="http://schemas.openxmlformats.org/officeDocument/2006/relationships/image" Target="../media/image211.tif"/><Relationship Id="rId3" Type="http://schemas.openxmlformats.org/officeDocument/2006/relationships/image" Target="../media/image201.jpeg"/><Relationship Id="rId7" Type="http://schemas.openxmlformats.org/officeDocument/2006/relationships/image" Target="../media/image205.jpeg"/><Relationship Id="rId12" Type="http://schemas.openxmlformats.org/officeDocument/2006/relationships/image" Target="../media/image210.jpeg"/><Relationship Id="rId17" Type="http://schemas.openxmlformats.org/officeDocument/2006/relationships/image" Target="../media/image214.tif"/><Relationship Id="rId2" Type="http://schemas.openxmlformats.org/officeDocument/2006/relationships/slideLayout" Target="../slideLayouts/slideLayout165.xml"/><Relationship Id="rId16" Type="http://schemas.openxmlformats.org/officeDocument/2006/relationships/image" Target="../media/image193.tif"/><Relationship Id="rId1" Type="http://schemas.openxmlformats.org/officeDocument/2006/relationships/tags" Target="../tags/tag2.xml"/><Relationship Id="rId6" Type="http://schemas.openxmlformats.org/officeDocument/2006/relationships/image" Target="../media/image204.jpeg"/><Relationship Id="rId11" Type="http://schemas.openxmlformats.org/officeDocument/2006/relationships/image" Target="../media/image209.jpeg"/><Relationship Id="rId5" Type="http://schemas.openxmlformats.org/officeDocument/2006/relationships/image" Target="../media/image203.jpeg"/><Relationship Id="rId15" Type="http://schemas.openxmlformats.org/officeDocument/2006/relationships/image" Target="../media/image213.tif"/><Relationship Id="rId10" Type="http://schemas.openxmlformats.org/officeDocument/2006/relationships/image" Target="../media/image208.jpeg"/><Relationship Id="rId4" Type="http://schemas.openxmlformats.org/officeDocument/2006/relationships/image" Target="../media/image202.jpeg"/><Relationship Id="rId9" Type="http://schemas.openxmlformats.org/officeDocument/2006/relationships/image" Target="../media/image207.jpeg"/><Relationship Id="rId14" Type="http://schemas.openxmlformats.org/officeDocument/2006/relationships/image" Target="../media/image212.t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jpe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18.jpeg"/><Relationship Id="rId12" Type="http://schemas.openxmlformats.org/officeDocument/2006/relationships/image" Target="../media/image223.jpeg"/><Relationship Id="rId2" Type="http://schemas.openxmlformats.org/officeDocument/2006/relationships/slideLayout" Target="../slideLayouts/slideLayout165.xml"/><Relationship Id="rId1" Type="http://schemas.openxmlformats.org/officeDocument/2006/relationships/tags" Target="../tags/tag3.xml"/><Relationship Id="rId6" Type="http://schemas.openxmlformats.org/officeDocument/2006/relationships/image" Target="../media/image217.jpeg"/><Relationship Id="rId11" Type="http://schemas.openxmlformats.org/officeDocument/2006/relationships/image" Target="../media/image222.png"/><Relationship Id="rId5" Type="http://schemas.openxmlformats.org/officeDocument/2006/relationships/image" Target="../media/image216.jpeg"/><Relationship Id="rId10" Type="http://schemas.openxmlformats.org/officeDocument/2006/relationships/image" Target="../media/image221.jpeg"/><Relationship Id="rId4" Type="http://schemas.openxmlformats.org/officeDocument/2006/relationships/image" Target="../media/image215.jpeg"/><Relationship Id="rId9" Type="http://schemas.openxmlformats.org/officeDocument/2006/relationships/image" Target="../media/image22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85.png"/><Relationship Id="rId5" Type="http://schemas.openxmlformats.org/officeDocument/2006/relationships/image" Target="../media/image224.png"/><Relationship Id="rId4" Type="http://schemas.openxmlformats.org/officeDocument/2006/relationships/slideLayout" Target="../slideLayouts/slideLayout17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jpg"/><Relationship Id="rId13" Type="http://schemas.openxmlformats.org/officeDocument/2006/relationships/image" Target="../media/image240.jpg"/><Relationship Id="rId3" Type="http://schemas.openxmlformats.org/officeDocument/2006/relationships/image" Target="../media/image229.png"/><Relationship Id="rId7" Type="http://schemas.openxmlformats.org/officeDocument/2006/relationships/image" Target="../media/image234.jpg"/><Relationship Id="rId12" Type="http://schemas.openxmlformats.org/officeDocument/2006/relationships/image" Target="../media/image239.jp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24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3.jpg"/><Relationship Id="rId11" Type="http://schemas.openxmlformats.org/officeDocument/2006/relationships/image" Target="../media/image238.jpg"/><Relationship Id="rId5" Type="http://schemas.openxmlformats.org/officeDocument/2006/relationships/image" Target="../media/image232.jpeg"/><Relationship Id="rId15" Type="http://schemas.openxmlformats.org/officeDocument/2006/relationships/image" Target="../media/image242.jpg"/><Relationship Id="rId10" Type="http://schemas.openxmlformats.org/officeDocument/2006/relationships/image" Target="../media/image237.jpg"/><Relationship Id="rId4" Type="http://schemas.openxmlformats.org/officeDocument/2006/relationships/image" Target="../media/image231.jpg"/><Relationship Id="rId9" Type="http://schemas.openxmlformats.org/officeDocument/2006/relationships/image" Target="../media/image236.jpg"/><Relationship Id="rId14" Type="http://schemas.openxmlformats.org/officeDocument/2006/relationships/image" Target="../media/image241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jpeg"/><Relationship Id="rId13" Type="http://schemas.openxmlformats.org/officeDocument/2006/relationships/image" Target="../media/image253.jpeg"/><Relationship Id="rId18" Type="http://schemas.openxmlformats.org/officeDocument/2006/relationships/image" Target="../media/image258.jpeg"/><Relationship Id="rId3" Type="http://schemas.openxmlformats.org/officeDocument/2006/relationships/image" Target="../media/image229.png"/><Relationship Id="rId21" Type="http://schemas.openxmlformats.org/officeDocument/2006/relationships/image" Target="../media/image261.jpeg"/><Relationship Id="rId7" Type="http://schemas.openxmlformats.org/officeDocument/2006/relationships/image" Target="../media/image247.jpeg"/><Relationship Id="rId12" Type="http://schemas.openxmlformats.org/officeDocument/2006/relationships/image" Target="../media/image252.jpeg"/><Relationship Id="rId17" Type="http://schemas.openxmlformats.org/officeDocument/2006/relationships/image" Target="../media/image257.jpe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256.jpeg"/><Relationship Id="rId20" Type="http://schemas.openxmlformats.org/officeDocument/2006/relationships/image" Target="../media/image26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6.jpeg"/><Relationship Id="rId11" Type="http://schemas.openxmlformats.org/officeDocument/2006/relationships/image" Target="../media/image251.jpeg"/><Relationship Id="rId5" Type="http://schemas.openxmlformats.org/officeDocument/2006/relationships/image" Target="../media/image245.jpeg"/><Relationship Id="rId15" Type="http://schemas.openxmlformats.org/officeDocument/2006/relationships/image" Target="../media/image255.jpeg"/><Relationship Id="rId10" Type="http://schemas.openxmlformats.org/officeDocument/2006/relationships/image" Target="../media/image250.jpeg"/><Relationship Id="rId19" Type="http://schemas.openxmlformats.org/officeDocument/2006/relationships/image" Target="../media/image259.jpeg"/><Relationship Id="rId4" Type="http://schemas.openxmlformats.org/officeDocument/2006/relationships/image" Target="../media/image244.jpeg"/><Relationship Id="rId9" Type="http://schemas.openxmlformats.org/officeDocument/2006/relationships/image" Target="../media/image249.jpeg"/><Relationship Id="rId14" Type="http://schemas.openxmlformats.org/officeDocument/2006/relationships/image" Target="../media/image254.jpeg"/><Relationship Id="rId22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jpe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265.jpeg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6.xml"/><Relationship Id="rId6" Type="http://schemas.openxmlformats.org/officeDocument/2006/relationships/image" Target="../media/image264.jpeg"/><Relationship Id="rId5" Type="http://schemas.openxmlformats.org/officeDocument/2006/relationships/image" Target="../media/image263.jpeg"/><Relationship Id="rId4" Type="http://schemas.openxmlformats.org/officeDocument/2006/relationships/image" Target="../media/image262.jpeg"/><Relationship Id="rId9" Type="http://schemas.openxmlformats.org/officeDocument/2006/relationships/image" Target="../media/image2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8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8.jpeg"/><Relationship Id="rId18" Type="http://schemas.openxmlformats.org/officeDocument/2006/relationships/image" Target="../media/image283.jpeg"/><Relationship Id="rId26" Type="http://schemas.openxmlformats.org/officeDocument/2006/relationships/image" Target="../media/image291.jpeg"/><Relationship Id="rId39" Type="http://schemas.openxmlformats.org/officeDocument/2006/relationships/image" Target="../media/image304.jpeg"/><Relationship Id="rId21" Type="http://schemas.openxmlformats.org/officeDocument/2006/relationships/image" Target="../media/image286.jpeg"/><Relationship Id="rId34" Type="http://schemas.openxmlformats.org/officeDocument/2006/relationships/image" Target="../media/image299.jpeg"/><Relationship Id="rId7" Type="http://schemas.openxmlformats.org/officeDocument/2006/relationships/image" Target="../media/image272.jpeg"/><Relationship Id="rId2" Type="http://schemas.openxmlformats.org/officeDocument/2006/relationships/slideLayout" Target="../slideLayouts/slideLayout104.xml"/><Relationship Id="rId16" Type="http://schemas.openxmlformats.org/officeDocument/2006/relationships/image" Target="../media/image281.jpeg"/><Relationship Id="rId20" Type="http://schemas.openxmlformats.org/officeDocument/2006/relationships/image" Target="../media/image285.jpeg"/><Relationship Id="rId29" Type="http://schemas.openxmlformats.org/officeDocument/2006/relationships/image" Target="../media/image294.jpeg"/><Relationship Id="rId41" Type="http://schemas.openxmlformats.org/officeDocument/2006/relationships/image" Target="../media/image306.jpeg"/><Relationship Id="rId1" Type="http://schemas.openxmlformats.org/officeDocument/2006/relationships/tags" Target="../tags/tag7.xml"/><Relationship Id="rId6" Type="http://schemas.openxmlformats.org/officeDocument/2006/relationships/image" Target="../media/image271.jpeg"/><Relationship Id="rId11" Type="http://schemas.openxmlformats.org/officeDocument/2006/relationships/image" Target="../media/image276.jpeg"/><Relationship Id="rId24" Type="http://schemas.openxmlformats.org/officeDocument/2006/relationships/image" Target="../media/image289.jpeg"/><Relationship Id="rId32" Type="http://schemas.openxmlformats.org/officeDocument/2006/relationships/image" Target="../media/image297.jpeg"/><Relationship Id="rId37" Type="http://schemas.openxmlformats.org/officeDocument/2006/relationships/image" Target="../media/image302.jpeg"/><Relationship Id="rId40" Type="http://schemas.openxmlformats.org/officeDocument/2006/relationships/image" Target="../media/image305.jpeg"/><Relationship Id="rId5" Type="http://schemas.openxmlformats.org/officeDocument/2006/relationships/image" Target="../media/image270.png"/><Relationship Id="rId15" Type="http://schemas.openxmlformats.org/officeDocument/2006/relationships/image" Target="../media/image280.jpeg"/><Relationship Id="rId23" Type="http://schemas.openxmlformats.org/officeDocument/2006/relationships/image" Target="../media/image288.jpeg"/><Relationship Id="rId28" Type="http://schemas.openxmlformats.org/officeDocument/2006/relationships/image" Target="../media/image293.jpeg"/><Relationship Id="rId36" Type="http://schemas.openxmlformats.org/officeDocument/2006/relationships/image" Target="../media/image301.jpeg"/><Relationship Id="rId10" Type="http://schemas.openxmlformats.org/officeDocument/2006/relationships/image" Target="../media/image275.jpeg"/><Relationship Id="rId19" Type="http://schemas.openxmlformats.org/officeDocument/2006/relationships/image" Target="../media/image284.jpeg"/><Relationship Id="rId31" Type="http://schemas.openxmlformats.org/officeDocument/2006/relationships/image" Target="../media/image296.jpeg"/><Relationship Id="rId4" Type="http://schemas.openxmlformats.org/officeDocument/2006/relationships/image" Target="../media/image269.png"/><Relationship Id="rId9" Type="http://schemas.openxmlformats.org/officeDocument/2006/relationships/image" Target="../media/image274.jpeg"/><Relationship Id="rId14" Type="http://schemas.openxmlformats.org/officeDocument/2006/relationships/image" Target="../media/image279.jpeg"/><Relationship Id="rId22" Type="http://schemas.openxmlformats.org/officeDocument/2006/relationships/image" Target="../media/image287.jpeg"/><Relationship Id="rId27" Type="http://schemas.openxmlformats.org/officeDocument/2006/relationships/image" Target="../media/image292.jpeg"/><Relationship Id="rId30" Type="http://schemas.openxmlformats.org/officeDocument/2006/relationships/image" Target="../media/image295.jpeg"/><Relationship Id="rId35" Type="http://schemas.openxmlformats.org/officeDocument/2006/relationships/image" Target="../media/image300.jpeg"/><Relationship Id="rId8" Type="http://schemas.openxmlformats.org/officeDocument/2006/relationships/image" Target="../media/image273.jpeg"/><Relationship Id="rId3" Type="http://schemas.openxmlformats.org/officeDocument/2006/relationships/notesSlide" Target="../notesSlides/notesSlide35.xml"/><Relationship Id="rId12" Type="http://schemas.openxmlformats.org/officeDocument/2006/relationships/image" Target="../media/image277.jpeg"/><Relationship Id="rId17" Type="http://schemas.openxmlformats.org/officeDocument/2006/relationships/image" Target="../media/image282.jpeg"/><Relationship Id="rId25" Type="http://schemas.openxmlformats.org/officeDocument/2006/relationships/image" Target="../media/image290.jpeg"/><Relationship Id="rId33" Type="http://schemas.openxmlformats.org/officeDocument/2006/relationships/image" Target="../media/image298.jpeg"/><Relationship Id="rId38" Type="http://schemas.openxmlformats.org/officeDocument/2006/relationships/image" Target="../media/image30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308.png"/><Relationship Id="rId5" Type="http://schemas.microsoft.com/office/2007/relationships/hdphoto" Target="../media/hdphoto1.wdp"/><Relationship Id="rId4" Type="http://schemas.openxmlformats.org/officeDocument/2006/relationships/image" Target="../media/image30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vision.cs.utexas.edu/projects/FashionPlus/" TargetMode="Externa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4.xml"/><Relationship Id="rId6" Type="http://schemas.openxmlformats.org/officeDocument/2006/relationships/hyperlink" Target="https://www.youtube.com/watch?v=lUH5sWDSGuw&amp;feature=youtu.be" TargetMode="External"/><Relationship Id="rId5" Type="http://schemas.openxmlformats.org/officeDocument/2006/relationships/image" Target="../media/image311.png"/><Relationship Id="rId4" Type="http://schemas.openxmlformats.org/officeDocument/2006/relationships/image" Target="../media/image3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739660-442C-4808-BCA5-8BB01A1C67B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899898"/>
            <a:ext cx="3606303" cy="2219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4927" y="846011"/>
            <a:ext cx="5734145" cy="23876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Learning about fashion from web photos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89040"/>
            <a:ext cx="6858000" cy="1655762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Kristen Grauman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Facebook AI Research 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University of Texas at Austin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2CD7A-3B9A-4998-9D6D-CF53CF63EA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594559"/>
            <a:ext cx="1872208" cy="85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3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4"/>
    </mc:Choice>
    <mc:Fallback xmlns="">
      <p:transition spd="slow" advTm="640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sz="3600" b="1" dirty="0"/>
              <a:t>Learning styles from web photos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5415" y="1134362"/>
            <a:ext cx="879532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Unsupervised learning of a “visual style topics” with a polylingual topic model</a:t>
            </a:r>
          </a:p>
        </p:txBody>
      </p:sp>
      <p:sp>
        <p:nvSpPr>
          <p:cNvPr id="9" name="Shape 33"/>
          <p:cNvSpPr/>
          <p:nvPr/>
        </p:nvSpPr>
        <p:spPr>
          <a:xfrm>
            <a:off x="0" y="6499690"/>
            <a:ext cx="4980531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16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Times New Roman"/>
                <a:sym typeface="Times New Roman"/>
              </a:rPr>
              <a:t>Mimno</a:t>
            </a:r>
            <a:r>
              <a:rPr kumimoji="0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Times New Roman"/>
                <a:sym typeface="Times New Roman"/>
              </a:rPr>
              <a:t> et al. "Polylingual topic models." EMNLP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Times New Roman"/>
                <a:sym typeface="Times New Roman"/>
              </a:rPr>
              <a:t> </a:t>
            </a:r>
            <a:r>
              <a:rPr kumimoji="0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Times New Roman"/>
                <a:sym typeface="Times New Roman"/>
              </a:rPr>
              <a:t>2009.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838" t="32583" r="53740" b="27765"/>
          <a:stretch/>
        </p:blipFill>
        <p:spPr>
          <a:xfrm>
            <a:off x="346071" y="2452678"/>
            <a:ext cx="4383276" cy="253519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636581" y="2348880"/>
            <a:ext cx="1901448" cy="4021602"/>
            <a:chOff x="4980531" y="2448155"/>
            <a:chExt cx="1901448" cy="4021602"/>
          </a:xfrm>
        </p:grpSpPr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4980531" y="2448155"/>
              <a:ext cx="1823717" cy="4021602"/>
              <a:chOff x="5271063" y="2143702"/>
              <a:chExt cx="1823717" cy="402160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4"/>
              <a:srcRect l="34841" t="25912" r="48438" b="45354"/>
              <a:stretch/>
            </p:blipFill>
            <p:spPr>
              <a:xfrm>
                <a:off x="5271063" y="2143702"/>
                <a:ext cx="1823717" cy="1664921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 bwMode="auto">
              <a:xfrm>
                <a:off x="5509372" y="4293096"/>
                <a:ext cx="1330880" cy="187220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l="52476" t="25912" r="31714" b="59790"/>
            <a:stretch/>
          </p:blipFill>
          <p:spPr>
            <a:xfrm>
              <a:off x="5157632" y="4282717"/>
              <a:ext cx="1724347" cy="828445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51155" t="41452" r="31714" b="12572"/>
          <a:stretch/>
        </p:blipFill>
        <p:spPr>
          <a:xfrm>
            <a:off x="4703075" y="2348880"/>
            <a:ext cx="1868363" cy="266394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904148" y="6474203"/>
            <a:ext cx="4140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Hsiao &amp; Grauman, ICCV 2017</a:t>
            </a:r>
          </a:p>
        </p:txBody>
      </p:sp>
      <p:sp>
        <p:nvSpPr>
          <p:cNvPr id="18" name="TextBox 17"/>
          <p:cNvSpPr txBox="1"/>
          <p:nvPr/>
        </p:nvSpPr>
        <p:spPr>
          <a:xfrm rot="5400000">
            <a:off x="7378821" y="3946962"/>
            <a:ext cx="594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...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6531" y="5224307"/>
            <a:ext cx="7329239" cy="954107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outfit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is a mixture of (latent)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styles.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style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is a distribution over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attributes.</a:t>
            </a:r>
          </a:p>
        </p:txBody>
      </p:sp>
    </p:spTree>
    <p:extLst>
      <p:ext uri="{BB962C8B-B14F-4D97-AF65-F5344CB8AC3E}">
        <p14:creationId xmlns:p14="http://schemas.microsoft.com/office/powerpoint/2010/main" val="379951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19572" y="1484784"/>
            <a:ext cx="3773934" cy="2281914"/>
            <a:chOff x="1448437" y="1867166"/>
            <a:chExt cx="3096344" cy="1872208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3" t="50000" r="94963" b="25000"/>
            <a:stretch/>
          </p:blipFill>
          <p:spPr>
            <a:xfrm>
              <a:off x="3297079" y="1980688"/>
              <a:ext cx="530504" cy="1655238"/>
            </a:xfrm>
            <a:prstGeom prst="rect">
              <a:avLst/>
            </a:prstGeom>
          </p:spPr>
        </p:pic>
        <p:pic>
          <p:nvPicPr>
            <p:cNvPr id="6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963" b="83828"/>
            <a:stretch/>
          </p:blipFill>
          <p:spPr>
            <a:xfrm>
              <a:off x="1592453" y="2100495"/>
              <a:ext cx="1109418" cy="1415624"/>
            </a:xfrm>
            <a:prstGeom prst="rect">
              <a:avLst/>
            </a:prstGeom>
          </p:spPr>
        </p:pic>
        <p:pic>
          <p:nvPicPr>
            <p:cNvPr id="7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" t="24489" r="94963" b="49979"/>
            <a:stretch/>
          </p:blipFill>
          <p:spPr>
            <a:xfrm>
              <a:off x="2701871" y="1980993"/>
              <a:ext cx="515257" cy="1654629"/>
            </a:xfrm>
            <a:prstGeom prst="rect">
              <a:avLst/>
            </a:prstGeom>
          </p:spPr>
        </p:pic>
        <p:pic>
          <p:nvPicPr>
            <p:cNvPr id="8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" t="75242" r="94963"/>
            <a:stretch/>
          </p:blipFill>
          <p:spPr>
            <a:xfrm>
              <a:off x="3907533" y="1980688"/>
              <a:ext cx="548573" cy="1655238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1448437" y="1867166"/>
              <a:ext cx="3096344" cy="1872208"/>
            </a:xfrm>
            <a:prstGeom prst="roundRect">
              <a:avLst>
                <a:gd name="adj" fmla="val 19768"/>
              </a:avLst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770242" y="1507407"/>
            <a:ext cx="3742624" cy="2262982"/>
            <a:chOff x="4645800" y="1889790"/>
            <a:chExt cx="3498338" cy="2115274"/>
          </a:xfrm>
        </p:grpSpPr>
        <p:pic>
          <p:nvPicPr>
            <p:cNvPr id="11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74" r="80863" b="83203"/>
            <a:stretch/>
          </p:blipFill>
          <p:spPr>
            <a:xfrm>
              <a:off x="4711393" y="2197171"/>
              <a:ext cx="1428795" cy="1599412"/>
            </a:xfrm>
            <a:prstGeom prst="rect">
              <a:avLst/>
            </a:prstGeom>
          </p:spPr>
        </p:pic>
        <p:pic>
          <p:nvPicPr>
            <p:cNvPr id="12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6" t="24346" r="81701" b="50118"/>
            <a:stretch/>
          </p:blipFill>
          <p:spPr>
            <a:xfrm>
              <a:off x="6026801" y="1940832"/>
              <a:ext cx="638040" cy="1966216"/>
            </a:xfrm>
            <a:prstGeom prst="rect">
              <a:avLst/>
            </a:prstGeom>
          </p:spPr>
        </p:pic>
        <p:pic>
          <p:nvPicPr>
            <p:cNvPr id="13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1" t="49740" r="81574" b="25130"/>
            <a:stretch/>
          </p:blipFill>
          <p:spPr>
            <a:xfrm>
              <a:off x="6633550" y="2237544"/>
              <a:ext cx="684417" cy="1669505"/>
            </a:xfrm>
            <a:prstGeom prst="rect">
              <a:avLst/>
            </a:prstGeom>
          </p:spPr>
        </p:pic>
        <p:pic>
          <p:nvPicPr>
            <p:cNvPr id="14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8" t="75139" r="81512"/>
            <a:stretch/>
          </p:blipFill>
          <p:spPr>
            <a:xfrm>
              <a:off x="7284405" y="1992835"/>
              <a:ext cx="689773" cy="1914214"/>
            </a:xfrm>
            <a:prstGeom prst="rect">
              <a:avLst/>
            </a:prstGeom>
          </p:spPr>
        </p:pic>
        <p:sp>
          <p:nvSpPr>
            <p:cNvPr id="15" name="Rounded Rectangle 14"/>
            <p:cNvSpPr/>
            <p:nvPr/>
          </p:nvSpPr>
          <p:spPr>
            <a:xfrm>
              <a:off x="4645800" y="1889790"/>
              <a:ext cx="3498338" cy="2115274"/>
            </a:xfrm>
            <a:prstGeom prst="roundRect">
              <a:avLst>
                <a:gd name="adj" fmla="val 19768"/>
              </a:avLst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46479" y="4011824"/>
            <a:ext cx="3720120" cy="2249375"/>
            <a:chOff x="828327" y="4394207"/>
            <a:chExt cx="3498338" cy="2115274"/>
          </a:xfrm>
        </p:grpSpPr>
        <p:pic>
          <p:nvPicPr>
            <p:cNvPr id="21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41" t="75277" r="34345"/>
            <a:stretch/>
          </p:blipFill>
          <p:spPr>
            <a:xfrm>
              <a:off x="3572857" y="4460400"/>
              <a:ext cx="716091" cy="1894100"/>
            </a:xfrm>
            <a:prstGeom prst="rect">
              <a:avLst/>
            </a:prstGeom>
          </p:spPr>
        </p:pic>
        <p:pic>
          <p:nvPicPr>
            <p:cNvPr id="18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48" r="34345" b="83307"/>
            <a:stretch/>
          </p:blipFill>
          <p:spPr>
            <a:xfrm>
              <a:off x="974073" y="4599190"/>
              <a:ext cx="1366362" cy="1616519"/>
            </a:xfrm>
            <a:prstGeom prst="rect">
              <a:avLst/>
            </a:prstGeom>
          </p:spPr>
        </p:pic>
        <p:pic>
          <p:nvPicPr>
            <p:cNvPr id="19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30" t="24330" r="35242" b="50466"/>
            <a:stretch/>
          </p:blipFill>
          <p:spPr>
            <a:xfrm>
              <a:off x="2220421" y="4460400"/>
              <a:ext cx="629398" cy="1894100"/>
            </a:xfrm>
            <a:prstGeom prst="rect">
              <a:avLst/>
            </a:prstGeom>
          </p:spPr>
        </p:pic>
        <p:pic>
          <p:nvPicPr>
            <p:cNvPr id="20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54" t="50000" r="35376" b="25092"/>
            <a:stretch/>
          </p:blipFill>
          <p:spPr>
            <a:xfrm>
              <a:off x="2968037" y="4460400"/>
              <a:ext cx="510926" cy="1894100"/>
            </a:xfrm>
            <a:prstGeom prst="rect">
              <a:avLst/>
            </a:prstGeom>
          </p:spPr>
        </p:pic>
        <p:sp>
          <p:nvSpPr>
            <p:cNvPr id="22" name="Rounded Rectangle 21"/>
            <p:cNvSpPr/>
            <p:nvPr/>
          </p:nvSpPr>
          <p:spPr>
            <a:xfrm>
              <a:off x="828327" y="4394207"/>
              <a:ext cx="3498338" cy="2115274"/>
            </a:xfrm>
            <a:prstGeom prst="roundRect">
              <a:avLst>
                <a:gd name="adj" fmla="val 19768"/>
              </a:avLst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744784" y="3967429"/>
            <a:ext cx="3793541" cy="2293769"/>
            <a:chOff x="4596652" y="4349812"/>
            <a:chExt cx="3498338" cy="2115274"/>
          </a:xfrm>
        </p:grpSpPr>
        <p:sp>
          <p:nvSpPr>
            <p:cNvPr id="23" name="Rounded Rectangle 22"/>
            <p:cNvSpPr/>
            <p:nvPr/>
          </p:nvSpPr>
          <p:spPr>
            <a:xfrm>
              <a:off x="4596652" y="4349812"/>
              <a:ext cx="3498338" cy="2115274"/>
            </a:xfrm>
            <a:prstGeom prst="roundRect">
              <a:avLst>
                <a:gd name="adj" fmla="val 19768"/>
              </a:avLst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24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874" t="24971" r="1299" b="50169"/>
            <a:stretch/>
          </p:blipFill>
          <p:spPr>
            <a:xfrm>
              <a:off x="6768048" y="4701590"/>
              <a:ext cx="624114" cy="1611087"/>
            </a:xfrm>
            <a:prstGeom prst="rect">
              <a:avLst/>
            </a:prstGeom>
          </p:spPr>
        </p:pic>
        <p:pic>
          <p:nvPicPr>
            <p:cNvPr id="25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482" r="2013" b="83863"/>
            <a:stretch/>
          </p:blipFill>
          <p:spPr>
            <a:xfrm>
              <a:off x="4670598" y="4660776"/>
              <a:ext cx="1062546" cy="1512582"/>
            </a:xfrm>
            <a:prstGeom prst="rect">
              <a:avLst/>
            </a:prstGeom>
          </p:spPr>
        </p:pic>
        <p:pic>
          <p:nvPicPr>
            <p:cNvPr id="26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12" t="75048" r="1483"/>
            <a:stretch/>
          </p:blipFill>
          <p:spPr>
            <a:xfrm>
              <a:off x="7392162" y="4572713"/>
              <a:ext cx="653143" cy="1617084"/>
            </a:xfrm>
            <a:prstGeom prst="rect">
              <a:avLst/>
            </a:prstGeom>
          </p:spPr>
        </p:pic>
        <p:pic>
          <p:nvPicPr>
            <p:cNvPr id="27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704" t="50000" r="1246" b="25437"/>
            <a:stretch/>
          </p:blipFill>
          <p:spPr>
            <a:xfrm>
              <a:off x="5891835" y="4449833"/>
              <a:ext cx="773006" cy="1862844"/>
            </a:xfrm>
            <a:prstGeom prst="rect">
              <a:avLst/>
            </a:prstGeom>
          </p:spPr>
        </p:pic>
      </p:grpSp>
      <p:sp>
        <p:nvSpPr>
          <p:cNvPr id="31" name="Title 1"/>
          <p:cNvSpPr txBox="1">
            <a:spLocks/>
          </p:cNvSpPr>
          <p:nvPr/>
        </p:nvSpPr>
        <p:spPr>
          <a:xfrm>
            <a:off x="541377" y="185006"/>
            <a:ext cx="8229600" cy="1143000"/>
          </a:xfrm>
          <a:prstGeom prst="rect">
            <a:avLst/>
          </a:prstGeom>
        </p:spPr>
        <p:txBody>
          <a:bodyPr vert="horz" lIns="64294" tIns="32147" rIns="64294" bIns="32147" rtlCol="0" anchor="ctr">
            <a:normAutofit/>
          </a:bodyPr>
          <a:lstStyle>
            <a:lvl1pPr algn="ctr" defTabSz="1300460" rtl="0" eaLnBrk="1" latinLnBrk="0" hangingPunct="1">
              <a:spcBef>
                <a:spcPct val="0"/>
              </a:spcBef>
              <a:buNone/>
              <a:defRPr sz="62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Light"/>
              </a:rPr>
              <a:t>Example discovered styles (dresses)</a:t>
            </a:r>
          </a:p>
        </p:txBody>
      </p:sp>
      <p:sp>
        <p:nvSpPr>
          <p:cNvPr id="33" name="Shape 76"/>
          <p:cNvSpPr>
            <a:spLocks noGrp="1"/>
          </p:cNvSpPr>
          <p:nvPr>
            <p:ph type="title"/>
          </p:nvPr>
        </p:nvSpPr>
        <p:spPr>
          <a:xfrm>
            <a:off x="-508" y="5826284"/>
            <a:ext cx="9215438" cy="15180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Styles we automatically discover in 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Amazon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dataset [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McAuley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et al. 2015]</a:t>
            </a:r>
            <a:endParaRPr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992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143508" y="5826284"/>
            <a:ext cx="9215438" cy="15180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Styles we automatically discover in the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HipsterWars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dataset [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Kiapour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et al]</a:t>
            </a:r>
            <a:endParaRPr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topic_top_imgs.pdf"/>
          <p:cNvPicPr>
            <a:picLocks noChangeAspect="1"/>
          </p:cNvPicPr>
          <p:nvPr/>
        </p:nvPicPr>
        <p:blipFill>
          <a:blip r:embed="rId3"/>
          <a:srcRect r="83653"/>
          <a:stretch>
            <a:fillRect/>
          </a:stretch>
        </p:blipFill>
        <p:spPr>
          <a:xfrm>
            <a:off x="1639019" y="1124744"/>
            <a:ext cx="2103024" cy="3043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topic_top_imgs.pdf"/>
          <p:cNvPicPr>
            <a:picLocks noChangeAspect="1"/>
          </p:cNvPicPr>
          <p:nvPr/>
        </p:nvPicPr>
        <p:blipFill>
          <a:blip r:embed="rId3"/>
          <a:srcRect l="41684" r="41684"/>
          <a:stretch>
            <a:fillRect/>
          </a:stretch>
        </p:blipFill>
        <p:spPr>
          <a:xfrm>
            <a:off x="3420678" y="3006489"/>
            <a:ext cx="2139502" cy="3043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topic_top_imgs.pdf"/>
          <p:cNvPicPr>
            <a:picLocks noChangeAspect="1"/>
          </p:cNvPicPr>
          <p:nvPr/>
        </p:nvPicPr>
        <p:blipFill>
          <a:blip r:embed="rId3"/>
          <a:srcRect l="20872" r="62536"/>
          <a:stretch>
            <a:fillRect/>
          </a:stretch>
        </p:blipFill>
        <p:spPr>
          <a:xfrm>
            <a:off x="5207333" y="1173963"/>
            <a:ext cx="2134506" cy="3043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topic_top_imgs.pdf"/>
          <p:cNvPicPr>
            <a:picLocks noChangeAspect="1"/>
          </p:cNvPicPr>
          <p:nvPr/>
        </p:nvPicPr>
        <p:blipFill>
          <a:blip r:embed="rId3"/>
          <a:srcRect l="84111"/>
          <a:stretch>
            <a:fillRect/>
          </a:stretch>
        </p:blipFill>
        <p:spPr>
          <a:xfrm>
            <a:off x="7100404" y="3053448"/>
            <a:ext cx="2044104" cy="3043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topic_top_imgs.pdf"/>
          <p:cNvPicPr>
            <a:picLocks noChangeAspect="1"/>
          </p:cNvPicPr>
          <p:nvPr/>
        </p:nvPicPr>
        <p:blipFill>
          <a:blip r:embed="rId3"/>
          <a:srcRect l="62829" r="20411"/>
          <a:stretch>
            <a:fillRect/>
          </a:stretch>
        </p:blipFill>
        <p:spPr>
          <a:xfrm>
            <a:off x="4372" y="3202906"/>
            <a:ext cx="2156076" cy="304302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89857" y="105571"/>
            <a:ext cx="8602623" cy="1143000"/>
          </a:xfrm>
          <a:prstGeom prst="rect">
            <a:avLst/>
          </a:prstGeom>
        </p:spPr>
        <p:txBody>
          <a:bodyPr vert="horz" lIns="64294" tIns="32147" rIns="64294" bIns="32147" rtlCol="0" anchor="ctr">
            <a:normAutofit/>
          </a:bodyPr>
          <a:lstStyle>
            <a:lvl1pPr algn="ctr" defTabSz="1300460" rtl="0" eaLnBrk="1" latinLnBrk="0" hangingPunct="1">
              <a:spcBef>
                <a:spcPct val="0"/>
              </a:spcBef>
              <a:buNone/>
              <a:defRPr sz="62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Light"/>
              </a:rPr>
              <a:t>Example discovered styles (full outfit)</a:t>
            </a:r>
          </a:p>
        </p:txBody>
      </p:sp>
    </p:spTree>
    <p:extLst>
      <p:ext uri="{BB962C8B-B14F-4D97-AF65-F5344CB8AC3E}">
        <p14:creationId xmlns:p14="http://schemas.microsoft.com/office/powerpoint/2010/main" val="30156277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sz="3600" b="1" dirty="0"/>
              <a:t>Visual compatibility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4224" y="1187624"/>
            <a:ext cx="8587065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Calculate compatibility of garments via likelihood under topic model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838" t="32583" r="53740" b="27765"/>
          <a:stretch/>
        </p:blipFill>
        <p:spPr>
          <a:xfrm>
            <a:off x="230903" y="2503276"/>
            <a:ext cx="3123772" cy="18067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43583" y="6493658"/>
            <a:ext cx="4140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Hsiao &amp; Grauman, CVPR 2018</a:t>
            </a:r>
          </a:p>
        </p:txBody>
      </p:sp>
      <p:pic>
        <p:nvPicPr>
          <p:cNvPr id="23" name="1.jpg" descr="1.jpg"/>
          <p:cNvPicPr>
            <a:picLocks noChangeAspect="1"/>
          </p:cNvPicPr>
          <p:nvPr/>
        </p:nvPicPr>
        <p:blipFill>
          <a:blip r:embed="rId4"/>
          <a:srcRect l="26898" r="26898"/>
          <a:stretch>
            <a:fillRect/>
          </a:stretch>
        </p:blipFill>
        <p:spPr>
          <a:xfrm>
            <a:off x="4091079" y="3029644"/>
            <a:ext cx="808674" cy="1750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candidate_outer1.png" descr="candidate_outer1.png"/>
          <p:cNvPicPr>
            <a:picLocks noChangeAspect="1"/>
          </p:cNvPicPr>
          <p:nvPr/>
        </p:nvPicPr>
        <p:blipFill>
          <a:blip r:embed="rId5"/>
          <a:srcRect l="5644" r="5644"/>
          <a:stretch>
            <a:fillRect/>
          </a:stretch>
        </p:blipFill>
        <p:spPr>
          <a:xfrm>
            <a:off x="3696606" y="2285526"/>
            <a:ext cx="1552655" cy="1750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1_upper.png" descr="1_upper.png"/>
          <p:cNvPicPr>
            <a:picLocks noChangeAspect="1"/>
          </p:cNvPicPr>
          <p:nvPr/>
        </p:nvPicPr>
        <p:blipFill>
          <a:blip r:embed="rId6"/>
          <a:srcRect l="15744" r="15744"/>
          <a:stretch>
            <a:fillRect/>
          </a:stretch>
        </p:blipFill>
        <p:spPr>
          <a:xfrm>
            <a:off x="4268207" y="2348452"/>
            <a:ext cx="1199101" cy="1750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3summer_lower.png" descr="3summer_lowe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3560" y="2888805"/>
            <a:ext cx="1839150" cy="1839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1winter_upper.png" descr="1winter_uppe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1184" y="2331430"/>
            <a:ext cx="1351374" cy="1351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candidate_outer3.png" descr="candidate_outer3.png"/>
          <p:cNvPicPr>
            <a:picLocks noChangeAspect="1"/>
          </p:cNvPicPr>
          <p:nvPr/>
        </p:nvPicPr>
        <p:blipFill>
          <a:blip r:embed="rId9"/>
          <a:srcRect l="8068"/>
          <a:stretch>
            <a:fillRect/>
          </a:stretch>
        </p:blipFill>
        <p:spPr>
          <a:xfrm>
            <a:off x="6533956" y="2163748"/>
            <a:ext cx="1611854" cy="242767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Down Arrow 9"/>
          <p:cNvSpPr/>
          <p:nvPr/>
        </p:nvSpPr>
        <p:spPr bwMode="auto">
          <a:xfrm flipV="1">
            <a:off x="4980584" y="3626607"/>
            <a:ext cx="707540" cy="1150322"/>
          </a:xfrm>
          <a:prstGeom prst="downArrow">
            <a:avLst/>
          </a:prstGeom>
          <a:solidFill>
            <a:srgbClr val="0074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Down Arrow 31"/>
          <p:cNvSpPr/>
          <p:nvPr/>
        </p:nvSpPr>
        <p:spPr bwMode="auto">
          <a:xfrm>
            <a:off x="7605070" y="3555995"/>
            <a:ext cx="707540" cy="1190547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1807" t="81565" r="43306" b="5159"/>
          <a:stretch/>
        </p:blipFill>
        <p:spPr>
          <a:xfrm>
            <a:off x="284239" y="4633730"/>
            <a:ext cx="3451229" cy="5422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66DF4DA-51B0-45DA-AF7E-617A5BCCCE46}"/>
              </a:ext>
            </a:extLst>
          </p:cNvPr>
          <p:cNvSpPr txBox="1"/>
          <p:nvPr/>
        </p:nvSpPr>
        <p:spPr>
          <a:xfrm>
            <a:off x="876531" y="5224307"/>
            <a:ext cx="7329239" cy="954107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outfit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is a mixture of (latent)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styles.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style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is a distribution over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attributes.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3F9F72-2346-4576-ADA9-4CD966CE963B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extLst>
      <p:ext uri="{BB962C8B-B14F-4D97-AF65-F5344CB8AC3E}">
        <p14:creationId xmlns:p14="http://schemas.microsoft.com/office/powerpoint/2010/main" val="266999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4lower.png" descr="4low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65" y="4994721"/>
            <a:ext cx="1479480" cy="1479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1lower.png" descr="1low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22" y="2511569"/>
            <a:ext cx="1409406" cy="1409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1upper.png" descr="1upp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432" y="1896987"/>
            <a:ext cx="1286039" cy="1286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2lower.png" descr="2low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6740" y="2665379"/>
            <a:ext cx="969343" cy="1166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2upper.png" descr="2uppe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664" y="1940159"/>
            <a:ext cx="1395275" cy="1678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4lower.png" descr="4lowe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8268" y="2226678"/>
            <a:ext cx="1683460" cy="1683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4upper.png" descr="4uppe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4983" y="1965914"/>
            <a:ext cx="1110567" cy="1110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1lower.png" descr="1lowe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809" y="4751645"/>
            <a:ext cx="1683460" cy="1683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0" name="1upper.png" descr="1upper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534" y="4482530"/>
            <a:ext cx="1213969" cy="1213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41" name="2lower.png" descr="2lower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25336" y="4801829"/>
            <a:ext cx="1683460" cy="1683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2" name="2upper.png" descr="2upper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33111" y="4440528"/>
            <a:ext cx="1347749" cy="1347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43" name="3upper.png" descr="3upper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47998" y="4443654"/>
            <a:ext cx="1395277" cy="1395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44" name="4outer.png" descr="4outer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46214" y="4458755"/>
            <a:ext cx="1683460" cy="1683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5" name="1outer.png" descr="1outer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8187" y="4498508"/>
            <a:ext cx="1448626" cy="1448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2outer.png" descr="2outer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96884" y="4458755"/>
            <a:ext cx="1588454" cy="1588454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Most compatible"/>
          <p:cNvSpPr txBox="1"/>
          <p:nvPr/>
        </p:nvSpPr>
        <p:spPr>
          <a:xfrm>
            <a:off x="2852056" y="1013483"/>
            <a:ext cx="3113964" cy="626655"/>
          </a:xfrm>
          <a:prstGeom prst="rect">
            <a:avLst/>
          </a:prstGeom>
          <a:solidFill>
            <a:srgbClr val="0074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461" tIns="60461" rIns="60461" bIns="60461" anchor="ctr"/>
          <a:lstStyle>
            <a:lvl1pPr>
              <a:defRPr sz="45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3164" u="none" kern="0" dirty="0"/>
              <a:t>Most compatible</a:t>
            </a:r>
          </a:p>
        </p:txBody>
      </p:sp>
      <p:pic>
        <p:nvPicPr>
          <p:cNvPr id="648" name="5upper.png" descr="5upper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43916" y="1893461"/>
            <a:ext cx="1799396" cy="1799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6lower.png" descr="6lower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68623" y="2367165"/>
            <a:ext cx="1479480" cy="1479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6upper.png" descr="6upper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02092" y="1963147"/>
            <a:ext cx="745837" cy="745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7lower.png" descr="7lower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91716" y="2831296"/>
            <a:ext cx="1000236" cy="1000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7upper.png" descr="7upper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278290" y="1898136"/>
            <a:ext cx="1571796" cy="157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5lower.png" descr="5lower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12562" y="2511569"/>
            <a:ext cx="1398568" cy="1398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4lower.png" descr="4low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507" y="5386310"/>
            <a:ext cx="1561157" cy="1561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4upper.png" descr="4upper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69721" y="4878143"/>
            <a:ext cx="1264072" cy="1264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4outer.png" descr="4outer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11141" y="3910137"/>
            <a:ext cx="1799396" cy="1799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7lower.png" descr="7lower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73221" y="4963171"/>
            <a:ext cx="1561156" cy="1561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7upper.png" descr="7upper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731183" y="4257334"/>
            <a:ext cx="1692101" cy="16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6lower.png" descr="6lower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608067" y="4816254"/>
            <a:ext cx="1692101" cy="16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6upper.png" descr="6upper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45479" y="4395703"/>
            <a:ext cx="1264073" cy="1264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1" name="6outer.png" descr="6outer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288929" y="4318513"/>
            <a:ext cx="1561157" cy="1561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7outer.png" descr="7outer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486237" y="4578233"/>
            <a:ext cx="1264073" cy="1264073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Title 3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60729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21457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482186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42915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03643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964372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125101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285829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fontAlgn="auto"/>
            <a:r>
              <a:rPr lang="en-US" sz="3600" b="1" kern="0" dirty="0">
                <a:latin typeface="Arial" panose="020B0604020202020204" pitchFamily="34" charset="0"/>
                <a:cs typeface="Arial" panose="020B0604020202020204" pitchFamily="34" charset="0"/>
              </a:rPr>
              <a:t>Visual compatibility results</a:t>
            </a:r>
          </a:p>
        </p:txBody>
      </p:sp>
      <p:sp>
        <p:nvSpPr>
          <p:cNvPr id="34" name="Down Arrow 33"/>
          <p:cNvSpPr/>
          <p:nvPr/>
        </p:nvSpPr>
        <p:spPr bwMode="auto">
          <a:xfrm flipV="1">
            <a:off x="7822555" y="323524"/>
            <a:ext cx="707540" cy="1150322"/>
          </a:xfrm>
          <a:prstGeom prst="downArrow">
            <a:avLst/>
          </a:prstGeom>
          <a:solidFill>
            <a:srgbClr val="0074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E2BDB5-6B27-4375-9F49-4E2CE8CCDE9E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extLst>
      <p:ext uri="{BB962C8B-B14F-4D97-AF65-F5344CB8AC3E}">
        <p14:creationId xmlns:p14="http://schemas.microsoft.com/office/powerpoint/2010/main" val="248723402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6upper.png" descr="6upp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84" y="4675310"/>
            <a:ext cx="989841" cy="989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6" name="2lower.png" descr="2low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178" y="2613190"/>
            <a:ext cx="1424066" cy="1424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7" name="2upper.png" descr="2upp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102" y="2004069"/>
            <a:ext cx="1284571" cy="1284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8" name="4lower.png" descr="4low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5577" y="2463147"/>
            <a:ext cx="1582426" cy="1582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9" name="4upper.png" descr="4uppe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2019" y="2076192"/>
            <a:ext cx="1299697" cy="1299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1lower.png" descr="1lowe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3632" y="5027001"/>
            <a:ext cx="1619349" cy="1619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1upper.png" descr="1uppe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0990" y="4494650"/>
            <a:ext cx="1481618" cy="1481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3lower.png" descr="3lowe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3376" y="5145811"/>
            <a:ext cx="1544141" cy="1544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3upper.png" descr="3upper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5486" y="4474705"/>
            <a:ext cx="1657476" cy="1657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3outer.png" descr="3outer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7342" y="4504651"/>
            <a:ext cx="1932253" cy="1932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1outer.png" descr="1outer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21622" y="4675310"/>
            <a:ext cx="1492760" cy="1492760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Least compatible"/>
          <p:cNvSpPr txBox="1"/>
          <p:nvPr/>
        </p:nvSpPr>
        <p:spPr>
          <a:xfrm>
            <a:off x="3027973" y="1070774"/>
            <a:ext cx="3098528" cy="604174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461" tIns="60461" rIns="60461" bIns="60461" anchor="ctr"/>
          <a:lstStyle>
            <a:lvl1pPr>
              <a:defRPr sz="45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3164" u="none" kern="0" dirty="0"/>
              <a:t>Least compatible</a:t>
            </a:r>
          </a:p>
        </p:txBody>
      </p:sp>
      <p:pic>
        <p:nvPicPr>
          <p:cNvPr id="677" name="5lower.png" descr="5lower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48457" y="2504630"/>
            <a:ext cx="1642802" cy="1642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8" name="5upper.png" descr="5upper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66397" y="1808820"/>
            <a:ext cx="1724502" cy="1724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9" name="5lower.png" descr="5lower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87138" y="5101100"/>
            <a:ext cx="1496462" cy="1496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80" name="5upper.png" descr="5upper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46434" y="4587809"/>
            <a:ext cx="1411120" cy="1411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81" name="5outer.png" descr="5outer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32367" y="4748659"/>
            <a:ext cx="1411120" cy="1411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2" name="8lower.png" descr="8lower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66395" y="4852605"/>
            <a:ext cx="1724504" cy="1724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83" name="8upper.png" descr="8upper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92727" y="4373849"/>
            <a:ext cx="1411120" cy="1411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8outer.png" descr="8outer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47826" y="4654694"/>
            <a:ext cx="1411120" cy="1411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6lower.png" descr="6lower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8210" y="2138672"/>
            <a:ext cx="1691691" cy="1691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6" name="6upper.png" descr="6upper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180" y="2155822"/>
            <a:ext cx="1523049" cy="152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7" name="7upper.png" descr="7upper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00311" y="1965674"/>
            <a:ext cx="1713197" cy="1713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8" name="8lower.png" descr="8lower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144596" y="2627722"/>
            <a:ext cx="1585904" cy="1585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89" name="8upper.png" descr="8upper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126471" y="1858989"/>
            <a:ext cx="1602712" cy="1602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690" name="7outer.png" descr="7outer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340003" y="2175562"/>
            <a:ext cx="1411120" cy="1411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1" name="7lower.png" descr="7lower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267043" y="5701953"/>
            <a:ext cx="1754077" cy="1754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2" name="7upper.png" descr="7upper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955069" y="5004371"/>
            <a:ext cx="1481618" cy="1481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693" name="7outer.png" descr="7outer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991315" y="4911368"/>
            <a:ext cx="1411120" cy="1411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4" name="6lower.png" descr="6lower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09747" y="5121597"/>
            <a:ext cx="1224866" cy="1224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95" name="6outer.png" descr="6outer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-141413" y="4407491"/>
            <a:ext cx="1776604" cy="1776604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Title 3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60729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21457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482186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42915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03643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964372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125101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285829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fontAlgn="auto"/>
            <a:r>
              <a:rPr lang="en-US" sz="3600" b="1" kern="0" dirty="0">
                <a:latin typeface="Arial" panose="020B0604020202020204" pitchFamily="34" charset="0"/>
                <a:cs typeface="Arial" panose="020B0604020202020204" pitchFamily="34" charset="0"/>
              </a:rPr>
              <a:t>Visual compatibility results</a:t>
            </a:r>
          </a:p>
        </p:txBody>
      </p:sp>
      <p:sp>
        <p:nvSpPr>
          <p:cNvPr id="34" name="Down Arrow 33"/>
          <p:cNvSpPr/>
          <p:nvPr/>
        </p:nvSpPr>
        <p:spPr bwMode="auto">
          <a:xfrm>
            <a:off x="8172400" y="248198"/>
            <a:ext cx="707540" cy="1190547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6708D9-D138-48C4-8092-02AED9744C89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extLst>
      <p:ext uri="{BB962C8B-B14F-4D97-AF65-F5344CB8AC3E}">
        <p14:creationId xmlns:p14="http://schemas.microsoft.com/office/powerpoint/2010/main" val="51929561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Ours: Correlated Topic Model…"/>
          <p:cNvSpPr txBox="1"/>
          <p:nvPr/>
        </p:nvSpPr>
        <p:spPr>
          <a:xfrm>
            <a:off x="4633940" y="2284376"/>
            <a:ext cx="4510060" cy="2470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243077" indent="-243077" defTabSz="410751" fontAlgn="auto" hangingPunct="0">
              <a:spcBef>
                <a:spcPts val="703"/>
              </a:spcBef>
              <a:spcAft>
                <a:spcPts val="0"/>
              </a:spcAft>
              <a:buSzPct val="75000"/>
              <a:buFontTx/>
              <a:buChar char="•"/>
              <a:defRPr sz="2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u="none" kern="0" dirty="0" err="1">
                <a:solidFill>
                  <a:srgbClr val="000000"/>
                </a:solidFill>
                <a:cs typeface="Arial" panose="020B0604020202020204" pitchFamily="34" charset="0"/>
                <a:sym typeface="Times New Roman"/>
              </a:rPr>
              <a:t>BiLSTM</a:t>
            </a:r>
            <a:r>
              <a:rPr u="none" kern="0" baseline="31999" dirty="0">
                <a:solidFill>
                  <a:srgbClr val="000000"/>
                </a:solidFill>
                <a:cs typeface="Arial" panose="020B0604020202020204" pitchFamily="34" charset="0"/>
                <a:sym typeface="Times New Roman"/>
              </a:rPr>
              <a:t> [Han et al. 17]</a:t>
            </a:r>
            <a:r>
              <a:rPr u="none" kern="0" dirty="0">
                <a:solidFill>
                  <a:srgbClr val="000000"/>
                </a:solidFill>
                <a:cs typeface="Arial" panose="020B0604020202020204" pitchFamily="34" charset="0"/>
                <a:sym typeface="Times New Roman"/>
              </a:rPr>
              <a:t>: unsupervised sequential model trained on </a:t>
            </a:r>
            <a:r>
              <a:rPr u="none" kern="0" dirty="0" err="1">
                <a:solidFill>
                  <a:srgbClr val="000000"/>
                </a:solidFill>
                <a:cs typeface="Arial" panose="020B0604020202020204" pitchFamily="34" charset="0"/>
                <a:sym typeface="Times New Roman"/>
              </a:rPr>
              <a:t>Polyvore</a:t>
            </a:r>
            <a:r>
              <a:rPr u="none" kern="0" dirty="0">
                <a:solidFill>
                  <a:srgbClr val="000000"/>
                </a:solidFill>
                <a:cs typeface="Arial" panose="020B0604020202020204" pitchFamily="34" charset="0"/>
                <a:sym typeface="Times New Roman"/>
              </a:rPr>
              <a:t> sets.</a:t>
            </a:r>
          </a:p>
          <a:p>
            <a:pPr marL="243077" indent="-243077" defTabSz="410751" fontAlgn="auto" hangingPunct="0">
              <a:spcBef>
                <a:spcPts val="703"/>
              </a:spcBef>
              <a:spcAft>
                <a:spcPts val="0"/>
              </a:spcAft>
              <a:buSzPct val="75000"/>
              <a:buFontTx/>
              <a:buChar char="•"/>
              <a:defRPr sz="2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u="none" kern="0" dirty="0">
                <a:solidFill>
                  <a:srgbClr val="000000"/>
                </a:solidFill>
                <a:cs typeface="Arial" panose="020B0604020202020204" pitchFamily="34" charset="0"/>
                <a:sym typeface="Times New Roman"/>
              </a:rPr>
              <a:t>Monomer</a:t>
            </a:r>
            <a:r>
              <a:rPr u="none" kern="0" dirty="0">
                <a:solidFill>
                  <a:srgbClr val="000000"/>
                </a:solidFill>
                <a:cs typeface="Arial" panose="020B0604020202020204" pitchFamily="34" charset="0"/>
                <a:sym typeface="Times New Roman"/>
              </a:rPr>
              <a:t> </a:t>
            </a:r>
            <a:r>
              <a:rPr u="none" kern="0" baseline="31999" dirty="0">
                <a:solidFill>
                  <a:srgbClr val="000000"/>
                </a:solidFill>
                <a:cs typeface="Arial" panose="020B0604020202020204" pitchFamily="34" charset="0"/>
                <a:sym typeface="Times New Roman"/>
              </a:rPr>
              <a:t>[He et al. 16]</a:t>
            </a:r>
            <a:r>
              <a:rPr u="none" kern="0" dirty="0">
                <a:solidFill>
                  <a:srgbClr val="000000"/>
                </a:solidFill>
                <a:cs typeface="Arial" panose="020B0604020202020204" pitchFamily="34" charset="0"/>
                <a:sym typeface="Times New Roman"/>
              </a:rPr>
              <a:t>: supervised embedding trained on Amazon products co-purchase info.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Visual compatibility results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956" t="21465" r="40747" b="4047"/>
          <a:stretch/>
        </p:blipFill>
        <p:spPr>
          <a:xfrm>
            <a:off x="143508" y="1412776"/>
            <a:ext cx="4716524" cy="42134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3588" y="5493675"/>
            <a:ext cx="7992888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Encouraging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 results for learning compatibility from unlabeled, full-body Web images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EDE6E0-4F6A-449D-B511-F75A27F944B5}"/>
              </a:ext>
            </a:extLst>
          </p:cNvPr>
          <p:cNvSpPr txBox="1"/>
          <p:nvPr/>
        </p:nvSpPr>
        <p:spPr>
          <a:xfrm>
            <a:off x="5743583" y="6493658"/>
            <a:ext cx="4140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Hsiao &amp; Grauman, CVPR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A556C-5285-4E56-B072-BB166FFF5F0D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extLst>
      <p:ext uri="{BB962C8B-B14F-4D97-AF65-F5344CB8AC3E}">
        <p14:creationId xmlns:p14="http://schemas.microsoft.com/office/powerpoint/2010/main" val="2680151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2028362"/>
            <a:ext cx="2263956" cy="25696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3" name="Group"/>
          <p:cNvGrpSpPr/>
          <p:nvPr/>
        </p:nvGrpSpPr>
        <p:grpSpPr>
          <a:xfrm>
            <a:off x="3766830" y="1916832"/>
            <a:ext cx="3784676" cy="2519622"/>
            <a:chOff x="0" y="0"/>
            <a:chExt cx="5382649" cy="3583461"/>
          </a:xfrm>
        </p:grpSpPr>
        <p:pic>
          <p:nvPicPr>
            <p:cNvPr id="506" name="dress1.png" descr="dress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1472" y="197355"/>
              <a:ext cx="2030944" cy="20309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7" name="lower1.png" descr="lower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661142"/>
              <a:ext cx="1922319" cy="1922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8" name="lower2.png" descr="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47139" y="2076387"/>
              <a:ext cx="1194608" cy="1398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9" name="outer1.png" descr="outer1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7875" y="1895890"/>
              <a:ext cx="1452825" cy="14528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0" name="outer2.png" descr="outer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89653" y="0"/>
              <a:ext cx="1792997" cy="23041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1" name="upper1.png" descr="upper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81988" y="92133"/>
              <a:ext cx="782911" cy="14528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2" name="upper2.png" descr="upper2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8490" y="231350"/>
              <a:ext cx="1318617" cy="1318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4" name="Capsule pieces"/>
          <p:cNvSpPr txBox="1"/>
          <p:nvPr/>
        </p:nvSpPr>
        <p:spPr>
          <a:xfrm>
            <a:off x="4778562" y="4204742"/>
            <a:ext cx="2108727" cy="500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1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2400" u="none" kern="0" dirty="0">
                <a:solidFill>
                  <a:srgbClr val="000000"/>
                </a:solidFill>
              </a:rPr>
              <a:t>Capsule pieces</a:t>
            </a:r>
          </a:p>
        </p:txBody>
      </p:sp>
      <p:grpSp>
        <p:nvGrpSpPr>
          <p:cNvPr id="517" name="Group"/>
          <p:cNvGrpSpPr/>
          <p:nvPr/>
        </p:nvGrpSpPr>
        <p:grpSpPr>
          <a:xfrm>
            <a:off x="1584766" y="5313246"/>
            <a:ext cx="1355655" cy="1363822"/>
            <a:chOff x="0" y="0"/>
            <a:chExt cx="1928042" cy="1939656"/>
          </a:xfrm>
        </p:grpSpPr>
        <p:pic>
          <p:nvPicPr>
            <p:cNvPr id="515" name="dress1.png" descr="dress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1614"/>
              <a:ext cx="1928043" cy="1928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6" name="outer1.png" descr="outer1.png"/>
            <p:cNvPicPr>
              <a:picLocks noChangeAspect="1"/>
            </p:cNvPicPr>
            <p:nvPr/>
          </p:nvPicPr>
          <p:blipFill>
            <a:blip r:embed="rId7"/>
            <a:srcRect r="55491"/>
            <a:stretch>
              <a:fillRect/>
            </a:stretch>
          </p:blipFill>
          <p:spPr>
            <a:xfrm>
              <a:off x="213886" y="0"/>
              <a:ext cx="613871" cy="1379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8" name="Outfit #1"/>
          <p:cNvSpPr txBox="1"/>
          <p:nvPr/>
        </p:nvSpPr>
        <p:spPr>
          <a:xfrm>
            <a:off x="1907217" y="4945775"/>
            <a:ext cx="850158" cy="23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1406" u="none" kern="0">
                <a:solidFill>
                  <a:srgbClr val="000000"/>
                </a:solidFill>
              </a:rPr>
              <a:t>Outfit #1</a:t>
            </a:r>
          </a:p>
        </p:txBody>
      </p:sp>
      <p:grpSp>
        <p:nvGrpSpPr>
          <p:cNvPr id="522" name="Group"/>
          <p:cNvGrpSpPr/>
          <p:nvPr/>
        </p:nvGrpSpPr>
        <p:grpSpPr>
          <a:xfrm>
            <a:off x="2561161" y="5261823"/>
            <a:ext cx="1316060" cy="1772117"/>
            <a:chOff x="0" y="0"/>
            <a:chExt cx="1871728" cy="2520343"/>
          </a:xfrm>
        </p:grpSpPr>
        <p:pic>
          <p:nvPicPr>
            <p:cNvPr id="519" name="lower1.png" descr="lower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95421"/>
              <a:ext cx="1824923" cy="18249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0" name="upper2.png" descr="upper2.png"/>
            <p:cNvPicPr>
              <a:picLocks noChangeAspect="1"/>
            </p:cNvPicPr>
            <p:nvPr/>
          </p:nvPicPr>
          <p:blipFill>
            <a:blip r:embed="rId10"/>
            <a:srcRect r="8814"/>
            <a:stretch>
              <a:fillRect/>
            </a:stretch>
          </p:blipFill>
          <p:spPr>
            <a:xfrm>
              <a:off x="279125" y="0"/>
              <a:ext cx="1141463" cy="12518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1" name="outer2.png" descr="outer2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403305" y="204442"/>
              <a:ext cx="1468425" cy="18870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3" name="Outfit #2"/>
          <p:cNvSpPr txBox="1"/>
          <p:nvPr/>
        </p:nvSpPr>
        <p:spPr>
          <a:xfrm>
            <a:off x="2949949" y="4944832"/>
            <a:ext cx="850158" cy="23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1406" u="none" kern="0">
                <a:solidFill>
                  <a:srgbClr val="000000"/>
                </a:solidFill>
              </a:rPr>
              <a:t>Outfit #2</a:t>
            </a:r>
          </a:p>
        </p:txBody>
      </p:sp>
      <p:grpSp>
        <p:nvGrpSpPr>
          <p:cNvPr id="527" name="Group"/>
          <p:cNvGrpSpPr/>
          <p:nvPr/>
        </p:nvGrpSpPr>
        <p:grpSpPr>
          <a:xfrm>
            <a:off x="3875297" y="5237518"/>
            <a:ext cx="1104905" cy="1642022"/>
            <a:chOff x="0" y="0"/>
            <a:chExt cx="1571419" cy="2335318"/>
          </a:xfrm>
        </p:grpSpPr>
        <p:pic>
          <p:nvPicPr>
            <p:cNvPr id="524" name="lower2.png" descr="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7339" y="1007854"/>
              <a:ext cx="1134081" cy="13274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5" name="outer1.png" descr="outer1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379215" cy="1379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6" name="upper1.png" descr="upper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757" y="148119"/>
              <a:ext cx="743245" cy="1379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8" name="Outfit #3"/>
          <p:cNvSpPr txBox="1"/>
          <p:nvPr/>
        </p:nvSpPr>
        <p:spPr>
          <a:xfrm>
            <a:off x="4140130" y="4947268"/>
            <a:ext cx="804691" cy="23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1406" u="none" kern="0">
                <a:solidFill>
                  <a:srgbClr val="000000"/>
                </a:solidFill>
              </a:rPr>
              <a:t>Outfit #3</a:t>
            </a:r>
          </a:p>
        </p:txBody>
      </p:sp>
      <p:grpSp>
        <p:nvGrpSpPr>
          <p:cNvPr id="532" name="Group"/>
          <p:cNvGrpSpPr/>
          <p:nvPr/>
        </p:nvGrpSpPr>
        <p:grpSpPr>
          <a:xfrm>
            <a:off x="5127788" y="5195335"/>
            <a:ext cx="1270870" cy="1698267"/>
            <a:chOff x="0" y="0"/>
            <a:chExt cx="1807458" cy="2415312"/>
          </a:xfrm>
        </p:grpSpPr>
        <p:pic>
          <p:nvPicPr>
            <p:cNvPr id="529" name="outer2.png" descr="outer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702152" cy="21873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0" name="lower2.png" descr="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5652" y="1087848"/>
              <a:ext cx="1134082" cy="13274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1" name="upper2.png" descr="upper2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5652" y="494554"/>
              <a:ext cx="1251807" cy="12518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3" name="Outfit #4"/>
          <p:cNvSpPr txBox="1"/>
          <p:nvPr/>
        </p:nvSpPr>
        <p:spPr>
          <a:xfrm>
            <a:off x="5407847" y="4933207"/>
            <a:ext cx="850158" cy="23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1406" u="none" kern="0">
                <a:solidFill>
                  <a:srgbClr val="000000"/>
                </a:solidFill>
              </a:rPr>
              <a:t>Outfit #4</a:t>
            </a:r>
          </a:p>
        </p:txBody>
      </p:sp>
      <p:pic>
        <p:nvPicPr>
          <p:cNvPr id="534" name="lower1.png" descr="lower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173" y="5708389"/>
            <a:ext cx="1232259" cy="1232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upper1.png" descr="upper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0369" y="5192350"/>
            <a:ext cx="501867" cy="931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outer1.png" descr="outer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965" y="5394430"/>
            <a:ext cx="931299" cy="931299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Outfit #5"/>
          <p:cNvSpPr txBox="1"/>
          <p:nvPr/>
        </p:nvSpPr>
        <p:spPr>
          <a:xfrm>
            <a:off x="6665059" y="4914284"/>
            <a:ext cx="850158" cy="23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1406" u="none" kern="0">
                <a:solidFill>
                  <a:srgbClr val="000000"/>
                </a:solidFill>
              </a:rPr>
              <a:t>Outfit #5</a:t>
            </a:r>
          </a:p>
        </p:txBody>
      </p:sp>
      <p:pic>
        <p:nvPicPr>
          <p:cNvPr id="538" name="long_curly.png" descr="long_curl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1326" y="4334521"/>
            <a:ext cx="5232845" cy="757145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204"/>
          <p:cNvSpPr txBox="1">
            <a:spLocks/>
          </p:cNvSpPr>
          <p:nvPr/>
        </p:nvSpPr>
        <p:spPr>
          <a:xfrm>
            <a:off x="756605" y="156123"/>
            <a:ext cx="7804547" cy="151804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1607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3446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Creating a “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capsul</a:t>
            </a:r>
            <a:r>
              <a:rPr lang="en-US" sz="3600" b="1" u="none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e”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wardrobe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1773" y="935504"/>
            <a:ext cx="777686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Goal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: Select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 minimal set of pieces that mix and match well to create many viable outfits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1889F3-9A77-41F0-831F-5E1BD458849A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extLst>
      <p:ext uri="{BB962C8B-B14F-4D97-AF65-F5344CB8AC3E}">
        <p14:creationId xmlns:p14="http://schemas.microsoft.com/office/powerpoint/2010/main" val="20924876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" grpId="0" animBg="1"/>
      <p:bldP spid="518" grpId="0" animBg="1"/>
      <p:bldP spid="523" grpId="0" animBg="1"/>
      <p:bldP spid="528" grpId="0" animBg="1"/>
      <p:bldP spid="533" grpId="0" animBg="1"/>
      <p:bldP spid="5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876" y="1488302"/>
            <a:ext cx="2263956" cy="25696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" name="Group"/>
          <p:cNvGrpSpPr/>
          <p:nvPr/>
        </p:nvGrpSpPr>
        <p:grpSpPr>
          <a:xfrm>
            <a:off x="3667018" y="1376772"/>
            <a:ext cx="3784676" cy="2519622"/>
            <a:chOff x="0" y="0"/>
            <a:chExt cx="5382649" cy="3583461"/>
          </a:xfrm>
        </p:grpSpPr>
        <p:pic>
          <p:nvPicPr>
            <p:cNvPr id="55" name="dress1.png" descr="dress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1472" y="197355"/>
              <a:ext cx="2030944" cy="20309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" name="lower1.png" descr="lower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661142"/>
              <a:ext cx="1922319" cy="1922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" name="lower2.png" descr="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47139" y="2076387"/>
              <a:ext cx="1194608" cy="1398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" name="outer1.png" descr="outer1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7875" y="1895890"/>
              <a:ext cx="1452825" cy="14528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" name="outer2.png" descr="outer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89653" y="0"/>
              <a:ext cx="1792997" cy="23041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" name="upper1.png" descr="upper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81988" y="92133"/>
              <a:ext cx="782911" cy="14528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" name="upper2.png" descr="upper2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8490" y="231350"/>
              <a:ext cx="1318617" cy="1318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2" name="Capsule pieces"/>
          <p:cNvSpPr txBox="1"/>
          <p:nvPr/>
        </p:nvSpPr>
        <p:spPr>
          <a:xfrm>
            <a:off x="4678750" y="3664682"/>
            <a:ext cx="2108727" cy="500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1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2400" u="none" kern="0" dirty="0">
                <a:solidFill>
                  <a:srgbClr val="000000"/>
                </a:solidFill>
              </a:rPr>
              <a:t>Capsule pieces</a:t>
            </a:r>
          </a:p>
        </p:txBody>
      </p:sp>
      <p:grpSp>
        <p:nvGrpSpPr>
          <p:cNvPr id="63" name="Group"/>
          <p:cNvGrpSpPr/>
          <p:nvPr/>
        </p:nvGrpSpPr>
        <p:grpSpPr>
          <a:xfrm>
            <a:off x="1484954" y="4773186"/>
            <a:ext cx="1355655" cy="1363822"/>
            <a:chOff x="0" y="0"/>
            <a:chExt cx="1928042" cy="1939656"/>
          </a:xfrm>
        </p:grpSpPr>
        <p:pic>
          <p:nvPicPr>
            <p:cNvPr id="64" name="dress1.png" descr="dress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1614"/>
              <a:ext cx="1928043" cy="1928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" name="outer1.png" descr="outer1.png"/>
            <p:cNvPicPr>
              <a:picLocks noChangeAspect="1"/>
            </p:cNvPicPr>
            <p:nvPr/>
          </p:nvPicPr>
          <p:blipFill>
            <a:blip r:embed="rId7"/>
            <a:srcRect r="55491"/>
            <a:stretch>
              <a:fillRect/>
            </a:stretch>
          </p:blipFill>
          <p:spPr>
            <a:xfrm>
              <a:off x="213886" y="0"/>
              <a:ext cx="613871" cy="1379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6" name="Outfit #1"/>
          <p:cNvSpPr txBox="1"/>
          <p:nvPr/>
        </p:nvSpPr>
        <p:spPr>
          <a:xfrm>
            <a:off x="1807405" y="4405715"/>
            <a:ext cx="850158" cy="23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1406" u="none" kern="0">
                <a:solidFill>
                  <a:srgbClr val="000000"/>
                </a:solidFill>
              </a:rPr>
              <a:t>Outfit #1</a:t>
            </a:r>
          </a:p>
        </p:txBody>
      </p:sp>
      <p:grpSp>
        <p:nvGrpSpPr>
          <p:cNvPr id="67" name="Group"/>
          <p:cNvGrpSpPr/>
          <p:nvPr/>
        </p:nvGrpSpPr>
        <p:grpSpPr>
          <a:xfrm>
            <a:off x="2461349" y="4721763"/>
            <a:ext cx="1316060" cy="1772117"/>
            <a:chOff x="0" y="0"/>
            <a:chExt cx="1871728" cy="2520343"/>
          </a:xfrm>
        </p:grpSpPr>
        <p:pic>
          <p:nvPicPr>
            <p:cNvPr id="68" name="lower1.png" descr="lower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95421"/>
              <a:ext cx="1824923" cy="18249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" name="upper2.png" descr="upper2.png"/>
            <p:cNvPicPr>
              <a:picLocks noChangeAspect="1"/>
            </p:cNvPicPr>
            <p:nvPr/>
          </p:nvPicPr>
          <p:blipFill>
            <a:blip r:embed="rId10"/>
            <a:srcRect r="8814"/>
            <a:stretch>
              <a:fillRect/>
            </a:stretch>
          </p:blipFill>
          <p:spPr>
            <a:xfrm>
              <a:off x="279125" y="0"/>
              <a:ext cx="1141463" cy="12518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" name="outer2.png" descr="outer2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403305" y="204442"/>
              <a:ext cx="1468425" cy="18870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1" name="Outfit #2"/>
          <p:cNvSpPr txBox="1"/>
          <p:nvPr/>
        </p:nvSpPr>
        <p:spPr>
          <a:xfrm>
            <a:off x="2850137" y="4404772"/>
            <a:ext cx="850158" cy="23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1406" u="none" kern="0">
                <a:solidFill>
                  <a:srgbClr val="000000"/>
                </a:solidFill>
              </a:rPr>
              <a:t>Outfit #2</a:t>
            </a:r>
          </a:p>
        </p:txBody>
      </p:sp>
      <p:grpSp>
        <p:nvGrpSpPr>
          <p:cNvPr id="72" name="Group"/>
          <p:cNvGrpSpPr/>
          <p:nvPr/>
        </p:nvGrpSpPr>
        <p:grpSpPr>
          <a:xfrm>
            <a:off x="3775485" y="4697458"/>
            <a:ext cx="1104905" cy="1642022"/>
            <a:chOff x="0" y="0"/>
            <a:chExt cx="1571419" cy="2335318"/>
          </a:xfrm>
        </p:grpSpPr>
        <p:pic>
          <p:nvPicPr>
            <p:cNvPr id="73" name="lower2.png" descr="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7339" y="1007854"/>
              <a:ext cx="1134081" cy="13274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" name="outer1.png" descr="outer1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379215" cy="1379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" name="upper1.png" descr="upper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757" y="148119"/>
              <a:ext cx="743245" cy="1379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6" name="Outfit #3"/>
          <p:cNvSpPr txBox="1"/>
          <p:nvPr/>
        </p:nvSpPr>
        <p:spPr>
          <a:xfrm>
            <a:off x="4040318" y="4407208"/>
            <a:ext cx="804691" cy="23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1406" u="none" kern="0">
                <a:solidFill>
                  <a:srgbClr val="000000"/>
                </a:solidFill>
              </a:rPr>
              <a:t>Outfit #3</a:t>
            </a:r>
          </a:p>
        </p:txBody>
      </p:sp>
      <p:grpSp>
        <p:nvGrpSpPr>
          <p:cNvPr id="77" name="Group"/>
          <p:cNvGrpSpPr/>
          <p:nvPr/>
        </p:nvGrpSpPr>
        <p:grpSpPr>
          <a:xfrm>
            <a:off x="5027976" y="4655275"/>
            <a:ext cx="1270870" cy="1698267"/>
            <a:chOff x="0" y="0"/>
            <a:chExt cx="1807458" cy="2415312"/>
          </a:xfrm>
        </p:grpSpPr>
        <p:pic>
          <p:nvPicPr>
            <p:cNvPr id="78" name="outer2.png" descr="outer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702152" cy="21873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" name="lower2.png" descr="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5652" y="1087848"/>
              <a:ext cx="1134082" cy="13274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" name="upper2.png" descr="upper2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5652" y="494554"/>
              <a:ext cx="1251807" cy="12518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1" name="Outfit #4"/>
          <p:cNvSpPr txBox="1"/>
          <p:nvPr/>
        </p:nvSpPr>
        <p:spPr>
          <a:xfrm>
            <a:off x="5308035" y="4393147"/>
            <a:ext cx="850158" cy="23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1406" u="none" kern="0">
                <a:solidFill>
                  <a:srgbClr val="000000"/>
                </a:solidFill>
              </a:rPr>
              <a:t>Outfit #4</a:t>
            </a:r>
          </a:p>
        </p:txBody>
      </p:sp>
      <p:pic>
        <p:nvPicPr>
          <p:cNvPr id="82" name="lower1.png" descr="lower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361" y="5168329"/>
            <a:ext cx="1232259" cy="1232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upper1.png" descr="upper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0557" y="4652290"/>
            <a:ext cx="501867" cy="931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outer1.png" descr="outer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9153" y="4854370"/>
            <a:ext cx="931299" cy="931299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Outfit #5"/>
          <p:cNvSpPr txBox="1"/>
          <p:nvPr/>
        </p:nvSpPr>
        <p:spPr>
          <a:xfrm>
            <a:off x="6565247" y="4374224"/>
            <a:ext cx="850158" cy="23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1406" u="none" kern="0">
                <a:solidFill>
                  <a:srgbClr val="000000"/>
                </a:solidFill>
              </a:rPr>
              <a:t>Outfit #5</a:t>
            </a:r>
          </a:p>
        </p:txBody>
      </p:sp>
      <p:pic>
        <p:nvPicPr>
          <p:cNvPr id="86" name="long_curly.png" descr="long_curl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1514" y="3794461"/>
            <a:ext cx="5232845" cy="7571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4"/>
          <p:cNvGrpSpPr/>
          <p:nvPr/>
        </p:nvGrpSpPr>
        <p:grpSpPr>
          <a:xfrm>
            <a:off x="157178" y="1052736"/>
            <a:ext cx="8570969" cy="1244599"/>
            <a:chOff x="457503" y="5502442"/>
            <a:chExt cx="8570969" cy="1244599"/>
          </a:xfrm>
        </p:grpSpPr>
        <p:sp>
          <p:nvSpPr>
            <p:cNvPr id="4" name="Rectangle 3"/>
            <p:cNvSpPr/>
            <p:nvPr/>
          </p:nvSpPr>
          <p:spPr>
            <a:xfrm>
              <a:off x="1115616" y="5502442"/>
              <a:ext cx="7445536" cy="124459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57503" y="5620892"/>
              <a:ext cx="8570969" cy="1088323"/>
              <a:chOff x="457503" y="5620892"/>
              <a:chExt cx="8570969" cy="1088323"/>
            </a:xfrm>
          </p:grpSpPr>
          <p:sp>
            <p:nvSpPr>
              <p:cNvPr id="152" name="compatibility + versatility"/>
              <p:cNvSpPr txBox="1"/>
              <p:nvPr/>
            </p:nvSpPr>
            <p:spPr>
              <a:xfrm>
                <a:off x="1271544" y="6144010"/>
                <a:ext cx="7296870" cy="4616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algn="ctr" defTabSz="410751" fontAlgn="auto" hangingPunct="0">
                  <a:spcBef>
                    <a:spcPts val="0"/>
                  </a:spcBef>
                  <a:spcAft>
                    <a:spcPts val="0"/>
                  </a:spcAft>
                  <a:defRPr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rPr lang="en-US" sz="2531" u="none" kern="0" dirty="0">
                    <a:solidFill>
                      <a:srgbClr val="000000"/>
                    </a:solidFill>
                    <a:latin typeface="Times"/>
                    <a:cs typeface="Times"/>
                    <a:sym typeface="Times"/>
                  </a:rPr>
                  <a:t>set of garments = </a:t>
                </a:r>
                <a:r>
                  <a:rPr lang="en-US" sz="2531" u="none" kern="0" dirty="0" err="1">
                    <a:solidFill>
                      <a:srgbClr val="000000"/>
                    </a:solidFill>
                    <a:latin typeface="Times"/>
                    <a:cs typeface="Times"/>
                    <a:sym typeface="Times"/>
                  </a:rPr>
                  <a:t>argmax</a:t>
                </a:r>
                <a:r>
                  <a:rPr lang="en-US" sz="2531" u="none" kern="0" dirty="0">
                    <a:solidFill>
                      <a:srgbClr val="000000"/>
                    </a:solidFill>
                    <a:latin typeface="Times"/>
                    <a:cs typeface="Times"/>
                    <a:sym typeface="Times"/>
                  </a:rPr>
                  <a:t> </a:t>
                </a:r>
                <a:r>
                  <a:rPr sz="2531" b="1" u="none" kern="0" dirty="0">
                    <a:solidFill>
                      <a:srgbClr val="000000"/>
                    </a:solidFill>
                    <a:latin typeface="Times"/>
                    <a:cs typeface="Times"/>
                    <a:sym typeface="Times"/>
                  </a:rPr>
                  <a:t>compatibility</a:t>
                </a:r>
                <a:r>
                  <a:rPr sz="2531" u="none" kern="0" dirty="0">
                    <a:solidFill>
                      <a:srgbClr val="000000"/>
                    </a:solidFill>
                    <a:latin typeface="Times"/>
                    <a:cs typeface="Times"/>
                    <a:sym typeface="Times"/>
                  </a:rPr>
                  <a:t> + </a:t>
                </a:r>
                <a:r>
                  <a:rPr sz="2531" b="1" u="none" kern="0" dirty="0">
                    <a:solidFill>
                      <a:srgbClr val="000000"/>
                    </a:solidFill>
                    <a:latin typeface="Times"/>
                    <a:cs typeface="Times"/>
                    <a:sym typeface="Times"/>
                  </a:rPr>
                  <a:t>versatility</a:t>
                </a:r>
              </a:p>
            </p:txBody>
          </p:sp>
          <p:sp>
            <p:nvSpPr>
              <p:cNvPr id="154" name="set of outfits: mix and match by capsule pieces"/>
              <p:cNvSpPr txBox="1"/>
              <p:nvPr/>
            </p:nvSpPr>
            <p:spPr>
              <a:xfrm>
                <a:off x="4509111" y="6247614"/>
                <a:ext cx="72200" cy="4616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>
                <a:lvl1pPr>
                  <a:defRPr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 defTabSz="410751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sz="2531" u="none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457503" y="5620892"/>
                <a:ext cx="8570969" cy="5950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cs typeface="Arial" panose="020B0604020202020204" pitchFamily="34" charset="0"/>
                    <a:sym typeface="Helvetica Light"/>
                  </a:rPr>
                  <a:t>Pose as </a:t>
                </a:r>
                <a:r>
                  <a:rPr kumimoji="0" lang="en-US" sz="3200" b="0" i="1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cs typeface="Arial" panose="020B0604020202020204" pitchFamily="34" charset="0"/>
                    <a:sym typeface="Helvetica Light"/>
                  </a:rPr>
                  <a:t>subset selection </a:t>
                </a:r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cs typeface="Arial" panose="020B0604020202020204" pitchFamily="34" charset="0"/>
                    <a:sym typeface="Helvetica Light"/>
                  </a:rPr>
                  <a:t>problem</a:t>
                </a:r>
              </a:p>
            </p:txBody>
          </p:sp>
        </p:grpSp>
      </p:grpSp>
      <p:sp>
        <p:nvSpPr>
          <p:cNvPr id="43" name="TextBox 42"/>
          <p:cNvSpPr txBox="1"/>
          <p:nvPr/>
        </p:nvSpPr>
        <p:spPr>
          <a:xfrm>
            <a:off x="5743583" y="6493658"/>
            <a:ext cx="4140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Hsiao &amp; Grauman, CVPR 2018</a:t>
            </a:r>
          </a:p>
        </p:txBody>
      </p:sp>
      <p:sp>
        <p:nvSpPr>
          <p:cNvPr id="44" name="Shape 204">
            <a:extLst>
              <a:ext uri="{FF2B5EF4-FFF2-40B4-BE49-F238E27FC236}">
                <a16:creationId xmlns:a16="http://schemas.microsoft.com/office/drawing/2014/main" id="{DD21FDE6-BF82-4AF0-9E81-3498E0C5243B}"/>
              </a:ext>
            </a:extLst>
          </p:cNvPr>
          <p:cNvSpPr txBox="1">
            <a:spLocks/>
          </p:cNvSpPr>
          <p:nvPr/>
        </p:nvSpPr>
        <p:spPr>
          <a:xfrm>
            <a:off x="756605" y="156123"/>
            <a:ext cx="7804547" cy="151804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1607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3446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Creating a “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capsul</a:t>
            </a:r>
            <a:r>
              <a:rPr lang="en-US" sz="3600" b="1" u="none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e”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wardrobe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187DD30-08A8-430A-B1E0-D1D474522DB2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extLst>
      <p:ext uri="{BB962C8B-B14F-4D97-AF65-F5344CB8AC3E}">
        <p14:creationId xmlns:p14="http://schemas.microsoft.com/office/powerpoint/2010/main" val="39249366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long_curly.png" descr="long_curl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250008" y="4291166"/>
            <a:ext cx="4167154" cy="6029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" name="Group"/>
          <p:cNvGrpSpPr/>
          <p:nvPr/>
        </p:nvGrpSpPr>
        <p:grpSpPr>
          <a:xfrm>
            <a:off x="6966418" y="5095788"/>
            <a:ext cx="1143216" cy="1335823"/>
            <a:chOff x="0" y="0"/>
            <a:chExt cx="1625905" cy="1899836"/>
          </a:xfrm>
        </p:grpSpPr>
        <p:pic>
          <p:nvPicPr>
            <p:cNvPr id="162" name="candidate_outer1.png" descr="candidate_outer1.png"/>
            <p:cNvPicPr>
              <a:picLocks noChangeAspect="1"/>
            </p:cNvPicPr>
            <p:nvPr/>
          </p:nvPicPr>
          <p:blipFill>
            <a:blip r:embed="rId4"/>
            <a:srcRect l="5644" r="5644"/>
            <a:stretch>
              <a:fillRect/>
            </a:stretch>
          </p:blipFill>
          <p:spPr>
            <a:xfrm>
              <a:off x="0" y="107332"/>
              <a:ext cx="1040263" cy="117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3_upper.png" descr="3_uppe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263" y="0"/>
              <a:ext cx="1172643" cy="117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candidate_lower2.png" descr="candidate_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188" y="727194"/>
              <a:ext cx="1172643" cy="117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6" name="1.jpg" descr="1.jpg"/>
          <p:cNvPicPr>
            <a:picLocks noChangeAspect="1"/>
          </p:cNvPicPr>
          <p:nvPr/>
        </p:nvPicPr>
        <p:blipFill>
          <a:blip r:embed="rId7"/>
          <a:srcRect l="26898" r="26898"/>
          <a:stretch>
            <a:fillRect/>
          </a:stretch>
        </p:blipFill>
        <p:spPr>
          <a:xfrm>
            <a:off x="5381628" y="3666104"/>
            <a:ext cx="376734" cy="815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candidate_outer1.png" descr="candidate_outer1.png"/>
          <p:cNvPicPr>
            <a:picLocks noChangeAspect="1"/>
          </p:cNvPicPr>
          <p:nvPr/>
        </p:nvPicPr>
        <p:blipFill>
          <a:blip r:embed="rId4"/>
          <a:srcRect l="5644" r="5644"/>
          <a:stretch>
            <a:fillRect/>
          </a:stretch>
        </p:blipFill>
        <p:spPr>
          <a:xfrm>
            <a:off x="5054177" y="3048412"/>
            <a:ext cx="723329" cy="815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1_upper.png" descr="1_upper.png"/>
          <p:cNvPicPr>
            <a:picLocks noChangeAspect="1"/>
          </p:cNvPicPr>
          <p:nvPr/>
        </p:nvPicPr>
        <p:blipFill>
          <a:blip r:embed="rId8"/>
          <a:srcRect l="15744" r="15744"/>
          <a:stretch>
            <a:fillRect/>
          </a:stretch>
        </p:blipFill>
        <p:spPr>
          <a:xfrm>
            <a:off x="5528661" y="3100647"/>
            <a:ext cx="558622" cy="8153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2" name="Group"/>
          <p:cNvGrpSpPr/>
          <p:nvPr/>
        </p:nvGrpSpPr>
        <p:grpSpPr>
          <a:xfrm>
            <a:off x="5122174" y="5168253"/>
            <a:ext cx="984445" cy="1190893"/>
            <a:chOff x="0" y="0"/>
            <a:chExt cx="1400099" cy="1693713"/>
          </a:xfrm>
        </p:grpSpPr>
        <p:pic>
          <p:nvPicPr>
            <p:cNvPr id="169" name="2_upper.png" descr="2_upper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1160920" cy="1160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candidate_lower3.png" descr="candidate_lower3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9180" y="532794"/>
              <a:ext cx="1160920" cy="1160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" name="1_outer.png" descr="1_outer.png"/>
            <p:cNvPicPr>
              <a:picLocks noChangeAspect="1"/>
            </p:cNvPicPr>
            <p:nvPr/>
          </p:nvPicPr>
          <p:blipFill>
            <a:blip r:embed="rId11"/>
            <a:srcRect l="14200" r="50786"/>
            <a:stretch>
              <a:fillRect/>
            </a:stretch>
          </p:blipFill>
          <p:spPr>
            <a:xfrm>
              <a:off x="52142" y="10553"/>
              <a:ext cx="406474" cy="1160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6" name="Group"/>
          <p:cNvGrpSpPr/>
          <p:nvPr/>
        </p:nvGrpSpPr>
        <p:grpSpPr>
          <a:xfrm>
            <a:off x="6902910" y="3097035"/>
            <a:ext cx="1270082" cy="1335824"/>
            <a:chOff x="0" y="0"/>
            <a:chExt cx="1806337" cy="1899836"/>
          </a:xfrm>
        </p:grpSpPr>
        <p:pic>
          <p:nvPicPr>
            <p:cNvPr id="173" name="2_upper.png" descr="2_upper.png"/>
            <p:cNvPicPr>
              <a:picLocks noChangeAspect="1"/>
            </p:cNvPicPr>
            <p:nvPr/>
          </p:nvPicPr>
          <p:blipFill>
            <a:blip r:embed="rId9"/>
            <a:srcRect l="10208"/>
            <a:stretch>
              <a:fillRect/>
            </a:stretch>
          </p:blipFill>
          <p:spPr>
            <a:xfrm>
              <a:off x="327479" y="0"/>
              <a:ext cx="1029581" cy="1146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candidate_lower2.png" descr="candidate_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9700" y="530266"/>
              <a:ext cx="1146638" cy="1146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2_outer.png" descr="2_outer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753199"/>
              <a:ext cx="1146638" cy="1146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7" name="Outfit #1"/>
          <p:cNvSpPr txBox="1"/>
          <p:nvPr/>
        </p:nvSpPr>
        <p:spPr>
          <a:xfrm>
            <a:off x="5078627" y="2710497"/>
            <a:ext cx="984206" cy="290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1617" u="none" kern="0">
                <a:solidFill>
                  <a:srgbClr val="000000"/>
                </a:solidFill>
              </a:rPr>
              <a:t>Outfit #1</a:t>
            </a:r>
          </a:p>
        </p:txBody>
      </p:sp>
      <p:sp>
        <p:nvSpPr>
          <p:cNvPr id="178" name="Outfit #2"/>
          <p:cNvSpPr txBox="1"/>
          <p:nvPr/>
        </p:nvSpPr>
        <p:spPr>
          <a:xfrm>
            <a:off x="6940797" y="2710497"/>
            <a:ext cx="984206" cy="290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1617" u="none" kern="0">
                <a:solidFill>
                  <a:srgbClr val="000000"/>
                </a:solidFill>
              </a:rPr>
              <a:t>Outfit #2</a:t>
            </a:r>
          </a:p>
        </p:txBody>
      </p:sp>
      <p:sp>
        <p:nvSpPr>
          <p:cNvPr id="179" name="Outfit #3"/>
          <p:cNvSpPr txBox="1"/>
          <p:nvPr/>
        </p:nvSpPr>
        <p:spPr>
          <a:xfrm>
            <a:off x="5122295" y="4833462"/>
            <a:ext cx="984206" cy="290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1617" u="none" kern="0">
                <a:solidFill>
                  <a:srgbClr val="000000"/>
                </a:solidFill>
              </a:rPr>
              <a:t>Outfit #3</a:t>
            </a:r>
          </a:p>
        </p:txBody>
      </p:sp>
      <p:sp>
        <p:nvSpPr>
          <p:cNvPr id="180" name="Outfit #4"/>
          <p:cNvSpPr txBox="1"/>
          <p:nvPr/>
        </p:nvSpPr>
        <p:spPr>
          <a:xfrm>
            <a:off x="6966418" y="4833462"/>
            <a:ext cx="984206" cy="290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1617" u="none" kern="0">
                <a:solidFill>
                  <a:srgbClr val="000000"/>
                </a:solidFill>
              </a:rPr>
              <a:t>Outfit #4</a:t>
            </a:r>
          </a:p>
        </p:txBody>
      </p:sp>
      <p:pic>
        <p:nvPicPr>
          <p:cNvPr id="189" name="Screen Shot 2018-04-15 at 1.50.59 PM.png" descr="Screen Shot 2018-04-15 at 1.50.59 PM.png"/>
          <p:cNvPicPr>
            <a:picLocks noChangeAspect="1"/>
          </p:cNvPicPr>
          <p:nvPr/>
        </p:nvPicPr>
        <p:blipFill>
          <a:blip r:embed="rId13"/>
          <a:srcRect l="651" t="12645" r="651"/>
          <a:stretch>
            <a:fillRect/>
          </a:stretch>
        </p:blipFill>
        <p:spPr>
          <a:xfrm>
            <a:off x="1630633" y="1049406"/>
            <a:ext cx="5814851" cy="1242456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y"/>
          <p:cNvSpPr txBox="1"/>
          <p:nvPr/>
        </p:nvSpPr>
        <p:spPr>
          <a:xfrm>
            <a:off x="4549110" y="4203827"/>
            <a:ext cx="261291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2953" u="none" kern="0">
                <a:solidFill>
                  <a:srgbClr val="000000"/>
                </a:solidFill>
              </a:rPr>
              <a:t>y</a:t>
            </a:r>
          </a:p>
        </p:txBody>
      </p:sp>
      <p:grpSp>
        <p:nvGrpSpPr>
          <p:cNvPr id="40" name="群組 39"/>
          <p:cNvGrpSpPr/>
          <p:nvPr/>
        </p:nvGrpSpPr>
        <p:grpSpPr>
          <a:xfrm>
            <a:off x="278296" y="2501024"/>
            <a:ext cx="3654658" cy="3989156"/>
            <a:chOff x="543117" y="2194213"/>
            <a:chExt cx="5197736" cy="5673466"/>
          </a:xfrm>
        </p:grpSpPr>
        <p:sp>
          <p:nvSpPr>
            <p:cNvPr id="41" name="Rounded Rectangle"/>
            <p:cNvSpPr/>
            <p:nvPr/>
          </p:nvSpPr>
          <p:spPr>
            <a:xfrm>
              <a:off x="543117" y="2205646"/>
              <a:ext cx="5197736" cy="5662033"/>
            </a:xfrm>
            <a:prstGeom prst="roundRect">
              <a:avLst>
                <a:gd name="adj" fmla="val 14853"/>
              </a:avLst>
            </a:pr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2218" tIns="2218" rIns="2218" bIns="2218" anchor="ctr"/>
            <a:lstStyle/>
            <a:p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endParaRPr sz="1547" u="none" kern="0">
                <a:solidFill>
                  <a:srgbClr val="FFFFFF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42" name="Capsule pieces"/>
            <p:cNvSpPr txBox="1"/>
            <p:nvPr/>
          </p:nvSpPr>
          <p:spPr>
            <a:xfrm>
              <a:off x="1772103" y="2194213"/>
              <a:ext cx="2563629" cy="4438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>
              <a:lvl1pPr>
                <a:defRPr sz="26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sz="1828" u="none" kern="0">
                  <a:solidFill>
                    <a:srgbClr val="000000"/>
                  </a:solidFill>
                </a:rPr>
                <a:t>Capsule pieces</a:t>
              </a:r>
            </a:p>
          </p:txBody>
        </p:sp>
        <p:pic>
          <p:nvPicPr>
            <p:cNvPr id="43" name="candidate_outer1.png" descr="candidate_outer1.png"/>
            <p:cNvPicPr>
              <a:picLocks noChangeAspect="1"/>
            </p:cNvPicPr>
            <p:nvPr/>
          </p:nvPicPr>
          <p:blipFill>
            <a:blip r:embed="rId4"/>
            <a:srcRect l="5644" r="5644"/>
            <a:stretch>
              <a:fillRect/>
            </a:stretch>
          </p:blipFill>
          <p:spPr>
            <a:xfrm>
              <a:off x="1105926" y="6307902"/>
              <a:ext cx="1275942" cy="143831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4" name="candidate_lower2.png" descr="candidate_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89206" y="4574536"/>
              <a:ext cx="1438314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5" name="candidate_lower3.png" descr="candidate_lower3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8661" y="4574536"/>
              <a:ext cx="1438313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1_outer.png" descr="1_outer.png"/>
            <p:cNvPicPr>
              <a:picLocks noChangeAspect="1"/>
            </p:cNvPicPr>
            <p:nvPr/>
          </p:nvPicPr>
          <p:blipFill>
            <a:blip r:embed="rId11"/>
            <a:srcRect r="14200"/>
            <a:stretch>
              <a:fillRect/>
            </a:stretch>
          </p:blipFill>
          <p:spPr>
            <a:xfrm>
              <a:off x="4161932" y="6307902"/>
              <a:ext cx="1234060" cy="143831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" name="3_upper.png" descr="3_uppe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59752" y="2745916"/>
              <a:ext cx="1438313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8" name="1_upper.png" descr="1_upper.png"/>
            <p:cNvPicPr>
              <a:picLocks noChangeAspect="1"/>
            </p:cNvPicPr>
            <p:nvPr/>
          </p:nvPicPr>
          <p:blipFill>
            <a:blip r:embed="rId8"/>
            <a:srcRect l="15744" r="15744"/>
            <a:stretch>
              <a:fillRect/>
            </a:stretch>
          </p:blipFill>
          <p:spPr>
            <a:xfrm>
              <a:off x="2779108" y="2787323"/>
              <a:ext cx="985400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9" name="2_upper.png" descr="2_upper.png"/>
            <p:cNvPicPr>
              <a:picLocks noChangeAspect="1"/>
            </p:cNvPicPr>
            <p:nvPr/>
          </p:nvPicPr>
          <p:blipFill>
            <a:blip r:embed="rId9"/>
            <a:srcRect l="10143"/>
            <a:stretch>
              <a:fillRect/>
            </a:stretch>
          </p:blipFill>
          <p:spPr>
            <a:xfrm>
              <a:off x="1191625" y="2787323"/>
              <a:ext cx="1292422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0" name="2_outer.png" descr="2_outer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52724" y="6307902"/>
              <a:ext cx="1438313" cy="143831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1" name="1_lower.png" descr="1_lower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451297" y="4549200"/>
              <a:ext cx="655155" cy="14351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2" name="A0T"/>
            <p:cNvSpPr txBox="1"/>
            <p:nvPr/>
          </p:nvSpPr>
          <p:spPr>
            <a:xfrm>
              <a:off x="548088" y="2511391"/>
              <a:ext cx="820739" cy="7154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  <a:defRPr sz="3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800" b="1" i="1" u="none" kern="0">
                  <a:solidFill>
                    <a:srgbClr val="000000"/>
                  </a:solidFill>
                  <a:latin typeface="Times"/>
                  <a:cs typeface="Times"/>
                  <a:sym typeface="Times"/>
                </a:rPr>
                <a:t>A</a:t>
              </a:r>
              <a:r>
                <a:rPr sz="2800" b="1" i="1" u="none" kern="0" baseline="-5999">
                  <a:solidFill>
                    <a:srgbClr val="000000"/>
                  </a:solidFill>
                  <a:latin typeface="Times"/>
                  <a:cs typeface="Times"/>
                  <a:sym typeface="Times"/>
                </a:rPr>
                <a:t>0T</a:t>
              </a:r>
            </a:p>
          </p:txBody>
        </p:sp>
        <p:sp>
          <p:nvSpPr>
            <p:cNvPr id="53" name="A1T"/>
            <p:cNvSpPr txBox="1"/>
            <p:nvPr/>
          </p:nvSpPr>
          <p:spPr>
            <a:xfrm>
              <a:off x="548088" y="4350270"/>
              <a:ext cx="820739" cy="7154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  <a:defRPr sz="3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800" b="1" i="1" u="none" kern="0" dirty="0">
                  <a:solidFill>
                    <a:srgbClr val="000000"/>
                  </a:solidFill>
                  <a:latin typeface="Times"/>
                  <a:cs typeface="Times"/>
                  <a:sym typeface="Times"/>
                </a:rPr>
                <a:t>A</a:t>
              </a:r>
              <a:r>
                <a:rPr sz="2800" b="1" i="1" u="none" kern="0" baseline="-5999" dirty="0">
                  <a:solidFill>
                    <a:srgbClr val="000000"/>
                  </a:solidFill>
                  <a:latin typeface="Times"/>
                  <a:cs typeface="Times"/>
                  <a:sym typeface="Times"/>
                </a:rPr>
                <a:t>1T</a:t>
              </a:r>
            </a:p>
          </p:txBody>
        </p:sp>
        <p:sp>
          <p:nvSpPr>
            <p:cNvPr id="54" name="A2T"/>
            <p:cNvSpPr txBox="1"/>
            <p:nvPr/>
          </p:nvSpPr>
          <p:spPr>
            <a:xfrm>
              <a:off x="548088" y="6004628"/>
              <a:ext cx="820739" cy="7154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  <a:defRPr sz="3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800" b="1" i="1" u="none" kern="0" dirty="0">
                  <a:solidFill>
                    <a:srgbClr val="000000"/>
                  </a:solidFill>
                  <a:latin typeface="Times"/>
                  <a:cs typeface="Times"/>
                  <a:sym typeface="Times"/>
                </a:rPr>
                <a:t>A</a:t>
              </a:r>
              <a:r>
                <a:rPr sz="2800" b="1" i="1" u="none" kern="0" baseline="-5999" dirty="0">
                  <a:solidFill>
                    <a:srgbClr val="000000"/>
                  </a:solidFill>
                  <a:latin typeface="Times"/>
                  <a:cs typeface="Times"/>
                  <a:sym typeface="Times"/>
                </a:rPr>
                <a:t>2T</a:t>
              </a:r>
            </a:p>
          </p:txBody>
        </p:sp>
      </p:grpSp>
      <p:sp>
        <p:nvSpPr>
          <p:cNvPr id="55" name="Shape 204"/>
          <p:cNvSpPr txBox="1">
            <a:spLocks/>
          </p:cNvSpPr>
          <p:nvPr/>
        </p:nvSpPr>
        <p:spPr>
          <a:xfrm>
            <a:off x="756605" y="156123"/>
            <a:ext cx="7804547" cy="151804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1607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3446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Capsule 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via subset selection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Times New Roman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57178" y="1052736"/>
            <a:ext cx="8570969" cy="1244599"/>
            <a:chOff x="457503" y="5502442"/>
            <a:chExt cx="8570969" cy="1244599"/>
          </a:xfrm>
        </p:grpSpPr>
        <p:sp>
          <p:nvSpPr>
            <p:cNvPr id="63" name="Rectangle 62"/>
            <p:cNvSpPr/>
            <p:nvPr/>
          </p:nvSpPr>
          <p:spPr>
            <a:xfrm>
              <a:off x="1115616" y="5502442"/>
              <a:ext cx="7445536" cy="124459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457503" y="5620892"/>
              <a:ext cx="8570969" cy="1088323"/>
              <a:chOff x="457503" y="5620892"/>
              <a:chExt cx="8570969" cy="1088323"/>
            </a:xfrm>
          </p:grpSpPr>
          <p:sp>
            <p:nvSpPr>
              <p:cNvPr id="65" name="compatibility + versatility"/>
              <p:cNvSpPr txBox="1"/>
              <p:nvPr/>
            </p:nvSpPr>
            <p:spPr>
              <a:xfrm>
                <a:off x="1271544" y="6144010"/>
                <a:ext cx="7296870" cy="4616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algn="ctr" defTabSz="410751" fontAlgn="auto" hangingPunct="0">
                  <a:spcBef>
                    <a:spcPts val="0"/>
                  </a:spcBef>
                  <a:spcAft>
                    <a:spcPts val="0"/>
                  </a:spcAft>
                  <a:defRPr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rPr lang="en-US" sz="2531" u="none" kern="0" dirty="0">
                    <a:solidFill>
                      <a:srgbClr val="000000"/>
                    </a:solidFill>
                    <a:latin typeface="Times"/>
                    <a:cs typeface="Times"/>
                    <a:sym typeface="Times"/>
                  </a:rPr>
                  <a:t>set of garments = </a:t>
                </a:r>
                <a:r>
                  <a:rPr lang="en-US" sz="2531" u="none" kern="0" dirty="0" err="1">
                    <a:solidFill>
                      <a:srgbClr val="000000"/>
                    </a:solidFill>
                    <a:latin typeface="Times"/>
                    <a:cs typeface="Times"/>
                    <a:sym typeface="Times"/>
                  </a:rPr>
                  <a:t>argmax</a:t>
                </a:r>
                <a:r>
                  <a:rPr lang="en-US" sz="2531" u="none" kern="0" dirty="0">
                    <a:solidFill>
                      <a:srgbClr val="000000"/>
                    </a:solidFill>
                    <a:latin typeface="Times"/>
                    <a:cs typeface="Times"/>
                    <a:sym typeface="Times"/>
                  </a:rPr>
                  <a:t> </a:t>
                </a:r>
                <a:r>
                  <a:rPr sz="2531" b="1" u="none" kern="0" dirty="0">
                    <a:solidFill>
                      <a:srgbClr val="000000"/>
                    </a:solidFill>
                    <a:latin typeface="Times"/>
                    <a:cs typeface="Times"/>
                    <a:sym typeface="Times"/>
                  </a:rPr>
                  <a:t>compatibility</a:t>
                </a:r>
                <a:r>
                  <a:rPr sz="2531" u="none" kern="0" dirty="0">
                    <a:solidFill>
                      <a:srgbClr val="000000"/>
                    </a:solidFill>
                    <a:latin typeface="Times"/>
                    <a:cs typeface="Times"/>
                    <a:sym typeface="Times"/>
                  </a:rPr>
                  <a:t> + </a:t>
                </a:r>
                <a:r>
                  <a:rPr sz="2531" b="1" u="none" kern="0" dirty="0">
                    <a:solidFill>
                      <a:srgbClr val="000000"/>
                    </a:solidFill>
                    <a:latin typeface="Times"/>
                    <a:cs typeface="Times"/>
                    <a:sym typeface="Times"/>
                  </a:rPr>
                  <a:t>versatility</a:t>
                </a:r>
              </a:p>
            </p:txBody>
          </p:sp>
          <p:sp>
            <p:nvSpPr>
              <p:cNvPr id="66" name="set of outfits: mix and match by capsule pieces"/>
              <p:cNvSpPr txBox="1"/>
              <p:nvPr/>
            </p:nvSpPr>
            <p:spPr>
              <a:xfrm>
                <a:off x="4509111" y="6247614"/>
                <a:ext cx="72200" cy="4616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>
                <a:lvl1pPr>
                  <a:defRPr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 defTabSz="410751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sz="2531" u="none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57503" y="5620892"/>
                <a:ext cx="8570969" cy="5950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cs typeface="Arial" panose="020B0604020202020204" pitchFamily="34" charset="0"/>
                    <a:sym typeface="Helvetica Light"/>
                  </a:rPr>
                  <a:t>Pose as </a:t>
                </a:r>
                <a:r>
                  <a:rPr kumimoji="0" lang="en-US" sz="3200" b="0" i="1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cs typeface="Arial" panose="020B0604020202020204" pitchFamily="34" charset="0"/>
                    <a:sym typeface="Helvetica Light"/>
                  </a:rPr>
                  <a:t>subset selection </a:t>
                </a:r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cs typeface="Arial" panose="020B0604020202020204" pitchFamily="34" charset="0"/>
                    <a:sym typeface="Helvetica Light"/>
                  </a:rPr>
                  <a:t>problem</a:t>
                </a:r>
              </a:p>
            </p:txBody>
          </p:sp>
        </p:grpSp>
      </p:grpSp>
      <p:sp>
        <p:nvSpPr>
          <p:cNvPr id="74" name="圓角矩形圖說文字 1"/>
          <p:cNvSpPr/>
          <p:nvPr/>
        </p:nvSpPr>
        <p:spPr>
          <a:xfrm>
            <a:off x="278296" y="865933"/>
            <a:ext cx="1757213" cy="1101366"/>
          </a:xfrm>
          <a:prstGeom prst="wedgeRoundRectCallout">
            <a:avLst>
              <a:gd name="adj1" fmla="val 111240"/>
              <a:gd name="adj2" fmla="val -14156"/>
              <a:gd name="adj3" fmla="val 16667"/>
            </a:avLst>
          </a:prstGeom>
          <a:solidFill>
            <a:srgbClr val="0074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TW" sz="2000" u="none" kern="0" dirty="0">
                <a:solidFill>
                  <a:srgbClr val="FFFFFF"/>
                </a:solidFill>
                <a:latin typeface="Helvetica Light"/>
                <a:sym typeface="Helvetica Light"/>
              </a:rPr>
              <a:t>optimal set of composed outfits</a:t>
            </a:r>
            <a:endParaRPr lang="zh-TW" altLang="en-US" sz="2000" u="none" kern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75" name="….."/>
          <p:cNvSpPr txBox="1"/>
          <p:nvPr/>
        </p:nvSpPr>
        <p:spPr>
          <a:xfrm>
            <a:off x="8466308" y="3984558"/>
            <a:ext cx="575480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2531" u="none" kern="0">
                <a:solidFill>
                  <a:srgbClr val="000000"/>
                </a:solidFill>
                <a:latin typeface="Helvetica Light"/>
                <a:sym typeface="Helvetica Light"/>
              </a:rPr>
              <a:t>…..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78296" y="4017002"/>
            <a:ext cx="3654658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6" name="Straight Connector 75"/>
          <p:cNvCxnSpPr/>
          <p:nvPr/>
        </p:nvCxnSpPr>
        <p:spPr>
          <a:xfrm>
            <a:off x="307797" y="5251319"/>
            <a:ext cx="3654658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6" name="圓角矩形圖說文字 1">
            <a:extLst>
              <a:ext uri="{FF2B5EF4-FFF2-40B4-BE49-F238E27FC236}">
                <a16:creationId xmlns:a16="http://schemas.microsoft.com/office/drawing/2014/main" id="{1B1F7C92-B32B-40D3-975C-EFDCD16841A1}"/>
              </a:ext>
            </a:extLst>
          </p:cNvPr>
          <p:cNvSpPr/>
          <p:nvPr/>
        </p:nvSpPr>
        <p:spPr>
          <a:xfrm>
            <a:off x="6776492" y="2094911"/>
            <a:ext cx="2021330" cy="760847"/>
          </a:xfrm>
          <a:prstGeom prst="wedgeRoundRectCallout">
            <a:avLst>
              <a:gd name="adj1" fmla="val -45771"/>
              <a:gd name="adj2" fmla="val -123339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TW" sz="2000" u="none" kern="0" dirty="0">
                <a:solidFill>
                  <a:srgbClr val="FFFFFF"/>
                </a:solidFill>
                <a:latin typeface="Helvetica Light"/>
                <a:sym typeface="Helvetica Light"/>
              </a:rPr>
              <a:t>cover all styles (or user’s styles)</a:t>
            </a:r>
            <a:endParaRPr lang="zh-TW" altLang="en-US" sz="2000" u="none" kern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57" name="圓角矩形圖說文字 1">
            <a:extLst>
              <a:ext uri="{FF2B5EF4-FFF2-40B4-BE49-F238E27FC236}">
                <a16:creationId xmlns:a16="http://schemas.microsoft.com/office/drawing/2014/main" id="{1C7DAC33-C056-4A10-8E9B-B6B4F8EA33DA}"/>
              </a:ext>
            </a:extLst>
          </p:cNvPr>
          <p:cNvSpPr/>
          <p:nvPr/>
        </p:nvSpPr>
        <p:spPr>
          <a:xfrm>
            <a:off x="4414667" y="1936513"/>
            <a:ext cx="1880112" cy="760847"/>
          </a:xfrm>
          <a:prstGeom prst="wedgeRoundRectCallout">
            <a:avLst>
              <a:gd name="adj1" fmla="val 20805"/>
              <a:gd name="adj2" fmla="val -10450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TW" sz="2000" u="none" kern="0" dirty="0">
                <a:solidFill>
                  <a:srgbClr val="FFFFFF"/>
                </a:solidFill>
                <a:latin typeface="Helvetica Light"/>
                <a:sym typeface="Helvetica Light"/>
              </a:rPr>
              <a:t>increase outfit compatibility</a:t>
            </a:r>
            <a:endParaRPr lang="zh-TW" altLang="en-US" sz="2000" u="none" kern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0B2EB76-2AD9-4A14-89C8-B68DF43DE24F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extLst>
      <p:ext uri="{BB962C8B-B14F-4D97-AF65-F5344CB8AC3E}">
        <p14:creationId xmlns:p14="http://schemas.microsoft.com/office/powerpoint/2010/main" val="42764971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178" grpId="0" animBg="1"/>
      <p:bldP spid="179" grpId="0" animBg="1"/>
      <p:bldP spid="180" grpId="0" animBg="1"/>
      <p:bldP spid="190" grpId="0" animBg="1"/>
      <p:bldP spid="74" grpId="0" animBg="1"/>
      <p:bldP spid="75" grpId="0" animBg="1"/>
      <p:bldP spid="56" grpId="0" animBg="1"/>
      <p:bldP spid="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Image" descr="Image"/>
          <p:cNvPicPr>
            <a:picLocks noChangeAspect="1"/>
          </p:cNvPicPr>
          <p:nvPr/>
        </p:nvPicPr>
        <p:blipFill>
          <a:blip r:embed="rId3">
            <a:alphaModFix amt="37762"/>
          </a:blip>
          <a:stretch>
            <a:fillRect/>
          </a:stretch>
        </p:blipFill>
        <p:spPr>
          <a:xfrm>
            <a:off x="-15199" y="845242"/>
            <a:ext cx="9189836" cy="5167516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How to understand fashion?"/>
          <p:cNvSpPr/>
          <p:nvPr/>
        </p:nvSpPr>
        <p:spPr>
          <a:xfrm>
            <a:off x="1567728" y="2492896"/>
            <a:ext cx="6023982" cy="810533"/>
          </a:xfrm>
          <a:prstGeom prst="roundRect">
            <a:avLst>
              <a:gd name="adj" fmla="val 20508"/>
            </a:avLst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/>
          <a:lstStyle>
            <a:lvl1pPr>
              <a:defRPr sz="7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308074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u="none" kern="0" dirty="0">
                <a:solidFill>
                  <a:srgbClr val="000000"/>
                </a:solidFill>
              </a:rPr>
              <a:t>Fashion: what people wear</a:t>
            </a:r>
            <a:endParaRPr sz="3200" u="none" kern="0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DABD76-BE8E-4356-A7BE-75D8DC4E34F6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mayo_wo0.jpg" descr="mayo_wo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68" y="3303303"/>
            <a:ext cx="784581" cy="1176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0" name="mayo_wo2.jpg" descr="mayo_wo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27" y="4691279"/>
            <a:ext cx="784580" cy="1176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1" name="mayo_wo15.jpg" descr="mayo_wo1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213" y="3318072"/>
            <a:ext cx="784581" cy="1176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mayo_wo31.jpg" descr="mayo_wo3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8271" y="4671255"/>
            <a:ext cx="784581" cy="1176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mayo_wo25.jpg" descr="mayo_wo2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3258" y="3332840"/>
            <a:ext cx="784580" cy="1176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mayo_wo65.jpg" descr="mayo_wo65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1303" y="3347607"/>
            <a:ext cx="784580" cy="1176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mayo_wo167.jpg" descr="mayo_wo167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398" y="4681267"/>
            <a:ext cx="784581" cy="1176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mayo_wo190.jpg" descr="mayo_wo190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9346" y="3362376"/>
            <a:ext cx="784581" cy="1176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7" name="mayo_wo209.jpg" descr="mayo_wo209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3144" y="4661242"/>
            <a:ext cx="784580" cy="1176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8" name="Screen Shot 2017-03-15 at 8.25.23 PM.png" descr="Screen Shot 2017-03-15 at 8.25.23 PM.png"/>
          <p:cNvPicPr>
            <a:picLocks noChangeAspect="1"/>
          </p:cNvPicPr>
          <p:nvPr/>
        </p:nvPicPr>
        <p:blipFill>
          <a:blip r:embed="rId12"/>
          <a:srcRect l="15123" r="15123"/>
          <a:stretch>
            <a:fillRect/>
          </a:stretch>
        </p:blipFill>
        <p:spPr>
          <a:xfrm>
            <a:off x="257169" y="1906370"/>
            <a:ext cx="4472384" cy="12707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1" name="Group"/>
          <p:cNvGrpSpPr/>
          <p:nvPr/>
        </p:nvGrpSpPr>
        <p:grpSpPr>
          <a:xfrm>
            <a:off x="5009399" y="2625891"/>
            <a:ext cx="3990045" cy="3270579"/>
            <a:chOff x="0" y="0"/>
            <a:chExt cx="5674729" cy="4651488"/>
          </a:xfrm>
        </p:grpSpPr>
        <p:pic>
          <p:nvPicPr>
            <p:cNvPr id="749" name="dress1.png" descr="dress1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758663" y="2094091"/>
              <a:ext cx="1887552" cy="1887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0" name="dress2.png" descr="dress2.png"/>
            <p:cNvPicPr>
              <a:picLocks noChangeAspect="1"/>
            </p:cNvPicPr>
            <p:nvPr/>
          </p:nvPicPr>
          <p:blipFill>
            <a:blip r:embed="rId14"/>
            <a:srcRect t="6919" r="15787"/>
            <a:stretch>
              <a:fillRect/>
            </a:stretch>
          </p:blipFill>
          <p:spPr>
            <a:xfrm>
              <a:off x="274180" y="2703420"/>
              <a:ext cx="1716700" cy="18974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1" name="dress3.png" descr="dress3.png"/>
            <p:cNvPicPr>
              <a:picLocks noChangeAspect="1"/>
            </p:cNvPicPr>
            <p:nvPr/>
          </p:nvPicPr>
          <p:blipFill>
            <a:blip r:embed="rId15"/>
            <a:srcRect l="16626" r="10989"/>
            <a:stretch>
              <a:fillRect/>
            </a:stretch>
          </p:blipFill>
          <p:spPr>
            <a:xfrm>
              <a:off x="4199160" y="2612960"/>
              <a:ext cx="1475570" cy="2038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2" name="lower1.png" descr="lower1.png"/>
            <p:cNvPicPr>
              <a:picLocks noChangeAspect="1"/>
            </p:cNvPicPr>
            <p:nvPr/>
          </p:nvPicPr>
          <p:blipFill>
            <a:blip r:embed="rId16"/>
            <a:srcRect l="18617" r="18617"/>
            <a:stretch>
              <a:fillRect/>
            </a:stretch>
          </p:blipFill>
          <p:spPr>
            <a:xfrm>
              <a:off x="1228360" y="1054945"/>
              <a:ext cx="1032849" cy="1645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3" name="lower2.png" descr="lower2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032567" y="1249448"/>
              <a:ext cx="1021579" cy="10215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4" name="lower3.png" descr="lower3.png"/>
            <p:cNvPicPr>
              <a:picLocks noChangeAspect="1"/>
            </p:cNvPicPr>
            <p:nvPr/>
          </p:nvPicPr>
          <p:blipFill>
            <a:blip r:embed="rId18"/>
            <a:srcRect l="10072" r="10072"/>
            <a:stretch>
              <a:fillRect/>
            </a:stretch>
          </p:blipFill>
          <p:spPr>
            <a:xfrm>
              <a:off x="3324164" y="1076145"/>
              <a:ext cx="1092579" cy="13681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5" name="outer1.png" descr="outer1.png"/>
            <p:cNvPicPr>
              <a:picLocks noChangeAspect="1"/>
            </p:cNvPicPr>
            <p:nvPr/>
          </p:nvPicPr>
          <p:blipFill>
            <a:blip r:embed="rId19"/>
            <a:srcRect l="13832" b="3679"/>
            <a:stretch>
              <a:fillRect/>
            </a:stretch>
          </p:blipFill>
          <p:spPr>
            <a:xfrm>
              <a:off x="0" y="481080"/>
              <a:ext cx="1756608" cy="19635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6" name="outer2.png" descr="outer2.png"/>
            <p:cNvPicPr>
              <a:picLocks noChangeAspect="1"/>
            </p:cNvPicPr>
            <p:nvPr/>
          </p:nvPicPr>
          <p:blipFill>
            <a:blip r:embed="rId20"/>
            <a:srcRect b="5333"/>
            <a:stretch>
              <a:fillRect/>
            </a:stretch>
          </p:blipFill>
          <p:spPr>
            <a:xfrm>
              <a:off x="4032567" y="290183"/>
              <a:ext cx="1368186" cy="1295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7" name="outer3.png" descr="outer3.png"/>
            <p:cNvPicPr>
              <a:picLocks noChangeAspect="1"/>
            </p:cNvPicPr>
            <p:nvPr/>
          </p:nvPicPr>
          <p:blipFill>
            <a:blip r:embed="rId21"/>
            <a:srcRect l="9926" b="5250"/>
            <a:stretch>
              <a:fillRect/>
            </a:stretch>
          </p:blipFill>
          <p:spPr>
            <a:xfrm>
              <a:off x="3540550" y="2712164"/>
              <a:ext cx="1368226" cy="1439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8" name="upper1.png" descr="upper1.png"/>
            <p:cNvPicPr>
              <a:picLocks noChangeAspect="1"/>
            </p:cNvPicPr>
            <p:nvPr/>
          </p:nvPicPr>
          <p:blipFill>
            <a:blip r:embed="rId22"/>
            <a:srcRect b="5482"/>
            <a:stretch>
              <a:fillRect/>
            </a:stretch>
          </p:blipFill>
          <p:spPr>
            <a:xfrm>
              <a:off x="3048532" y="153867"/>
              <a:ext cx="1368186" cy="12931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9" name="upper2.png" descr="upper2.png"/>
            <p:cNvPicPr>
              <a:picLocks noChangeAspect="1"/>
            </p:cNvPicPr>
            <p:nvPr/>
          </p:nvPicPr>
          <p:blipFill>
            <a:blip r:embed="rId23"/>
            <a:srcRect r="6406"/>
            <a:stretch>
              <a:fillRect/>
            </a:stretch>
          </p:blipFill>
          <p:spPr>
            <a:xfrm>
              <a:off x="1655739" y="132193"/>
              <a:ext cx="1280537" cy="13681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0" name="upper3.png" descr="upper3.png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81487" y="0"/>
              <a:ext cx="1255298" cy="12552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62" name="Image" descr="Image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858042" y="4606269"/>
            <a:ext cx="844528" cy="1266791"/>
          </a:xfrm>
          <a:prstGeom prst="rect">
            <a:avLst/>
          </a:prstGeom>
          <a:ln w="12700">
            <a:miter lim="400000"/>
          </a:ln>
        </p:spPr>
      </p:pic>
      <p:sp>
        <p:nvSpPr>
          <p:cNvPr id="763" name="Tailored capsule"/>
          <p:cNvSpPr txBox="1"/>
          <p:nvPr/>
        </p:nvSpPr>
        <p:spPr>
          <a:xfrm>
            <a:off x="5112060" y="1906370"/>
            <a:ext cx="3887384" cy="51823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32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400" u="none" kern="0" dirty="0"/>
              <a:t>Personalized</a:t>
            </a:r>
            <a:r>
              <a:rPr sz="2400" u="none" kern="0" dirty="0"/>
              <a:t> capsule</a:t>
            </a:r>
          </a:p>
        </p:txBody>
      </p:sp>
      <p:sp>
        <p:nvSpPr>
          <p:cNvPr id="28" name="Shape 204"/>
          <p:cNvSpPr txBox="1">
            <a:spLocks/>
          </p:cNvSpPr>
          <p:nvPr/>
        </p:nvSpPr>
        <p:spPr>
          <a:xfrm>
            <a:off x="756605" y="156123"/>
            <a:ext cx="7804547" cy="151804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1607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3446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Personalized capsule example</a:t>
            </a:r>
          </a:p>
        </p:txBody>
      </p:sp>
      <p:sp>
        <p:nvSpPr>
          <p:cNvPr id="30" name="Iterative 59% times better than naive"/>
          <p:cNvSpPr txBox="1"/>
          <p:nvPr/>
        </p:nvSpPr>
        <p:spPr>
          <a:xfrm>
            <a:off x="1005686" y="876915"/>
            <a:ext cx="7272247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10751" fontAlgn="auto" hangingPunct="0">
              <a:spcBef>
                <a:spcPts val="2953"/>
              </a:spcBef>
              <a:spcAft>
                <a:spcPts val="0"/>
              </a:spcAft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u="none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Discover user’s style preferences from album </a:t>
            </a:r>
            <a:endParaRPr sz="2800" u="none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C90876-0821-4A66-A16B-942CFA33B4CF}"/>
              </a:ext>
            </a:extLst>
          </p:cNvPr>
          <p:cNvSpPr txBox="1"/>
          <p:nvPr/>
        </p:nvSpPr>
        <p:spPr>
          <a:xfrm>
            <a:off x="5743583" y="6493658"/>
            <a:ext cx="4140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Hsiao &amp; Grauman, CVPR 2018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62A397-1A5B-4D18-8F40-0B7B05ECC14C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extLst>
      <p:ext uri="{BB962C8B-B14F-4D97-AF65-F5344CB8AC3E}">
        <p14:creationId xmlns:p14="http://schemas.microsoft.com/office/powerpoint/2010/main" val="42701280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Tailored capsule"/>
          <p:cNvSpPr txBox="1"/>
          <p:nvPr/>
        </p:nvSpPr>
        <p:spPr>
          <a:xfrm>
            <a:off x="5112060" y="1906370"/>
            <a:ext cx="3887384" cy="51823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32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400" u="none" kern="0" dirty="0"/>
              <a:t>Personalized</a:t>
            </a:r>
            <a:r>
              <a:rPr sz="2400" u="none" kern="0" dirty="0"/>
              <a:t> capsule</a:t>
            </a:r>
          </a:p>
        </p:txBody>
      </p:sp>
      <p:sp>
        <p:nvSpPr>
          <p:cNvPr id="28" name="Shape 204"/>
          <p:cNvSpPr txBox="1">
            <a:spLocks/>
          </p:cNvSpPr>
          <p:nvPr/>
        </p:nvSpPr>
        <p:spPr>
          <a:xfrm>
            <a:off x="756605" y="156123"/>
            <a:ext cx="7804547" cy="151804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1607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3446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Personalized capsule example</a:t>
            </a:r>
          </a:p>
        </p:txBody>
      </p:sp>
      <p:sp>
        <p:nvSpPr>
          <p:cNvPr id="30" name="Iterative 59% times better than naive"/>
          <p:cNvSpPr txBox="1"/>
          <p:nvPr/>
        </p:nvSpPr>
        <p:spPr>
          <a:xfrm>
            <a:off x="1005686" y="876915"/>
            <a:ext cx="7272247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10751" fontAlgn="auto" hangingPunct="0">
              <a:spcBef>
                <a:spcPts val="2953"/>
              </a:spcBef>
              <a:spcAft>
                <a:spcPts val="0"/>
              </a:spcAft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u="none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Discover user’s style preferences from album </a:t>
            </a:r>
            <a:endParaRPr sz="2800" u="none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29" name="TessLively1.jpg" descr="TessLively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219" y="3341775"/>
            <a:ext cx="774347" cy="1161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TessLively2.jpg" descr="TessLively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698" y="4649612"/>
            <a:ext cx="774346" cy="1161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TessLively58.jpg" descr="TessLively5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24" y="4649612"/>
            <a:ext cx="774346" cy="1161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TessLively360.jpg" descr="TessLively36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5045" y="4649612"/>
            <a:ext cx="774347" cy="1161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TessLively481.jpg" descr="TessLively48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5872" y="4649612"/>
            <a:ext cx="774346" cy="1161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TessLively15.jpg" descr="TessLively15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5045" y="3341355"/>
            <a:ext cx="774347" cy="1161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TessLively17.jpg" descr="TessLively17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524" y="3340092"/>
            <a:ext cx="774346" cy="1161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TessLively499.jpg" descr="TessLively499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6698" y="3340514"/>
            <a:ext cx="774346" cy="1161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TessLively625.jpg" descr="TessLively625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85872" y="3340934"/>
            <a:ext cx="774346" cy="11615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" name="Group"/>
          <p:cNvGrpSpPr/>
          <p:nvPr/>
        </p:nvGrpSpPr>
        <p:grpSpPr>
          <a:xfrm>
            <a:off x="5091280" y="2656807"/>
            <a:ext cx="4050212" cy="3301452"/>
            <a:chOff x="0" y="0"/>
            <a:chExt cx="5760299" cy="4695397"/>
          </a:xfrm>
        </p:grpSpPr>
        <p:pic>
          <p:nvPicPr>
            <p:cNvPr id="40" name="dress1.png" descr="dress1.png"/>
            <p:cNvPicPr>
              <a:picLocks noChangeAspect="1"/>
            </p:cNvPicPr>
            <p:nvPr/>
          </p:nvPicPr>
          <p:blipFill>
            <a:blip r:embed="rId12"/>
            <a:srcRect l="16663" r="16663"/>
            <a:stretch>
              <a:fillRect/>
            </a:stretch>
          </p:blipFill>
          <p:spPr>
            <a:xfrm>
              <a:off x="1946028" y="177262"/>
              <a:ext cx="1391641" cy="20872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" name="dress3.png" descr="dress3.png"/>
            <p:cNvPicPr>
              <a:picLocks noChangeAspect="1"/>
            </p:cNvPicPr>
            <p:nvPr/>
          </p:nvPicPr>
          <p:blipFill>
            <a:blip r:embed="rId13"/>
            <a:srcRect l="10296" r="10296"/>
            <a:stretch>
              <a:fillRect/>
            </a:stretch>
          </p:blipFill>
          <p:spPr>
            <a:xfrm>
              <a:off x="689544" y="0"/>
              <a:ext cx="1578575" cy="19879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" name="upper.png" descr="upper.png"/>
            <p:cNvPicPr>
              <a:picLocks noChangeAspect="1"/>
            </p:cNvPicPr>
            <p:nvPr/>
          </p:nvPicPr>
          <p:blipFill>
            <a:blip r:embed="rId14"/>
            <a:srcRect t="11408" b="11408"/>
            <a:stretch>
              <a:fillRect/>
            </a:stretch>
          </p:blipFill>
          <p:spPr>
            <a:xfrm>
              <a:off x="3211125" y="178869"/>
              <a:ext cx="1693494" cy="1307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" name="upper1.png" descr="upper1.png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1126682" y="2389444"/>
              <a:ext cx="1473438" cy="1473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" name="upper3.png" descr="upper3.png"/>
            <p:cNvPicPr>
              <a:picLocks noChangeAspect="1"/>
            </p:cNvPicPr>
            <p:nvPr/>
          </p:nvPicPr>
          <p:blipFill>
            <a:blip r:embed="rId16"/>
            <a:srcRect l="8680"/>
            <a:stretch>
              <a:fillRect/>
            </a:stretch>
          </p:blipFill>
          <p:spPr>
            <a:xfrm>
              <a:off x="4359460" y="70543"/>
              <a:ext cx="1400840" cy="1534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" name="lower1.png" descr="lower1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65727" y="3576660"/>
              <a:ext cx="1092602" cy="1092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" name="lower2.png" descr="lower2.png"/>
            <p:cNvPicPr>
              <a:picLocks noChangeAspect="1"/>
            </p:cNvPicPr>
            <p:nvPr/>
          </p:nvPicPr>
          <p:blipFill>
            <a:blip r:embed="rId18"/>
            <a:srcRect l="25512" r="20986"/>
            <a:stretch>
              <a:fillRect/>
            </a:stretch>
          </p:blipFill>
          <p:spPr>
            <a:xfrm>
              <a:off x="4122768" y="1102104"/>
              <a:ext cx="940375" cy="17576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" name="lower3.png" descr="lower3.png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902824" y="3454555"/>
              <a:ext cx="1057583" cy="10575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outer1.png" descr="outer1.png"/>
            <p:cNvPicPr>
              <a:picLocks noChangeAspect="1"/>
            </p:cNvPicPr>
            <p:nvPr/>
          </p:nvPicPr>
          <p:blipFill>
            <a:blip r:embed="rId20"/>
            <a:srcRect l="5568"/>
            <a:stretch>
              <a:fillRect/>
            </a:stretch>
          </p:blipFill>
          <p:spPr>
            <a:xfrm>
              <a:off x="2838474" y="1512548"/>
              <a:ext cx="1426669" cy="15107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" name="outer2.png" descr="outer2.png"/>
            <p:cNvPicPr>
              <a:picLocks noChangeAspect="1"/>
            </p:cNvPicPr>
            <p:nvPr/>
          </p:nvPicPr>
          <p:blipFill>
            <a:blip r:embed="rId21"/>
            <a:srcRect r="6226"/>
            <a:stretch>
              <a:fillRect/>
            </a:stretch>
          </p:blipFill>
          <p:spPr>
            <a:xfrm>
              <a:off x="48589" y="2616891"/>
              <a:ext cx="1416715" cy="15107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outer3.png" descr="outer3.png"/>
            <p:cNvPicPr>
              <a:picLocks noChangeAspect="1"/>
            </p:cNvPicPr>
            <p:nvPr/>
          </p:nvPicPr>
          <p:blipFill>
            <a:blip r:embed="rId22"/>
            <a:srcRect t="5091" r="5934"/>
            <a:stretch>
              <a:fillRect/>
            </a:stretch>
          </p:blipFill>
          <p:spPr>
            <a:xfrm>
              <a:off x="0" y="742382"/>
              <a:ext cx="1513936" cy="15275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dress2.png" descr="dress2.png"/>
            <p:cNvPicPr>
              <a:picLocks noChangeAspect="1"/>
            </p:cNvPicPr>
            <p:nvPr/>
          </p:nvPicPr>
          <p:blipFill>
            <a:blip r:embed="rId23"/>
            <a:srcRect l="15463"/>
            <a:stretch>
              <a:fillRect/>
            </a:stretch>
          </p:blipFill>
          <p:spPr>
            <a:xfrm>
              <a:off x="3175668" y="2608188"/>
              <a:ext cx="1764463" cy="20872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2" name="Screen Shot 2017-03-15 at 8.50.58 PM.png" descr="Screen Shot 2017-03-15 at 8.50.58 PM.png"/>
          <p:cNvPicPr>
            <a:picLocks noChangeAspect="1"/>
          </p:cNvPicPr>
          <p:nvPr/>
        </p:nvPicPr>
        <p:blipFill>
          <a:blip r:embed="rId24"/>
          <a:srcRect l="15586" r="15586"/>
          <a:stretch>
            <a:fillRect/>
          </a:stretch>
        </p:blipFill>
        <p:spPr>
          <a:xfrm>
            <a:off x="287525" y="1880828"/>
            <a:ext cx="4414107" cy="1313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" descr="Image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884219" y="4649612"/>
            <a:ext cx="774347" cy="1161519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9DA385E-15CA-431E-BFA6-817A9E741694}"/>
              </a:ext>
            </a:extLst>
          </p:cNvPr>
          <p:cNvSpPr txBox="1"/>
          <p:nvPr/>
        </p:nvSpPr>
        <p:spPr>
          <a:xfrm>
            <a:off x="5743583" y="6493658"/>
            <a:ext cx="4140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Hsiao &amp; Grauman, CVPR 2018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B9CDBAF-5F1C-42B1-9EDC-0BDF5CC34737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extLst>
      <p:ext uri="{BB962C8B-B14F-4D97-AF65-F5344CB8AC3E}">
        <p14:creationId xmlns:p14="http://schemas.microsoft.com/office/powerpoint/2010/main" val="36349969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Assembling fashionable outfits</a:t>
            </a:r>
          </a:p>
          <a:p>
            <a:pPr lvl="1"/>
            <a:r>
              <a:rPr lang="en-US" dirty="0"/>
              <a:t>What goes with what?</a:t>
            </a:r>
          </a:p>
          <a:p>
            <a:pPr lvl="1"/>
            <a:r>
              <a:rPr lang="en-US" dirty="0"/>
              <a:t>How to compose a wardrobe?</a:t>
            </a:r>
          </a:p>
          <a:p>
            <a:pPr lvl="1"/>
            <a:r>
              <a:rPr lang="en-US" dirty="0"/>
              <a:t>How could this outfit look better?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Learning subtle attributes</a:t>
            </a:r>
          </a:p>
          <a:p>
            <a:pPr lvl="1"/>
            <a:r>
              <a:rPr lang="en-US" dirty="0"/>
              <a:t>How to distinguish slight differences?</a:t>
            </a: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991B2F-FFB8-46EA-A0F0-0AFC596A2CB4}"/>
              </a:ext>
            </a:extLst>
          </p:cNvPr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u="none" kern="0"/>
              <a:t>This talk: fashion &amp; web photos</a:t>
            </a:r>
            <a:endParaRPr lang="en-US" u="none" kern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281DD5-7311-4D84-A607-12102B66177E}"/>
              </a:ext>
            </a:extLst>
          </p:cNvPr>
          <p:cNvSpPr/>
          <p:nvPr/>
        </p:nvSpPr>
        <p:spPr bwMode="auto">
          <a:xfrm>
            <a:off x="784866" y="3143101"/>
            <a:ext cx="6048672" cy="72008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BDB8A0-831E-427A-86CB-F4B239C3B5F6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extLst>
      <p:ext uri="{BB962C8B-B14F-4D97-AF65-F5344CB8AC3E}">
        <p14:creationId xmlns:p14="http://schemas.microsoft.com/office/powerpoint/2010/main" val="1734411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67289" y="259389"/>
            <a:ext cx="9009422" cy="815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tIns="34289" rIns="34289" bIns="34289">
            <a:noAutofit/>
          </a:bodyPr>
          <a:lstStyle>
            <a:lvl1pPr defTabSz="689352">
              <a:defRPr sz="7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258507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800" u="none" kern="0" dirty="0">
                <a:solidFill>
                  <a:srgbClr val="000000"/>
                </a:solidFill>
              </a:rPr>
              <a:t>Idea: </a:t>
            </a:r>
            <a:r>
              <a:rPr sz="3800" u="none" kern="0" dirty="0">
                <a:solidFill>
                  <a:srgbClr val="000000"/>
                </a:solidFill>
              </a:rPr>
              <a:t>Minimal edits for outfit improvement</a:t>
            </a:r>
          </a:p>
        </p:txBody>
      </p:sp>
      <p:grpSp>
        <p:nvGrpSpPr>
          <p:cNvPr id="139" name="Group 139"/>
          <p:cNvGrpSpPr/>
          <p:nvPr/>
        </p:nvGrpSpPr>
        <p:grpSpPr>
          <a:xfrm>
            <a:off x="663506" y="1871615"/>
            <a:ext cx="7787356" cy="3800076"/>
            <a:chOff x="0" y="0"/>
            <a:chExt cx="16546767" cy="7761228"/>
          </a:xfrm>
        </p:grpSpPr>
        <p:pic>
          <p:nvPicPr>
            <p:cNvPr id="123" name="image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2771" y="268226"/>
              <a:ext cx="3022602" cy="7366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" name="image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14547" y="268226"/>
              <a:ext cx="3022602" cy="7366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" name="image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2383" y="0"/>
              <a:ext cx="2524770" cy="762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" name="image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2700"/>
              <a:ext cx="2524769" cy="762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9" name="Group 129"/>
            <p:cNvGrpSpPr/>
            <p:nvPr/>
          </p:nvGrpSpPr>
          <p:grpSpPr>
            <a:xfrm>
              <a:off x="11734544" y="141226"/>
              <a:ext cx="2460626" cy="7620001"/>
              <a:chOff x="0" y="0"/>
              <a:chExt cx="2460625" cy="7620000"/>
            </a:xfrm>
          </p:grpSpPr>
          <p:pic>
            <p:nvPicPr>
              <p:cNvPr id="127" name="image4.png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0" y="0"/>
                <a:ext cx="2460626" cy="762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108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14827" y="3620"/>
                    </a:moveTo>
                    <a:cubicBezTo>
                      <a:pt x="14910" y="3617"/>
                      <a:pt x="14992" y="3632"/>
                      <a:pt x="15068" y="3654"/>
                    </a:cubicBezTo>
                    <a:cubicBezTo>
                      <a:pt x="15196" y="3629"/>
                      <a:pt x="15504" y="3650"/>
                      <a:pt x="16235" y="3694"/>
                    </a:cubicBezTo>
                    <a:cubicBezTo>
                      <a:pt x="16413" y="3706"/>
                      <a:pt x="16571" y="3717"/>
                      <a:pt x="16719" y="3728"/>
                    </a:cubicBezTo>
                    <a:cubicBezTo>
                      <a:pt x="16722" y="3728"/>
                      <a:pt x="16723" y="3727"/>
                      <a:pt x="16726" y="3726"/>
                    </a:cubicBezTo>
                    <a:cubicBezTo>
                      <a:pt x="16763" y="3719"/>
                      <a:pt x="16805" y="3716"/>
                      <a:pt x="16845" y="3719"/>
                    </a:cubicBezTo>
                    <a:cubicBezTo>
                      <a:pt x="16884" y="3722"/>
                      <a:pt x="16919" y="3731"/>
                      <a:pt x="16942" y="3743"/>
                    </a:cubicBezTo>
                    <a:cubicBezTo>
                      <a:pt x="16946" y="3745"/>
                      <a:pt x="16943" y="3747"/>
                      <a:pt x="16946" y="3750"/>
                    </a:cubicBezTo>
                    <a:cubicBezTo>
                      <a:pt x="17937" y="3845"/>
                      <a:pt x="18280" y="4008"/>
                      <a:pt x="19113" y="4615"/>
                    </a:cubicBezTo>
                    <a:cubicBezTo>
                      <a:pt x="19645" y="5003"/>
                      <a:pt x="19814" y="5173"/>
                      <a:pt x="19708" y="5214"/>
                    </a:cubicBezTo>
                    <a:cubicBezTo>
                      <a:pt x="19635" y="5243"/>
                      <a:pt x="19532" y="5263"/>
                      <a:pt x="19443" y="5271"/>
                    </a:cubicBezTo>
                    <a:cubicBezTo>
                      <a:pt x="19377" y="5313"/>
                      <a:pt x="19268" y="5357"/>
                      <a:pt x="19106" y="5403"/>
                    </a:cubicBezTo>
                    <a:cubicBezTo>
                      <a:pt x="18860" y="5473"/>
                      <a:pt x="18518" y="5604"/>
                      <a:pt x="18346" y="5694"/>
                    </a:cubicBezTo>
                    <a:cubicBezTo>
                      <a:pt x="18174" y="5784"/>
                      <a:pt x="17909" y="5893"/>
                      <a:pt x="17761" y="5937"/>
                    </a:cubicBezTo>
                    <a:cubicBezTo>
                      <a:pt x="17524" y="6006"/>
                      <a:pt x="17469" y="6007"/>
                      <a:pt x="17315" y="5947"/>
                    </a:cubicBezTo>
                    <a:cubicBezTo>
                      <a:pt x="17218" y="5909"/>
                      <a:pt x="17184" y="5857"/>
                      <a:pt x="17235" y="5830"/>
                    </a:cubicBezTo>
                    <a:cubicBezTo>
                      <a:pt x="17286" y="5803"/>
                      <a:pt x="17285" y="5738"/>
                      <a:pt x="17235" y="5687"/>
                    </a:cubicBezTo>
                    <a:cubicBezTo>
                      <a:pt x="17146" y="5597"/>
                      <a:pt x="17130" y="5598"/>
                      <a:pt x="16855" y="5712"/>
                    </a:cubicBezTo>
                    <a:cubicBezTo>
                      <a:pt x="16607" y="5814"/>
                      <a:pt x="16584" y="5869"/>
                      <a:pt x="16670" y="6129"/>
                    </a:cubicBezTo>
                    <a:cubicBezTo>
                      <a:pt x="16741" y="6341"/>
                      <a:pt x="16718" y="6451"/>
                      <a:pt x="16594" y="6499"/>
                    </a:cubicBezTo>
                    <a:cubicBezTo>
                      <a:pt x="16483" y="6542"/>
                      <a:pt x="16453" y="6622"/>
                      <a:pt x="16514" y="6717"/>
                    </a:cubicBezTo>
                    <a:cubicBezTo>
                      <a:pt x="16567" y="6800"/>
                      <a:pt x="16666" y="7055"/>
                      <a:pt x="16733" y="7284"/>
                    </a:cubicBezTo>
                    <a:cubicBezTo>
                      <a:pt x="16800" y="7513"/>
                      <a:pt x="16956" y="7847"/>
                      <a:pt x="17078" y="8025"/>
                    </a:cubicBezTo>
                    <a:cubicBezTo>
                      <a:pt x="17388" y="8477"/>
                      <a:pt x="17508" y="8864"/>
                      <a:pt x="17350" y="8895"/>
                    </a:cubicBezTo>
                    <a:cubicBezTo>
                      <a:pt x="17180" y="8929"/>
                      <a:pt x="17223" y="9251"/>
                      <a:pt x="17412" y="9369"/>
                    </a:cubicBezTo>
                    <a:cubicBezTo>
                      <a:pt x="17491" y="9418"/>
                      <a:pt x="17510" y="9500"/>
                      <a:pt x="17451" y="9551"/>
                    </a:cubicBezTo>
                    <a:cubicBezTo>
                      <a:pt x="17392" y="9602"/>
                      <a:pt x="17400" y="9677"/>
                      <a:pt x="17465" y="9718"/>
                    </a:cubicBezTo>
                    <a:cubicBezTo>
                      <a:pt x="17539" y="9764"/>
                      <a:pt x="17499" y="9828"/>
                      <a:pt x="17364" y="9891"/>
                    </a:cubicBezTo>
                    <a:cubicBezTo>
                      <a:pt x="17245" y="9946"/>
                      <a:pt x="17105" y="9990"/>
                      <a:pt x="17050" y="9989"/>
                    </a:cubicBezTo>
                    <a:cubicBezTo>
                      <a:pt x="16852" y="9986"/>
                      <a:pt x="16381" y="9844"/>
                      <a:pt x="16419" y="9799"/>
                    </a:cubicBezTo>
                    <a:cubicBezTo>
                      <a:pt x="16442" y="9773"/>
                      <a:pt x="16336" y="9765"/>
                      <a:pt x="16183" y="9781"/>
                    </a:cubicBezTo>
                    <a:cubicBezTo>
                      <a:pt x="16005" y="9799"/>
                      <a:pt x="15758" y="9767"/>
                      <a:pt x="15472" y="9690"/>
                    </a:cubicBezTo>
                    <a:cubicBezTo>
                      <a:pt x="15115" y="9593"/>
                      <a:pt x="15037" y="9539"/>
                      <a:pt x="15061" y="9404"/>
                    </a:cubicBezTo>
                    <a:cubicBezTo>
                      <a:pt x="15098" y="9194"/>
                      <a:pt x="15461" y="9106"/>
                      <a:pt x="15834" y="9215"/>
                    </a:cubicBezTo>
                    <a:cubicBezTo>
                      <a:pt x="16077" y="9286"/>
                      <a:pt x="16095" y="9284"/>
                      <a:pt x="16095" y="9179"/>
                    </a:cubicBezTo>
                    <a:cubicBezTo>
                      <a:pt x="16095" y="9098"/>
                      <a:pt x="15981" y="9054"/>
                      <a:pt x="15698" y="9022"/>
                    </a:cubicBezTo>
                    <a:cubicBezTo>
                      <a:pt x="15248" y="8972"/>
                      <a:pt x="15224" y="8939"/>
                      <a:pt x="15521" y="8802"/>
                    </a:cubicBezTo>
                    <a:cubicBezTo>
                      <a:pt x="15662" y="8737"/>
                      <a:pt x="15829" y="8713"/>
                      <a:pt x="16019" y="8729"/>
                    </a:cubicBezTo>
                    <a:cubicBezTo>
                      <a:pt x="16240" y="8748"/>
                      <a:pt x="16305" y="8730"/>
                      <a:pt x="16305" y="8655"/>
                    </a:cubicBezTo>
                    <a:cubicBezTo>
                      <a:pt x="16305" y="8542"/>
                      <a:pt x="16086" y="8544"/>
                      <a:pt x="15709" y="8660"/>
                    </a:cubicBezTo>
                    <a:cubicBezTo>
                      <a:pt x="15387" y="8759"/>
                      <a:pt x="15180" y="8764"/>
                      <a:pt x="15071" y="8673"/>
                    </a:cubicBezTo>
                    <a:cubicBezTo>
                      <a:pt x="15026" y="8634"/>
                      <a:pt x="14916" y="8603"/>
                      <a:pt x="14824" y="8603"/>
                    </a:cubicBezTo>
                    <a:cubicBezTo>
                      <a:pt x="14732" y="8603"/>
                      <a:pt x="14544" y="8562"/>
                      <a:pt x="14409" y="8511"/>
                    </a:cubicBezTo>
                    <a:cubicBezTo>
                      <a:pt x="14163" y="8418"/>
                      <a:pt x="13886" y="8387"/>
                      <a:pt x="13866" y="8452"/>
                    </a:cubicBezTo>
                    <a:cubicBezTo>
                      <a:pt x="13782" y="8717"/>
                      <a:pt x="13601" y="8766"/>
                      <a:pt x="12946" y="8696"/>
                    </a:cubicBezTo>
                    <a:cubicBezTo>
                      <a:pt x="12587" y="8658"/>
                      <a:pt x="12361" y="8595"/>
                      <a:pt x="12242" y="8504"/>
                    </a:cubicBezTo>
                    <a:cubicBezTo>
                      <a:pt x="12146" y="8430"/>
                      <a:pt x="12031" y="8382"/>
                      <a:pt x="11985" y="8397"/>
                    </a:cubicBezTo>
                    <a:cubicBezTo>
                      <a:pt x="11938" y="8412"/>
                      <a:pt x="11781" y="8404"/>
                      <a:pt x="11636" y="8379"/>
                    </a:cubicBezTo>
                    <a:cubicBezTo>
                      <a:pt x="11491" y="8354"/>
                      <a:pt x="11253" y="8320"/>
                      <a:pt x="11107" y="8305"/>
                    </a:cubicBezTo>
                    <a:cubicBezTo>
                      <a:pt x="10876" y="8281"/>
                      <a:pt x="10865" y="8267"/>
                      <a:pt x="11033" y="8200"/>
                    </a:cubicBezTo>
                    <a:cubicBezTo>
                      <a:pt x="11185" y="8140"/>
                      <a:pt x="11189" y="8131"/>
                      <a:pt x="11044" y="8158"/>
                    </a:cubicBezTo>
                    <a:cubicBezTo>
                      <a:pt x="10920" y="8183"/>
                      <a:pt x="10690" y="8136"/>
                      <a:pt x="10368" y="8018"/>
                    </a:cubicBezTo>
                    <a:cubicBezTo>
                      <a:pt x="10101" y="7920"/>
                      <a:pt x="9880" y="7865"/>
                      <a:pt x="9877" y="7895"/>
                    </a:cubicBezTo>
                    <a:cubicBezTo>
                      <a:pt x="9873" y="7926"/>
                      <a:pt x="9934" y="7964"/>
                      <a:pt x="10013" y="7978"/>
                    </a:cubicBezTo>
                    <a:cubicBezTo>
                      <a:pt x="10091" y="7994"/>
                      <a:pt x="10157" y="8042"/>
                      <a:pt x="10159" y="8085"/>
                    </a:cubicBezTo>
                    <a:cubicBezTo>
                      <a:pt x="10161" y="8128"/>
                      <a:pt x="10355" y="8245"/>
                      <a:pt x="10587" y="8344"/>
                    </a:cubicBezTo>
                    <a:cubicBezTo>
                      <a:pt x="10886" y="8472"/>
                      <a:pt x="10971" y="8542"/>
                      <a:pt x="10870" y="8582"/>
                    </a:cubicBezTo>
                    <a:cubicBezTo>
                      <a:pt x="10767" y="8622"/>
                      <a:pt x="10831" y="8661"/>
                      <a:pt x="11100" y="8716"/>
                    </a:cubicBezTo>
                    <a:cubicBezTo>
                      <a:pt x="11366" y="8774"/>
                      <a:pt x="11431" y="8811"/>
                      <a:pt x="11323" y="8846"/>
                    </a:cubicBezTo>
                    <a:cubicBezTo>
                      <a:pt x="11135" y="8907"/>
                      <a:pt x="10052" y="8680"/>
                      <a:pt x="9849" y="8536"/>
                    </a:cubicBezTo>
                    <a:cubicBezTo>
                      <a:pt x="9716" y="8444"/>
                      <a:pt x="9499" y="8320"/>
                      <a:pt x="9229" y="8187"/>
                    </a:cubicBezTo>
                    <a:cubicBezTo>
                      <a:pt x="9151" y="8148"/>
                      <a:pt x="9087" y="8101"/>
                      <a:pt x="9086" y="8082"/>
                    </a:cubicBezTo>
                    <a:cubicBezTo>
                      <a:pt x="9085" y="8063"/>
                      <a:pt x="9018" y="8048"/>
                      <a:pt x="8940" y="8048"/>
                    </a:cubicBezTo>
                    <a:cubicBezTo>
                      <a:pt x="8773" y="8048"/>
                      <a:pt x="8770" y="8070"/>
                      <a:pt x="8929" y="8256"/>
                    </a:cubicBezTo>
                    <a:cubicBezTo>
                      <a:pt x="8994" y="8333"/>
                      <a:pt x="9178" y="8441"/>
                      <a:pt x="9333" y="8496"/>
                    </a:cubicBezTo>
                    <a:cubicBezTo>
                      <a:pt x="9604" y="8593"/>
                      <a:pt x="9579" y="8696"/>
                      <a:pt x="9285" y="8696"/>
                    </a:cubicBezTo>
                    <a:cubicBezTo>
                      <a:pt x="9207" y="8696"/>
                      <a:pt x="8897" y="8610"/>
                      <a:pt x="8595" y="8504"/>
                    </a:cubicBezTo>
                    <a:cubicBezTo>
                      <a:pt x="8211" y="8370"/>
                      <a:pt x="7973" y="8320"/>
                      <a:pt x="7804" y="8341"/>
                    </a:cubicBezTo>
                    <a:cubicBezTo>
                      <a:pt x="7671" y="8357"/>
                      <a:pt x="7601" y="8391"/>
                      <a:pt x="7647" y="8415"/>
                    </a:cubicBezTo>
                    <a:cubicBezTo>
                      <a:pt x="7806" y="8498"/>
                      <a:pt x="7441" y="8514"/>
                      <a:pt x="7013" y="8442"/>
                    </a:cubicBezTo>
                    <a:cubicBezTo>
                      <a:pt x="6776" y="8402"/>
                      <a:pt x="6534" y="8373"/>
                      <a:pt x="6477" y="8374"/>
                    </a:cubicBezTo>
                    <a:cubicBezTo>
                      <a:pt x="6419" y="8378"/>
                      <a:pt x="6349" y="8356"/>
                      <a:pt x="6320" y="8327"/>
                    </a:cubicBezTo>
                    <a:cubicBezTo>
                      <a:pt x="6290" y="8299"/>
                      <a:pt x="6466" y="8250"/>
                      <a:pt x="6710" y="8220"/>
                    </a:cubicBezTo>
                    <a:cubicBezTo>
                      <a:pt x="7165" y="8165"/>
                      <a:pt x="7257" y="8121"/>
                      <a:pt x="7017" y="8073"/>
                    </a:cubicBezTo>
                    <a:cubicBezTo>
                      <a:pt x="6941" y="8058"/>
                      <a:pt x="6916" y="8009"/>
                      <a:pt x="6964" y="7965"/>
                    </a:cubicBezTo>
                    <a:cubicBezTo>
                      <a:pt x="7056" y="7881"/>
                      <a:pt x="6610" y="8059"/>
                      <a:pt x="6365" y="8202"/>
                    </a:cubicBezTo>
                    <a:cubicBezTo>
                      <a:pt x="6121" y="8346"/>
                      <a:pt x="5932" y="8287"/>
                      <a:pt x="5982" y="8082"/>
                    </a:cubicBezTo>
                    <a:cubicBezTo>
                      <a:pt x="6103" y="7581"/>
                      <a:pt x="6102" y="7278"/>
                      <a:pt x="5978" y="7201"/>
                    </a:cubicBezTo>
                    <a:cubicBezTo>
                      <a:pt x="5889" y="7145"/>
                      <a:pt x="5904" y="7094"/>
                      <a:pt x="6017" y="7052"/>
                    </a:cubicBezTo>
                    <a:cubicBezTo>
                      <a:pt x="6110" y="7014"/>
                      <a:pt x="6149" y="6956"/>
                      <a:pt x="6107" y="6921"/>
                    </a:cubicBezTo>
                    <a:cubicBezTo>
                      <a:pt x="6065" y="6886"/>
                      <a:pt x="6101" y="6834"/>
                      <a:pt x="6187" y="6806"/>
                    </a:cubicBezTo>
                    <a:cubicBezTo>
                      <a:pt x="6301" y="6769"/>
                      <a:pt x="6279" y="6732"/>
                      <a:pt x="6104" y="6669"/>
                    </a:cubicBezTo>
                    <a:cubicBezTo>
                      <a:pt x="5878" y="6588"/>
                      <a:pt x="5878" y="6577"/>
                      <a:pt x="6114" y="6512"/>
                    </a:cubicBezTo>
                    <a:cubicBezTo>
                      <a:pt x="6253" y="6472"/>
                      <a:pt x="6445" y="6451"/>
                      <a:pt x="6543" y="6462"/>
                    </a:cubicBezTo>
                    <a:cubicBezTo>
                      <a:pt x="6700" y="6480"/>
                      <a:pt x="6784" y="6433"/>
                      <a:pt x="7086" y="6157"/>
                    </a:cubicBezTo>
                    <a:cubicBezTo>
                      <a:pt x="7144" y="6105"/>
                      <a:pt x="7204" y="6106"/>
                      <a:pt x="7417" y="6170"/>
                    </a:cubicBezTo>
                    <a:cubicBezTo>
                      <a:pt x="7659" y="6239"/>
                      <a:pt x="7695" y="6240"/>
                      <a:pt x="7915" y="6160"/>
                    </a:cubicBezTo>
                    <a:cubicBezTo>
                      <a:pt x="8088" y="6100"/>
                      <a:pt x="8380" y="6074"/>
                      <a:pt x="8978" y="6069"/>
                    </a:cubicBezTo>
                    <a:cubicBezTo>
                      <a:pt x="9431" y="6066"/>
                      <a:pt x="10044" y="6049"/>
                      <a:pt x="10344" y="6033"/>
                    </a:cubicBezTo>
                    <a:cubicBezTo>
                      <a:pt x="10760" y="6011"/>
                      <a:pt x="10964" y="6024"/>
                      <a:pt x="11201" y="6090"/>
                    </a:cubicBezTo>
                    <a:cubicBezTo>
                      <a:pt x="11506" y="6174"/>
                      <a:pt x="11507" y="6173"/>
                      <a:pt x="11305" y="6082"/>
                    </a:cubicBezTo>
                    <a:cubicBezTo>
                      <a:pt x="11192" y="6031"/>
                      <a:pt x="10978" y="5944"/>
                      <a:pt x="10828" y="5888"/>
                    </a:cubicBezTo>
                    <a:cubicBezTo>
                      <a:pt x="10439" y="5744"/>
                      <a:pt x="10667" y="5654"/>
                      <a:pt x="11093" y="5784"/>
                    </a:cubicBezTo>
                    <a:cubicBezTo>
                      <a:pt x="11275" y="5839"/>
                      <a:pt x="11482" y="5872"/>
                      <a:pt x="11553" y="5858"/>
                    </a:cubicBezTo>
                    <a:cubicBezTo>
                      <a:pt x="11623" y="5844"/>
                      <a:pt x="11847" y="5861"/>
                      <a:pt x="12051" y="5895"/>
                    </a:cubicBezTo>
                    <a:cubicBezTo>
                      <a:pt x="12394" y="5953"/>
                      <a:pt x="12450" y="5947"/>
                      <a:pt x="12842" y="5812"/>
                    </a:cubicBezTo>
                    <a:cubicBezTo>
                      <a:pt x="13574" y="5559"/>
                      <a:pt x="14272" y="5168"/>
                      <a:pt x="14590" y="4833"/>
                    </a:cubicBezTo>
                    <a:cubicBezTo>
                      <a:pt x="14760" y="4655"/>
                      <a:pt x="14942" y="4469"/>
                      <a:pt x="15002" y="4420"/>
                    </a:cubicBezTo>
                    <a:cubicBezTo>
                      <a:pt x="15101" y="4338"/>
                      <a:pt x="14906" y="4063"/>
                      <a:pt x="14698" y="3996"/>
                    </a:cubicBezTo>
                    <a:cubicBezTo>
                      <a:pt x="14649" y="3980"/>
                      <a:pt x="14679" y="3929"/>
                      <a:pt x="14768" y="3884"/>
                    </a:cubicBezTo>
                    <a:cubicBezTo>
                      <a:pt x="14890" y="3819"/>
                      <a:pt x="14888" y="3784"/>
                      <a:pt x="14754" y="3730"/>
                    </a:cubicBezTo>
                    <a:cubicBezTo>
                      <a:pt x="14629" y="3682"/>
                      <a:pt x="14623" y="3652"/>
                      <a:pt x="14733" y="3630"/>
                    </a:cubicBezTo>
                    <a:cubicBezTo>
                      <a:pt x="14765" y="3624"/>
                      <a:pt x="14795" y="3621"/>
                      <a:pt x="14827" y="3620"/>
                    </a:cubicBezTo>
                    <a:close/>
                    <a:moveTo>
                      <a:pt x="5919" y="4039"/>
                    </a:moveTo>
                    <a:cubicBezTo>
                      <a:pt x="5962" y="4039"/>
                      <a:pt x="5998" y="4041"/>
                      <a:pt x="6031" y="4048"/>
                    </a:cubicBezTo>
                    <a:cubicBezTo>
                      <a:pt x="6273" y="4096"/>
                      <a:pt x="6143" y="4258"/>
                      <a:pt x="5769" y="4374"/>
                    </a:cubicBezTo>
                    <a:cubicBezTo>
                      <a:pt x="5559" y="4439"/>
                      <a:pt x="5133" y="4645"/>
                      <a:pt x="4822" y="4830"/>
                    </a:cubicBezTo>
                    <a:cubicBezTo>
                      <a:pt x="4510" y="5015"/>
                      <a:pt x="4235" y="5166"/>
                      <a:pt x="4209" y="5166"/>
                    </a:cubicBezTo>
                    <a:cubicBezTo>
                      <a:pt x="3909" y="5166"/>
                      <a:pt x="4252" y="4727"/>
                      <a:pt x="4846" y="4347"/>
                    </a:cubicBezTo>
                    <a:cubicBezTo>
                      <a:pt x="5109" y="4179"/>
                      <a:pt x="5622" y="4037"/>
                      <a:pt x="5919" y="4039"/>
                    </a:cubicBezTo>
                    <a:close/>
                    <a:moveTo>
                      <a:pt x="15820" y="4447"/>
                    </a:moveTo>
                    <a:cubicBezTo>
                      <a:pt x="15767" y="4449"/>
                      <a:pt x="15705" y="4453"/>
                      <a:pt x="15636" y="4462"/>
                    </a:cubicBezTo>
                    <a:cubicBezTo>
                      <a:pt x="15396" y="4493"/>
                      <a:pt x="15397" y="4499"/>
                      <a:pt x="15663" y="4532"/>
                    </a:cubicBezTo>
                    <a:cubicBezTo>
                      <a:pt x="15821" y="4551"/>
                      <a:pt x="15974" y="4547"/>
                      <a:pt x="16001" y="4524"/>
                    </a:cubicBezTo>
                    <a:cubicBezTo>
                      <a:pt x="16063" y="4472"/>
                      <a:pt x="15981" y="4443"/>
                      <a:pt x="15820" y="4447"/>
                    </a:cubicBezTo>
                    <a:close/>
                    <a:moveTo>
                      <a:pt x="5585" y="4571"/>
                    </a:moveTo>
                    <a:cubicBezTo>
                      <a:pt x="5605" y="4569"/>
                      <a:pt x="5624" y="4570"/>
                      <a:pt x="5644" y="4574"/>
                    </a:cubicBezTo>
                    <a:cubicBezTo>
                      <a:pt x="5702" y="4586"/>
                      <a:pt x="5867" y="4669"/>
                      <a:pt x="6010" y="4758"/>
                    </a:cubicBezTo>
                    <a:cubicBezTo>
                      <a:pt x="6153" y="4846"/>
                      <a:pt x="6386" y="4958"/>
                      <a:pt x="6529" y="5004"/>
                    </a:cubicBezTo>
                    <a:cubicBezTo>
                      <a:pt x="6846" y="5107"/>
                      <a:pt x="6761" y="5165"/>
                      <a:pt x="6306" y="5156"/>
                    </a:cubicBezTo>
                    <a:cubicBezTo>
                      <a:pt x="6118" y="5152"/>
                      <a:pt x="5765" y="5162"/>
                      <a:pt x="5518" y="5178"/>
                    </a:cubicBezTo>
                    <a:cubicBezTo>
                      <a:pt x="5272" y="5194"/>
                      <a:pt x="5029" y="5196"/>
                      <a:pt x="4982" y="5181"/>
                    </a:cubicBezTo>
                    <a:cubicBezTo>
                      <a:pt x="4828" y="5131"/>
                      <a:pt x="4894" y="5001"/>
                      <a:pt x="5086" y="4977"/>
                    </a:cubicBezTo>
                    <a:cubicBezTo>
                      <a:pt x="5195" y="4963"/>
                      <a:pt x="5275" y="4904"/>
                      <a:pt x="5275" y="4834"/>
                    </a:cubicBezTo>
                    <a:cubicBezTo>
                      <a:pt x="5275" y="4712"/>
                      <a:pt x="5440" y="4581"/>
                      <a:pt x="5585" y="4571"/>
                    </a:cubicBezTo>
                    <a:close/>
                    <a:moveTo>
                      <a:pt x="15423" y="4626"/>
                    </a:moveTo>
                    <a:cubicBezTo>
                      <a:pt x="15341" y="4626"/>
                      <a:pt x="15313" y="4656"/>
                      <a:pt x="15357" y="4694"/>
                    </a:cubicBezTo>
                    <a:cubicBezTo>
                      <a:pt x="15401" y="4731"/>
                      <a:pt x="15391" y="4771"/>
                      <a:pt x="15333" y="4782"/>
                    </a:cubicBezTo>
                    <a:cubicBezTo>
                      <a:pt x="15274" y="4794"/>
                      <a:pt x="15211" y="4872"/>
                      <a:pt x="15193" y="4957"/>
                    </a:cubicBezTo>
                    <a:cubicBezTo>
                      <a:pt x="15173" y="5049"/>
                      <a:pt x="15047" y="5136"/>
                      <a:pt x="14876" y="5174"/>
                    </a:cubicBezTo>
                    <a:cubicBezTo>
                      <a:pt x="14720" y="5209"/>
                      <a:pt x="14590" y="5255"/>
                      <a:pt x="14590" y="5277"/>
                    </a:cubicBezTo>
                    <a:cubicBezTo>
                      <a:pt x="14590" y="5299"/>
                      <a:pt x="14365" y="5414"/>
                      <a:pt x="14089" y="5530"/>
                    </a:cubicBezTo>
                    <a:cubicBezTo>
                      <a:pt x="13590" y="5742"/>
                      <a:pt x="13582" y="5778"/>
                      <a:pt x="13991" y="5932"/>
                    </a:cubicBezTo>
                    <a:cubicBezTo>
                      <a:pt x="14250" y="6030"/>
                      <a:pt x="14512" y="6039"/>
                      <a:pt x="14402" y="5947"/>
                    </a:cubicBezTo>
                    <a:cubicBezTo>
                      <a:pt x="14309" y="5868"/>
                      <a:pt x="14660" y="5761"/>
                      <a:pt x="14873" y="5804"/>
                    </a:cubicBezTo>
                    <a:cubicBezTo>
                      <a:pt x="14955" y="5820"/>
                      <a:pt x="15019" y="5864"/>
                      <a:pt x="15019" y="5901"/>
                    </a:cubicBezTo>
                    <a:cubicBezTo>
                      <a:pt x="15019" y="5937"/>
                      <a:pt x="15125" y="5967"/>
                      <a:pt x="15252" y="5967"/>
                    </a:cubicBezTo>
                    <a:cubicBezTo>
                      <a:pt x="15422" y="5967"/>
                      <a:pt x="15445" y="5952"/>
                      <a:pt x="15336" y="5908"/>
                    </a:cubicBezTo>
                    <a:cubicBezTo>
                      <a:pt x="15231" y="5868"/>
                      <a:pt x="15245" y="5825"/>
                      <a:pt x="15385" y="5763"/>
                    </a:cubicBezTo>
                    <a:cubicBezTo>
                      <a:pt x="15494" y="5715"/>
                      <a:pt x="15542" y="5654"/>
                      <a:pt x="15493" y="5628"/>
                    </a:cubicBezTo>
                    <a:cubicBezTo>
                      <a:pt x="15346" y="5551"/>
                      <a:pt x="15328" y="4997"/>
                      <a:pt x="15472" y="4968"/>
                    </a:cubicBezTo>
                    <a:cubicBezTo>
                      <a:pt x="15545" y="4953"/>
                      <a:pt x="15566" y="4903"/>
                      <a:pt x="15521" y="4857"/>
                    </a:cubicBezTo>
                    <a:cubicBezTo>
                      <a:pt x="15475" y="4810"/>
                      <a:pt x="15504" y="4758"/>
                      <a:pt x="15587" y="4742"/>
                    </a:cubicBezTo>
                    <a:cubicBezTo>
                      <a:pt x="15761" y="4707"/>
                      <a:pt x="15646" y="4626"/>
                      <a:pt x="15423" y="4626"/>
                    </a:cubicBezTo>
                    <a:close/>
                    <a:moveTo>
                      <a:pt x="14765" y="6337"/>
                    </a:moveTo>
                    <a:cubicBezTo>
                      <a:pt x="14564" y="6337"/>
                      <a:pt x="14439" y="6349"/>
                      <a:pt x="14486" y="6364"/>
                    </a:cubicBezTo>
                    <a:cubicBezTo>
                      <a:pt x="14533" y="6379"/>
                      <a:pt x="14446" y="6465"/>
                      <a:pt x="14291" y="6554"/>
                    </a:cubicBezTo>
                    <a:cubicBezTo>
                      <a:pt x="14092" y="6669"/>
                      <a:pt x="14051" y="6733"/>
                      <a:pt x="14155" y="6774"/>
                    </a:cubicBezTo>
                    <a:cubicBezTo>
                      <a:pt x="14236" y="6805"/>
                      <a:pt x="14264" y="6843"/>
                      <a:pt x="14218" y="6858"/>
                    </a:cubicBezTo>
                    <a:cubicBezTo>
                      <a:pt x="14171" y="6873"/>
                      <a:pt x="14188" y="6912"/>
                      <a:pt x="14253" y="6946"/>
                    </a:cubicBezTo>
                    <a:cubicBezTo>
                      <a:pt x="14446" y="7046"/>
                      <a:pt x="14462" y="7177"/>
                      <a:pt x="14291" y="7244"/>
                    </a:cubicBezTo>
                    <a:cubicBezTo>
                      <a:pt x="14202" y="7278"/>
                      <a:pt x="14168" y="7342"/>
                      <a:pt x="14218" y="7383"/>
                    </a:cubicBezTo>
                    <a:cubicBezTo>
                      <a:pt x="14267" y="7425"/>
                      <a:pt x="14238" y="7487"/>
                      <a:pt x="14148" y="7522"/>
                    </a:cubicBezTo>
                    <a:cubicBezTo>
                      <a:pt x="14022" y="7571"/>
                      <a:pt x="14034" y="7586"/>
                      <a:pt x="14200" y="7586"/>
                    </a:cubicBezTo>
                    <a:cubicBezTo>
                      <a:pt x="14319" y="7586"/>
                      <a:pt x="14447" y="7546"/>
                      <a:pt x="14486" y="7497"/>
                    </a:cubicBezTo>
                    <a:cubicBezTo>
                      <a:pt x="14525" y="7448"/>
                      <a:pt x="14711" y="7400"/>
                      <a:pt x="14897" y="7391"/>
                    </a:cubicBezTo>
                    <a:cubicBezTo>
                      <a:pt x="15083" y="7382"/>
                      <a:pt x="15219" y="7350"/>
                      <a:pt x="15200" y="7319"/>
                    </a:cubicBezTo>
                    <a:cubicBezTo>
                      <a:pt x="15181" y="7289"/>
                      <a:pt x="15324" y="7229"/>
                      <a:pt x="15521" y="7188"/>
                    </a:cubicBezTo>
                    <a:cubicBezTo>
                      <a:pt x="15954" y="7096"/>
                      <a:pt x="15962" y="7059"/>
                      <a:pt x="15583" y="6887"/>
                    </a:cubicBezTo>
                    <a:cubicBezTo>
                      <a:pt x="15286" y="6752"/>
                      <a:pt x="15310" y="6660"/>
                      <a:pt x="15646" y="6660"/>
                    </a:cubicBezTo>
                    <a:cubicBezTo>
                      <a:pt x="15746" y="6660"/>
                      <a:pt x="15831" y="6630"/>
                      <a:pt x="15831" y="6592"/>
                    </a:cubicBezTo>
                    <a:cubicBezTo>
                      <a:pt x="15831" y="6556"/>
                      <a:pt x="15781" y="6535"/>
                      <a:pt x="15719" y="6548"/>
                    </a:cubicBezTo>
                    <a:cubicBezTo>
                      <a:pt x="15657" y="6559"/>
                      <a:pt x="15498" y="6519"/>
                      <a:pt x="15367" y="6454"/>
                    </a:cubicBezTo>
                    <a:cubicBezTo>
                      <a:pt x="15216" y="6379"/>
                      <a:pt x="14997" y="6337"/>
                      <a:pt x="14765" y="6337"/>
                    </a:cubicBezTo>
                    <a:close/>
                    <a:moveTo>
                      <a:pt x="9438" y="6338"/>
                    </a:moveTo>
                    <a:cubicBezTo>
                      <a:pt x="9382" y="6343"/>
                      <a:pt x="9354" y="6373"/>
                      <a:pt x="9396" y="6425"/>
                    </a:cubicBezTo>
                    <a:cubicBezTo>
                      <a:pt x="9435" y="6473"/>
                      <a:pt x="9590" y="6523"/>
                      <a:pt x="9737" y="6535"/>
                    </a:cubicBezTo>
                    <a:cubicBezTo>
                      <a:pt x="9919" y="6550"/>
                      <a:pt x="9986" y="6588"/>
                      <a:pt x="9946" y="6656"/>
                    </a:cubicBezTo>
                    <a:cubicBezTo>
                      <a:pt x="9906" y="6722"/>
                      <a:pt x="9958" y="6752"/>
                      <a:pt x="10128" y="6752"/>
                    </a:cubicBezTo>
                    <a:cubicBezTo>
                      <a:pt x="10298" y="6752"/>
                      <a:pt x="10375" y="6711"/>
                      <a:pt x="10385" y="6614"/>
                    </a:cubicBezTo>
                    <a:cubicBezTo>
                      <a:pt x="10398" y="6497"/>
                      <a:pt x="10349" y="6475"/>
                      <a:pt x="10061" y="6476"/>
                    </a:cubicBezTo>
                    <a:cubicBezTo>
                      <a:pt x="9874" y="6474"/>
                      <a:pt x="9682" y="6445"/>
                      <a:pt x="9636" y="6407"/>
                    </a:cubicBezTo>
                    <a:cubicBezTo>
                      <a:pt x="9576" y="6356"/>
                      <a:pt x="9493" y="6334"/>
                      <a:pt x="9438" y="6338"/>
                    </a:cubicBezTo>
                    <a:close/>
                    <a:moveTo>
                      <a:pt x="15817" y="7492"/>
                    </a:moveTo>
                    <a:cubicBezTo>
                      <a:pt x="15782" y="7492"/>
                      <a:pt x="15712" y="7514"/>
                      <a:pt x="15663" y="7540"/>
                    </a:cubicBezTo>
                    <a:cubicBezTo>
                      <a:pt x="15615" y="7565"/>
                      <a:pt x="15643" y="7586"/>
                      <a:pt x="15726" y="7586"/>
                    </a:cubicBezTo>
                    <a:cubicBezTo>
                      <a:pt x="15810" y="7586"/>
                      <a:pt x="15879" y="7565"/>
                      <a:pt x="15879" y="7540"/>
                    </a:cubicBezTo>
                    <a:cubicBezTo>
                      <a:pt x="15879" y="7514"/>
                      <a:pt x="15851" y="7493"/>
                      <a:pt x="15817" y="7492"/>
                    </a:cubicBezTo>
                    <a:close/>
                    <a:moveTo>
                      <a:pt x="12124" y="8073"/>
                    </a:moveTo>
                    <a:cubicBezTo>
                      <a:pt x="12065" y="8077"/>
                      <a:pt x="12005" y="8104"/>
                      <a:pt x="11974" y="8142"/>
                    </a:cubicBezTo>
                    <a:cubicBezTo>
                      <a:pt x="11886" y="8251"/>
                      <a:pt x="11923" y="8254"/>
                      <a:pt x="12148" y="8168"/>
                    </a:cubicBezTo>
                    <a:cubicBezTo>
                      <a:pt x="12247" y="8128"/>
                      <a:pt x="12262" y="8091"/>
                      <a:pt x="12183" y="8075"/>
                    </a:cubicBezTo>
                    <a:cubicBezTo>
                      <a:pt x="12165" y="8072"/>
                      <a:pt x="12144" y="8072"/>
                      <a:pt x="12124" y="807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128" name="Shape 128"/>
              <p:cNvSpPr/>
              <p:nvPr/>
            </p:nvSpPr>
            <p:spPr>
              <a:xfrm>
                <a:off x="1928710" y="1176988"/>
                <a:ext cx="531916" cy="73526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171152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00" u="none" kern="0"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</p:grpSp>
        <p:pic>
          <p:nvPicPr>
            <p:cNvPr id="130" name="image5.png"/>
            <p:cNvPicPr>
              <a:picLocks noChangeAspect="1"/>
            </p:cNvPicPr>
            <p:nvPr/>
          </p:nvPicPr>
          <p:blipFill>
            <a:blip r:embed="rId8"/>
            <a:srcRect t="4579" b="1371"/>
            <a:stretch>
              <a:fillRect/>
            </a:stretch>
          </p:blipFill>
          <p:spPr>
            <a:xfrm flipH="1">
              <a:off x="447007" y="1365644"/>
              <a:ext cx="1527982" cy="2275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3" name="Group 133"/>
            <p:cNvGrpSpPr/>
            <p:nvPr/>
          </p:nvGrpSpPr>
          <p:grpSpPr>
            <a:xfrm>
              <a:off x="5986849" y="1547152"/>
              <a:ext cx="2751781" cy="1715745"/>
              <a:chOff x="0" y="0"/>
              <a:chExt cx="2751780" cy="1715744"/>
            </a:xfrm>
          </p:grpSpPr>
          <p:pic>
            <p:nvPicPr>
              <p:cNvPr id="131" name="image6.png"/>
              <p:cNvPicPr>
                <a:picLocks noChangeAspect="1"/>
              </p:cNvPicPr>
              <p:nvPr/>
            </p:nvPicPr>
            <p:blipFill>
              <a:blip r:embed="rId9"/>
              <a:srcRect t="6400"/>
              <a:stretch>
                <a:fillRect/>
              </a:stretch>
            </p:blipFill>
            <p:spPr>
              <a:xfrm>
                <a:off x="0" y="-1"/>
                <a:ext cx="2751781" cy="1715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2" name="image6.png"/>
              <p:cNvPicPr>
                <a:picLocks noChangeAspect="1"/>
              </p:cNvPicPr>
              <p:nvPr/>
            </p:nvPicPr>
            <p:blipFill>
              <a:blip r:embed="rId9"/>
              <a:srcRect l="40751" t="34713" r="45713" b="40189"/>
              <a:stretch>
                <a:fillRect/>
              </a:stretch>
            </p:blipFill>
            <p:spPr>
              <a:xfrm>
                <a:off x="1207690" y="1098221"/>
                <a:ext cx="336533" cy="4216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34" name="image7.png"/>
            <p:cNvPicPr>
              <a:picLocks noChangeAspect="1"/>
            </p:cNvPicPr>
            <p:nvPr/>
          </p:nvPicPr>
          <p:blipFill>
            <a:blip r:embed="rId10"/>
            <a:srcRect t="1074"/>
            <a:stretch>
              <a:fillRect/>
            </a:stretch>
          </p:blipFill>
          <p:spPr>
            <a:xfrm rot="21480000">
              <a:off x="12007830" y="1391774"/>
              <a:ext cx="2014506" cy="2467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" name="image8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8248317" flipH="1">
              <a:off x="2162521" y="227348"/>
              <a:ext cx="783624" cy="12088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image8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8248317" flipH="1">
              <a:off x="7909835" y="227348"/>
              <a:ext cx="783624" cy="12088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image8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8248317" flipH="1">
              <a:off x="13656050" y="227348"/>
              <a:ext cx="783624" cy="12088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image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86141" y="141226"/>
              <a:ext cx="2460627" cy="7620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5D010FD-3E6F-4604-9D42-DF4A6FE60310}"/>
              </a:ext>
            </a:extLst>
          </p:cNvPr>
          <p:cNvSpPr txBox="1"/>
          <p:nvPr/>
        </p:nvSpPr>
        <p:spPr>
          <a:xfrm>
            <a:off x="4582598" y="6468319"/>
            <a:ext cx="5066655" cy="3851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7" tIns="53577" rIns="53577" bIns="53577" numCol="1" spcCol="38100" rtlCol="0" anchor="ctr">
            <a:spAutoFit/>
          </a:bodyPr>
          <a:lstStyle/>
          <a:p>
            <a:pPr algn="ctr" defTabSz="616148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u="none" dirty="0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[Hsiao et al.  Fashion++, </a:t>
            </a:r>
            <a:r>
              <a:rPr lang="en-US" u="none" dirty="0" err="1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arXiv</a:t>
            </a:r>
            <a:r>
              <a:rPr lang="en-US" u="none" dirty="0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 2019]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05BA4ED-B970-433E-9784-6ADB7595CF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0113" y="6174218"/>
            <a:ext cx="154581" cy="1545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6A51016-F966-48DD-AFE8-65925270A8B6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</p:cSld>
  <p:clrMapOvr>
    <a:masterClrMapping/>
  </p:clrMapOvr>
  <p:transition spd="slow" advTm="25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Image" descr="Image"/>
          <p:cNvPicPr>
            <a:picLocks/>
          </p:cNvPicPr>
          <p:nvPr/>
        </p:nvPicPr>
        <p:blipFill>
          <a:blip r:embed="rId5"/>
          <a:srcRect l="27683" r="29619" b="1"/>
          <a:stretch>
            <a:fillRect/>
          </a:stretch>
        </p:blipFill>
        <p:spPr>
          <a:xfrm flipH="1">
            <a:off x="4859617" y="1865480"/>
            <a:ext cx="2316659" cy="369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129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1290" y="0"/>
                </a:lnTo>
                <a:lnTo>
                  <a:pt x="0" y="0"/>
                </a:lnTo>
                <a:close/>
                <a:moveTo>
                  <a:pt x="14794" y="624"/>
                </a:moveTo>
                <a:cubicBezTo>
                  <a:pt x="16925" y="625"/>
                  <a:pt x="17078" y="640"/>
                  <a:pt x="17254" y="695"/>
                </a:cubicBezTo>
                <a:cubicBezTo>
                  <a:pt x="17388" y="737"/>
                  <a:pt x="17576" y="837"/>
                  <a:pt x="17670" y="919"/>
                </a:cubicBezTo>
                <a:cubicBezTo>
                  <a:pt x="17840" y="1065"/>
                  <a:pt x="17837" y="1104"/>
                  <a:pt x="17413" y="4195"/>
                </a:cubicBezTo>
                <a:cubicBezTo>
                  <a:pt x="17389" y="4373"/>
                  <a:pt x="17351" y="4662"/>
                  <a:pt x="17323" y="4862"/>
                </a:cubicBezTo>
                <a:cubicBezTo>
                  <a:pt x="17371" y="4912"/>
                  <a:pt x="17368" y="4962"/>
                  <a:pt x="17305" y="4993"/>
                </a:cubicBezTo>
                <a:cubicBezTo>
                  <a:pt x="17264" y="5295"/>
                  <a:pt x="17217" y="5644"/>
                  <a:pt x="17171" y="5980"/>
                </a:cubicBezTo>
                <a:cubicBezTo>
                  <a:pt x="17164" y="6050"/>
                  <a:pt x="17161" y="6122"/>
                  <a:pt x="17153" y="6186"/>
                </a:cubicBezTo>
                <a:cubicBezTo>
                  <a:pt x="17068" y="6831"/>
                  <a:pt x="16132" y="13681"/>
                  <a:pt x="15890" y="15434"/>
                </a:cubicBezTo>
                <a:cubicBezTo>
                  <a:pt x="15790" y="16158"/>
                  <a:pt x="15604" y="17528"/>
                  <a:pt x="15478" y="18478"/>
                </a:cubicBezTo>
                <a:cubicBezTo>
                  <a:pt x="15351" y="19428"/>
                  <a:pt x="15229" y="20281"/>
                  <a:pt x="15203" y="20373"/>
                </a:cubicBezTo>
                <a:cubicBezTo>
                  <a:pt x="15142" y="20592"/>
                  <a:pt x="14946" y="20750"/>
                  <a:pt x="14604" y="20854"/>
                </a:cubicBezTo>
                <a:cubicBezTo>
                  <a:pt x="14337" y="20935"/>
                  <a:pt x="13825" y="20987"/>
                  <a:pt x="13635" y="20953"/>
                </a:cubicBezTo>
                <a:cubicBezTo>
                  <a:pt x="13418" y="20914"/>
                  <a:pt x="8371" y="20611"/>
                  <a:pt x="6107" y="20501"/>
                </a:cubicBezTo>
                <a:cubicBezTo>
                  <a:pt x="5471" y="20470"/>
                  <a:pt x="4893" y="20439"/>
                  <a:pt x="4428" y="20412"/>
                </a:cubicBezTo>
                <a:cubicBezTo>
                  <a:pt x="4330" y="20408"/>
                  <a:pt x="4214" y="20402"/>
                  <a:pt x="4046" y="20390"/>
                </a:cubicBezTo>
                <a:cubicBezTo>
                  <a:pt x="4008" y="20387"/>
                  <a:pt x="3985" y="20385"/>
                  <a:pt x="3951" y="20382"/>
                </a:cubicBezTo>
                <a:cubicBezTo>
                  <a:pt x="3699" y="20366"/>
                  <a:pt x="3505" y="20352"/>
                  <a:pt x="3475" y="20345"/>
                </a:cubicBezTo>
                <a:cubicBezTo>
                  <a:pt x="3313" y="20308"/>
                  <a:pt x="3124" y="20224"/>
                  <a:pt x="2968" y="20132"/>
                </a:cubicBezTo>
                <a:cubicBezTo>
                  <a:pt x="2859" y="20071"/>
                  <a:pt x="2774" y="20007"/>
                  <a:pt x="2724" y="19947"/>
                </a:cubicBezTo>
                <a:cubicBezTo>
                  <a:pt x="2703" y="19925"/>
                  <a:pt x="2687" y="19903"/>
                  <a:pt x="2678" y="19883"/>
                </a:cubicBezTo>
                <a:cubicBezTo>
                  <a:pt x="2676" y="19878"/>
                  <a:pt x="2678" y="19847"/>
                  <a:pt x="2678" y="19831"/>
                </a:cubicBezTo>
                <a:cubicBezTo>
                  <a:pt x="2656" y="19544"/>
                  <a:pt x="2886" y="18032"/>
                  <a:pt x="3519" y="14335"/>
                </a:cubicBezTo>
                <a:cubicBezTo>
                  <a:pt x="3625" y="13718"/>
                  <a:pt x="4104" y="10847"/>
                  <a:pt x="4572" y="8035"/>
                </a:cubicBezTo>
                <a:cubicBezTo>
                  <a:pt x="4573" y="8003"/>
                  <a:pt x="4577" y="7963"/>
                  <a:pt x="4576" y="7939"/>
                </a:cubicBezTo>
                <a:cubicBezTo>
                  <a:pt x="4574" y="7858"/>
                  <a:pt x="4594" y="7778"/>
                  <a:pt x="4624" y="7727"/>
                </a:cubicBezTo>
                <a:cubicBezTo>
                  <a:pt x="4666" y="7475"/>
                  <a:pt x="4674" y="7420"/>
                  <a:pt x="4717" y="7167"/>
                </a:cubicBezTo>
                <a:cubicBezTo>
                  <a:pt x="4744" y="7003"/>
                  <a:pt x="4763" y="6903"/>
                  <a:pt x="4790" y="6742"/>
                </a:cubicBezTo>
                <a:cubicBezTo>
                  <a:pt x="4783" y="6700"/>
                  <a:pt x="4789" y="6665"/>
                  <a:pt x="4807" y="6642"/>
                </a:cubicBezTo>
                <a:cubicBezTo>
                  <a:pt x="5303" y="3674"/>
                  <a:pt x="5738" y="1206"/>
                  <a:pt x="5782" y="1131"/>
                </a:cubicBezTo>
                <a:cubicBezTo>
                  <a:pt x="5883" y="961"/>
                  <a:pt x="6239" y="767"/>
                  <a:pt x="6595" y="688"/>
                </a:cubicBezTo>
                <a:cubicBezTo>
                  <a:pt x="6801" y="643"/>
                  <a:pt x="7760" y="631"/>
                  <a:pt x="11928" y="625"/>
                </a:cubicBezTo>
                <a:cubicBezTo>
                  <a:pt x="13152" y="624"/>
                  <a:pt x="14083" y="623"/>
                  <a:pt x="14794" y="62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02" name="Image" descr="Image"/>
          <p:cNvPicPr>
            <a:picLocks noChangeAspect="1"/>
          </p:cNvPicPr>
          <p:nvPr/>
        </p:nvPicPr>
        <p:blipFill>
          <a:blip r:embed="rId6"/>
          <a:srcRect l="17278" r="18339"/>
          <a:stretch>
            <a:fillRect/>
          </a:stretch>
        </p:blipFill>
        <p:spPr>
          <a:xfrm flipH="1">
            <a:off x="2020762" y="1737711"/>
            <a:ext cx="2543740" cy="3951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047" y="830712"/>
            <a:ext cx="1017797" cy="10177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群組 2"/>
          <p:cNvGrpSpPr/>
          <p:nvPr/>
        </p:nvGrpSpPr>
        <p:grpSpPr>
          <a:xfrm>
            <a:off x="5576077" y="2261956"/>
            <a:ext cx="1017797" cy="3074504"/>
            <a:chOff x="14869540" y="3745882"/>
            <a:chExt cx="2714124" cy="8198676"/>
          </a:xfrm>
        </p:grpSpPr>
        <p:pic>
          <p:nvPicPr>
            <p:cNvPr id="505" name="Figure_4.png" descr="Figure_4.png"/>
            <p:cNvPicPr>
              <a:picLocks noChangeAspect="1"/>
            </p:cNvPicPr>
            <p:nvPr/>
          </p:nvPicPr>
          <p:blipFill>
            <a:blip r:embed="rId8"/>
            <a:srcRect l="16585" t="9950" r="79618" b="69082"/>
            <a:stretch>
              <a:fillRect/>
            </a:stretch>
          </p:blipFill>
          <p:spPr>
            <a:xfrm>
              <a:off x="14869540" y="3745882"/>
              <a:ext cx="2714124" cy="81986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666505" y="4004124"/>
              <a:ext cx="901700" cy="1168400"/>
            </a:xfrm>
            <a:prstGeom prst="rect">
              <a:avLst/>
            </a:prstGeom>
          </p:spPr>
        </p:pic>
      </p:grpSp>
      <p:sp>
        <p:nvSpPr>
          <p:cNvPr id="9" name="Fashion++: Minimal Edits for Outfit Improvement">
            <a:extLst>
              <a:ext uri="{FF2B5EF4-FFF2-40B4-BE49-F238E27FC236}">
                <a16:creationId xmlns:a16="http://schemas.microsoft.com/office/drawing/2014/main" id="{B1909B85-4FDD-41C6-9140-99056F0CF223}"/>
              </a:ext>
            </a:extLst>
          </p:cNvPr>
          <p:cNvSpPr txBox="1"/>
          <p:nvPr/>
        </p:nvSpPr>
        <p:spPr>
          <a:xfrm>
            <a:off x="174258" y="253391"/>
            <a:ext cx="2493872" cy="638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84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r>
              <a:rPr sz="3800" b="1" u="none" kern="0" dirty="0">
                <a:solidFill>
                  <a:srgbClr val="000000"/>
                </a:solidFill>
                <a:latin typeface="Helvetica Neue Medium"/>
              </a:rPr>
              <a:t>Fashion++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32E24CD-3744-4FD3-8951-C0BE67D499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34450" y="5791200"/>
            <a:ext cx="152400" cy="15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C4C5AA-BA93-4665-8259-856D47A6C56D}"/>
              </a:ext>
            </a:extLst>
          </p:cNvPr>
          <p:cNvSpPr txBox="1"/>
          <p:nvPr/>
        </p:nvSpPr>
        <p:spPr>
          <a:xfrm>
            <a:off x="4582598" y="6468319"/>
            <a:ext cx="5066655" cy="3851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7" tIns="53577" rIns="53577" bIns="53577" numCol="1" spcCol="38100" rtlCol="0" anchor="ctr">
            <a:spAutoFit/>
          </a:bodyPr>
          <a:lstStyle/>
          <a:p>
            <a:pPr algn="ctr" defTabSz="616148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u="none" dirty="0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[Hsiao et al.  Fashion++, </a:t>
            </a:r>
            <a:r>
              <a:rPr lang="en-US" u="none" dirty="0" err="1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arXiv</a:t>
            </a:r>
            <a:r>
              <a:rPr lang="en-US" u="none" dirty="0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 2019]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8FD8FD-AF8E-4819-876C-C877EEA0C2C7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7595882"/>
      </p:ext>
    </p:extLst>
  </p:cSld>
  <p:clrMapOvr>
    <a:masterClrMapping/>
  </p:clrMapOvr>
  <p:transition spd="med" advTm="6812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Image" descr="Image"/>
          <p:cNvPicPr>
            <a:picLocks/>
          </p:cNvPicPr>
          <p:nvPr/>
        </p:nvPicPr>
        <p:blipFill>
          <a:blip r:embed="rId4"/>
          <a:srcRect l="27683" r="29619" b="1"/>
          <a:stretch>
            <a:fillRect/>
          </a:stretch>
        </p:blipFill>
        <p:spPr>
          <a:xfrm flipH="1">
            <a:off x="4859617" y="1865480"/>
            <a:ext cx="2316659" cy="369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129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1290" y="0"/>
                </a:lnTo>
                <a:lnTo>
                  <a:pt x="0" y="0"/>
                </a:lnTo>
                <a:close/>
                <a:moveTo>
                  <a:pt x="14794" y="624"/>
                </a:moveTo>
                <a:cubicBezTo>
                  <a:pt x="16925" y="625"/>
                  <a:pt x="17078" y="640"/>
                  <a:pt x="17254" y="695"/>
                </a:cubicBezTo>
                <a:cubicBezTo>
                  <a:pt x="17388" y="737"/>
                  <a:pt x="17576" y="837"/>
                  <a:pt x="17670" y="919"/>
                </a:cubicBezTo>
                <a:cubicBezTo>
                  <a:pt x="17840" y="1065"/>
                  <a:pt x="17837" y="1104"/>
                  <a:pt x="17413" y="4195"/>
                </a:cubicBezTo>
                <a:cubicBezTo>
                  <a:pt x="17389" y="4373"/>
                  <a:pt x="17351" y="4662"/>
                  <a:pt x="17323" y="4862"/>
                </a:cubicBezTo>
                <a:cubicBezTo>
                  <a:pt x="17371" y="4912"/>
                  <a:pt x="17368" y="4962"/>
                  <a:pt x="17305" y="4993"/>
                </a:cubicBezTo>
                <a:cubicBezTo>
                  <a:pt x="17264" y="5295"/>
                  <a:pt x="17217" y="5644"/>
                  <a:pt x="17171" y="5980"/>
                </a:cubicBezTo>
                <a:cubicBezTo>
                  <a:pt x="17164" y="6050"/>
                  <a:pt x="17161" y="6122"/>
                  <a:pt x="17153" y="6186"/>
                </a:cubicBezTo>
                <a:cubicBezTo>
                  <a:pt x="17068" y="6831"/>
                  <a:pt x="16132" y="13681"/>
                  <a:pt x="15890" y="15434"/>
                </a:cubicBezTo>
                <a:cubicBezTo>
                  <a:pt x="15790" y="16158"/>
                  <a:pt x="15604" y="17528"/>
                  <a:pt x="15478" y="18478"/>
                </a:cubicBezTo>
                <a:cubicBezTo>
                  <a:pt x="15351" y="19428"/>
                  <a:pt x="15229" y="20281"/>
                  <a:pt x="15203" y="20373"/>
                </a:cubicBezTo>
                <a:cubicBezTo>
                  <a:pt x="15142" y="20592"/>
                  <a:pt x="14946" y="20750"/>
                  <a:pt x="14604" y="20854"/>
                </a:cubicBezTo>
                <a:cubicBezTo>
                  <a:pt x="14337" y="20935"/>
                  <a:pt x="13825" y="20987"/>
                  <a:pt x="13635" y="20953"/>
                </a:cubicBezTo>
                <a:cubicBezTo>
                  <a:pt x="13418" y="20914"/>
                  <a:pt x="8371" y="20611"/>
                  <a:pt x="6107" y="20501"/>
                </a:cubicBezTo>
                <a:cubicBezTo>
                  <a:pt x="5471" y="20470"/>
                  <a:pt x="4893" y="20439"/>
                  <a:pt x="4428" y="20412"/>
                </a:cubicBezTo>
                <a:cubicBezTo>
                  <a:pt x="4330" y="20408"/>
                  <a:pt x="4214" y="20402"/>
                  <a:pt x="4046" y="20390"/>
                </a:cubicBezTo>
                <a:cubicBezTo>
                  <a:pt x="4008" y="20387"/>
                  <a:pt x="3985" y="20385"/>
                  <a:pt x="3951" y="20382"/>
                </a:cubicBezTo>
                <a:cubicBezTo>
                  <a:pt x="3699" y="20366"/>
                  <a:pt x="3505" y="20352"/>
                  <a:pt x="3475" y="20345"/>
                </a:cubicBezTo>
                <a:cubicBezTo>
                  <a:pt x="3313" y="20308"/>
                  <a:pt x="3124" y="20224"/>
                  <a:pt x="2968" y="20132"/>
                </a:cubicBezTo>
                <a:cubicBezTo>
                  <a:pt x="2859" y="20071"/>
                  <a:pt x="2774" y="20007"/>
                  <a:pt x="2724" y="19947"/>
                </a:cubicBezTo>
                <a:cubicBezTo>
                  <a:pt x="2703" y="19925"/>
                  <a:pt x="2687" y="19903"/>
                  <a:pt x="2678" y="19883"/>
                </a:cubicBezTo>
                <a:cubicBezTo>
                  <a:pt x="2676" y="19878"/>
                  <a:pt x="2678" y="19847"/>
                  <a:pt x="2678" y="19831"/>
                </a:cubicBezTo>
                <a:cubicBezTo>
                  <a:pt x="2656" y="19544"/>
                  <a:pt x="2886" y="18032"/>
                  <a:pt x="3519" y="14335"/>
                </a:cubicBezTo>
                <a:cubicBezTo>
                  <a:pt x="3625" y="13718"/>
                  <a:pt x="4104" y="10847"/>
                  <a:pt x="4572" y="8035"/>
                </a:cubicBezTo>
                <a:cubicBezTo>
                  <a:pt x="4573" y="8003"/>
                  <a:pt x="4577" y="7963"/>
                  <a:pt x="4576" y="7939"/>
                </a:cubicBezTo>
                <a:cubicBezTo>
                  <a:pt x="4574" y="7858"/>
                  <a:pt x="4594" y="7778"/>
                  <a:pt x="4624" y="7727"/>
                </a:cubicBezTo>
                <a:cubicBezTo>
                  <a:pt x="4666" y="7475"/>
                  <a:pt x="4674" y="7420"/>
                  <a:pt x="4717" y="7167"/>
                </a:cubicBezTo>
                <a:cubicBezTo>
                  <a:pt x="4744" y="7003"/>
                  <a:pt x="4763" y="6903"/>
                  <a:pt x="4790" y="6742"/>
                </a:cubicBezTo>
                <a:cubicBezTo>
                  <a:pt x="4783" y="6700"/>
                  <a:pt x="4789" y="6665"/>
                  <a:pt x="4807" y="6642"/>
                </a:cubicBezTo>
                <a:cubicBezTo>
                  <a:pt x="5303" y="3674"/>
                  <a:pt x="5738" y="1206"/>
                  <a:pt x="5782" y="1131"/>
                </a:cubicBezTo>
                <a:cubicBezTo>
                  <a:pt x="5883" y="961"/>
                  <a:pt x="6239" y="767"/>
                  <a:pt x="6595" y="688"/>
                </a:cubicBezTo>
                <a:cubicBezTo>
                  <a:pt x="6801" y="643"/>
                  <a:pt x="7760" y="631"/>
                  <a:pt x="11928" y="625"/>
                </a:cubicBezTo>
                <a:cubicBezTo>
                  <a:pt x="13152" y="624"/>
                  <a:pt x="14083" y="623"/>
                  <a:pt x="14794" y="62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10" name="Image" descr="Image"/>
          <p:cNvPicPr>
            <a:picLocks noChangeAspect="1"/>
          </p:cNvPicPr>
          <p:nvPr/>
        </p:nvPicPr>
        <p:blipFill>
          <a:blip r:embed="rId5"/>
          <a:srcRect l="17278" r="18339"/>
          <a:stretch>
            <a:fillRect/>
          </a:stretch>
        </p:blipFill>
        <p:spPr>
          <a:xfrm flipH="1">
            <a:off x="2020762" y="1737711"/>
            <a:ext cx="2543740" cy="39510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4" name="Group"/>
          <p:cNvGrpSpPr/>
          <p:nvPr/>
        </p:nvGrpSpPr>
        <p:grpSpPr>
          <a:xfrm>
            <a:off x="5576887" y="2262188"/>
            <a:ext cx="965573" cy="3076575"/>
            <a:chOff x="0" y="0"/>
            <a:chExt cx="2574858" cy="8204200"/>
          </a:xfrm>
        </p:grpSpPr>
        <p:pic>
          <p:nvPicPr>
            <p:cNvPr id="512" name="Figure_4.png" descr="Figure_4.png"/>
            <p:cNvPicPr>
              <a:picLocks noChangeAspect="1"/>
            </p:cNvPicPr>
            <p:nvPr/>
          </p:nvPicPr>
          <p:blipFill>
            <a:blip r:embed="rId6"/>
            <a:srcRect l="49126" t="9422" r="47138" b="68817"/>
            <a:stretch>
              <a:fillRect/>
            </a:stretch>
          </p:blipFill>
          <p:spPr>
            <a:xfrm>
              <a:off x="0" y="0"/>
              <a:ext cx="2574859" cy="8204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3" name="satisfied_head(2)_low_res(4)_adjust_color(1).png" descr="satisfied_head(2)_low_res(4)_adjust_color(1)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240000">
              <a:off x="752787" y="378329"/>
              <a:ext cx="746473" cy="10099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15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0213" y="828675"/>
            <a:ext cx="904426" cy="904427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Callout"/>
          <p:cNvSpPr/>
          <p:nvPr/>
        </p:nvSpPr>
        <p:spPr>
          <a:xfrm>
            <a:off x="693833" y="2079870"/>
            <a:ext cx="1629074" cy="12553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9" y="0"/>
                </a:moveTo>
                <a:cubicBezTo>
                  <a:pt x="353" y="0"/>
                  <a:pt x="0" y="458"/>
                  <a:pt x="0" y="1024"/>
                </a:cubicBezTo>
                <a:lnTo>
                  <a:pt x="0" y="20573"/>
                </a:lnTo>
                <a:cubicBezTo>
                  <a:pt x="0" y="21139"/>
                  <a:pt x="353" y="21600"/>
                  <a:pt x="789" y="21600"/>
                </a:cubicBezTo>
                <a:lnTo>
                  <a:pt x="16840" y="21600"/>
                </a:lnTo>
                <a:cubicBezTo>
                  <a:pt x="17276" y="21600"/>
                  <a:pt x="17630" y="21139"/>
                  <a:pt x="17630" y="20573"/>
                </a:cubicBezTo>
                <a:lnTo>
                  <a:pt x="17630" y="14089"/>
                </a:lnTo>
                <a:lnTo>
                  <a:pt x="21600" y="12041"/>
                </a:lnTo>
                <a:lnTo>
                  <a:pt x="17630" y="9992"/>
                </a:lnTo>
                <a:lnTo>
                  <a:pt x="17630" y="1024"/>
                </a:lnTo>
                <a:cubicBezTo>
                  <a:pt x="17630" y="458"/>
                  <a:pt x="17276" y="0"/>
                  <a:pt x="16840" y="0"/>
                </a:cubicBezTo>
                <a:lnTo>
                  <a:pt x="789" y="0"/>
                </a:lnTo>
                <a:close/>
              </a:path>
            </a:pathLst>
          </a:custGeom>
          <a:ln w="889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 u="none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517" name="Try this top!"/>
          <p:cNvSpPr txBox="1"/>
          <p:nvPr/>
        </p:nvSpPr>
        <p:spPr>
          <a:xfrm>
            <a:off x="741816" y="2106209"/>
            <a:ext cx="1241927" cy="300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r>
              <a:rPr sz="1600" b="1" u="none" kern="0" dirty="0">
                <a:solidFill>
                  <a:srgbClr val="000000"/>
                </a:solidFill>
                <a:latin typeface="Helvetica Neue"/>
                <a:sym typeface="Helvetica Neue"/>
              </a:rPr>
              <a:t>Try this top!</a:t>
            </a:r>
          </a:p>
        </p:txBody>
      </p:sp>
      <p:pic>
        <p:nvPicPr>
          <p:cNvPr id="518" name="Image" descr="Image"/>
          <p:cNvPicPr>
            <a:picLocks noChangeAspect="1"/>
          </p:cNvPicPr>
          <p:nvPr/>
        </p:nvPicPr>
        <p:blipFill>
          <a:blip r:embed="rId9"/>
          <a:srcRect l="11419" t="12135" r="10070" b="12841"/>
          <a:stretch>
            <a:fillRect/>
          </a:stretch>
        </p:blipFill>
        <p:spPr>
          <a:xfrm>
            <a:off x="1078999" y="2405794"/>
            <a:ext cx="567560" cy="814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1" h="21535" extrusionOk="0">
                <a:moveTo>
                  <a:pt x="15299" y="3"/>
                </a:moveTo>
                <a:cubicBezTo>
                  <a:pt x="15233" y="-5"/>
                  <a:pt x="15185" y="1"/>
                  <a:pt x="15141" y="23"/>
                </a:cubicBezTo>
                <a:cubicBezTo>
                  <a:pt x="15072" y="58"/>
                  <a:pt x="14763" y="229"/>
                  <a:pt x="14459" y="401"/>
                </a:cubicBezTo>
                <a:cubicBezTo>
                  <a:pt x="13460" y="963"/>
                  <a:pt x="12540" y="1167"/>
                  <a:pt x="10999" y="1168"/>
                </a:cubicBezTo>
                <a:cubicBezTo>
                  <a:pt x="9842" y="1168"/>
                  <a:pt x="8983" y="1076"/>
                  <a:pt x="8476" y="896"/>
                </a:cubicBezTo>
                <a:cubicBezTo>
                  <a:pt x="7969" y="716"/>
                  <a:pt x="7130" y="279"/>
                  <a:pt x="6992" y="125"/>
                </a:cubicBezTo>
                <a:cubicBezTo>
                  <a:pt x="6905" y="28"/>
                  <a:pt x="6831" y="14"/>
                  <a:pt x="6648" y="62"/>
                </a:cubicBezTo>
                <a:cubicBezTo>
                  <a:pt x="6521" y="96"/>
                  <a:pt x="6254" y="139"/>
                  <a:pt x="6050" y="157"/>
                </a:cubicBezTo>
                <a:cubicBezTo>
                  <a:pt x="5846" y="175"/>
                  <a:pt x="5522" y="234"/>
                  <a:pt x="5333" y="290"/>
                </a:cubicBezTo>
                <a:cubicBezTo>
                  <a:pt x="5144" y="347"/>
                  <a:pt x="4664" y="451"/>
                  <a:pt x="4266" y="519"/>
                </a:cubicBezTo>
                <a:cubicBezTo>
                  <a:pt x="3869" y="586"/>
                  <a:pt x="3242" y="721"/>
                  <a:pt x="2873" y="821"/>
                </a:cubicBezTo>
                <a:lnTo>
                  <a:pt x="2201" y="1006"/>
                </a:lnTo>
                <a:lnTo>
                  <a:pt x="2263" y="1301"/>
                </a:lnTo>
                <a:cubicBezTo>
                  <a:pt x="2487" y="2398"/>
                  <a:pt x="2522" y="2805"/>
                  <a:pt x="2472" y="3725"/>
                </a:cubicBezTo>
                <a:cubicBezTo>
                  <a:pt x="2411" y="4837"/>
                  <a:pt x="2120" y="6559"/>
                  <a:pt x="1879" y="7249"/>
                </a:cubicBezTo>
                <a:cubicBezTo>
                  <a:pt x="1650" y="7904"/>
                  <a:pt x="1157" y="8520"/>
                  <a:pt x="536" y="8921"/>
                </a:cubicBezTo>
                <a:lnTo>
                  <a:pt x="0" y="9267"/>
                </a:lnTo>
                <a:lnTo>
                  <a:pt x="164" y="9952"/>
                </a:lnTo>
                <a:cubicBezTo>
                  <a:pt x="255" y="10329"/>
                  <a:pt x="343" y="10950"/>
                  <a:pt x="356" y="11328"/>
                </a:cubicBezTo>
                <a:cubicBezTo>
                  <a:pt x="387" y="12252"/>
                  <a:pt x="267" y="17612"/>
                  <a:pt x="181" y="19117"/>
                </a:cubicBezTo>
                <a:cubicBezTo>
                  <a:pt x="142" y="19779"/>
                  <a:pt x="123" y="20450"/>
                  <a:pt x="141" y="20608"/>
                </a:cubicBezTo>
                <a:cubicBezTo>
                  <a:pt x="179" y="20937"/>
                  <a:pt x="183" y="20939"/>
                  <a:pt x="1704" y="21127"/>
                </a:cubicBezTo>
                <a:cubicBezTo>
                  <a:pt x="2169" y="21185"/>
                  <a:pt x="2805" y="21261"/>
                  <a:pt x="3115" y="21300"/>
                </a:cubicBezTo>
                <a:cubicBezTo>
                  <a:pt x="3425" y="21339"/>
                  <a:pt x="4036" y="21410"/>
                  <a:pt x="4475" y="21454"/>
                </a:cubicBezTo>
                <a:cubicBezTo>
                  <a:pt x="5887" y="21595"/>
                  <a:pt x="6823" y="21548"/>
                  <a:pt x="6823" y="21340"/>
                </a:cubicBezTo>
                <a:cubicBezTo>
                  <a:pt x="6823" y="21308"/>
                  <a:pt x="6999" y="21224"/>
                  <a:pt x="7218" y="21155"/>
                </a:cubicBezTo>
                <a:cubicBezTo>
                  <a:pt x="7848" y="20955"/>
                  <a:pt x="9500" y="20975"/>
                  <a:pt x="11027" y="21202"/>
                </a:cubicBezTo>
                <a:cubicBezTo>
                  <a:pt x="11946" y="21338"/>
                  <a:pt x="12489" y="21380"/>
                  <a:pt x="13392" y="21383"/>
                </a:cubicBezTo>
                <a:cubicBezTo>
                  <a:pt x="14688" y="21387"/>
                  <a:pt x="14940" y="21360"/>
                  <a:pt x="15745" y="21123"/>
                </a:cubicBezTo>
                <a:cubicBezTo>
                  <a:pt x="16227" y="20982"/>
                  <a:pt x="16439" y="20962"/>
                  <a:pt x="17427" y="20962"/>
                </a:cubicBezTo>
                <a:cubicBezTo>
                  <a:pt x="18683" y="20962"/>
                  <a:pt x="21166" y="20740"/>
                  <a:pt x="21349" y="20612"/>
                </a:cubicBezTo>
                <a:cubicBezTo>
                  <a:pt x="21440" y="20549"/>
                  <a:pt x="21449" y="20265"/>
                  <a:pt x="21389" y="19353"/>
                </a:cubicBezTo>
                <a:cubicBezTo>
                  <a:pt x="21346" y="18705"/>
                  <a:pt x="21303" y="17213"/>
                  <a:pt x="21293" y="16037"/>
                </a:cubicBezTo>
                <a:cubicBezTo>
                  <a:pt x="21283" y="14860"/>
                  <a:pt x="21250" y="13709"/>
                  <a:pt x="21225" y="13480"/>
                </a:cubicBezTo>
                <a:cubicBezTo>
                  <a:pt x="21122" y="12542"/>
                  <a:pt x="21174" y="10464"/>
                  <a:pt x="21310" y="10125"/>
                </a:cubicBezTo>
                <a:cubicBezTo>
                  <a:pt x="21600" y="9399"/>
                  <a:pt x="21600" y="9325"/>
                  <a:pt x="21259" y="9177"/>
                </a:cubicBezTo>
                <a:cubicBezTo>
                  <a:pt x="19791" y="8539"/>
                  <a:pt x="19248" y="7247"/>
                  <a:pt x="19278" y="4444"/>
                </a:cubicBezTo>
                <a:cubicBezTo>
                  <a:pt x="19293" y="3043"/>
                  <a:pt x="19387" y="2398"/>
                  <a:pt x="19735" y="1297"/>
                </a:cubicBezTo>
                <a:cubicBezTo>
                  <a:pt x="19780" y="1156"/>
                  <a:pt x="19737" y="1113"/>
                  <a:pt x="19430" y="1006"/>
                </a:cubicBezTo>
                <a:cubicBezTo>
                  <a:pt x="18641" y="732"/>
                  <a:pt x="16118" y="139"/>
                  <a:pt x="15898" y="176"/>
                </a:cubicBezTo>
                <a:cubicBezTo>
                  <a:pt x="15856" y="183"/>
                  <a:pt x="15695" y="137"/>
                  <a:pt x="15542" y="74"/>
                </a:cubicBezTo>
                <a:cubicBezTo>
                  <a:pt x="15446" y="35"/>
                  <a:pt x="15366" y="12"/>
                  <a:pt x="15299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093538-1A76-412A-B245-8F03EEDA91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34450" y="5791200"/>
            <a:ext cx="152400" cy="152400"/>
          </a:xfrm>
          <a:prstGeom prst="rect">
            <a:avLst/>
          </a:prstGeom>
        </p:spPr>
      </p:pic>
      <p:sp>
        <p:nvSpPr>
          <p:cNvPr id="14" name="Fashion++: Minimal Edits for Outfit Improvement">
            <a:extLst>
              <a:ext uri="{FF2B5EF4-FFF2-40B4-BE49-F238E27FC236}">
                <a16:creationId xmlns:a16="http://schemas.microsoft.com/office/drawing/2014/main" id="{5C1E524B-7437-4115-BCCD-CEBBB409EBDA}"/>
              </a:ext>
            </a:extLst>
          </p:cNvPr>
          <p:cNvSpPr txBox="1"/>
          <p:nvPr/>
        </p:nvSpPr>
        <p:spPr>
          <a:xfrm>
            <a:off x="174258" y="253391"/>
            <a:ext cx="2493872" cy="638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84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r>
              <a:rPr sz="3800" b="1" u="none" kern="0" dirty="0">
                <a:solidFill>
                  <a:srgbClr val="000000"/>
                </a:solidFill>
                <a:latin typeface="Helvetica Neue Medium"/>
              </a:rPr>
              <a:t>Fashion++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34127D-DB45-401A-AFEA-34CF90CB3C7F}"/>
              </a:ext>
            </a:extLst>
          </p:cNvPr>
          <p:cNvSpPr txBox="1"/>
          <p:nvPr/>
        </p:nvSpPr>
        <p:spPr>
          <a:xfrm>
            <a:off x="4582598" y="6468319"/>
            <a:ext cx="5066655" cy="3851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7" tIns="53577" rIns="53577" bIns="53577" numCol="1" spcCol="38100" rtlCol="0" anchor="ctr">
            <a:spAutoFit/>
          </a:bodyPr>
          <a:lstStyle/>
          <a:p>
            <a:pPr algn="ctr" defTabSz="616148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u="none" dirty="0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[Hsiao et al.  Fashion++, </a:t>
            </a:r>
            <a:r>
              <a:rPr lang="en-US" u="none" dirty="0" err="1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arXiv</a:t>
            </a:r>
            <a:r>
              <a:rPr lang="en-US" u="none" dirty="0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 2019]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A491D8-655D-4C0D-BA05-C0961148ED85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</p:cSld>
  <p:clrMapOvr>
    <a:masterClrMapping/>
  </p:clrMapOvr>
  <p:transition spd="med" advTm="10738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14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9"/>
          <p:cNvGrpSpPr/>
          <p:nvPr/>
        </p:nvGrpSpPr>
        <p:grpSpPr>
          <a:xfrm>
            <a:off x="150304" y="2094724"/>
            <a:ext cx="8843392" cy="2825613"/>
            <a:chOff x="0" y="0"/>
            <a:chExt cx="23582376" cy="7534966"/>
          </a:xfrm>
        </p:grpSpPr>
        <p:grpSp>
          <p:nvGrpSpPr>
            <p:cNvPr id="146" name="Group 146"/>
            <p:cNvGrpSpPr/>
            <p:nvPr/>
          </p:nvGrpSpPr>
          <p:grpSpPr>
            <a:xfrm>
              <a:off x="14094660" y="3685982"/>
              <a:ext cx="1341777" cy="1270662"/>
              <a:chOff x="0" y="0"/>
              <a:chExt cx="1341776" cy="1270661"/>
            </a:xfrm>
          </p:grpSpPr>
          <p:grpSp>
            <p:nvGrpSpPr>
              <p:cNvPr id="144" name="Group 144"/>
              <p:cNvGrpSpPr/>
              <p:nvPr/>
            </p:nvGrpSpPr>
            <p:grpSpPr>
              <a:xfrm>
                <a:off x="0" y="0"/>
                <a:ext cx="1341777" cy="1270661"/>
                <a:chOff x="0" y="0"/>
                <a:chExt cx="1341776" cy="1270660"/>
              </a:xfrm>
            </p:grpSpPr>
            <p:sp>
              <p:nvSpPr>
                <p:cNvPr id="141" name="Shape 141"/>
                <p:cNvSpPr/>
                <p:nvPr/>
              </p:nvSpPr>
              <p:spPr>
                <a:xfrm>
                  <a:off x="71773" y="656"/>
                  <a:ext cx="1270004" cy="1270005"/>
                </a:xfrm>
                <a:prstGeom prst="rect">
                  <a:avLst/>
                </a:prstGeom>
                <a:solidFill>
                  <a:srgbClr val="FCE3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171152" fontAlgn="auto" hangingPunct="0">
                    <a:spcBef>
                      <a:spcPts val="0"/>
                    </a:spcBef>
                    <a:spcAft>
                      <a:spcPts val="0"/>
                    </a:spcAft>
                    <a:defRPr sz="14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525" u="none" kern="0"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42" name="Shape 142"/>
                <p:cNvSpPr/>
                <p:nvPr/>
              </p:nvSpPr>
              <p:spPr>
                <a:xfrm>
                  <a:off x="12692" y="-1"/>
                  <a:ext cx="1329085" cy="101991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171152" fontAlgn="auto" hangingPunct="0">
                    <a:spcBef>
                      <a:spcPts val="0"/>
                    </a:spcBef>
                    <a:spcAft>
                      <a:spcPts val="0"/>
                    </a:spcAft>
                    <a:defRPr sz="14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525" u="none" kern="0"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43" name="Shape 143"/>
                <p:cNvSpPr/>
                <p:nvPr/>
              </p:nvSpPr>
              <p:spPr>
                <a:xfrm>
                  <a:off x="0" y="656"/>
                  <a:ext cx="864812" cy="1270005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185415" fontAlgn="auto" hangingPunct="0">
                    <a:spcBef>
                      <a:spcPts val="0"/>
                    </a:spcBef>
                    <a:spcAft>
                      <a:spcPts val="0"/>
                    </a:spcAft>
                    <a:defRPr sz="14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525" u="none" kern="0"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</p:grpSp>
          <p:sp>
            <p:nvSpPr>
              <p:cNvPr id="145" name="Shape 145"/>
              <p:cNvSpPr/>
              <p:nvPr/>
            </p:nvSpPr>
            <p:spPr>
              <a:xfrm>
                <a:off x="29081" y="495300"/>
                <a:ext cx="1296307" cy="7747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185415" fontAlgn="auto" hangingPunct="0">
                  <a:spcBef>
                    <a:spcPts val="0"/>
                  </a:spcBef>
                  <a:spcAft>
                    <a:spcPts val="0"/>
                  </a:spcAft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525" u="none" kern="0"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</p:grpSp>
        <p:sp>
          <p:nvSpPr>
            <p:cNvPr id="147" name="Shape 147"/>
            <p:cNvSpPr/>
            <p:nvPr/>
          </p:nvSpPr>
          <p:spPr>
            <a:xfrm>
              <a:off x="15423004" y="236572"/>
              <a:ext cx="8159372" cy="7298395"/>
            </a:xfrm>
            <a:prstGeom prst="roundRect">
              <a:avLst>
                <a:gd name="adj" fmla="val 6748"/>
              </a:avLst>
            </a:prstGeom>
            <a:solidFill>
              <a:srgbClr val="FCE3EF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171152" fontAlgn="auto" hangingPunct="0">
                <a:spcBef>
                  <a:spcPts val="0"/>
                </a:spcBef>
                <a:spcAft>
                  <a:spcPts val="0"/>
                </a:spcAft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5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148" name="Shape 148"/>
            <p:cNvSpPr/>
            <p:nvPr/>
          </p:nvSpPr>
          <p:spPr>
            <a:xfrm>
              <a:off x="-1" y="-1"/>
              <a:ext cx="23574838" cy="3688016"/>
            </a:xfrm>
            <a:prstGeom prst="roundRect">
              <a:avLst>
                <a:gd name="adj" fmla="val 11556"/>
              </a:avLst>
            </a:prstGeom>
            <a:solidFill>
              <a:srgbClr val="FCE3EF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171152" fontAlgn="auto" hangingPunct="0">
                <a:spcBef>
                  <a:spcPts val="0"/>
                </a:spcBef>
                <a:spcAft>
                  <a:spcPts val="0"/>
                </a:spcAft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5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pic>
        <p:nvPicPr>
          <p:cNvPr id="150" name="image1.jpeg"/>
          <p:cNvPicPr>
            <a:picLocks noChangeAspect="1"/>
          </p:cNvPicPr>
          <p:nvPr/>
        </p:nvPicPr>
        <p:blipFill>
          <a:blip r:embed="rId3"/>
          <a:srcRect l="28545" r="32955" b="8551"/>
          <a:stretch>
            <a:fillRect/>
          </a:stretch>
        </p:blipFill>
        <p:spPr>
          <a:xfrm>
            <a:off x="749736" y="2322730"/>
            <a:ext cx="434465" cy="103200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grpSp>
        <p:nvGrpSpPr>
          <p:cNvPr id="153" name="Group 153"/>
          <p:cNvGrpSpPr/>
          <p:nvPr/>
        </p:nvGrpSpPr>
        <p:grpSpPr>
          <a:xfrm>
            <a:off x="1904321" y="2611885"/>
            <a:ext cx="371812" cy="382470"/>
            <a:chOff x="0" y="-1"/>
            <a:chExt cx="991496" cy="1019918"/>
          </a:xfrm>
        </p:grpSpPr>
        <p:sp>
          <p:nvSpPr>
            <p:cNvPr id="151" name="Shape 151"/>
            <p:cNvSpPr/>
            <p:nvPr/>
          </p:nvSpPr>
          <p:spPr>
            <a:xfrm>
              <a:off x="205069" y="120111"/>
              <a:ext cx="581356" cy="779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4400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1650" u="none" kern="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rPr>
                <a:t>E</a:t>
              </a:r>
              <a:r>
                <a:rPr sz="1650" u="none" kern="0" baseline="-5998">
                  <a:solidFill>
                    <a:srgbClr val="000000"/>
                  </a:solidFill>
                  <a:latin typeface="Helvetica"/>
                  <a:cs typeface="Helvetica"/>
                  <a:sym typeface="Helvetica"/>
                </a:rPr>
                <a:t>t</a:t>
              </a:r>
            </a:p>
          </p:txBody>
        </p:sp>
        <p:sp>
          <p:nvSpPr>
            <p:cNvPr id="152" name="Shape 152"/>
            <p:cNvSpPr/>
            <p:nvPr/>
          </p:nvSpPr>
          <p:spPr>
            <a:xfrm>
              <a:off x="0" y="-1"/>
              <a:ext cx="991496" cy="1019918"/>
            </a:xfrm>
            <a:prstGeom prst="roundRect">
              <a:avLst>
                <a:gd name="adj" fmla="val 16775"/>
              </a:avLst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sp>
        <p:nvSpPr>
          <p:cNvPr id="154" name="Shape 154"/>
          <p:cNvSpPr/>
          <p:nvPr/>
        </p:nvSpPr>
        <p:spPr>
          <a:xfrm>
            <a:off x="358675" y="2365351"/>
            <a:ext cx="300090" cy="276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1275" tIns="11275" rIns="11275" bIns="11275" anchor="ctr">
            <a:spAutoFit/>
          </a:bodyPr>
          <a:lstStyle/>
          <a:p>
            <a:pPr algn="ctr" defTabSz="185415" fontAlgn="auto" hangingPunct="0">
              <a:spcBef>
                <a:spcPts val="0"/>
              </a:spcBef>
              <a:spcAft>
                <a:spcPts val="0"/>
              </a:spcAft>
              <a:defRPr sz="4400">
                <a:latin typeface="+mj-lt"/>
                <a:ea typeface="+mj-ea"/>
                <a:cs typeface="+mj-cs"/>
                <a:sym typeface="Helvetica"/>
              </a:defRPr>
            </a:pPr>
            <a:r>
              <a:rPr sz="1650" u="none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x</a:t>
            </a:r>
            <a:r>
              <a:rPr sz="1650" u="none" kern="0" baseline="31999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(q)</a:t>
            </a:r>
          </a:p>
        </p:txBody>
      </p:sp>
      <p:pic>
        <p:nvPicPr>
          <p:cNvPr id="155" name="image2.jpeg"/>
          <p:cNvPicPr>
            <a:picLocks noChangeAspect="1"/>
          </p:cNvPicPr>
          <p:nvPr/>
        </p:nvPicPr>
        <p:blipFill>
          <a:blip r:embed="rId4"/>
          <a:srcRect l="24720" r="36006" b="7367"/>
          <a:stretch>
            <a:fillRect/>
          </a:stretch>
        </p:blipFill>
        <p:spPr>
          <a:xfrm>
            <a:off x="744603" y="3748165"/>
            <a:ext cx="447908" cy="10564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8" name="Group 158"/>
          <p:cNvGrpSpPr/>
          <p:nvPr/>
        </p:nvGrpSpPr>
        <p:grpSpPr>
          <a:xfrm>
            <a:off x="1932047" y="4066018"/>
            <a:ext cx="371813" cy="382470"/>
            <a:chOff x="-1" y="-1"/>
            <a:chExt cx="991498" cy="1019917"/>
          </a:xfrm>
        </p:grpSpPr>
        <p:sp>
          <p:nvSpPr>
            <p:cNvPr id="156" name="Shape 156"/>
            <p:cNvSpPr/>
            <p:nvPr/>
          </p:nvSpPr>
          <p:spPr>
            <a:xfrm>
              <a:off x="162326" y="120108"/>
              <a:ext cx="666846" cy="779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4400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1650" u="none" kern="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rPr>
                <a:t>E</a:t>
              </a:r>
              <a:r>
                <a:rPr sz="1650" u="none" kern="0" baseline="-5998">
                  <a:solidFill>
                    <a:srgbClr val="000000"/>
                  </a:solidFill>
                  <a:latin typeface="Helvetica"/>
                  <a:cs typeface="Helvetica"/>
                  <a:sym typeface="Helvetica"/>
                </a:rPr>
                <a:t>s</a:t>
              </a:r>
            </a:p>
          </p:txBody>
        </p:sp>
        <p:sp>
          <p:nvSpPr>
            <p:cNvPr id="157" name="Shape 157"/>
            <p:cNvSpPr/>
            <p:nvPr/>
          </p:nvSpPr>
          <p:spPr>
            <a:xfrm>
              <a:off x="-1" y="-1"/>
              <a:ext cx="991498" cy="1019917"/>
            </a:xfrm>
            <a:prstGeom prst="roundRect">
              <a:avLst>
                <a:gd name="adj" fmla="val 16775"/>
              </a:avLst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sp>
        <p:nvSpPr>
          <p:cNvPr id="159" name="Shape 159"/>
          <p:cNvSpPr/>
          <p:nvPr/>
        </p:nvSpPr>
        <p:spPr>
          <a:xfrm>
            <a:off x="325047" y="3949838"/>
            <a:ext cx="370622" cy="276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1275" tIns="11275" rIns="11275" bIns="11275" anchor="ctr">
            <a:spAutoFit/>
          </a:bodyPr>
          <a:lstStyle/>
          <a:p>
            <a:pPr algn="ctr" defTabSz="185415" fontAlgn="auto" hangingPunct="0">
              <a:spcBef>
                <a:spcPts val="0"/>
              </a:spcBef>
              <a:spcAft>
                <a:spcPts val="0"/>
              </a:spcAft>
              <a:defRPr sz="4400">
                <a:latin typeface="+mj-lt"/>
                <a:ea typeface="+mj-ea"/>
                <a:cs typeface="+mj-cs"/>
                <a:sym typeface="Helvetica"/>
              </a:defRPr>
            </a:pPr>
            <a:r>
              <a:rPr sz="1650" u="none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m</a:t>
            </a:r>
            <a:r>
              <a:rPr sz="1650" u="none" kern="0" baseline="31999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(q)</a:t>
            </a:r>
          </a:p>
        </p:txBody>
      </p:sp>
      <p:grpSp>
        <p:nvGrpSpPr>
          <p:cNvPr id="164" name="Group 164"/>
          <p:cNvGrpSpPr/>
          <p:nvPr/>
        </p:nvGrpSpPr>
        <p:grpSpPr>
          <a:xfrm>
            <a:off x="3007632" y="3857355"/>
            <a:ext cx="404456" cy="816783"/>
            <a:chOff x="0" y="0"/>
            <a:chExt cx="1078547" cy="2178087"/>
          </a:xfrm>
        </p:grpSpPr>
        <p:sp>
          <p:nvSpPr>
            <p:cNvPr id="160" name="Shape 160"/>
            <p:cNvSpPr/>
            <p:nvPr/>
          </p:nvSpPr>
          <p:spPr>
            <a:xfrm>
              <a:off x="-1" y="-1"/>
              <a:ext cx="1078549" cy="215906"/>
            </a:xfrm>
            <a:prstGeom prst="rect">
              <a:avLst/>
            </a:prstGeom>
            <a:solidFill>
              <a:srgbClr val="0E0E0E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161" name="Shape 161"/>
            <p:cNvSpPr/>
            <p:nvPr/>
          </p:nvSpPr>
          <p:spPr>
            <a:xfrm>
              <a:off x="-1" y="654060"/>
              <a:ext cx="1078549" cy="215906"/>
            </a:xfrm>
            <a:prstGeom prst="rect">
              <a:avLst/>
            </a:pr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162" name="Shape 162"/>
            <p:cNvSpPr/>
            <p:nvPr/>
          </p:nvSpPr>
          <p:spPr>
            <a:xfrm>
              <a:off x="-1" y="1308122"/>
              <a:ext cx="1078549" cy="215906"/>
            </a:xfrm>
            <a:prstGeom prst="rect">
              <a:avLst/>
            </a:prstGeom>
            <a:solidFill>
              <a:srgbClr val="DFDFDF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163" name="Shape 163"/>
            <p:cNvSpPr/>
            <p:nvPr/>
          </p:nvSpPr>
          <p:spPr>
            <a:xfrm>
              <a:off x="-1" y="1962182"/>
              <a:ext cx="1078549" cy="215906"/>
            </a:xfrm>
            <a:prstGeom prst="rect">
              <a:avLst/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sp>
        <p:nvSpPr>
          <p:cNvPr id="165" name="Shape 165"/>
          <p:cNvSpPr/>
          <p:nvPr/>
        </p:nvSpPr>
        <p:spPr>
          <a:xfrm>
            <a:off x="2703900" y="2404074"/>
            <a:ext cx="253604" cy="276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1275" tIns="11275" rIns="11275" bIns="11275" anchor="ctr">
            <a:spAutoFit/>
          </a:bodyPr>
          <a:lstStyle/>
          <a:p>
            <a:pPr algn="ctr" defTabSz="185415" fontAlgn="auto" hangingPunct="0">
              <a:spcBef>
                <a:spcPts val="0"/>
              </a:spcBef>
              <a:spcAft>
                <a:spcPts val="0"/>
              </a:spcAft>
              <a:defRPr sz="4400">
                <a:latin typeface="+mj-lt"/>
                <a:ea typeface="+mj-ea"/>
                <a:cs typeface="+mj-cs"/>
                <a:sym typeface="Helvetica"/>
              </a:defRPr>
            </a:pPr>
            <a:r>
              <a:rPr sz="1650" u="none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t</a:t>
            </a:r>
            <a:r>
              <a:rPr sz="1650" u="none" kern="0" baseline="31999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(q)</a:t>
            </a:r>
          </a:p>
        </p:txBody>
      </p:sp>
      <p:sp>
        <p:nvSpPr>
          <p:cNvPr id="166" name="Shape 166"/>
          <p:cNvSpPr/>
          <p:nvPr/>
        </p:nvSpPr>
        <p:spPr>
          <a:xfrm>
            <a:off x="2680657" y="3967003"/>
            <a:ext cx="300090" cy="276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1275" tIns="11275" rIns="11275" bIns="11275" anchor="ctr">
            <a:spAutoFit/>
          </a:bodyPr>
          <a:lstStyle/>
          <a:p>
            <a:pPr algn="ctr" defTabSz="185415" fontAlgn="auto" hangingPunct="0">
              <a:spcBef>
                <a:spcPts val="0"/>
              </a:spcBef>
              <a:spcAft>
                <a:spcPts val="0"/>
              </a:spcAft>
              <a:defRPr sz="4400">
                <a:latin typeface="+mj-lt"/>
                <a:ea typeface="+mj-ea"/>
                <a:cs typeface="+mj-cs"/>
                <a:sym typeface="Helvetica"/>
              </a:defRPr>
            </a:pPr>
            <a:r>
              <a:rPr sz="1650" u="none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s</a:t>
            </a:r>
            <a:r>
              <a:rPr sz="1650" u="none" kern="0" baseline="31999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(q)</a:t>
            </a:r>
          </a:p>
        </p:txBody>
      </p:sp>
      <p:grpSp>
        <p:nvGrpSpPr>
          <p:cNvPr id="171" name="Group 171"/>
          <p:cNvGrpSpPr/>
          <p:nvPr/>
        </p:nvGrpSpPr>
        <p:grpSpPr>
          <a:xfrm>
            <a:off x="3007632" y="2423617"/>
            <a:ext cx="404456" cy="817537"/>
            <a:chOff x="0" y="0"/>
            <a:chExt cx="1078547" cy="2180096"/>
          </a:xfrm>
        </p:grpSpPr>
        <p:sp>
          <p:nvSpPr>
            <p:cNvPr id="167" name="Shape 167"/>
            <p:cNvSpPr/>
            <p:nvPr/>
          </p:nvSpPr>
          <p:spPr>
            <a:xfrm>
              <a:off x="-1" y="654730"/>
              <a:ext cx="1078549" cy="215906"/>
            </a:xfrm>
            <a:prstGeom prst="rect">
              <a:avLst/>
            </a:prstGeom>
            <a:solidFill>
              <a:srgbClr val="127F82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-1" y="1309460"/>
              <a:ext cx="1078549" cy="215906"/>
            </a:xfrm>
            <a:prstGeom prst="rect">
              <a:avLst/>
            </a:prstGeom>
            <a:solidFill>
              <a:srgbClr val="030C7F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-1" y="1964190"/>
              <a:ext cx="1078549" cy="215907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-1" y="-1"/>
              <a:ext cx="1078549" cy="215906"/>
            </a:xfrm>
            <a:prstGeom prst="rect">
              <a:avLst/>
            </a:prstGeom>
            <a:solidFill>
              <a:srgbClr val="7F1083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sp>
        <p:nvSpPr>
          <p:cNvPr id="172" name="Shape 172"/>
          <p:cNvSpPr/>
          <p:nvPr/>
        </p:nvSpPr>
        <p:spPr>
          <a:xfrm>
            <a:off x="2362393" y="2841779"/>
            <a:ext cx="558978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17144" tIns="17144" rIns="17144" bIns="17144"/>
          <a:lstStyle/>
          <a:p>
            <a:pPr algn="ctr" defTabSz="308074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sz="1875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2362393" y="4286517"/>
            <a:ext cx="558978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17144" tIns="17144" rIns="17144" bIns="17144"/>
          <a:lstStyle/>
          <a:p>
            <a:pPr algn="ctr" defTabSz="308074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sz="1875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1231804" y="2841779"/>
            <a:ext cx="558978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17144" tIns="17144" rIns="17144" bIns="17144"/>
          <a:lstStyle/>
          <a:p>
            <a:pPr algn="ctr" defTabSz="308074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sz="1875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1254882" y="4286517"/>
            <a:ext cx="558979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17144" tIns="17144" rIns="17144" bIns="17144"/>
          <a:lstStyle/>
          <a:p>
            <a:pPr algn="ctr" defTabSz="308074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sz="1875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grpSp>
        <p:nvGrpSpPr>
          <p:cNvPr id="214" name="Group 214"/>
          <p:cNvGrpSpPr/>
          <p:nvPr/>
        </p:nvGrpSpPr>
        <p:grpSpPr>
          <a:xfrm>
            <a:off x="3490989" y="2009208"/>
            <a:ext cx="5297159" cy="2852559"/>
            <a:chOff x="0" y="-2299"/>
            <a:chExt cx="14125756" cy="7606822"/>
          </a:xfrm>
        </p:grpSpPr>
        <p:pic>
          <p:nvPicPr>
            <p:cNvPr id="176" name="image4.jpeg"/>
            <p:cNvPicPr>
              <a:picLocks noChangeAspect="1"/>
            </p:cNvPicPr>
            <p:nvPr/>
          </p:nvPicPr>
          <p:blipFill>
            <a:blip r:embed="rId5"/>
            <a:srcRect l="27641" r="33300" b="8186"/>
            <a:stretch>
              <a:fillRect/>
            </a:stretch>
          </p:blipFill>
          <p:spPr>
            <a:xfrm>
              <a:off x="7585888" y="4601801"/>
              <a:ext cx="1198532" cy="2817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7" name="Shape 177"/>
            <p:cNvSpPr/>
            <p:nvPr/>
          </p:nvSpPr>
          <p:spPr>
            <a:xfrm>
              <a:off x="976811" y="943089"/>
              <a:ext cx="1071659" cy="6661434"/>
            </a:xfrm>
            <a:prstGeom prst="roundRect">
              <a:avLst>
                <a:gd name="adj" fmla="val 16131"/>
              </a:avLst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>
              <a:off x="2042197" y="6070523"/>
              <a:ext cx="991496" cy="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17144" tIns="17144" rIns="17144" bIns="17144" numCol="1" anchor="t">
              <a:noAutofit/>
            </a:bodyPr>
            <a:lstStyle/>
            <a:p>
              <a:pPr algn="ctr" defTabSz="308074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sz="1875" u="none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79" name="Shape 179"/>
            <p:cNvSpPr/>
            <p:nvPr/>
          </p:nvSpPr>
          <p:spPr>
            <a:xfrm>
              <a:off x="2047516" y="2217886"/>
              <a:ext cx="991496" cy="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17144" tIns="17144" rIns="17144" bIns="17144" numCol="1" anchor="t">
              <a:noAutofit/>
            </a:bodyPr>
            <a:lstStyle/>
            <a:p>
              <a:pPr algn="ctr" defTabSz="308074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sz="1875" u="none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80" name="Shape 180"/>
            <p:cNvSpPr/>
            <p:nvPr/>
          </p:nvSpPr>
          <p:spPr>
            <a:xfrm>
              <a:off x="0" y="6070906"/>
              <a:ext cx="991495" cy="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17144" tIns="17144" rIns="17144" bIns="17144" numCol="1" anchor="t">
              <a:noAutofit/>
            </a:bodyPr>
            <a:lstStyle/>
            <a:p>
              <a:pPr algn="ctr" defTabSz="308074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sz="1875" u="none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>
              <a:off x="5319" y="2218269"/>
              <a:ext cx="991495" cy="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17144" tIns="17144" rIns="17144" bIns="17144" numCol="1" anchor="t">
              <a:noAutofit/>
            </a:bodyPr>
            <a:lstStyle/>
            <a:p>
              <a:pPr algn="ctr" defTabSz="308074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sz="1875" u="none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2314626" y="1050674"/>
              <a:ext cx="654901" cy="737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1275" tIns="11275" rIns="11275" bIns="11275" numCol="1" anchor="ctr">
              <a:spAutoFit/>
            </a:bodyPr>
            <a:lstStyle/>
            <a:p>
              <a:pPr algn="ctr" defTabSz="185415" fontAlgn="auto" hangingPunct="0">
                <a:spcBef>
                  <a:spcPts val="0"/>
                </a:spcBef>
                <a:spcAft>
                  <a:spcPts val="0"/>
                </a:spcAft>
                <a:defRPr sz="4400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1650" u="none" kern="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rPr>
                <a:t>t</a:t>
              </a:r>
              <a:r>
                <a:rPr sz="1650" u="none" kern="0" baseline="31999">
                  <a:solidFill>
                    <a:srgbClr val="000000"/>
                  </a:solidFill>
                  <a:latin typeface="Helvetica"/>
                  <a:cs typeface="Helvetica"/>
                  <a:sym typeface="Helvetica"/>
                </a:rPr>
                <a:t>++</a:t>
              </a:r>
            </a:p>
          </p:txBody>
        </p:sp>
        <p:sp>
          <p:nvSpPr>
            <p:cNvPr id="183" name="Shape 183"/>
            <p:cNvSpPr/>
            <p:nvPr/>
          </p:nvSpPr>
          <p:spPr>
            <a:xfrm>
              <a:off x="2304333" y="5218489"/>
              <a:ext cx="778867" cy="737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1275" tIns="11275" rIns="11275" bIns="11275" numCol="1" anchor="ctr">
              <a:spAutoFit/>
            </a:bodyPr>
            <a:lstStyle/>
            <a:p>
              <a:pPr algn="ctr" defTabSz="185415" fontAlgn="auto" hangingPunct="0">
                <a:spcBef>
                  <a:spcPts val="0"/>
                </a:spcBef>
                <a:spcAft>
                  <a:spcPts val="0"/>
                </a:spcAft>
                <a:defRPr sz="4400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1650" u="none" kern="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rPr>
                <a:t>s</a:t>
              </a:r>
              <a:r>
                <a:rPr sz="1650" u="none" kern="0" baseline="31999">
                  <a:solidFill>
                    <a:srgbClr val="000000"/>
                  </a:solidFill>
                  <a:latin typeface="Helvetica"/>
                  <a:cs typeface="Helvetica"/>
                  <a:sym typeface="Helvetica"/>
                </a:rPr>
                <a:t>++</a:t>
              </a:r>
            </a:p>
          </p:txBody>
        </p:sp>
        <p:grpSp>
          <p:nvGrpSpPr>
            <p:cNvPr id="188" name="Group 188"/>
            <p:cNvGrpSpPr/>
            <p:nvPr/>
          </p:nvGrpSpPr>
          <p:grpSpPr>
            <a:xfrm>
              <a:off x="3254729" y="4926092"/>
              <a:ext cx="1078548" cy="2178089"/>
              <a:chOff x="0" y="0"/>
              <a:chExt cx="1078547" cy="2178088"/>
            </a:xfrm>
          </p:grpSpPr>
          <p:sp>
            <p:nvSpPr>
              <p:cNvPr id="184" name="Shape 184"/>
              <p:cNvSpPr/>
              <p:nvPr/>
            </p:nvSpPr>
            <p:spPr>
              <a:xfrm>
                <a:off x="-1" y="-1"/>
                <a:ext cx="1078548" cy="215906"/>
              </a:xfrm>
              <a:prstGeom prst="rect">
                <a:avLst/>
              </a:prstGeom>
              <a:solidFill>
                <a:srgbClr val="0E0E0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219075" fontAlgn="auto" hangingPunct="0">
                  <a:spcBef>
                    <a:spcPts val="0"/>
                  </a:spcBef>
                  <a:spcAft>
                    <a:spcPts val="0"/>
                  </a:spcAft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25" u="none" kern="0"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-1" y="654060"/>
                <a:ext cx="1078548" cy="215906"/>
              </a:xfrm>
              <a:prstGeom prst="rect">
                <a:avLst/>
              </a:prstGeom>
              <a:solidFill>
                <a:srgbClr val="5959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219075" fontAlgn="auto" hangingPunct="0">
                  <a:spcBef>
                    <a:spcPts val="0"/>
                  </a:spcBef>
                  <a:spcAft>
                    <a:spcPts val="0"/>
                  </a:spcAft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25" u="none" kern="0"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186" name="Shape 186"/>
              <p:cNvSpPr/>
              <p:nvPr/>
            </p:nvSpPr>
            <p:spPr>
              <a:xfrm>
                <a:off x="-1" y="1308122"/>
                <a:ext cx="1078548" cy="215906"/>
              </a:xfrm>
              <a:prstGeom prst="rect">
                <a:avLst/>
              </a:prstGeom>
              <a:solidFill>
                <a:srgbClr val="DFDF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219075" fontAlgn="auto" hangingPunct="0">
                  <a:spcBef>
                    <a:spcPts val="0"/>
                  </a:spcBef>
                  <a:spcAft>
                    <a:spcPts val="0"/>
                  </a:spcAft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25" u="none" kern="0"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187" name="Shape 187"/>
              <p:cNvSpPr/>
              <p:nvPr/>
            </p:nvSpPr>
            <p:spPr>
              <a:xfrm>
                <a:off x="-1" y="1962183"/>
                <a:ext cx="1078548" cy="215906"/>
              </a:xfrm>
              <a:prstGeom prst="rect">
                <a:avLst/>
              </a:prstGeom>
              <a:solidFill>
                <a:srgbClr val="3A3A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219075" fontAlgn="auto" hangingPunct="0">
                  <a:spcBef>
                    <a:spcPts val="0"/>
                  </a:spcBef>
                  <a:spcAft>
                    <a:spcPts val="0"/>
                  </a:spcAft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25" u="none" kern="0"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</p:grpSp>
        <p:grpSp>
          <p:nvGrpSpPr>
            <p:cNvPr id="193" name="Group 193"/>
            <p:cNvGrpSpPr/>
            <p:nvPr/>
          </p:nvGrpSpPr>
          <p:grpSpPr>
            <a:xfrm>
              <a:off x="3254729" y="1102789"/>
              <a:ext cx="1078548" cy="2180099"/>
              <a:chOff x="0" y="0"/>
              <a:chExt cx="1078547" cy="2180098"/>
            </a:xfrm>
          </p:grpSpPr>
          <p:sp>
            <p:nvSpPr>
              <p:cNvPr id="189" name="Shape 189"/>
              <p:cNvSpPr/>
              <p:nvPr/>
            </p:nvSpPr>
            <p:spPr>
              <a:xfrm>
                <a:off x="-1" y="654730"/>
                <a:ext cx="1078548" cy="215906"/>
              </a:xfrm>
              <a:prstGeom prst="rect">
                <a:avLst/>
              </a:prstGeom>
              <a:solidFill>
                <a:srgbClr val="127F8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219075" fontAlgn="auto" hangingPunct="0">
                  <a:spcBef>
                    <a:spcPts val="0"/>
                  </a:spcBef>
                  <a:spcAft>
                    <a:spcPts val="0"/>
                  </a:spcAft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25" u="none" kern="0"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190" name="Shape 190"/>
              <p:cNvSpPr/>
              <p:nvPr/>
            </p:nvSpPr>
            <p:spPr>
              <a:xfrm>
                <a:off x="-1" y="1309461"/>
                <a:ext cx="1078548" cy="215906"/>
              </a:xfrm>
              <a:prstGeom prst="rect">
                <a:avLst/>
              </a:prstGeom>
              <a:solidFill>
                <a:srgbClr val="030C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219075" fontAlgn="auto" hangingPunct="0">
                  <a:spcBef>
                    <a:spcPts val="0"/>
                  </a:spcBef>
                  <a:spcAft>
                    <a:spcPts val="0"/>
                  </a:spcAft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25" u="none" kern="0"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-1" y="1964192"/>
                <a:ext cx="1078548" cy="215907"/>
              </a:xfrm>
              <a:prstGeom prst="rect">
                <a:avLst/>
              </a:pr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219075" fontAlgn="auto" hangingPunct="0">
                  <a:spcBef>
                    <a:spcPts val="0"/>
                  </a:spcBef>
                  <a:spcAft>
                    <a:spcPts val="0"/>
                  </a:spcAft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25" u="none" kern="0"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192" name="Shape 192"/>
              <p:cNvSpPr/>
              <p:nvPr/>
            </p:nvSpPr>
            <p:spPr>
              <a:xfrm>
                <a:off x="-1" y="0"/>
                <a:ext cx="1078548" cy="215906"/>
              </a:xfrm>
              <a:prstGeom prst="rect">
                <a:avLst/>
              </a:prstGeom>
              <a:solidFill>
                <a:srgbClr val="7F108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219075" fontAlgn="auto" hangingPunct="0">
                  <a:spcBef>
                    <a:spcPts val="0"/>
                  </a:spcBef>
                  <a:spcAft>
                    <a:spcPts val="0"/>
                  </a:spcAft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25" u="none" kern="0"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</p:grpSp>
        <p:pic>
          <p:nvPicPr>
            <p:cNvPr id="194" name="image3.jpeg"/>
            <p:cNvPicPr>
              <a:picLocks noChangeAspect="1"/>
            </p:cNvPicPr>
            <p:nvPr/>
          </p:nvPicPr>
          <p:blipFill>
            <a:blip r:embed="rId6"/>
            <a:srcRect l="28084" r="35444" b="4758"/>
            <a:stretch>
              <a:fillRect/>
            </a:stretch>
          </p:blipFill>
          <p:spPr>
            <a:xfrm>
              <a:off x="12940022" y="2505431"/>
              <a:ext cx="1185734" cy="3096509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195" name="Shape 195"/>
            <p:cNvSpPr/>
            <p:nvPr/>
          </p:nvSpPr>
          <p:spPr>
            <a:xfrm>
              <a:off x="13143521" y="1693231"/>
              <a:ext cx="778867" cy="737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1275" tIns="11275" rIns="11275" bIns="11275" numCol="1" anchor="ctr">
              <a:spAutoFit/>
            </a:bodyPr>
            <a:lstStyle/>
            <a:p>
              <a:pPr algn="ctr" defTabSz="185415" fontAlgn="auto" hangingPunct="0">
                <a:spcBef>
                  <a:spcPts val="0"/>
                </a:spcBef>
                <a:spcAft>
                  <a:spcPts val="0"/>
                </a:spcAft>
                <a:defRPr sz="4400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1650" u="none" kern="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rPr>
                <a:t>x</a:t>
              </a:r>
              <a:r>
                <a:rPr sz="1650" u="none" kern="0" baseline="31999">
                  <a:solidFill>
                    <a:srgbClr val="000000"/>
                  </a:solidFill>
                  <a:latin typeface="Helvetica"/>
                  <a:cs typeface="Helvetica"/>
                  <a:sym typeface="Helvetica"/>
                </a:rPr>
                <a:t>++</a:t>
              </a:r>
            </a:p>
          </p:txBody>
        </p:sp>
        <p:sp>
          <p:nvSpPr>
            <p:cNvPr id="196" name="Shape 196"/>
            <p:cNvSpPr/>
            <p:nvPr/>
          </p:nvSpPr>
          <p:spPr>
            <a:xfrm>
              <a:off x="12029160" y="2797700"/>
              <a:ext cx="787342" cy="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17144" tIns="17144" rIns="17144" bIns="17144" numCol="1" anchor="t">
              <a:noAutofit/>
            </a:bodyPr>
            <a:lstStyle/>
            <a:p>
              <a:pPr algn="ctr" defTabSz="308074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sz="1875" u="none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97" name="Shape 197"/>
            <p:cNvSpPr/>
            <p:nvPr/>
          </p:nvSpPr>
          <p:spPr>
            <a:xfrm>
              <a:off x="1070213" y="3883956"/>
              <a:ext cx="884859" cy="779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4400" b="1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1650" b="1" u="none" kern="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rPr>
                <a:t>F</a:t>
              </a:r>
              <a:r>
                <a:rPr sz="1650" b="1" u="none" kern="0" baseline="31999">
                  <a:solidFill>
                    <a:srgbClr val="000000"/>
                  </a:solidFill>
                  <a:latin typeface="Helvetica"/>
                  <a:cs typeface="Helvetica"/>
                  <a:sym typeface="Helvetica"/>
                </a:rPr>
                <a:t>++</a:t>
              </a:r>
            </a:p>
          </p:txBody>
        </p:sp>
        <p:sp>
          <p:nvSpPr>
            <p:cNvPr id="198" name="Shape 198"/>
            <p:cNvSpPr/>
            <p:nvPr/>
          </p:nvSpPr>
          <p:spPr>
            <a:xfrm>
              <a:off x="4444349" y="6004086"/>
              <a:ext cx="991496" cy="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17144" tIns="17144" rIns="17144" bIns="17144" numCol="1" anchor="t">
              <a:noAutofit/>
            </a:bodyPr>
            <a:lstStyle/>
            <a:p>
              <a:pPr algn="ctr" defTabSz="308074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sz="1875" u="none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grpSp>
          <p:nvGrpSpPr>
            <p:cNvPr id="201" name="Group 201"/>
            <p:cNvGrpSpPr/>
            <p:nvPr/>
          </p:nvGrpSpPr>
          <p:grpSpPr>
            <a:xfrm>
              <a:off x="5463836" y="5439783"/>
              <a:ext cx="991497" cy="1019918"/>
              <a:chOff x="0" y="0"/>
              <a:chExt cx="991496" cy="1019917"/>
            </a:xfrm>
          </p:grpSpPr>
          <p:sp>
            <p:nvSpPr>
              <p:cNvPr id="199" name="Shape 199"/>
              <p:cNvSpPr/>
              <p:nvPr/>
            </p:nvSpPr>
            <p:spPr>
              <a:xfrm>
                <a:off x="130261" y="82011"/>
                <a:ext cx="730971" cy="77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19050" tIns="19050" rIns="19050" bIns="19050" numCol="1" anchor="ctr">
                <a:spAutoFit/>
              </a:bodyPr>
              <a:lstStyle/>
              <a:p>
                <a:pPr algn="ctr" defTabSz="219075" fontAlgn="auto" hangingPunct="0">
                  <a:spcBef>
                    <a:spcPts val="0"/>
                  </a:spcBef>
                  <a:spcAft>
                    <a:spcPts val="0"/>
                  </a:spcAft>
                  <a:defRPr sz="4400"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sz="1650" u="none" kern="0">
                    <a:solidFill>
                      <a:srgbClr val="000000"/>
                    </a:solidFill>
                    <a:latin typeface="Helvetica"/>
                    <a:cs typeface="Helvetica"/>
                    <a:sym typeface="Helvetica"/>
                  </a:rPr>
                  <a:t>G</a:t>
                </a:r>
                <a:r>
                  <a:rPr sz="1650" u="none" kern="0" baseline="-5998">
                    <a:solidFill>
                      <a:srgbClr val="000000"/>
                    </a:solidFill>
                    <a:latin typeface="Helvetica"/>
                    <a:cs typeface="Helvetica"/>
                    <a:sym typeface="Helvetica"/>
                  </a:rPr>
                  <a:t>s</a:t>
                </a:r>
              </a:p>
            </p:txBody>
          </p:sp>
          <p:sp>
            <p:nvSpPr>
              <p:cNvPr id="200" name="Shape 200"/>
              <p:cNvSpPr/>
              <p:nvPr/>
            </p:nvSpPr>
            <p:spPr>
              <a:xfrm>
                <a:off x="0" y="0"/>
                <a:ext cx="991496" cy="1019917"/>
              </a:xfrm>
              <a:prstGeom prst="roundRect">
                <a:avLst>
                  <a:gd name="adj" fmla="val 1677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219075" fontAlgn="auto" hangingPunct="0">
                  <a:spcBef>
                    <a:spcPts val="0"/>
                  </a:spcBef>
                  <a:spcAft>
                    <a:spcPts val="0"/>
                  </a:spcAft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25" u="none" kern="0"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</p:grpSp>
        <p:sp>
          <p:nvSpPr>
            <p:cNvPr id="202" name="Shape 202"/>
            <p:cNvSpPr/>
            <p:nvPr/>
          </p:nvSpPr>
          <p:spPr>
            <a:xfrm>
              <a:off x="6432886" y="6004086"/>
              <a:ext cx="1126655" cy="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17144" tIns="17144" rIns="17144" bIns="17144" numCol="1" anchor="t">
              <a:noAutofit/>
            </a:bodyPr>
            <a:lstStyle/>
            <a:p>
              <a:pPr algn="ctr" defTabSz="308074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sz="1875" u="none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6512738" y="4560761"/>
              <a:ext cx="966952" cy="737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1275" tIns="11275" rIns="11275" bIns="11275" numCol="1" anchor="ctr">
              <a:spAutoFit/>
            </a:bodyPr>
            <a:lstStyle/>
            <a:p>
              <a:pPr algn="ctr" defTabSz="185415" fontAlgn="auto" hangingPunct="0">
                <a:spcBef>
                  <a:spcPts val="0"/>
                </a:spcBef>
                <a:spcAft>
                  <a:spcPts val="0"/>
                </a:spcAft>
                <a:defRPr sz="4400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1650" u="none" kern="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rPr>
                <a:t>m</a:t>
              </a:r>
              <a:r>
                <a:rPr sz="1650" u="none" kern="0" baseline="31999">
                  <a:solidFill>
                    <a:srgbClr val="000000"/>
                  </a:solidFill>
                  <a:latin typeface="Helvetica"/>
                  <a:cs typeface="Helvetica"/>
                  <a:sym typeface="Helvetica"/>
                </a:rPr>
                <a:t>++</a:t>
              </a:r>
            </a:p>
          </p:txBody>
        </p:sp>
        <p:sp>
          <p:nvSpPr>
            <p:cNvPr id="204" name="Shape 204"/>
            <p:cNvSpPr/>
            <p:nvPr/>
          </p:nvSpPr>
          <p:spPr>
            <a:xfrm flipV="1">
              <a:off x="7919626" y="2198407"/>
              <a:ext cx="2" cy="2355888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17144" tIns="17144" rIns="17144" bIns="17144" numCol="1" anchor="t">
              <a:noAutofit/>
            </a:bodyPr>
            <a:lstStyle/>
            <a:p>
              <a:pPr algn="ctr" defTabSz="308074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sz="1875" u="none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grpSp>
          <p:nvGrpSpPr>
            <p:cNvPr id="207" name="Group 207"/>
            <p:cNvGrpSpPr/>
            <p:nvPr/>
          </p:nvGrpSpPr>
          <p:grpSpPr>
            <a:xfrm>
              <a:off x="10981435" y="2287743"/>
              <a:ext cx="991499" cy="1019918"/>
              <a:chOff x="-1" y="0"/>
              <a:chExt cx="991498" cy="1019917"/>
            </a:xfrm>
          </p:grpSpPr>
          <p:sp>
            <p:nvSpPr>
              <p:cNvPr id="205" name="Shape 205"/>
              <p:cNvSpPr/>
              <p:nvPr/>
            </p:nvSpPr>
            <p:spPr>
              <a:xfrm>
                <a:off x="-1" y="0"/>
                <a:ext cx="991498" cy="1019917"/>
              </a:xfrm>
              <a:prstGeom prst="roundRect">
                <a:avLst>
                  <a:gd name="adj" fmla="val 1677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219075" fontAlgn="auto" hangingPunct="0">
                  <a:spcBef>
                    <a:spcPts val="0"/>
                  </a:spcBef>
                  <a:spcAft>
                    <a:spcPts val="0"/>
                  </a:spcAft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825" u="none" kern="0"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206" name="Shape 206"/>
              <p:cNvSpPr/>
              <p:nvPr/>
            </p:nvSpPr>
            <p:spPr>
              <a:xfrm>
                <a:off x="160308" y="107408"/>
                <a:ext cx="645477" cy="77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19050" tIns="19050" rIns="19050" bIns="19050" numCol="1" anchor="ctr">
                <a:spAutoFit/>
              </a:bodyPr>
              <a:lstStyle/>
              <a:p>
                <a:pPr algn="ctr" defTabSz="219075" fontAlgn="auto" hangingPunct="0">
                  <a:spcBef>
                    <a:spcPts val="0"/>
                  </a:spcBef>
                  <a:spcAft>
                    <a:spcPts val="0"/>
                  </a:spcAft>
                  <a:defRPr sz="4400"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sz="1650" u="none" kern="0">
                    <a:solidFill>
                      <a:srgbClr val="000000"/>
                    </a:solidFill>
                    <a:latin typeface="Helvetica"/>
                    <a:cs typeface="Helvetica"/>
                    <a:sym typeface="Helvetica"/>
                  </a:rPr>
                  <a:t>G</a:t>
                </a:r>
                <a:r>
                  <a:rPr sz="1650" u="none" kern="0" baseline="-5998">
                    <a:solidFill>
                      <a:srgbClr val="000000"/>
                    </a:solidFill>
                    <a:latin typeface="Helvetica"/>
                    <a:cs typeface="Helvetica"/>
                    <a:sym typeface="Helvetica"/>
                  </a:rPr>
                  <a:t>t</a:t>
                </a:r>
              </a:p>
            </p:txBody>
          </p:sp>
        </p:grpSp>
        <p:sp>
          <p:nvSpPr>
            <p:cNvPr id="208" name="Shape 208"/>
            <p:cNvSpPr/>
            <p:nvPr/>
          </p:nvSpPr>
          <p:spPr>
            <a:xfrm>
              <a:off x="9798552" y="2797700"/>
              <a:ext cx="1126655" cy="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17144" tIns="17144" rIns="17144" bIns="17144" numCol="1" anchor="t">
              <a:noAutofit/>
            </a:bodyPr>
            <a:lstStyle/>
            <a:p>
              <a:pPr algn="ctr" defTabSz="308074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sz="1875" u="none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09" name="Shape 209"/>
            <p:cNvSpPr/>
            <p:nvPr/>
          </p:nvSpPr>
          <p:spPr>
            <a:xfrm>
              <a:off x="8738647" y="-2299"/>
              <a:ext cx="808789" cy="737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1275" tIns="11275" rIns="11275" bIns="11275" numCol="1" anchor="ctr">
              <a:spAutoFit/>
            </a:bodyPr>
            <a:lstStyle/>
            <a:p>
              <a:pPr algn="ctr" defTabSz="185415" fontAlgn="auto" hangingPunct="0">
                <a:spcBef>
                  <a:spcPts val="0"/>
                </a:spcBef>
                <a:spcAft>
                  <a:spcPts val="0"/>
                </a:spcAft>
                <a:defRPr sz="4400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1650" u="none" kern="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rPr>
                <a:t>u</a:t>
              </a:r>
              <a:r>
                <a:rPr sz="1650" u="none" kern="0" baseline="31999">
                  <a:solidFill>
                    <a:srgbClr val="000000"/>
                  </a:solidFill>
                  <a:latin typeface="Helvetica"/>
                  <a:cs typeface="Helvetica"/>
                  <a:sym typeface="Helvetica"/>
                </a:rPr>
                <a:t>++</a:t>
              </a:r>
            </a:p>
          </p:txBody>
        </p:sp>
        <p:pic>
          <p:nvPicPr>
            <p:cNvPr id="210" name="image5.jpeg"/>
            <p:cNvPicPr>
              <a:picLocks noChangeAspect="1"/>
            </p:cNvPicPr>
            <p:nvPr/>
          </p:nvPicPr>
          <p:blipFill>
            <a:blip r:embed="rId7"/>
            <a:srcRect l="24662" r="36194" b="8763"/>
            <a:stretch>
              <a:fillRect/>
            </a:stretch>
          </p:blipFill>
          <p:spPr>
            <a:xfrm>
              <a:off x="8543759" y="812653"/>
              <a:ext cx="1198747" cy="27941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1" name="Shape 211"/>
            <p:cNvSpPr/>
            <p:nvPr/>
          </p:nvSpPr>
          <p:spPr>
            <a:xfrm>
              <a:off x="4541498" y="2185222"/>
              <a:ext cx="3946033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17144" tIns="17144" rIns="17144" bIns="17144" numCol="1" anchor="t">
              <a:noAutofit/>
            </a:bodyPr>
            <a:lstStyle/>
            <a:p>
              <a:pPr algn="ctr" defTabSz="308074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sz="1875" u="none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 rot="18900000">
              <a:off x="9063907" y="4445643"/>
              <a:ext cx="3608941" cy="1830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22" y="21600"/>
                  </a:lnTo>
                  <a:lnTo>
                    <a:pt x="21600" y="230"/>
                  </a:ln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4" fontAlgn="auto" hangingPunct="0">
                <a:spcBef>
                  <a:spcPts val="0"/>
                </a:spcBef>
                <a:spcAft>
                  <a:spcPts val="0"/>
                </a:spcAft>
                <a:defRPr sz="3200"/>
              </a:pPr>
              <a:endParaRPr sz="1200" u="none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13" name="Shape 213"/>
            <p:cNvSpPr/>
            <p:nvPr/>
          </p:nvSpPr>
          <p:spPr>
            <a:xfrm>
              <a:off x="4450445" y="687823"/>
              <a:ext cx="3946034" cy="1456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defTabSz="584200">
                <a:defRPr sz="44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650" u="none" kern="0">
                  <a:solidFill>
                    <a:srgbClr val="000000"/>
                  </a:solidFill>
                  <a:latin typeface="Helvetica"/>
                  <a:cs typeface="Helvetica"/>
                </a:rPr>
                <a:t>Region-wise propagate </a:t>
              </a:r>
            </a:p>
          </p:txBody>
        </p:sp>
      </p:grpSp>
      <p:sp>
        <p:nvSpPr>
          <p:cNvPr id="215" name="Shape 215"/>
          <p:cNvSpPr/>
          <p:nvPr/>
        </p:nvSpPr>
        <p:spPr>
          <a:xfrm>
            <a:off x="131095" y="241709"/>
            <a:ext cx="8885072" cy="663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>
            <a:normAutofit/>
          </a:bodyPr>
          <a:lstStyle>
            <a:lvl1pPr defTabSz="689352">
              <a:defRPr sz="7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258507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u="none" kern="0" dirty="0">
                <a:solidFill>
                  <a:srgbClr val="000000"/>
                </a:solidFill>
              </a:rPr>
              <a:t>Our approach: Fashion++</a:t>
            </a:r>
            <a:endParaRPr sz="3800" u="none" kern="0" dirty="0">
              <a:solidFill>
                <a:srgbClr val="000000"/>
              </a:solidFill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146720" y="3543682"/>
            <a:ext cx="6770149" cy="1383006"/>
          </a:xfrm>
          <a:prstGeom prst="roundRect">
            <a:avLst>
              <a:gd name="adj" fmla="val 8839"/>
            </a:avLst>
          </a:prstGeom>
          <a:solidFill>
            <a:srgbClr val="661B99">
              <a:alpha val="8527"/>
            </a:srgbClr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171152" fontAlgn="auto" hangingPunct="0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525" u="none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B5E038-6F49-440E-B50F-AABFF8FC2FA0}"/>
              </a:ext>
            </a:extLst>
          </p:cNvPr>
          <p:cNvSpPr txBox="1"/>
          <p:nvPr/>
        </p:nvSpPr>
        <p:spPr>
          <a:xfrm>
            <a:off x="0" y="1300818"/>
            <a:ext cx="9179356" cy="484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74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u="none" kern="0" dirty="0">
                <a:solidFill>
                  <a:srgbClr val="000000"/>
                </a:solidFill>
                <a:ea typeface="Helvetica Light"/>
                <a:cs typeface="Arial" panose="020B0604020202020204" pitchFamily="34" charset="0"/>
                <a:sym typeface="Helvetica Light"/>
              </a:rPr>
              <a:t>Image generation pipeline factorizes </a:t>
            </a:r>
            <a:r>
              <a:rPr lang="en-US" sz="2800" u="none" kern="0" dirty="0">
                <a:solidFill>
                  <a:srgbClr val="773F9B">
                    <a:lumMod val="75000"/>
                  </a:srgbClr>
                </a:solidFill>
                <a:ea typeface="Helvetica Light"/>
                <a:cs typeface="Arial" panose="020B0604020202020204" pitchFamily="34" charset="0"/>
                <a:sym typeface="Helvetica Light"/>
              </a:rPr>
              <a:t>shape</a:t>
            </a:r>
            <a:r>
              <a:rPr lang="en-US" sz="2800" u="none" kern="0" dirty="0">
                <a:solidFill>
                  <a:srgbClr val="000000"/>
                </a:solidFill>
                <a:ea typeface="Helvetica Light"/>
                <a:cs typeface="Arial" panose="020B0604020202020204" pitchFamily="34" charset="0"/>
                <a:sym typeface="Helvetica Light"/>
              </a:rPr>
              <a:t> and </a:t>
            </a:r>
            <a:r>
              <a:rPr lang="en-US" sz="2800" u="none" kern="0" dirty="0">
                <a:solidFill>
                  <a:srgbClr val="EB4795"/>
                </a:solidFill>
                <a:ea typeface="Helvetica Light"/>
                <a:cs typeface="Arial" panose="020B0604020202020204" pitchFamily="34" charset="0"/>
                <a:sym typeface="Helvetica Light"/>
              </a:rPr>
              <a:t>texture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AAF68EF-F179-4AEF-8647-545324DD8B5B}"/>
              </a:ext>
            </a:extLst>
          </p:cNvPr>
          <p:cNvSpPr txBox="1"/>
          <p:nvPr/>
        </p:nvSpPr>
        <p:spPr>
          <a:xfrm>
            <a:off x="3217392" y="5501091"/>
            <a:ext cx="6182369" cy="7927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74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u="none" kern="0" dirty="0">
                <a:solidFill>
                  <a:srgbClr val="000000"/>
                </a:solidFill>
                <a:ea typeface="Helvetica Light"/>
                <a:cs typeface="Arial" panose="020B0604020202020204" pitchFamily="34" charset="0"/>
                <a:sym typeface="Helvetica Light"/>
              </a:rPr>
              <a:t>Edit via activation maximization with discriminative </a:t>
            </a:r>
            <a:r>
              <a:rPr lang="en-US" sz="2400" u="none" kern="0" dirty="0" err="1">
                <a:solidFill>
                  <a:srgbClr val="000000"/>
                </a:solidFill>
                <a:ea typeface="Helvetica Light"/>
                <a:cs typeface="Arial" panose="020B0604020202020204" pitchFamily="34" charset="0"/>
                <a:sym typeface="Helvetica Light"/>
              </a:rPr>
              <a:t>fashionability</a:t>
            </a:r>
            <a:r>
              <a:rPr lang="en-US" sz="2400" u="none" kern="0" dirty="0">
                <a:solidFill>
                  <a:srgbClr val="000000"/>
                </a:solidFill>
                <a:ea typeface="Helvetica Light"/>
                <a:cs typeface="Arial" panose="020B0604020202020204" pitchFamily="34" charset="0"/>
                <a:sym typeface="Helvetica Light"/>
              </a:rPr>
              <a:t> model</a:t>
            </a:r>
            <a:endParaRPr lang="en-US" sz="2400" u="none" kern="0" dirty="0">
              <a:solidFill>
                <a:srgbClr val="EB4795"/>
              </a:solidFill>
              <a:ea typeface="Helvetica Light"/>
              <a:cs typeface="Arial" panose="020B0604020202020204" pitchFamily="34" charset="0"/>
              <a:sym typeface="Helvetica Light"/>
            </a:endParaRPr>
          </a:p>
        </p:txBody>
      </p:sp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95A11336-D059-4379-B423-ABCCCA045B33}"/>
              </a:ext>
            </a:extLst>
          </p:cNvPr>
          <p:cNvCxnSpPr>
            <a:cxnSpLocks/>
          </p:cNvCxnSpPr>
          <p:nvPr/>
        </p:nvCxnSpPr>
        <p:spPr>
          <a:xfrm rot="16200000" flipV="1">
            <a:off x="4218696" y="5090629"/>
            <a:ext cx="357336" cy="346445"/>
          </a:xfrm>
          <a:prstGeom prst="curvedConnector3">
            <a:avLst/>
          </a:prstGeom>
          <a:noFill/>
          <a:ln w="381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4DA7B375-2C8B-4D0E-8755-577BECC180DC}"/>
              </a:ext>
            </a:extLst>
          </p:cNvPr>
          <p:cNvSpPr txBox="1"/>
          <p:nvPr/>
        </p:nvSpPr>
        <p:spPr>
          <a:xfrm>
            <a:off x="4582598" y="6468319"/>
            <a:ext cx="5066655" cy="3851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7" tIns="53577" rIns="53577" bIns="53577" numCol="1" spcCol="38100" rtlCol="0" anchor="ctr">
            <a:spAutoFit/>
          </a:bodyPr>
          <a:lstStyle/>
          <a:p>
            <a:pPr algn="ctr" defTabSz="616148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u="none" dirty="0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[Hsiao et al.  Fashion++, </a:t>
            </a:r>
            <a:r>
              <a:rPr lang="en-US" u="none" dirty="0" err="1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arXiv</a:t>
            </a:r>
            <a:r>
              <a:rPr lang="en-US" u="none" dirty="0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 2019]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57531E8-CB0A-4D01-BBF7-FC9F9BC3CE06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</p:cSld>
  <p:clrMapOvr>
    <a:masterClrMapping/>
  </p:clrMapOvr>
  <p:transition spd="slow" advTm="301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" name="Group"/>
          <p:cNvGrpSpPr/>
          <p:nvPr/>
        </p:nvGrpSpPr>
        <p:grpSpPr>
          <a:xfrm>
            <a:off x="2995353" y="2321492"/>
            <a:ext cx="111741" cy="1103469"/>
            <a:chOff x="0" y="0"/>
            <a:chExt cx="297975" cy="2942582"/>
          </a:xfrm>
        </p:grpSpPr>
        <p:sp>
          <p:nvSpPr>
            <p:cNvPr id="666" name="Rectangle"/>
            <p:cNvSpPr/>
            <p:nvPr/>
          </p:nvSpPr>
          <p:spPr>
            <a:xfrm rot="16200000">
              <a:off x="-591239" y="591238"/>
              <a:ext cx="1480453" cy="297976"/>
            </a:xfrm>
            <a:prstGeom prst="rect">
              <a:avLst/>
            </a:prstGeom>
            <a:solidFill>
              <a:srgbClr val="127F82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667" name="Rectangle"/>
            <p:cNvSpPr/>
            <p:nvPr/>
          </p:nvSpPr>
          <p:spPr>
            <a:xfrm rot="16200000">
              <a:off x="-591239" y="2053369"/>
              <a:ext cx="1480453" cy="297976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grpSp>
        <p:nvGrpSpPr>
          <p:cNvPr id="671" name="Group"/>
          <p:cNvGrpSpPr/>
          <p:nvPr/>
        </p:nvGrpSpPr>
        <p:grpSpPr>
          <a:xfrm>
            <a:off x="2995353" y="4456590"/>
            <a:ext cx="111741" cy="1098019"/>
            <a:chOff x="0" y="0"/>
            <a:chExt cx="297975" cy="2928049"/>
          </a:xfrm>
        </p:grpSpPr>
        <p:sp>
          <p:nvSpPr>
            <p:cNvPr id="669" name="Rectangle"/>
            <p:cNvSpPr/>
            <p:nvPr/>
          </p:nvSpPr>
          <p:spPr>
            <a:xfrm rot="16200000">
              <a:off x="-591239" y="591238"/>
              <a:ext cx="1480453" cy="297976"/>
            </a:xfrm>
            <a:prstGeom prst="rect">
              <a:avLst/>
            </a:prstGeom>
            <a:solidFill>
              <a:srgbClr val="7F1083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670" name="Rectangle"/>
            <p:cNvSpPr/>
            <p:nvPr/>
          </p:nvSpPr>
          <p:spPr>
            <a:xfrm rot="16200000">
              <a:off x="-591239" y="2038835"/>
              <a:ext cx="1480453" cy="297976"/>
            </a:xfrm>
            <a:prstGeom prst="rect">
              <a:avLst/>
            </a:prstGeom>
            <a:solidFill>
              <a:srgbClr val="0E0E0E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grpSp>
        <p:nvGrpSpPr>
          <p:cNvPr id="676" name="Group"/>
          <p:cNvGrpSpPr/>
          <p:nvPr/>
        </p:nvGrpSpPr>
        <p:grpSpPr>
          <a:xfrm>
            <a:off x="1273166" y="3787760"/>
            <a:ext cx="750725" cy="1827267"/>
            <a:chOff x="0" y="0"/>
            <a:chExt cx="2001933" cy="4872711"/>
          </a:xfrm>
        </p:grpSpPr>
        <p:pic>
          <p:nvPicPr>
            <p:cNvPr id="672" name="997_4.png" descr="997_4.png"/>
            <p:cNvPicPr>
              <a:picLocks noChangeAspect="1"/>
            </p:cNvPicPr>
            <p:nvPr/>
          </p:nvPicPr>
          <p:blipFill>
            <a:blip r:embed="rId3">
              <a:alphaModFix amt="33046"/>
            </a:blip>
            <a:srcRect l="22836" t="14077" r="28080" b="3450"/>
            <a:stretch>
              <a:fillRect/>
            </a:stretch>
          </p:blipFill>
          <p:spPr>
            <a:xfrm>
              <a:off x="81290" y="31917"/>
              <a:ext cx="1920644" cy="4840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3" name="997_4.png" descr="997_4.png"/>
            <p:cNvPicPr>
              <a:picLocks noChangeAspect="1"/>
            </p:cNvPicPr>
            <p:nvPr/>
          </p:nvPicPr>
          <p:blipFill>
            <a:blip r:embed="rId3"/>
            <a:srcRect l="22836" t="14077" r="28085" b="3452"/>
            <a:stretch>
              <a:fillRect/>
            </a:stretch>
          </p:blipFill>
          <p:spPr>
            <a:xfrm>
              <a:off x="81290" y="0"/>
              <a:ext cx="1920479" cy="4840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9557" y="3319"/>
                  </a:moveTo>
                  <a:cubicBezTo>
                    <a:pt x="9772" y="3326"/>
                    <a:pt x="9806" y="3349"/>
                    <a:pt x="9776" y="3469"/>
                  </a:cubicBezTo>
                  <a:cubicBezTo>
                    <a:pt x="9752" y="3564"/>
                    <a:pt x="9798" y="3628"/>
                    <a:pt x="9923" y="3664"/>
                  </a:cubicBezTo>
                  <a:cubicBezTo>
                    <a:pt x="10121" y="3721"/>
                    <a:pt x="10424" y="4020"/>
                    <a:pt x="10325" y="4059"/>
                  </a:cubicBezTo>
                  <a:cubicBezTo>
                    <a:pt x="10225" y="4098"/>
                    <a:pt x="10120" y="4087"/>
                    <a:pt x="9976" y="4018"/>
                  </a:cubicBezTo>
                  <a:cubicBezTo>
                    <a:pt x="9901" y="3982"/>
                    <a:pt x="9767" y="3953"/>
                    <a:pt x="9682" y="3953"/>
                  </a:cubicBezTo>
                  <a:cubicBezTo>
                    <a:pt x="9596" y="3953"/>
                    <a:pt x="9410" y="3921"/>
                    <a:pt x="9267" y="3884"/>
                  </a:cubicBezTo>
                  <a:cubicBezTo>
                    <a:pt x="9129" y="3848"/>
                    <a:pt x="9044" y="3844"/>
                    <a:pt x="8985" y="3855"/>
                  </a:cubicBezTo>
                  <a:cubicBezTo>
                    <a:pt x="9141" y="3921"/>
                    <a:pt x="9312" y="3981"/>
                    <a:pt x="9347" y="3967"/>
                  </a:cubicBezTo>
                  <a:cubicBezTo>
                    <a:pt x="9374" y="3956"/>
                    <a:pt x="9491" y="3996"/>
                    <a:pt x="9606" y="4054"/>
                  </a:cubicBezTo>
                  <a:cubicBezTo>
                    <a:pt x="9774" y="4138"/>
                    <a:pt x="9866" y="4150"/>
                    <a:pt x="10075" y="4119"/>
                  </a:cubicBezTo>
                  <a:cubicBezTo>
                    <a:pt x="10372" y="4076"/>
                    <a:pt x="10585" y="4130"/>
                    <a:pt x="10695" y="4273"/>
                  </a:cubicBezTo>
                  <a:cubicBezTo>
                    <a:pt x="10735" y="4325"/>
                    <a:pt x="10877" y="4426"/>
                    <a:pt x="11008" y="4498"/>
                  </a:cubicBezTo>
                  <a:cubicBezTo>
                    <a:pt x="11138" y="4570"/>
                    <a:pt x="11316" y="4686"/>
                    <a:pt x="11405" y="4755"/>
                  </a:cubicBezTo>
                  <a:cubicBezTo>
                    <a:pt x="11662" y="4955"/>
                    <a:pt x="13078" y="5419"/>
                    <a:pt x="13280" y="5369"/>
                  </a:cubicBezTo>
                  <a:cubicBezTo>
                    <a:pt x="13318" y="5360"/>
                    <a:pt x="13471" y="5404"/>
                    <a:pt x="13628" y="5467"/>
                  </a:cubicBezTo>
                  <a:cubicBezTo>
                    <a:pt x="13654" y="5423"/>
                    <a:pt x="13686" y="5396"/>
                    <a:pt x="13726" y="5403"/>
                  </a:cubicBezTo>
                  <a:cubicBezTo>
                    <a:pt x="13762" y="5409"/>
                    <a:pt x="13866" y="5391"/>
                    <a:pt x="13958" y="5361"/>
                  </a:cubicBezTo>
                  <a:cubicBezTo>
                    <a:pt x="14094" y="5316"/>
                    <a:pt x="14154" y="5317"/>
                    <a:pt x="14266" y="5371"/>
                  </a:cubicBezTo>
                  <a:cubicBezTo>
                    <a:pt x="14274" y="5375"/>
                    <a:pt x="14264" y="5375"/>
                    <a:pt x="14271" y="5378"/>
                  </a:cubicBezTo>
                  <a:cubicBezTo>
                    <a:pt x="14342" y="5365"/>
                    <a:pt x="14395" y="5361"/>
                    <a:pt x="14449" y="5355"/>
                  </a:cubicBezTo>
                  <a:lnTo>
                    <a:pt x="14333" y="5316"/>
                  </a:lnTo>
                  <a:lnTo>
                    <a:pt x="14427" y="5293"/>
                  </a:lnTo>
                  <a:cubicBezTo>
                    <a:pt x="14369" y="5242"/>
                    <a:pt x="14427" y="5198"/>
                    <a:pt x="14534" y="5199"/>
                  </a:cubicBezTo>
                  <a:cubicBezTo>
                    <a:pt x="14573" y="5200"/>
                    <a:pt x="14616" y="5207"/>
                    <a:pt x="14659" y="5221"/>
                  </a:cubicBezTo>
                  <a:cubicBezTo>
                    <a:pt x="14665" y="5223"/>
                    <a:pt x="14667" y="5226"/>
                    <a:pt x="14672" y="5228"/>
                  </a:cubicBezTo>
                  <a:cubicBezTo>
                    <a:pt x="14852" y="5169"/>
                    <a:pt x="14864" y="5114"/>
                    <a:pt x="14641" y="5148"/>
                  </a:cubicBezTo>
                  <a:cubicBezTo>
                    <a:pt x="14324" y="5196"/>
                    <a:pt x="14263" y="5128"/>
                    <a:pt x="14507" y="4998"/>
                  </a:cubicBezTo>
                  <a:cubicBezTo>
                    <a:pt x="14651" y="4920"/>
                    <a:pt x="14733" y="4881"/>
                    <a:pt x="14824" y="4877"/>
                  </a:cubicBezTo>
                  <a:cubicBezTo>
                    <a:pt x="14915" y="4873"/>
                    <a:pt x="15015" y="4905"/>
                    <a:pt x="15203" y="4967"/>
                  </a:cubicBezTo>
                  <a:cubicBezTo>
                    <a:pt x="15960" y="5219"/>
                    <a:pt x="15970" y="5224"/>
                    <a:pt x="15744" y="5290"/>
                  </a:cubicBezTo>
                  <a:cubicBezTo>
                    <a:pt x="15642" y="5319"/>
                    <a:pt x="15546" y="5331"/>
                    <a:pt x="15471" y="5330"/>
                  </a:cubicBezTo>
                  <a:cubicBezTo>
                    <a:pt x="15491" y="5334"/>
                    <a:pt x="15513" y="5337"/>
                    <a:pt x="15525" y="5345"/>
                  </a:cubicBezTo>
                  <a:cubicBezTo>
                    <a:pt x="15560" y="5367"/>
                    <a:pt x="15542" y="5398"/>
                    <a:pt x="15485" y="5412"/>
                  </a:cubicBezTo>
                  <a:cubicBezTo>
                    <a:pt x="15427" y="5426"/>
                    <a:pt x="15355" y="5419"/>
                    <a:pt x="15320" y="5396"/>
                  </a:cubicBezTo>
                  <a:cubicBezTo>
                    <a:pt x="15284" y="5373"/>
                    <a:pt x="15298" y="5345"/>
                    <a:pt x="15355" y="5330"/>
                  </a:cubicBezTo>
                  <a:cubicBezTo>
                    <a:pt x="15373" y="5326"/>
                    <a:pt x="15393" y="5326"/>
                    <a:pt x="15413" y="5325"/>
                  </a:cubicBezTo>
                  <a:cubicBezTo>
                    <a:pt x="15355" y="5316"/>
                    <a:pt x="15322" y="5298"/>
                    <a:pt x="15342" y="5263"/>
                  </a:cubicBezTo>
                  <a:cubicBezTo>
                    <a:pt x="15359" y="5234"/>
                    <a:pt x="15308" y="5219"/>
                    <a:pt x="15230" y="5230"/>
                  </a:cubicBezTo>
                  <a:cubicBezTo>
                    <a:pt x="15153" y="5240"/>
                    <a:pt x="15073" y="5284"/>
                    <a:pt x="15052" y="5330"/>
                  </a:cubicBezTo>
                  <a:cubicBezTo>
                    <a:pt x="15033" y="5372"/>
                    <a:pt x="15008" y="5399"/>
                    <a:pt x="14976" y="5419"/>
                  </a:cubicBezTo>
                  <a:cubicBezTo>
                    <a:pt x="15175" y="5492"/>
                    <a:pt x="15358" y="5607"/>
                    <a:pt x="15364" y="5681"/>
                  </a:cubicBezTo>
                  <a:cubicBezTo>
                    <a:pt x="15404" y="5679"/>
                    <a:pt x="15438" y="5674"/>
                    <a:pt x="15485" y="5676"/>
                  </a:cubicBezTo>
                  <a:cubicBezTo>
                    <a:pt x="15776" y="5684"/>
                    <a:pt x="15898" y="5761"/>
                    <a:pt x="15833" y="5895"/>
                  </a:cubicBezTo>
                  <a:cubicBezTo>
                    <a:pt x="15741" y="6086"/>
                    <a:pt x="15364" y="6137"/>
                    <a:pt x="15364" y="5959"/>
                  </a:cubicBezTo>
                  <a:cubicBezTo>
                    <a:pt x="15364" y="5918"/>
                    <a:pt x="15291" y="5860"/>
                    <a:pt x="15199" y="5830"/>
                  </a:cubicBezTo>
                  <a:cubicBezTo>
                    <a:pt x="15160" y="5817"/>
                    <a:pt x="15151" y="5801"/>
                    <a:pt x="15137" y="5787"/>
                  </a:cubicBezTo>
                  <a:cubicBezTo>
                    <a:pt x="15077" y="5804"/>
                    <a:pt x="15017" y="5816"/>
                    <a:pt x="14958" y="5826"/>
                  </a:cubicBezTo>
                  <a:cubicBezTo>
                    <a:pt x="14986" y="5840"/>
                    <a:pt x="15010" y="5853"/>
                    <a:pt x="15043" y="5865"/>
                  </a:cubicBezTo>
                  <a:cubicBezTo>
                    <a:pt x="15191" y="5920"/>
                    <a:pt x="15233" y="5961"/>
                    <a:pt x="15154" y="5980"/>
                  </a:cubicBezTo>
                  <a:cubicBezTo>
                    <a:pt x="15146" y="5982"/>
                    <a:pt x="15143" y="5987"/>
                    <a:pt x="15137" y="5989"/>
                  </a:cubicBezTo>
                  <a:cubicBezTo>
                    <a:pt x="15432" y="6057"/>
                    <a:pt x="15748" y="6141"/>
                    <a:pt x="15828" y="6191"/>
                  </a:cubicBezTo>
                  <a:cubicBezTo>
                    <a:pt x="15870" y="6217"/>
                    <a:pt x="15894" y="6262"/>
                    <a:pt x="15904" y="6310"/>
                  </a:cubicBezTo>
                  <a:cubicBezTo>
                    <a:pt x="15925" y="6300"/>
                    <a:pt x="15932" y="6288"/>
                    <a:pt x="15953" y="6278"/>
                  </a:cubicBezTo>
                  <a:cubicBezTo>
                    <a:pt x="16251" y="6143"/>
                    <a:pt x="16588" y="6215"/>
                    <a:pt x="16534" y="6400"/>
                  </a:cubicBezTo>
                  <a:cubicBezTo>
                    <a:pt x="16512" y="6472"/>
                    <a:pt x="16566" y="6610"/>
                    <a:pt x="16650" y="6707"/>
                  </a:cubicBezTo>
                  <a:cubicBezTo>
                    <a:pt x="16734" y="6803"/>
                    <a:pt x="16774" y="6899"/>
                    <a:pt x="16743" y="6919"/>
                  </a:cubicBezTo>
                  <a:cubicBezTo>
                    <a:pt x="16713" y="6939"/>
                    <a:pt x="16760" y="6978"/>
                    <a:pt x="16851" y="7008"/>
                  </a:cubicBezTo>
                  <a:cubicBezTo>
                    <a:pt x="16941" y="7037"/>
                    <a:pt x="17016" y="7099"/>
                    <a:pt x="17016" y="7142"/>
                  </a:cubicBezTo>
                  <a:cubicBezTo>
                    <a:pt x="17016" y="7186"/>
                    <a:pt x="17067" y="7234"/>
                    <a:pt x="17127" y="7248"/>
                  </a:cubicBezTo>
                  <a:cubicBezTo>
                    <a:pt x="17291" y="7289"/>
                    <a:pt x="17254" y="7498"/>
                    <a:pt x="17065" y="7597"/>
                  </a:cubicBezTo>
                  <a:cubicBezTo>
                    <a:pt x="16889" y="7690"/>
                    <a:pt x="16141" y="7723"/>
                    <a:pt x="16069" y="7642"/>
                  </a:cubicBezTo>
                  <a:cubicBezTo>
                    <a:pt x="16057" y="7628"/>
                    <a:pt x="16008" y="7564"/>
                    <a:pt x="15967" y="7514"/>
                  </a:cubicBezTo>
                  <a:cubicBezTo>
                    <a:pt x="15961" y="7516"/>
                    <a:pt x="15964" y="7518"/>
                    <a:pt x="15958" y="7519"/>
                  </a:cubicBezTo>
                  <a:cubicBezTo>
                    <a:pt x="15954" y="7520"/>
                    <a:pt x="15953" y="7520"/>
                    <a:pt x="15949" y="7521"/>
                  </a:cubicBezTo>
                  <a:cubicBezTo>
                    <a:pt x="15881" y="7541"/>
                    <a:pt x="15833" y="7549"/>
                    <a:pt x="15779" y="7558"/>
                  </a:cubicBezTo>
                  <a:cubicBezTo>
                    <a:pt x="15924" y="7607"/>
                    <a:pt x="15907" y="7627"/>
                    <a:pt x="15748" y="7723"/>
                  </a:cubicBezTo>
                  <a:cubicBezTo>
                    <a:pt x="15641" y="7788"/>
                    <a:pt x="15464" y="7860"/>
                    <a:pt x="15351" y="7884"/>
                  </a:cubicBezTo>
                  <a:cubicBezTo>
                    <a:pt x="15183" y="7920"/>
                    <a:pt x="15125" y="7909"/>
                    <a:pt x="15047" y="7827"/>
                  </a:cubicBezTo>
                  <a:cubicBezTo>
                    <a:pt x="14995" y="7772"/>
                    <a:pt x="14977" y="7712"/>
                    <a:pt x="15007" y="7691"/>
                  </a:cubicBezTo>
                  <a:cubicBezTo>
                    <a:pt x="15038" y="7671"/>
                    <a:pt x="14957" y="7677"/>
                    <a:pt x="14824" y="7705"/>
                  </a:cubicBezTo>
                  <a:cubicBezTo>
                    <a:pt x="14600" y="7753"/>
                    <a:pt x="14591" y="7763"/>
                    <a:pt x="14748" y="7858"/>
                  </a:cubicBezTo>
                  <a:cubicBezTo>
                    <a:pt x="14888" y="7942"/>
                    <a:pt x="14892" y="7968"/>
                    <a:pt x="14770" y="8008"/>
                  </a:cubicBezTo>
                  <a:cubicBezTo>
                    <a:pt x="14596" y="8065"/>
                    <a:pt x="14508" y="8027"/>
                    <a:pt x="14213" y="7771"/>
                  </a:cubicBezTo>
                  <a:cubicBezTo>
                    <a:pt x="14101" y="7675"/>
                    <a:pt x="13862" y="7542"/>
                    <a:pt x="13681" y="7475"/>
                  </a:cubicBezTo>
                  <a:cubicBezTo>
                    <a:pt x="13514" y="7413"/>
                    <a:pt x="13439" y="7375"/>
                    <a:pt x="13436" y="7344"/>
                  </a:cubicBezTo>
                  <a:cubicBezTo>
                    <a:pt x="13420" y="7390"/>
                    <a:pt x="13432" y="7433"/>
                    <a:pt x="13494" y="7463"/>
                  </a:cubicBezTo>
                  <a:cubicBezTo>
                    <a:pt x="13507" y="7469"/>
                    <a:pt x="13508" y="7475"/>
                    <a:pt x="13516" y="7480"/>
                  </a:cubicBezTo>
                  <a:cubicBezTo>
                    <a:pt x="13644" y="7494"/>
                    <a:pt x="13756" y="7548"/>
                    <a:pt x="13780" y="7634"/>
                  </a:cubicBezTo>
                  <a:cubicBezTo>
                    <a:pt x="13803" y="7721"/>
                    <a:pt x="13744" y="7776"/>
                    <a:pt x="13650" y="7796"/>
                  </a:cubicBezTo>
                  <a:cubicBezTo>
                    <a:pt x="13670" y="7812"/>
                    <a:pt x="13676" y="7830"/>
                    <a:pt x="13655" y="7843"/>
                  </a:cubicBezTo>
                  <a:cubicBezTo>
                    <a:pt x="13588" y="7886"/>
                    <a:pt x="13489" y="7878"/>
                    <a:pt x="13382" y="7847"/>
                  </a:cubicBezTo>
                  <a:cubicBezTo>
                    <a:pt x="13362" y="7870"/>
                    <a:pt x="13335" y="7894"/>
                    <a:pt x="13275" y="7925"/>
                  </a:cubicBezTo>
                  <a:cubicBezTo>
                    <a:pt x="13078" y="8029"/>
                    <a:pt x="13065" y="8030"/>
                    <a:pt x="12989" y="7946"/>
                  </a:cubicBezTo>
                  <a:cubicBezTo>
                    <a:pt x="12946" y="7898"/>
                    <a:pt x="12892" y="7846"/>
                    <a:pt x="12869" y="7829"/>
                  </a:cubicBezTo>
                  <a:cubicBezTo>
                    <a:pt x="12846" y="7812"/>
                    <a:pt x="12927" y="7778"/>
                    <a:pt x="13043" y="7753"/>
                  </a:cubicBezTo>
                  <a:cubicBezTo>
                    <a:pt x="12967" y="7688"/>
                    <a:pt x="13127" y="7641"/>
                    <a:pt x="13289" y="7696"/>
                  </a:cubicBezTo>
                  <a:cubicBezTo>
                    <a:pt x="13240" y="7663"/>
                    <a:pt x="13188" y="7630"/>
                    <a:pt x="13181" y="7604"/>
                  </a:cubicBezTo>
                  <a:cubicBezTo>
                    <a:pt x="12916" y="7646"/>
                    <a:pt x="12799" y="7617"/>
                    <a:pt x="12896" y="7518"/>
                  </a:cubicBezTo>
                  <a:cubicBezTo>
                    <a:pt x="12912" y="7501"/>
                    <a:pt x="12899" y="7467"/>
                    <a:pt x="12873" y="7427"/>
                  </a:cubicBezTo>
                  <a:cubicBezTo>
                    <a:pt x="12807" y="7429"/>
                    <a:pt x="12721" y="7418"/>
                    <a:pt x="12641" y="7394"/>
                  </a:cubicBezTo>
                  <a:cubicBezTo>
                    <a:pt x="12472" y="7342"/>
                    <a:pt x="12468" y="7346"/>
                    <a:pt x="12641" y="7427"/>
                  </a:cubicBezTo>
                  <a:cubicBezTo>
                    <a:pt x="12747" y="7477"/>
                    <a:pt x="12833" y="7529"/>
                    <a:pt x="12833" y="7544"/>
                  </a:cubicBezTo>
                  <a:cubicBezTo>
                    <a:pt x="12833" y="7559"/>
                    <a:pt x="12738" y="7592"/>
                    <a:pt x="12623" y="7617"/>
                  </a:cubicBezTo>
                  <a:cubicBezTo>
                    <a:pt x="12586" y="7625"/>
                    <a:pt x="12555" y="7628"/>
                    <a:pt x="12525" y="7631"/>
                  </a:cubicBezTo>
                  <a:cubicBezTo>
                    <a:pt x="12528" y="7636"/>
                    <a:pt x="12537" y="7642"/>
                    <a:pt x="12539" y="7647"/>
                  </a:cubicBezTo>
                  <a:cubicBezTo>
                    <a:pt x="12567" y="7722"/>
                    <a:pt x="12649" y="7825"/>
                    <a:pt x="12722" y="7879"/>
                  </a:cubicBezTo>
                  <a:cubicBezTo>
                    <a:pt x="12891" y="8004"/>
                    <a:pt x="12751" y="8064"/>
                    <a:pt x="12266" y="8072"/>
                  </a:cubicBezTo>
                  <a:cubicBezTo>
                    <a:pt x="12065" y="8075"/>
                    <a:pt x="11843" y="8092"/>
                    <a:pt x="11775" y="8109"/>
                  </a:cubicBezTo>
                  <a:cubicBezTo>
                    <a:pt x="11648" y="8141"/>
                    <a:pt x="11293" y="8016"/>
                    <a:pt x="11293" y="7939"/>
                  </a:cubicBezTo>
                  <a:cubicBezTo>
                    <a:pt x="11293" y="7869"/>
                    <a:pt x="11038" y="7788"/>
                    <a:pt x="10775" y="7753"/>
                  </a:cubicBezTo>
                  <a:cubicBezTo>
                    <a:pt x="10778" y="7803"/>
                    <a:pt x="10821" y="7836"/>
                    <a:pt x="10941" y="7849"/>
                  </a:cubicBezTo>
                  <a:cubicBezTo>
                    <a:pt x="11106" y="7866"/>
                    <a:pt x="11138" y="7897"/>
                    <a:pt x="11097" y="8008"/>
                  </a:cubicBezTo>
                  <a:cubicBezTo>
                    <a:pt x="11038" y="8167"/>
                    <a:pt x="10812" y="8225"/>
                    <a:pt x="10517" y="8152"/>
                  </a:cubicBezTo>
                  <a:cubicBezTo>
                    <a:pt x="10389" y="8120"/>
                    <a:pt x="10291" y="8117"/>
                    <a:pt x="10249" y="8144"/>
                  </a:cubicBezTo>
                  <a:cubicBezTo>
                    <a:pt x="10163" y="8200"/>
                    <a:pt x="10045" y="8197"/>
                    <a:pt x="9901" y="8139"/>
                  </a:cubicBezTo>
                  <a:cubicBezTo>
                    <a:pt x="9837" y="8114"/>
                    <a:pt x="9644" y="8088"/>
                    <a:pt x="9472" y="8081"/>
                  </a:cubicBezTo>
                  <a:cubicBezTo>
                    <a:pt x="9106" y="8065"/>
                    <a:pt x="9013" y="7995"/>
                    <a:pt x="9222" y="7893"/>
                  </a:cubicBezTo>
                  <a:cubicBezTo>
                    <a:pt x="9348" y="7831"/>
                    <a:pt x="9345" y="7824"/>
                    <a:pt x="9200" y="7845"/>
                  </a:cubicBezTo>
                  <a:cubicBezTo>
                    <a:pt x="9106" y="7859"/>
                    <a:pt x="8940" y="7843"/>
                    <a:pt x="8825" y="7810"/>
                  </a:cubicBezTo>
                  <a:cubicBezTo>
                    <a:pt x="8794" y="7801"/>
                    <a:pt x="8775" y="7797"/>
                    <a:pt x="8749" y="7790"/>
                  </a:cubicBezTo>
                  <a:cubicBezTo>
                    <a:pt x="8685" y="7788"/>
                    <a:pt x="8586" y="7784"/>
                    <a:pt x="8544" y="7783"/>
                  </a:cubicBezTo>
                  <a:cubicBezTo>
                    <a:pt x="8518" y="7783"/>
                    <a:pt x="8480" y="7786"/>
                    <a:pt x="8450" y="7787"/>
                  </a:cubicBezTo>
                  <a:cubicBezTo>
                    <a:pt x="8413" y="7808"/>
                    <a:pt x="8377" y="7838"/>
                    <a:pt x="8334" y="7888"/>
                  </a:cubicBezTo>
                  <a:cubicBezTo>
                    <a:pt x="8267" y="7964"/>
                    <a:pt x="8184" y="8013"/>
                    <a:pt x="8146" y="7998"/>
                  </a:cubicBezTo>
                  <a:cubicBezTo>
                    <a:pt x="8108" y="7982"/>
                    <a:pt x="7976" y="7991"/>
                    <a:pt x="7856" y="8017"/>
                  </a:cubicBezTo>
                  <a:cubicBezTo>
                    <a:pt x="7576" y="8076"/>
                    <a:pt x="7206" y="7958"/>
                    <a:pt x="7414" y="7875"/>
                  </a:cubicBezTo>
                  <a:cubicBezTo>
                    <a:pt x="7485" y="7847"/>
                    <a:pt x="7512" y="7769"/>
                    <a:pt x="7477" y="7700"/>
                  </a:cubicBezTo>
                  <a:cubicBezTo>
                    <a:pt x="7470" y="7687"/>
                    <a:pt x="7479" y="7673"/>
                    <a:pt x="7477" y="7659"/>
                  </a:cubicBezTo>
                  <a:cubicBezTo>
                    <a:pt x="7469" y="7655"/>
                    <a:pt x="7469" y="7652"/>
                    <a:pt x="7459" y="7647"/>
                  </a:cubicBezTo>
                  <a:cubicBezTo>
                    <a:pt x="7391" y="7615"/>
                    <a:pt x="7370" y="7576"/>
                    <a:pt x="7410" y="7560"/>
                  </a:cubicBezTo>
                  <a:cubicBezTo>
                    <a:pt x="7450" y="7544"/>
                    <a:pt x="7495" y="7486"/>
                    <a:pt x="7508" y="7433"/>
                  </a:cubicBezTo>
                  <a:cubicBezTo>
                    <a:pt x="7521" y="7379"/>
                    <a:pt x="7605" y="7226"/>
                    <a:pt x="7700" y="7094"/>
                  </a:cubicBezTo>
                  <a:cubicBezTo>
                    <a:pt x="7747" y="7029"/>
                    <a:pt x="7778" y="6932"/>
                    <a:pt x="7820" y="6845"/>
                  </a:cubicBezTo>
                  <a:cubicBezTo>
                    <a:pt x="7801" y="6868"/>
                    <a:pt x="7787" y="6892"/>
                    <a:pt x="7749" y="6910"/>
                  </a:cubicBezTo>
                  <a:cubicBezTo>
                    <a:pt x="7659" y="6952"/>
                    <a:pt x="7559" y="7020"/>
                    <a:pt x="7521" y="7062"/>
                  </a:cubicBezTo>
                  <a:cubicBezTo>
                    <a:pt x="7424" y="7172"/>
                    <a:pt x="7237" y="7156"/>
                    <a:pt x="7088" y="7027"/>
                  </a:cubicBezTo>
                  <a:cubicBezTo>
                    <a:pt x="6999" y="6949"/>
                    <a:pt x="6894" y="6919"/>
                    <a:pt x="6727" y="6928"/>
                  </a:cubicBezTo>
                  <a:cubicBezTo>
                    <a:pt x="6460" y="6942"/>
                    <a:pt x="6093" y="6845"/>
                    <a:pt x="6187" y="6784"/>
                  </a:cubicBezTo>
                  <a:cubicBezTo>
                    <a:pt x="6220" y="6763"/>
                    <a:pt x="6362" y="6745"/>
                    <a:pt x="6504" y="6745"/>
                  </a:cubicBezTo>
                  <a:cubicBezTo>
                    <a:pt x="6686" y="6745"/>
                    <a:pt x="6780" y="6714"/>
                    <a:pt x="6830" y="6636"/>
                  </a:cubicBezTo>
                  <a:cubicBezTo>
                    <a:pt x="6904" y="6518"/>
                    <a:pt x="7546" y="6332"/>
                    <a:pt x="7687" y="6388"/>
                  </a:cubicBezTo>
                  <a:cubicBezTo>
                    <a:pt x="7733" y="6406"/>
                    <a:pt x="7804" y="6515"/>
                    <a:pt x="7843" y="6629"/>
                  </a:cubicBezTo>
                  <a:cubicBezTo>
                    <a:pt x="7863" y="6688"/>
                    <a:pt x="7865" y="6728"/>
                    <a:pt x="7861" y="6767"/>
                  </a:cubicBezTo>
                  <a:cubicBezTo>
                    <a:pt x="7978" y="6500"/>
                    <a:pt x="8062" y="6224"/>
                    <a:pt x="7999" y="6186"/>
                  </a:cubicBezTo>
                  <a:cubicBezTo>
                    <a:pt x="7908" y="6130"/>
                    <a:pt x="7499" y="6198"/>
                    <a:pt x="7499" y="6269"/>
                  </a:cubicBezTo>
                  <a:cubicBezTo>
                    <a:pt x="7499" y="6303"/>
                    <a:pt x="7425" y="6332"/>
                    <a:pt x="7334" y="6335"/>
                  </a:cubicBezTo>
                  <a:cubicBezTo>
                    <a:pt x="7216" y="6338"/>
                    <a:pt x="7124" y="6348"/>
                    <a:pt x="7026" y="6356"/>
                  </a:cubicBezTo>
                  <a:cubicBezTo>
                    <a:pt x="6998" y="6388"/>
                    <a:pt x="6964" y="6421"/>
                    <a:pt x="6959" y="6457"/>
                  </a:cubicBezTo>
                  <a:cubicBezTo>
                    <a:pt x="6952" y="6508"/>
                    <a:pt x="6887" y="6551"/>
                    <a:pt x="6812" y="6554"/>
                  </a:cubicBezTo>
                  <a:cubicBezTo>
                    <a:pt x="6736" y="6557"/>
                    <a:pt x="6662" y="6564"/>
                    <a:pt x="6646" y="6568"/>
                  </a:cubicBezTo>
                  <a:cubicBezTo>
                    <a:pt x="6607" y="6581"/>
                    <a:pt x="6294" y="6604"/>
                    <a:pt x="6048" y="6618"/>
                  </a:cubicBezTo>
                  <a:cubicBezTo>
                    <a:pt x="6038" y="6621"/>
                    <a:pt x="6022" y="6626"/>
                    <a:pt x="6013" y="6629"/>
                  </a:cubicBezTo>
                  <a:cubicBezTo>
                    <a:pt x="6007" y="6631"/>
                    <a:pt x="6000" y="6634"/>
                    <a:pt x="5995" y="6636"/>
                  </a:cubicBezTo>
                  <a:cubicBezTo>
                    <a:pt x="5936" y="6651"/>
                    <a:pt x="5888" y="6651"/>
                    <a:pt x="5830" y="6637"/>
                  </a:cubicBezTo>
                  <a:cubicBezTo>
                    <a:pt x="5685" y="6653"/>
                    <a:pt x="5645" y="6686"/>
                    <a:pt x="5673" y="6776"/>
                  </a:cubicBezTo>
                  <a:cubicBezTo>
                    <a:pt x="5699" y="6857"/>
                    <a:pt x="5303" y="6926"/>
                    <a:pt x="5151" y="6866"/>
                  </a:cubicBezTo>
                  <a:cubicBezTo>
                    <a:pt x="4936" y="6781"/>
                    <a:pt x="5009" y="6636"/>
                    <a:pt x="5365" y="6441"/>
                  </a:cubicBezTo>
                  <a:cubicBezTo>
                    <a:pt x="5688" y="6264"/>
                    <a:pt x="5707" y="6233"/>
                    <a:pt x="5696" y="5878"/>
                  </a:cubicBezTo>
                  <a:cubicBezTo>
                    <a:pt x="5689" y="5671"/>
                    <a:pt x="5654" y="5393"/>
                    <a:pt x="5620" y="5261"/>
                  </a:cubicBezTo>
                  <a:cubicBezTo>
                    <a:pt x="5582" y="5113"/>
                    <a:pt x="5601" y="5012"/>
                    <a:pt x="5678" y="4955"/>
                  </a:cubicBezTo>
                  <a:cubicBezTo>
                    <a:pt x="5690" y="4803"/>
                    <a:pt x="5739" y="4638"/>
                    <a:pt x="5830" y="4495"/>
                  </a:cubicBezTo>
                  <a:cubicBezTo>
                    <a:pt x="5853" y="4457"/>
                    <a:pt x="5870" y="4451"/>
                    <a:pt x="5892" y="4426"/>
                  </a:cubicBezTo>
                  <a:cubicBezTo>
                    <a:pt x="5952" y="4320"/>
                    <a:pt x="6025" y="4237"/>
                    <a:pt x="6115" y="4201"/>
                  </a:cubicBezTo>
                  <a:cubicBezTo>
                    <a:pt x="6171" y="4178"/>
                    <a:pt x="6190" y="4134"/>
                    <a:pt x="6160" y="4103"/>
                  </a:cubicBezTo>
                  <a:cubicBezTo>
                    <a:pt x="6123" y="4065"/>
                    <a:pt x="6238" y="4019"/>
                    <a:pt x="6383" y="3990"/>
                  </a:cubicBezTo>
                  <a:cubicBezTo>
                    <a:pt x="6387" y="3984"/>
                    <a:pt x="6383" y="3973"/>
                    <a:pt x="6388" y="3969"/>
                  </a:cubicBezTo>
                  <a:cubicBezTo>
                    <a:pt x="6411" y="3944"/>
                    <a:pt x="6440" y="3935"/>
                    <a:pt x="6472" y="3933"/>
                  </a:cubicBezTo>
                  <a:cubicBezTo>
                    <a:pt x="6425" y="3874"/>
                    <a:pt x="6434" y="3827"/>
                    <a:pt x="6571" y="3738"/>
                  </a:cubicBezTo>
                  <a:cubicBezTo>
                    <a:pt x="6727" y="3636"/>
                    <a:pt x="6835" y="3602"/>
                    <a:pt x="6937" y="3623"/>
                  </a:cubicBezTo>
                  <a:cubicBezTo>
                    <a:pt x="6937" y="3623"/>
                    <a:pt x="6936" y="3622"/>
                    <a:pt x="6937" y="3622"/>
                  </a:cubicBezTo>
                  <a:cubicBezTo>
                    <a:pt x="6991" y="3566"/>
                    <a:pt x="7081" y="3584"/>
                    <a:pt x="7392" y="3715"/>
                  </a:cubicBezTo>
                  <a:cubicBezTo>
                    <a:pt x="7484" y="3754"/>
                    <a:pt x="7514" y="3760"/>
                    <a:pt x="7570" y="3781"/>
                  </a:cubicBezTo>
                  <a:cubicBezTo>
                    <a:pt x="7611" y="3752"/>
                    <a:pt x="7629" y="3694"/>
                    <a:pt x="7602" y="3627"/>
                  </a:cubicBezTo>
                  <a:cubicBezTo>
                    <a:pt x="7563" y="3529"/>
                    <a:pt x="7604" y="3465"/>
                    <a:pt x="7678" y="3452"/>
                  </a:cubicBezTo>
                  <a:cubicBezTo>
                    <a:pt x="7702" y="3447"/>
                    <a:pt x="7732" y="3448"/>
                    <a:pt x="7762" y="3455"/>
                  </a:cubicBezTo>
                  <a:cubicBezTo>
                    <a:pt x="7784" y="3460"/>
                    <a:pt x="7807" y="3479"/>
                    <a:pt x="7829" y="3490"/>
                  </a:cubicBezTo>
                  <a:cubicBezTo>
                    <a:pt x="7879" y="3485"/>
                    <a:pt x="7934" y="3479"/>
                    <a:pt x="7959" y="3489"/>
                  </a:cubicBezTo>
                  <a:cubicBezTo>
                    <a:pt x="7993" y="3502"/>
                    <a:pt x="8164" y="3484"/>
                    <a:pt x="8338" y="3448"/>
                  </a:cubicBezTo>
                  <a:cubicBezTo>
                    <a:pt x="8512" y="3412"/>
                    <a:pt x="8655" y="3395"/>
                    <a:pt x="8655" y="3411"/>
                  </a:cubicBezTo>
                  <a:cubicBezTo>
                    <a:pt x="8655" y="3426"/>
                    <a:pt x="8728" y="3415"/>
                    <a:pt x="8816" y="3386"/>
                  </a:cubicBezTo>
                  <a:cubicBezTo>
                    <a:pt x="8904" y="3357"/>
                    <a:pt x="9020" y="3345"/>
                    <a:pt x="9079" y="3359"/>
                  </a:cubicBezTo>
                  <a:cubicBezTo>
                    <a:pt x="9138" y="3374"/>
                    <a:pt x="9213" y="3369"/>
                    <a:pt x="9244" y="3349"/>
                  </a:cubicBezTo>
                  <a:cubicBezTo>
                    <a:pt x="9276" y="3328"/>
                    <a:pt x="9418" y="3314"/>
                    <a:pt x="9557" y="3319"/>
                  </a:cubicBezTo>
                  <a:close/>
                  <a:moveTo>
                    <a:pt x="9061" y="3560"/>
                  </a:moveTo>
                  <a:cubicBezTo>
                    <a:pt x="8997" y="3560"/>
                    <a:pt x="9038" y="3588"/>
                    <a:pt x="9155" y="3623"/>
                  </a:cubicBezTo>
                  <a:cubicBezTo>
                    <a:pt x="9270" y="3658"/>
                    <a:pt x="9323" y="3669"/>
                    <a:pt x="9360" y="3675"/>
                  </a:cubicBezTo>
                  <a:cubicBezTo>
                    <a:pt x="9353" y="3666"/>
                    <a:pt x="9346" y="3658"/>
                    <a:pt x="9347" y="3648"/>
                  </a:cubicBezTo>
                  <a:cubicBezTo>
                    <a:pt x="9331" y="3639"/>
                    <a:pt x="9348" y="3641"/>
                    <a:pt x="9316" y="3625"/>
                  </a:cubicBezTo>
                  <a:cubicBezTo>
                    <a:pt x="9240" y="3589"/>
                    <a:pt x="9126" y="3560"/>
                    <a:pt x="9061" y="3560"/>
                  </a:cubicBezTo>
                  <a:close/>
                  <a:moveTo>
                    <a:pt x="7222" y="3962"/>
                  </a:moveTo>
                  <a:cubicBezTo>
                    <a:pt x="7212" y="3965"/>
                    <a:pt x="7203" y="3969"/>
                    <a:pt x="7191" y="3972"/>
                  </a:cubicBezTo>
                  <a:cubicBezTo>
                    <a:pt x="7137" y="3988"/>
                    <a:pt x="7108" y="4011"/>
                    <a:pt x="7093" y="4032"/>
                  </a:cubicBezTo>
                  <a:cubicBezTo>
                    <a:pt x="7182" y="4000"/>
                    <a:pt x="7274" y="3998"/>
                    <a:pt x="7338" y="4022"/>
                  </a:cubicBezTo>
                  <a:cubicBezTo>
                    <a:pt x="7336" y="4021"/>
                    <a:pt x="7336" y="4019"/>
                    <a:pt x="7334" y="4018"/>
                  </a:cubicBezTo>
                  <a:cubicBezTo>
                    <a:pt x="7293" y="4004"/>
                    <a:pt x="7260" y="3981"/>
                    <a:pt x="7222" y="3962"/>
                  </a:cubicBezTo>
                  <a:close/>
                  <a:moveTo>
                    <a:pt x="7338" y="4022"/>
                  </a:moveTo>
                  <a:cubicBezTo>
                    <a:pt x="7405" y="4046"/>
                    <a:pt x="7443" y="4095"/>
                    <a:pt x="7414" y="4155"/>
                  </a:cubicBezTo>
                  <a:cubicBezTo>
                    <a:pt x="7379" y="4228"/>
                    <a:pt x="7401" y="4242"/>
                    <a:pt x="7486" y="4217"/>
                  </a:cubicBezTo>
                  <a:cubicBezTo>
                    <a:pt x="7490" y="4128"/>
                    <a:pt x="7444" y="4062"/>
                    <a:pt x="7338" y="4022"/>
                  </a:cubicBezTo>
                  <a:close/>
                  <a:moveTo>
                    <a:pt x="7258" y="4371"/>
                  </a:moveTo>
                  <a:cubicBezTo>
                    <a:pt x="7248" y="4381"/>
                    <a:pt x="7240" y="4403"/>
                    <a:pt x="7240" y="4433"/>
                  </a:cubicBezTo>
                  <a:cubicBezTo>
                    <a:pt x="7240" y="4493"/>
                    <a:pt x="7268" y="4518"/>
                    <a:pt x="7298" y="4488"/>
                  </a:cubicBezTo>
                  <a:cubicBezTo>
                    <a:pt x="7329" y="4458"/>
                    <a:pt x="7329" y="4408"/>
                    <a:pt x="7298" y="4378"/>
                  </a:cubicBezTo>
                  <a:cubicBezTo>
                    <a:pt x="7283" y="4363"/>
                    <a:pt x="7268" y="4361"/>
                    <a:pt x="7258" y="4371"/>
                  </a:cubicBezTo>
                  <a:close/>
                  <a:moveTo>
                    <a:pt x="12208" y="4417"/>
                  </a:moveTo>
                  <a:cubicBezTo>
                    <a:pt x="12273" y="4417"/>
                    <a:pt x="12341" y="4430"/>
                    <a:pt x="12445" y="4457"/>
                  </a:cubicBezTo>
                  <a:cubicBezTo>
                    <a:pt x="12580" y="4493"/>
                    <a:pt x="12809" y="4515"/>
                    <a:pt x="12954" y="4509"/>
                  </a:cubicBezTo>
                  <a:cubicBezTo>
                    <a:pt x="13169" y="4499"/>
                    <a:pt x="13206" y="4524"/>
                    <a:pt x="13213" y="4642"/>
                  </a:cubicBezTo>
                  <a:cubicBezTo>
                    <a:pt x="13243" y="4635"/>
                    <a:pt x="13277" y="4628"/>
                    <a:pt x="13297" y="4633"/>
                  </a:cubicBezTo>
                  <a:cubicBezTo>
                    <a:pt x="13355" y="4647"/>
                    <a:pt x="13470" y="4622"/>
                    <a:pt x="13556" y="4578"/>
                  </a:cubicBezTo>
                  <a:cubicBezTo>
                    <a:pt x="13631" y="4539"/>
                    <a:pt x="13677" y="4522"/>
                    <a:pt x="13717" y="4521"/>
                  </a:cubicBezTo>
                  <a:cubicBezTo>
                    <a:pt x="13757" y="4521"/>
                    <a:pt x="13797" y="4538"/>
                    <a:pt x="13869" y="4574"/>
                  </a:cubicBezTo>
                  <a:cubicBezTo>
                    <a:pt x="14101" y="4693"/>
                    <a:pt x="13981" y="4920"/>
                    <a:pt x="13632" y="5033"/>
                  </a:cubicBezTo>
                  <a:cubicBezTo>
                    <a:pt x="13465" y="5087"/>
                    <a:pt x="13295" y="5130"/>
                    <a:pt x="13253" y="5130"/>
                  </a:cubicBezTo>
                  <a:cubicBezTo>
                    <a:pt x="13142" y="5131"/>
                    <a:pt x="12833" y="4946"/>
                    <a:pt x="12833" y="4879"/>
                  </a:cubicBezTo>
                  <a:cubicBezTo>
                    <a:pt x="12833" y="4869"/>
                    <a:pt x="12852" y="4855"/>
                    <a:pt x="12860" y="4843"/>
                  </a:cubicBezTo>
                  <a:cubicBezTo>
                    <a:pt x="12662" y="4837"/>
                    <a:pt x="12582" y="4794"/>
                    <a:pt x="12681" y="4730"/>
                  </a:cubicBezTo>
                  <a:cubicBezTo>
                    <a:pt x="12735" y="4696"/>
                    <a:pt x="12686" y="4687"/>
                    <a:pt x="12530" y="4704"/>
                  </a:cubicBezTo>
                  <a:cubicBezTo>
                    <a:pt x="12374" y="4720"/>
                    <a:pt x="12216" y="4693"/>
                    <a:pt x="12043" y="4620"/>
                  </a:cubicBezTo>
                  <a:cubicBezTo>
                    <a:pt x="11797" y="4516"/>
                    <a:pt x="11796" y="4510"/>
                    <a:pt x="11994" y="4452"/>
                  </a:cubicBezTo>
                  <a:cubicBezTo>
                    <a:pt x="12081" y="4427"/>
                    <a:pt x="12143" y="4416"/>
                    <a:pt x="12208" y="4417"/>
                  </a:cubicBezTo>
                  <a:close/>
                  <a:moveTo>
                    <a:pt x="9035" y="4491"/>
                  </a:moveTo>
                  <a:cubicBezTo>
                    <a:pt x="9005" y="4487"/>
                    <a:pt x="8985" y="4491"/>
                    <a:pt x="8985" y="4500"/>
                  </a:cubicBezTo>
                  <a:cubicBezTo>
                    <a:pt x="8985" y="4518"/>
                    <a:pt x="9071" y="4557"/>
                    <a:pt x="9177" y="4588"/>
                  </a:cubicBezTo>
                  <a:cubicBezTo>
                    <a:pt x="9356" y="4641"/>
                    <a:pt x="9347" y="4646"/>
                    <a:pt x="9093" y="4684"/>
                  </a:cubicBezTo>
                  <a:lnTo>
                    <a:pt x="8843" y="4721"/>
                  </a:lnTo>
                  <a:cubicBezTo>
                    <a:pt x="8844" y="4723"/>
                    <a:pt x="8836" y="4725"/>
                    <a:pt x="8838" y="4727"/>
                  </a:cubicBezTo>
                  <a:lnTo>
                    <a:pt x="9177" y="4757"/>
                  </a:lnTo>
                  <a:cubicBezTo>
                    <a:pt x="9217" y="4760"/>
                    <a:pt x="9270" y="4773"/>
                    <a:pt x="9316" y="4780"/>
                  </a:cubicBezTo>
                  <a:lnTo>
                    <a:pt x="9526" y="4748"/>
                  </a:lnTo>
                  <a:cubicBezTo>
                    <a:pt x="9750" y="4715"/>
                    <a:pt x="9759" y="4705"/>
                    <a:pt x="9601" y="4681"/>
                  </a:cubicBezTo>
                  <a:cubicBezTo>
                    <a:pt x="9486" y="4663"/>
                    <a:pt x="9476" y="4642"/>
                    <a:pt x="9512" y="4608"/>
                  </a:cubicBezTo>
                  <a:cubicBezTo>
                    <a:pt x="9496" y="4600"/>
                    <a:pt x="9488" y="4594"/>
                    <a:pt x="9468" y="4583"/>
                  </a:cubicBezTo>
                  <a:cubicBezTo>
                    <a:pt x="9385" y="4538"/>
                    <a:pt x="9316" y="4519"/>
                    <a:pt x="9316" y="4539"/>
                  </a:cubicBezTo>
                  <a:cubicBezTo>
                    <a:pt x="9316" y="4558"/>
                    <a:pt x="9241" y="4549"/>
                    <a:pt x="9151" y="4519"/>
                  </a:cubicBezTo>
                  <a:cubicBezTo>
                    <a:pt x="9105" y="4504"/>
                    <a:pt x="9064" y="4495"/>
                    <a:pt x="9035" y="4491"/>
                  </a:cubicBezTo>
                  <a:close/>
                  <a:moveTo>
                    <a:pt x="7401" y="4665"/>
                  </a:moveTo>
                  <a:cubicBezTo>
                    <a:pt x="7393" y="4670"/>
                    <a:pt x="7362" y="4683"/>
                    <a:pt x="7352" y="4689"/>
                  </a:cubicBezTo>
                  <a:cubicBezTo>
                    <a:pt x="7346" y="4700"/>
                    <a:pt x="7334" y="4701"/>
                    <a:pt x="7334" y="4716"/>
                  </a:cubicBezTo>
                  <a:cubicBezTo>
                    <a:pt x="7334" y="4746"/>
                    <a:pt x="7369" y="4767"/>
                    <a:pt x="7414" y="4774"/>
                  </a:cubicBezTo>
                  <a:cubicBezTo>
                    <a:pt x="7437" y="4759"/>
                    <a:pt x="7460" y="4740"/>
                    <a:pt x="7472" y="4714"/>
                  </a:cubicBezTo>
                  <a:cubicBezTo>
                    <a:pt x="7473" y="4712"/>
                    <a:pt x="7471" y="4710"/>
                    <a:pt x="7472" y="4707"/>
                  </a:cubicBezTo>
                  <a:cubicBezTo>
                    <a:pt x="7448" y="4687"/>
                    <a:pt x="7422" y="4672"/>
                    <a:pt x="7401" y="4665"/>
                  </a:cubicBezTo>
                  <a:close/>
                  <a:moveTo>
                    <a:pt x="8182" y="4792"/>
                  </a:moveTo>
                  <a:cubicBezTo>
                    <a:pt x="8101" y="4803"/>
                    <a:pt x="8042" y="4919"/>
                    <a:pt x="8030" y="5091"/>
                  </a:cubicBezTo>
                  <a:cubicBezTo>
                    <a:pt x="8027" y="5131"/>
                    <a:pt x="8014" y="5162"/>
                    <a:pt x="8008" y="5205"/>
                  </a:cubicBezTo>
                  <a:cubicBezTo>
                    <a:pt x="8106" y="5253"/>
                    <a:pt x="8094" y="5277"/>
                    <a:pt x="7986" y="5313"/>
                  </a:cubicBezTo>
                  <a:cubicBezTo>
                    <a:pt x="7968" y="5393"/>
                    <a:pt x="7957" y="5489"/>
                    <a:pt x="7937" y="5534"/>
                  </a:cubicBezTo>
                  <a:cubicBezTo>
                    <a:pt x="7892" y="5630"/>
                    <a:pt x="7906" y="5699"/>
                    <a:pt x="7968" y="5699"/>
                  </a:cubicBezTo>
                  <a:cubicBezTo>
                    <a:pt x="8026" y="5699"/>
                    <a:pt x="8074" y="5640"/>
                    <a:pt x="8079" y="5568"/>
                  </a:cubicBezTo>
                  <a:cubicBezTo>
                    <a:pt x="8084" y="5496"/>
                    <a:pt x="8130" y="5412"/>
                    <a:pt x="8178" y="5382"/>
                  </a:cubicBezTo>
                  <a:cubicBezTo>
                    <a:pt x="8328" y="5285"/>
                    <a:pt x="8331" y="4772"/>
                    <a:pt x="8182" y="4792"/>
                  </a:cubicBezTo>
                  <a:close/>
                  <a:moveTo>
                    <a:pt x="12954" y="5586"/>
                  </a:moveTo>
                  <a:cubicBezTo>
                    <a:pt x="12916" y="5589"/>
                    <a:pt x="12869" y="5603"/>
                    <a:pt x="12802" y="5630"/>
                  </a:cubicBezTo>
                  <a:cubicBezTo>
                    <a:pt x="12698" y="5671"/>
                    <a:pt x="12643" y="5726"/>
                    <a:pt x="12681" y="5750"/>
                  </a:cubicBezTo>
                  <a:cubicBezTo>
                    <a:pt x="12773" y="5809"/>
                    <a:pt x="13094" y="5682"/>
                    <a:pt x="13034" y="5610"/>
                  </a:cubicBezTo>
                  <a:cubicBezTo>
                    <a:pt x="13018" y="5591"/>
                    <a:pt x="12991" y="5582"/>
                    <a:pt x="12954" y="5586"/>
                  </a:cubicBezTo>
                  <a:close/>
                  <a:moveTo>
                    <a:pt x="14485" y="5961"/>
                  </a:moveTo>
                  <a:cubicBezTo>
                    <a:pt x="14482" y="5963"/>
                    <a:pt x="14520" y="5982"/>
                    <a:pt x="14552" y="5998"/>
                  </a:cubicBezTo>
                  <a:cubicBezTo>
                    <a:pt x="14550" y="5992"/>
                    <a:pt x="14543" y="5989"/>
                    <a:pt x="14543" y="5982"/>
                  </a:cubicBezTo>
                  <a:cubicBezTo>
                    <a:pt x="14543" y="5980"/>
                    <a:pt x="14543" y="5979"/>
                    <a:pt x="14543" y="5977"/>
                  </a:cubicBezTo>
                  <a:cubicBezTo>
                    <a:pt x="14524" y="5972"/>
                    <a:pt x="14486" y="5959"/>
                    <a:pt x="14485" y="5961"/>
                  </a:cubicBezTo>
                  <a:close/>
                  <a:moveTo>
                    <a:pt x="12347" y="5989"/>
                  </a:moveTo>
                  <a:cubicBezTo>
                    <a:pt x="12310" y="5997"/>
                    <a:pt x="12270" y="6012"/>
                    <a:pt x="12231" y="6034"/>
                  </a:cubicBezTo>
                  <a:cubicBezTo>
                    <a:pt x="12151" y="6077"/>
                    <a:pt x="12111" y="6129"/>
                    <a:pt x="12141" y="6149"/>
                  </a:cubicBezTo>
                  <a:cubicBezTo>
                    <a:pt x="12172" y="6168"/>
                    <a:pt x="12263" y="6148"/>
                    <a:pt x="12342" y="6104"/>
                  </a:cubicBezTo>
                  <a:cubicBezTo>
                    <a:pt x="12422" y="6061"/>
                    <a:pt x="12462" y="6009"/>
                    <a:pt x="12431" y="5989"/>
                  </a:cubicBezTo>
                  <a:cubicBezTo>
                    <a:pt x="12416" y="5979"/>
                    <a:pt x="12383" y="5982"/>
                    <a:pt x="12347" y="5989"/>
                  </a:cubicBezTo>
                  <a:close/>
                  <a:moveTo>
                    <a:pt x="11516" y="6037"/>
                  </a:moveTo>
                  <a:cubicBezTo>
                    <a:pt x="11504" y="6040"/>
                    <a:pt x="11484" y="6045"/>
                    <a:pt x="11472" y="6048"/>
                  </a:cubicBezTo>
                  <a:cubicBezTo>
                    <a:pt x="11490" y="6050"/>
                    <a:pt x="11506" y="6047"/>
                    <a:pt x="11525" y="6051"/>
                  </a:cubicBezTo>
                  <a:cubicBezTo>
                    <a:pt x="11525" y="6048"/>
                    <a:pt x="11517" y="6040"/>
                    <a:pt x="11516" y="6037"/>
                  </a:cubicBezTo>
                  <a:close/>
                  <a:moveTo>
                    <a:pt x="14681" y="6055"/>
                  </a:moveTo>
                  <a:cubicBezTo>
                    <a:pt x="14696" y="6061"/>
                    <a:pt x="14718" y="6070"/>
                    <a:pt x="14730" y="6073"/>
                  </a:cubicBezTo>
                  <a:cubicBezTo>
                    <a:pt x="14748" y="6060"/>
                    <a:pt x="14743" y="6054"/>
                    <a:pt x="14704" y="6057"/>
                  </a:cubicBezTo>
                  <a:cubicBezTo>
                    <a:pt x="14693" y="6057"/>
                    <a:pt x="14691" y="6055"/>
                    <a:pt x="14681" y="6055"/>
                  </a:cubicBezTo>
                  <a:close/>
                  <a:moveTo>
                    <a:pt x="13128" y="6090"/>
                  </a:moveTo>
                  <a:cubicBezTo>
                    <a:pt x="13047" y="6090"/>
                    <a:pt x="12985" y="6120"/>
                    <a:pt x="12985" y="6156"/>
                  </a:cubicBezTo>
                  <a:cubicBezTo>
                    <a:pt x="12985" y="6189"/>
                    <a:pt x="13039" y="6215"/>
                    <a:pt x="13110" y="6219"/>
                  </a:cubicBezTo>
                  <a:cubicBezTo>
                    <a:pt x="13136" y="6217"/>
                    <a:pt x="13161" y="6211"/>
                    <a:pt x="13186" y="6211"/>
                  </a:cubicBezTo>
                  <a:cubicBezTo>
                    <a:pt x="13235" y="6200"/>
                    <a:pt x="13275" y="6182"/>
                    <a:pt x="13275" y="6156"/>
                  </a:cubicBezTo>
                  <a:cubicBezTo>
                    <a:pt x="13275" y="6120"/>
                    <a:pt x="13209" y="6090"/>
                    <a:pt x="13128" y="6090"/>
                  </a:cubicBezTo>
                  <a:close/>
                  <a:moveTo>
                    <a:pt x="11070" y="6115"/>
                  </a:moveTo>
                  <a:cubicBezTo>
                    <a:pt x="10835" y="6144"/>
                    <a:pt x="10591" y="6161"/>
                    <a:pt x="10365" y="6152"/>
                  </a:cubicBezTo>
                  <a:cubicBezTo>
                    <a:pt x="10673" y="6266"/>
                    <a:pt x="10814" y="6298"/>
                    <a:pt x="10954" y="6248"/>
                  </a:cubicBezTo>
                  <a:cubicBezTo>
                    <a:pt x="10965" y="6244"/>
                    <a:pt x="10966" y="6246"/>
                    <a:pt x="10976" y="6243"/>
                  </a:cubicBezTo>
                  <a:lnTo>
                    <a:pt x="10811" y="6225"/>
                  </a:lnTo>
                  <a:lnTo>
                    <a:pt x="11070" y="6115"/>
                  </a:lnTo>
                  <a:close/>
                  <a:moveTo>
                    <a:pt x="14467" y="6156"/>
                  </a:moveTo>
                  <a:cubicBezTo>
                    <a:pt x="14433" y="6142"/>
                    <a:pt x="14370" y="6166"/>
                    <a:pt x="14329" y="6209"/>
                  </a:cubicBezTo>
                  <a:cubicBezTo>
                    <a:pt x="14309" y="6229"/>
                    <a:pt x="14310" y="6234"/>
                    <a:pt x="14306" y="6243"/>
                  </a:cubicBezTo>
                  <a:cubicBezTo>
                    <a:pt x="14321" y="6229"/>
                    <a:pt x="14397" y="6205"/>
                    <a:pt x="14467" y="6181"/>
                  </a:cubicBezTo>
                  <a:cubicBezTo>
                    <a:pt x="14472" y="6171"/>
                    <a:pt x="14480" y="6161"/>
                    <a:pt x="14467" y="6156"/>
                  </a:cubicBezTo>
                  <a:close/>
                  <a:moveTo>
                    <a:pt x="14302" y="6251"/>
                  </a:moveTo>
                  <a:cubicBezTo>
                    <a:pt x="14301" y="6254"/>
                    <a:pt x="14305" y="6254"/>
                    <a:pt x="14306" y="6257"/>
                  </a:cubicBezTo>
                  <a:cubicBezTo>
                    <a:pt x="14302" y="6256"/>
                    <a:pt x="14302" y="6254"/>
                    <a:pt x="14302" y="6251"/>
                  </a:cubicBezTo>
                  <a:close/>
                  <a:moveTo>
                    <a:pt x="13614" y="6441"/>
                  </a:moveTo>
                  <a:cubicBezTo>
                    <a:pt x="13601" y="6441"/>
                    <a:pt x="13594" y="6451"/>
                    <a:pt x="13583" y="6457"/>
                  </a:cubicBezTo>
                  <a:cubicBezTo>
                    <a:pt x="13583" y="6468"/>
                    <a:pt x="13588" y="6471"/>
                    <a:pt x="13588" y="6483"/>
                  </a:cubicBezTo>
                  <a:cubicBezTo>
                    <a:pt x="13586" y="6572"/>
                    <a:pt x="13567" y="6626"/>
                    <a:pt x="13538" y="6664"/>
                  </a:cubicBezTo>
                  <a:cubicBezTo>
                    <a:pt x="13648" y="6683"/>
                    <a:pt x="13719" y="6676"/>
                    <a:pt x="13762" y="6632"/>
                  </a:cubicBezTo>
                  <a:cubicBezTo>
                    <a:pt x="13768" y="6626"/>
                    <a:pt x="13780" y="6625"/>
                    <a:pt x="13788" y="6620"/>
                  </a:cubicBezTo>
                  <a:cubicBezTo>
                    <a:pt x="13763" y="6596"/>
                    <a:pt x="13712" y="6555"/>
                    <a:pt x="13713" y="6549"/>
                  </a:cubicBezTo>
                  <a:cubicBezTo>
                    <a:pt x="13721" y="6460"/>
                    <a:pt x="13705" y="6441"/>
                    <a:pt x="13614" y="6441"/>
                  </a:cubicBezTo>
                  <a:close/>
                  <a:moveTo>
                    <a:pt x="9204" y="6528"/>
                  </a:moveTo>
                  <a:cubicBezTo>
                    <a:pt x="9144" y="6528"/>
                    <a:pt x="9093" y="6566"/>
                    <a:pt x="9093" y="6614"/>
                  </a:cubicBezTo>
                  <a:cubicBezTo>
                    <a:pt x="9093" y="6662"/>
                    <a:pt x="9144" y="6703"/>
                    <a:pt x="9204" y="6703"/>
                  </a:cubicBezTo>
                  <a:cubicBezTo>
                    <a:pt x="9265" y="6703"/>
                    <a:pt x="9316" y="6662"/>
                    <a:pt x="9316" y="6614"/>
                  </a:cubicBezTo>
                  <a:cubicBezTo>
                    <a:pt x="9316" y="6566"/>
                    <a:pt x="9265" y="6528"/>
                    <a:pt x="9204" y="6528"/>
                  </a:cubicBezTo>
                  <a:close/>
                  <a:moveTo>
                    <a:pt x="14512" y="6903"/>
                  </a:moveTo>
                  <a:cubicBezTo>
                    <a:pt x="14434" y="6900"/>
                    <a:pt x="14376" y="6913"/>
                    <a:pt x="14342" y="6965"/>
                  </a:cubicBezTo>
                  <a:cubicBezTo>
                    <a:pt x="14339" y="6970"/>
                    <a:pt x="14332" y="6971"/>
                    <a:pt x="14329" y="6976"/>
                  </a:cubicBezTo>
                  <a:cubicBezTo>
                    <a:pt x="14437" y="7105"/>
                    <a:pt x="14558" y="7201"/>
                    <a:pt x="14762" y="7284"/>
                  </a:cubicBezTo>
                  <a:cubicBezTo>
                    <a:pt x="15045" y="7400"/>
                    <a:pt x="15103" y="7430"/>
                    <a:pt x="15020" y="7472"/>
                  </a:cubicBezTo>
                  <a:cubicBezTo>
                    <a:pt x="15166" y="7473"/>
                    <a:pt x="15322" y="7471"/>
                    <a:pt x="15422" y="7482"/>
                  </a:cubicBezTo>
                  <a:cubicBezTo>
                    <a:pt x="15419" y="7481"/>
                    <a:pt x="15416" y="7480"/>
                    <a:pt x="15413" y="7479"/>
                  </a:cubicBezTo>
                  <a:cubicBezTo>
                    <a:pt x="15332" y="7440"/>
                    <a:pt x="15257" y="7399"/>
                    <a:pt x="15257" y="7379"/>
                  </a:cubicBezTo>
                  <a:cubicBezTo>
                    <a:pt x="15257" y="7360"/>
                    <a:pt x="15057" y="7277"/>
                    <a:pt x="14815" y="7195"/>
                  </a:cubicBezTo>
                  <a:cubicBezTo>
                    <a:pt x="14666" y="7145"/>
                    <a:pt x="14595" y="7111"/>
                    <a:pt x="14538" y="7080"/>
                  </a:cubicBezTo>
                  <a:cubicBezTo>
                    <a:pt x="14527" y="7074"/>
                    <a:pt x="14489" y="7064"/>
                    <a:pt x="14480" y="7059"/>
                  </a:cubicBezTo>
                  <a:cubicBezTo>
                    <a:pt x="14431" y="7026"/>
                    <a:pt x="14435" y="6999"/>
                    <a:pt x="14480" y="6965"/>
                  </a:cubicBezTo>
                  <a:cubicBezTo>
                    <a:pt x="14521" y="6935"/>
                    <a:pt x="14594" y="6918"/>
                    <a:pt x="14672" y="6910"/>
                  </a:cubicBezTo>
                  <a:cubicBezTo>
                    <a:pt x="14647" y="6908"/>
                    <a:pt x="14598" y="6907"/>
                    <a:pt x="14583" y="6905"/>
                  </a:cubicBezTo>
                  <a:cubicBezTo>
                    <a:pt x="14555" y="6900"/>
                    <a:pt x="14538" y="6904"/>
                    <a:pt x="14516" y="6903"/>
                  </a:cubicBezTo>
                  <a:cubicBezTo>
                    <a:pt x="14514" y="6903"/>
                    <a:pt x="14514" y="6903"/>
                    <a:pt x="14512" y="6903"/>
                  </a:cubicBezTo>
                  <a:close/>
                  <a:moveTo>
                    <a:pt x="9593" y="6908"/>
                  </a:moveTo>
                  <a:cubicBezTo>
                    <a:pt x="9594" y="6921"/>
                    <a:pt x="9601" y="6932"/>
                    <a:pt x="9628" y="6938"/>
                  </a:cubicBezTo>
                  <a:cubicBezTo>
                    <a:pt x="9663" y="6947"/>
                    <a:pt x="9709" y="6941"/>
                    <a:pt x="9758" y="6930"/>
                  </a:cubicBezTo>
                  <a:cubicBezTo>
                    <a:pt x="9711" y="6921"/>
                    <a:pt x="9653" y="6915"/>
                    <a:pt x="9593" y="6908"/>
                  </a:cubicBezTo>
                  <a:close/>
                  <a:moveTo>
                    <a:pt x="15070" y="6933"/>
                  </a:moveTo>
                  <a:cubicBezTo>
                    <a:pt x="15115" y="6941"/>
                    <a:pt x="15166" y="6945"/>
                    <a:pt x="15203" y="6956"/>
                  </a:cubicBezTo>
                  <a:cubicBezTo>
                    <a:pt x="15205" y="6952"/>
                    <a:pt x="15197" y="6944"/>
                    <a:pt x="15199" y="6940"/>
                  </a:cubicBezTo>
                  <a:cubicBezTo>
                    <a:pt x="15148" y="6940"/>
                    <a:pt x="15122" y="6935"/>
                    <a:pt x="15070" y="6933"/>
                  </a:cubicBezTo>
                  <a:close/>
                  <a:moveTo>
                    <a:pt x="12414" y="6970"/>
                  </a:moveTo>
                  <a:cubicBezTo>
                    <a:pt x="12410" y="7042"/>
                    <a:pt x="12448" y="7093"/>
                    <a:pt x="12539" y="7107"/>
                  </a:cubicBezTo>
                  <a:cubicBezTo>
                    <a:pt x="12554" y="7109"/>
                    <a:pt x="12571" y="7120"/>
                    <a:pt x="12588" y="7124"/>
                  </a:cubicBezTo>
                  <a:cubicBezTo>
                    <a:pt x="12564" y="7096"/>
                    <a:pt x="12507" y="7049"/>
                    <a:pt x="12507" y="7036"/>
                  </a:cubicBezTo>
                  <a:cubicBezTo>
                    <a:pt x="12507" y="7012"/>
                    <a:pt x="12465" y="6989"/>
                    <a:pt x="12414" y="6970"/>
                  </a:cubicBezTo>
                  <a:close/>
                  <a:moveTo>
                    <a:pt x="13480" y="7286"/>
                  </a:moveTo>
                  <a:cubicBezTo>
                    <a:pt x="13468" y="7299"/>
                    <a:pt x="13452" y="7313"/>
                    <a:pt x="13445" y="7326"/>
                  </a:cubicBezTo>
                  <a:cubicBezTo>
                    <a:pt x="13452" y="7318"/>
                    <a:pt x="13458" y="7309"/>
                    <a:pt x="13476" y="7302"/>
                  </a:cubicBezTo>
                  <a:cubicBezTo>
                    <a:pt x="13487" y="7297"/>
                    <a:pt x="13500" y="7297"/>
                    <a:pt x="13512" y="7294"/>
                  </a:cubicBezTo>
                  <a:cubicBezTo>
                    <a:pt x="13502" y="7291"/>
                    <a:pt x="13489" y="7289"/>
                    <a:pt x="13480" y="7286"/>
                  </a:cubicBezTo>
                  <a:close/>
                  <a:moveTo>
                    <a:pt x="9115" y="7424"/>
                  </a:moveTo>
                  <a:cubicBezTo>
                    <a:pt x="9078" y="7427"/>
                    <a:pt x="9032" y="7434"/>
                    <a:pt x="8972" y="7447"/>
                  </a:cubicBezTo>
                  <a:cubicBezTo>
                    <a:pt x="8788" y="7486"/>
                    <a:pt x="8766" y="7505"/>
                    <a:pt x="8883" y="7534"/>
                  </a:cubicBezTo>
                  <a:cubicBezTo>
                    <a:pt x="8973" y="7556"/>
                    <a:pt x="9069" y="7549"/>
                    <a:pt x="9119" y="7518"/>
                  </a:cubicBezTo>
                  <a:cubicBezTo>
                    <a:pt x="9232" y="7447"/>
                    <a:pt x="9225" y="7415"/>
                    <a:pt x="9115" y="7424"/>
                  </a:cubicBezTo>
                  <a:close/>
                  <a:moveTo>
                    <a:pt x="11624" y="7794"/>
                  </a:moveTo>
                  <a:cubicBezTo>
                    <a:pt x="11618" y="7796"/>
                    <a:pt x="11653" y="7814"/>
                    <a:pt x="11722" y="7849"/>
                  </a:cubicBezTo>
                  <a:cubicBezTo>
                    <a:pt x="11865" y="7921"/>
                    <a:pt x="11954" y="7943"/>
                    <a:pt x="11954" y="7907"/>
                  </a:cubicBezTo>
                  <a:cubicBezTo>
                    <a:pt x="11954" y="7898"/>
                    <a:pt x="11868" y="7864"/>
                    <a:pt x="11762" y="7831"/>
                  </a:cubicBezTo>
                  <a:cubicBezTo>
                    <a:pt x="11675" y="7804"/>
                    <a:pt x="11629" y="7792"/>
                    <a:pt x="11624" y="7794"/>
                  </a:cubicBezTo>
                  <a:close/>
                  <a:moveTo>
                    <a:pt x="13771" y="7810"/>
                  </a:moveTo>
                  <a:cubicBezTo>
                    <a:pt x="13866" y="7795"/>
                    <a:pt x="14038" y="7817"/>
                    <a:pt x="14154" y="7859"/>
                  </a:cubicBezTo>
                  <a:cubicBezTo>
                    <a:pt x="14318" y="7918"/>
                    <a:pt x="14342" y="7954"/>
                    <a:pt x="14257" y="8017"/>
                  </a:cubicBezTo>
                  <a:cubicBezTo>
                    <a:pt x="14101" y="8133"/>
                    <a:pt x="13968" y="8119"/>
                    <a:pt x="13771" y="7967"/>
                  </a:cubicBezTo>
                  <a:cubicBezTo>
                    <a:pt x="13615" y="7848"/>
                    <a:pt x="13614" y="7834"/>
                    <a:pt x="13771" y="781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674" name="Rectangle"/>
            <p:cNvSpPr/>
            <p:nvPr/>
          </p:nvSpPr>
          <p:spPr>
            <a:xfrm>
              <a:off x="76686" y="1787133"/>
              <a:ext cx="1824503" cy="2942102"/>
            </a:xfrm>
            <a:prstGeom prst="rect">
              <a:avLst/>
            </a:prstGeom>
            <a:noFill/>
            <a:ln w="63500" cap="flat">
              <a:solidFill>
                <a:schemeClr val="accent2">
                  <a:hueOff val="167855"/>
                  <a:satOff val="17755"/>
                  <a:lumOff val="-16671"/>
                </a:scheme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675" name="Rectangle"/>
            <p:cNvSpPr/>
            <p:nvPr/>
          </p:nvSpPr>
          <p:spPr>
            <a:xfrm>
              <a:off x="0" y="99800"/>
              <a:ext cx="1977875" cy="1629766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sp>
        <p:nvSpPr>
          <p:cNvPr id="688" name="Connection Line"/>
          <p:cNvSpPr/>
          <p:nvPr/>
        </p:nvSpPr>
        <p:spPr>
          <a:xfrm>
            <a:off x="2140806" y="2353662"/>
            <a:ext cx="772645" cy="351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611" extrusionOk="0">
                <a:moveTo>
                  <a:pt x="0" y="3314"/>
                </a:moveTo>
                <a:cubicBezTo>
                  <a:pt x="8394" y="-3989"/>
                  <a:pt x="15594" y="777"/>
                  <a:pt x="21600" y="17611"/>
                </a:cubicBez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endParaRPr sz="1200" b="1" u="none" kern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689" name="Connection Line"/>
          <p:cNvSpPr/>
          <p:nvPr/>
        </p:nvSpPr>
        <p:spPr>
          <a:xfrm>
            <a:off x="2014557" y="4982805"/>
            <a:ext cx="890676" cy="172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27" extrusionOk="0">
                <a:moveTo>
                  <a:pt x="0" y="2522"/>
                </a:moveTo>
                <a:cubicBezTo>
                  <a:pt x="4441" y="21600"/>
                  <a:pt x="11641" y="20759"/>
                  <a:pt x="21600" y="0"/>
                </a:cubicBez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endParaRPr sz="1200" b="1" u="none" kern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grpSp>
        <p:nvGrpSpPr>
          <p:cNvPr id="683" name="Group"/>
          <p:cNvGrpSpPr/>
          <p:nvPr/>
        </p:nvGrpSpPr>
        <p:grpSpPr>
          <a:xfrm>
            <a:off x="1304768" y="1784913"/>
            <a:ext cx="825249" cy="1815299"/>
            <a:chOff x="0" y="0"/>
            <a:chExt cx="2200663" cy="4840793"/>
          </a:xfrm>
        </p:grpSpPr>
        <p:pic>
          <p:nvPicPr>
            <p:cNvPr id="679" name="997_4.png" descr="997_4.png"/>
            <p:cNvPicPr>
              <a:picLocks noChangeAspect="1"/>
            </p:cNvPicPr>
            <p:nvPr/>
          </p:nvPicPr>
          <p:blipFill>
            <a:blip r:embed="rId3"/>
            <a:srcRect l="22836" t="14077" r="28080" b="3450"/>
            <a:stretch>
              <a:fillRect/>
            </a:stretch>
          </p:blipFill>
          <p:spPr>
            <a:xfrm>
              <a:off x="107670" y="0"/>
              <a:ext cx="1920644" cy="4840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0" name="Rectangle"/>
            <p:cNvSpPr/>
            <p:nvPr/>
          </p:nvSpPr>
          <p:spPr>
            <a:xfrm>
              <a:off x="443314" y="668571"/>
              <a:ext cx="1536825" cy="1372136"/>
            </a:xfrm>
            <a:prstGeom prst="rect">
              <a:avLst/>
            </a:prstGeom>
            <a:noFill/>
            <a:ln w="63500" cap="flat">
              <a:solidFill>
                <a:schemeClr val="accent2">
                  <a:hueOff val="167855"/>
                  <a:satOff val="17755"/>
                  <a:lumOff val="-16671"/>
                </a:scheme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681" name="Rectangle"/>
            <p:cNvSpPr/>
            <p:nvPr/>
          </p:nvSpPr>
          <p:spPr>
            <a:xfrm>
              <a:off x="222789" y="57437"/>
              <a:ext cx="1977875" cy="556884"/>
            </a:xfrm>
            <a:prstGeom prst="rect">
              <a:avLst/>
            </a:prstGeom>
            <a:solidFill>
              <a:srgbClr val="FFFFFF">
                <a:alpha val="7196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682" name="Rectangle"/>
            <p:cNvSpPr/>
            <p:nvPr/>
          </p:nvSpPr>
          <p:spPr>
            <a:xfrm>
              <a:off x="0" y="2080321"/>
              <a:ext cx="1977875" cy="2728503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sp>
        <p:nvSpPr>
          <p:cNvPr id="684" name="Represent an outfit as concatenation of its latent codes"/>
          <p:cNvSpPr txBox="1"/>
          <p:nvPr/>
        </p:nvSpPr>
        <p:spPr>
          <a:xfrm>
            <a:off x="1471011" y="5905886"/>
            <a:ext cx="6083139" cy="838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34290" bIns="34290">
            <a:noAutofit/>
          </a:bodyPr>
          <a:lstStyle>
            <a:lvl1pPr defTabSz="689353">
              <a:defRPr sz="7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258508" fontAlgn="auto" hangingPunct="0">
              <a:spcBef>
                <a:spcPts val="0"/>
              </a:spcBef>
              <a:spcAft>
                <a:spcPts val="0"/>
              </a:spcAft>
            </a:pPr>
            <a:r>
              <a:rPr sz="2800" u="none" kern="0" dirty="0">
                <a:solidFill>
                  <a:srgbClr val="000000"/>
                </a:solidFill>
              </a:rPr>
              <a:t>Represent an outfit as concatenation of its latent codes</a:t>
            </a:r>
          </a:p>
        </p:txBody>
      </p:sp>
      <p:sp>
        <p:nvSpPr>
          <p:cNvPr id="685" name="…"/>
          <p:cNvSpPr txBox="1"/>
          <p:nvPr/>
        </p:nvSpPr>
        <p:spPr>
          <a:xfrm rot="16200000">
            <a:off x="2858940" y="3695557"/>
            <a:ext cx="256081" cy="296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200"/>
            </a:lvl1pPr>
          </a:lstStyle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r>
              <a:rPr sz="1575" b="1" u="none" kern="0">
                <a:solidFill>
                  <a:srgbClr val="000000"/>
                </a:solidFill>
                <a:latin typeface="Helvetica Neue"/>
                <a:sym typeface="Helvetica Neue"/>
              </a:rPr>
              <a:t>…</a:t>
            </a:r>
          </a:p>
        </p:txBody>
      </p:sp>
      <p:sp>
        <p:nvSpPr>
          <p:cNvPr id="686" name="positive"/>
          <p:cNvSpPr txBox="1"/>
          <p:nvPr/>
        </p:nvSpPr>
        <p:spPr>
          <a:xfrm>
            <a:off x="2547883" y="1893649"/>
            <a:ext cx="1006687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584200">
              <a:defRPr sz="4200"/>
            </a:lvl1pPr>
          </a:lstStyle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</a:pPr>
            <a:r>
              <a:rPr sz="2000" b="1" u="none" kern="0">
                <a:solidFill>
                  <a:srgbClr val="000000"/>
                </a:solidFill>
                <a:latin typeface="Helvetica Neue"/>
                <a:sym typeface="Helvetica Neue"/>
              </a:rPr>
              <a:t>positive</a:t>
            </a:r>
          </a:p>
        </p:txBody>
      </p:sp>
      <p:sp>
        <p:nvSpPr>
          <p:cNvPr id="24" name="Shape 215">
            <a:extLst>
              <a:ext uri="{FF2B5EF4-FFF2-40B4-BE49-F238E27FC236}">
                <a16:creationId xmlns:a16="http://schemas.microsoft.com/office/drawing/2014/main" id="{3F0A3883-E5B0-437C-9667-F561F2E4BA40}"/>
              </a:ext>
            </a:extLst>
          </p:cNvPr>
          <p:cNvSpPr/>
          <p:nvPr/>
        </p:nvSpPr>
        <p:spPr>
          <a:xfrm>
            <a:off x="683568" y="47349"/>
            <a:ext cx="7969297" cy="159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>
            <a:normAutofit/>
          </a:bodyPr>
          <a:lstStyle>
            <a:lvl1pPr defTabSz="689352">
              <a:defRPr sz="7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258507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u="none" kern="0" dirty="0">
                <a:solidFill>
                  <a:srgbClr val="000000"/>
                </a:solidFill>
              </a:rPr>
              <a:t>Learning discriminative </a:t>
            </a:r>
            <a:r>
              <a:rPr lang="en-US" sz="3800" u="none" kern="0" dirty="0" err="1">
                <a:solidFill>
                  <a:srgbClr val="000000"/>
                </a:solidFill>
              </a:rPr>
              <a:t>fashionability</a:t>
            </a:r>
            <a:r>
              <a:rPr lang="en-US" sz="3800" u="none" kern="0" dirty="0">
                <a:solidFill>
                  <a:srgbClr val="000000"/>
                </a:solidFill>
              </a:rPr>
              <a:t> model</a:t>
            </a:r>
            <a:endParaRPr sz="3800" u="none" kern="0" dirty="0">
              <a:solidFill>
                <a:srgbClr val="0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439859-B2FF-4DD3-8EB3-C6EFB327271E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3" name="Group"/>
          <p:cNvGrpSpPr/>
          <p:nvPr/>
        </p:nvGrpSpPr>
        <p:grpSpPr>
          <a:xfrm>
            <a:off x="7668845" y="2323499"/>
            <a:ext cx="111741" cy="1099455"/>
            <a:chOff x="0" y="0"/>
            <a:chExt cx="297975" cy="2931878"/>
          </a:xfrm>
        </p:grpSpPr>
        <p:sp>
          <p:nvSpPr>
            <p:cNvPr id="691" name="Rectangle"/>
            <p:cNvSpPr/>
            <p:nvPr/>
          </p:nvSpPr>
          <p:spPr>
            <a:xfrm rot="16200000">
              <a:off x="-585887" y="585886"/>
              <a:ext cx="1469749" cy="297976"/>
            </a:xfrm>
            <a:prstGeom prst="rect">
              <a:avLst/>
            </a:prstGeom>
            <a:solidFill>
              <a:srgbClr val="030C7F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692" name="Rectangle"/>
            <p:cNvSpPr/>
            <p:nvPr/>
          </p:nvSpPr>
          <p:spPr>
            <a:xfrm rot="16200000">
              <a:off x="-585887" y="2048017"/>
              <a:ext cx="1469749" cy="297976"/>
            </a:xfrm>
            <a:prstGeom prst="rect">
              <a:avLst/>
            </a:prstGeom>
            <a:solidFill>
              <a:srgbClr val="DFDFDF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grpSp>
        <p:nvGrpSpPr>
          <p:cNvPr id="698" name="Group"/>
          <p:cNvGrpSpPr/>
          <p:nvPr/>
        </p:nvGrpSpPr>
        <p:grpSpPr>
          <a:xfrm>
            <a:off x="6109678" y="1548572"/>
            <a:ext cx="1036758" cy="1963382"/>
            <a:chOff x="0" y="0"/>
            <a:chExt cx="2764686" cy="5235683"/>
          </a:xfrm>
        </p:grpSpPr>
        <p:pic>
          <p:nvPicPr>
            <p:cNvPr id="694" name="dataset10k_6966.png" descr="dataset10k_6966.png"/>
            <p:cNvPicPr>
              <a:picLocks noChangeAspect="1"/>
            </p:cNvPicPr>
            <p:nvPr/>
          </p:nvPicPr>
          <p:blipFill>
            <a:blip r:embed="rId3"/>
            <a:srcRect l="17954" r="27129"/>
            <a:stretch>
              <a:fillRect/>
            </a:stretch>
          </p:blipFill>
          <p:spPr>
            <a:xfrm rot="20896631">
              <a:off x="481275" y="131739"/>
              <a:ext cx="1802138" cy="4922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5" name="Rectangle"/>
            <p:cNvSpPr/>
            <p:nvPr/>
          </p:nvSpPr>
          <p:spPr>
            <a:xfrm>
              <a:off x="184932" y="2197441"/>
              <a:ext cx="1977875" cy="3038244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696" name="Rectangle"/>
            <p:cNvSpPr/>
            <p:nvPr/>
          </p:nvSpPr>
          <p:spPr>
            <a:xfrm>
              <a:off x="263882" y="137526"/>
              <a:ext cx="1977876" cy="788600"/>
            </a:xfrm>
            <a:prstGeom prst="rect">
              <a:avLst/>
            </a:prstGeom>
            <a:solidFill>
              <a:srgbClr val="FFFFFF">
                <a:alpha val="7196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697" name="Rectangle"/>
            <p:cNvSpPr/>
            <p:nvPr/>
          </p:nvSpPr>
          <p:spPr>
            <a:xfrm>
              <a:off x="552885" y="927022"/>
              <a:ext cx="1399871" cy="1330363"/>
            </a:xfrm>
            <a:prstGeom prst="rect">
              <a:avLst/>
            </a:prstGeom>
            <a:noFill/>
            <a:ln w="63500" cap="flat">
              <a:solidFill>
                <a:schemeClr val="accent2">
                  <a:hueOff val="167855"/>
                  <a:satOff val="17755"/>
                  <a:lumOff val="-16671"/>
                </a:scheme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grpSp>
        <p:nvGrpSpPr>
          <p:cNvPr id="704" name="Group"/>
          <p:cNvGrpSpPr/>
          <p:nvPr/>
        </p:nvGrpSpPr>
        <p:grpSpPr>
          <a:xfrm>
            <a:off x="6167666" y="3711094"/>
            <a:ext cx="750726" cy="1815299"/>
            <a:chOff x="0" y="0"/>
            <a:chExt cx="2001934" cy="4840794"/>
          </a:xfrm>
        </p:grpSpPr>
        <p:grpSp>
          <p:nvGrpSpPr>
            <p:cNvPr id="701" name="Group"/>
            <p:cNvGrpSpPr/>
            <p:nvPr/>
          </p:nvGrpSpPr>
          <p:grpSpPr>
            <a:xfrm>
              <a:off x="81291" y="0"/>
              <a:ext cx="1920644" cy="4840795"/>
              <a:chOff x="0" y="0"/>
              <a:chExt cx="1920643" cy="4840794"/>
            </a:xfrm>
          </p:grpSpPr>
          <p:pic>
            <p:nvPicPr>
              <p:cNvPr id="699" name="997_4.png" descr="997_4.png"/>
              <p:cNvPicPr>
                <a:picLocks noChangeAspect="1"/>
              </p:cNvPicPr>
              <p:nvPr/>
            </p:nvPicPr>
            <p:blipFill>
              <a:blip r:embed="rId4">
                <a:alphaModFix amt="33046"/>
              </a:blip>
              <a:srcRect l="22836" t="14077" r="28080" b="3450"/>
              <a:stretch>
                <a:fillRect/>
              </a:stretch>
            </p:blipFill>
            <p:spPr>
              <a:xfrm>
                <a:off x="0" y="0"/>
                <a:ext cx="1920644" cy="48407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00" name="997_4.png" descr="997_4.png"/>
              <p:cNvPicPr>
                <a:picLocks noChangeAspect="1"/>
              </p:cNvPicPr>
              <p:nvPr/>
            </p:nvPicPr>
            <p:blipFill>
              <a:blip r:embed="rId4"/>
              <a:srcRect l="22836" t="14077" r="28085" b="3452"/>
              <a:stretch>
                <a:fillRect/>
              </a:stretch>
            </p:blipFill>
            <p:spPr>
              <a:xfrm>
                <a:off x="0" y="0"/>
                <a:ext cx="1920479" cy="4840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9557" y="3319"/>
                    </a:moveTo>
                    <a:cubicBezTo>
                      <a:pt x="9772" y="3326"/>
                      <a:pt x="9806" y="3349"/>
                      <a:pt x="9776" y="3469"/>
                    </a:cubicBezTo>
                    <a:cubicBezTo>
                      <a:pt x="9752" y="3564"/>
                      <a:pt x="9798" y="3628"/>
                      <a:pt x="9923" y="3664"/>
                    </a:cubicBezTo>
                    <a:cubicBezTo>
                      <a:pt x="10121" y="3721"/>
                      <a:pt x="10424" y="4020"/>
                      <a:pt x="10325" y="4059"/>
                    </a:cubicBezTo>
                    <a:cubicBezTo>
                      <a:pt x="10225" y="4098"/>
                      <a:pt x="10120" y="4087"/>
                      <a:pt x="9976" y="4018"/>
                    </a:cubicBezTo>
                    <a:cubicBezTo>
                      <a:pt x="9901" y="3982"/>
                      <a:pt x="9767" y="3953"/>
                      <a:pt x="9682" y="3953"/>
                    </a:cubicBezTo>
                    <a:cubicBezTo>
                      <a:pt x="9596" y="3953"/>
                      <a:pt x="9410" y="3921"/>
                      <a:pt x="9267" y="3884"/>
                    </a:cubicBezTo>
                    <a:cubicBezTo>
                      <a:pt x="9129" y="3848"/>
                      <a:pt x="9044" y="3844"/>
                      <a:pt x="8985" y="3855"/>
                    </a:cubicBezTo>
                    <a:cubicBezTo>
                      <a:pt x="9141" y="3921"/>
                      <a:pt x="9312" y="3981"/>
                      <a:pt x="9347" y="3967"/>
                    </a:cubicBezTo>
                    <a:cubicBezTo>
                      <a:pt x="9374" y="3956"/>
                      <a:pt x="9491" y="3996"/>
                      <a:pt x="9606" y="4054"/>
                    </a:cubicBezTo>
                    <a:cubicBezTo>
                      <a:pt x="9774" y="4138"/>
                      <a:pt x="9866" y="4150"/>
                      <a:pt x="10075" y="4119"/>
                    </a:cubicBezTo>
                    <a:cubicBezTo>
                      <a:pt x="10372" y="4076"/>
                      <a:pt x="10585" y="4130"/>
                      <a:pt x="10695" y="4273"/>
                    </a:cubicBezTo>
                    <a:cubicBezTo>
                      <a:pt x="10735" y="4325"/>
                      <a:pt x="10877" y="4426"/>
                      <a:pt x="11008" y="4498"/>
                    </a:cubicBezTo>
                    <a:cubicBezTo>
                      <a:pt x="11138" y="4570"/>
                      <a:pt x="11316" y="4686"/>
                      <a:pt x="11405" y="4755"/>
                    </a:cubicBezTo>
                    <a:cubicBezTo>
                      <a:pt x="11662" y="4955"/>
                      <a:pt x="13078" y="5419"/>
                      <a:pt x="13280" y="5369"/>
                    </a:cubicBezTo>
                    <a:cubicBezTo>
                      <a:pt x="13318" y="5360"/>
                      <a:pt x="13471" y="5404"/>
                      <a:pt x="13628" y="5467"/>
                    </a:cubicBezTo>
                    <a:cubicBezTo>
                      <a:pt x="13654" y="5423"/>
                      <a:pt x="13686" y="5396"/>
                      <a:pt x="13726" y="5403"/>
                    </a:cubicBezTo>
                    <a:cubicBezTo>
                      <a:pt x="13762" y="5409"/>
                      <a:pt x="13866" y="5391"/>
                      <a:pt x="13958" y="5361"/>
                    </a:cubicBezTo>
                    <a:cubicBezTo>
                      <a:pt x="14094" y="5316"/>
                      <a:pt x="14154" y="5317"/>
                      <a:pt x="14266" y="5371"/>
                    </a:cubicBezTo>
                    <a:cubicBezTo>
                      <a:pt x="14274" y="5375"/>
                      <a:pt x="14264" y="5375"/>
                      <a:pt x="14271" y="5378"/>
                    </a:cubicBezTo>
                    <a:cubicBezTo>
                      <a:pt x="14342" y="5365"/>
                      <a:pt x="14395" y="5361"/>
                      <a:pt x="14449" y="5355"/>
                    </a:cubicBezTo>
                    <a:lnTo>
                      <a:pt x="14333" y="5316"/>
                    </a:lnTo>
                    <a:lnTo>
                      <a:pt x="14427" y="5293"/>
                    </a:lnTo>
                    <a:cubicBezTo>
                      <a:pt x="14369" y="5242"/>
                      <a:pt x="14427" y="5198"/>
                      <a:pt x="14534" y="5199"/>
                    </a:cubicBezTo>
                    <a:cubicBezTo>
                      <a:pt x="14573" y="5200"/>
                      <a:pt x="14616" y="5207"/>
                      <a:pt x="14659" y="5221"/>
                    </a:cubicBezTo>
                    <a:cubicBezTo>
                      <a:pt x="14665" y="5223"/>
                      <a:pt x="14667" y="5226"/>
                      <a:pt x="14672" y="5228"/>
                    </a:cubicBezTo>
                    <a:cubicBezTo>
                      <a:pt x="14852" y="5169"/>
                      <a:pt x="14864" y="5114"/>
                      <a:pt x="14641" y="5148"/>
                    </a:cubicBezTo>
                    <a:cubicBezTo>
                      <a:pt x="14324" y="5196"/>
                      <a:pt x="14263" y="5128"/>
                      <a:pt x="14507" y="4998"/>
                    </a:cubicBezTo>
                    <a:cubicBezTo>
                      <a:pt x="14651" y="4920"/>
                      <a:pt x="14733" y="4881"/>
                      <a:pt x="14824" y="4877"/>
                    </a:cubicBezTo>
                    <a:cubicBezTo>
                      <a:pt x="14915" y="4873"/>
                      <a:pt x="15015" y="4905"/>
                      <a:pt x="15203" y="4967"/>
                    </a:cubicBezTo>
                    <a:cubicBezTo>
                      <a:pt x="15960" y="5219"/>
                      <a:pt x="15970" y="5224"/>
                      <a:pt x="15744" y="5290"/>
                    </a:cubicBezTo>
                    <a:cubicBezTo>
                      <a:pt x="15642" y="5319"/>
                      <a:pt x="15546" y="5331"/>
                      <a:pt x="15471" y="5330"/>
                    </a:cubicBezTo>
                    <a:cubicBezTo>
                      <a:pt x="15491" y="5334"/>
                      <a:pt x="15513" y="5337"/>
                      <a:pt x="15525" y="5345"/>
                    </a:cubicBezTo>
                    <a:cubicBezTo>
                      <a:pt x="15560" y="5367"/>
                      <a:pt x="15542" y="5398"/>
                      <a:pt x="15485" y="5412"/>
                    </a:cubicBezTo>
                    <a:cubicBezTo>
                      <a:pt x="15427" y="5426"/>
                      <a:pt x="15355" y="5419"/>
                      <a:pt x="15320" y="5396"/>
                    </a:cubicBezTo>
                    <a:cubicBezTo>
                      <a:pt x="15284" y="5373"/>
                      <a:pt x="15298" y="5345"/>
                      <a:pt x="15355" y="5330"/>
                    </a:cubicBezTo>
                    <a:cubicBezTo>
                      <a:pt x="15373" y="5326"/>
                      <a:pt x="15393" y="5326"/>
                      <a:pt x="15413" y="5325"/>
                    </a:cubicBezTo>
                    <a:cubicBezTo>
                      <a:pt x="15355" y="5316"/>
                      <a:pt x="15322" y="5298"/>
                      <a:pt x="15342" y="5263"/>
                    </a:cubicBezTo>
                    <a:cubicBezTo>
                      <a:pt x="15359" y="5234"/>
                      <a:pt x="15308" y="5219"/>
                      <a:pt x="15230" y="5230"/>
                    </a:cubicBezTo>
                    <a:cubicBezTo>
                      <a:pt x="15153" y="5240"/>
                      <a:pt x="15073" y="5284"/>
                      <a:pt x="15052" y="5330"/>
                    </a:cubicBezTo>
                    <a:cubicBezTo>
                      <a:pt x="15033" y="5372"/>
                      <a:pt x="15008" y="5399"/>
                      <a:pt x="14976" y="5419"/>
                    </a:cubicBezTo>
                    <a:cubicBezTo>
                      <a:pt x="15175" y="5492"/>
                      <a:pt x="15358" y="5607"/>
                      <a:pt x="15364" y="5681"/>
                    </a:cubicBezTo>
                    <a:cubicBezTo>
                      <a:pt x="15404" y="5679"/>
                      <a:pt x="15438" y="5674"/>
                      <a:pt x="15485" y="5676"/>
                    </a:cubicBezTo>
                    <a:cubicBezTo>
                      <a:pt x="15776" y="5684"/>
                      <a:pt x="15898" y="5761"/>
                      <a:pt x="15833" y="5895"/>
                    </a:cubicBezTo>
                    <a:cubicBezTo>
                      <a:pt x="15741" y="6086"/>
                      <a:pt x="15364" y="6137"/>
                      <a:pt x="15364" y="5959"/>
                    </a:cubicBezTo>
                    <a:cubicBezTo>
                      <a:pt x="15364" y="5918"/>
                      <a:pt x="15291" y="5860"/>
                      <a:pt x="15199" y="5830"/>
                    </a:cubicBezTo>
                    <a:cubicBezTo>
                      <a:pt x="15160" y="5817"/>
                      <a:pt x="15151" y="5801"/>
                      <a:pt x="15137" y="5787"/>
                    </a:cubicBezTo>
                    <a:cubicBezTo>
                      <a:pt x="15077" y="5804"/>
                      <a:pt x="15017" y="5816"/>
                      <a:pt x="14958" y="5826"/>
                    </a:cubicBezTo>
                    <a:cubicBezTo>
                      <a:pt x="14986" y="5840"/>
                      <a:pt x="15010" y="5853"/>
                      <a:pt x="15043" y="5865"/>
                    </a:cubicBezTo>
                    <a:cubicBezTo>
                      <a:pt x="15191" y="5920"/>
                      <a:pt x="15233" y="5961"/>
                      <a:pt x="15154" y="5980"/>
                    </a:cubicBezTo>
                    <a:cubicBezTo>
                      <a:pt x="15146" y="5982"/>
                      <a:pt x="15143" y="5987"/>
                      <a:pt x="15137" y="5989"/>
                    </a:cubicBezTo>
                    <a:cubicBezTo>
                      <a:pt x="15432" y="6057"/>
                      <a:pt x="15748" y="6141"/>
                      <a:pt x="15828" y="6191"/>
                    </a:cubicBezTo>
                    <a:cubicBezTo>
                      <a:pt x="15870" y="6217"/>
                      <a:pt x="15894" y="6262"/>
                      <a:pt x="15904" y="6310"/>
                    </a:cubicBezTo>
                    <a:cubicBezTo>
                      <a:pt x="15925" y="6300"/>
                      <a:pt x="15932" y="6288"/>
                      <a:pt x="15953" y="6278"/>
                    </a:cubicBezTo>
                    <a:cubicBezTo>
                      <a:pt x="16251" y="6143"/>
                      <a:pt x="16588" y="6215"/>
                      <a:pt x="16534" y="6400"/>
                    </a:cubicBezTo>
                    <a:cubicBezTo>
                      <a:pt x="16512" y="6472"/>
                      <a:pt x="16566" y="6610"/>
                      <a:pt x="16650" y="6707"/>
                    </a:cubicBezTo>
                    <a:cubicBezTo>
                      <a:pt x="16734" y="6803"/>
                      <a:pt x="16774" y="6899"/>
                      <a:pt x="16743" y="6919"/>
                    </a:cubicBezTo>
                    <a:cubicBezTo>
                      <a:pt x="16713" y="6939"/>
                      <a:pt x="16760" y="6978"/>
                      <a:pt x="16851" y="7008"/>
                    </a:cubicBezTo>
                    <a:cubicBezTo>
                      <a:pt x="16941" y="7037"/>
                      <a:pt x="17016" y="7099"/>
                      <a:pt x="17016" y="7142"/>
                    </a:cubicBezTo>
                    <a:cubicBezTo>
                      <a:pt x="17016" y="7186"/>
                      <a:pt x="17067" y="7234"/>
                      <a:pt x="17127" y="7248"/>
                    </a:cubicBezTo>
                    <a:cubicBezTo>
                      <a:pt x="17291" y="7289"/>
                      <a:pt x="17254" y="7498"/>
                      <a:pt x="17065" y="7597"/>
                    </a:cubicBezTo>
                    <a:cubicBezTo>
                      <a:pt x="16889" y="7690"/>
                      <a:pt x="16141" y="7723"/>
                      <a:pt x="16069" y="7642"/>
                    </a:cubicBezTo>
                    <a:cubicBezTo>
                      <a:pt x="16057" y="7628"/>
                      <a:pt x="16008" y="7564"/>
                      <a:pt x="15967" y="7514"/>
                    </a:cubicBezTo>
                    <a:cubicBezTo>
                      <a:pt x="15961" y="7516"/>
                      <a:pt x="15964" y="7518"/>
                      <a:pt x="15958" y="7519"/>
                    </a:cubicBezTo>
                    <a:cubicBezTo>
                      <a:pt x="15954" y="7520"/>
                      <a:pt x="15953" y="7520"/>
                      <a:pt x="15949" y="7521"/>
                    </a:cubicBezTo>
                    <a:cubicBezTo>
                      <a:pt x="15881" y="7541"/>
                      <a:pt x="15833" y="7549"/>
                      <a:pt x="15779" y="7558"/>
                    </a:cubicBezTo>
                    <a:cubicBezTo>
                      <a:pt x="15924" y="7607"/>
                      <a:pt x="15907" y="7627"/>
                      <a:pt x="15748" y="7723"/>
                    </a:cubicBezTo>
                    <a:cubicBezTo>
                      <a:pt x="15641" y="7788"/>
                      <a:pt x="15464" y="7860"/>
                      <a:pt x="15351" y="7884"/>
                    </a:cubicBezTo>
                    <a:cubicBezTo>
                      <a:pt x="15183" y="7920"/>
                      <a:pt x="15125" y="7909"/>
                      <a:pt x="15047" y="7827"/>
                    </a:cubicBezTo>
                    <a:cubicBezTo>
                      <a:pt x="14995" y="7772"/>
                      <a:pt x="14977" y="7712"/>
                      <a:pt x="15007" y="7691"/>
                    </a:cubicBezTo>
                    <a:cubicBezTo>
                      <a:pt x="15038" y="7671"/>
                      <a:pt x="14957" y="7677"/>
                      <a:pt x="14824" y="7705"/>
                    </a:cubicBezTo>
                    <a:cubicBezTo>
                      <a:pt x="14600" y="7753"/>
                      <a:pt x="14591" y="7763"/>
                      <a:pt x="14748" y="7858"/>
                    </a:cubicBezTo>
                    <a:cubicBezTo>
                      <a:pt x="14888" y="7942"/>
                      <a:pt x="14892" y="7968"/>
                      <a:pt x="14770" y="8008"/>
                    </a:cubicBezTo>
                    <a:cubicBezTo>
                      <a:pt x="14596" y="8065"/>
                      <a:pt x="14508" y="8027"/>
                      <a:pt x="14213" y="7771"/>
                    </a:cubicBezTo>
                    <a:cubicBezTo>
                      <a:pt x="14101" y="7675"/>
                      <a:pt x="13862" y="7542"/>
                      <a:pt x="13681" y="7475"/>
                    </a:cubicBezTo>
                    <a:cubicBezTo>
                      <a:pt x="13514" y="7413"/>
                      <a:pt x="13439" y="7375"/>
                      <a:pt x="13436" y="7344"/>
                    </a:cubicBezTo>
                    <a:cubicBezTo>
                      <a:pt x="13420" y="7390"/>
                      <a:pt x="13432" y="7433"/>
                      <a:pt x="13494" y="7463"/>
                    </a:cubicBezTo>
                    <a:cubicBezTo>
                      <a:pt x="13507" y="7469"/>
                      <a:pt x="13508" y="7475"/>
                      <a:pt x="13516" y="7480"/>
                    </a:cubicBezTo>
                    <a:cubicBezTo>
                      <a:pt x="13644" y="7494"/>
                      <a:pt x="13756" y="7548"/>
                      <a:pt x="13780" y="7634"/>
                    </a:cubicBezTo>
                    <a:cubicBezTo>
                      <a:pt x="13803" y="7721"/>
                      <a:pt x="13744" y="7776"/>
                      <a:pt x="13650" y="7796"/>
                    </a:cubicBezTo>
                    <a:cubicBezTo>
                      <a:pt x="13670" y="7812"/>
                      <a:pt x="13676" y="7830"/>
                      <a:pt x="13655" y="7843"/>
                    </a:cubicBezTo>
                    <a:cubicBezTo>
                      <a:pt x="13588" y="7886"/>
                      <a:pt x="13489" y="7878"/>
                      <a:pt x="13382" y="7847"/>
                    </a:cubicBezTo>
                    <a:cubicBezTo>
                      <a:pt x="13362" y="7870"/>
                      <a:pt x="13335" y="7894"/>
                      <a:pt x="13275" y="7925"/>
                    </a:cubicBezTo>
                    <a:cubicBezTo>
                      <a:pt x="13078" y="8029"/>
                      <a:pt x="13065" y="8030"/>
                      <a:pt x="12989" y="7946"/>
                    </a:cubicBezTo>
                    <a:cubicBezTo>
                      <a:pt x="12946" y="7898"/>
                      <a:pt x="12892" y="7846"/>
                      <a:pt x="12869" y="7829"/>
                    </a:cubicBezTo>
                    <a:cubicBezTo>
                      <a:pt x="12846" y="7812"/>
                      <a:pt x="12927" y="7778"/>
                      <a:pt x="13043" y="7753"/>
                    </a:cubicBezTo>
                    <a:cubicBezTo>
                      <a:pt x="12967" y="7688"/>
                      <a:pt x="13127" y="7641"/>
                      <a:pt x="13289" y="7696"/>
                    </a:cubicBezTo>
                    <a:cubicBezTo>
                      <a:pt x="13240" y="7663"/>
                      <a:pt x="13188" y="7630"/>
                      <a:pt x="13181" y="7604"/>
                    </a:cubicBezTo>
                    <a:cubicBezTo>
                      <a:pt x="12916" y="7646"/>
                      <a:pt x="12799" y="7617"/>
                      <a:pt x="12896" y="7518"/>
                    </a:cubicBezTo>
                    <a:cubicBezTo>
                      <a:pt x="12912" y="7501"/>
                      <a:pt x="12899" y="7467"/>
                      <a:pt x="12873" y="7427"/>
                    </a:cubicBezTo>
                    <a:cubicBezTo>
                      <a:pt x="12807" y="7429"/>
                      <a:pt x="12721" y="7418"/>
                      <a:pt x="12641" y="7394"/>
                    </a:cubicBezTo>
                    <a:cubicBezTo>
                      <a:pt x="12472" y="7342"/>
                      <a:pt x="12468" y="7346"/>
                      <a:pt x="12641" y="7427"/>
                    </a:cubicBezTo>
                    <a:cubicBezTo>
                      <a:pt x="12747" y="7477"/>
                      <a:pt x="12833" y="7529"/>
                      <a:pt x="12833" y="7544"/>
                    </a:cubicBezTo>
                    <a:cubicBezTo>
                      <a:pt x="12833" y="7559"/>
                      <a:pt x="12738" y="7592"/>
                      <a:pt x="12623" y="7617"/>
                    </a:cubicBezTo>
                    <a:cubicBezTo>
                      <a:pt x="12586" y="7625"/>
                      <a:pt x="12555" y="7628"/>
                      <a:pt x="12525" y="7631"/>
                    </a:cubicBezTo>
                    <a:cubicBezTo>
                      <a:pt x="12528" y="7636"/>
                      <a:pt x="12537" y="7642"/>
                      <a:pt x="12539" y="7647"/>
                    </a:cubicBezTo>
                    <a:cubicBezTo>
                      <a:pt x="12567" y="7722"/>
                      <a:pt x="12649" y="7825"/>
                      <a:pt x="12722" y="7879"/>
                    </a:cubicBezTo>
                    <a:cubicBezTo>
                      <a:pt x="12891" y="8004"/>
                      <a:pt x="12751" y="8064"/>
                      <a:pt x="12266" y="8072"/>
                    </a:cubicBezTo>
                    <a:cubicBezTo>
                      <a:pt x="12065" y="8075"/>
                      <a:pt x="11843" y="8092"/>
                      <a:pt x="11775" y="8109"/>
                    </a:cubicBezTo>
                    <a:cubicBezTo>
                      <a:pt x="11648" y="8141"/>
                      <a:pt x="11293" y="8016"/>
                      <a:pt x="11293" y="7939"/>
                    </a:cubicBezTo>
                    <a:cubicBezTo>
                      <a:pt x="11293" y="7869"/>
                      <a:pt x="11038" y="7788"/>
                      <a:pt x="10775" y="7753"/>
                    </a:cubicBezTo>
                    <a:cubicBezTo>
                      <a:pt x="10778" y="7803"/>
                      <a:pt x="10821" y="7836"/>
                      <a:pt x="10941" y="7849"/>
                    </a:cubicBezTo>
                    <a:cubicBezTo>
                      <a:pt x="11106" y="7866"/>
                      <a:pt x="11138" y="7897"/>
                      <a:pt x="11097" y="8008"/>
                    </a:cubicBezTo>
                    <a:cubicBezTo>
                      <a:pt x="11038" y="8167"/>
                      <a:pt x="10812" y="8225"/>
                      <a:pt x="10517" y="8152"/>
                    </a:cubicBezTo>
                    <a:cubicBezTo>
                      <a:pt x="10389" y="8120"/>
                      <a:pt x="10291" y="8117"/>
                      <a:pt x="10249" y="8144"/>
                    </a:cubicBezTo>
                    <a:cubicBezTo>
                      <a:pt x="10163" y="8200"/>
                      <a:pt x="10045" y="8197"/>
                      <a:pt x="9901" y="8139"/>
                    </a:cubicBezTo>
                    <a:cubicBezTo>
                      <a:pt x="9837" y="8114"/>
                      <a:pt x="9644" y="8088"/>
                      <a:pt x="9472" y="8081"/>
                    </a:cubicBezTo>
                    <a:cubicBezTo>
                      <a:pt x="9106" y="8065"/>
                      <a:pt x="9013" y="7995"/>
                      <a:pt x="9222" y="7893"/>
                    </a:cubicBezTo>
                    <a:cubicBezTo>
                      <a:pt x="9348" y="7831"/>
                      <a:pt x="9345" y="7824"/>
                      <a:pt x="9200" y="7845"/>
                    </a:cubicBezTo>
                    <a:cubicBezTo>
                      <a:pt x="9106" y="7859"/>
                      <a:pt x="8940" y="7843"/>
                      <a:pt x="8825" y="7810"/>
                    </a:cubicBezTo>
                    <a:cubicBezTo>
                      <a:pt x="8794" y="7801"/>
                      <a:pt x="8775" y="7797"/>
                      <a:pt x="8749" y="7790"/>
                    </a:cubicBezTo>
                    <a:cubicBezTo>
                      <a:pt x="8685" y="7788"/>
                      <a:pt x="8586" y="7784"/>
                      <a:pt x="8544" y="7783"/>
                    </a:cubicBezTo>
                    <a:cubicBezTo>
                      <a:pt x="8518" y="7783"/>
                      <a:pt x="8480" y="7786"/>
                      <a:pt x="8450" y="7787"/>
                    </a:cubicBezTo>
                    <a:cubicBezTo>
                      <a:pt x="8413" y="7808"/>
                      <a:pt x="8377" y="7838"/>
                      <a:pt x="8334" y="7888"/>
                    </a:cubicBezTo>
                    <a:cubicBezTo>
                      <a:pt x="8267" y="7964"/>
                      <a:pt x="8184" y="8013"/>
                      <a:pt x="8146" y="7998"/>
                    </a:cubicBezTo>
                    <a:cubicBezTo>
                      <a:pt x="8108" y="7982"/>
                      <a:pt x="7976" y="7991"/>
                      <a:pt x="7856" y="8017"/>
                    </a:cubicBezTo>
                    <a:cubicBezTo>
                      <a:pt x="7576" y="8076"/>
                      <a:pt x="7206" y="7958"/>
                      <a:pt x="7414" y="7875"/>
                    </a:cubicBezTo>
                    <a:cubicBezTo>
                      <a:pt x="7485" y="7847"/>
                      <a:pt x="7512" y="7769"/>
                      <a:pt x="7477" y="7700"/>
                    </a:cubicBezTo>
                    <a:cubicBezTo>
                      <a:pt x="7470" y="7687"/>
                      <a:pt x="7479" y="7673"/>
                      <a:pt x="7477" y="7659"/>
                    </a:cubicBezTo>
                    <a:cubicBezTo>
                      <a:pt x="7469" y="7655"/>
                      <a:pt x="7469" y="7652"/>
                      <a:pt x="7459" y="7647"/>
                    </a:cubicBezTo>
                    <a:cubicBezTo>
                      <a:pt x="7391" y="7615"/>
                      <a:pt x="7370" y="7576"/>
                      <a:pt x="7410" y="7560"/>
                    </a:cubicBezTo>
                    <a:cubicBezTo>
                      <a:pt x="7450" y="7544"/>
                      <a:pt x="7495" y="7486"/>
                      <a:pt x="7508" y="7433"/>
                    </a:cubicBezTo>
                    <a:cubicBezTo>
                      <a:pt x="7521" y="7379"/>
                      <a:pt x="7605" y="7226"/>
                      <a:pt x="7700" y="7094"/>
                    </a:cubicBezTo>
                    <a:cubicBezTo>
                      <a:pt x="7747" y="7029"/>
                      <a:pt x="7778" y="6932"/>
                      <a:pt x="7820" y="6845"/>
                    </a:cubicBezTo>
                    <a:cubicBezTo>
                      <a:pt x="7801" y="6868"/>
                      <a:pt x="7787" y="6892"/>
                      <a:pt x="7749" y="6910"/>
                    </a:cubicBezTo>
                    <a:cubicBezTo>
                      <a:pt x="7659" y="6952"/>
                      <a:pt x="7559" y="7020"/>
                      <a:pt x="7521" y="7062"/>
                    </a:cubicBezTo>
                    <a:cubicBezTo>
                      <a:pt x="7424" y="7172"/>
                      <a:pt x="7237" y="7156"/>
                      <a:pt x="7088" y="7027"/>
                    </a:cubicBezTo>
                    <a:cubicBezTo>
                      <a:pt x="6999" y="6949"/>
                      <a:pt x="6894" y="6919"/>
                      <a:pt x="6727" y="6928"/>
                    </a:cubicBezTo>
                    <a:cubicBezTo>
                      <a:pt x="6460" y="6942"/>
                      <a:pt x="6093" y="6845"/>
                      <a:pt x="6187" y="6784"/>
                    </a:cubicBezTo>
                    <a:cubicBezTo>
                      <a:pt x="6220" y="6763"/>
                      <a:pt x="6362" y="6745"/>
                      <a:pt x="6504" y="6745"/>
                    </a:cubicBezTo>
                    <a:cubicBezTo>
                      <a:pt x="6686" y="6745"/>
                      <a:pt x="6780" y="6714"/>
                      <a:pt x="6830" y="6636"/>
                    </a:cubicBezTo>
                    <a:cubicBezTo>
                      <a:pt x="6904" y="6518"/>
                      <a:pt x="7546" y="6332"/>
                      <a:pt x="7687" y="6388"/>
                    </a:cubicBezTo>
                    <a:cubicBezTo>
                      <a:pt x="7733" y="6406"/>
                      <a:pt x="7804" y="6515"/>
                      <a:pt x="7843" y="6629"/>
                    </a:cubicBezTo>
                    <a:cubicBezTo>
                      <a:pt x="7863" y="6688"/>
                      <a:pt x="7865" y="6728"/>
                      <a:pt x="7861" y="6767"/>
                    </a:cubicBezTo>
                    <a:cubicBezTo>
                      <a:pt x="7978" y="6500"/>
                      <a:pt x="8062" y="6224"/>
                      <a:pt x="7999" y="6186"/>
                    </a:cubicBezTo>
                    <a:cubicBezTo>
                      <a:pt x="7908" y="6130"/>
                      <a:pt x="7499" y="6198"/>
                      <a:pt x="7499" y="6269"/>
                    </a:cubicBezTo>
                    <a:cubicBezTo>
                      <a:pt x="7499" y="6303"/>
                      <a:pt x="7425" y="6332"/>
                      <a:pt x="7334" y="6335"/>
                    </a:cubicBezTo>
                    <a:cubicBezTo>
                      <a:pt x="7216" y="6338"/>
                      <a:pt x="7124" y="6348"/>
                      <a:pt x="7026" y="6356"/>
                    </a:cubicBezTo>
                    <a:cubicBezTo>
                      <a:pt x="6998" y="6388"/>
                      <a:pt x="6964" y="6421"/>
                      <a:pt x="6959" y="6457"/>
                    </a:cubicBezTo>
                    <a:cubicBezTo>
                      <a:pt x="6952" y="6508"/>
                      <a:pt x="6887" y="6551"/>
                      <a:pt x="6812" y="6554"/>
                    </a:cubicBezTo>
                    <a:cubicBezTo>
                      <a:pt x="6736" y="6557"/>
                      <a:pt x="6662" y="6564"/>
                      <a:pt x="6646" y="6568"/>
                    </a:cubicBezTo>
                    <a:cubicBezTo>
                      <a:pt x="6607" y="6581"/>
                      <a:pt x="6294" y="6604"/>
                      <a:pt x="6048" y="6618"/>
                    </a:cubicBezTo>
                    <a:cubicBezTo>
                      <a:pt x="6038" y="6621"/>
                      <a:pt x="6022" y="6626"/>
                      <a:pt x="6013" y="6629"/>
                    </a:cubicBezTo>
                    <a:cubicBezTo>
                      <a:pt x="6007" y="6631"/>
                      <a:pt x="6000" y="6634"/>
                      <a:pt x="5995" y="6636"/>
                    </a:cubicBezTo>
                    <a:cubicBezTo>
                      <a:pt x="5936" y="6651"/>
                      <a:pt x="5888" y="6651"/>
                      <a:pt x="5830" y="6637"/>
                    </a:cubicBezTo>
                    <a:cubicBezTo>
                      <a:pt x="5685" y="6653"/>
                      <a:pt x="5645" y="6686"/>
                      <a:pt x="5673" y="6776"/>
                    </a:cubicBezTo>
                    <a:cubicBezTo>
                      <a:pt x="5699" y="6857"/>
                      <a:pt x="5303" y="6926"/>
                      <a:pt x="5151" y="6866"/>
                    </a:cubicBezTo>
                    <a:cubicBezTo>
                      <a:pt x="4936" y="6781"/>
                      <a:pt x="5009" y="6636"/>
                      <a:pt x="5365" y="6441"/>
                    </a:cubicBezTo>
                    <a:cubicBezTo>
                      <a:pt x="5688" y="6264"/>
                      <a:pt x="5707" y="6233"/>
                      <a:pt x="5696" y="5878"/>
                    </a:cubicBezTo>
                    <a:cubicBezTo>
                      <a:pt x="5689" y="5671"/>
                      <a:pt x="5654" y="5393"/>
                      <a:pt x="5620" y="5261"/>
                    </a:cubicBezTo>
                    <a:cubicBezTo>
                      <a:pt x="5582" y="5113"/>
                      <a:pt x="5601" y="5012"/>
                      <a:pt x="5678" y="4955"/>
                    </a:cubicBezTo>
                    <a:cubicBezTo>
                      <a:pt x="5690" y="4803"/>
                      <a:pt x="5739" y="4638"/>
                      <a:pt x="5830" y="4495"/>
                    </a:cubicBezTo>
                    <a:cubicBezTo>
                      <a:pt x="5853" y="4457"/>
                      <a:pt x="5870" y="4451"/>
                      <a:pt x="5892" y="4426"/>
                    </a:cubicBezTo>
                    <a:cubicBezTo>
                      <a:pt x="5952" y="4320"/>
                      <a:pt x="6025" y="4237"/>
                      <a:pt x="6115" y="4201"/>
                    </a:cubicBezTo>
                    <a:cubicBezTo>
                      <a:pt x="6171" y="4178"/>
                      <a:pt x="6190" y="4134"/>
                      <a:pt x="6160" y="4103"/>
                    </a:cubicBezTo>
                    <a:cubicBezTo>
                      <a:pt x="6123" y="4065"/>
                      <a:pt x="6238" y="4019"/>
                      <a:pt x="6383" y="3990"/>
                    </a:cubicBezTo>
                    <a:cubicBezTo>
                      <a:pt x="6387" y="3984"/>
                      <a:pt x="6383" y="3973"/>
                      <a:pt x="6388" y="3969"/>
                    </a:cubicBezTo>
                    <a:cubicBezTo>
                      <a:pt x="6411" y="3944"/>
                      <a:pt x="6440" y="3935"/>
                      <a:pt x="6472" y="3933"/>
                    </a:cubicBezTo>
                    <a:cubicBezTo>
                      <a:pt x="6425" y="3874"/>
                      <a:pt x="6434" y="3827"/>
                      <a:pt x="6571" y="3738"/>
                    </a:cubicBezTo>
                    <a:cubicBezTo>
                      <a:pt x="6727" y="3636"/>
                      <a:pt x="6835" y="3602"/>
                      <a:pt x="6937" y="3623"/>
                    </a:cubicBezTo>
                    <a:cubicBezTo>
                      <a:pt x="6937" y="3623"/>
                      <a:pt x="6936" y="3622"/>
                      <a:pt x="6937" y="3622"/>
                    </a:cubicBezTo>
                    <a:cubicBezTo>
                      <a:pt x="6991" y="3566"/>
                      <a:pt x="7081" y="3584"/>
                      <a:pt x="7392" y="3715"/>
                    </a:cubicBezTo>
                    <a:cubicBezTo>
                      <a:pt x="7484" y="3754"/>
                      <a:pt x="7514" y="3760"/>
                      <a:pt x="7570" y="3781"/>
                    </a:cubicBezTo>
                    <a:cubicBezTo>
                      <a:pt x="7611" y="3752"/>
                      <a:pt x="7629" y="3694"/>
                      <a:pt x="7602" y="3627"/>
                    </a:cubicBezTo>
                    <a:cubicBezTo>
                      <a:pt x="7563" y="3529"/>
                      <a:pt x="7604" y="3465"/>
                      <a:pt x="7678" y="3452"/>
                    </a:cubicBezTo>
                    <a:cubicBezTo>
                      <a:pt x="7702" y="3447"/>
                      <a:pt x="7732" y="3448"/>
                      <a:pt x="7762" y="3455"/>
                    </a:cubicBezTo>
                    <a:cubicBezTo>
                      <a:pt x="7784" y="3460"/>
                      <a:pt x="7807" y="3479"/>
                      <a:pt x="7829" y="3490"/>
                    </a:cubicBezTo>
                    <a:cubicBezTo>
                      <a:pt x="7879" y="3485"/>
                      <a:pt x="7934" y="3479"/>
                      <a:pt x="7959" y="3489"/>
                    </a:cubicBezTo>
                    <a:cubicBezTo>
                      <a:pt x="7993" y="3502"/>
                      <a:pt x="8164" y="3484"/>
                      <a:pt x="8338" y="3448"/>
                    </a:cubicBezTo>
                    <a:cubicBezTo>
                      <a:pt x="8512" y="3412"/>
                      <a:pt x="8655" y="3395"/>
                      <a:pt x="8655" y="3411"/>
                    </a:cubicBezTo>
                    <a:cubicBezTo>
                      <a:pt x="8655" y="3426"/>
                      <a:pt x="8728" y="3415"/>
                      <a:pt x="8816" y="3386"/>
                    </a:cubicBezTo>
                    <a:cubicBezTo>
                      <a:pt x="8904" y="3357"/>
                      <a:pt x="9020" y="3345"/>
                      <a:pt x="9079" y="3359"/>
                    </a:cubicBezTo>
                    <a:cubicBezTo>
                      <a:pt x="9138" y="3374"/>
                      <a:pt x="9213" y="3369"/>
                      <a:pt x="9244" y="3349"/>
                    </a:cubicBezTo>
                    <a:cubicBezTo>
                      <a:pt x="9276" y="3328"/>
                      <a:pt x="9418" y="3314"/>
                      <a:pt x="9557" y="3319"/>
                    </a:cubicBezTo>
                    <a:close/>
                    <a:moveTo>
                      <a:pt x="9061" y="3560"/>
                    </a:moveTo>
                    <a:cubicBezTo>
                      <a:pt x="8997" y="3560"/>
                      <a:pt x="9038" y="3588"/>
                      <a:pt x="9155" y="3623"/>
                    </a:cubicBezTo>
                    <a:cubicBezTo>
                      <a:pt x="9270" y="3658"/>
                      <a:pt x="9323" y="3669"/>
                      <a:pt x="9360" y="3675"/>
                    </a:cubicBezTo>
                    <a:cubicBezTo>
                      <a:pt x="9353" y="3666"/>
                      <a:pt x="9346" y="3658"/>
                      <a:pt x="9347" y="3648"/>
                    </a:cubicBezTo>
                    <a:cubicBezTo>
                      <a:pt x="9331" y="3639"/>
                      <a:pt x="9348" y="3641"/>
                      <a:pt x="9316" y="3625"/>
                    </a:cubicBezTo>
                    <a:cubicBezTo>
                      <a:pt x="9240" y="3589"/>
                      <a:pt x="9126" y="3560"/>
                      <a:pt x="9061" y="3560"/>
                    </a:cubicBezTo>
                    <a:close/>
                    <a:moveTo>
                      <a:pt x="7222" y="3962"/>
                    </a:moveTo>
                    <a:cubicBezTo>
                      <a:pt x="7212" y="3965"/>
                      <a:pt x="7203" y="3969"/>
                      <a:pt x="7191" y="3972"/>
                    </a:cubicBezTo>
                    <a:cubicBezTo>
                      <a:pt x="7137" y="3988"/>
                      <a:pt x="7108" y="4011"/>
                      <a:pt x="7093" y="4032"/>
                    </a:cubicBezTo>
                    <a:cubicBezTo>
                      <a:pt x="7182" y="4000"/>
                      <a:pt x="7274" y="3998"/>
                      <a:pt x="7338" y="4022"/>
                    </a:cubicBezTo>
                    <a:cubicBezTo>
                      <a:pt x="7336" y="4021"/>
                      <a:pt x="7336" y="4019"/>
                      <a:pt x="7334" y="4018"/>
                    </a:cubicBezTo>
                    <a:cubicBezTo>
                      <a:pt x="7293" y="4004"/>
                      <a:pt x="7260" y="3981"/>
                      <a:pt x="7222" y="3962"/>
                    </a:cubicBezTo>
                    <a:close/>
                    <a:moveTo>
                      <a:pt x="7338" y="4022"/>
                    </a:moveTo>
                    <a:cubicBezTo>
                      <a:pt x="7405" y="4046"/>
                      <a:pt x="7443" y="4095"/>
                      <a:pt x="7414" y="4155"/>
                    </a:cubicBezTo>
                    <a:cubicBezTo>
                      <a:pt x="7379" y="4228"/>
                      <a:pt x="7401" y="4242"/>
                      <a:pt x="7486" y="4217"/>
                    </a:cubicBezTo>
                    <a:cubicBezTo>
                      <a:pt x="7490" y="4128"/>
                      <a:pt x="7444" y="4062"/>
                      <a:pt x="7338" y="4022"/>
                    </a:cubicBezTo>
                    <a:close/>
                    <a:moveTo>
                      <a:pt x="7258" y="4371"/>
                    </a:moveTo>
                    <a:cubicBezTo>
                      <a:pt x="7248" y="4381"/>
                      <a:pt x="7240" y="4403"/>
                      <a:pt x="7240" y="4433"/>
                    </a:cubicBezTo>
                    <a:cubicBezTo>
                      <a:pt x="7240" y="4493"/>
                      <a:pt x="7268" y="4518"/>
                      <a:pt x="7298" y="4488"/>
                    </a:cubicBezTo>
                    <a:cubicBezTo>
                      <a:pt x="7329" y="4458"/>
                      <a:pt x="7329" y="4408"/>
                      <a:pt x="7298" y="4378"/>
                    </a:cubicBezTo>
                    <a:cubicBezTo>
                      <a:pt x="7283" y="4363"/>
                      <a:pt x="7268" y="4361"/>
                      <a:pt x="7258" y="4371"/>
                    </a:cubicBezTo>
                    <a:close/>
                    <a:moveTo>
                      <a:pt x="12208" y="4417"/>
                    </a:moveTo>
                    <a:cubicBezTo>
                      <a:pt x="12273" y="4417"/>
                      <a:pt x="12341" y="4430"/>
                      <a:pt x="12445" y="4457"/>
                    </a:cubicBezTo>
                    <a:cubicBezTo>
                      <a:pt x="12580" y="4493"/>
                      <a:pt x="12809" y="4515"/>
                      <a:pt x="12954" y="4509"/>
                    </a:cubicBezTo>
                    <a:cubicBezTo>
                      <a:pt x="13169" y="4499"/>
                      <a:pt x="13206" y="4524"/>
                      <a:pt x="13213" y="4642"/>
                    </a:cubicBezTo>
                    <a:cubicBezTo>
                      <a:pt x="13243" y="4635"/>
                      <a:pt x="13277" y="4628"/>
                      <a:pt x="13297" y="4633"/>
                    </a:cubicBezTo>
                    <a:cubicBezTo>
                      <a:pt x="13355" y="4647"/>
                      <a:pt x="13470" y="4622"/>
                      <a:pt x="13556" y="4578"/>
                    </a:cubicBezTo>
                    <a:cubicBezTo>
                      <a:pt x="13631" y="4539"/>
                      <a:pt x="13677" y="4522"/>
                      <a:pt x="13717" y="4521"/>
                    </a:cubicBezTo>
                    <a:cubicBezTo>
                      <a:pt x="13757" y="4521"/>
                      <a:pt x="13797" y="4538"/>
                      <a:pt x="13869" y="4574"/>
                    </a:cubicBezTo>
                    <a:cubicBezTo>
                      <a:pt x="14101" y="4693"/>
                      <a:pt x="13981" y="4920"/>
                      <a:pt x="13632" y="5033"/>
                    </a:cubicBezTo>
                    <a:cubicBezTo>
                      <a:pt x="13465" y="5087"/>
                      <a:pt x="13295" y="5130"/>
                      <a:pt x="13253" y="5130"/>
                    </a:cubicBezTo>
                    <a:cubicBezTo>
                      <a:pt x="13142" y="5131"/>
                      <a:pt x="12833" y="4946"/>
                      <a:pt x="12833" y="4879"/>
                    </a:cubicBezTo>
                    <a:cubicBezTo>
                      <a:pt x="12833" y="4869"/>
                      <a:pt x="12852" y="4855"/>
                      <a:pt x="12860" y="4843"/>
                    </a:cubicBezTo>
                    <a:cubicBezTo>
                      <a:pt x="12662" y="4837"/>
                      <a:pt x="12582" y="4794"/>
                      <a:pt x="12681" y="4730"/>
                    </a:cubicBezTo>
                    <a:cubicBezTo>
                      <a:pt x="12735" y="4696"/>
                      <a:pt x="12686" y="4687"/>
                      <a:pt x="12530" y="4704"/>
                    </a:cubicBezTo>
                    <a:cubicBezTo>
                      <a:pt x="12374" y="4720"/>
                      <a:pt x="12216" y="4693"/>
                      <a:pt x="12043" y="4620"/>
                    </a:cubicBezTo>
                    <a:cubicBezTo>
                      <a:pt x="11797" y="4516"/>
                      <a:pt x="11796" y="4510"/>
                      <a:pt x="11994" y="4452"/>
                    </a:cubicBezTo>
                    <a:cubicBezTo>
                      <a:pt x="12081" y="4427"/>
                      <a:pt x="12143" y="4416"/>
                      <a:pt x="12208" y="4417"/>
                    </a:cubicBezTo>
                    <a:close/>
                    <a:moveTo>
                      <a:pt x="9035" y="4491"/>
                    </a:moveTo>
                    <a:cubicBezTo>
                      <a:pt x="9005" y="4487"/>
                      <a:pt x="8985" y="4491"/>
                      <a:pt x="8985" y="4500"/>
                    </a:cubicBezTo>
                    <a:cubicBezTo>
                      <a:pt x="8985" y="4518"/>
                      <a:pt x="9071" y="4557"/>
                      <a:pt x="9177" y="4588"/>
                    </a:cubicBezTo>
                    <a:cubicBezTo>
                      <a:pt x="9356" y="4641"/>
                      <a:pt x="9347" y="4646"/>
                      <a:pt x="9093" y="4684"/>
                    </a:cubicBezTo>
                    <a:lnTo>
                      <a:pt x="8843" y="4721"/>
                    </a:lnTo>
                    <a:cubicBezTo>
                      <a:pt x="8844" y="4723"/>
                      <a:pt x="8836" y="4725"/>
                      <a:pt x="8838" y="4727"/>
                    </a:cubicBezTo>
                    <a:lnTo>
                      <a:pt x="9177" y="4757"/>
                    </a:lnTo>
                    <a:cubicBezTo>
                      <a:pt x="9217" y="4760"/>
                      <a:pt x="9270" y="4773"/>
                      <a:pt x="9316" y="4780"/>
                    </a:cubicBezTo>
                    <a:lnTo>
                      <a:pt x="9526" y="4748"/>
                    </a:lnTo>
                    <a:cubicBezTo>
                      <a:pt x="9750" y="4715"/>
                      <a:pt x="9759" y="4705"/>
                      <a:pt x="9601" y="4681"/>
                    </a:cubicBezTo>
                    <a:cubicBezTo>
                      <a:pt x="9486" y="4663"/>
                      <a:pt x="9476" y="4642"/>
                      <a:pt x="9512" y="4608"/>
                    </a:cubicBezTo>
                    <a:cubicBezTo>
                      <a:pt x="9496" y="4600"/>
                      <a:pt x="9488" y="4594"/>
                      <a:pt x="9468" y="4583"/>
                    </a:cubicBezTo>
                    <a:cubicBezTo>
                      <a:pt x="9385" y="4538"/>
                      <a:pt x="9316" y="4519"/>
                      <a:pt x="9316" y="4539"/>
                    </a:cubicBezTo>
                    <a:cubicBezTo>
                      <a:pt x="9316" y="4558"/>
                      <a:pt x="9241" y="4549"/>
                      <a:pt x="9151" y="4519"/>
                    </a:cubicBezTo>
                    <a:cubicBezTo>
                      <a:pt x="9105" y="4504"/>
                      <a:pt x="9064" y="4495"/>
                      <a:pt x="9035" y="4491"/>
                    </a:cubicBezTo>
                    <a:close/>
                    <a:moveTo>
                      <a:pt x="7401" y="4665"/>
                    </a:moveTo>
                    <a:cubicBezTo>
                      <a:pt x="7393" y="4670"/>
                      <a:pt x="7362" y="4683"/>
                      <a:pt x="7352" y="4689"/>
                    </a:cubicBezTo>
                    <a:cubicBezTo>
                      <a:pt x="7346" y="4700"/>
                      <a:pt x="7334" y="4701"/>
                      <a:pt x="7334" y="4716"/>
                    </a:cubicBezTo>
                    <a:cubicBezTo>
                      <a:pt x="7334" y="4746"/>
                      <a:pt x="7369" y="4767"/>
                      <a:pt x="7414" y="4774"/>
                    </a:cubicBezTo>
                    <a:cubicBezTo>
                      <a:pt x="7437" y="4759"/>
                      <a:pt x="7460" y="4740"/>
                      <a:pt x="7472" y="4714"/>
                    </a:cubicBezTo>
                    <a:cubicBezTo>
                      <a:pt x="7473" y="4712"/>
                      <a:pt x="7471" y="4710"/>
                      <a:pt x="7472" y="4707"/>
                    </a:cubicBezTo>
                    <a:cubicBezTo>
                      <a:pt x="7448" y="4687"/>
                      <a:pt x="7422" y="4672"/>
                      <a:pt x="7401" y="4665"/>
                    </a:cubicBezTo>
                    <a:close/>
                    <a:moveTo>
                      <a:pt x="8182" y="4792"/>
                    </a:moveTo>
                    <a:cubicBezTo>
                      <a:pt x="8101" y="4803"/>
                      <a:pt x="8042" y="4919"/>
                      <a:pt x="8030" y="5091"/>
                    </a:cubicBezTo>
                    <a:cubicBezTo>
                      <a:pt x="8027" y="5131"/>
                      <a:pt x="8014" y="5162"/>
                      <a:pt x="8008" y="5205"/>
                    </a:cubicBezTo>
                    <a:cubicBezTo>
                      <a:pt x="8106" y="5253"/>
                      <a:pt x="8094" y="5277"/>
                      <a:pt x="7986" y="5313"/>
                    </a:cubicBezTo>
                    <a:cubicBezTo>
                      <a:pt x="7968" y="5393"/>
                      <a:pt x="7957" y="5489"/>
                      <a:pt x="7937" y="5534"/>
                    </a:cubicBezTo>
                    <a:cubicBezTo>
                      <a:pt x="7892" y="5630"/>
                      <a:pt x="7906" y="5699"/>
                      <a:pt x="7968" y="5699"/>
                    </a:cubicBezTo>
                    <a:cubicBezTo>
                      <a:pt x="8026" y="5699"/>
                      <a:pt x="8074" y="5640"/>
                      <a:pt x="8079" y="5568"/>
                    </a:cubicBezTo>
                    <a:cubicBezTo>
                      <a:pt x="8084" y="5496"/>
                      <a:pt x="8130" y="5412"/>
                      <a:pt x="8178" y="5382"/>
                    </a:cubicBezTo>
                    <a:cubicBezTo>
                      <a:pt x="8328" y="5285"/>
                      <a:pt x="8331" y="4772"/>
                      <a:pt x="8182" y="4792"/>
                    </a:cubicBezTo>
                    <a:close/>
                    <a:moveTo>
                      <a:pt x="12954" y="5586"/>
                    </a:moveTo>
                    <a:cubicBezTo>
                      <a:pt x="12916" y="5589"/>
                      <a:pt x="12869" y="5603"/>
                      <a:pt x="12802" y="5630"/>
                    </a:cubicBezTo>
                    <a:cubicBezTo>
                      <a:pt x="12698" y="5671"/>
                      <a:pt x="12643" y="5726"/>
                      <a:pt x="12681" y="5750"/>
                    </a:cubicBezTo>
                    <a:cubicBezTo>
                      <a:pt x="12773" y="5809"/>
                      <a:pt x="13094" y="5682"/>
                      <a:pt x="13034" y="5610"/>
                    </a:cubicBezTo>
                    <a:cubicBezTo>
                      <a:pt x="13018" y="5591"/>
                      <a:pt x="12991" y="5582"/>
                      <a:pt x="12954" y="5586"/>
                    </a:cubicBezTo>
                    <a:close/>
                    <a:moveTo>
                      <a:pt x="14485" y="5961"/>
                    </a:moveTo>
                    <a:cubicBezTo>
                      <a:pt x="14482" y="5963"/>
                      <a:pt x="14520" y="5982"/>
                      <a:pt x="14552" y="5998"/>
                    </a:cubicBezTo>
                    <a:cubicBezTo>
                      <a:pt x="14550" y="5992"/>
                      <a:pt x="14543" y="5989"/>
                      <a:pt x="14543" y="5982"/>
                    </a:cubicBezTo>
                    <a:cubicBezTo>
                      <a:pt x="14543" y="5980"/>
                      <a:pt x="14543" y="5979"/>
                      <a:pt x="14543" y="5977"/>
                    </a:cubicBezTo>
                    <a:cubicBezTo>
                      <a:pt x="14524" y="5972"/>
                      <a:pt x="14486" y="5959"/>
                      <a:pt x="14485" y="5961"/>
                    </a:cubicBezTo>
                    <a:close/>
                    <a:moveTo>
                      <a:pt x="12347" y="5989"/>
                    </a:moveTo>
                    <a:cubicBezTo>
                      <a:pt x="12310" y="5997"/>
                      <a:pt x="12270" y="6012"/>
                      <a:pt x="12231" y="6034"/>
                    </a:cubicBezTo>
                    <a:cubicBezTo>
                      <a:pt x="12151" y="6077"/>
                      <a:pt x="12111" y="6129"/>
                      <a:pt x="12141" y="6149"/>
                    </a:cubicBezTo>
                    <a:cubicBezTo>
                      <a:pt x="12172" y="6168"/>
                      <a:pt x="12263" y="6148"/>
                      <a:pt x="12342" y="6104"/>
                    </a:cubicBezTo>
                    <a:cubicBezTo>
                      <a:pt x="12422" y="6061"/>
                      <a:pt x="12462" y="6009"/>
                      <a:pt x="12431" y="5989"/>
                    </a:cubicBezTo>
                    <a:cubicBezTo>
                      <a:pt x="12416" y="5979"/>
                      <a:pt x="12383" y="5982"/>
                      <a:pt x="12347" y="5989"/>
                    </a:cubicBezTo>
                    <a:close/>
                    <a:moveTo>
                      <a:pt x="11516" y="6037"/>
                    </a:moveTo>
                    <a:cubicBezTo>
                      <a:pt x="11504" y="6040"/>
                      <a:pt x="11484" y="6045"/>
                      <a:pt x="11472" y="6048"/>
                    </a:cubicBezTo>
                    <a:cubicBezTo>
                      <a:pt x="11490" y="6050"/>
                      <a:pt x="11506" y="6047"/>
                      <a:pt x="11525" y="6051"/>
                    </a:cubicBezTo>
                    <a:cubicBezTo>
                      <a:pt x="11525" y="6048"/>
                      <a:pt x="11517" y="6040"/>
                      <a:pt x="11516" y="6037"/>
                    </a:cubicBezTo>
                    <a:close/>
                    <a:moveTo>
                      <a:pt x="14681" y="6055"/>
                    </a:moveTo>
                    <a:cubicBezTo>
                      <a:pt x="14696" y="6061"/>
                      <a:pt x="14718" y="6070"/>
                      <a:pt x="14730" y="6073"/>
                    </a:cubicBezTo>
                    <a:cubicBezTo>
                      <a:pt x="14748" y="6060"/>
                      <a:pt x="14743" y="6054"/>
                      <a:pt x="14704" y="6057"/>
                    </a:cubicBezTo>
                    <a:cubicBezTo>
                      <a:pt x="14693" y="6057"/>
                      <a:pt x="14691" y="6055"/>
                      <a:pt x="14681" y="6055"/>
                    </a:cubicBezTo>
                    <a:close/>
                    <a:moveTo>
                      <a:pt x="13128" y="6090"/>
                    </a:moveTo>
                    <a:cubicBezTo>
                      <a:pt x="13047" y="6090"/>
                      <a:pt x="12985" y="6120"/>
                      <a:pt x="12985" y="6156"/>
                    </a:cubicBezTo>
                    <a:cubicBezTo>
                      <a:pt x="12985" y="6189"/>
                      <a:pt x="13039" y="6215"/>
                      <a:pt x="13110" y="6219"/>
                    </a:cubicBezTo>
                    <a:cubicBezTo>
                      <a:pt x="13136" y="6217"/>
                      <a:pt x="13161" y="6211"/>
                      <a:pt x="13186" y="6211"/>
                    </a:cubicBezTo>
                    <a:cubicBezTo>
                      <a:pt x="13235" y="6200"/>
                      <a:pt x="13275" y="6182"/>
                      <a:pt x="13275" y="6156"/>
                    </a:cubicBezTo>
                    <a:cubicBezTo>
                      <a:pt x="13275" y="6120"/>
                      <a:pt x="13209" y="6090"/>
                      <a:pt x="13128" y="6090"/>
                    </a:cubicBezTo>
                    <a:close/>
                    <a:moveTo>
                      <a:pt x="11070" y="6115"/>
                    </a:moveTo>
                    <a:cubicBezTo>
                      <a:pt x="10835" y="6144"/>
                      <a:pt x="10591" y="6161"/>
                      <a:pt x="10365" y="6152"/>
                    </a:cubicBezTo>
                    <a:cubicBezTo>
                      <a:pt x="10673" y="6266"/>
                      <a:pt x="10814" y="6298"/>
                      <a:pt x="10954" y="6248"/>
                    </a:cubicBezTo>
                    <a:cubicBezTo>
                      <a:pt x="10965" y="6244"/>
                      <a:pt x="10966" y="6246"/>
                      <a:pt x="10976" y="6243"/>
                    </a:cubicBezTo>
                    <a:lnTo>
                      <a:pt x="10811" y="6225"/>
                    </a:lnTo>
                    <a:lnTo>
                      <a:pt x="11070" y="6115"/>
                    </a:lnTo>
                    <a:close/>
                    <a:moveTo>
                      <a:pt x="14467" y="6156"/>
                    </a:moveTo>
                    <a:cubicBezTo>
                      <a:pt x="14433" y="6142"/>
                      <a:pt x="14370" y="6166"/>
                      <a:pt x="14329" y="6209"/>
                    </a:cubicBezTo>
                    <a:cubicBezTo>
                      <a:pt x="14309" y="6229"/>
                      <a:pt x="14310" y="6234"/>
                      <a:pt x="14306" y="6243"/>
                    </a:cubicBezTo>
                    <a:cubicBezTo>
                      <a:pt x="14321" y="6229"/>
                      <a:pt x="14397" y="6205"/>
                      <a:pt x="14467" y="6181"/>
                    </a:cubicBezTo>
                    <a:cubicBezTo>
                      <a:pt x="14472" y="6171"/>
                      <a:pt x="14480" y="6161"/>
                      <a:pt x="14467" y="6156"/>
                    </a:cubicBezTo>
                    <a:close/>
                    <a:moveTo>
                      <a:pt x="14302" y="6251"/>
                    </a:moveTo>
                    <a:cubicBezTo>
                      <a:pt x="14301" y="6254"/>
                      <a:pt x="14305" y="6254"/>
                      <a:pt x="14306" y="6257"/>
                    </a:cubicBezTo>
                    <a:cubicBezTo>
                      <a:pt x="14302" y="6256"/>
                      <a:pt x="14302" y="6254"/>
                      <a:pt x="14302" y="6251"/>
                    </a:cubicBezTo>
                    <a:close/>
                    <a:moveTo>
                      <a:pt x="13614" y="6441"/>
                    </a:moveTo>
                    <a:cubicBezTo>
                      <a:pt x="13601" y="6441"/>
                      <a:pt x="13594" y="6451"/>
                      <a:pt x="13583" y="6457"/>
                    </a:cubicBezTo>
                    <a:cubicBezTo>
                      <a:pt x="13583" y="6468"/>
                      <a:pt x="13588" y="6471"/>
                      <a:pt x="13588" y="6483"/>
                    </a:cubicBezTo>
                    <a:cubicBezTo>
                      <a:pt x="13586" y="6572"/>
                      <a:pt x="13567" y="6626"/>
                      <a:pt x="13538" y="6664"/>
                    </a:cubicBezTo>
                    <a:cubicBezTo>
                      <a:pt x="13648" y="6683"/>
                      <a:pt x="13719" y="6676"/>
                      <a:pt x="13762" y="6632"/>
                    </a:cubicBezTo>
                    <a:cubicBezTo>
                      <a:pt x="13768" y="6626"/>
                      <a:pt x="13780" y="6625"/>
                      <a:pt x="13788" y="6620"/>
                    </a:cubicBezTo>
                    <a:cubicBezTo>
                      <a:pt x="13763" y="6596"/>
                      <a:pt x="13712" y="6555"/>
                      <a:pt x="13713" y="6549"/>
                    </a:cubicBezTo>
                    <a:cubicBezTo>
                      <a:pt x="13721" y="6460"/>
                      <a:pt x="13705" y="6441"/>
                      <a:pt x="13614" y="6441"/>
                    </a:cubicBezTo>
                    <a:close/>
                    <a:moveTo>
                      <a:pt x="9204" y="6528"/>
                    </a:moveTo>
                    <a:cubicBezTo>
                      <a:pt x="9144" y="6528"/>
                      <a:pt x="9093" y="6566"/>
                      <a:pt x="9093" y="6614"/>
                    </a:cubicBezTo>
                    <a:cubicBezTo>
                      <a:pt x="9093" y="6662"/>
                      <a:pt x="9144" y="6703"/>
                      <a:pt x="9204" y="6703"/>
                    </a:cubicBezTo>
                    <a:cubicBezTo>
                      <a:pt x="9265" y="6703"/>
                      <a:pt x="9316" y="6662"/>
                      <a:pt x="9316" y="6614"/>
                    </a:cubicBezTo>
                    <a:cubicBezTo>
                      <a:pt x="9316" y="6566"/>
                      <a:pt x="9265" y="6528"/>
                      <a:pt x="9204" y="6528"/>
                    </a:cubicBezTo>
                    <a:close/>
                    <a:moveTo>
                      <a:pt x="14512" y="6903"/>
                    </a:moveTo>
                    <a:cubicBezTo>
                      <a:pt x="14434" y="6900"/>
                      <a:pt x="14376" y="6913"/>
                      <a:pt x="14342" y="6965"/>
                    </a:cubicBezTo>
                    <a:cubicBezTo>
                      <a:pt x="14339" y="6970"/>
                      <a:pt x="14332" y="6971"/>
                      <a:pt x="14329" y="6976"/>
                    </a:cubicBezTo>
                    <a:cubicBezTo>
                      <a:pt x="14437" y="7105"/>
                      <a:pt x="14558" y="7201"/>
                      <a:pt x="14762" y="7284"/>
                    </a:cubicBezTo>
                    <a:cubicBezTo>
                      <a:pt x="15045" y="7400"/>
                      <a:pt x="15103" y="7430"/>
                      <a:pt x="15020" y="7472"/>
                    </a:cubicBezTo>
                    <a:cubicBezTo>
                      <a:pt x="15166" y="7473"/>
                      <a:pt x="15323" y="7471"/>
                      <a:pt x="15422" y="7482"/>
                    </a:cubicBezTo>
                    <a:cubicBezTo>
                      <a:pt x="15419" y="7481"/>
                      <a:pt x="15416" y="7480"/>
                      <a:pt x="15413" y="7479"/>
                    </a:cubicBezTo>
                    <a:cubicBezTo>
                      <a:pt x="15332" y="7440"/>
                      <a:pt x="15257" y="7399"/>
                      <a:pt x="15257" y="7379"/>
                    </a:cubicBezTo>
                    <a:cubicBezTo>
                      <a:pt x="15257" y="7360"/>
                      <a:pt x="15057" y="7277"/>
                      <a:pt x="14815" y="7195"/>
                    </a:cubicBezTo>
                    <a:cubicBezTo>
                      <a:pt x="14666" y="7145"/>
                      <a:pt x="14595" y="7111"/>
                      <a:pt x="14538" y="7080"/>
                    </a:cubicBezTo>
                    <a:cubicBezTo>
                      <a:pt x="14527" y="7074"/>
                      <a:pt x="14489" y="7064"/>
                      <a:pt x="14480" y="7059"/>
                    </a:cubicBezTo>
                    <a:cubicBezTo>
                      <a:pt x="14431" y="7026"/>
                      <a:pt x="14435" y="6999"/>
                      <a:pt x="14480" y="6965"/>
                    </a:cubicBezTo>
                    <a:cubicBezTo>
                      <a:pt x="14521" y="6935"/>
                      <a:pt x="14594" y="6918"/>
                      <a:pt x="14672" y="6910"/>
                    </a:cubicBezTo>
                    <a:cubicBezTo>
                      <a:pt x="14647" y="6908"/>
                      <a:pt x="14598" y="6907"/>
                      <a:pt x="14583" y="6905"/>
                    </a:cubicBezTo>
                    <a:cubicBezTo>
                      <a:pt x="14555" y="6900"/>
                      <a:pt x="14538" y="6904"/>
                      <a:pt x="14516" y="6903"/>
                    </a:cubicBezTo>
                    <a:cubicBezTo>
                      <a:pt x="14514" y="6903"/>
                      <a:pt x="14514" y="6903"/>
                      <a:pt x="14512" y="6903"/>
                    </a:cubicBezTo>
                    <a:close/>
                    <a:moveTo>
                      <a:pt x="9593" y="6908"/>
                    </a:moveTo>
                    <a:cubicBezTo>
                      <a:pt x="9594" y="6921"/>
                      <a:pt x="9601" y="6932"/>
                      <a:pt x="9628" y="6938"/>
                    </a:cubicBezTo>
                    <a:cubicBezTo>
                      <a:pt x="9663" y="6947"/>
                      <a:pt x="9709" y="6941"/>
                      <a:pt x="9758" y="6930"/>
                    </a:cubicBezTo>
                    <a:cubicBezTo>
                      <a:pt x="9711" y="6921"/>
                      <a:pt x="9653" y="6915"/>
                      <a:pt x="9593" y="6908"/>
                    </a:cubicBezTo>
                    <a:close/>
                    <a:moveTo>
                      <a:pt x="15070" y="6933"/>
                    </a:moveTo>
                    <a:cubicBezTo>
                      <a:pt x="15115" y="6941"/>
                      <a:pt x="15166" y="6945"/>
                      <a:pt x="15203" y="6956"/>
                    </a:cubicBezTo>
                    <a:cubicBezTo>
                      <a:pt x="15205" y="6952"/>
                      <a:pt x="15197" y="6944"/>
                      <a:pt x="15199" y="6940"/>
                    </a:cubicBezTo>
                    <a:cubicBezTo>
                      <a:pt x="15148" y="6940"/>
                      <a:pt x="15122" y="6935"/>
                      <a:pt x="15070" y="6933"/>
                    </a:cubicBezTo>
                    <a:close/>
                    <a:moveTo>
                      <a:pt x="12414" y="6970"/>
                    </a:moveTo>
                    <a:cubicBezTo>
                      <a:pt x="12410" y="7042"/>
                      <a:pt x="12448" y="7093"/>
                      <a:pt x="12539" y="7107"/>
                    </a:cubicBezTo>
                    <a:cubicBezTo>
                      <a:pt x="12554" y="7109"/>
                      <a:pt x="12571" y="7120"/>
                      <a:pt x="12588" y="7124"/>
                    </a:cubicBezTo>
                    <a:cubicBezTo>
                      <a:pt x="12564" y="7096"/>
                      <a:pt x="12507" y="7049"/>
                      <a:pt x="12507" y="7036"/>
                    </a:cubicBezTo>
                    <a:cubicBezTo>
                      <a:pt x="12507" y="7012"/>
                      <a:pt x="12465" y="6989"/>
                      <a:pt x="12414" y="6970"/>
                    </a:cubicBezTo>
                    <a:close/>
                    <a:moveTo>
                      <a:pt x="13480" y="7286"/>
                    </a:moveTo>
                    <a:cubicBezTo>
                      <a:pt x="13468" y="7299"/>
                      <a:pt x="13452" y="7313"/>
                      <a:pt x="13445" y="7326"/>
                    </a:cubicBezTo>
                    <a:cubicBezTo>
                      <a:pt x="13452" y="7318"/>
                      <a:pt x="13458" y="7309"/>
                      <a:pt x="13476" y="7302"/>
                    </a:cubicBezTo>
                    <a:cubicBezTo>
                      <a:pt x="13487" y="7297"/>
                      <a:pt x="13500" y="7297"/>
                      <a:pt x="13512" y="7294"/>
                    </a:cubicBezTo>
                    <a:cubicBezTo>
                      <a:pt x="13502" y="7291"/>
                      <a:pt x="13489" y="7289"/>
                      <a:pt x="13480" y="7286"/>
                    </a:cubicBezTo>
                    <a:close/>
                    <a:moveTo>
                      <a:pt x="9115" y="7424"/>
                    </a:moveTo>
                    <a:cubicBezTo>
                      <a:pt x="9078" y="7427"/>
                      <a:pt x="9032" y="7434"/>
                      <a:pt x="8972" y="7447"/>
                    </a:cubicBezTo>
                    <a:cubicBezTo>
                      <a:pt x="8788" y="7486"/>
                      <a:pt x="8766" y="7505"/>
                      <a:pt x="8883" y="7534"/>
                    </a:cubicBezTo>
                    <a:cubicBezTo>
                      <a:pt x="8973" y="7556"/>
                      <a:pt x="9069" y="7549"/>
                      <a:pt x="9119" y="7518"/>
                    </a:cubicBezTo>
                    <a:cubicBezTo>
                      <a:pt x="9232" y="7447"/>
                      <a:pt x="9225" y="7415"/>
                      <a:pt x="9115" y="7424"/>
                    </a:cubicBezTo>
                    <a:close/>
                    <a:moveTo>
                      <a:pt x="11624" y="7794"/>
                    </a:moveTo>
                    <a:cubicBezTo>
                      <a:pt x="11618" y="7796"/>
                      <a:pt x="11653" y="7814"/>
                      <a:pt x="11722" y="7849"/>
                    </a:cubicBezTo>
                    <a:cubicBezTo>
                      <a:pt x="11865" y="7921"/>
                      <a:pt x="11954" y="7943"/>
                      <a:pt x="11954" y="7907"/>
                    </a:cubicBezTo>
                    <a:cubicBezTo>
                      <a:pt x="11954" y="7898"/>
                      <a:pt x="11868" y="7864"/>
                      <a:pt x="11762" y="7831"/>
                    </a:cubicBezTo>
                    <a:cubicBezTo>
                      <a:pt x="11675" y="7804"/>
                      <a:pt x="11629" y="7792"/>
                      <a:pt x="11624" y="7794"/>
                    </a:cubicBezTo>
                    <a:close/>
                    <a:moveTo>
                      <a:pt x="13771" y="7810"/>
                    </a:moveTo>
                    <a:cubicBezTo>
                      <a:pt x="13866" y="7795"/>
                      <a:pt x="14038" y="7817"/>
                      <a:pt x="14154" y="7859"/>
                    </a:cubicBezTo>
                    <a:cubicBezTo>
                      <a:pt x="14318" y="7918"/>
                      <a:pt x="14342" y="7954"/>
                      <a:pt x="14257" y="8017"/>
                    </a:cubicBezTo>
                    <a:cubicBezTo>
                      <a:pt x="14101" y="8133"/>
                      <a:pt x="13968" y="8119"/>
                      <a:pt x="13771" y="7967"/>
                    </a:cubicBezTo>
                    <a:cubicBezTo>
                      <a:pt x="13615" y="7848"/>
                      <a:pt x="13614" y="7834"/>
                      <a:pt x="13771" y="781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02" name="Rectangle"/>
            <p:cNvSpPr/>
            <p:nvPr/>
          </p:nvSpPr>
          <p:spPr>
            <a:xfrm>
              <a:off x="76685" y="1755215"/>
              <a:ext cx="1824503" cy="2942103"/>
            </a:xfrm>
            <a:prstGeom prst="rect">
              <a:avLst/>
            </a:prstGeom>
            <a:noFill/>
            <a:ln w="63500" cap="flat">
              <a:solidFill>
                <a:schemeClr val="accent2">
                  <a:hueOff val="167855"/>
                  <a:satOff val="17755"/>
                  <a:lumOff val="-16671"/>
                </a:scheme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703" name="Rectangle"/>
            <p:cNvSpPr/>
            <p:nvPr/>
          </p:nvSpPr>
          <p:spPr>
            <a:xfrm>
              <a:off x="0" y="67883"/>
              <a:ext cx="1977875" cy="1629766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sp>
        <p:nvSpPr>
          <p:cNvPr id="734" name="Connection Line"/>
          <p:cNvSpPr/>
          <p:nvPr/>
        </p:nvSpPr>
        <p:spPr>
          <a:xfrm>
            <a:off x="6940322" y="2257331"/>
            <a:ext cx="653454" cy="397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088" extrusionOk="0">
                <a:moveTo>
                  <a:pt x="0" y="941"/>
                </a:moveTo>
                <a:cubicBezTo>
                  <a:pt x="9523" y="-2512"/>
                  <a:pt x="16723" y="3537"/>
                  <a:pt x="21600" y="19088"/>
                </a:cubicBez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endParaRPr sz="1200" b="1" u="none" kern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735" name="Connection Line"/>
          <p:cNvSpPr/>
          <p:nvPr/>
        </p:nvSpPr>
        <p:spPr>
          <a:xfrm>
            <a:off x="6935846" y="4876295"/>
            <a:ext cx="663771" cy="214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920" extrusionOk="0">
                <a:moveTo>
                  <a:pt x="0" y="0"/>
                </a:moveTo>
                <a:cubicBezTo>
                  <a:pt x="5408" y="15661"/>
                  <a:pt x="12608" y="21600"/>
                  <a:pt x="21600" y="17816"/>
                </a:cubicBez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endParaRPr sz="1200" b="1" u="none" kern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grpSp>
        <p:nvGrpSpPr>
          <p:cNvPr id="709" name="Group"/>
          <p:cNvGrpSpPr/>
          <p:nvPr/>
        </p:nvGrpSpPr>
        <p:grpSpPr>
          <a:xfrm>
            <a:off x="2995353" y="2321492"/>
            <a:ext cx="111741" cy="1103469"/>
            <a:chOff x="0" y="0"/>
            <a:chExt cx="297975" cy="2942582"/>
          </a:xfrm>
        </p:grpSpPr>
        <p:sp>
          <p:nvSpPr>
            <p:cNvPr id="707" name="Rectangle"/>
            <p:cNvSpPr/>
            <p:nvPr/>
          </p:nvSpPr>
          <p:spPr>
            <a:xfrm rot="16200000">
              <a:off x="-591239" y="591238"/>
              <a:ext cx="1480453" cy="297976"/>
            </a:xfrm>
            <a:prstGeom prst="rect">
              <a:avLst/>
            </a:prstGeom>
            <a:solidFill>
              <a:srgbClr val="127F82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708" name="Rectangle"/>
            <p:cNvSpPr/>
            <p:nvPr/>
          </p:nvSpPr>
          <p:spPr>
            <a:xfrm rot="16200000">
              <a:off x="-591239" y="2053369"/>
              <a:ext cx="1480453" cy="297976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grpSp>
        <p:nvGrpSpPr>
          <p:cNvPr id="712" name="Group"/>
          <p:cNvGrpSpPr/>
          <p:nvPr/>
        </p:nvGrpSpPr>
        <p:grpSpPr>
          <a:xfrm>
            <a:off x="2995353" y="4456590"/>
            <a:ext cx="111741" cy="1098019"/>
            <a:chOff x="0" y="0"/>
            <a:chExt cx="297975" cy="2928049"/>
          </a:xfrm>
        </p:grpSpPr>
        <p:sp>
          <p:nvSpPr>
            <p:cNvPr id="710" name="Rectangle"/>
            <p:cNvSpPr/>
            <p:nvPr/>
          </p:nvSpPr>
          <p:spPr>
            <a:xfrm rot="16200000">
              <a:off x="-591239" y="591238"/>
              <a:ext cx="1480453" cy="297976"/>
            </a:xfrm>
            <a:prstGeom prst="rect">
              <a:avLst/>
            </a:prstGeom>
            <a:solidFill>
              <a:srgbClr val="7F1083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711" name="Rectangle"/>
            <p:cNvSpPr/>
            <p:nvPr/>
          </p:nvSpPr>
          <p:spPr>
            <a:xfrm rot="16200000">
              <a:off x="-591239" y="2038835"/>
              <a:ext cx="1480453" cy="297976"/>
            </a:xfrm>
            <a:prstGeom prst="rect">
              <a:avLst/>
            </a:prstGeom>
            <a:solidFill>
              <a:srgbClr val="0E0E0E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sp>
        <p:nvSpPr>
          <p:cNvPr id="713" name="positive"/>
          <p:cNvSpPr txBox="1"/>
          <p:nvPr/>
        </p:nvSpPr>
        <p:spPr>
          <a:xfrm>
            <a:off x="2547883" y="1893649"/>
            <a:ext cx="1006687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584200">
              <a:defRPr sz="4200"/>
            </a:lvl1pPr>
          </a:lstStyle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</a:pPr>
            <a:r>
              <a:rPr sz="2000" b="1" u="none" kern="0">
                <a:solidFill>
                  <a:srgbClr val="000000"/>
                </a:solidFill>
                <a:latin typeface="Helvetica Neue"/>
                <a:sym typeface="Helvetica Neue"/>
              </a:rPr>
              <a:t>positive</a:t>
            </a:r>
          </a:p>
        </p:txBody>
      </p:sp>
      <p:grpSp>
        <p:nvGrpSpPr>
          <p:cNvPr id="718" name="Group"/>
          <p:cNvGrpSpPr/>
          <p:nvPr/>
        </p:nvGrpSpPr>
        <p:grpSpPr>
          <a:xfrm>
            <a:off x="1273166" y="3787760"/>
            <a:ext cx="750725" cy="1827267"/>
            <a:chOff x="0" y="0"/>
            <a:chExt cx="2001933" cy="4872711"/>
          </a:xfrm>
        </p:grpSpPr>
        <p:pic>
          <p:nvPicPr>
            <p:cNvPr id="714" name="997_4.png" descr="997_4.png"/>
            <p:cNvPicPr>
              <a:picLocks noChangeAspect="1"/>
            </p:cNvPicPr>
            <p:nvPr/>
          </p:nvPicPr>
          <p:blipFill>
            <a:blip r:embed="rId4">
              <a:alphaModFix amt="33046"/>
            </a:blip>
            <a:srcRect l="22836" t="14077" r="28080" b="3450"/>
            <a:stretch>
              <a:fillRect/>
            </a:stretch>
          </p:blipFill>
          <p:spPr>
            <a:xfrm>
              <a:off x="81290" y="31917"/>
              <a:ext cx="1920644" cy="4840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5" name="997_4.png" descr="997_4.png"/>
            <p:cNvPicPr>
              <a:picLocks noChangeAspect="1"/>
            </p:cNvPicPr>
            <p:nvPr/>
          </p:nvPicPr>
          <p:blipFill>
            <a:blip r:embed="rId4"/>
            <a:srcRect l="22836" t="14077" r="28085" b="3452"/>
            <a:stretch>
              <a:fillRect/>
            </a:stretch>
          </p:blipFill>
          <p:spPr>
            <a:xfrm>
              <a:off x="81290" y="0"/>
              <a:ext cx="1920479" cy="4840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9557" y="3319"/>
                  </a:moveTo>
                  <a:cubicBezTo>
                    <a:pt x="9772" y="3326"/>
                    <a:pt x="9806" y="3349"/>
                    <a:pt x="9776" y="3469"/>
                  </a:cubicBezTo>
                  <a:cubicBezTo>
                    <a:pt x="9752" y="3564"/>
                    <a:pt x="9798" y="3628"/>
                    <a:pt x="9923" y="3664"/>
                  </a:cubicBezTo>
                  <a:cubicBezTo>
                    <a:pt x="10121" y="3721"/>
                    <a:pt x="10424" y="4020"/>
                    <a:pt x="10325" y="4059"/>
                  </a:cubicBezTo>
                  <a:cubicBezTo>
                    <a:pt x="10225" y="4098"/>
                    <a:pt x="10120" y="4087"/>
                    <a:pt x="9976" y="4018"/>
                  </a:cubicBezTo>
                  <a:cubicBezTo>
                    <a:pt x="9901" y="3982"/>
                    <a:pt x="9767" y="3953"/>
                    <a:pt x="9682" y="3953"/>
                  </a:cubicBezTo>
                  <a:cubicBezTo>
                    <a:pt x="9596" y="3953"/>
                    <a:pt x="9410" y="3921"/>
                    <a:pt x="9267" y="3884"/>
                  </a:cubicBezTo>
                  <a:cubicBezTo>
                    <a:pt x="9129" y="3848"/>
                    <a:pt x="9044" y="3844"/>
                    <a:pt x="8985" y="3855"/>
                  </a:cubicBezTo>
                  <a:cubicBezTo>
                    <a:pt x="9141" y="3921"/>
                    <a:pt x="9312" y="3981"/>
                    <a:pt x="9347" y="3967"/>
                  </a:cubicBezTo>
                  <a:cubicBezTo>
                    <a:pt x="9374" y="3956"/>
                    <a:pt x="9491" y="3996"/>
                    <a:pt x="9606" y="4054"/>
                  </a:cubicBezTo>
                  <a:cubicBezTo>
                    <a:pt x="9774" y="4138"/>
                    <a:pt x="9866" y="4150"/>
                    <a:pt x="10075" y="4119"/>
                  </a:cubicBezTo>
                  <a:cubicBezTo>
                    <a:pt x="10372" y="4076"/>
                    <a:pt x="10585" y="4130"/>
                    <a:pt x="10695" y="4273"/>
                  </a:cubicBezTo>
                  <a:cubicBezTo>
                    <a:pt x="10735" y="4325"/>
                    <a:pt x="10877" y="4426"/>
                    <a:pt x="11008" y="4498"/>
                  </a:cubicBezTo>
                  <a:cubicBezTo>
                    <a:pt x="11138" y="4570"/>
                    <a:pt x="11316" y="4686"/>
                    <a:pt x="11405" y="4755"/>
                  </a:cubicBezTo>
                  <a:cubicBezTo>
                    <a:pt x="11662" y="4955"/>
                    <a:pt x="13078" y="5419"/>
                    <a:pt x="13280" y="5369"/>
                  </a:cubicBezTo>
                  <a:cubicBezTo>
                    <a:pt x="13318" y="5360"/>
                    <a:pt x="13471" y="5404"/>
                    <a:pt x="13628" y="5467"/>
                  </a:cubicBezTo>
                  <a:cubicBezTo>
                    <a:pt x="13654" y="5423"/>
                    <a:pt x="13686" y="5396"/>
                    <a:pt x="13726" y="5403"/>
                  </a:cubicBezTo>
                  <a:cubicBezTo>
                    <a:pt x="13762" y="5409"/>
                    <a:pt x="13866" y="5391"/>
                    <a:pt x="13958" y="5361"/>
                  </a:cubicBezTo>
                  <a:cubicBezTo>
                    <a:pt x="14094" y="5316"/>
                    <a:pt x="14154" y="5317"/>
                    <a:pt x="14266" y="5371"/>
                  </a:cubicBezTo>
                  <a:cubicBezTo>
                    <a:pt x="14274" y="5375"/>
                    <a:pt x="14264" y="5375"/>
                    <a:pt x="14271" y="5378"/>
                  </a:cubicBezTo>
                  <a:cubicBezTo>
                    <a:pt x="14342" y="5365"/>
                    <a:pt x="14395" y="5361"/>
                    <a:pt x="14449" y="5355"/>
                  </a:cubicBezTo>
                  <a:lnTo>
                    <a:pt x="14333" y="5316"/>
                  </a:lnTo>
                  <a:lnTo>
                    <a:pt x="14427" y="5293"/>
                  </a:lnTo>
                  <a:cubicBezTo>
                    <a:pt x="14369" y="5242"/>
                    <a:pt x="14427" y="5198"/>
                    <a:pt x="14534" y="5199"/>
                  </a:cubicBezTo>
                  <a:cubicBezTo>
                    <a:pt x="14573" y="5200"/>
                    <a:pt x="14616" y="5207"/>
                    <a:pt x="14659" y="5221"/>
                  </a:cubicBezTo>
                  <a:cubicBezTo>
                    <a:pt x="14665" y="5223"/>
                    <a:pt x="14667" y="5226"/>
                    <a:pt x="14672" y="5228"/>
                  </a:cubicBezTo>
                  <a:cubicBezTo>
                    <a:pt x="14852" y="5169"/>
                    <a:pt x="14864" y="5114"/>
                    <a:pt x="14641" y="5148"/>
                  </a:cubicBezTo>
                  <a:cubicBezTo>
                    <a:pt x="14324" y="5196"/>
                    <a:pt x="14263" y="5128"/>
                    <a:pt x="14507" y="4998"/>
                  </a:cubicBezTo>
                  <a:cubicBezTo>
                    <a:pt x="14651" y="4920"/>
                    <a:pt x="14733" y="4881"/>
                    <a:pt x="14824" y="4877"/>
                  </a:cubicBezTo>
                  <a:cubicBezTo>
                    <a:pt x="14915" y="4873"/>
                    <a:pt x="15015" y="4905"/>
                    <a:pt x="15203" y="4967"/>
                  </a:cubicBezTo>
                  <a:cubicBezTo>
                    <a:pt x="15960" y="5219"/>
                    <a:pt x="15970" y="5224"/>
                    <a:pt x="15744" y="5290"/>
                  </a:cubicBezTo>
                  <a:cubicBezTo>
                    <a:pt x="15642" y="5319"/>
                    <a:pt x="15546" y="5331"/>
                    <a:pt x="15471" y="5330"/>
                  </a:cubicBezTo>
                  <a:cubicBezTo>
                    <a:pt x="15491" y="5334"/>
                    <a:pt x="15513" y="5337"/>
                    <a:pt x="15525" y="5345"/>
                  </a:cubicBezTo>
                  <a:cubicBezTo>
                    <a:pt x="15560" y="5367"/>
                    <a:pt x="15542" y="5398"/>
                    <a:pt x="15485" y="5412"/>
                  </a:cubicBezTo>
                  <a:cubicBezTo>
                    <a:pt x="15427" y="5426"/>
                    <a:pt x="15355" y="5419"/>
                    <a:pt x="15320" y="5396"/>
                  </a:cubicBezTo>
                  <a:cubicBezTo>
                    <a:pt x="15284" y="5373"/>
                    <a:pt x="15298" y="5345"/>
                    <a:pt x="15355" y="5330"/>
                  </a:cubicBezTo>
                  <a:cubicBezTo>
                    <a:pt x="15373" y="5326"/>
                    <a:pt x="15393" y="5326"/>
                    <a:pt x="15413" y="5325"/>
                  </a:cubicBezTo>
                  <a:cubicBezTo>
                    <a:pt x="15355" y="5316"/>
                    <a:pt x="15322" y="5298"/>
                    <a:pt x="15342" y="5263"/>
                  </a:cubicBezTo>
                  <a:cubicBezTo>
                    <a:pt x="15359" y="5234"/>
                    <a:pt x="15308" y="5219"/>
                    <a:pt x="15230" y="5230"/>
                  </a:cubicBezTo>
                  <a:cubicBezTo>
                    <a:pt x="15153" y="5240"/>
                    <a:pt x="15073" y="5284"/>
                    <a:pt x="15052" y="5330"/>
                  </a:cubicBezTo>
                  <a:cubicBezTo>
                    <a:pt x="15033" y="5372"/>
                    <a:pt x="15008" y="5399"/>
                    <a:pt x="14976" y="5419"/>
                  </a:cubicBezTo>
                  <a:cubicBezTo>
                    <a:pt x="15175" y="5492"/>
                    <a:pt x="15358" y="5607"/>
                    <a:pt x="15364" y="5681"/>
                  </a:cubicBezTo>
                  <a:cubicBezTo>
                    <a:pt x="15404" y="5679"/>
                    <a:pt x="15438" y="5674"/>
                    <a:pt x="15485" y="5676"/>
                  </a:cubicBezTo>
                  <a:cubicBezTo>
                    <a:pt x="15776" y="5684"/>
                    <a:pt x="15898" y="5761"/>
                    <a:pt x="15833" y="5895"/>
                  </a:cubicBezTo>
                  <a:cubicBezTo>
                    <a:pt x="15741" y="6086"/>
                    <a:pt x="15364" y="6137"/>
                    <a:pt x="15364" y="5959"/>
                  </a:cubicBezTo>
                  <a:cubicBezTo>
                    <a:pt x="15364" y="5918"/>
                    <a:pt x="15291" y="5860"/>
                    <a:pt x="15199" y="5830"/>
                  </a:cubicBezTo>
                  <a:cubicBezTo>
                    <a:pt x="15160" y="5817"/>
                    <a:pt x="15151" y="5801"/>
                    <a:pt x="15137" y="5787"/>
                  </a:cubicBezTo>
                  <a:cubicBezTo>
                    <a:pt x="15077" y="5804"/>
                    <a:pt x="15017" y="5816"/>
                    <a:pt x="14958" y="5826"/>
                  </a:cubicBezTo>
                  <a:cubicBezTo>
                    <a:pt x="14986" y="5840"/>
                    <a:pt x="15010" y="5853"/>
                    <a:pt x="15043" y="5865"/>
                  </a:cubicBezTo>
                  <a:cubicBezTo>
                    <a:pt x="15191" y="5920"/>
                    <a:pt x="15233" y="5961"/>
                    <a:pt x="15154" y="5980"/>
                  </a:cubicBezTo>
                  <a:cubicBezTo>
                    <a:pt x="15146" y="5982"/>
                    <a:pt x="15143" y="5987"/>
                    <a:pt x="15137" y="5989"/>
                  </a:cubicBezTo>
                  <a:cubicBezTo>
                    <a:pt x="15432" y="6057"/>
                    <a:pt x="15748" y="6141"/>
                    <a:pt x="15828" y="6191"/>
                  </a:cubicBezTo>
                  <a:cubicBezTo>
                    <a:pt x="15870" y="6217"/>
                    <a:pt x="15894" y="6262"/>
                    <a:pt x="15904" y="6310"/>
                  </a:cubicBezTo>
                  <a:cubicBezTo>
                    <a:pt x="15925" y="6300"/>
                    <a:pt x="15932" y="6288"/>
                    <a:pt x="15953" y="6278"/>
                  </a:cubicBezTo>
                  <a:cubicBezTo>
                    <a:pt x="16251" y="6143"/>
                    <a:pt x="16588" y="6215"/>
                    <a:pt x="16534" y="6400"/>
                  </a:cubicBezTo>
                  <a:cubicBezTo>
                    <a:pt x="16512" y="6472"/>
                    <a:pt x="16566" y="6610"/>
                    <a:pt x="16650" y="6707"/>
                  </a:cubicBezTo>
                  <a:cubicBezTo>
                    <a:pt x="16734" y="6803"/>
                    <a:pt x="16774" y="6899"/>
                    <a:pt x="16743" y="6919"/>
                  </a:cubicBezTo>
                  <a:cubicBezTo>
                    <a:pt x="16713" y="6939"/>
                    <a:pt x="16760" y="6978"/>
                    <a:pt x="16851" y="7008"/>
                  </a:cubicBezTo>
                  <a:cubicBezTo>
                    <a:pt x="16941" y="7037"/>
                    <a:pt x="17016" y="7099"/>
                    <a:pt x="17016" y="7142"/>
                  </a:cubicBezTo>
                  <a:cubicBezTo>
                    <a:pt x="17016" y="7186"/>
                    <a:pt x="17067" y="7234"/>
                    <a:pt x="17127" y="7248"/>
                  </a:cubicBezTo>
                  <a:cubicBezTo>
                    <a:pt x="17291" y="7289"/>
                    <a:pt x="17254" y="7498"/>
                    <a:pt x="17065" y="7597"/>
                  </a:cubicBezTo>
                  <a:cubicBezTo>
                    <a:pt x="16889" y="7690"/>
                    <a:pt x="16141" y="7723"/>
                    <a:pt x="16069" y="7642"/>
                  </a:cubicBezTo>
                  <a:cubicBezTo>
                    <a:pt x="16057" y="7628"/>
                    <a:pt x="16008" y="7564"/>
                    <a:pt x="15967" y="7514"/>
                  </a:cubicBezTo>
                  <a:cubicBezTo>
                    <a:pt x="15961" y="7516"/>
                    <a:pt x="15964" y="7518"/>
                    <a:pt x="15958" y="7519"/>
                  </a:cubicBezTo>
                  <a:cubicBezTo>
                    <a:pt x="15954" y="7520"/>
                    <a:pt x="15953" y="7520"/>
                    <a:pt x="15949" y="7521"/>
                  </a:cubicBezTo>
                  <a:cubicBezTo>
                    <a:pt x="15881" y="7541"/>
                    <a:pt x="15833" y="7549"/>
                    <a:pt x="15779" y="7558"/>
                  </a:cubicBezTo>
                  <a:cubicBezTo>
                    <a:pt x="15924" y="7607"/>
                    <a:pt x="15907" y="7627"/>
                    <a:pt x="15748" y="7723"/>
                  </a:cubicBezTo>
                  <a:cubicBezTo>
                    <a:pt x="15641" y="7788"/>
                    <a:pt x="15464" y="7860"/>
                    <a:pt x="15351" y="7884"/>
                  </a:cubicBezTo>
                  <a:cubicBezTo>
                    <a:pt x="15183" y="7920"/>
                    <a:pt x="15125" y="7909"/>
                    <a:pt x="15047" y="7827"/>
                  </a:cubicBezTo>
                  <a:cubicBezTo>
                    <a:pt x="14995" y="7772"/>
                    <a:pt x="14977" y="7712"/>
                    <a:pt x="15007" y="7691"/>
                  </a:cubicBezTo>
                  <a:cubicBezTo>
                    <a:pt x="15038" y="7671"/>
                    <a:pt x="14957" y="7677"/>
                    <a:pt x="14824" y="7705"/>
                  </a:cubicBezTo>
                  <a:cubicBezTo>
                    <a:pt x="14600" y="7753"/>
                    <a:pt x="14591" y="7763"/>
                    <a:pt x="14748" y="7858"/>
                  </a:cubicBezTo>
                  <a:cubicBezTo>
                    <a:pt x="14888" y="7942"/>
                    <a:pt x="14892" y="7968"/>
                    <a:pt x="14770" y="8008"/>
                  </a:cubicBezTo>
                  <a:cubicBezTo>
                    <a:pt x="14596" y="8065"/>
                    <a:pt x="14508" y="8027"/>
                    <a:pt x="14213" y="7771"/>
                  </a:cubicBezTo>
                  <a:cubicBezTo>
                    <a:pt x="14101" y="7675"/>
                    <a:pt x="13862" y="7542"/>
                    <a:pt x="13681" y="7475"/>
                  </a:cubicBezTo>
                  <a:cubicBezTo>
                    <a:pt x="13514" y="7413"/>
                    <a:pt x="13439" y="7375"/>
                    <a:pt x="13436" y="7344"/>
                  </a:cubicBezTo>
                  <a:cubicBezTo>
                    <a:pt x="13420" y="7390"/>
                    <a:pt x="13432" y="7433"/>
                    <a:pt x="13494" y="7463"/>
                  </a:cubicBezTo>
                  <a:cubicBezTo>
                    <a:pt x="13507" y="7469"/>
                    <a:pt x="13508" y="7475"/>
                    <a:pt x="13516" y="7480"/>
                  </a:cubicBezTo>
                  <a:cubicBezTo>
                    <a:pt x="13644" y="7494"/>
                    <a:pt x="13756" y="7548"/>
                    <a:pt x="13780" y="7634"/>
                  </a:cubicBezTo>
                  <a:cubicBezTo>
                    <a:pt x="13803" y="7721"/>
                    <a:pt x="13744" y="7776"/>
                    <a:pt x="13650" y="7796"/>
                  </a:cubicBezTo>
                  <a:cubicBezTo>
                    <a:pt x="13670" y="7812"/>
                    <a:pt x="13676" y="7830"/>
                    <a:pt x="13655" y="7843"/>
                  </a:cubicBezTo>
                  <a:cubicBezTo>
                    <a:pt x="13588" y="7886"/>
                    <a:pt x="13489" y="7878"/>
                    <a:pt x="13382" y="7847"/>
                  </a:cubicBezTo>
                  <a:cubicBezTo>
                    <a:pt x="13362" y="7870"/>
                    <a:pt x="13335" y="7894"/>
                    <a:pt x="13275" y="7925"/>
                  </a:cubicBezTo>
                  <a:cubicBezTo>
                    <a:pt x="13078" y="8029"/>
                    <a:pt x="13065" y="8030"/>
                    <a:pt x="12989" y="7946"/>
                  </a:cubicBezTo>
                  <a:cubicBezTo>
                    <a:pt x="12946" y="7898"/>
                    <a:pt x="12892" y="7846"/>
                    <a:pt x="12869" y="7829"/>
                  </a:cubicBezTo>
                  <a:cubicBezTo>
                    <a:pt x="12846" y="7812"/>
                    <a:pt x="12927" y="7778"/>
                    <a:pt x="13043" y="7753"/>
                  </a:cubicBezTo>
                  <a:cubicBezTo>
                    <a:pt x="12967" y="7688"/>
                    <a:pt x="13127" y="7641"/>
                    <a:pt x="13289" y="7696"/>
                  </a:cubicBezTo>
                  <a:cubicBezTo>
                    <a:pt x="13240" y="7663"/>
                    <a:pt x="13188" y="7630"/>
                    <a:pt x="13181" y="7604"/>
                  </a:cubicBezTo>
                  <a:cubicBezTo>
                    <a:pt x="12916" y="7646"/>
                    <a:pt x="12799" y="7617"/>
                    <a:pt x="12896" y="7518"/>
                  </a:cubicBezTo>
                  <a:cubicBezTo>
                    <a:pt x="12912" y="7501"/>
                    <a:pt x="12899" y="7467"/>
                    <a:pt x="12873" y="7427"/>
                  </a:cubicBezTo>
                  <a:cubicBezTo>
                    <a:pt x="12807" y="7429"/>
                    <a:pt x="12721" y="7418"/>
                    <a:pt x="12641" y="7394"/>
                  </a:cubicBezTo>
                  <a:cubicBezTo>
                    <a:pt x="12472" y="7342"/>
                    <a:pt x="12468" y="7346"/>
                    <a:pt x="12641" y="7427"/>
                  </a:cubicBezTo>
                  <a:cubicBezTo>
                    <a:pt x="12747" y="7477"/>
                    <a:pt x="12833" y="7529"/>
                    <a:pt x="12833" y="7544"/>
                  </a:cubicBezTo>
                  <a:cubicBezTo>
                    <a:pt x="12833" y="7559"/>
                    <a:pt x="12738" y="7592"/>
                    <a:pt x="12623" y="7617"/>
                  </a:cubicBezTo>
                  <a:cubicBezTo>
                    <a:pt x="12586" y="7625"/>
                    <a:pt x="12555" y="7628"/>
                    <a:pt x="12525" y="7631"/>
                  </a:cubicBezTo>
                  <a:cubicBezTo>
                    <a:pt x="12528" y="7636"/>
                    <a:pt x="12537" y="7642"/>
                    <a:pt x="12539" y="7647"/>
                  </a:cubicBezTo>
                  <a:cubicBezTo>
                    <a:pt x="12567" y="7722"/>
                    <a:pt x="12649" y="7825"/>
                    <a:pt x="12722" y="7879"/>
                  </a:cubicBezTo>
                  <a:cubicBezTo>
                    <a:pt x="12891" y="8004"/>
                    <a:pt x="12751" y="8064"/>
                    <a:pt x="12266" y="8072"/>
                  </a:cubicBezTo>
                  <a:cubicBezTo>
                    <a:pt x="12065" y="8075"/>
                    <a:pt x="11843" y="8092"/>
                    <a:pt x="11775" y="8109"/>
                  </a:cubicBezTo>
                  <a:cubicBezTo>
                    <a:pt x="11648" y="8141"/>
                    <a:pt x="11293" y="8016"/>
                    <a:pt x="11293" y="7939"/>
                  </a:cubicBezTo>
                  <a:cubicBezTo>
                    <a:pt x="11293" y="7869"/>
                    <a:pt x="11038" y="7788"/>
                    <a:pt x="10775" y="7753"/>
                  </a:cubicBezTo>
                  <a:cubicBezTo>
                    <a:pt x="10778" y="7803"/>
                    <a:pt x="10821" y="7836"/>
                    <a:pt x="10941" y="7849"/>
                  </a:cubicBezTo>
                  <a:cubicBezTo>
                    <a:pt x="11106" y="7866"/>
                    <a:pt x="11138" y="7897"/>
                    <a:pt x="11097" y="8008"/>
                  </a:cubicBezTo>
                  <a:cubicBezTo>
                    <a:pt x="11038" y="8167"/>
                    <a:pt x="10812" y="8225"/>
                    <a:pt x="10517" y="8152"/>
                  </a:cubicBezTo>
                  <a:cubicBezTo>
                    <a:pt x="10389" y="8120"/>
                    <a:pt x="10291" y="8117"/>
                    <a:pt x="10249" y="8144"/>
                  </a:cubicBezTo>
                  <a:cubicBezTo>
                    <a:pt x="10163" y="8200"/>
                    <a:pt x="10045" y="8197"/>
                    <a:pt x="9901" y="8139"/>
                  </a:cubicBezTo>
                  <a:cubicBezTo>
                    <a:pt x="9837" y="8114"/>
                    <a:pt x="9644" y="8088"/>
                    <a:pt x="9472" y="8081"/>
                  </a:cubicBezTo>
                  <a:cubicBezTo>
                    <a:pt x="9106" y="8065"/>
                    <a:pt x="9013" y="7995"/>
                    <a:pt x="9222" y="7893"/>
                  </a:cubicBezTo>
                  <a:cubicBezTo>
                    <a:pt x="9348" y="7831"/>
                    <a:pt x="9345" y="7824"/>
                    <a:pt x="9200" y="7845"/>
                  </a:cubicBezTo>
                  <a:cubicBezTo>
                    <a:pt x="9106" y="7859"/>
                    <a:pt x="8940" y="7843"/>
                    <a:pt x="8825" y="7810"/>
                  </a:cubicBezTo>
                  <a:cubicBezTo>
                    <a:pt x="8794" y="7801"/>
                    <a:pt x="8775" y="7797"/>
                    <a:pt x="8749" y="7790"/>
                  </a:cubicBezTo>
                  <a:cubicBezTo>
                    <a:pt x="8685" y="7788"/>
                    <a:pt x="8586" y="7784"/>
                    <a:pt x="8544" y="7783"/>
                  </a:cubicBezTo>
                  <a:cubicBezTo>
                    <a:pt x="8518" y="7783"/>
                    <a:pt x="8480" y="7786"/>
                    <a:pt x="8450" y="7787"/>
                  </a:cubicBezTo>
                  <a:cubicBezTo>
                    <a:pt x="8413" y="7808"/>
                    <a:pt x="8377" y="7838"/>
                    <a:pt x="8334" y="7888"/>
                  </a:cubicBezTo>
                  <a:cubicBezTo>
                    <a:pt x="8267" y="7964"/>
                    <a:pt x="8184" y="8013"/>
                    <a:pt x="8146" y="7998"/>
                  </a:cubicBezTo>
                  <a:cubicBezTo>
                    <a:pt x="8108" y="7982"/>
                    <a:pt x="7976" y="7991"/>
                    <a:pt x="7856" y="8017"/>
                  </a:cubicBezTo>
                  <a:cubicBezTo>
                    <a:pt x="7576" y="8076"/>
                    <a:pt x="7206" y="7958"/>
                    <a:pt x="7414" y="7875"/>
                  </a:cubicBezTo>
                  <a:cubicBezTo>
                    <a:pt x="7485" y="7847"/>
                    <a:pt x="7512" y="7769"/>
                    <a:pt x="7477" y="7700"/>
                  </a:cubicBezTo>
                  <a:cubicBezTo>
                    <a:pt x="7470" y="7687"/>
                    <a:pt x="7479" y="7673"/>
                    <a:pt x="7477" y="7659"/>
                  </a:cubicBezTo>
                  <a:cubicBezTo>
                    <a:pt x="7469" y="7655"/>
                    <a:pt x="7469" y="7652"/>
                    <a:pt x="7459" y="7647"/>
                  </a:cubicBezTo>
                  <a:cubicBezTo>
                    <a:pt x="7391" y="7615"/>
                    <a:pt x="7370" y="7576"/>
                    <a:pt x="7410" y="7560"/>
                  </a:cubicBezTo>
                  <a:cubicBezTo>
                    <a:pt x="7450" y="7544"/>
                    <a:pt x="7495" y="7486"/>
                    <a:pt x="7508" y="7433"/>
                  </a:cubicBezTo>
                  <a:cubicBezTo>
                    <a:pt x="7521" y="7379"/>
                    <a:pt x="7605" y="7226"/>
                    <a:pt x="7700" y="7094"/>
                  </a:cubicBezTo>
                  <a:cubicBezTo>
                    <a:pt x="7747" y="7029"/>
                    <a:pt x="7778" y="6932"/>
                    <a:pt x="7820" y="6845"/>
                  </a:cubicBezTo>
                  <a:cubicBezTo>
                    <a:pt x="7801" y="6868"/>
                    <a:pt x="7787" y="6892"/>
                    <a:pt x="7749" y="6910"/>
                  </a:cubicBezTo>
                  <a:cubicBezTo>
                    <a:pt x="7659" y="6952"/>
                    <a:pt x="7559" y="7020"/>
                    <a:pt x="7521" y="7062"/>
                  </a:cubicBezTo>
                  <a:cubicBezTo>
                    <a:pt x="7424" y="7172"/>
                    <a:pt x="7237" y="7156"/>
                    <a:pt x="7088" y="7027"/>
                  </a:cubicBezTo>
                  <a:cubicBezTo>
                    <a:pt x="6999" y="6949"/>
                    <a:pt x="6894" y="6919"/>
                    <a:pt x="6727" y="6928"/>
                  </a:cubicBezTo>
                  <a:cubicBezTo>
                    <a:pt x="6460" y="6942"/>
                    <a:pt x="6093" y="6845"/>
                    <a:pt x="6187" y="6784"/>
                  </a:cubicBezTo>
                  <a:cubicBezTo>
                    <a:pt x="6220" y="6763"/>
                    <a:pt x="6362" y="6745"/>
                    <a:pt x="6504" y="6745"/>
                  </a:cubicBezTo>
                  <a:cubicBezTo>
                    <a:pt x="6686" y="6745"/>
                    <a:pt x="6780" y="6714"/>
                    <a:pt x="6830" y="6636"/>
                  </a:cubicBezTo>
                  <a:cubicBezTo>
                    <a:pt x="6904" y="6518"/>
                    <a:pt x="7546" y="6332"/>
                    <a:pt x="7687" y="6388"/>
                  </a:cubicBezTo>
                  <a:cubicBezTo>
                    <a:pt x="7733" y="6406"/>
                    <a:pt x="7804" y="6515"/>
                    <a:pt x="7843" y="6629"/>
                  </a:cubicBezTo>
                  <a:cubicBezTo>
                    <a:pt x="7863" y="6688"/>
                    <a:pt x="7865" y="6728"/>
                    <a:pt x="7861" y="6767"/>
                  </a:cubicBezTo>
                  <a:cubicBezTo>
                    <a:pt x="7978" y="6500"/>
                    <a:pt x="8062" y="6224"/>
                    <a:pt x="7999" y="6186"/>
                  </a:cubicBezTo>
                  <a:cubicBezTo>
                    <a:pt x="7908" y="6130"/>
                    <a:pt x="7499" y="6198"/>
                    <a:pt x="7499" y="6269"/>
                  </a:cubicBezTo>
                  <a:cubicBezTo>
                    <a:pt x="7499" y="6303"/>
                    <a:pt x="7425" y="6332"/>
                    <a:pt x="7334" y="6335"/>
                  </a:cubicBezTo>
                  <a:cubicBezTo>
                    <a:pt x="7216" y="6338"/>
                    <a:pt x="7124" y="6348"/>
                    <a:pt x="7026" y="6356"/>
                  </a:cubicBezTo>
                  <a:cubicBezTo>
                    <a:pt x="6998" y="6388"/>
                    <a:pt x="6964" y="6421"/>
                    <a:pt x="6959" y="6457"/>
                  </a:cubicBezTo>
                  <a:cubicBezTo>
                    <a:pt x="6952" y="6508"/>
                    <a:pt x="6887" y="6551"/>
                    <a:pt x="6812" y="6554"/>
                  </a:cubicBezTo>
                  <a:cubicBezTo>
                    <a:pt x="6736" y="6557"/>
                    <a:pt x="6662" y="6564"/>
                    <a:pt x="6646" y="6568"/>
                  </a:cubicBezTo>
                  <a:cubicBezTo>
                    <a:pt x="6607" y="6581"/>
                    <a:pt x="6294" y="6604"/>
                    <a:pt x="6048" y="6618"/>
                  </a:cubicBezTo>
                  <a:cubicBezTo>
                    <a:pt x="6038" y="6621"/>
                    <a:pt x="6022" y="6626"/>
                    <a:pt x="6013" y="6629"/>
                  </a:cubicBezTo>
                  <a:cubicBezTo>
                    <a:pt x="6007" y="6631"/>
                    <a:pt x="6000" y="6634"/>
                    <a:pt x="5995" y="6636"/>
                  </a:cubicBezTo>
                  <a:cubicBezTo>
                    <a:pt x="5936" y="6651"/>
                    <a:pt x="5888" y="6651"/>
                    <a:pt x="5830" y="6637"/>
                  </a:cubicBezTo>
                  <a:cubicBezTo>
                    <a:pt x="5685" y="6653"/>
                    <a:pt x="5645" y="6686"/>
                    <a:pt x="5673" y="6776"/>
                  </a:cubicBezTo>
                  <a:cubicBezTo>
                    <a:pt x="5699" y="6857"/>
                    <a:pt x="5303" y="6926"/>
                    <a:pt x="5151" y="6866"/>
                  </a:cubicBezTo>
                  <a:cubicBezTo>
                    <a:pt x="4936" y="6781"/>
                    <a:pt x="5009" y="6636"/>
                    <a:pt x="5365" y="6441"/>
                  </a:cubicBezTo>
                  <a:cubicBezTo>
                    <a:pt x="5688" y="6264"/>
                    <a:pt x="5707" y="6233"/>
                    <a:pt x="5696" y="5878"/>
                  </a:cubicBezTo>
                  <a:cubicBezTo>
                    <a:pt x="5689" y="5671"/>
                    <a:pt x="5654" y="5393"/>
                    <a:pt x="5620" y="5261"/>
                  </a:cubicBezTo>
                  <a:cubicBezTo>
                    <a:pt x="5582" y="5113"/>
                    <a:pt x="5601" y="5012"/>
                    <a:pt x="5678" y="4955"/>
                  </a:cubicBezTo>
                  <a:cubicBezTo>
                    <a:pt x="5690" y="4803"/>
                    <a:pt x="5739" y="4638"/>
                    <a:pt x="5830" y="4495"/>
                  </a:cubicBezTo>
                  <a:cubicBezTo>
                    <a:pt x="5853" y="4457"/>
                    <a:pt x="5870" y="4451"/>
                    <a:pt x="5892" y="4426"/>
                  </a:cubicBezTo>
                  <a:cubicBezTo>
                    <a:pt x="5952" y="4320"/>
                    <a:pt x="6025" y="4237"/>
                    <a:pt x="6115" y="4201"/>
                  </a:cubicBezTo>
                  <a:cubicBezTo>
                    <a:pt x="6171" y="4178"/>
                    <a:pt x="6190" y="4134"/>
                    <a:pt x="6160" y="4103"/>
                  </a:cubicBezTo>
                  <a:cubicBezTo>
                    <a:pt x="6123" y="4065"/>
                    <a:pt x="6238" y="4019"/>
                    <a:pt x="6383" y="3990"/>
                  </a:cubicBezTo>
                  <a:cubicBezTo>
                    <a:pt x="6387" y="3984"/>
                    <a:pt x="6383" y="3973"/>
                    <a:pt x="6388" y="3969"/>
                  </a:cubicBezTo>
                  <a:cubicBezTo>
                    <a:pt x="6411" y="3944"/>
                    <a:pt x="6440" y="3935"/>
                    <a:pt x="6472" y="3933"/>
                  </a:cubicBezTo>
                  <a:cubicBezTo>
                    <a:pt x="6425" y="3874"/>
                    <a:pt x="6434" y="3827"/>
                    <a:pt x="6571" y="3738"/>
                  </a:cubicBezTo>
                  <a:cubicBezTo>
                    <a:pt x="6727" y="3636"/>
                    <a:pt x="6835" y="3602"/>
                    <a:pt x="6937" y="3623"/>
                  </a:cubicBezTo>
                  <a:cubicBezTo>
                    <a:pt x="6937" y="3623"/>
                    <a:pt x="6936" y="3622"/>
                    <a:pt x="6937" y="3622"/>
                  </a:cubicBezTo>
                  <a:cubicBezTo>
                    <a:pt x="6991" y="3566"/>
                    <a:pt x="7081" y="3584"/>
                    <a:pt x="7392" y="3715"/>
                  </a:cubicBezTo>
                  <a:cubicBezTo>
                    <a:pt x="7484" y="3754"/>
                    <a:pt x="7514" y="3760"/>
                    <a:pt x="7570" y="3781"/>
                  </a:cubicBezTo>
                  <a:cubicBezTo>
                    <a:pt x="7611" y="3752"/>
                    <a:pt x="7629" y="3694"/>
                    <a:pt x="7602" y="3627"/>
                  </a:cubicBezTo>
                  <a:cubicBezTo>
                    <a:pt x="7563" y="3529"/>
                    <a:pt x="7604" y="3465"/>
                    <a:pt x="7678" y="3452"/>
                  </a:cubicBezTo>
                  <a:cubicBezTo>
                    <a:pt x="7702" y="3447"/>
                    <a:pt x="7732" y="3448"/>
                    <a:pt x="7762" y="3455"/>
                  </a:cubicBezTo>
                  <a:cubicBezTo>
                    <a:pt x="7784" y="3460"/>
                    <a:pt x="7807" y="3479"/>
                    <a:pt x="7829" y="3490"/>
                  </a:cubicBezTo>
                  <a:cubicBezTo>
                    <a:pt x="7879" y="3485"/>
                    <a:pt x="7934" y="3479"/>
                    <a:pt x="7959" y="3489"/>
                  </a:cubicBezTo>
                  <a:cubicBezTo>
                    <a:pt x="7993" y="3502"/>
                    <a:pt x="8164" y="3484"/>
                    <a:pt x="8338" y="3448"/>
                  </a:cubicBezTo>
                  <a:cubicBezTo>
                    <a:pt x="8512" y="3412"/>
                    <a:pt x="8655" y="3395"/>
                    <a:pt x="8655" y="3411"/>
                  </a:cubicBezTo>
                  <a:cubicBezTo>
                    <a:pt x="8655" y="3426"/>
                    <a:pt x="8728" y="3415"/>
                    <a:pt x="8816" y="3386"/>
                  </a:cubicBezTo>
                  <a:cubicBezTo>
                    <a:pt x="8904" y="3357"/>
                    <a:pt x="9020" y="3345"/>
                    <a:pt x="9079" y="3359"/>
                  </a:cubicBezTo>
                  <a:cubicBezTo>
                    <a:pt x="9138" y="3374"/>
                    <a:pt x="9213" y="3369"/>
                    <a:pt x="9244" y="3349"/>
                  </a:cubicBezTo>
                  <a:cubicBezTo>
                    <a:pt x="9276" y="3328"/>
                    <a:pt x="9418" y="3314"/>
                    <a:pt x="9557" y="3319"/>
                  </a:cubicBezTo>
                  <a:close/>
                  <a:moveTo>
                    <a:pt x="9061" y="3560"/>
                  </a:moveTo>
                  <a:cubicBezTo>
                    <a:pt x="8997" y="3560"/>
                    <a:pt x="9038" y="3588"/>
                    <a:pt x="9155" y="3623"/>
                  </a:cubicBezTo>
                  <a:cubicBezTo>
                    <a:pt x="9270" y="3658"/>
                    <a:pt x="9323" y="3669"/>
                    <a:pt x="9360" y="3675"/>
                  </a:cubicBezTo>
                  <a:cubicBezTo>
                    <a:pt x="9353" y="3666"/>
                    <a:pt x="9346" y="3658"/>
                    <a:pt x="9347" y="3648"/>
                  </a:cubicBezTo>
                  <a:cubicBezTo>
                    <a:pt x="9331" y="3639"/>
                    <a:pt x="9348" y="3641"/>
                    <a:pt x="9316" y="3625"/>
                  </a:cubicBezTo>
                  <a:cubicBezTo>
                    <a:pt x="9240" y="3589"/>
                    <a:pt x="9126" y="3560"/>
                    <a:pt x="9061" y="3560"/>
                  </a:cubicBezTo>
                  <a:close/>
                  <a:moveTo>
                    <a:pt x="7222" y="3962"/>
                  </a:moveTo>
                  <a:cubicBezTo>
                    <a:pt x="7212" y="3965"/>
                    <a:pt x="7203" y="3969"/>
                    <a:pt x="7191" y="3972"/>
                  </a:cubicBezTo>
                  <a:cubicBezTo>
                    <a:pt x="7137" y="3988"/>
                    <a:pt x="7108" y="4011"/>
                    <a:pt x="7093" y="4032"/>
                  </a:cubicBezTo>
                  <a:cubicBezTo>
                    <a:pt x="7182" y="4000"/>
                    <a:pt x="7274" y="3998"/>
                    <a:pt x="7338" y="4022"/>
                  </a:cubicBezTo>
                  <a:cubicBezTo>
                    <a:pt x="7336" y="4021"/>
                    <a:pt x="7336" y="4019"/>
                    <a:pt x="7334" y="4018"/>
                  </a:cubicBezTo>
                  <a:cubicBezTo>
                    <a:pt x="7293" y="4004"/>
                    <a:pt x="7260" y="3981"/>
                    <a:pt x="7222" y="3962"/>
                  </a:cubicBezTo>
                  <a:close/>
                  <a:moveTo>
                    <a:pt x="7338" y="4022"/>
                  </a:moveTo>
                  <a:cubicBezTo>
                    <a:pt x="7405" y="4046"/>
                    <a:pt x="7443" y="4095"/>
                    <a:pt x="7414" y="4155"/>
                  </a:cubicBezTo>
                  <a:cubicBezTo>
                    <a:pt x="7379" y="4228"/>
                    <a:pt x="7401" y="4242"/>
                    <a:pt x="7486" y="4217"/>
                  </a:cubicBezTo>
                  <a:cubicBezTo>
                    <a:pt x="7490" y="4128"/>
                    <a:pt x="7444" y="4062"/>
                    <a:pt x="7338" y="4022"/>
                  </a:cubicBezTo>
                  <a:close/>
                  <a:moveTo>
                    <a:pt x="7258" y="4371"/>
                  </a:moveTo>
                  <a:cubicBezTo>
                    <a:pt x="7248" y="4381"/>
                    <a:pt x="7240" y="4403"/>
                    <a:pt x="7240" y="4433"/>
                  </a:cubicBezTo>
                  <a:cubicBezTo>
                    <a:pt x="7240" y="4493"/>
                    <a:pt x="7268" y="4518"/>
                    <a:pt x="7298" y="4488"/>
                  </a:cubicBezTo>
                  <a:cubicBezTo>
                    <a:pt x="7329" y="4458"/>
                    <a:pt x="7329" y="4408"/>
                    <a:pt x="7298" y="4378"/>
                  </a:cubicBezTo>
                  <a:cubicBezTo>
                    <a:pt x="7283" y="4363"/>
                    <a:pt x="7268" y="4361"/>
                    <a:pt x="7258" y="4371"/>
                  </a:cubicBezTo>
                  <a:close/>
                  <a:moveTo>
                    <a:pt x="12208" y="4417"/>
                  </a:moveTo>
                  <a:cubicBezTo>
                    <a:pt x="12273" y="4417"/>
                    <a:pt x="12341" y="4430"/>
                    <a:pt x="12445" y="4457"/>
                  </a:cubicBezTo>
                  <a:cubicBezTo>
                    <a:pt x="12580" y="4493"/>
                    <a:pt x="12809" y="4515"/>
                    <a:pt x="12954" y="4509"/>
                  </a:cubicBezTo>
                  <a:cubicBezTo>
                    <a:pt x="13169" y="4499"/>
                    <a:pt x="13206" y="4524"/>
                    <a:pt x="13213" y="4642"/>
                  </a:cubicBezTo>
                  <a:cubicBezTo>
                    <a:pt x="13243" y="4635"/>
                    <a:pt x="13277" y="4628"/>
                    <a:pt x="13297" y="4633"/>
                  </a:cubicBezTo>
                  <a:cubicBezTo>
                    <a:pt x="13355" y="4647"/>
                    <a:pt x="13470" y="4622"/>
                    <a:pt x="13556" y="4578"/>
                  </a:cubicBezTo>
                  <a:cubicBezTo>
                    <a:pt x="13631" y="4539"/>
                    <a:pt x="13677" y="4522"/>
                    <a:pt x="13717" y="4521"/>
                  </a:cubicBezTo>
                  <a:cubicBezTo>
                    <a:pt x="13757" y="4521"/>
                    <a:pt x="13797" y="4538"/>
                    <a:pt x="13869" y="4574"/>
                  </a:cubicBezTo>
                  <a:cubicBezTo>
                    <a:pt x="14101" y="4693"/>
                    <a:pt x="13981" y="4920"/>
                    <a:pt x="13632" y="5033"/>
                  </a:cubicBezTo>
                  <a:cubicBezTo>
                    <a:pt x="13465" y="5087"/>
                    <a:pt x="13295" y="5130"/>
                    <a:pt x="13253" y="5130"/>
                  </a:cubicBezTo>
                  <a:cubicBezTo>
                    <a:pt x="13142" y="5131"/>
                    <a:pt x="12833" y="4946"/>
                    <a:pt x="12833" y="4879"/>
                  </a:cubicBezTo>
                  <a:cubicBezTo>
                    <a:pt x="12833" y="4869"/>
                    <a:pt x="12852" y="4855"/>
                    <a:pt x="12860" y="4843"/>
                  </a:cubicBezTo>
                  <a:cubicBezTo>
                    <a:pt x="12662" y="4837"/>
                    <a:pt x="12582" y="4794"/>
                    <a:pt x="12681" y="4730"/>
                  </a:cubicBezTo>
                  <a:cubicBezTo>
                    <a:pt x="12735" y="4696"/>
                    <a:pt x="12686" y="4687"/>
                    <a:pt x="12530" y="4704"/>
                  </a:cubicBezTo>
                  <a:cubicBezTo>
                    <a:pt x="12374" y="4720"/>
                    <a:pt x="12216" y="4693"/>
                    <a:pt x="12043" y="4620"/>
                  </a:cubicBezTo>
                  <a:cubicBezTo>
                    <a:pt x="11797" y="4516"/>
                    <a:pt x="11796" y="4510"/>
                    <a:pt x="11994" y="4452"/>
                  </a:cubicBezTo>
                  <a:cubicBezTo>
                    <a:pt x="12081" y="4427"/>
                    <a:pt x="12143" y="4416"/>
                    <a:pt x="12208" y="4417"/>
                  </a:cubicBezTo>
                  <a:close/>
                  <a:moveTo>
                    <a:pt x="9035" y="4491"/>
                  </a:moveTo>
                  <a:cubicBezTo>
                    <a:pt x="9005" y="4487"/>
                    <a:pt x="8985" y="4491"/>
                    <a:pt x="8985" y="4500"/>
                  </a:cubicBezTo>
                  <a:cubicBezTo>
                    <a:pt x="8985" y="4518"/>
                    <a:pt x="9071" y="4557"/>
                    <a:pt x="9177" y="4588"/>
                  </a:cubicBezTo>
                  <a:cubicBezTo>
                    <a:pt x="9356" y="4641"/>
                    <a:pt x="9347" y="4646"/>
                    <a:pt x="9093" y="4684"/>
                  </a:cubicBezTo>
                  <a:lnTo>
                    <a:pt x="8843" y="4721"/>
                  </a:lnTo>
                  <a:cubicBezTo>
                    <a:pt x="8844" y="4723"/>
                    <a:pt x="8836" y="4725"/>
                    <a:pt x="8838" y="4727"/>
                  </a:cubicBezTo>
                  <a:lnTo>
                    <a:pt x="9177" y="4757"/>
                  </a:lnTo>
                  <a:cubicBezTo>
                    <a:pt x="9217" y="4760"/>
                    <a:pt x="9270" y="4773"/>
                    <a:pt x="9316" y="4780"/>
                  </a:cubicBezTo>
                  <a:lnTo>
                    <a:pt x="9526" y="4748"/>
                  </a:lnTo>
                  <a:cubicBezTo>
                    <a:pt x="9750" y="4715"/>
                    <a:pt x="9759" y="4705"/>
                    <a:pt x="9601" y="4681"/>
                  </a:cubicBezTo>
                  <a:cubicBezTo>
                    <a:pt x="9486" y="4663"/>
                    <a:pt x="9476" y="4642"/>
                    <a:pt x="9512" y="4608"/>
                  </a:cubicBezTo>
                  <a:cubicBezTo>
                    <a:pt x="9496" y="4600"/>
                    <a:pt x="9488" y="4594"/>
                    <a:pt x="9468" y="4583"/>
                  </a:cubicBezTo>
                  <a:cubicBezTo>
                    <a:pt x="9385" y="4538"/>
                    <a:pt x="9316" y="4519"/>
                    <a:pt x="9316" y="4539"/>
                  </a:cubicBezTo>
                  <a:cubicBezTo>
                    <a:pt x="9316" y="4558"/>
                    <a:pt x="9241" y="4549"/>
                    <a:pt x="9151" y="4519"/>
                  </a:cubicBezTo>
                  <a:cubicBezTo>
                    <a:pt x="9105" y="4504"/>
                    <a:pt x="9064" y="4495"/>
                    <a:pt x="9035" y="4491"/>
                  </a:cubicBezTo>
                  <a:close/>
                  <a:moveTo>
                    <a:pt x="7401" y="4665"/>
                  </a:moveTo>
                  <a:cubicBezTo>
                    <a:pt x="7393" y="4670"/>
                    <a:pt x="7362" y="4683"/>
                    <a:pt x="7352" y="4689"/>
                  </a:cubicBezTo>
                  <a:cubicBezTo>
                    <a:pt x="7346" y="4700"/>
                    <a:pt x="7334" y="4701"/>
                    <a:pt x="7334" y="4716"/>
                  </a:cubicBezTo>
                  <a:cubicBezTo>
                    <a:pt x="7334" y="4746"/>
                    <a:pt x="7369" y="4767"/>
                    <a:pt x="7414" y="4774"/>
                  </a:cubicBezTo>
                  <a:cubicBezTo>
                    <a:pt x="7437" y="4759"/>
                    <a:pt x="7460" y="4740"/>
                    <a:pt x="7472" y="4714"/>
                  </a:cubicBezTo>
                  <a:cubicBezTo>
                    <a:pt x="7473" y="4712"/>
                    <a:pt x="7471" y="4710"/>
                    <a:pt x="7472" y="4707"/>
                  </a:cubicBezTo>
                  <a:cubicBezTo>
                    <a:pt x="7448" y="4687"/>
                    <a:pt x="7422" y="4672"/>
                    <a:pt x="7401" y="4665"/>
                  </a:cubicBezTo>
                  <a:close/>
                  <a:moveTo>
                    <a:pt x="8182" y="4792"/>
                  </a:moveTo>
                  <a:cubicBezTo>
                    <a:pt x="8101" y="4803"/>
                    <a:pt x="8042" y="4919"/>
                    <a:pt x="8030" y="5091"/>
                  </a:cubicBezTo>
                  <a:cubicBezTo>
                    <a:pt x="8027" y="5131"/>
                    <a:pt x="8014" y="5162"/>
                    <a:pt x="8008" y="5205"/>
                  </a:cubicBezTo>
                  <a:cubicBezTo>
                    <a:pt x="8106" y="5253"/>
                    <a:pt x="8094" y="5277"/>
                    <a:pt x="7986" y="5313"/>
                  </a:cubicBezTo>
                  <a:cubicBezTo>
                    <a:pt x="7968" y="5393"/>
                    <a:pt x="7957" y="5489"/>
                    <a:pt x="7937" y="5534"/>
                  </a:cubicBezTo>
                  <a:cubicBezTo>
                    <a:pt x="7892" y="5630"/>
                    <a:pt x="7906" y="5699"/>
                    <a:pt x="7968" y="5699"/>
                  </a:cubicBezTo>
                  <a:cubicBezTo>
                    <a:pt x="8026" y="5699"/>
                    <a:pt x="8074" y="5640"/>
                    <a:pt x="8079" y="5568"/>
                  </a:cubicBezTo>
                  <a:cubicBezTo>
                    <a:pt x="8084" y="5496"/>
                    <a:pt x="8130" y="5412"/>
                    <a:pt x="8178" y="5382"/>
                  </a:cubicBezTo>
                  <a:cubicBezTo>
                    <a:pt x="8328" y="5285"/>
                    <a:pt x="8331" y="4772"/>
                    <a:pt x="8182" y="4792"/>
                  </a:cubicBezTo>
                  <a:close/>
                  <a:moveTo>
                    <a:pt x="12954" y="5586"/>
                  </a:moveTo>
                  <a:cubicBezTo>
                    <a:pt x="12916" y="5589"/>
                    <a:pt x="12869" y="5603"/>
                    <a:pt x="12802" y="5630"/>
                  </a:cubicBezTo>
                  <a:cubicBezTo>
                    <a:pt x="12698" y="5671"/>
                    <a:pt x="12643" y="5726"/>
                    <a:pt x="12681" y="5750"/>
                  </a:cubicBezTo>
                  <a:cubicBezTo>
                    <a:pt x="12773" y="5809"/>
                    <a:pt x="13094" y="5682"/>
                    <a:pt x="13034" y="5610"/>
                  </a:cubicBezTo>
                  <a:cubicBezTo>
                    <a:pt x="13018" y="5591"/>
                    <a:pt x="12991" y="5582"/>
                    <a:pt x="12954" y="5586"/>
                  </a:cubicBezTo>
                  <a:close/>
                  <a:moveTo>
                    <a:pt x="14485" y="5961"/>
                  </a:moveTo>
                  <a:cubicBezTo>
                    <a:pt x="14482" y="5963"/>
                    <a:pt x="14520" y="5982"/>
                    <a:pt x="14552" y="5998"/>
                  </a:cubicBezTo>
                  <a:cubicBezTo>
                    <a:pt x="14550" y="5992"/>
                    <a:pt x="14543" y="5989"/>
                    <a:pt x="14543" y="5982"/>
                  </a:cubicBezTo>
                  <a:cubicBezTo>
                    <a:pt x="14543" y="5980"/>
                    <a:pt x="14543" y="5979"/>
                    <a:pt x="14543" y="5977"/>
                  </a:cubicBezTo>
                  <a:cubicBezTo>
                    <a:pt x="14524" y="5972"/>
                    <a:pt x="14486" y="5959"/>
                    <a:pt x="14485" y="5961"/>
                  </a:cubicBezTo>
                  <a:close/>
                  <a:moveTo>
                    <a:pt x="12347" y="5989"/>
                  </a:moveTo>
                  <a:cubicBezTo>
                    <a:pt x="12310" y="5997"/>
                    <a:pt x="12270" y="6012"/>
                    <a:pt x="12231" y="6034"/>
                  </a:cubicBezTo>
                  <a:cubicBezTo>
                    <a:pt x="12151" y="6077"/>
                    <a:pt x="12111" y="6129"/>
                    <a:pt x="12141" y="6149"/>
                  </a:cubicBezTo>
                  <a:cubicBezTo>
                    <a:pt x="12172" y="6168"/>
                    <a:pt x="12263" y="6148"/>
                    <a:pt x="12342" y="6104"/>
                  </a:cubicBezTo>
                  <a:cubicBezTo>
                    <a:pt x="12422" y="6061"/>
                    <a:pt x="12462" y="6009"/>
                    <a:pt x="12431" y="5989"/>
                  </a:cubicBezTo>
                  <a:cubicBezTo>
                    <a:pt x="12416" y="5979"/>
                    <a:pt x="12383" y="5982"/>
                    <a:pt x="12347" y="5989"/>
                  </a:cubicBezTo>
                  <a:close/>
                  <a:moveTo>
                    <a:pt x="11516" y="6037"/>
                  </a:moveTo>
                  <a:cubicBezTo>
                    <a:pt x="11504" y="6040"/>
                    <a:pt x="11484" y="6045"/>
                    <a:pt x="11472" y="6048"/>
                  </a:cubicBezTo>
                  <a:cubicBezTo>
                    <a:pt x="11490" y="6050"/>
                    <a:pt x="11506" y="6047"/>
                    <a:pt x="11525" y="6051"/>
                  </a:cubicBezTo>
                  <a:cubicBezTo>
                    <a:pt x="11525" y="6048"/>
                    <a:pt x="11517" y="6040"/>
                    <a:pt x="11516" y="6037"/>
                  </a:cubicBezTo>
                  <a:close/>
                  <a:moveTo>
                    <a:pt x="14681" y="6055"/>
                  </a:moveTo>
                  <a:cubicBezTo>
                    <a:pt x="14696" y="6061"/>
                    <a:pt x="14718" y="6070"/>
                    <a:pt x="14730" y="6073"/>
                  </a:cubicBezTo>
                  <a:cubicBezTo>
                    <a:pt x="14748" y="6060"/>
                    <a:pt x="14743" y="6054"/>
                    <a:pt x="14704" y="6057"/>
                  </a:cubicBezTo>
                  <a:cubicBezTo>
                    <a:pt x="14693" y="6057"/>
                    <a:pt x="14691" y="6055"/>
                    <a:pt x="14681" y="6055"/>
                  </a:cubicBezTo>
                  <a:close/>
                  <a:moveTo>
                    <a:pt x="13128" y="6090"/>
                  </a:moveTo>
                  <a:cubicBezTo>
                    <a:pt x="13047" y="6090"/>
                    <a:pt x="12985" y="6120"/>
                    <a:pt x="12985" y="6156"/>
                  </a:cubicBezTo>
                  <a:cubicBezTo>
                    <a:pt x="12985" y="6189"/>
                    <a:pt x="13039" y="6215"/>
                    <a:pt x="13110" y="6219"/>
                  </a:cubicBezTo>
                  <a:cubicBezTo>
                    <a:pt x="13136" y="6217"/>
                    <a:pt x="13161" y="6211"/>
                    <a:pt x="13186" y="6211"/>
                  </a:cubicBezTo>
                  <a:cubicBezTo>
                    <a:pt x="13235" y="6200"/>
                    <a:pt x="13275" y="6182"/>
                    <a:pt x="13275" y="6156"/>
                  </a:cubicBezTo>
                  <a:cubicBezTo>
                    <a:pt x="13275" y="6120"/>
                    <a:pt x="13209" y="6090"/>
                    <a:pt x="13128" y="6090"/>
                  </a:cubicBezTo>
                  <a:close/>
                  <a:moveTo>
                    <a:pt x="11070" y="6115"/>
                  </a:moveTo>
                  <a:cubicBezTo>
                    <a:pt x="10835" y="6144"/>
                    <a:pt x="10591" y="6161"/>
                    <a:pt x="10365" y="6152"/>
                  </a:cubicBezTo>
                  <a:cubicBezTo>
                    <a:pt x="10673" y="6266"/>
                    <a:pt x="10814" y="6298"/>
                    <a:pt x="10954" y="6248"/>
                  </a:cubicBezTo>
                  <a:cubicBezTo>
                    <a:pt x="10965" y="6244"/>
                    <a:pt x="10966" y="6246"/>
                    <a:pt x="10976" y="6243"/>
                  </a:cubicBezTo>
                  <a:lnTo>
                    <a:pt x="10811" y="6225"/>
                  </a:lnTo>
                  <a:lnTo>
                    <a:pt x="11070" y="6115"/>
                  </a:lnTo>
                  <a:close/>
                  <a:moveTo>
                    <a:pt x="14467" y="6156"/>
                  </a:moveTo>
                  <a:cubicBezTo>
                    <a:pt x="14433" y="6142"/>
                    <a:pt x="14370" y="6166"/>
                    <a:pt x="14329" y="6209"/>
                  </a:cubicBezTo>
                  <a:cubicBezTo>
                    <a:pt x="14309" y="6229"/>
                    <a:pt x="14310" y="6234"/>
                    <a:pt x="14306" y="6243"/>
                  </a:cubicBezTo>
                  <a:cubicBezTo>
                    <a:pt x="14321" y="6229"/>
                    <a:pt x="14397" y="6205"/>
                    <a:pt x="14467" y="6181"/>
                  </a:cubicBezTo>
                  <a:cubicBezTo>
                    <a:pt x="14472" y="6171"/>
                    <a:pt x="14480" y="6161"/>
                    <a:pt x="14467" y="6156"/>
                  </a:cubicBezTo>
                  <a:close/>
                  <a:moveTo>
                    <a:pt x="14302" y="6251"/>
                  </a:moveTo>
                  <a:cubicBezTo>
                    <a:pt x="14301" y="6254"/>
                    <a:pt x="14305" y="6254"/>
                    <a:pt x="14306" y="6257"/>
                  </a:cubicBezTo>
                  <a:cubicBezTo>
                    <a:pt x="14302" y="6256"/>
                    <a:pt x="14302" y="6254"/>
                    <a:pt x="14302" y="6251"/>
                  </a:cubicBezTo>
                  <a:close/>
                  <a:moveTo>
                    <a:pt x="13614" y="6441"/>
                  </a:moveTo>
                  <a:cubicBezTo>
                    <a:pt x="13601" y="6441"/>
                    <a:pt x="13594" y="6451"/>
                    <a:pt x="13583" y="6457"/>
                  </a:cubicBezTo>
                  <a:cubicBezTo>
                    <a:pt x="13583" y="6468"/>
                    <a:pt x="13588" y="6471"/>
                    <a:pt x="13588" y="6483"/>
                  </a:cubicBezTo>
                  <a:cubicBezTo>
                    <a:pt x="13586" y="6572"/>
                    <a:pt x="13567" y="6626"/>
                    <a:pt x="13538" y="6664"/>
                  </a:cubicBezTo>
                  <a:cubicBezTo>
                    <a:pt x="13648" y="6683"/>
                    <a:pt x="13719" y="6676"/>
                    <a:pt x="13762" y="6632"/>
                  </a:cubicBezTo>
                  <a:cubicBezTo>
                    <a:pt x="13768" y="6626"/>
                    <a:pt x="13780" y="6625"/>
                    <a:pt x="13788" y="6620"/>
                  </a:cubicBezTo>
                  <a:cubicBezTo>
                    <a:pt x="13763" y="6596"/>
                    <a:pt x="13712" y="6555"/>
                    <a:pt x="13713" y="6549"/>
                  </a:cubicBezTo>
                  <a:cubicBezTo>
                    <a:pt x="13721" y="6460"/>
                    <a:pt x="13705" y="6441"/>
                    <a:pt x="13614" y="6441"/>
                  </a:cubicBezTo>
                  <a:close/>
                  <a:moveTo>
                    <a:pt x="9204" y="6528"/>
                  </a:moveTo>
                  <a:cubicBezTo>
                    <a:pt x="9144" y="6528"/>
                    <a:pt x="9093" y="6566"/>
                    <a:pt x="9093" y="6614"/>
                  </a:cubicBezTo>
                  <a:cubicBezTo>
                    <a:pt x="9093" y="6662"/>
                    <a:pt x="9144" y="6703"/>
                    <a:pt x="9204" y="6703"/>
                  </a:cubicBezTo>
                  <a:cubicBezTo>
                    <a:pt x="9265" y="6703"/>
                    <a:pt x="9316" y="6662"/>
                    <a:pt x="9316" y="6614"/>
                  </a:cubicBezTo>
                  <a:cubicBezTo>
                    <a:pt x="9316" y="6566"/>
                    <a:pt x="9265" y="6528"/>
                    <a:pt x="9204" y="6528"/>
                  </a:cubicBezTo>
                  <a:close/>
                  <a:moveTo>
                    <a:pt x="14512" y="6903"/>
                  </a:moveTo>
                  <a:cubicBezTo>
                    <a:pt x="14434" y="6900"/>
                    <a:pt x="14376" y="6913"/>
                    <a:pt x="14342" y="6965"/>
                  </a:cubicBezTo>
                  <a:cubicBezTo>
                    <a:pt x="14339" y="6970"/>
                    <a:pt x="14332" y="6971"/>
                    <a:pt x="14329" y="6976"/>
                  </a:cubicBezTo>
                  <a:cubicBezTo>
                    <a:pt x="14437" y="7105"/>
                    <a:pt x="14558" y="7201"/>
                    <a:pt x="14762" y="7284"/>
                  </a:cubicBezTo>
                  <a:cubicBezTo>
                    <a:pt x="15045" y="7400"/>
                    <a:pt x="15103" y="7430"/>
                    <a:pt x="15020" y="7472"/>
                  </a:cubicBezTo>
                  <a:cubicBezTo>
                    <a:pt x="15166" y="7473"/>
                    <a:pt x="15322" y="7471"/>
                    <a:pt x="15422" y="7482"/>
                  </a:cubicBezTo>
                  <a:cubicBezTo>
                    <a:pt x="15419" y="7481"/>
                    <a:pt x="15416" y="7480"/>
                    <a:pt x="15413" y="7479"/>
                  </a:cubicBezTo>
                  <a:cubicBezTo>
                    <a:pt x="15332" y="7440"/>
                    <a:pt x="15257" y="7399"/>
                    <a:pt x="15257" y="7379"/>
                  </a:cubicBezTo>
                  <a:cubicBezTo>
                    <a:pt x="15257" y="7360"/>
                    <a:pt x="15057" y="7277"/>
                    <a:pt x="14815" y="7195"/>
                  </a:cubicBezTo>
                  <a:cubicBezTo>
                    <a:pt x="14666" y="7145"/>
                    <a:pt x="14595" y="7111"/>
                    <a:pt x="14538" y="7080"/>
                  </a:cubicBezTo>
                  <a:cubicBezTo>
                    <a:pt x="14527" y="7074"/>
                    <a:pt x="14489" y="7064"/>
                    <a:pt x="14480" y="7059"/>
                  </a:cubicBezTo>
                  <a:cubicBezTo>
                    <a:pt x="14431" y="7026"/>
                    <a:pt x="14435" y="6999"/>
                    <a:pt x="14480" y="6965"/>
                  </a:cubicBezTo>
                  <a:cubicBezTo>
                    <a:pt x="14521" y="6935"/>
                    <a:pt x="14594" y="6918"/>
                    <a:pt x="14672" y="6910"/>
                  </a:cubicBezTo>
                  <a:cubicBezTo>
                    <a:pt x="14647" y="6908"/>
                    <a:pt x="14598" y="6907"/>
                    <a:pt x="14583" y="6905"/>
                  </a:cubicBezTo>
                  <a:cubicBezTo>
                    <a:pt x="14555" y="6900"/>
                    <a:pt x="14538" y="6904"/>
                    <a:pt x="14516" y="6903"/>
                  </a:cubicBezTo>
                  <a:cubicBezTo>
                    <a:pt x="14514" y="6903"/>
                    <a:pt x="14514" y="6903"/>
                    <a:pt x="14512" y="6903"/>
                  </a:cubicBezTo>
                  <a:close/>
                  <a:moveTo>
                    <a:pt x="9593" y="6908"/>
                  </a:moveTo>
                  <a:cubicBezTo>
                    <a:pt x="9594" y="6921"/>
                    <a:pt x="9601" y="6932"/>
                    <a:pt x="9628" y="6938"/>
                  </a:cubicBezTo>
                  <a:cubicBezTo>
                    <a:pt x="9663" y="6947"/>
                    <a:pt x="9709" y="6941"/>
                    <a:pt x="9758" y="6930"/>
                  </a:cubicBezTo>
                  <a:cubicBezTo>
                    <a:pt x="9711" y="6921"/>
                    <a:pt x="9653" y="6915"/>
                    <a:pt x="9593" y="6908"/>
                  </a:cubicBezTo>
                  <a:close/>
                  <a:moveTo>
                    <a:pt x="15070" y="6933"/>
                  </a:moveTo>
                  <a:cubicBezTo>
                    <a:pt x="15115" y="6941"/>
                    <a:pt x="15166" y="6945"/>
                    <a:pt x="15203" y="6956"/>
                  </a:cubicBezTo>
                  <a:cubicBezTo>
                    <a:pt x="15205" y="6952"/>
                    <a:pt x="15197" y="6944"/>
                    <a:pt x="15199" y="6940"/>
                  </a:cubicBezTo>
                  <a:cubicBezTo>
                    <a:pt x="15148" y="6940"/>
                    <a:pt x="15122" y="6935"/>
                    <a:pt x="15070" y="6933"/>
                  </a:cubicBezTo>
                  <a:close/>
                  <a:moveTo>
                    <a:pt x="12414" y="6970"/>
                  </a:moveTo>
                  <a:cubicBezTo>
                    <a:pt x="12410" y="7042"/>
                    <a:pt x="12448" y="7093"/>
                    <a:pt x="12539" y="7107"/>
                  </a:cubicBezTo>
                  <a:cubicBezTo>
                    <a:pt x="12554" y="7109"/>
                    <a:pt x="12571" y="7120"/>
                    <a:pt x="12588" y="7124"/>
                  </a:cubicBezTo>
                  <a:cubicBezTo>
                    <a:pt x="12564" y="7096"/>
                    <a:pt x="12507" y="7049"/>
                    <a:pt x="12507" y="7036"/>
                  </a:cubicBezTo>
                  <a:cubicBezTo>
                    <a:pt x="12507" y="7012"/>
                    <a:pt x="12465" y="6989"/>
                    <a:pt x="12414" y="6970"/>
                  </a:cubicBezTo>
                  <a:close/>
                  <a:moveTo>
                    <a:pt x="13480" y="7286"/>
                  </a:moveTo>
                  <a:cubicBezTo>
                    <a:pt x="13468" y="7299"/>
                    <a:pt x="13452" y="7313"/>
                    <a:pt x="13445" y="7326"/>
                  </a:cubicBezTo>
                  <a:cubicBezTo>
                    <a:pt x="13452" y="7318"/>
                    <a:pt x="13458" y="7309"/>
                    <a:pt x="13476" y="7302"/>
                  </a:cubicBezTo>
                  <a:cubicBezTo>
                    <a:pt x="13487" y="7297"/>
                    <a:pt x="13500" y="7297"/>
                    <a:pt x="13512" y="7294"/>
                  </a:cubicBezTo>
                  <a:cubicBezTo>
                    <a:pt x="13502" y="7291"/>
                    <a:pt x="13489" y="7289"/>
                    <a:pt x="13480" y="7286"/>
                  </a:cubicBezTo>
                  <a:close/>
                  <a:moveTo>
                    <a:pt x="9115" y="7424"/>
                  </a:moveTo>
                  <a:cubicBezTo>
                    <a:pt x="9078" y="7427"/>
                    <a:pt x="9032" y="7434"/>
                    <a:pt x="8972" y="7447"/>
                  </a:cubicBezTo>
                  <a:cubicBezTo>
                    <a:pt x="8788" y="7486"/>
                    <a:pt x="8766" y="7505"/>
                    <a:pt x="8883" y="7534"/>
                  </a:cubicBezTo>
                  <a:cubicBezTo>
                    <a:pt x="8973" y="7556"/>
                    <a:pt x="9069" y="7549"/>
                    <a:pt x="9119" y="7518"/>
                  </a:cubicBezTo>
                  <a:cubicBezTo>
                    <a:pt x="9232" y="7447"/>
                    <a:pt x="9225" y="7415"/>
                    <a:pt x="9115" y="7424"/>
                  </a:cubicBezTo>
                  <a:close/>
                  <a:moveTo>
                    <a:pt x="11624" y="7794"/>
                  </a:moveTo>
                  <a:cubicBezTo>
                    <a:pt x="11618" y="7796"/>
                    <a:pt x="11653" y="7814"/>
                    <a:pt x="11722" y="7849"/>
                  </a:cubicBezTo>
                  <a:cubicBezTo>
                    <a:pt x="11865" y="7921"/>
                    <a:pt x="11954" y="7943"/>
                    <a:pt x="11954" y="7907"/>
                  </a:cubicBezTo>
                  <a:cubicBezTo>
                    <a:pt x="11954" y="7898"/>
                    <a:pt x="11868" y="7864"/>
                    <a:pt x="11762" y="7831"/>
                  </a:cubicBezTo>
                  <a:cubicBezTo>
                    <a:pt x="11675" y="7804"/>
                    <a:pt x="11629" y="7792"/>
                    <a:pt x="11624" y="7794"/>
                  </a:cubicBezTo>
                  <a:close/>
                  <a:moveTo>
                    <a:pt x="13771" y="7810"/>
                  </a:moveTo>
                  <a:cubicBezTo>
                    <a:pt x="13866" y="7795"/>
                    <a:pt x="14038" y="7817"/>
                    <a:pt x="14154" y="7859"/>
                  </a:cubicBezTo>
                  <a:cubicBezTo>
                    <a:pt x="14318" y="7918"/>
                    <a:pt x="14342" y="7954"/>
                    <a:pt x="14257" y="8017"/>
                  </a:cubicBezTo>
                  <a:cubicBezTo>
                    <a:pt x="14101" y="8133"/>
                    <a:pt x="13968" y="8119"/>
                    <a:pt x="13771" y="7967"/>
                  </a:cubicBezTo>
                  <a:cubicBezTo>
                    <a:pt x="13615" y="7848"/>
                    <a:pt x="13614" y="7834"/>
                    <a:pt x="13771" y="781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716" name="Rectangle"/>
            <p:cNvSpPr/>
            <p:nvPr/>
          </p:nvSpPr>
          <p:spPr>
            <a:xfrm>
              <a:off x="76686" y="1787133"/>
              <a:ext cx="1824503" cy="2942102"/>
            </a:xfrm>
            <a:prstGeom prst="rect">
              <a:avLst/>
            </a:prstGeom>
            <a:noFill/>
            <a:ln w="63500" cap="flat">
              <a:solidFill>
                <a:schemeClr val="accent2">
                  <a:hueOff val="167855"/>
                  <a:satOff val="17755"/>
                  <a:lumOff val="-16671"/>
                </a:scheme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717" name="Rectangle"/>
            <p:cNvSpPr/>
            <p:nvPr/>
          </p:nvSpPr>
          <p:spPr>
            <a:xfrm>
              <a:off x="0" y="99800"/>
              <a:ext cx="1977875" cy="1629766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sp>
        <p:nvSpPr>
          <p:cNvPr id="736" name="Connection Line"/>
          <p:cNvSpPr/>
          <p:nvPr/>
        </p:nvSpPr>
        <p:spPr>
          <a:xfrm>
            <a:off x="2140806" y="2353662"/>
            <a:ext cx="772645" cy="351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611" extrusionOk="0">
                <a:moveTo>
                  <a:pt x="0" y="3314"/>
                </a:moveTo>
                <a:cubicBezTo>
                  <a:pt x="8394" y="-3989"/>
                  <a:pt x="15594" y="777"/>
                  <a:pt x="21600" y="17611"/>
                </a:cubicBez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endParaRPr sz="1200" b="1" u="none" kern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737" name="Connection Line"/>
          <p:cNvSpPr/>
          <p:nvPr/>
        </p:nvSpPr>
        <p:spPr>
          <a:xfrm>
            <a:off x="2014557" y="4982805"/>
            <a:ext cx="890676" cy="172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27" extrusionOk="0">
                <a:moveTo>
                  <a:pt x="0" y="2522"/>
                </a:moveTo>
                <a:cubicBezTo>
                  <a:pt x="4441" y="21600"/>
                  <a:pt x="11641" y="20759"/>
                  <a:pt x="21600" y="0"/>
                </a:cubicBez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endParaRPr sz="1200" b="1" u="none" kern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grpSp>
        <p:nvGrpSpPr>
          <p:cNvPr id="725" name="Group"/>
          <p:cNvGrpSpPr/>
          <p:nvPr/>
        </p:nvGrpSpPr>
        <p:grpSpPr>
          <a:xfrm>
            <a:off x="1304768" y="1784913"/>
            <a:ext cx="825249" cy="1815299"/>
            <a:chOff x="0" y="0"/>
            <a:chExt cx="2200663" cy="4840793"/>
          </a:xfrm>
        </p:grpSpPr>
        <p:pic>
          <p:nvPicPr>
            <p:cNvPr id="721" name="997_4.png" descr="997_4.png"/>
            <p:cNvPicPr>
              <a:picLocks noChangeAspect="1"/>
            </p:cNvPicPr>
            <p:nvPr/>
          </p:nvPicPr>
          <p:blipFill>
            <a:blip r:embed="rId4"/>
            <a:srcRect l="22836" t="14077" r="28080" b="3450"/>
            <a:stretch>
              <a:fillRect/>
            </a:stretch>
          </p:blipFill>
          <p:spPr>
            <a:xfrm>
              <a:off x="107670" y="0"/>
              <a:ext cx="1920644" cy="4840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2" name="Rectangle"/>
            <p:cNvSpPr/>
            <p:nvPr/>
          </p:nvSpPr>
          <p:spPr>
            <a:xfrm>
              <a:off x="443314" y="668571"/>
              <a:ext cx="1536825" cy="1372136"/>
            </a:xfrm>
            <a:prstGeom prst="rect">
              <a:avLst/>
            </a:prstGeom>
            <a:noFill/>
            <a:ln w="63500" cap="flat">
              <a:solidFill>
                <a:schemeClr val="accent2">
                  <a:hueOff val="167855"/>
                  <a:satOff val="17755"/>
                  <a:lumOff val="-16671"/>
                </a:scheme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723" name="Rectangle"/>
            <p:cNvSpPr/>
            <p:nvPr/>
          </p:nvSpPr>
          <p:spPr>
            <a:xfrm>
              <a:off x="222789" y="57437"/>
              <a:ext cx="1977875" cy="556884"/>
            </a:xfrm>
            <a:prstGeom prst="rect">
              <a:avLst/>
            </a:prstGeom>
            <a:solidFill>
              <a:srgbClr val="FFFFFF">
                <a:alpha val="7196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724" name="Rectangle"/>
            <p:cNvSpPr/>
            <p:nvPr/>
          </p:nvSpPr>
          <p:spPr>
            <a:xfrm>
              <a:off x="0" y="2080321"/>
              <a:ext cx="1977875" cy="2728503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sp>
        <p:nvSpPr>
          <p:cNvPr id="726" name="Bootstrap web photos for learning fashionability"/>
          <p:cNvSpPr txBox="1"/>
          <p:nvPr/>
        </p:nvSpPr>
        <p:spPr>
          <a:xfrm>
            <a:off x="1509672" y="5904934"/>
            <a:ext cx="6083139" cy="838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34290" bIns="34290">
            <a:noAutofit/>
          </a:bodyPr>
          <a:lstStyle>
            <a:lvl1pPr defTabSz="689353">
              <a:defRPr sz="7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258508" fontAlgn="auto" hangingPunct="0">
              <a:spcBef>
                <a:spcPts val="0"/>
              </a:spcBef>
              <a:spcAft>
                <a:spcPts val="0"/>
              </a:spcAft>
            </a:pPr>
            <a:r>
              <a:rPr sz="2800" u="none" kern="0" dirty="0">
                <a:solidFill>
                  <a:srgbClr val="0000FF"/>
                </a:solidFill>
              </a:rPr>
              <a:t>Bootstrap web photos for </a:t>
            </a:r>
            <a:r>
              <a:rPr lang="en-US" sz="2800" u="none" kern="0" dirty="0">
                <a:solidFill>
                  <a:srgbClr val="0000FF"/>
                </a:solidFill>
              </a:rPr>
              <a:t>“negatives” to </a:t>
            </a:r>
            <a:r>
              <a:rPr sz="2800" u="none" kern="0" dirty="0">
                <a:solidFill>
                  <a:srgbClr val="0000FF"/>
                </a:solidFill>
              </a:rPr>
              <a:t>learn </a:t>
            </a:r>
            <a:r>
              <a:rPr sz="2800" u="none" kern="0" dirty="0" err="1">
                <a:solidFill>
                  <a:srgbClr val="0000FF"/>
                </a:solidFill>
              </a:rPr>
              <a:t>fashionability</a:t>
            </a:r>
            <a:endParaRPr sz="2800" u="none" kern="0" dirty="0">
              <a:solidFill>
                <a:srgbClr val="0000FF"/>
              </a:solidFill>
            </a:endParaRPr>
          </a:p>
        </p:txBody>
      </p:sp>
      <p:grpSp>
        <p:nvGrpSpPr>
          <p:cNvPr id="729" name="Group"/>
          <p:cNvGrpSpPr/>
          <p:nvPr/>
        </p:nvGrpSpPr>
        <p:grpSpPr>
          <a:xfrm>
            <a:off x="7668845" y="4456590"/>
            <a:ext cx="111741" cy="1098020"/>
            <a:chOff x="0" y="0"/>
            <a:chExt cx="297975" cy="2928049"/>
          </a:xfrm>
        </p:grpSpPr>
        <p:sp>
          <p:nvSpPr>
            <p:cNvPr id="727" name="Rectangle"/>
            <p:cNvSpPr/>
            <p:nvPr/>
          </p:nvSpPr>
          <p:spPr>
            <a:xfrm rot="16200000">
              <a:off x="-591239" y="591238"/>
              <a:ext cx="1480453" cy="297976"/>
            </a:xfrm>
            <a:prstGeom prst="rect">
              <a:avLst/>
            </a:prstGeom>
            <a:solidFill>
              <a:srgbClr val="7F1083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728" name="Rectangle"/>
            <p:cNvSpPr/>
            <p:nvPr/>
          </p:nvSpPr>
          <p:spPr>
            <a:xfrm rot="16200000">
              <a:off x="-591239" y="2038836"/>
              <a:ext cx="1480453" cy="297976"/>
            </a:xfrm>
            <a:prstGeom prst="rect">
              <a:avLst/>
            </a:prstGeom>
            <a:solidFill>
              <a:srgbClr val="0E0E0E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219075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25" u="none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sp>
        <p:nvSpPr>
          <p:cNvPr id="730" name="negative"/>
          <p:cNvSpPr txBox="1"/>
          <p:nvPr/>
        </p:nvSpPr>
        <p:spPr>
          <a:xfrm>
            <a:off x="7185306" y="1893649"/>
            <a:ext cx="1078821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584200">
              <a:defRPr sz="4200"/>
            </a:lvl1pPr>
          </a:lstStyle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</a:pPr>
            <a:r>
              <a:rPr sz="2000" b="1" u="none" kern="0">
                <a:solidFill>
                  <a:srgbClr val="000000"/>
                </a:solidFill>
                <a:latin typeface="Helvetica Neue"/>
                <a:sym typeface="Helvetica Neue"/>
              </a:rPr>
              <a:t>negative</a:t>
            </a:r>
          </a:p>
        </p:txBody>
      </p:sp>
      <p:sp>
        <p:nvSpPr>
          <p:cNvPr id="731" name="…"/>
          <p:cNvSpPr txBox="1"/>
          <p:nvPr/>
        </p:nvSpPr>
        <p:spPr>
          <a:xfrm rot="16200000">
            <a:off x="2858940" y="3695557"/>
            <a:ext cx="256081" cy="296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200"/>
            </a:lvl1pPr>
          </a:lstStyle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r>
              <a:rPr sz="1575" b="1" u="none" kern="0">
                <a:solidFill>
                  <a:srgbClr val="000000"/>
                </a:solidFill>
                <a:latin typeface="Helvetica Neue"/>
                <a:sym typeface="Helvetica Neue"/>
              </a:rPr>
              <a:t>…</a:t>
            </a:r>
          </a:p>
        </p:txBody>
      </p:sp>
      <p:sp>
        <p:nvSpPr>
          <p:cNvPr id="732" name="…"/>
          <p:cNvSpPr txBox="1"/>
          <p:nvPr/>
        </p:nvSpPr>
        <p:spPr>
          <a:xfrm rot="16200000">
            <a:off x="7523214" y="3695557"/>
            <a:ext cx="256081" cy="296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200"/>
            </a:lvl1pPr>
          </a:lstStyle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r>
              <a:rPr sz="1575" b="1" u="none" kern="0">
                <a:solidFill>
                  <a:srgbClr val="000000"/>
                </a:solidFill>
                <a:latin typeface="Helvetica Neue"/>
                <a:sym typeface="Helvetica Neue"/>
              </a:rPr>
              <a:t>…</a:t>
            </a:r>
          </a:p>
        </p:txBody>
      </p:sp>
      <p:sp>
        <p:nvSpPr>
          <p:cNvPr id="45" name="Shape 215">
            <a:extLst>
              <a:ext uri="{FF2B5EF4-FFF2-40B4-BE49-F238E27FC236}">
                <a16:creationId xmlns:a16="http://schemas.microsoft.com/office/drawing/2014/main" id="{EBAD1E39-CF83-4E01-BF65-235C4E7C6095}"/>
              </a:ext>
            </a:extLst>
          </p:cNvPr>
          <p:cNvSpPr/>
          <p:nvPr/>
        </p:nvSpPr>
        <p:spPr>
          <a:xfrm>
            <a:off x="683568" y="47349"/>
            <a:ext cx="7969297" cy="159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>
            <a:normAutofit/>
          </a:bodyPr>
          <a:lstStyle>
            <a:lvl1pPr defTabSz="689352">
              <a:defRPr sz="7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258507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u="none" kern="0" dirty="0">
                <a:solidFill>
                  <a:srgbClr val="000000"/>
                </a:solidFill>
              </a:rPr>
              <a:t>Learning discriminative </a:t>
            </a:r>
            <a:r>
              <a:rPr lang="en-US" sz="3800" u="none" kern="0" dirty="0" err="1">
                <a:solidFill>
                  <a:srgbClr val="000000"/>
                </a:solidFill>
              </a:rPr>
              <a:t>fashionability</a:t>
            </a:r>
            <a:r>
              <a:rPr lang="en-US" sz="3800" u="none" kern="0" dirty="0">
                <a:solidFill>
                  <a:srgbClr val="000000"/>
                </a:solidFill>
              </a:rPr>
              <a:t> model</a:t>
            </a:r>
            <a:endParaRPr sz="3800" u="none" kern="0" dirty="0">
              <a:solidFill>
                <a:srgbClr val="00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3379644-F0CF-45C9-9382-A5F14D4D10E0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8" name="Rounded Rectangle"/>
          <p:cNvSpPr/>
          <p:nvPr/>
        </p:nvSpPr>
        <p:spPr>
          <a:xfrm>
            <a:off x="2955092" y="2551938"/>
            <a:ext cx="401872" cy="2498037"/>
          </a:xfrm>
          <a:prstGeom prst="roundRect">
            <a:avLst>
              <a:gd name="adj" fmla="val 16131"/>
            </a:avLst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 u="none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09" name="Rounded Rectangle"/>
          <p:cNvSpPr/>
          <p:nvPr/>
        </p:nvSpPr>
        <p:spPr>
          <a:xfrm>
            <a:off x="3505525" y="2551938"/>
            <a:ext cx="401872" cy="2498037"/>
          </a:xfrm>
          <a:prstGeom prst="roundRect">
            <a:avLst>
              <a:gd name="adj" fmla="val 16131"/>
            </a:avLst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 u="none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10" name="Rounded Rectangle"/>
          <p:cNvSpPr/>
          <p:nvPr/>
        </p:nvSpPr>
        <p:spPr>
          <a:xfrm>
            <a:off x="4055958" y="2551938"/>
            <a:ext cx="401872" cy="2498037"/>
          </a:xfrm>
          <a:prstGeom prst="roundRect">
            <a:avLst>
              <a:gd name="adj" fmla="val 16131"/>
            </a:avLst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 u="none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11" name="Rounded Rectangle"/>
          <p:cNvSpPr/>
          <p:nvPr/>
        </p:nvSpPr>
        <p:spPr>
          <a:xfrm>
            <a:off x="4606392" y="3387597"/>
            <a:ext cx="411397" cy="826719"/>
          </a:xfrm>
          <a:prstGeom prst="roundRect">
            <a:avLst>
              <a:gd name="adj" fmla="val 14448"/>
            </a:avLst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 u="none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12" name="Circle"/>
          <p:cNvSpPr/>
          <p:nvPr/>
        </p:nvSpPr>
        <p:spPr>
          <a:xfrm>
            <a:off x="4635877" y="3431607"/>
            <a:ext cx="352426" cy="352426"/>
          </a:xfrm>
          <a:prstGeom prst="ellipse">
            <a:avLst/>
          </a:prstGeom>
          <a:solidFill>
            <a:schemeClr val="accent2"/>
          </a:solidFill>
          <a:ln w="508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  <a:defRPr sz="3200"/>
            </a:pPr>
            <a:endParaRPr sz="1200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513" name="Circle"/>
          <p:cNvSpPr/>
          <p:nvPr/>
        </p:nvSpPr>
        <p:spPr>
          <a:xfrm>
            <a:off x="4635877" y="3813888"/>
            <a:ext cx="352426" cy="352426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  <a:defRPr sz="3200"/>
            </a:pPr>
            <a:endParaRPr sz="1200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514" name="P(y|z)"/>
          <p:cNvSpPr txBox="1"/>
          <p:nvPr/>
        </p:nvSpPr>
        <p:spPr>
          <a:xfrm>
            <a:off x="5140464" y="2995829"/>
            <a:ext cx="578284" cy="296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r>
              <a:rPr sz="1575" u="none" kern="0">
                <a:solidFill>
                  <a:srgbClr val="000000"/>
                </a:solidFill>
              </a:rPr>
              <a:t>P(y|z)</a:t>
            </a:r>
          </a:p>
        </p:txBody>
      </p:sp>
      <p:sp>
        <p:nvSpPr>
          <p:cNvPr id="4515" name="y"/>
          <p:cNvSpPr txBox="1"/>
          <p:nvPr/>
        </p:nvSpPr>
        <p:spPr>
          <a:xfrm>
            <a:off x="6146225" y="2995829"/>
            <a:ext cx="155091" cy="296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r>
              <a:rPr sz="1575" u="none" kern="0">
                <a:solidFill>
                  <a:srgbClr val="000000"/>
                </a:solidFill>
              </a:rPr>
              <a:t>y</a:t>
            </a:r>
          </a:p>
        </p:txBody>
      </p:sp>
      <p:sp>
        <p:nvSpPr>
          <p:cNvPr id="4516" name="Line"/>
          <p:cNvSpPr/>
          <p:nvPr/>
        </p:nvSpPr>
        <p:spPr>
          <a:xfrm rot="18900000">
            <a:off x="2630774" y="3152136"/>
            <a:ext cx="1667659" cy="1465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02" y="2345"/>
                  <a:pt x="2518" y="4481"/>
                  <a:pt x="4196" y="6332"/>
                </a:cubicBezTo>
                <a:cubicBezTo>
                  <a:pt x="8219" y="10768"/>
                  <a:pt x="13507" y="13330"/>
                  <a:pt x="17827" y="17363"/>
                </a:cubicBezTo>
                <a:cubicBezTo>
                  <a:pt x="19196" y="18641"/>
                  <a:pt x="20459" y="20060"/>
                  <a:pt x="21600" y="21600"/>
                </a:cubicBezTo>
              </a:path>
            </a:pathLst>
          </a:custGeom>
          <a:ln w="38100">
            <a:solidFill>
              <a:srgbClr val="1DB1F9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  <a:defRPr sz="3200"/>
            </a:pPr>
            <a:endParaRPr sz="1200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517" name="Rectangle"/>
          <p:cNvSpPr/>
          <p:nvPr/>
        </p:nvSpPr>
        <p:spPr>
          <a:xfrm rot="16200000">
            <a:off x="1960473" y="3322752"/>
            <a:ext cx="404455" cy="80965"/>
          </a:xfrm>
          <a:prstGeom prst="rect">
            <a:avLst/>
          </a:prstGeom>
          <a:solidFill>
            <a:srgbClr val="0E0E0E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 u="none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18" name="Rectangle"/>
          <p:cNvSpPr/>
          <p:nvPr/>
        </p:nvSpPr>
        <p:spPr>
          <a:xfrm rot="16200000">
            <a:off x="1960473" y="4592403"/>
            <a:ext cx="404455" cy="80965"/>
          </a:xfrm>
          <a:prstGeom prst="rect">
            <a:avLst/>
          </a:prstGeom>
          <a:solidFill>
            <a:srgbClr val="DFDFD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 u="none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19" name="Rectangle"/>
          <p:cNvSpPr/>
          <p:nvPr/>
        </p:nvSpPr>
        <p:spPr>
          <a:xfrm rot="16200000">
            <a:off x="1960473" y="4186747"/>
            <a:ext cx="404455" cy="80965"/>
          </a:xfrm>
          <a:prstGeom prst="rect">
            <a:avLst/>
          </a:prstGeom>
          <a:solidFill>
            <a:srgbClr val="030C7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 u="none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20" name="Rectangle"/>
          <p:cNvSpPr/>
          <p:nvPr/>
        </p:nvSpPr>
        <p:spPr>
          <a:xfrm rot="16200000">
            <a:off x="1960473" y="2928545"/>
            <a:ext cx="404455" cy="80965"/>
          </a:xfrm>
          <a:prstGeom prst="rect">
            <a:avLst/>
          </a:prstGeom>
          <a:solidFill>
            <a:srgbClr val="7F108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 u="none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21" name="Line"/>
          <p:cNvSpPr/>
          <p:nvPr/>
        </p:nvSpPr>
        <p:spPr>
          <a:xfrm rot="18900000">
            <a:off x="1467964" y="3003187"/>
            <a:ext cx="1584362" cy="159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683"/>
                </a:moveTo>
                <a:lnTo>
                  <a:pt x="896" y="21600"/>
                </a:lnTo>
                <a:lnTo>
                  <a:pt x="21600" y="945"/>
                </a:lnTo>
                <a:lnTo>
                  <a:pt x="20629" y="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  <a:defRPr sz="3200"/>
            </a:pPr>
            <a:endParaRPr sz="1200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522" name="Line"/>
          <p:cNvSpPr/>
          <p:nvPr/>
        </p:nvSpPr>
        <p:spPr>
          <a:xfrm rot="8100000">
            <a:off x="1282849" y="3006048"/>
            <a:ext cx="1584362" cy="159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683"/>
                </a:moveTo>
                <a:lnTo>
                  <a:pt x="896" y="21600"/>
                </a:lnTo>
                <a:lnTo>
                  <a:pt x="21600" y="945"/>
                </a:lnTo>
                <a:lnTo>
                  <a:pt x="20629" y="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  <a:defRPr sz="3200"/>
            </a:pPr>
            <a:endParaRPr sz="1200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523" name="c"/>
          <p:cNvSpPr/>
          <p:nvPr/>
        </p:nvSpPr>
        <p:spPr>
          <a:xfrm>
            <a:off x="2797563" y="2135139"/>
            <a:ext cx="2277500" cy="3024965"/>
          </a:xfrm>
          <a:prstGeom prst="roundRect">
            <a:avLst>
              <a:gd name="adj" fmla="val 9287"/>
            </a:avLst>
          </a:prstGeom>
          <a:ln w="50800">
            <a:solidFill>
              <a:srgbClr val="000000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</a:pPr>
            <a:r>
              <a:rPr sz="825" u="none" kern="0"/>
              <a:t>c</a:t>
            </a:r>
          </a:p>
        </p:txBody>
      </p:sp>
      <p:sp>
        <p:nvSpPr>
          <p:cNvPr id="4524" name="F++"/>
          <p:cNvSpPr txBox="1"/>
          <p:nvPr/>
        </p:nvSpPr>
        <p:spPr>
          <a:xfrm>
            <a:off x="3770402" y="2164350"/>
            <a:ext cx="331822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  <a:defRPr sz="4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650" b="1" u="none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F</a:t>
            </a:r>
            <a:r>
              <a:rPr sz="1650" b="1" u="none" kern="0" baseline="31999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++</a:t>
            </a:r>
          </a:p>
        </p:txBody>
      </p:sp>
      <p:sp>
        <p:nvSpPr>
          <p:cNvPr id="4525" name="fc1"/>
          <p:cNvSpPr txBox="1"/>
          <p:nvPr/>
        </p:nvSpPr>
        <p:spPr>
          <a:xfrm>
            <a:off x="2995727" y="3654763"/>
            <a:ext cx="320602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584200">
              <a:defRPr sz="4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</a:pPr>
            <a:r>
              <a:rPr sz="1650" u="none" kern="0">
                <a:solidFill>
                  <a:srgbClr val="000000"/>
                </a:solidFill>
              </a:rPr>
              <a:t>fc1</a:t>
            </a:r>
          </a:p>
        </p:txBody>
      </p:sp>
      <p:sp>
        <p:nvSpPr>
          <p:cNvPr id="4526" name="fc2"/>
          <p:cNvSpPr txBox="1"/>
          <p:nvPr/>
        </p:nvSpPr>
        <p:spPr>
          <a:xfrm>
            <a:off x="3558428" y="3654763"/>
            <a:ext cx="320602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584200">
              <a:defRPr sz="4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</a:pPr>
            <a:r>
              <a:rPr sz="1650" u="none" kern="0">
                <a:solidFill>
                  <a:srgbClr val="000000"/>
                </a:solidFill>
              </a:rPr>
              <a:t>fc2</a:t>
            </a:r>
          </a:p>
        </p:txBody>
      </p:sp>
      <p:sp>
        <p:nvSpPr>
          <p:cNvPr id="4527" name="fc3"/>
          <p:cNvSpPr txBox="1"/>
          <p:nvPr/>
        </p:nvSpPr>
        <p:spPr>
          <a:xfrm>
            <a:off x="4093507" y="3654763"/>
            <a:ext cx="320602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584200">
              <a:defRPr sz="4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</a:pPr>
            <a:r>
              <a:rPr sz="1650" u="none" kern="0">
                <a:solidFill>
                  <a:srgbClr val="000000"/>
                </a:solidFill>
              </a:rPr>
              <a:t>fc3</a:t>
            </a:r>
          </a:p>
        </p:txBody>
      </p:sp>
      <p:sp>
        <p:nvSpPr>
          <p:cNvPr id="4528" name="z"/>
          <p:cNvSpPr txBox="1"/>
          <p:nvPr/>
        </p:nvSpPr>
        <p:spPr>
          <a:xfrm>
            <a:off x="2098417" y="2425642"/>
            <a:ext cx="128568" cy="276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1275" tIns="11275" rIns="11275" bIns="11275" anchor="ctr">
            <a:spAutoFit/>
          </a:bodyPr>
          <a:lstStyle>
            <a:lvl1pPr defTabSz="494440">
              <a:defRPr sz="4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185415" fontAlgn="auto" hangingPunct="0">
              <a:spcBef>
                <a:spcPts val="0"/>
              </a:spcBef>
              <a:spcAft>
                <a:spcPts val="0"/>
              </a:spcAft>
            </a:pPr>
            <a:r>
              <a:rPr sz="1650" u="none" kern="0">
                <a:solidFill>
                  <a:srgbClr val="000000"/>
                </a:solidFill>
              </a:rPr>
              <a:t>z</a:t>
            </a:r>
          </a:p>
        </p:txBody>
      </p:sp>
      <p:sp>
        <p:nvSpPr>
          <p:cNvPr id="4529" name="Rectangle"/>
          <p:cNvSpPr/>
          <p:nvPr/>
        </p:nvSpPr>
        <p:spPr>
          <a:xfrm>
            <a:off x="5201851" y="3565776"/>
            <a:ext cx="595953" cy="9211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 u="none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30" name="Rectangle"/>
          <p:cNvSpPr/>
          <p:nvPr/>
        </p:nvSpPr>
        <p:spPr>
          <a:xfrm>
            <a:off x="5204411" y="3944045"/>
            <a:ext cx="61915" cy="9211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 u="none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31" name="Line"/>
          <p:cNvSpPr/>
          <p:nvPr/>
        </p:nvSpPr>
        <p:spPr>
          <a:xfrm flipV="1">
            <a:off x="5201852" y="3375943"/>
            <a:ext cx="1" cy="77400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  <a:defRPr sz="3200"/>
            </a:pPr>
            <a:endParaRPr sz="1200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532" name="…"/>
          <p:cNvSpPr txBox="1"/>
          <p:nvPr/>
        </p:nvSpPr>
        <p:spPr>
          <a:xfrm rot="16200000">
            <a:off x="1978842" y="3523567"/>
            <a:ext cx="234367" cy="276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1275" tIns="11275" rIns="11275" bIns="11275" anchor="ctr">
            <a:spAutoFit/>
          </a:bodyPr>
          <a:lstStyle>
            <a:lvl1pPr defTabSz="494440">
              <a:defRPr sz="4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185415" fontAlgn="auto" hangingPunct="0">
              <a:spcBef>
                <a:spcPts val="0"/>
              </a:spcBef>
              <a:spcAft>
                <a:spcPts val="0"/>
              </a:spcAft>
            </a:pPr>
            <a:r>
              <a:rPr sz="1650" u="none" kern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4534" name="Fashionable"/>
          <p:cNvSpPr txBox="1"/>
          <p:nvPr/>
        </p:nvSpPr>
        <p:spPr>
          <a:xfrm>
            <a:off x="5979068" y="3353745"/>
            <a:ext cx="1734049" cy="423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r>
              <a:rPr sz="2400" u="none" kern="0" dirty="0">
                <a:solidFill>
                  <a:srgbClr val="000000"/>
                </a:solidFill>
              </a:rPr>
              <a:t>Fashionable</a:t>
            </a:r>
          </a:p>
        </p:txBody>
      </p:sp>
      <p:sp>
        <p:nvSpPr>
          <p:cNvPr id="4535" name="Unfashionable"/>
          <p:cNvSpPr txBox="1"/>
          <p:nvPr/>
        </p:nvSpPr>
        <p:spPr>
          <a:xfrm>
            <a:off x="5927739" y="3736027"/>
            <a:ext cx="2025795" cy="423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r>
              <a:rPr sz="2400" u="none" kern="0" dirty="0">
                <a:solidFill>
                  <a:srgbClr val="000000"/>
                </a:solidFill>
              </a:rPr>
              <a:t>Unfashionable</a:t>
            </a:r>
          </a:p>
        </p:txBody>
      </p:sp>
      <p:sp>
        <p:nvSpPr>
          <p:cNvPr id="30" name="Shape 215">
            <a:extLst>
              <a:ext uri="{FF2B5EF4-FFF2-40B4-BE49-F238E27FC236}">
                <a16:creationId xmlns:a16="http://schemas.microsoft.com/office/drawing/2014/main" id="{ED3CF13E-CC6A-46C6-83CD-D49D1671A54E}"/>
              </a:ext>
            </a:extLst>
          </p:cNvPr>
          <p:cNvSpPr/>
          <p:nvPr/>
        </p:nvSpPr>
        <p:spPr>
          <a:xfrm>
            <a:off x="473181" y="361569"/>
            <a:ext cx="7969297" cy="159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>
            <a:normAutofit/>
          </a:bodyPr>
          <a:lstStyle>
            <a:lvl1pPr defTabSz="689352">
              <a:defRPr sz="7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258507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u="none" kern="0" dirty="0">
                <a:solidFill>
                  <a:srgbClr val="000000"/>
                </a:solidFill>
              </a:rPr>
              <a:t>Computing an outfit edit</a:t>
            </a:r>
            <a:endParaRPr sz="3800" u="none" kern="0" dirty="0">
              <a:solidFill>
                <a:srgbClr val="0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9B513C-3264-4A46-94D0-D9E1F9497961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FB206-83C3-4FBF-B410-49DF0F0709DA}"/>
              </a:ext>
            </a:extLst>
          </p:cNvPr>
          <p:cNvSpPr txBox="1">
            <a:spLocks/>
          </p:cNvSpPr>
          <p:nvPr/>
        </p:nvSpPr>
        <p:spPr>
          <a:xfrm>
            <a:off x="242063" y="-171400"/>
            <a:ext cx="86598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Fashion and culture</a:t>
            </a:r>
          </a:p>
        </p:txBody>
      </p:sp>
      <p:sp>
        <p:nvSpPr>
          <p:cNvPr id="3" name="Line">
            <a:extLst>
              <a:ext uri="{FF2B5EF4-FFF2-40B4-BE49-F238E27FC236}">
                <a16:creationId xmlns:a16="http://schemas.microsoft.com/office/drawing/2014/main" id="{30BD388E-F03E-4131-9625-3F6C60579203}"/>
              </a:ext>
            </a:extLst>
          </p:cNvPr>
          <p:cNvSpPr/>
          <p:nvPr/>
        </p:nvSpPr>
        <p:spPr>
          <a:xfrm>
            <a:off x="160573" y="6074958"/>
            <a:ext cx="12948254" cy="1"/>
          </a:xfrm>
          <a:prstGeom prst="line">
            <a:avLst/>
          </a:prstGeom>
          <a:ln w="25400">
            <a:solidFill>
              <a:srgbClr val="525860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  <a:defRPr sz="3200"/>
            </a:pPr>
            <a:endParaRPr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" name="1920">
            <a:extLst>
              <a:ext uri="{FF2B5EF4-FFF2-40B4-BE49-F238E27FC236}">
                <a16:creationId xmlns:a16="http://schemas.microsoft.com/office/drawing/2014/main" id="{EAD57E69-AE4A-4136-B8D7-C5BCC5991964}"/>
              </a:ext>
            </a:extLst>
          </p:cNvPr>
          <p:cNvSpPr>
            <a:spLocks noChangeAspect="1"/>
          </p:cNvSpPr>
          <p:nvPr/>
        </p:nvSpPr>
        <p:spPr>
          <a:xfrm>
            <a:off x="127434" y="5559666"/>
            <a:ext cx="844166" cy="844166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>
              <a:defRPr sz="3200">
                <a:solidFill>
                  <a:srgbClr val="FFFFFF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r>
              <a:rPr sz="1800" u="none" kern="0" dirty="0">
                <a:latin typeface="Bradley Hand Bold"/>
                <a:cs typeface="Bradley Hand Bold"/>
              </a:rPr>
              <a:t>1920</a:t>
            </a:r>
          </a:p>
        </p:txBody>
      </p:sp>
      <p:sp>
        <p:nvSpPr>
          <p:cNvPr id="5" name="1940">
            <a:extLst>
              <a:ext uri="{FF2B5EF4-FFF2-40B4-BE49-F238E27FC236}">
                <a16:creationId xmlns:a16="http://schemas.microsoft.com/office/drawing/2014/main" id="{B66201B1-1038-4B6B-94B8-5399CE440467}"/>
              </a:ext>
            </a:extLst>
          </p:cNvPr>
          <p:cNvSpPr>
            <a:spLocks noChangeAspect="1"/>
          </p:cNvSpPr>
          <p:nvPr/>
        </p:nvSpPr>
        <p:spPr>
          <a:xfrm>
            <a:off x="3045932" y="5573501"/>
            <a:ext cx="843831" cy="843831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>
              <a:defRPr sz="3200">
                <a:solidFill>
                  <a:srgbClr val="FFFFFF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r>
              <a:rPr sz="1800" u="none" kern="0" dirty="0">
                <a:latin typeface="Bradley Hand Bold"/>
                <a:cs typeface="Bradley Hand Bold"/>
              </a:rPr>
              <a:t>1940</a:t>
            </a:r>
          </a:p>
        </p:txBody>
      </p:sp>
      <p:sp>
        <p:nvSpPr>
          <p:cNvPr id="6" name="1930">
            <a:extLst>
              <a:ext uri="{FF2B5EF4-FFF2-40B4-BE49-F238E27FC236}">
                <a16:creationId xmlns:a16="http://schemas.microsoft.com/office/drawing/2014/main" id="{3BE437EF-B6BD-4B0A-8386-73892CCB62E0}"/>
              </a:ext>
            </a:extLst>
          </p:cNvPr>
          <p:cNvSpPr>
            <a:spLocks noChangeAspect="1"/>
          </p:cNvSpPr>
          <p:nvPr/>
        </p:nvSpPr>
        <p:spPr>
          <a:xfrm>
            <a:off x="1943532" y="5559666"/>
            <a:ext cx="844166" cy="844166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>
              <a:defRPr sz="3200">
                <a:solidFill>
                  <a:srgbClr val="FFFFFF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r>
              <a:rPr sz="1800" u="none" kern="0" dirty="0">
                <a:latin typeface="Bradley Hand Bold"/>
                <a:cs typeface="Bradley Hand Bold"/>
              </a:rPr>
              <a:t>1930</a:t>
            </a:r>
          </a:p>
        </p:txBody>
      </p:sp>
      <p:sp>
        <p:nvSpPr>
          <p:cNvPr id="7" name="1950">
            <a:extLst>
              <a:ext uri="{FF2B5EF4-FFF2-40B4-BE49-F238E27FC236}">
                <a16:creationId xmlns:a16="http://schemas.microsoft.com/office/drawing/2014/main" id="{E58436AB-AAE2-477F-B58E-01E71585F273}"/>
              </a:ext>
            </a:extLst>
          </p:cNvPr>
          <p:cNvSpPr>
            <a:spLocks noChangeAspect="1"/>
          </p:cNvSpPr>
          <p:nvPr/>
        </p:nvSpPr>
        <p:spPr>
          <a:xfrm>
            <a:off x="3857276" y="5559666"/>
            <a:ext cx="844166" cy="844166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>
              <a:defRPr sz="3200">
                <a:solidFill>
                  <a:srgbClr val="FFFFFF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r>
              <a:rPr sz="1800" u="none" kern="0" dirty="0">
                <a:latin typeface="Bradley Hand Bold"/>
                <a:cs typeface="Bradley Hand Bold"/>
              </a:rPr>
              <a:t>1950</a:t>
            </a:r>
          </a:p>
        </p:txBody>
      </p:sp>
      <p:sp>
        <p:nvSpPr>
          <p:cNvPr id="8" name="1970">
            <a:extLst>
              <a:ext uri="{FF2B5EF4-FFF2-40B4-BE49-F238E27FC236}">
                <a16:creationId xmlns:a16="http://schemas.microsoft.com/office/drawing/2014/main" id="{0E43C743-6185-458A-AC9C-B8083556C555}"/>
              </a:ext>
            </a:extLst>
          </p:cNvPr>
          <p:cNvSpPr>
            <a:spLocks noChangeAspect="1"/>
          </p:cNvSpPr>
          <p:nvPr/>
        </p:nvSpPr>
        <p:spPr>
          <a:xfrm>
            <a:off x="5992819" y="5553067"/>
            <a:ext cx="864265" cy="864265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>
              <a:defRPr sz="3200">
                <a:solidFill>
                  <a:srgbClr val="FFFFFF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r>
              <a:rPr sz="1800" u="none" kern="0" dirty="0">
                <a:latin typeface="Bradley Hand Bold"/>
                <a:cs typeface="Bradley Hand Bold"/>
              </a:rPr>
              <a:t>1970</a:t>
            </a:r>
          </a:p>
        </p:txBody>
      </p:sp>
      <p:sp>
        <p:nvSpPr>
          <p:cNvPr id="9" name="1980">
            <a:extLst>
              <a:ext uri="{FF2B5EF4-FFF2-40B4-BE49-F238E27FC236}">
                <a16:creationId xmlns:a16="http://schemas.microsoft.com/office/drawing/2014/main" id="{472C3B66-E488-4A9B-876A-62A66B4D08F9}"/>
              </a:ext>
            </a:extLst>
          </p:cNvPr>
          <p:cNvSpPr>
            <a:spLocks noChangeAspect="1"/>
          </p:cNvSpPr>
          <p:nvPr/>
        </p:nvSpPr>
        <p:spPr>
          <a:xfrm>
            <a:off x="7349335" y="5559666"/>
            <a:ext cx="844166" cy="844166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>
              <a:defRPr sz="3200">
                <a:solidFill>
                  <a:srgbClr val="FFFFFF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r>
              <a:rPr sz="1800" u="none" kern="0" dirty="0">
                <a:latin typeface="Bradley Hand Bold"/>
                <a:cs typeface="Bradley Hand Bold"/>
              </a:rPr>
              <a:t>1980</a:t>
            </a:r>
          </a:p>
        </p:txBody>
      </p:sp>
      <p:grpSp>
        <p:nvGrpSpPr>
          <p:cNvPr id="10" name="Group">
            <a:extLst>
              <a:ext uri="{FF2B5EF4-FFF2-40B4-BE49-F238E27FC236}">
                <a16:creationId xmlns:a16="http://schemas.microsoft.com/office/drawing/2014/main" id="{18B63EC9-0766-4917-A723-3E0AD195678A}"/>
              </a:ext>
            </a:extLst>
          </p:cNvPr>
          <p:cNvGrpSpPr/>
          <p:nvPr/>
        </p:nvGrpSpPr>
        <p:grpSpPr>
          <a:xfrm>
            <a:off x="0" y="1915886"/>
            <a:ext cx="1351087" cy="3528391"/>
            <a:chOff x="0" y="0"/>
            <a:chExt cx="1568053" cy="3896459"/>
          </a:xfrm>
        </p:grpSpPr>
        <p:pic>
          <p:nvPicPr>
            <p:cNvPr id="11" name="Image" descr="Image">
              <a:extLst>
                <a:ext uri="{FF2B5EF4-FFF2-40B4-BE49-F238E27FC236}">
                  <a16:creationId xmlns:a16="http://schemas.microsoft.com/office/drawing/2014/main" id="{4D6B3A41-B932-4A3C-B527-A1EE3C830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568034" cy="20188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Image" descr="Image">
              <a:extLst>
                <a:ext uri="{FF2B5EF4-FFF2-40B4-BE49-F238E27FC236}">
                  <a16:creationId xmlns:a16="http://schemas.microsoft.com/office/drawing/2014/main" id="{26039C16-56AB-43E7-9E38-39551C7E4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4492" t="5975" r="32908" b="50366"/>
            <a:stretch>
              <a:fillRect/>
            </a:stretch>
          </p:blipFill>
          <p:spPr>
            <a:xfrm>
              <a:off x="0" y="2028093"/>
              <a:ext cx="1568054" cy="18683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7D95FA98-0ED0-43DE-9582-CF8B73D5438F}"/>
              </a:ext>
            </a:extLst>
          </p:cNvPr>
          <p:cNvGrpSpPr/>
          <p:nvPr/>
        </p:nvGrpSpPr>
        <p:grpSpPr>
          <a:xfrm>
            <a:off x="1473697" y="2005501"/>
            <a:ext cx="1351070" cy="3438775"/>
            <a:chOff x="0" y="0"/>
            <a:chExt cx="1568053" cy="4429854"/>
          </a:xfrm>
        </p:grpSpPr>
        <p:pic>
          <p:nvPicPr>
            <p:cNvPr id="14" name="Image" descr="Image">
              <a:extLst>
                <a:ext uri="{FF2B5EF4-FFF2-40B4-BE49-F238E27FC236}">
                  <a16:creationId xmlns:a16="http://schemas.microsoft.com/office/drawing/2014/main" id="{3738611B-A1A5-4FD0-99D2-F5F6B7521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568054" cy="2231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Image" descr="Image">
              <a:extLst>
                <a:ext uri="{FF2B5EF4-FFF2-40B4-BE49-F238E27FC236}">
                  <a16:creationId xmlns:a16="http://schemas.microsoft.com/office/drawing/2014/main" id="{1A7BEF4D-8E65-4B5F-A2AB-A59250F8F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6870" t="6402" r="16322" b="51238"/>
            <a:stretch>
              <a:fillRect/>
            </a:stretch>
          </p:blipFill>
          <p:spPr>
            <a:xfrm>
              <a:off x="66092" y="2197936"/>
              <a:ext cx="1435818" cy="22319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DD6FBD4C-7D19-494C-B395-01CE5843F228}"/>
              </a:ext>
            </a:extLst>
          </p:cNvPr>
          <p:cNvGrpSpPr/>
          <p:nvPr/>
        </p:nvGrpSpPr>
        <p:grpSpPr>
          <a:xfrm>
            <a:off x="2879828" y="1961499"/>
            <a:ext cx="1351070" cy="3482762"/>
            <a:chOff x="0" y="0"/>
            <a:chExt cx="1568053" cy="3830614"/>
          </a:xfrm>
        </p:grpSpPr>
        <p:pic>
          <p:nvPicPr>
            <p:cNvPr id="17" name="Image" descr="Image">
              <a:extLst>
                <a:ext uri="{FF2B5EF4-FFF2-40B4-BE49-F238E27FC236}">
                  <a16:creationId xmlns:a16="http://schemas.microsoft.com/office/drawing/2014/main" id="{68C91873-1822-4C86-B467-912B0C4FE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568054" cy="1801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Image" descr="Image">
              <a:extLst>
                <a:ext uri="{FF2B5EF4-FFF2-40B4-BE49-F238E27FC236}">
                  <a16:creationId xmlns:a16="http://schemas.microsoft.com/office/drawing/2014/main" id="{9A39949E-F0A7-4097-8834-0B056679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3444" t="5530" r="263" b="50793"/>
            <a:stretch>
              <a:fillRect/>
            </a:stretch>
          </p:blipFill>
          <p:spPr>
            <a:xfrm>
              <a:off x="174953" y="1816422"/>
              <a:ext cx="1218152" cy="2014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BF470E0-76DE-4831-AC96-D9205C5D39C5}"/>
              </a:ext>
            </a:extLst>
          </p:cNvPr>
          <p:cNvGrpSpPr/>
          <p:nvPr/>
        </p:nvGrpSpPr>
        <p:grpSpPr>
          <a:xfrm>
            <a:off x="4534256" y="2127598"/>
            <a:ext cx="1351071" cy="3310939"/>
            <a:chOff x="6400042" y="807365"/>
            <a:chExt cx="1467064" cy="3746065"/>
          </a:xfrm>
        </p:grpSpPr>
        <p:pic>
          <p:nvPicPr>
            <p:cNvPr id="19" name="Image" descr="Image">
              <a:extLst>
                <a:ext uri="{FF2B5EF4-FFF2-40B4-BE49-F238E27FC236}">
                  <a16:creationId xmlns:a16="http://schemas.microsoft.com/office/drawing/2014/main" id="{361354FB-E2A7-4537-BEA2-0B5538FDD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1933"/>
            <a:stretch/>
          </p:blipFill>
          <p:spPr>
            <a:xfrm>
              <a:off x="6400042" y="2722144"/>
              <a:ext cx="1467064" cy="183128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age" descr="Image">
              <a:extLst>
                <a:ext uri="{FF2B5EF4-FFF2-40B4-BE49-F238E27FC236}">
                  <a16:creationId xmlns:a16="http://schemas.microsoft.com/office/drawing/2014/main" id="{60C6537B-24F4-4CC2-8872-BA77D1E1F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5734"/>
            <a:stretch/>
          </p:blipFill>
          <p:spPr>
            <a:xfrm>
              <a:off x="6467021" y="807365"/>
              <a:ext cx="1351072" cy="1831287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2" name="Group">
            <a:extLst>
              <a:ext uri="{FF2B5EF4-FFF2-40B4-BE49-F238E27FC236}">
                <a16:creationId xmlns:a16="http://schemas.microsoft.com/office/drawing/2014/main" id="{81A9C7D7-A050-469A-B376-5280177F6B08}"/>
              </a:ext>
            </a:extLst>
          </p:cNvPr>
          <p:cNvGrpSpPr/>
          <p:nvPr/>
        </p:nvGrpSpPr>
        <p:grpSpPr>
          <a:xfrm>
            <a:off x="6054887" y="2109340"/>
            <a:ext cx="1351071" cy="3322011"/>
            <a:chOff x="0" y="0"/>
            <a:chExt cx="1568053" cy="4238595"/>
          </a:xfrm>
        </p:grpSpPr>
        <p:pic>
          <p:nvPicPr>
            <p:cNvPr id="23" name="Image" descr="Image">
              <a:extLst>
                <a:ext uri="{FF2B5EF4-FFF2-40B4-BE49-F238E27FC236}">
                  <a16:creationId xmlns:a16="http://schemas.microsoft.com/office/drawing/2014/main" id="{F77BF2AC-43E3-42A4-A47E-642059D53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6637"/>
            <a:stretch>
              <a:fillRect/>
            </a:stretch>
          </p:blipFill>
          <p:spPr>
            <a:xfrm>
              <a:off x="0" y="0"/>
              <a:ext cx="1568054" cy="21954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Image" descr="Image">
              <a:extLst>
                <a:ext uri="{FF2B5EF4-FFF2-40B4-BE49-F238E27FC236}">
                  <a16:creationId xmlns:a16="http://schemas.microsoft.com/office/drawing/2014/main" id="{1A2FAEB7-4105-44E1-9BEC-5D5C4F7E7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217" y="2191775"/>
              <a:ext cx="1535665" cy="2046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" name="Image" descr="Image">
            <a:extLst>
              <a:ext uri="{FF2B5EF4-FFF2-40B4-BE49-F238E27FC236}">
                <a16:creationId xmlns:a16="http://schemas.microsoft.com/office/drawing/2014/main" id="{00A9B5F6-7BA2-498E-B22F-E8620E85E6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4177" y="2109339"/>
            <a:ext cx="1120291" cy="15602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8" name="Image" descr="Image">
            <a:extLst>
              <a:ext uri="{FF2B5EF4-FFF2-40B4-BE49-F238E27FC236}">
                <a16:creationId xmlns:a16="http://schemas.microsoft.com/office/drawing/2014/main" id="{F9B8BE12-D20F-4733-BB06-9B158E510E0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8777" r="54196"/>
          <a:stretch>
            <a:fillRect/>
          </a:stretch>
        </p:blipFill>
        <p:spPr>
          <a:xfrm flipH="1">
            <a:off x="7709644" y="3696957"/>
            <a:ext cx="1000958" cy="173439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0FEEDAD-2295-4AF8-8EC8-FBF887AA0195}"/>
              </a:ext>
            </a:extLst>
          </p:cNvPr>
          <p:cNvSpPr txBox="1"/>
          <p:nvPr/>
        </p:nvSpPr>
        <p:spPr>
          <a:xfrm>
            <a:off x="-317285" y="1239338"/>
            <a:ext cx="1738041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Postwar simplicity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67989F-2617-41DE-8A36-5AAE7B075649}"/>
              </a:ext>
            </a:extLst>
          </p:cNvPr>
          <p:cNvSpPr txBox="1"/>
          <p:nvPr/>
        </p:nvSpPr>
        <p:spPr>
          <a:xfrm>
            <a:off x="1135584" y="1239338"/>
            <a:ext cx="1980416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Manufacturing fabrics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BCA2EB-47F2-44F6-A212-C560FAA4D1AE}"/>
              </a:ext>
            </a:extLst>
          </p:cNvPr>
          <p:cNvSpPr txBox="1"/>
          <p:nvPr/>
        </p:nvSpPr>
        <p:spPr>
          <a:xfrm>
            <a:off x="4588051" y="1377837"/>
            <a:ext cx="1230076" cy="4212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u="none" dirty="0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Feminism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8B039A-43AC-4A5E-AC94-8D87F7EAC87E}"/>
              </a:ext>
            </a:extLst>
          </p:cNvPr>
          <p:cNvSpPr txBox="1"/>
          <p:nvPr/>
        </p:nvSpPr>
        <p:spPr>
          <a:xfrm>
            <a:off x="2992287" y="1239338"/>
            <a:ext cx="1230076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u="none" dirty="0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WWII austerity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8B13A7-FF17-4919-9D0F-9DB5D7C5F23E}"/>
              </a:ext>
            </a:extLst>
          </p:cNvPr>
          <p:cNvSpPr txBox="1"/>
          <p:nvPr/>
        </p:nvSpPr>
        <p:spPr>
          <a:xfrm>
            <a:off x="6006934" y="1372724"/>
            <a:ext cx="1230076" cy="4212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u="none" dirty="0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Anti-war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848E69-38A3-41FF-9098-2C3124A3D30F}"/>
              </a:ext>
            </a:extLst>
          </p:cNvPr>
          <p:cNvSpPr txBox="1"/>
          <p:nvPr/>
        </p:nvSpPr>
        <p:spPr>
          <a:xfrm>
            <a:off x="7324480" y="1282758"/>
            <a:ext cx="1738041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u="none" dirty="0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Women in the workplace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DF1EEF2-0BF2-4D1E-B3EE-C8BE07A6802A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extLst>
      <p:ext uri="{BB962C8B-B14F-4D97-AF65-F5344CB8AC3E}">
        <p14:creationId xmlns:p14="http://schemas.microsoft.com/office/powerpoint/2010/main" val="27559359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9" name="Rectangle"/>
          <p:cNvSpPr/>
          <p:nvPr/>
        </p:nvSpPr>
        <p:spPr>
          <a:xfrm rot="16200000">
            <a:off x="1960473" y="2928545"/>
            <a:ext cx="404455" cy="80965"/>
          </a:xfrm>
          <a:prstGeom prst="rect">
            <a:avLst/>
          </a:prstGeom>
          <a:solidFill>
            <a:srgbClr val="7F108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 u="none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40" name="Rounded Rectangle"/>
          <p:cNvSpPr/>
          <p:nvPr/>
        </p:nvSpPr>
        <p:spPr>
          <a:xfrm>
            <a:off x="2955092" y="2551938"/>
            <a:ext cx="401872" cy="2498037"/>
          </a:xfrm>
          <a:prstGeom prst="roundRect">
            <a:avLst>
              <a:gd name="adj" fmla="val 16131"/>
            </a:avLst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 u="none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41" name="Rounded Rectangle"/>
          <p:cNvSpPr/>
          <p:nvPr/>
        </p:nvSpPr>
        <p:spPr>
          <a:xfrm>
            <a:off x="3505525" y="2551938"/>
            <a:ext cx="401872" cy="2498037"/>
          </a:xfrm>
          <a:prstGeom prst="roundRect">
            <a:avLst>
              <a:gd name="adj" fmla="val 16131"/>
            </a:avLst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 u="none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42" name="Rounded Rectangle"/>
          <p:cNvSpPr/>
          <p:nvPr/>
        </p:nvSpPr>
        <p:spPr>
          <a:xfrm>
            <a:off x="4055958" y="2551938"/>
            <a:ext cx="401872" cy="2498037"/>
          </a:xfrm>
          <a:prstGeom prst="roundRect">
            <a:avLst>
              <a:gd name="adj" fmla="val 16131"/>
            </a:avLst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 u="none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43" name="Rounded Rectangle"/>
          <p:cNvSpPr/>
          <p:nvPr/>
        </p:nvSpPr>
        <p:spPr>
          <a:xfrm>
            <a:off x="4606392" y="3387597"/>
            <a:ext cx="411397" cy="826719"/>
          </a:xfrm>
          <a:prstGeom prst="roundRect">
            <a:avLst>
              <a:gd name="adj" fmla="val 14448"/>
            </a:avLst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 u="none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44" name="Circle"/>
          <p:cNvSpPr/>
          <p:nvPr/>
        </p:nvSpPr>
        <p:spPr>
          <a:xfrm>
            <a:off x="4635877" y="3431607"/>
            <a:ext cx="352426" cy="352426"/>
          </a:xfrm>
          <a:prstGeom prst="ellipse">
            <a:avLst/>
          </a:prstGeom>
          <a:solidFill>
            <a:schemeClr val="accent2"/>
          </a:solidFill>
          <a:ln w="508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  <a:defRPr sz="3200"/>
            </a:pPr>
            <a:endParaRPr sz="1200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545" name="Circle"/>
          <p:cNvSpPr/>
          <p:nvPr/>
        </p:nvSpPr>
        <p:spPr>
          <a:xfrm>
            <a:off x="4635877" y="3813888"/>
            <a:ext cx="352426" cy="352426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  <a:defRPr sz="3200"/>
            </a:pPr>
            <a:endParaRPr sz="1200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546" name="P(y|z)"/>
          <p:cNvSpPr txBox="1"/>
          <p:nvPr/>
        </p:nvSpPr>
        <p:spPr>
          <a:xfrm>
            <a:off x="5140464" y="2995829"/>
            <a:ext cx="578284" cy="296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r>
              <a:rPr sz="1575" u="none" kern="0">
                <a:solidFill>
                  <a:srgbClr val="000000"/>
                </a:solidFill>
              </a:rPr>
              <a:t>P(y|z)</a:t>
            </a:r>
          </a:p>
        </p:txBody>
      </p:sp>
      <p:sp>
        <p:nvSpPr>
          <p:cNvPr id="4547" name="y"/>
          <p:cNvSpPr txBox="1"/>
          <p:nvPr/>
        </p:nvSpPr>
        <p:spPr>
          <a:xfrm>
            <a:off x="6146225" y="2995829"/>
            <a:ext cx="155091" cy="296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r>
              <a:rPr sz="1575" u="none" kern="0">
                <a:solidFill>
                  <a:srgbClr val="000000"/>
                </a:solidFill>
              </a:rPr>
              <a:t>y</a:t>
            </a:r>
          </a:p>
        </p:txBody>
      </p:sp>
      <p:sp>
        <p:nvSpPr>
          <p:cNvPr id="4548" name="Line"/>
          <p:cNvSpPr/>
          <p:nvPr/>
        </p:nvSpPr>
        <p:spPr>
          <a:xfrm rot="18900000">
            <a:off x="2630774" y="3152136"/>
            <a:ext cx="1667659" cy="1465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02" y="2345"/>
                  <a:pt x="2518" y="4481"/>
                  <a:pt x="4196" y="6332"/>
                </a:cubicBezTo>
                <a:cubicBezTo>
                  <a:pt x="8219" y="10768"/>
                  <a:pt x="13507" y="13330"/>
                  <a:pt x="17827" y="17363"/>
                </a:cubicBezTo>
                <a:cubicBezTo>
                  <a:pt x="19196" y="18641"/>
                  <a:pt x="20459" y="20060"/>
                  <a:pt x="21600" y="21600"/>
                </a:cubicBezTo>
              </a:path>
            </a:pathLst>
          </a:custGeom>
          <a:ln w="38100">
            <a:solidFill>
              <a:srgbClr val="1DB1F9">
                <a:alpha val="54621"/>
              </a:srgbClr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  <a:defRPr sz="3200"/>
            </a:pPr>
            <a:endParaRPr sz="1200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549" name="Rectangle"/>
          <p:cNvSpPr/>
          <p:nvPr/>
        </p:nvSpPr>
        <p:spPr>
          <a:xfrm rot="16200000">
            <a:off x="1960473" y="3322752"/>
            <a:ext cx="404455" cy="80965"/>
          </a:xfrm>
          <a:prstGeom prst="rect">
            <a:avLst/>
          </a:prstGeom>
          <a:solidFill>
            <a:srgbClr val="0E0E0E"/>
          </a:solidFill>
          <a:ln w="50800">
            <a:solidFill>
              <a:srgbClr val="3F892D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 u="none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50" name="Rectangle"/>
          <p:cNvSpPr/>
          <p:nvPr/>
        </p:nvSpPr>
        <p:spPr>
          <a:xfrm rot="16200000">
            <a:off x="1960473" y="4592403"/>
            <a:ext cx="404455" cy="80965"/>
          </a:xfrm>
          <a:prstGeom prst="rect">
            <a:avLst/>
          </a:prstGeom>
          <a:solidFill>
            <a:srgbClr val="DFDFDF"/>
          </a:solidFill>
          <a:ln w="50800">
            <a:solidFill>
              <a:srgbClr val="3F892D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 u="none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51" name="Rectangle"/>
          <p:cNvSpPr/>
          <p:nvPr/>
        </p:nvSpPr>
        <p:spPr>
          <a:xfrm rot="16200000">
            <a:off x="1960473" y="4186747"/>
            <a:ext cx="404455" cy="80965"/>
          </a:xfrm>
          <a:prstGeom prst="rect">
            <a:avLst/>
          </a:prstGeom>
          <a:solidFill>
            <a:srgbClr val="030C7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 u="none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52" name="Line"/>
          <p:cNvSpPr/>
          <p:nvPr/>
        </p:nvSpPr>
        <p:spPr>
          <a:xfrm rot="18900000">
            <a:off x="1467964" y="3003187"/>
            <a:ext cx="1584362" cy="159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683"/>
                </a:moveTo>
                <a:lnTo>
                  <a:pt x="896" y="21600"/>
                </a:lnTo>
                <a:lnTo>
                  <a:pt x="21600" y="945"/>
                </a:lnTo>
                <a:lnTo>
                  <a:pt x="20629" y="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  <a:defRPr sz="3200"/>
            </a:pPr>
            <a:endParaRPr sz="1200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553" name="Line"/>
          <p:cNvSpPr/>
          <p:nvPr/>
        </p:nvSpPr>
        <p:spPr>
          <a:xfrm rot="8100000">
            <a:off x="1282849" y="3006048"/>
            <a:ext cx="1584362" cy="159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683"/>
                </a:moveTo>
                <a:lnTo>
                  <a:pt x="896" y="21600"/>
                </a:lnTo>
                <a:lnTo>
                  <a:pt x="21600" y="945"/>
                </a:lnTo>
                <a:lnTo>
                  <a:pt x="20629" y="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  <a:defRPr sz="3200"/>
            </a:pPr>
            <a:endParaRPr sz="1200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554" name="Line"/>
          <p:cNvSpPr/>
          <p:nvPr/>
        </p:nvSpPr>
        <p:spPr>
          <a:xfrm rot="11115615">
            <a:off x="2191066" y="3365170"/>
            <a:ext cx="2474486" cy="180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4959" extrusionOk="0">
                <a:moveTo>
                  <a:pt x="0" y="4718"/>
                </a:moveTo>
                <a:cubicBezTo>
                  <a:pt x="840" y="8521"/>
                  <a:pt x="1727" y="11283"/>
                  <a:pt x="2641" y="12936"/>
                </a:cubicBezTo>
                <a:cubicBezTo>
                  <a:pt x="6887" y="20611"/>
                  <a:pt x="11097" y="4229"/>
                  <a:pt x="15395" y="712"/>
                </a:cubicBezTo>
                <a:cubicBezTo>
                  <a:pt x="17473" y="-989"/>
                  <a:pt x="19566" y="363"/>
                  <a:pt x="21600" y="4718"/>
                </a:cubicBezTo>
              </a:path>
            </a:pathLst>
          </a:custGeom>
          <a:ln w="38100">
            <a:solidFill>
              <a:srgbClr val="3F892D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26789" tIns="26789" rIns="26789" bIns="26789" anchor="ctr"/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  <a:defRPr sz="3200"/>
            </a:pPr>
            <a:endParaRPr sz="1200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555" name="Line"/>
          <p:cNvSpPr/>
          <p:nvPr/>
        </p:nvSpPr>
        <p:spPr>
          <a:xfrm rot="11115615">
            <a:off x="2259390" y="3503253"/>
            <a:ext cx="2346299" cy="1239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1" extrusionOk="0">
                <a:moveTo>
                  <a:pt x="0" y="21455"/>
                </a:moveTo>
                <a:cubicBezTo>
                  <a:pt x="725" y="21600"/>
                  <a:pt x="1458" y="21461"/>
                  <a:pt x="2153" y="21049"/>
                </a:cubicBezTo>
                <a:cubicBezTo>
                  <a:pt x="5302" y="19183"/>
                  <a:pt x="6567" y="13421"/>
                  <a:pt x="8878" y="9317"/>
                </a:cubicBezTo>
                <a:cubicBezTo>
                  <a:pt x="11178" y="5234"/>
                  <a:pt x="14402" y="3317"/>
                  <a:pt x="17431" y="1817"/>
                </a:cubicBezTo>
                <a:cubicBezTo>
                  <a:pt x="18812" y="1134"/>
                  <a:pt x="20201" y="531"/>
                  <a:pt x="21600" y="0"/>
                </a:cubicBezTo>
              </a:path>
            </a:pathLst>
          </a:custGeom>
          <a:ln w="38100">
            <a:solidFill>
              <a:srgbClr val="3F892D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26789" tIns="26789" rIns="26789" bIns="26789" anchor="ctr"/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  <a:defRPr sz="3200"/>
            </a:pPr>
            <a:endParaRPr sz="1200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556" name="Iteratively update the target feature: shape"/>
          <p:cNvSpPr txBox="1"/>
          <p:nvPr/>
        </p:nvSpPr>
        <p:spPr>
          <a:xfrm>
            <a:off x="951776" y="5703034"/>
            <a:ext cx="7111037" cy="93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0" lvl="1" indent="171450" algn="ctr" defTabSz="438150" fontAlgn="auto" hangingPunct="0">
              <a:spcBef>
                <a:spcPts val="0"/>
              </a:spcBef>
              <a:spcAft>
                <a:spcPts val="0"/>
              </a:spcAft>
              <a:defRPr sz="5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u="none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Propagate gradients to i</a:t>
            </a:r>
            <a:r>
              <a:rPr sz="2800" u="none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teratively update the target feature</a:t>
            </a:r>
            <a:r>
              <a:rPr lang="en-US" sz="2800" u="none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(e.g., shape)</a:t>
            </a:r>
            <a:endParaRPr sz="2800" b="1" u="none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4557" name="c"/>
          <p:cNvSpPr/>
          <p:nvPr/>
        </p:nvSpPr>
        <p:spPr>
          <a:xfrm>
            <a:off x="2797563" y="2135139"/>
            <a:ext cx="2277500" cy="3024965"/>
          </a:xfrm>
          <a:prstGeom prst="roundRect">
            <a:avLst>
              <a:gd name="adj" fmla="val 9287"/>
            </a:avLst>
          </a:prstGeom>
          <a:ln w="50800">
            <a:solidFill>
              <a:srgbClr val="000000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</a:pPr>
            <a:r>
              <a:rPr sz="825" u="none" kern="0"/>
              <a:t>c</a:t>
            </a:r>
          </a:p>
        </p:txBody>
      </p:sp>
      <p:sp>
        <p:nvSpPr>
          <p:cNvPr id="4558" name="F++"/>
          <p:cNvSpPr txBox="1"/>
          <p:nvPr/>
        </p:nvSpPr>
        <p:spPr>
          <a:xfrm>
            <a:off x="3770402" y="2164350"/>
            <a:ext cx="331822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  <a:defRPr sz="4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650" b="1" u="none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F</a:t>
            </a:r>
            <a:r>
              <a:rPr sz="1650" b="1" u="none" kern="0" baseline="31999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++</a:t>
            </a:r>
          </a:p>
        </p:txBody>
      </p:sp>
      <p:sp>
        <p:nvSpPr>
          <p:cNvPr id="4559" name="fc1"/>
          <p:cNvSpPr txBox="1"/>
          <p:nvPr/>
        </p:nvSpPr>
        <p:spPr>
          <a:xfrm>
            <a:off x="2995727" y="3654763"/>
            <a:ext cx="320602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584200">
              <a:defRPr sz="4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</a:pPr>
            <a:r>
              <a:rPr sz="1650" u="none" kern="0">
                <a:solidFill>
                  <a:srgbClr val="000000"/>
                </a:solidFill>
              </a:rPr>
              <a:t>fc1</a:t>
            </a:r>
          </a:p>
        </p:txBody>
      </p:sp>
      <p:sp>
        <p:nvSpPr>
          <p:cNvPr id="4560" name="fc2"/>
          <p:cNvSpPr txBox="1"/>
          <p:nvPr/>
        </p:nvSpPr>
        <p:spPr>
          <a:xfrm>
            <a:off x="3558428" y="3654763"/>
            <a:ext cx="320602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584200">
              <a:defRPr sz="4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</a:pPr>
            <a:r>
              <a:rPr sz="1650" u="none" kern="0">
                <a:solidFill>
                  <a:srgbClr val="000000"/>
                </a:solidFill>
              </a:rPr>
              <a:t>fc2</a:t>
            </a:r>
          </a:p>
        </p:txBody>
      </p:sp>
      <p:sp>
        <p:nvSpPr>
          <p:cNvPr id="4561" name="fc3"/>
          <p:cNvSpPr txBox="1"/>
          <p:nvPr/>
        </p:nvSpPr>
        <p:spPr>
          <a:xfrm>
            <a:off x="4093507" y="3654763"/>
            <a:ext cx="320602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584200">
              <a:defRPr sz="4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</a:pPr>
            <a:r>
              <a:rPr sz="1650" u="none" kern="0">
                <a:solidFill>
                  <a:srgbClr val="000000"/>
                </a:solidFill>
              </a:rPr>
              <a:t>fc3</a:t>
            </a:r>
          </a:p>
        </p:txBody>
      </p:sp>
      <p:sp>
        <p:nvSpPr>
          <p:cNvPr id="4562" name="z"/>
          <p:cNvSpPr txBox="1"/>
          <p:nvPr/>
        </p:nvSpPr>
        <p:spPr>
          <a:xfrm>
            <a:off x="2098417" y="2425642"/>
            <a:ext cx="128568" cy="276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1275" tIns="11275" rIns="11275" bIns="11275" anchor="ctr">
            <a:spAutoFit/>
          </a:bodyPr>
          <a:lstStyle>
            <a:lvl1pPr defTabSz="494440">
              <a:defRPr sz="4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185415" fontAlgn="auto" hangingPunct="0">
              <a:spcBef>
                <a:spcPts val="0"/>
              </a:spcBef>
              <a:spcAft>
                <a:spcPts val="0"/>
              </a:spcAft>
            </a:pPr>
            <a:r>
              <a:rPr sz="1650" u="none" kern="0">
                <a:solidFill>
                  <a:srgbClr val="000000"/>
                </a:solidFill>
              </a:rPr>
              <a:t>z</a:t>
            </a:r>
          </a:p>
        </p:txBody>
      </p:sp>
      <p:sp>
        <p:nvSpPr>
          <p:cNvPr id="4563" name="Rectangle"/>
          <p:cNvSpPr/>
          <p:nvPr/>
        </p:nvSpPr>
        <p:spPr>
          <a:xfrm>
            <a:off x="5201851" y="3565776"/>
            <a:ext cx="595953" cy="9211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 u="none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64" name="Rectangle"/>
          <p:cNvSpPr/>
          <p:nvPr/>
        </p:nvSpPr>
        <p:spPr>
          <a:xfrm>
            <a:off x="5204411" y="3944045"/>
            <a:ext cx="61915" cy="9211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 u="none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65" name="Line"/>
          <p:cNvSpPr/>
          <p:nvPr/>
        </p:nvSpPr>
        <p:spPr>
          <a:xfrm flipV="1">
            <a:off x="5201852" y="3375943"/>
            <a:ext cx="1" cy="77400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  <a:defRPr sz="3200"/>
            </a:pPr>
            <a:endParaRPr sz="1200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566" name="…"/>
          <p:cNvSpPr txBox="1"/>
          <p:nvPr/>
        </p:nvSpPr>
        <p:spPr>
          <a:xfrm rot="16200000">
            <a:off x="1978842" y="3523567"/>
            <a:ext cx="234367" cy="276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1275" tIns="11275" rIns="11275" bIns="11275" anchor="ctr">
            <a:spAutoFit/>
          </a:bodyPr>
          <a:lstStyle>
            <a:lvl1pPr defTabSz="494440">
              <a:defRPr sz="4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185415" fontAlgn="auto" hangingPunct="0">
              <a:spcBef>
                <a:spcPts val="0"/>
              </a:spcBef>
              <a:spcAft>
                <a:spcPts val="0"/>
              </a:spcAft>
            </a:pPr>
            <a:r>
              <a:rPr sz="1650" u="none" kern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33" name="Shape 215">
            <a:extLst>
              <a:ext uri="{FF2B5EF4-FFF2-40B4-BE49-F238E27FC236}">
                <a16:creationId xmlns:a16="http://schemas.microsoft.com/office/drawing/2014/main" id="{5D9034A1-2E48-48C0-9E29-1241B2941A67}"/>
              </a:ext>
            </a:extLst>
          </p:cNvPr>
          <p:cNvSpPr/>
          <p:nvPr/>
        </p:nvSpPr>
        <p:spPr>
          <a:xfrm>
            <a:off x="473181" y="361569"/>
            <a:ext cx="7969297" cy="159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>
            <a:normAutofit/>
          </a:bodyPr>
          <a:lstStyle>
            <a:lvl1pPr defTabSz="689352">
              <a:defRPr sz="7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258507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u="none" kern="0" dirty="0">
                <a:solidFill>
                  <a:srgbClr val="000000"/>
                </a:solidFill>
              </a:rPr>
              <a:t>Computing an outfit edit</a:t>
            </a:r>
            <a:endParaRPr sz="3800" u="none" kern="0" dirty="0">
              <a:solidFill>
                <a:srgbClr val="000000"/>
              </a:solidFill>
            </a:endParaRPr>
          </a:p>
        </p:txBody>
      </p:sp>
      <p:sp>
        <p:nvSpPr>
          <p:cNvPr id="34" name="Fashionable">
            <a:extLst>
              <a:ext uri="{FF2B5EF4-FFF2-40B4-BE49-F238E27FC236}">
                <a16:creationId xmlns:a16="http://schemas.microsoft.com/office/drawing/2014/main" id="{7FEE6075-208F-436E-81DE-1AE4B0F53F75}"/>
              </a:ext>
            </a:extLst>
          </p:cNvPr>
          <p:cNvSpPr txBox="1"/>
          <p:nvPr/>
        </p:nvSpPr>
        <p:spPr>
          <a:xfrm>
            <a:off x="5979068" y="3353745"/>
            <a:ext cx="1734049" cy="423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r>
              <a:rPr sz="2400" u="none" kern="0" dirty="0">
                <a:solidFill>
                  <a:srgbClr val="000000"/>
                </a:solidFill>
              </a:rPr>
              <a:t>Fashionable</a:t>
            </a:r>
          </a:p>
        </p:txBody>
      </p:sp>
      <p:sp>
        <p:nvSpPr>
          <p:cNvPr id="35" name="Unfashionable">
            <a:extLst>
              <a:ext uri="{FF2B5EF4-FFF2-40B4-BE49-F238E27FC236}">
                <a16:creationId xmlns:a16="http://schemas.microsoft.com/office/drawing/2014/main" id="{1356834F-279B-44CA-95A0-2AE16B46A109}"/>
              </a:ext>
            </a:extLst>
          </p:cNvPr>
          <p:cNvSpPr txBox="1"/>
          <p:nvPr/>
        </p:nvSpPr>
        <p:spPr>
          <a:xfrm>
            <a:off x="5927739" y="3736027"/>
            <a:ext cx="2025795" cy="423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r>
              <a:rPr sz="2400" u="none" kern="0" dirty="0">
                <a:solidFill>
                  <a:srgbClr val="000000"/>
                </a:solidFill>
              </a:rPr>
              <a:t>Unfashionable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A580D3-C677-42A8-9693-E8A494892973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000_dataset10k_9631_01.jpg" descr="000_dataset10k_9631_01.jpg"/>
          <p:cNvPicPr>
            <a:picLocks noChangeAspect="1"/>
          </p:cNvPicPr>
          <p:nvPr/>
        </p:nvPicPr>
        <p:blipFill>
          <a:blip r:embed="rId3"/>
          <a:srcRect l="31164" r="37461"/>
          <a:stretch>
            <a:fillRect/>
          </a:stretch>
        </p:blipFill>
        <p:spPr>
          <a:xfrm>
            <a:off x="5076825" y="1514475"/>
            <a:ext cx="744096" cy="2371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000_997_163_01.jpg" descr="000_997_163_01.jpg"/>
          <p:cNvPicPr>
            <a:picLocks noChangeAspect="1"/>
          </p:cNvPicPr>
          <p:nvPr/>
        </p:nvPicPr>
        <p:blipFill>
          <a:blip r:embed="rId4"/>
          <a:srcRect l="31196" r="36286" b="3341"/>
          <a:stretch>
            <a:fillRect/>
          </a:stretch>
        </p:blipFill>
        <p:spPr>
          <a:xfrm>
            <a:off x="2238376" y="1500188"/>
            <a:ext cx="797864" cy="2371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000_dataset10k_1444_00.jpg" descr="000_dataset10k_1444_00.jpg"/>
          <p:cNvPicPr>
            <a:picLocks noChangeAspect="1"/>
          </p:cNvPicPr>
          <p:nvPr/>
        </p:nvPicPr>
        <p:blipFill>
          <a:blip r:embed="rId5"/>
          <a:srcRect l="33772" r="37757"/>
          <a:stretch>
            <a:fillRect/>
          </a:stretch>
        </p:blipFill>
        <p:spPr>
          <a:xfrm>
            <a:off x="3614738" y="1485900"/>
            <a:ext cx="675227" cy="2371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000_dataset10k_4933_04.jpg" descr="000_dataset10k_4933_04.jpg"/>
          <p:cNvPicPr>
            <a:picLocks noChangeAspect="1"/>
          </p:cNvPicPr>
          <p:nvPr/>
        </p:nvPicPr>
        <p:blipFill>
          <a:blip r:embed="rId6"/>
          <a:srcRect l="31953" r="37486" b="7489"/>
          <a:stretch>
            <a:fillRect/>
          </a:stretch>
        </p:blipFill>
        <p:spPr>
          <a:xfrm>
            <a:off x="6429376" y="1485900"/>
            <a:ext cx="783482" cy="2371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000_dataset10k_4933_00.jpg" descr="000_dataset10k_4933_00.jpg"/>
          <p:cNvPicPr>
            <a:picLocks noChangeAspect="1"/>
          </p:cNvPicPr>
          <p:nvPr/>
        </p:nvPicPr>
        <p:blipFill>
          <a:blip r:embed="rId7"/>
          <a:srcRect l="31865" r="36683" b="6593"/>
          <a:stretch>
            <a:fillRect/>
          </a:stretch>
        </p:blipFill>
        <p:spPr>
          <a:xfrm>
            <a:off x="7781925" y="1500188"/>
            <a:ext cx="798592" cy="2371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004_dataset10k_1444_00.jpg" descr="004_dataset10k_1444_00.jpg"/>
          <p:cNvPicPr>
            <a:picLocks noChangeAspect="1"/>
          </p:cNvPicPr>
          <p:nvPr/>
        </p:nvPicPr>
        <p:blipFill>
          <a:blip r:embed="rId8"/>
          <a:srcRect l="32522" r="37162"/>
          <a:stretch>
            <a:fillRect/>
          </a:stretch>
        </p:blipFill>
        <p:spPr>
          <a:xfrm>
            <a:off x="3614738" y="1485900"/>
            <a:ext cx="718980" cy="2371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002_dataset10k_9631_01.jpg" descr="002_dataset10k_9631_01.jpg"/>
          <p:cNvPicPr>
            <a:picLocks noChangeAspect="1"/>
          </p:cNvPicPr>
          <p:nvPr/>
        </p:nvPicPr>
        <p:blipFill>
          <a:blip r:embed="rId9"/>
          <a:srcRect l="31240" r="37173"/>
          <a:stretch>
            <a:fillRect/>
          </a:stretch>
        </p:blipFill>
        <p:spPr>
          <a:xfrm>
            <a:off x="5076826" y="1514475"/>
            <a:ext cx="749126" cy="2371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002_dataset10k_4933_00.jpg" descr="002_dataset10k_4933_00.jpg"/>
          <p:cNvPicPr>
            <a:picLocks noChangeAspect="1"/>
          </p:cNvPicPr>
          <p:nvPr/>
        </p:nvPicPr>
        <p:blipFill>
          <a:blip r:embed="rId10"/>
          <a:srcRect l="32538" r="37456" b="5341"/>
          <a:stretch>
            <a:fillRect/>
          </a:stretch>
        </p:blipFill>
        <p:spPr>
          <a:xfrm>
            <a:off x="7781925" y="1500188"/>
            <a:ext cx="751809" cy="2371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002_dataset10k_4933_04.jpg" descr="002_dataset10k_4933_04.jpg"/>
          <p:cNvPicPr>
            <a:picLocks noChangeAspect="1"/>
          </p:cNvPicPr>
          <p:nvPr/>
        </p:nvPicPr>
        <p:blipFill>
          <a:blip r:embed="rId11"/>
          <a:srcRect l="33277" r="38068" b="5400"/>
          <a:stretch>
            <a:fillRect/>
          </a:stretch>
        </p:blipFill>
        <p:spPr>
          <a:xfrm>
            <a:off x="6461895" y="1485900"/>
            <a:ext cx="718403" cy="2371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002_997_163_01.jpg" descr="002_997_163_01.jpg"/>
          <p:cNvPicPr>
            <a:picLocks noChangeAspect="1"/>
          </p:cNvPicPr>
          <p:nvPr/>
        </p:nvPicPr>
        <p:blipFill>
          <a:blip r:embed="rId12"/>
          <a:srcRect l="31262" r="36621"/>
          <a:stretch>
            <a:fillRect/>
          </a:stretch>
        </p:blipFill>
        <p:spPr>
          <a:xfrm>
            <a:off x="2238376" y="1500188"/>
            <a:ext cx="761720" cy="2371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Image" descr="Image"/>
          <p:cNvPicPr>
            <a:picLocks noChangeAspect="1"/>
          </p:cNvPicPr>
          <p:nvPr/>
        </p:nvPicPr>
        <p:blipFill>
          <a:blip r:embed="rId13"/>
          <a:srcRect l="29091" r="26158"/>
          <a:stretch>
            <a:fillRect/>
          </a:stretch>
        </p:blipFill>
        <p:spPr>
          <a:xfrm>
            <a:off x="3782119" y="4436982"/>
            <a:ext cx="484328" cy="108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42191" y="4528783"/>
            <a:ext cx="484287" cy="898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3225" y="4514433"/>
            <a:ext cx="827402" cy="827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Image" descr="Image"/>
          <p:cNvPicPr>
            <a:picLocks noChangeAspect="1"/>
          </p:cNvPicPr>
          <p:nvPr/>
        </p:nvPicPr>
        <p:blipFill>
          <a:blip r:embed="rId16"/>
          <a:srcRect l="11419" t="12135" r="10070" b="12841"/>
          <a:stretch>
            <a:fillRect/>
          </a:stretch>
        </p:blipFill>
        <p:spPr>
          <a:xfrm>
            <a:off x="7844032" y="4570741"/>
            <a:ext cx="567560" cy="814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1" h="21535" extrusionOk="0">
                <a:moveTo>
                  <a:pt x="15299" y="3"/>
                </a:moveTo>
                <a:cubicBezTo>
                  <a:pt x="15233" y="-5"/>
                  <a:pt x="15185" y="1"/>
                  <a:pt x="15141" y="23"/>
                </a:cubicBezTo>
                <a:cubicBezTo>
                  <a:pt x="15072" y="58"/>
                  <a:pt x="14763" y="229"/>
                  <a:pt x="14459" y="401"/>
                </a:cubicBezTo>
                <a:cubicBezTo>
                  <a:pt x="13460" y="963"/>
                  <a:pt x="12540" y="1167"/>
                  <a:pt x="10999" y="1168"/>
                </a:cubicBezTo>
                <a:cubicBezTo>
                  <a:pt x="9842" y="1168"/>
                  <a:pt x="8983" y="1076"/>
                  <a:pt x="8476" y="896"/>
                </a:cubicBezTo>
                <a:cubicBezTo>
                  <a:pt x="7969" y="716"/>
                  <a:pt x="7130" y="279"/>
                  <a:pt x="6992" y="125"/>
                </a:cubicBezTo>
                <a:cubicBezTo>
                  <a:pt x="6905" y="28"/>
                  <a:pt x="6831" y="14"/>
                  <a:pt x="6648" y="62"/>
                </a:cubicBezTo>
                <a:cubicBezTo>
                  <a:pt x="6521" y="96"/>
                  <a:pt x="6254" y="139"/>
                  <a:pt x="6050" y="157"/>
                </a:cubicBezTo>
                <a:cubicBezTo>
                  <a:pt x="5846" y="175"/>
                  <a:pt x="5522" y="234"/>
                  <a:pt x="5333" y="290"/>
                </a:cubicBezTo>
                <a:cubicBezTo>
                  <a:pt x="5144" y="347"/>
                  <a:pt x="4664" y="451"/>
                  <a:pt x="4266" y="519"/>
                </a:cubicBezTo>
                <a:cubicBezTo>
                  <a:pt x="3869" y="586"/>
                  <a:pt x="3242" y="721"/>
                  <a:pt x="2873" y="821"/>
                </a:cubicBezTo>
                <a:lnTo>
                  <a:pt x="2201" y="1006"/>
                </a:lnTo>
                <a:lnTo>
                  <a:pt x="2263" y="1301"/>
                </a:lnTo>
                <a:cubicBezTo>
                  <a:pt x="2487" y="2398"/>
                  <a:pt x="2522" y="2805"/>
                  <a:pt x="2472" y="3725"/>
                </a:cubicBezTo>
                <a:cubicBezTo>
                  <a:pt x="2411" y="4837"/>
                  <a:pt x="2120" y="6559"/>
                  <a:pt x="1879" y="7249"/>
                </a:cubicBezTo>
                <a:cubicBezTo>
                  <a:pt x="1650" y="7904"/>
                  <a:pt x="1157" y="8520"/>
                  <a:pt x="536" y="8921"/>
                </a:cubicBezTo>
                <a:lnTo>
                  <a:pt x="0" y="9267"/>
                </a:lnTo>
                <a:lnTo>
                  <a:pt x="164" y="9952"/>
                </a:lnTo>
                <a:cubicBezTo>
                  <a:pt x="255" y="10329"/>
                  <a:pt x="343" y="10950"/>
                  <a:pt x="356" y="11328"/>
                </a:cubicBezTo>
                <a:cubicBezTo>
                  <a:pt x="387" y="12252"/>
                  <a:pt x="267" y="17612"/>
                  <a:pt x="181" y="19117"/>
                </a:cubicBezTo>
                <a:cubicBezTo>
                  <a:pt x="142" y="19779"/>
                  <a:pt x="123" y="20450"/>
                  <a:pt x="141" y="20608"/>
                </a:cubicBezTo>
                <a:cubicBezTo>
                  <a:pt x="179" y="20937"/>
                  <a:pt x="183" y="20939"/>
                  <a:pt x="1704" y="21127"/>
                </a:cubicBezTo>
                <a:cubicBezTo>
                  <a:pt x="2169" y="21185"/>
                  <a:pt x="2805" y="21261"/>
                  <a:pt x="3115" y="21300"/>
                </a:cubicBezTo>
                <a:cubicBezTo>
                  <a:pt x="3425" y="21339"/>
                  <a:pt x="4036" y="21410"/>
                  <a:pt x="4475" y="21454"/>
                </a:cubicBezTo>
                <a:cubicBezTo>
                  <a:pt x="5887" y="21595"/>
                  <a:pt x="6823" y="21548"/>
                  <a:pt x="6823" y="21340"/>
                </a:cubicBezTo>
                <a:cubicBezTo>
                  <a:pt x="6823" y="21308"/>
                  <a:pt x="6999" y="21224"/>
                  <a:pt x="7218" y="21155"/>
                </a:cubicBezTo>
                <a:cubicBezTo>
                  <a:pt x="7848" y="20955"/>
                  <a:pt x="9500" y="20975"/>
                  <a:pt x="11027" y="21202"/>
                </a:cubicBezTo>
                <a:cubicBezTo>
                  <a:pt x="11946" y="21338"/>
                  <a:pt x="12489" y="21380"/>
                  <a:pt x="13392" y="21383"/>
                </a:cubicBezTo>
                <a:cubicBezTo>
                  <a:pt x="14688" y="21387"/>
                  <a:pt x="14940" y="21360"/>
                  <a:pt x="15745" y="21123"/>
                </a:cubicBezTo>
                <a:cubicBezTo>
                  <a:pt x="16227" y="20982"/>
                  <a:pt x="16439" y="20962"/>
                  <a:pt x="17427" y="20962"/>
                </a:cubicBezTo>
                <a:cubicBezTo>
                  <a:pt x="18683" y="20962"/>
                  <a:pt x="21166" y="20740"/>
                  <a:pt x="21349" y="20612"/>
                </a:cubicBezTo>
                <a:cubicBezTo>
                  <a:pt x="21440" y="20549"/>
                  <a:pt x="21449" y="20265"/>
                  <a:pt x="21389" y="19353"/>
                </a:cubicBezTo>
                <a:cubicBezTo>
                  <a:pt x="21346" y="18705"/>
                  <a:pt x="21303" y="17213"/>
                  <a:pt x="21293" y="16037"/>
                </a:cubicBezTo>
                <a:cubicBezTo>
                  <a:pt x="21283" y="14860"/>
                  <a:pt x="21250" y="13709"/>
                  <a:pt x="21225" y="13480"/>
                </a:cubicBezTo>
                <a:cubicBezTo>
                  <a:pt x="21122" y="12542"/>
                  <a:pt x="21174" y="10464"/>
                  <a:pt x="21310" y="10125"/>
                </a:cubicBezTo>
                <a:cubicBezTo>
                  <a:pt x="21600" y="9399"/>
                  <a:pt x="21600" y="9325"/>
                  <a:pt x="21259" y="9177"/>
                </a:cubicBezTo>
                <a:cubicBezTo>
                  <a:pt x="19791" y="8539"/>
                  <a:pt x="19248" y="7247"/>
                  <a:pt x="19278" y="4444"/>
                </a:cubicBezTo>
                <a:cubicBezTo>
                  <a:pt x="19293" y="3043"/>
                  <a:pt x="19387" y="2398"/>
                  <a:pt x="19735" y="1297"/>
                </a:cubicBezTo>
                <a:cubicBezTo>
                  <a:pt x="19780" y="1156"/>
                  <a:pt x="19737" y="1113"/>
                  <a:pt x="19430" y="1006"/>
                </a:cubicBezTo>
                <a:cubicBezTo>
                  <a:pt x="18641" y="732"/>
                  <a:pt x="16118" y="139"/>
                  <a:pt x="15898" y="176"/>
                </a:cubicBezTo>
                <a:cubicBezTo>
                  <a:pt x="15856" y="183"/>
                  <a:pt x="15695" y="137"/>
                  <a:pt x="15542" y="74"/>
                </a:cubicBezTo>
                <a:cubicBezTo>
                  <a:pt x="15446" y="35"/>
                  <a:pt x="15366" y="12"/>
                  <a:pt x="15299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34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79433" y="4434390"/>
            <a:ext cx="821998" cy="987488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Swap to garment from inventory."/>
          <p:cNvSpPr txBox="1"/>
          <p:nvPr/>
        </p:nvSpPr>
        <p:spPr>
          <a:xfrm>
            <a:off x="312225" y="4335520"/>
            <a:ext cx="1620359" cy="1285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r>
              <a:rPr sz="2000" b="1" u="none" kern="0">
                <a:solidFill>
                  <a:srgbClr val="000000"/>
                </a:solidFill>
                <a:latin typeface="Helvetica Neue"/>
                <a:sym typeface="Helvetica Neue"/>
              </a:rPr>
              <a:t>Swap to garment </a:t>
            </a:r>
            <a:r>
              <a:rPr sz="2000" u="none" kern="0">
                <a:solidFill>
                  <a:srgbClr val="000000"/>
                </a:solidFill>
                <a:latin typeface="Helvetica Neue"/>
                <a:sym typeface="Helvetica Neue"/>
              </a:rPr>
              <a:t>from inventory.</a:t>
            </a:r>
          </a:p>
        </p:txBody>
      </p:sp>
      <p:sp>
        <p:nvSpPr>
          <p:cNvPr id="536" name="Visualization of changed garment in new presentation."/>
          <p:cNvSpPr txBox="1"/>
          <p:nvPr/>
        </p:nvSpPr>
        <p:spPr>
          <a:xfrm>
            <a:off x="-4588" y="2059022"/>
            <a:ext cx="2253983" cy="1285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algn="ctr" defTabSz="308075" fontAlgn="auto" hangingPunct="0">
              <a:spcBef>
                <a:spcPts val="0"/>
              </a:spcBef>
              <a:spcAft>
                <a:spcPts val="0"/>
              </a:spcAft>
            </a:pPr>
            <a:r>
              <a:rPr sz="2000" u="none" kern="0" dirty="0">
                <a:solidFill>
                  <a:srgbClr val="000000"/>
                </a:solidFill>
                <a:latin typeface="Helvetica Neue"/>
                <a:sym typeface="Helvetica Neue"/>
              </a:rPr>
              <a:t>Visualization of</a:t>
            </a:r>
            <a:r>
              <a:rPr sz="2000" b="1" u="none" kern="0" dirty="0">
                <a:solidFill>
                  <a:srgbClr val="000000"/>
                </a:solidFill>
                <a:latin typeface="Helvetica Neue"/>
                <a:sym typeface="Helvetica Neue"/>
              </a:rPr>
              <a:t> changed garment </a:t>
            </a:r>
            <a:r>
              <a:rPr sz="2000" u="none" kern="0" dirty="0">
                <a:solidFill>
                  <a:srgbClr val="000000"/>
                </a:solidFill>
                <a:latin typeface="Helvetica Neue"/>
                <a:sym typeface="Helvetica Neue"/>
              </a:rPr>
              <a:t>in</a:t>
            </a:r>
            <a:r>
              <a:rPr sz="2000" b="1" u="none" kern="0" dirty="0">
                <a:solidFill>
                  <a:srgbClr val="000000"/>
                </a:solidFill>
                <a:latin typeface="Helvetica Neue"/>
                <a:sym typeface="Helvetica Neue"/>
              </a:rPr>
              <a:t> new presentation.</a:t>
            </a:r>
          </a:p>
        </p:txBody>
      </p:sp>
      <p:pic>
        <p:nvPicPr>
          <p:cNvPr id="538" name="004_dataset10k_1444_00.jpg" descr="004_dataset10k_1444_00.jpg"/>
          <p:cNvPicPr>
            <a:picLocks noChangeAspect="1"/>
          </p:cNvPicPr>
          <p:nvPr/>
        </p:nvPicPr>
        <p:blipFill>
          <a:blip r:embed="rId8"/>
          <a:srcRect l="32522" r="37162"/>
          <a:stretch>
            <a:fillRect/>
          </a:stretch>
        </p:blipFill>
        <p:spPr>
          <a:xfrm>
            <a:off x="3612982" y="1500188"/>
            <a:ext cx="718980" cy="2371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002_dataset10k_9631_01.jpg" descr="002_dataset10k_9631_01.jpg"/>
          <p:cNvPicPr>
            <a:picLocks noChangeAspect="1"/>
          </p:cNvPicPr>
          <p:nvPr/>
        </p:nvPicPr>
        <p:blipFill>
          <a:blip r:embed="rId9"/>
          <a:srcRect l="31240" r="37173"/>
          <a:stretch>
            <a:fillRect/>
          </a:stretch>
        </p:blipFill>
        <p:spPr>
          <a:xfrm>
            <a:off x="5075070" y="1528763"/>
            <a:ext cx="749126" cy="2371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002_dataset10k_4933_00.jpg" descr="002_dataset10k_4933_00.jpg"/>
          <p:cNvPicPr>
            <a:picLocks noChangeAspect="1"/>
          </p:cNvPicPr>
          <p:nvPr/>
        </p:nvPicPr>
        <p:blipFill>
          <a:blip r:embed="rId10"/>
          <a:srcRect l="32538" r="37456" b="5341"/>
          <a:stretch>
            <a:fillRect/>
          </a:stretch>
        </p:blipFill>
        <p:spPr>
          <a:xfrm>
            <a:off x="7780169" y="1514475"/>
            <a:ext cx="751809" cy="2371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002_dataset10k_4933_04.jpg" descr="002_dataset10k_4933_04.jpg"/>
          <p:cNvPicPr>
            <a:picLocks noChangeAspect="1"/>
          </p:cNvPicPr>
          <p:nvPr/>
        </p:nvPicPr>
        <p:blipFill>
          <a:blip r:embed="rId11"/>
          <a:srcRect l="33277" r="38068" b="5400"/>
          <a:stretch>
            <a:fillRect/>
          </a:stretch>
        </p:blipFill>
        <p:spPr>
          <a:xfrm>
            <a:off x="6460139" y="1500188"/>
            <a:ext cx="718403" cy="2371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002_997_163_01.jpg" descr="002_997_163_01.jpg"/>
          <p:cNvPicPr>
            <a:picLocks noChangeAspect="1"/>
          </p:cNvPicPr>
          <p:nvPr/>
        </p:nvPicPr>
        <p:blipFill>
          <a:blip r:embed="rId12"/>
          <a:srcRect l="31262" r="36621"/>
          <a:stretch>
            <a:fillRect/>
          </a:stretch>
        </p:blipFill>
        <p:spPr>
          <a:xfrm>
            <a:off x="2255670" y="1514475"/>
            <a:ext cx="761720" cy="2371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004_dataset10k_1444_00.jpg" descr="004_dataset10k_1444_00.jpg"/>
          <p:cNvPicPr>
            <a:picLocks noChangeAspect="1"/>
          </p:cNvPicPr>
          <p:nvPr/>
        </p:nvPicPr>
        <p:blipFill>
          <a:blip r:embed="rId8"/>
          <a:srcRect l="32522" r="37162"/>
          <a:stretch>
            <a:fillRect/>
          </a:stretch>
        </p:blipFill>
        <p:spPr>
          <a:xfrm>
            <a:off x="3612982" y="1471613"/>
            <a:ext cx="718980" cy="2371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002_dataset10k_9631_01.jpg" descr="002_dataset10k_9631_01.jpg"/>
          <p:cNvPicPr>
            <a:picLocks noChangeAspect="1"/>
          </p:cNvPicPr>
          <p:nvPr/>
        </p:nvPicPr>
        <p:blipFill>
          <a:blip r:embed="rId9"/>
          <a:srcRect l="31240" r="37173"/>
          <a:stretch>
            <a:fillRect/>
          </a:stretch>
        </p:blipFill>
        <p:spPr>
          <a:xfrm>
            <a:off x="5075070" y="1500188"/>
            <a:ext cx="749126" cy="2371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002_dataset10k_4933_00.jpg" descr="002_dataset10k_4933_00.jpg"/>
          <p:cNvPicPr>
            <a:picLocks noChangeAspect="1"/>
          </p:cNvPicPr>
          <p:nvPr/>
        </p:nvPicPr>
        <p:blipFill>
          <a:blip r:embed="rId10"/>
          <a:srcRect l="32538" r="37456" b="5341"/>
          <a:stretch>
            <a:fillRect/>
          </a:stretch>
        </p:blipFill>
        <p:spPr>
          <a:xfrm>
            <a:off x="7780169" y="1485900"/>
            <a:ext cx="751809" cy="2371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002_dataset10k_4933_04.jpg" descr="002_dataset10k_4933_04.jpg"/>
          <p:cNvPicPr>
            <a:picLocks noChangeAspect="1"/>
          </p:cNvPicPr>
          <p:nvPr/>
        </p:nvPicPr>
        <p:blipFill>
          <a:blip r:embed="rId11"/>
          <a:srcRect l="33277" r="38068" b="5400"/>
          <a:stretch>
            <a:fillRect/>
          </a:stretch>
        </p:blipFill>
        <p:spPr>
          <a:xfrm>
            <a:off x="6460139" y="1471613"/>
            <a:ext cx="718403" cy="2371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002_997_163_01.jpg" descr="002_997_163_01.jpg"/>
          <p:cNvPicPr>
            <a:picLocks noChangeAspect="1"/>
          </p:cNvPicPr>
          <p:nvPr/>
        </p:nvPicPr>
        <p:blipFill>
          <a:blip r:embed="rId12"/>
          <a:srcRect l="31262" r="36621"/>
          <a:stretch>
            <a:fillRect/>
          </a:stretch>
        </p:blipFill>
        <p:spPr>
          <a:xfrm>
            <a:off x="2260432" y="1485900"/>
            <a:ext cx="761720" cy="2371725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hape 227">
            <a:extLst>
              <a:ext uri="{FF2B5EF4-FFF2-40B4-BE49-F238E27FC236}">
                <a16:creationId xmlns:a16="http://schemas.microsoft.com/office/drawing/2014/main" id="{8C8752D6-B794-4C59-9386-4076D586A1FD}"/>
              </a:ext>
            </a:extLst>
          </p:cNvPr>
          <p:cNvSpPr txBox="1">
            <a:spLocks/>
          </p:cNvSpPr>
          <p:nvPr/>
        </p:nvSpPr>
        <p:spPr>
          <a:xfrm>
            <a:off x="852188" y="184407"/>
            <a:ext cx="7657976" cy="11385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68935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defTabSz="258507" fontAlgn="auto"/>
            <a:r>
              <a:rPr lang="en-US" sz="3800" kern="0" dirty="0"/>
              <a:t>Fashion++ minimal edits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2E7ED8-A9B2-48D2-AE8C-4C7025067F4D}"/>
              </a:ext>
            </a:extLst>
          </p:cNvPr>
          <p:cNvSpPr txBox="1"/>
          <p:nvPr/>
        </p:nvSpPr>
        <p:spPr>
          <a:xfrm>
            <a:off x="4582598" y="6468319"/>
            <a:ext cx="5066655" cy="3851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7" tIns="53577" rIns="53577" bIns="53577" numCol="1" spcCol="38100" rtlCol="0" anchor="ctr">
            <a:spAutoFit/>
          </a:bodyPr>
          <a:lstStyle/>
          <a:p>
            <a:pPr algn="ctr" defTabSz="616148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u="none" dirty="0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[Hsiao et al.  Fashion++, </a:t>
            </a:r>
            <a:r>
              <a:rPr lang="en-US" u="none" dirty="0" err="1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arXiv</a:t>
            </a:r>
            <a:r>
              <a:rPr lang="en-US" u="none" dirty="0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 2019]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DDF17A-422B-498D-8371-184656536454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custDataLst>
      <p:tags r:id="rId1"/>
    </p:custDataLst>
  </p:cSld>
  <p:clrMapOvr>
    <a:masterClrMapping/>
  </p:clrMapOvr>
  <p:transition spd="med" advTm="2487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22" dur="2000" fill="hold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25" dur="2000" fill="hold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28" dur="2000" fill="hold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31" dur="2000" fill="hold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34" dur="2000" fill="hold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54" dur="2000" fill="hold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57" dur="2000" fill="hold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60" dur="2000" fill="hold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63" dur="2000" fill="hold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66" dur="2000" fill="hold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" grpId="0" animBg="1" advAuto="0"/>
      <p:bldP spid="525" grpId="1" animBg="1" advAuto="0"/>
      <p:bldP spid="526" grpId="0" animBg="1" advAuto="0"/>
      <p:bldP spid="526" grpId="1" animBg="1" advAuto="0"/>
      <p:bldP spid="527" grpId="0" animBg="1" advAuto="0"/>
      <p:bldP spid="527" grpId="1" animBg="1" advAuto="0"/>
      <p:bldP spid="528" grpId="0" animBg="1" advAuto="0"/>
      <p:bldP spid="528" grpId="1" animBg="1" advAuto="0"/>
      <p:bldP spid="529" grpId="0" animBg="1" advAuto="0"/>
      <p:bldP spid="529" grpId="1" animBg="1" advAuto="0"/>
      <p:bldP spid="538" grpId="0" animBg="1" advAuto="0"/>
      <p:bldP spid="538" grpId="1" animBg="1" advAuto="0"/>
      <p:bldP spid="539" grpId="0" animBg="1" advAuto="0"/>
      <p:bldP spid="539" grpId="1" animBg="1" advAuto="0"/>
      <p:bldP spid="540" grpId="0" animBg="1" advAuto="0"/>
      <p:bldP spid="540" grpId="1" animBg="1" advAuto="0"/>
      <p:bldP spid="541" grpId="0" animBg="1" advAuto="0"/>
      <p:bldP spid="541" grpId="1" animBg="1" advAuto="0"/>
      <p:bldP spid="542" grpId="0" animBg="1" advAuto="0"/>
      <p:bldP spid="542" grpId="1" animBg="1" advAuto="0"/>
      <p:bldP spid="543" grpId="0" animBg="1" advAuto="0"/>
      <p:bldP spid="544" grpId="0" animBg="1" advAuto="0"/>
      <p:bldP spid="545" grpId="0" animBg="1" advAuto="0"/>
      <p:bldP spid="546" grpId="0" animBg="1" advAuto="0"/>
      <p:bldP spid="547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000_dataset10k_3183_07.jpg" descr="000_dataset10k_3183_07.jpg"/>
          <p:cNvPicPr>
            <a:picLocks noChangeAspect="1"/>
          </p:cNvPicPr>
          <p:nvPr/>
        </p:nvPicPr>
        <p:blipFill>
          <a:blip r:embed="rId4"/>
          <a:srcRect l="30461" r="37814"/>
          <a:stretch>
            <a:fillRect/>
          </a:stretch>
        </p:blipFill>
        <p:spPr>
          <a:xfrm>
            <a:off x="7281863" y="2514600"/>
            <a:ext cx="752397" cy="2371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000_dataset10k_6376_08.jpg" descr="000_dataset10k_6376_08.jpg"/>
          <p:cNvPicPr>
            <a:picLocks noChangeAspect="1"/>
          </p:cNvPicPr>
          <p:nvPr/>
        </p:nvPicPr>
        <p:blipFill>
          <a:blip r:embed="rId5"/>
          <a:srcRect l="32505" r="37193"/>
          <a:stretch>
            <a:fillRect/>
          </a:stretch>
        </p:blipFill>
        <p:spPr>
          <a:xfrm>
            <a:off x="3243393" y="2505085"/>
            <a:ext cx="718649" cy="2371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000_dataset10k_5847_08.jpg" descr="000_dataset10k_5847_08.jpg"/>
          <p:cNvPicPr>
            <a:picLocks noChangeAspect="1"/>
          </p:cNvPicPr>
          <p:nvPr/>
        </p:nvPicPr>
        <p:blipFill>
          <a:blip r:embed="rId6"/>
          <a:srcRect l="32324" r="36649" b="3519"/>
          <a:stretch>
            <a:fillRect/>
          </a:stretch>
        </p:blipFill>
        <p:spPr>
          <a:xfrm>
            <a:off x="5357813" y="2543175"/>
            <a:ext cx="762706" cy="23717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6" name="Group"/>
          <p:cNvGrpSpPr/>
          <p:nvPr/>
        </p:nvGrpSpPr>
        <p:grpSpPr>
          <a:xfrm>
            <a:off x="5026050" y="2171181"/>
            <a:ext cx="1426273" cy="2743720"/>
            <a:chOff x="-278114" y="-53912"/>
            <a:chExt cx="3803391" cy="7316585"/>
          </a:xfrm>
        </p:grpSpPr>
        <p:sp>
          <p:nvSpPr>
            <p:cNvPr id="554" name="Group"/>
            <p:cNvSpPr txBox="1"/>
            <p:nvPr/>
          </p:nvSpPr>
          <p:spPr>
            <a:xfrm>
              <a:off x="-278114" y="-53912"/>
              <a:ext cx="3803391" cy="882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 sz="4200"/>
              </a:lvl1pPr>
            </a:lstStyle>
            <a:p>
              <a:pPr algn="ctr" defTabSz="308075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sz="1800" b="1" u="none" kern="0">
                  <a:solidFill>
                    <a:srgbClr val="000000"/>
                  </a:solidFill>
                  <a:latin typeface="Helvetica Neue"/>
                  <a:sym typeface="Helvetica Neue"/>
                </a:rPr>
                <a:t>Tuck shirt in</a:t>
              </a:r>
            </a:p>
          </p:txBody>
        </p:sp>
        <p:pic>
          <p:nvPicPr>
            <p:cNvPr id="555" name="004_dataset10k_5847_08.jpg" descr="004_dataset10k_5847_08.jpg"/>
            <p:cNvPicPr>
              <a:picLocks noChangeAspect="1"/>
            </p:cNvPicPr>
            <p:nvPr/>
          </p:nvPicPr>
          <p:blipFill>
            <a:blip r:embed="rId7"/>
            <a:srcRect l="32329" r="36822" b="2343"/>
            <a:stretch>
              <a:fillRect/>
            </a:stretch>
          </p:blipFill>
          <p:spPr>
            <a:xfrm>
              <a:off x="624645" y="938072"/>
              <a:ext cx="1997835" cy="632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59" name="Group"/>
          <p:cNvGrpSpPr/>
          <p:nvPr/>
        </p:nvGrpSpPr>
        <p:grpSpPr>
          <a:xfrm>
            <a:off x="2567383" y="2172810"/>
            <a:ext cx="2336778" cy="2704000"/>
            <a:chOff x="-400253" y="-66612"/>
            <a:chExt cx="6231404" cy="7210665"/>
          </a:xfrm>
        </p:grpSpPr>
        <p:sp>
          <p:nvSpPr>
            <p:cNvPr id="557" name="Group"/>
            <p:cNvSpPr txBox="1"/>
            <p:nvPr/>
          </p:nvSpPr>
          <p:spPr>
            <a:xfrm>
              <a:off x="-400253" y="-66612"/>
              <a:ext cx="6231404" cy="882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 sz="4200"/>
              </a:lvl1pPr>
            </a:lstStyle>
            <a:p>
              <a:pPr algn="ctr" defTabSz="308075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sz="1800" b="1" u="none" kern="0">
                  <a:solidFill>
                    <a:srgbClr val="000000"/>
                  </a:solidFill>
                  <a:latin typeface="Helvetica Neue"/>
                  <a:sym typeface="Helvetica Neue"/>
                </a:rPr>
                <a:t>Change pants length</a:t>
              </a:r>
            </a:p>
          </p:txBody>
        </p:sp>
        <p:pic>
          <p:nvPicPr>
            <p:cNvPr id="558" name="004_dataset10k_6376_08.jpg" descr="004_dataset10k_6376_08.jpg"/>
            <p:cNvPicPr>
              <a:picLocks noChangeAspect="1"/>
            </p:cNvPicPr>
            <p:nvPr/>
          </p:nvPicPr>
          <p:blipFill>
            <a:blip r:embed="rId8"/>
            <a:srcRect l="34987" r="37331"/>
            <a:stretch>
              <a:fillRect/>
            </a:stretch>
          </p:blipFill>
          <p:spPr>
            <a:xfrm>
              <a:off x="1568334" y="819452"/>
              <a:ext cx="1750683" cy="632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62" name="Group"/>
          <p:cNvGrpSpPr/>
          <p:nvPr/>
        </p:nvGrpSpPr>
        <p:grpSpPr>
          <a:xfrm>
            <a:off x="6752531" y="2160930"/>
            <a:ext cx="1810992" cy="2743514"/>
            <a:chOff x="-331813" y="-53913"/>
            <a:chExt cx="4829308" cy="7316035"/>
          </a:xfrm>
        </p:grpSpPr>
        <p:pic>
          <p:nvPicPr>
            <p:cNvPr id="560" name="003_dataset10k_3183_07.jpg" descr="003_dataset10k_3183_07.jpg"/>
            <p:cNvPicPr>
              <a:picLocks noChangeAspect="1"/>
            </p:cNvPicPr>
            <p:nvPr/>
          </p:nvPicPr>
          <p:blipFill>
            <a:blip r:embed="rId9"/>
            <a:srcRect l="28714" r="37657"/>
            <a:stretch>
              <a:fillRect/>
            </a:stretch>
          </p:blipFill>
          <p:spPr>
            <a:xfrm>
              <a:off x="1019410" y="937521"/>
              <a:ext cx="2126850" cy="632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1" name="Blouse shirt out"/>
            <p:cNvSpPr txBox="1"/>
            <p:nvPr/>
          </p:nvSpPr>
          <p:spPr>
            <a:xfrm>
              <a:off x="-331813" y="-53913"/>
              <a:ext cx="4829308" cy="882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 sz="4200"/>
              </a:lvl1pPr>
            </a:lstStyle>
            <a:p>
              <a:pPr algn="ctr" defTabSz="308075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sz="1800" b="1" u="none" kern="0">
                  <a:solidFill>
                    <a:srgbClr val="000000"/>
                  </a:solidFill>
                  <a:latin typeface="Helvetica Neue"/>
                  <a:sym typeface="Helvetica Neue"/>
                </a:rPr>
                <a:t>Blouse shirt out</a:t>
              </a:r>
            </a:p>
          </p:txBody>
        </p:sp>
      </p:grpSp>
      <p:grpSp>
        <p:nvGrpSpPr>
          <p:cNvPr id="565" name="Group"/>
          <p:cNvGrpSpPr/>
          <p:nvPr/>
        </p:nvGrpSpPr>
        <p:grpSpPr>
          <a:xfrm>
            <a:off x="1075024" y="2521611"/>
            <a:ext cx="859082" cy="2414855"/>
            <a:chOff x="0" y="0"/>
            <a:chExt cx="2290885" cy="6439611"/>
          </a:xfrm>
        </p:grpSpPr>
        <p:pic>
          <p:nvPicPr>
            <p:cNvPr id="563" name="000_2500_436_05.jpg" descr="000_2500_436_05.jpg"/>
            <p:cNvPicPr>
              <a:picLocks noChangeAspect="1"/>
            </p:cNvPicPr>
            <p:nvPr/>
          </p:nvPicPr>
          <p:blipFill>
            <a:blip r:embed="rId10"/>
            <a:srcRect l="31889" r="31889"/>
            <a:stretch>
              <a:fillRect/>
            </a:stretch>
          </p:blipFill>
          <p:spPr>
            <a:xfrm>
              <a:off x="0" y="115011"/>
              <a:ext cx="2290886" cy="632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4" name="2500_436_head_high_res(2).png" descr="2500_436_head_high_res(2)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060000">
              <a:off x="304519" y="64349"/>
              <a:ext cx="941004" cy="15031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0" name="Group"/>
          <p:cNvGrpSpPr/>
          <p:nvPr/>
        </p:nvGrpSpPr>
        <p:grpSpPr>
          <a:xfrm>
            <a:off x="478552" y="2168774"/>
            <a:ext cx="1862290" cy="2768082"/>
            <a:chOff x="-305802" y="-53913"/>
            <a:chExt cx="4966105" cy="7381549"/>
          </a:xfrm>
        </p:grpSpPr>
        <p:sp>
          <p:nvSpPr>
            <p:cNvPr id="566" name="Change pants fit"/>
            <p:cNvSpPr txBox="1"/>
            <p:nvPr/>
          </p:nvSpPr>
          <p:spPr>
            <a:xfrm>
              <a:off x="-305802" y="-53913"/>
              <a:ext cx="4966105" cy="882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 sz="4200"/>
              </a:lvl1pPr>
            </a:lstStyle>
            <a:p>
              <a:pPr algn="ctr" defTabSz="308075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sz="1800" b="1" u="none" kern="0">
                  <a:solidFill>
                    <a:srgbClr val="000000"/>
                  </a:solidFill>
                  <a:latin typeface="Helvetica Neue"/>
                  <a:sym typeface="Helvetica Neue"/>
                </a:rPr>
                <a:t>Change pants fit</a:t>
              </a:r>
            </a:p>
          </p:txBody>
        </p:sp>
        <p:grpSp>
          <p:nvGrpSpPr>
            <p:cNvPr id="569" name="Group"/>
            <p:cNvGrpSpPr/>
            <p:nvPr/>
          </p:nvGrpSpPr>
          <p:grpSpPr>
            <a:xfrm>
              <a:off x="1217227" y="885947"/>
              <a:ext cx="2426014" cy="6441689"/>
              <a:chOff x="0" y="0"/>
              <a:chExt cx="2426012" cy="6441688"/>
            </a:xfrm>
          </p:grpSpPr>
          <p:pic>
            <p:nvPicPr>
              <p:cNvPr id="567" name="no_bk_004_2500_436_05.jpg" descr="no_bk_004_2500_436_05.jpg"/>
              <p:cNvPicPr>
                <a:picLocks noChangeAspect="1"/>
              </p:cNvPicPr>
              <p:nvPr/>
            </p:nvPicPr>
            <p:blipFill>
              <a:blip r:embed="rId12"/>
              <a:srcRect l="30820" r="30820"/>
              <a:stretch>
                <a:fillRect/>
              </a:stretch>
            </p:blipFill>
            <p:spPr>
              <a:xfrm>
                <a:off x="0" y="117088"/>
                <a:ext cx="2426013" cy="63246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8" name="2500_436_head_high_res(2).png" descr="2500_436_head_high_res(2).pn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060000">
                <a:off x="362555" y="64349"/>
                <a:ext cx="941004" cy="15031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73" name="Group"/>
          <p:cNvGrpSpPr/>
          <p:nvPr/>
        </p:nvGrpSpPr>
        <p:grpSpPr>
          <a:xfrm>
            <a:off x="5026726" y="2175102"/>
            <a:ext cx="1426273" cy="2743721"/>
            <a:chOff x="-278114" y="-53912"/>
            <a:chExt cx="3803391" cy="7316585"/>
          </a:xfrm>
        </p:grpSpPr>
        <p:sp>
          <p:nvSpPr>
            <p:cNvPr id="571" name="Group"/>
            <p:cNvSpPr txBox="1"/>
            <p:nvPr/>
          </p:nvSpPr>
          <p:spPr>
            <a:xfrm>
              <a:off x="-278114" y="-53912"/>
              <a:ext cx="3803391" cy="882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 sz="4200"/>
              </a:lvl1pPr>
            </a:lstStyle>
            <a:p>
              <a:pPr algn="ctr" defTabSz="308075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sz="1800" b="1" u="none" kern="0">
                  <a:solidFill>
                    <a:srgbClr val="000000"/>
                  </a:solidFill>
                  <a:latin typeface="Helvetica Neue"/>
                  <a:sym typeface="Helvetica Neue"/>
                </a:rPr>
                <a:t>Tuck shirt in</a:t>
              </a:r>
            </a:p>
          </p:txBody>
        </p:sp>
        <p:pic>
          <p:nvPicPr>
            <p:cNvPr id="572" name="004_dataset10k_5847_08.jpg" descr="004_dataset10k_5847_08.jpg"/>
            <p:cNvPicPr>
              <a:picLocks noChangeAspect="1"/>
            </p:cNvPicPr>
            <p:nvPr/>
          </p:nvPicPr>
          <p:blipFill>
            <a:blip r:embed="rId7"/>
            <a:srcRect l="32329" r="36822" b="2343"/>
            <a:stretch>
              <a:fillRect/>
            </a:stretch>
          </p:blipFill>
          <p:spPr>
            <a:xfrm>
              <a:off x="624645" y="938072"/>
              <a:ext cx="1997835" cy="632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6" name="Group"/>
          <p:cNvGrpSpPr/>
          <p:nvPr/>
        </p:nvGrpSpPr>
        <p:grpSpPr>
          <a:xfrm>
            <a:off x="2568059" y="2176732"/>
            <a:ext cx="2336778" cy="2704000"/>
            <a:chOff x="-400253" y="-66612"/>
            <a:chExt cx="6231404" cy="7210665"/>
          </a:xfrm>
        </p:grpSpPr>
        <p:sp>
          <p:nvSpPr>
            <p:cNvPr id="574" name="Group"/>
            <p:cNvSpPr txBox="1"/>
            <p:nvPr/>
          </p:nvSpPr>
          <p:spPr>
            <a:xfrm>
              <a:off x="-400253" y="-66612"/>
              <a:ext cx="6231404" cy="882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 sz="4200"/>
              </a:lvl1pPr>
            </a:lstStyle>
            <a:p>
              <a:pPr algn="ctr" defTabSz="308075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sz="1800" b="1" u="none" kern="0">
                  <a:solidFill>
                    <a:srgbClr val="000000"/>
                  </a:solidFill>
                  <a:latin typeface="Helvetica Neue"/>
                  <a:sym typeface="Helvetica Neue"/>
                </a:rPr>
                <a:t>Change pants length</a:t>
              </a:r>
            </a:p>
          </p:txBody>
        </p:sp>
        <p:pic>
          <p:nvPicPr>
            <p:cNvPr id="575" name="004_dataset10k_6376_08.jpg" descr="004_dataset10k_6376_08.jpg"/>
            <p:cNvPicPr>
              <a:picLocks noChangeAspect="1"/>
            </p:cNvPicPr>
            <p:nvPr/>
          </p:nvPicPr>
          <p:blipFill>
            <a:blip r:embed="rId8"/>
            <a:srcRect l="34987" r="37331"/>
            <a:stretch>
              <a:fillRect/>
            </a:stretch>
          </p:blipFill>
          <p:spPr>
            <a:xfrm>
              <a:off x="1568334" y="819452"/>
              <a:ext cx="1750683" cy="632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9" name="Group"/>
          <p:cNvGrpSpPr/>
          <p:nvPr/>
        </p:nvGrpSpPr>
        <p:grpSpPr>
          <a:xfrm>
            <a:off x="6753207" y="2164852"/>
            <a:ext cx="1810992" cy="2743514"/>
            <a:chOff x="-331814" y="-53913"/>
            <a:chExt cx="4829308" cy="7316035"/>
          </a:xfrm>
        </p:grpSpPr>
        <p:pic>
          <p:nvPicPr>
            <p:cNvPr id="577" name="003_dataset10k_3183_07.jpg" descr="003_dataset10k_3183_07.jpg"/>
            <p:cNvPicPr>
              <a:picLocks noChangeAspect="1"/>
            </p:cNvPicPr>
            <p:nvPr/>
          </p:nvPicPr>
          <p:blipFill>
            <a:blip r:embed="rId9"/>
            <a:srcRect l="28714" r="37657"/>
            <a:stretch>
              <a:fillRect/>
            </a:stretch>
          </p:blipFill>
          <p:spPr>
            <a:xfrm>
              <a:off x="1019410" y="937521"/>
              <a:ext cx="2126850" cy="632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8" name="Blouse shirt out"/>
            <p:cNvSpPr txBox="1"/>
            <p:nvPr/>
          </p:nvSpPr>
          <p:spPr>
            <a:xfrm>
              <a:off x="-331814" y="-53913"/>
              <a:ext cx="4829308" cy="882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 sz="4200"/>
              </a:lvl1pPr>
            </a:lstStyle>
            <a:p>
              <a:pPr algn="ctr" defTabSz="308075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sz="1800" b="1" u="none" kern="0">
                  <a:solidFill>
                    <a:srgbClr val="000000"/>
                  </a:solidFill>
                  <a:latin typeface="Helvetica Neue"/>
                  <a:sym typeface="Helvetica Neue"/>
                </a:rPr>
                <a:t>Blouse shirt out</a:t>
              </a:r>
            </a:p>
          </p:txBody>
        </p:sp>
      </p:grpSp>
      <p:grpSp>
        <p:nvGrpSpPr>
          <p:cNvPr id="584" name="Group"/>
          <p:cNvGrpSpPr/>
          <p:nvPr/>
        </p:nvGrpSpPr>
        <p:grpSpPr>
          <a:xfrm>
            <a:off x="479229" y="2172696"/>
            <a:ext cx="1862290" cy="2768082"/>
            <a:chOff x="-305802" y="-53913"/>
            <a:chExt cx="4966105" cy="7381549"/>
          </a:xfrm>
        </p:grpSpPr>
        <p:sp>
          <p:nvSpPr>
            <p:cNvPr id="580" name="Change pants fit"/>
            <p:cNvSpPr txBox="1"/>
            <p:nvPr/>
          </p:nvSpPr>
          <p:spPr>
            <a:xfrm>
              <a:off x="-305802" y="-53913"/>
              <a:ext cx="4966105" cy="882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 sz="4200"/>
              </a:lvl1pPr>
            </a:lstStyle>
            <a:p>
              <a:pPr algn="ctr" defTabSz="308075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sz="1800" b="1" u="none" kern="0">
                  <a:solidFill>
                    <a:srgbClr val="000000"/>
                  </a:solidFill>
                  <a:latin typeface="Helvetica Neue"/>
                  <a:sym typeface="Helvetica Neue"/>
                </a:rPr>
                <a:t>Change pants fit</a:t>
              </a:r>
            </a:p>
          </p:txBody>
        </p:sp>
        <p:grpSp>
          <p:nvGrpSpPr>
            <p:cNvPr id="583" name="Group"/>
            <p:cNvGrpSpPr/>
            <p:nvPr/>
          </p:nvGrpSpPr>
          <p:grpSpPr>
            <a:xfrm>
              <a:off x="1217227" y="885947"/>
              <a:ext cx="2426014" cy="6441689"/>
              <a:chOff x="0" y="0"/>
              <a:chExt cx="2426012" cy="6441688"/>
            </a:xfrm>
          </p:grpSpPr>
          <p:pic>
            <p:nvPicPr>
              <p:cNvPr id="581" name="no_bk_004_2500_436_05.jpg" descr="no_bk_004_2500_436_05.jpg"/>
              <p:cNvPicPr>
                <a:picLocks noChangeAspect="1"/>
              </p:cNvPicPr>
              <p:nvPr/>
            </p:nvPicPr>
            <p:blipFill>
              <a:blip r:embed="rId12"/>
              <a:srcRect l="30820" r="30820"/>
              <a:stretch>
                <a:fillRect/>
              </a:stretch>
            </p:blipFill>
            <p:spPr>
              <a:xfrm>
                <a:off x="0" y="117088"/>
                <a:ext cx="2426013" cy="63246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82" name="2500_436_head_high_res(2).png" descr="2500_436_head_high_res(2).pn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060000">
                <a:off x="362555" y="64349"/>
                <a:ext cx="941004" cy="15031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87" name="Group"/>
          <p:cNvGrpSpPr/>
          <p:nvPr/>
        </p:nvGrpSpPr>
        <p:grpSpPr>
          <a:xfrm>
            <a:off x="5029261" y="2174262"/>
            <a:ext cx="1426273" cy="2743721"/>
            <a:chOff x="-278114" y="-53912"/>
            <a:chExt cx="3803391" cy="7316585"/>
          </a:xfrm>
        </p:grpSpPr>
        <p:sp>
          <p:nvSpPr>
            <p:cNvPr id="585" name="Group"/>
            <p:cNvSpPr txBox="1"/>
            <p:nvPr/>
          </p:nvSpPr>
          <p:spPr>
            <a:xfrm>
              <a:off x="-278114" y="-53912"/>
              <a:ext cx="3803391" cy="882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 sz="4200"/>
              </a:lvl1pPr>
            </a:lstStyle>
            <a:p>
              <a:pPr algn="ctr" defTabSz="308075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sz="1800" b="1" u="none" kern="0">
                  <a:solidFill>
                    <a:srgbClr val="000000"/>
                  </a:solidFill>
                  <a:latin typeface="Helvetica Neue"/>
                  <a:sym typeface="Helvetica Neue"/>
                </a:rPr>
                <a:t>Tuck shirt in</a:t>
              </a:r>
            </a:p>
          </p:txBody>
        </p:sp>
        <p:pic>
          <p:nvPicPr>
            <p:cNvPr id="586" name="004_dataset10k_5847_08.jpg" descr="004_dataset10k_5847_08.jpg"/>
            <p:cNvPicPr>
              <a:picLocks noChangeAspect="1"/>
            </p:cNvPicPr>
            <p:nvPr/>
          </p:nvPicPr>
          <p:blipFill>
            <a:blip r:embed="rId7"/>
            <a:srcRect l="32329" r="36822" b="2343"/>
            <a:stretch>
              <a:fillRect/>
            </a:stretch>
          </p:blipFill>
          <p:spPr>
            <a:xfrm>
              <a:off x="624645" y="938072"/>
              <a:ext cx="1997835" cy="632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90" name="Group"/>
          <p:cNvGrpSpPr/>
          <p:nvPr/>
        </p:nvGrpSpPr>
        <p:grpSpPr>
          <a:xfrm>
            <a:off x="2570594" y="2175891"/>
            <a:ext cx="2336778" cy="2704001"/>
            <a:chOff x="-400253" y="-66612"/>
            <a:chExt cx="6231404" cy="7210665"/>
          </a:xfrm>
        </p:grpSpPr>
        <p:sp>
          <p:nvSpPr>
            <p:cNvPr id="588" name="Group"/>
            <p:cNvSpPr txBox="1"/>
            <p:nvPr/>
          </p:nvSpPr>
          <p:spPr>
            <a:xfrm>
              <a:off x="-400253" y="-66612"/>
              <a:ext cx="6231404" cy="882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 sz="4200"/>
              </a:lvl1pPr>
            </a:lstStyle>
            <a:p>
              <a:pPr algn="ctr" defTabSz="308075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sz="1800" b="1" u="none" kern="0">
                  <a:solidFill>
                    <a:srgbClr val="000000"/>
                  </a:solidFill>
                  <a:latin typeface="Helvetica Neue"/>
                  <a:sym typeface="Helvetica Neue"/>
                </a:rPr>
                <a:t>Change pants length</a:t>
              </a:r>
            </a:p>
          </p:txBody>
        </p:sp>
        <p:pic>
          <p:nvPicPr>
            <p:cNvPr id="589" name="004_dataset10k_6376_08.jpg" descr="004_dataset10k_6376_08.jpg"/>
            <p:cNvPicPr>
              <a:picLocks noChangeAspect="1"/>
            </p:cNvPicPr>
            <p:nvPr/>
          </p:nvPicPr>
          <p:blipFill>
            <a:blip r:embed="rId8"/>
            <a:srcRect l="34987" r="37331"/>
            <a:stretch>
              <a:fillRect/>
            </a:stretch>
          </p:blipFill>
          <p:spPr>
            <a:xfrm>
              <a:off x="1568334" y="819452"/>
              <a:ext cx="1750683" cy="632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93" name="Group"/>
          <p:cNvGrpSpPr/>
          <p:nvPr/>
        </p:nvGrpSpPr>
        <p:grpSpPr>
          <a:xfrm>
            <a:off x="6755741" y="2164011"/>
            <a:ext cx="1810992" cy="2743514"/>
            <a:chOff x="-331814" y="-53913"/>
            <a:chExt cx="4829308" cy="7316035"/>
          </a:xfrm>
        </p:grpSpPr>
        <p:pic>
          <p:nvPicPr>
            <p:cNvPr id="591" name="003_dataset10k_3183_07.jpg" descr="003_dataset10k_3183_07.jpg"/>
            <p:cNvPicPr>
              <a:picLocks noChangeAspect="1"/>
            </p:cNvPicPr>
            <p:nvPr/>
          </p:nvPicPr>
          <p:blipFill>
            <a:blip r:embed="rId9"/>
            <a:srcRect l="28714" r="37657"/>
            <a:stretch>
              <a:fillRect/>
            </a:stretch>
          </p:blipFill>
          <p:spPr>
            <a:xfrm>
              <a:off x="1019410" y="937521"/>
              <a:ext cx="2126850" cy="632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2" name="Blouse shirt out"/>
            <p:cNvSpPr txBox="1"/>
            <p:nvPr/>
          </p:nvSpPr>
          <p:spPr>
            <a:xfrm>
              <a:off x="-331814" y="-53913"/>
              <a:ext cx="4829308" cy="882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 sz="4200"/>
              </a:lvl1pPr>
            </a:lstStyle>
            <a:p>
              <a:pPr algn="ctr" defTabSz="308075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sz="1800" b="1" u="none" kern="0" dirty="0">
                  <a:solidFill>
                    <a:srgbClr val="000000"/>
                  </a:solidFill>
                  <a:latin typeface="Helvetica Neue"/>
                  <a:sym typeface="Helvetica Neue"/>
                </a:rPr>
                <a:t>Blouse shirt out</a:t>
              </a:r>
            </a:p>
          </p:txBody>
        </p:sp>
      </p:grpSp>
      <p:grpSp>
        <p:nvGrpSpPr>
          <p:cNvPr id="598" name="Group"/>
          <p:cNvGrpSpPr/>
          <p:nvPr/>
        </p:nvGrpSpPr>
        <p:grpSpPr>
          <a:xfrm>
            <a:off x="481763" y="2171855"/>
            <a:ext cx="1862290" cy="2768082"/>
            <a:chOff x="-305802" y="-53913"/>
            <a:chExt cx="4966104" cy="7381549"/>
          </a:xfrm>
        </p:grpSpPr>
        <p:sp>
          <p:nvSpPr>
            <p:cNvPr id="594" name="Change pants fit"/>
            <p:cNvSpPr txBox="1"/>
            <p:nvPr/>
          </p:nvSpPr>
          <p:spPr>
            <a:xfrm>
              <a:off x="-305802" y="-53913"/>
              <a:ext cx="4966104" cy="882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spAutoFit/>
            </a:bodyPr>
            <a:lstStyle>
              <a:lvl1pPr>
                <a:defRPr sz="4200"/>
              </a:lvl1pPr>
            </a:lstStyle>
            <a:p>
              <a:pPr algn="ctr" defTabSz="308075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sz="1800" b="1" u="none" kern="0" dirty="0">
                  <a:solidFill>
                    <a:srgbClr val="000000"/>
                  </a:solidFill>
                  <a:latin typeface="Helvetica Neue"/>
                  <a:sym typeface="Helvetica Neue"/>
                </a:rPr>
                <a:t>Change pants fit</a:t>
              </a:r>
            </a:p>
          </p:txBody>
        </p:sp>
        <p:grpSp>
          <p:nvGrpSpPr>
            <p:cNvPr id="597" name="Group"/>
            <p:cNvGrpSpPr/>
            <p:nvPr/>
          </p:nvGrpSpPr>
          <p:grpSpPr>
            <a:xfrm>
              <a:off x="1217227" y="885947"/>
              <a:ext cx="2426014" cy="6441689"/>
              <a:chOff x="0" y="0"/>
              <a:chExt cx="2426012" cy="6441688"/>
            </a:xfrm>
          </p:grpSpPr>
          <p:pic>
            <p:nvPicPr>
              <p:cNvPr id="595" name="no_bk_004_2500_436_05.jpg" descr="no_bk_004_2500_436_05.jpg"/>
              <p:cNvPicPr>
                <a:picLocks noChangeAspect="1"/>
              </p:cNvPicPr>
              <p:nvPr/>
            </p:nvPicPr>
            <p:blipFill>
              <a:blip r:embed="rId12"/>
              <a:srcRect l="30820" r="30820"/>
              <a:stretch>
                <a:fillRect/>
              </a:stretch>
            </p:blipFill>
            <p:spPr>
              <a:xfrm>
                <a:off x="0" y="117088"/>
                <a:ext cx="2426013" cy="63246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6" name="2500_436_head_high_res(2).png" descr="2500_436_head_high_res(2).pn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060000">
                <a:off x="362555" y="64349"/>
                <a:ext cx="941004" cy="15031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3" name="Shape 227">
            <a:extLst>
              <a:ext uri="{FF2B5EF4-FFF2-40B4-BE49-F238E27FC236}">
                <a16:creationId xmlns:a16="http://schemas.microsoft.com/office/drawing/2014/main" id="{6FAB204E-DE99-40CB-867D-DEE7896423FF}"/>
              </a:ext>
            </a:extLst>
          </p:cNvPr>
          <p:cNvSpPr txBox="1">
            <a:spLocks/>
          </p:cNvSpPr>
          <p:nvPr/>
        </p:nvSpPr>
        <p:spPr>
          <a:xfrm>
            <a:off x="852188" y="184407"/>
            <a:ext cx="7657976" cy="11385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68935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defTabSz="258507" fontAlgn="auto"/>
            <a:r>
              <a:rPr lang="en-US" sz="3800" kern="0" dirty="0"/>
              <a:t>Fashion++ minimal edits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571D1E-E72B-4FD1-82F6-DCF35B3EA17E}"/>
              </a:ext>
            </a:extLst>
          </p:cNvPr>
          <p:cNvSpPr txBox="1"/>
          <p:nvPr/>
        </p:nvSpPr>
        <p:spPr>
          <a:xfrm>
            <a:off x="4582598" y="6468319"/>
            <a:ext cx="5066655" cy="3851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7" tIns="53577" rIns="53577" bIns="53577" numCol="1" spcCol="38100" rtlCol="0" anchor="ctr">
            <a:spAutoFit/>
          </a:bodyPr>
          <a:lstStyle/>
          <a:p>
            <a:pPr algn="ctr" defTabSz="616148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u="none" dirty="0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[Hsiao et al.  Fashion++, </a:t>
            </a:r>
            <a:r>
              <a:rPr lang="en-US" u="none" dirty="0" err="1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arXiv</a:t>
            </a:r>
            <a:r>
              <a:rPr lang="en-US" u="none" dirty="0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 2019]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35615D5-7041-42A5-B3E4-00AE4A1DE34D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custDataLst>
      <p:tags r:id="rId1"/>
    </p:custDataLst>
  </p:cSld>
  <p:clrMapOvr>
    <a:masterClrMapping/>
  </p:clrMapOvr>
  <p:transition spd="med" advTm="19635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xit" presetSubtype="2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19" dur="1000" fill="hold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grpId="1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22" dur="1000" fill="hold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2" fill="hold" grpId="1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25" dur="1000" fill="hold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2" fill="hold" grpId="1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28" dur="1000" fill="hold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xit" presetSubtype="2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45" dur="1000" fill="hold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2" fill="hold" grpId="1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48" dur="1000" fill="hold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2" fill="hold" grpId="1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51" dur="1000" fill="hold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2" fill="hold" grpId="1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54" dur="1000" fill="hold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6" grpId="0" animBg="1" advAuto="0"/>
      <p:bldP spid="556" grpId="1" animBg="1" advAuto="0"/>
      <p:bldP spid="559" grpId="0" animBg="1" advAuto="0"/>
      <p:bldP spid="559" grpId="1" animBg="1" advAuto="0"/>
      <p:bldP spid="562" grpId="0" animBg="1" advAuto="0"/>
      <p:bldP spid="562" grpId="1" animBg="1" advAuto="0"/>
      <p:bldP spid="570" grpId="0" animBg="1" advAuto="0"/>
      <p:bldP spid="570" grpId="1" animBg="1" advAuto="0"/>
      <p:bldP spid="573" grpId="0" animBg="1" advAuto="0"/>
      <p:bldP spid="573" grpId="1" animBg="1" advAuto="0"/>
      <p:bldP spid="576" grpId="0" animBg="1" advAuto="0"/>
      <p:bldP spid="576" grpId="1" animBg="1" advAuto="0"/>
      <p:bldP spid="579" grpId="0" animBg="1" advAuto="0"/>
      <p:bldP spid="579" grpId="1" animBg="1" advAuto="0"/>
      <p:bldP spid="584" grpId="0" animBg="1" advAuto="0"/>
      <p:bldP spid="584" grpId="1" animBg="1" advAuto="0"/>
      <p:bldP spid="587" grpId="0" animBg="1" advAuto="0"/>
      <p:bldP spid="590" grpId="0" animBg="1" advAuto="0"/>
      <p:bldP spid="593" grpId="0" animBg="1" advAuto="0"/>
      <p:bldP spid="598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23.png"/>
          <p:cNvPicPr>
            <a:picLocks noChangeAspect="1"/>
          </p:cNvPicPr>
          <p:nvPr/>
        </p:nvPicPr>
        <p:blipFill>
          <a:blip r:embed="rId5"/>
          <a:srcRect r="52562"/>
          <a:stretch>
            <a:fillRect/>
          </a:stretch>
        </p:blipFill>
        <p:spPr>
          <a:xfrm>
            <a:off x="285023" y="1481190"/>
            <a:ext cx="3800770" cy="3625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23.png"/>
          <p:cNvPicPr>
            <a:picLocks noChangeAspect="1"/>
          </p:cNvPicPr>
          <p:nvPr/>
        </p:nvPicPr>
        <p:blipFill>
          <a:blip r:embed="rId5"/>
          <a:srcRect l="50127"/>
          <a:stretch>
            <a:fillRect/>
          </a:stretch>
        </p:blipFill>
        <p:spPr>
          <a:xfrm>
            <a:off x="4896036" y="1639801"/>
            <a:ext cx="3768228" cy="3419325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753610" y="5457547"/>
            <a:ext cx="7657976" cy="9387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0" lvl="1" indent="171450" algn="ctr" defTabSz="438150" fontAlgn="auto" hangingPunct="0">
              <a:spcBef>
                <a:spcPts val="0"/>
              </a:spcBef>
              <a:spcAft>
                <a:spcPts val="0"/>
              </a:spcAft>
              <a:defRPr sz="5600">
                <a:latin typeface="+mj-lt"/>
                <a:ea typeface="+mj-ea"/>
                <a:cs typeface="+mj-cs"/>
                <a:sym typeface="Helvetica"/>
              </a:defRPr>
            </a:pPr>
            <a:r>
              <a:rPr sz="2800" u="none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Fashion++ balances best by improving </a:t>
            </a:r>
            <a:r>
              <a:rPr sz="2800" u="none" kern="0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fashionability</a:t>
            </a:r>
            <a:r>
              <a:rPr sz="2800" u="none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while not changing too much.</a:t>
            </a:r>
          </a:p>
        </p:txBody>
      </p:sp>
      <p:sp>
        <p:nvSpPr>
          <p:cNvPr id="221" name="Shape 221"/>
          <p:cNvSpPr/>
          <p:nvPr/>
        </p:nvSpPr>
        <p:spPr>
          <a:xfrm>
            <a:off x="488830" y="1264948"/>
            <a:ext cx="3393157" cy="484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ctr" defTabSz="308074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sz="2800" u="none" kern="0" dirty="0">
                <a:solidFill>
                  <a:srgbClr val="0000FF"/>
                </a:solidFill>
                <a:latin typeface="Helvetica"/>
                <a:cs typeface="Helvetica"/>
              </a:rPr>
              <a:t>Automatic evaluation</a:t>
            </a:r>
          </a:p>
        </p:txBody>
      </p:sp>
      <p:sp>
        <p:nvSpPr>
          <p:cNvPr id="222" name="Shape 222"/>
          <p:cNvSpPr/>
          <p:nvPr/>
        </p:nvSpPr>
        <p:spPr>
          <a:xfrm>
            <a:off x="5086276" y="1255804"/>
            <a:ext cx="3412393" cy="484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ctr" defTabSz="308074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sz="2800" u="none" kern="0" dirty="0">
                <a:solidFill>
                  <a:srgbClr val="0000FF"/>
                </a:solidFill>
                <a:latin typeface="Helvetica"/>
                <a:cs typeface="Helvetica"/>
              </a:rPr>
              <a:t>Human subject study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09C5C62-1FE9-49C4-A9BE-B79795B07F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44626" y="5615064"/>
            <a:ext cx="152400" cy="152400"/>
          </a:xfrm>
          <a:prstGeom prst="rect">
            <a:avLst/>
          </a:prstGeom>
        </p:spPr>
      </p:pic>
      <p:sp>
        <p:nvSpPr>
          <p:cNvPr id="12" name="Shape 227">
            <a:extLst>
              <a:ext uri="{FF2B5EF4-FFF2-40B4-BE49-F238E27FC236}">
                <a16:creationId xmlns:a16="http://schemas.microsoft.com/office/drawing/2014/main" id="{66F1F13E-AB99-44D4-9B1B-E4A3D1861006}"/>
              </a:ext>
            </a:extLst>
          </p:cNvPr>
          <p:cNvSpPr txBox="1">
            <a:spLocks/>
          </p:cNvSpPr>
          <p:nvPr/>
        </p:nvSpPr>
        <p:spPr>
          <a:xfrm>
            <a:off x="852188" y="184407"/>
            <a:ext cx="7657976" cy="11385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68935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defTabSz="258507" fontAlgn="auto"/>
            <a:r>
              <a:rPr lang="en-US" sz="3800" kern="0" dirty="0"/>
              <a:t>Fashion++ minimal edits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231498-5766-46B8-826D-EFA7525C7B2D}"/>
              </a:ext>
            </a:extLst>
          </p:cNvPr>
          <p:cNvSpPr txBox="1"/>
          <p:nvPr/>
        </p:nvSpPr>
        <p:spPr>
          <a:xfrm>
            <a:off x="4582598" y="6468319"/>
            <a:ext cx="5066655" cy="3851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7" tIns="53577" rIns="53577" bIns="53577" numCol="1" spcCol="38100" rtlCol="0" anchor="ctr">
            <a:spAutoFit/>
          </a:bodyPr>
          <a:lstStyle/>
          <a:p>
            <a:pPr algn="ctr" defTabSz="616148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u="none" dirty="0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[Hsiao et al.  Fashion++, </a:t>
            </a:r>
            <a:r>
              <a:rPr lang="en-US" u="none" dirty="0" err="1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arXiv</a:t>
            </a:r>
            <a:r>
              <a:rPr lang="en-US" u="none" dirty="0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 2019]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4A9154-4492-4F2C-BAAC-81AE4D4A373B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custDataLst>
      <p:tags r:id="rId1"/>
    </p:custDataLst>
  </p:cSld>
  <p:clrMapOvr>
    <a:masterClrMapping/>
  </p:clrMapOvr>
  <p:transition spd="slow" advTm="1202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25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Assembling fashionable outfits</a:t>
            </a:r>
          </a:p>
          <a:p>
            <a:pPr lvl="1"/>
            <a:r>
              <a:rPr lang="en-US" dirty="0"/>
              <a:t>What goes with what?</a:t>
            </a:r>
          </a:p>
          <a:p>
            <a:pPr lvl="1"/>
            <a:r>
              <a:rPr lang="en-US" dirty="0"/>
              <a:t>How to compose a wardrobe?</a:t>
            </a:r>
          </a:p>
          <a:p>
            <a:pPr lvl="1"/>
            <a:r>
              <a:rPr lang="en-US" dirty="0"/>
              <a:t>How could this outfit look better?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Learning subtle attributes</a:t>
            </a:r>
          </a:p>
          <a:p>
            <a:pPr lvl="1"/>
            <a:r>
              <a:rPr lang="en-US" dirty="0"/>
              <a:t>How to distinguish slight differences?</a:t>
            </a: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991B2F-FFB8-46EA-A0F0-0AFC596A2CB4}"/>
              </a:ext>
            </a:extLst>
          </p:cNvPr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This talk: fashion &amp; web photos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281DD5-7311-4D84-A607-12102B66177E}"/>
              </a:ext>
            </a:extLst>
          </p:cNvPr>
          <p:cNvSpPr/>
          <p:nvPr/>
        </p:nvSpPr>
        <p:spPr bwMode="auto">
          <a:xfrm>
            <a:off x="468832" y="4149080"/>
            <a:ext cx="7703567" cy="126014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593CCD-DB4F-4CA7-AE8A-94D7AA77D037}"/>
              </a:ext>
            </a:extLst>
          </p:cNvPr>
          <p:cNvSpPr txBox="1"/>
          <p:nvPr/>
        </p:nvSpPr>
        <p:spPr>
          <a:xfrm>
            <a:off x="1185540" y="5711013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none" dirty="0">
                <a:solidFill>
                  <a:srgbClr val="FF0000"/>
                </a:solidFill>
              </a:rPr>
              <a:t>The limits of web photos!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9763EB-E7B1-4983-A474-F23C24D0CA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0" t="525" r="26734" b="10924"/>
          <a:stretch/>
        </p:blipFill>
        <p:spPr>
          <a:xfrm>
            <a:off x="6466409" y="1716473"/>
            <a:ext cx="2477592" cy="48652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81F5E0-D916-4774-9D16-5C1B58C90A3E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extLst>
      <p:ext uri="{BB962C8B-B14F-4D97-AF65-F5344CB8AC3E}">
        <p14:creationId xmlns:p14="http://schemas.microsoft.com/office/powerpoint/2010/main" val="42991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760F6-36B7-49B6-8E7B-28A203905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943"/>
            <a:ext cx="898398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Fine-grained attribute comparisons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2CE105D-C57A-459C-9578-BE474B5AA97A}"/>
              </a:ext>
            </a:extLst>
          </p:cNvPr>
          <p:cNvGrpSpPr/>
          <p:nvPr/>
        </p:nvGrpSpPr>
        <p:grpSpPr>
          <a:xfrm>
            <a:off x="291697" y="1804859"/>
            <a:ext cx="4279574" cy="2012874"/>
            <a:chOff x="378778" y="1705675"/>
            <a:chExt cx="4279574" cy="2012874"/>
          </a:xfrm>
        </p:grpSpPr>
        <p:pic>
          <p:nvPicPr>
            <p:cNvPr id="11" name="Picture 5" descr="C:\Users\Aron\Desktop\7892188.328497.jpg">
              <a:extLst>
                <a:ext uri="{FF2B5EF4-FFF2-40B4-BE49-F238E27FC236}">
                  <a16:creationId xmlns:a16="http://schemas.microsoft.com/office/drawing/2014/main" id="{A4A9482B-F070-4C9D-9945-7A22E8693D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12" y="2214946"/>
              <a:ext cx="1615008" cy="1211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3" descr="C:\Users\Aron\Desktop\7959838.54545.jpg">
              <a:extLst>
                <a:ext uri="{FF2B5EF4-FFF2-40B4-BE49-F238E27FC236}">
                  <a16:creationId xmlns:a16="http://schemas.microsoft.com/office/drawing/2014/main" id="{A77DB81A-F1B9-4D23-B86B-D750D6F10A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2118" y="2243454"/>
              <a:ext cx="1555296" cy="1166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ounded Rectangle 24">
              <a:extLst>
                <a:ext uri="{FF2B5EF4-FFF2-40B4-BE49-F238E27FC236}">
                  <a16:creationId xmlns:a16="http://schemas.microsoft.com/office/drawing/2014/main" id="{BE29F07B-4126-47B6-9B26-188979ADBE44}"/>
                </a:ext>
              </a:extLst>
            </p:cNvPr>
            <p:cNvSpPr/>
            <p:nvPr/>
          </p:nvSpPr>
          <p:spPr>
            <a:xfrm>
              <a:off x="378778" y="1705675"/>
              <a:ext cx="3914077" cy="2012874"/>
            </a:xfrm>
            <a:prstGeom prst="roundRect">
              <a:avLst>
                <a:gd name="adj" fmla="val 5020"/>
              </a:avLst>
            </a:prstGeom>
            <a:noFill/>
            <a:ln w="5715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200" b="1" i="0" u="none" strike="noStrike" kern="0" cap="none" spc="0" normalizeH="0" baseline="0" noProof="0" dirty="0">
                <a:ln>
                  <a:noFill/>
                </a:ln>
                <a:solidFill>
                  <a:srgbClr val="2C3F50"/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C23BEA-75E5-4095-B44B-D2279CF01057}"/>
                </a:ext>
              </a:extLst>
            </p:cNvPr>
            <p:cNvSpPr txBox="1"/>
            <p:nvPr/>
          </p:nvSpPr>
          <p:spPr>
            <a:xfrm>
              <a:off x="1854862" y="2558963"/>
              <a:ext cx="10690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ource Sans Pro Light"/>
                  <a:ea typeface="+mn-ea"/>
                  <a:cs typeface="+mn-cs"/>
                </a:rPr>
                <a:t>vs.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13A782-C236-4DAF-B322-059C94F45FE1}"/>
                </a:ext>
              </a:extLst>
            </p:cNvPr>
            <p:cNvSpPr txBox="1"/>
            <p:nvPr/>
          </p:nvSpPr>
          <p:spPr>
            <a:xfrm>
              <a:off x="445884" y="1743394"/>
              <a:ext cx="42124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Which is 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more sporty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FE464D-E359-46CA-8102-88124D98D4E5}"/>
              </a:ext>
            </a:extLst>
          </p:cNvPr>
          <p:cNvGrpSpPr/>
          <p:nvPr/>
        </p:nvGrpSpPr>
        <p:grpSpPr>
          <a:xfrm>
            <a:off x="4663705" y="1802628"/>
            <a:ext cx="4480295" cy="2012874"/>
            <a:chOff x="4910372" y="1654482"/>
            <a:chExt cx="4480295" cy="2012874"/>
          </a:xfrm>
        </p:grpSpPr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0A9E898D-D9C8-4783-97D1-8F3E0196AB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78" t="36533" r="51845" b="52974"/>
            <a:stretch/>
          </p:blipFill>
          <p:spPr bwMode="auto">
            <a:xfrm>
              <a:off x="7115117" y="2173420"/>
              <a:ext cx="1498486" cy="13486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50F5F0B-CAB8-48BD-A4E4-1CF33AB2B6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30" r="31840" b="8552"/>
            <a:stretch/>
          </p:blipFill>
          <p:spPr>
            <a:xfrm>
              <a:off x="5184985" y="2192261"/>
              <a:ext cx="1561904" cy="1338517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C3E38C-6FBA-48CD-B865-9A23B5E2A259}"/>
                </a:ext>
              </a:extLst>
            </p:cNvPr>
            <p:cNvSpPr txBox="1"/>
            <p:nvPr/>
          </p:nvSpPr>
          <p:spPr>
            <a:xfrm>
              <a:off x="5178199" y="1705675"/>
              <a:ext cx="42124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Which is 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more flirty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0" name="Rounded Rectangle 24">
              <a:extLst>
                <a:ext uri="{FF2B5EF4-FFF2-40B4-BE49-F238E27FC236}">
                  <a16:creationId xmlns:a16="http://schemas.microsoft.com/office/drawing/2014/main" id="{0A91EFD0-409B-4855-BBA1-4C3F2D3CBC6A}"/>
                </a:ext>
              </a:extLst>
            </p:cNvPr>
            <p:cNvSpPr/>
            <p:nvPr/>
          </p:nvSpPr>
          <p:spPr>
            <a:xfrm>
              <a:off x="4910372" y="1654482"/>
              <a:ext cx="3914077" cy="2012874"/>
            </a:xfrm>
            <a:prstGeom prst="roundRect">
              <a:avLst>
                <a:gd name="adj" fmla="val 5020"/>
              </a:avLst>
            </a:prstGeom>
            <a:noFill/>
            <a:ln w="5715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200" b="1" i="0" u="none" strike="noStrike" kern="0" cap="none" spc="0" normalizeH="0" baseline="0" noProof="0" dirty="0">
                <a:ln>
                  <a:noFill/>
                </a:ln>
                <a:solidFill>
                  <a:srgbClr val="2C3F50"/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775ED8-C6B8-4A3F-A2A9-8C1C9E6B4865}"/>
                </a:ext>
              </a:extLst>
            </p:cNvPr>
            <p:cNvSpPr txBox="1"/>
            <p:nvPr/>
          </p:nvSpPr>
          <p:spPr>
            <a:xfrm>
              <a:off x="6332882" y="2507770"/>
              <a:ext cx="10690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ource Sans Pro Light"/>
                  <a:ea typeface="+mn-ea"/>
                  <a:cs typeface="+mn-cs"/>
                </a:rPr>
                <a:t>vs.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043E129-D6DD-4886-9D7A-E47614126999}"/>
              </a:ext>
            </a:extLst>
          </p:cNvPr>
          <p:cNvSpPr txBox="1"/>
          <p:nvPr/>
        </p:nvSpPr>
        <p:spPr>
          <a:xfrm>
            <a:off x="1883022" y="4442615"/>
            <a:ext cx="9417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Subtle visual comparisons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86352A-81B6-476B-BC55-CBE1FDADC307}"/>
              </a:ext>
            </a:extLst>
          </p:cNvPr>
          <p:cNvSpPr txBox="1"/>
          <p:nvPr/>
        </p:nvSpPr>
        <p:spPr>
          <a:xfrm>
            <a:off x="883828" y="5282109"/>
            <a:ext cx="9417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Challenge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Curating training image pairs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903CB4-3A22-4B15-82D1-ACEB3D90E9D5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577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73"/>
    </mc:Choice>
    <mc:Fallback xmlns="">
      <p:transition spd="slow" advTm="30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F349C-6FDA-491D-81CB-4B5A324BB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51" y="0"/>
            <a:ext cx="8731882" cy="1325563"/>
          </a:xfrm>
        </p:spPr>
        <p:txBody>
          <a:bodyPr>
            <a:normAutofit/>
          </a:bodyPr>
          <a:lstStyle/>
          <a:p>
            <a:r>
              <a:rPr lang="en-US" sz="3800" b="1" dirty="0"/>
              <a:t>Web photos and the streetlight effect</a:t>
            </a:r>
          </a:p>
        </p:txBody>
      </p:sp>
      <p:pic>
        <p:nvPicPr>
          <p:cNvPr id="6" name="Content Placeholder 5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0B6DC5E8-DD03-4BFD-A43C-1DEDB23AA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484784"/>
            <a:ext cx="7836685" cy="448208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1AA799-8474-41D8-8E20-E866749B8C92}"/>
              </a:ext>
            </a:extLst>
          </p:cNvPr>
          <p:cNvSpPr txBox="1"/>
          <p:nvPr/>
        </p:nvSpPr>
        <p:spPr>
          <a:xfrm>
            <a:off x="1871700" y="6993396"/>
            <a:ext cx="586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https://www.google.com/url?sa=i&amp;source=images&amp;cd=&amp;ved=2ahUKEwiJnt-Uh-3iAhVtRN8KHeXDBOoQjRx6BAgBEAU&amp;url=https%3A%2F%2Ftheethicalskeptic.com%2Fstreetlight-effect%2F&amp;psig=AOvVaw2gKVQbHScfqYTmqzsZXi4k&amp;ust=1560741993159531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5577D-0716-4A93-B4C1-246D0C4F3A3F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extLst>
      <p:ext uri="{BB962C8B-B14F-4D97-AF65-F5344CB8AC3E}">
        <p14:creationId xmlns:p14="http://schemas.microsoft.com/office/powerpoint/2010/main" val="28548434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1958" y="-99392"/>
            <a:ext cx="9415958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Idea: Semantic jitter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989" y="1088740"/>
            <a:ext cx="84259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Overcome sparsity of available fine-grained image pairs with 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attribute-conditioned image generation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61" t="41106" r="25588" b="50000"/>
          <a:stretch/>
        </p:blipFill>
        <p:spPr>
          <a:xfrm>
            <a:off x="-353278" y="7605464"/>
            <a:ext cx="8965260" cy="5862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45" t="21836" r="48030" b="10348"/>
          <a:stretch/>
        </p:blipFill>
        <p:spPr>
          <a:xfrm>
            <a:off x="574766" y="2211032"/>
            <a:ext cx="5281483" cy="44745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39723" y="6528880"/>
            <a:ext cx="3666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Yu &amp; Grauman, ICCV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57784" y="3264409"/>
            <a:ext cx="23631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Images generated by Yan et al. 2016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u="none" dirty="0">
                <a:solidFill>
                  <a:prstClr val="black"/>
                </a:solidFill>
              </a:rPr>
              <a:t>Attribute2Image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CVAE approach</a:t>
            </a:r>
          </a:p>
        </p:txBody>
      </p:sp>
      <p:sp>
        <p:nvSpPr>
          <p:cNvPr id="6" name="Curved Up Arrow 5"/>
          <p:cNvSpPr/>
          <p:nvPr/>
        </p:nvSpPr>
        <p:spPr>
          <a:xfrm rot="11464597">
            <a:off x="5920716" y="2299447"/>
            <a:ext cx="1404156" cy="807262"/>
          </a:xfrm>
          <a:prstGeom prst="curved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4989" y="3264410"/>
            <a:ext cx="5589179" cy="1157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80445" y="4461159"/>
            <a:ext cx="5589179" cy="2263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2285E2-EEF8-466B-94AA-E72D423C54B3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extLst>
      <p:ext uri="{BB962C8B-B14F-4D97-AF65-F5344CB8AC3E}">
        <p14:creationId xmlns:p14="http://schemas.microsoft.com/office/powerpoint/2010/main" val="176997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989" y="1088740"/>
            <a:ext cx="84259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Overcome sparsity of available fine-grained image pairs with attribute-conditioned image generation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61" t="41106" r="25588" b="50000"/>
          <a:stretch/>
        </p:blipFill>
        <p:spPr>
          <a:xfrm>
            <a:off x="-353278" y="7605464"/>
            <a:ext cx="8965260" cy="5862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71891" y="4286322"/>
            <a:ext cx="372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60048" y="4364904"/>
            <a:ext cx="372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918" y="4654844"/>
            <a:ext cx="914400" cy="914400"/>
          </a:xfrm>
          <a:prstGeom prst="rect">
            <a:avLst/>
          </a:prstGeom>
        </p:spPr>
      </p:pic>
      <p:pic>
        <p:nvPicPr>
          <p:cNvPr id="13" name="Picture 2" descr="C:\Users\Aron\Desktop\41\shoe27_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59" y="2247808"/>
            <a:ext cx="948046" cy="94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300" y="4101637"/>
            <a:ext cx="948782" cy="9487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444" y="2842113"/>
            <a:ext cx="878387" cy="8783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870" y="2863704"/>
            <a:ext cx="882494" cy="8824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88" y="4090500"/>
            <a:ext cx="935591" cy="9355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42029" y="2113343"/>
            <a:ext cx="886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7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sporty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74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60717" y="2676225"/>
            <a:ext cx="773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7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74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75844" y="2695061"/>
            <a:ext cx="1009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7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comfort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74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72111" y="3166433"/>
            <a:ext cx="20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49399" y="5580981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Our idea: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Semantic jitter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408717" y="3148676"/>
            <a:ext cx="1204793" cy="1621659"/>
            <a:chOff x="9488566" y="1479696"/>
            <a:chExt cx="1204793" cy="162165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6692" y="1870832"/>
              <a:ext cx="914673" cy="686005"/>
            </a:xfrm>
            <a:prstGeom prst="rect">
              <a:avLst/>
            </a:prstGeom>
          </p:spPr>
        </p:pic>
        <p:cxnSp>
          <p:nvCxnSpPr>
            <p:cNvPr id="28" name="Straight Arrow Connector 27"/>
            <p:cNvCxnSpPr/>
            <p:nvPr/>
          </p:nvCxnSpPr>
          <p:spPr>
            <a:xfrm flipV="1">
              <a:off x="10091095" y="1479696"/>
              <a:ext cx="0" cy="22860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2700000" flipV="1">
              <a:off x="10579059" y="1683455"/>
              <a:ext cx="0" cy="22860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-2700000" flipV="1">
              <a:off x="9600939" y="1683318"/>
              <a:ext cx="0" cy="22860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0091700" y="2872755"/>
              <a:ext cx="0" cy="2286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8100000" flipV="1">
              <a:off x="10579059" y="2672191"/>
              <a:ext cx="0" cy="2286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-8100000" flipV="1">
              <a:off x="9602866" y="2672007"/>
              <a:ext cx="0" cy="2286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9530922" y="1726053"/>
              <a:ext cx="1120346" cy="1128583"/>
            </a:xfrm>
            <a:prstGeom prst="ellipse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345868" y="3456946"/>
            <a:ext cx="20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81699" y="3256921"/>
            <a:ext cx="20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79147" y="4105347"/>
            <a:ext cx="372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525932" y="2101977"/>
            <a:ext cx="3124200" cy="4331484"/>
            <a:chOff x="4856173" y="513348"/>
            <a:chExt cx="3124200" cy="433148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805" y="1177568"/>
              <a:ext cx="914400" cy="9144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7682" y="1189480"/>
              <a:ext cx="914400" cy="9144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9625" y="2393570"/>
              <a:ext cx="914400" cy="9144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7142" y="2932833"/>
              <a:ext cx="914400" cy="91440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7008" y="2330572"/>
              <a:ext cx="914400" cy="9144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856173" y="4013835"/>
              <a:ext cx="3124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Status quo: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Low-level jitter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617" y="1870359"/>
              <a:ext cx="914673" cy="686005"/>
            </a:xfrm>
            <a:prstGeom prst="rect">
              <a:avLst/>
            </a:prstGeom>
          </p:spPr>
        </p:pic>
        <p:cxnSp>
          <p:nvCxnSpPr>
            <p:cNvPr id="43" name="Straight Arrow Connector 42"/>
            <p:cNvCxnSpPr/>
            <p:nvPr/>
          </p:nvCxnSpPr>
          <p:spPr>
            <a:xfrm flipV="1">
              <a:off x="6418020" y="1479223"/>
              <a:ext cx="0" cy="2286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2700000" flipV="1">
              <a:off x="6905984" y="1682982"/>
              <a:ext cx="0" cy="2286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18900000" flipV="1">
              <a:off x="5927864" y="1682845"/>
              <a:ext cx="0" cy="2286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6418625" y="2872282"/>
              <a:ext cx="0" cy="2286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8100000" flipV="1">
              <a:off x="6905984" y="2671718"/>
              <a:ext cx="0" cy="2286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13500000" flipV="1">
              <a:off x="5929791" y="2671534"/>
              <a:ext cx="0" cy="2286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5857847" y="1725580"/>
              <a:ext cx="1120346" cy="1128583"/>
            </a:xfrm>
            <a:prstGeom prst="ellipse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697" y="513348"/>
              <a:ext cx="914400" cy="9144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4195546" y="3424065"/>
            <a:ext cx="880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vs.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-271958" y="-99392"/>
            <a:ext cx="94159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Idea: Semantic jitter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239723" y="6528880"/>
            <a:ext cx="3666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Yu &amp; Grauman, ICCV 2017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C0AE105-FCFE-44EC-BE65-E25A6F90452F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extLst>
      <p:ext uri="{BB962C8B-B14F-4D97-AF65-F5344CB8AC3E}">
        <p14:creationId xmlns:p14="http://schemas.microsoft.com/office/powerpoint/2010/main" val="396687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989" y="1088740"/>
            <a:ext cx="84259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Train rankers with both real and synthetic image pairs, test on real fine-grained pairs.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61" t="41106" r="25588" b="50000"/>
          <a:stretch/>
        </p:blipFill>
        <p:spPr>
          <a:xfrm>
            <a:off x="-353278" y="7605464"/>
            <a:ext cx="8965260" cy="5862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1840" y="2091791"/>
            <a:ext cx="1566637" cy="23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Novel Pair</a:t>
            </a:r>
          </a:p>
        </p:txBody>
      </p:sp>
      <p:pic>
        <p:nvPicPr>
          <p:cNvPr id="7" name="Picture 6" descr="E:\Box Sync\Datasets\PubFigAttr\images_frontal_smile\HughLaurie_1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61888"/>
            <a:ext cx="642935" cy="64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2400790" y="3098290"/>
            <a:ext cx="302179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19023" y="3169725"/>
            <a:ext cx="0" cy="302179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416951" y="3367379"/>
            <a:ext cx="1359799" cy="2782704"/>
            <a:chOff x="4035912" y="2179759"/>
            <a:chExt cx="1933944" cy="3957639"/>
          </a:xfrm>
        </p:grpSpPr>
        <p:pic>
          <p:nvPicPr>
            <p:cNvPr id="12" name="Picture 36" descr="E:\Box Sync\Datasets\PubFigAttr\images_frontal_smile\ZacEfron_34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456" y="3194172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5" descr="E:\Box Sync\Datasets\PubFigAttr\images_frontal_smile\ZacEfron_315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912" y="3194172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0" descr="E:\Box Sync\Datasets\PubFigAttr\images_frontal_smile\CliveOwen_2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912" y="4208585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8" descr="E:\Box Sync\Datasets\PubFigAttr\images_frontal_smile\JaredLeto_45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912" y="2179759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2" descr="E:\Box Sync\Datasets\PubFigAttr\images_frontal_smile\JaredLeto_57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456" y="2179759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9" descr="E:\Box Sync\Datasets\PubFigAttr\images_frontal_smile\ScarlettJohansson_247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456" y="4208585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6" descr="E:\Box Sync\Datasets\LFW10\pics_cropped\3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2647" y="5222998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7" descr="E:\Box Sync\Datasets\LFW10\pics_cropped\956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912" y="5222998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2" descr="E:\Box Sync\Datasets\PubFigAttr\images_frontal_smile\HughLaurie_6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542" y="2361888"/>
            <a:ext cx="642935" cy="64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4055542" y="3367379"/>
            <a:ext cx="1357824" cy="2782704"/>
            <a:chOff x="6626712" y="2179759"/>
            <a:chExt cx="1931135" cy="3957639"/>
          </a:xfrm>
        </p:grpSpPr>
        <p:pic>
          <p:nvPicPr>
            <p:cNvPr id="22" name="Picture 2" descr="C:\Users\Aron\Desktop\randID_multivar\person27_11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6712" y="2179759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C:\Users\Aron\Desktop\randID_multivar\person27_5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47" y="2179759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9" descr="C:\Users\Aron\Desktop\randID_multivar\person39_4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0275" y="5222998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2" descr="C:\Users\Aron\Desktop\randID_multivar\person60_8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6712" y="3194172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3" descr="C:\Users\Aron\Desktop\randID_multivar\person60_1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47" y="3194172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0" descr="C:\Users\Aron\Desktop\randID_multivar\person160_1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6712" y="4208585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2" descr="C:\Users\Aron\Desktop\randID_multivar\person160_5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0275" y="4208585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5" descr="C:\Users\Aron\Desktop\randID_multivar\person89_11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6712" y="5222998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/>
          <p:cNvSpPr txBox="1"/>
          <p:nvPr/>
        </p:nvSpPr>
        <p:spPr>
          <a:xfrm>
            <a:off x="2599379" y="3064856"/>
            <a:ext cx="1357824" cy="216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Real Pairs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37223" y="3081115"/>
            <a:ext cx="1506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Synthetic Pairs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05175" y="2585088"/>
            <a:ext cx="482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vs.</a:t>
            </a:r>
          </a:p>
        </p:txBody>
      </p:sp>
      <p:sp>
        <p:nvSpPr>
          <p:cNvPr id="33" name="Multiply 32"/>
          <p:cNvSpPr>
            <a:spLocks noChangeAspect="1"/>
          </p:cNvSpPr>
          <p:nvPr/>
        </p:nvSpPr>
        <p:spPr>
          <a:xfrm>
            <a:off x="953944" y="2686664"/>
            <a:ext cx="321468" cy="321468"/>
          </a:xfrm>
          <a:prstGeom prst="mathMultiply">
            <a:avLst/>
          </a:prstGeom>
          <a:solidFill>
            <a:srgbClr val="00B050"/>
          </a:solidFill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ultiply 33"/>
          <p:cNvSpPr>
            <a:spLocks noChangeAspect="1"/>
          </p:cNvSpPr>
          <p:nvPr/>
        </p:nvSpPr>
        <p:spPr>
          <a:xfrm>
            <a:off x="1059144" y="4750377"/>
            <a:ext cx="321468" cy="321468"/>
          </a:xfrm>
          <a:prstGeom prst="mathMultiply">
            <a:avLst/>
          </a:prstGeom>
          <a:solidFill>
            <a:srgbClr val="00B050"/>
          </a:solidFill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ultiply 34"/>
          <p:cNvSpPr>
            <a:spLocks noChangeAspect="1"/>
          </p:cNvSpPr>
          <p:nvPr/>
        </p:nvSpPr>
        <p:spPr>
          <a:xfrm>
            <a:off x="1610199" y="3037588"/>
            <a:ext cx="321468" cy="321468"/>
          </a:xfrm>
          <a:prstGeom prst="mathMultiply">
            <a:avLst/>
          </a:prstGeom>
          <a:solidFill>
            <a:srgbClr val="00B050"/>
          </a:solidFill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ultiply 35"/>
          <p:cNvSpPr>
            <a:spLocks noChangeAspect="1"/>
          </p:cNvSpPr>
          <p:nvPr/>
        </p:nvSpPr>
        <p:spPr>
          <a:xfrm>
            <a:off x="1231089" y="3291605"/>
            <a:ext cx="321468" cy="321468"/>
          </a:xfrm>
          <a:prstGeom prst="mathMultiply">
            <a:avLst/>
          </a:prstGeom>
          <a:solidFill>
            <a:srgbClr val="00B050"/>
          </a:solidFill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ultiply 36"/>
          <p:cNvSpPr>
            <a:spLocks noChangeAspect="1"/>
          </p:cNvSpPr>
          <p:nvPr/>
        </p:nvSpPr>
        <p:spPr>
          <a:xfrm>
            <a:off x="1081595" y="5526604"/>
            <a:ext cx="321468" cy="321468"/>
          </a:xfrm>
          <a:prstGeom prst="mathMultiply">
            <a:avLst/>
          </a:prstGeom>
          <a:solidFill>
            <a:srgbClr val="00B050"/>
          </a:solidFill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ultiply 37"/>
          <p:cNvSpPr>
            <a:spLocks noChangeAspect="1"/>
          </p:cNvSpPr>
          <p:nvPr/>
        </p:nvSpPr>
        <p:spPr>
          <a:xfrm>
            <a:off x="792530" y="3146344"/>
            <a:ext cx="321468" cy="321468"/>
          </a:xfrm>
          <a:prstGeom prst="mathMultiply">
            <a:avLst/>
          </a:prstGeom>
          <a:solidFill>
            <a:srgbClr val="00B050"/>
          </a:solidFill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ultiply 38"/>
          <p:cNvSpPr>
            <a:spLocks noChangeAspect="1"/>
          </p:cNvSpPr>
          <p:nvPr/>
        </p:nvSpPr>
        <p:spPr>
          <a:xfrm>
            <a:off x="1342963" y="2750444"/>
            <a:ext cx="321468" cy="321468"/>
          </a:xfrm>
          <a:prstGeom prst="mathMultiply">
            <a:avLst/>
          </a:prstGeom>
          <a:solidFill>
            <a:srgbClr val="00B050"/>
          </a:solidFill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Donut 39"/>
          <p:cNvSpPr>
            <a:spLocks noChangeAspect="1"/>
          </p:cNvSpPr>
          <p:nvPr/>
        </p:nvSpPr>
        <p:spPr>
          <a:xfrm>
            <a:off x="512434" y="5482749"/>
            <a:ext cx="225027" cy="225027"/>
          </a:xfrm>
          <a:prstGeom prst="donut">
            <a:avLst>
              <a:gd name="adj" fmla="val 26025"/>
            </a:avLst>
          </a:prstGeom>
          <a:solidFill>
            <a:srgbClr val="0070C0"/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Donut 40"/>
          <p:cNvSpPr>
            <a:spLocks noChangeAspect="1"/>
          </p:cNvSpPr>
          <p:nvPr/>
        </p:nvSpPr>
        <p:spPr>
          <a:xfrm>
            <a:off x="1225212" y="5060158"/>
            <a:ext cx="225027" cy="225027"/>
          </a:xfrm>
          <a:prstGeom prst="donut">
            <a:avLst>
              <a:gd name="adj" fmla="val 26025"/>
            </a:avLst>
          </a:prstGeom>
          <a:solidFill>
            <a:srgbClr val="0070C0"/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Donut 41"/>
          <p:cNvSpPr>
            <a:spLocks noChangeAspect="1"/>
          </p:cNvSpPr>
          <p:nvPr/>
        </p:nvSpPr>
        <p:spPr>
          <a:xfrm>
            <a:off x="1948656" y="2820432"/>
            <a:ext cx="225027" cy="225027"/>
          </a:xfrm>
          <a:prstGeom prst="donut">
            <a:avLst>
              <a:gd name="adj" fmla="val 26025"/>
            </a:avLst>
          </a:prstGeom>
          <a:solidFill>
            <a:srgbClr val="0070C0"/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Donut 42"/>
          <p:cNvSpPr>
            <a:spLocks noChangeAspect="1"/>
          </p:cNvSpPr>
          <p:nvPr/>
        </p:nvSpPr>
        <p:spPr>
          <a:xfrm>
            <a:off x="1143673" y="3039906"/>
            <a:ext cx="225027" cy="225027"/>
          </a:xfrm>
          <a:prstGeom prst="donut">
            <a:avLst>
              <a:gd name="adj" fmla="val 26025"/>
            </a:avLst>
          </a:prstGeom>
          <a:solidFill>
            <a:srgbClr val="0070C0"/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Multiply 43"/>
          <p:cNvSpPr>
            <a:spLocks noChangeAspect="1"/>
          </p:cNvSpPr>
          <p:nvPr/>
        </p:nvSpPr>
        <p:spPr>
          <a:xfrm>
            <a:off x="1391479" y="5244984"/>
            <a:ext cx="321468" cy="321468"/>
          </a:xfrm>
          <a:prstGeom prst="mathMultiply">
            <a:avLst/>
          </a:prstGeom>
          <a:solidFill>
            <a:srgbClr val="00B050"/>
          </a:solidFill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Multiply 44"/>
          <p:cNvSpPr>
            <a:spLocks noChangeAspect="1"/>
          </p:cNvSpPr>
          <p:nvPr/>
        </p:nvSpPr>
        <p:spPr>
          <a:xfrm>
            <a:off x="733504" y="4948749"/>
            <a:ext cx="321468" cy="321468"/>
          </a:xfrm>
          <a:prstGeom prst="mathMultiply">
            <a:avLst/>
          </a:prstGeom>
          <a:solidFill>
            <a:srgbClr val="00B050"/>
          </a:solidFill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Multiply 45"/>
          <p:cNvSpPr>
            <a:spLocks noChangeAspect="1"/>
          </p:cNvSpPr>
          <p:nvPr/>
        </p:nvSpPr>
        <p:spPr>
          <a:xfrm>
            <a:off x="1441258" y="4798966"/>
            <a:ext cx="321468" cy="321468"/>
          </a:xfrm>
          <a:prstGeom prst="mathMultiply">
            <a:avLst/>
          </a:prstGeom>
          <a:solidFill>
            <a:srgbClr val="00B050"/>
          </a:solidFill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Multiply 46"/>
          <p:cNvSpPr>
            <a:spLocks noChangeAspect="1"/>
          </p:cNvSpPr>
          <p:nvPr/>
        </p:nvSpPr>
        <p:spPr>
          <a:xfrm>
            <a:off x="936419" y="5231532"/>
            <a:ext cx="321468" cy="321468"/>
          </a:xfrm>
          <a:prstGeom prst="mathMultiply">
            <a:avLst/>
          </a:prstGeom>
          <a:solidFill>
            <a:srgbClr val="00B050"/>
          </a:solidFill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Multiply 47"/>
          <p:cNvSpPr>
            <a:spLocks noChangeAspect="1"/>
          </p:cNvSpPr>
          <p:nvPr/>
        </p:nvSpPr>
        <p:spPr>
          <a:xfrm>
            <a:off x="887579" y="3444998"/>
            <a:ext cx="321468" cy="321468"/>
          </a:xfrm>
          <a:prstGeom prst="mathMultiply">
            <a:avLst/>
          </a:prstGeom>
          <a:solidFill>
            <a:srgbClr val="00B050"/>
          </a:solidFill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Donut 48"/>
          <p:cNvSpPr>
            <a:spLocks noChangeAspect="1"/>
          </p:cNvSpPr>
          <p:nvPr/>
        </p:nvSpPr>
        <p:spPr>
          <a:xfrm>
            <a:off x="1635961" y="5780498"/>
            <a:ext cx="225027" cy="225027"/>
          </a:xfrm>
          <a:prstGeom prst="donut">
            <a:avLst>
              <a:gd name="adj" fmla="val 26025"/>
            </a:avLst>
          </a:prstGeom>
          <a:solidFill>
            <a:srgbClr val="0070C0"/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Donut 49"/>
          <p:cNvSpPr>
            <a:spLocks noChangeAspect="1"/>
          </p:cNvSpPr>
          <p:nvPr/>
        </p:nvSpPr>
        <p:spPr>
          <a:xfrm>
            <a:off x="1972719" y="5089054"/>
            <a:ext cx="225027" cy="225027"/>
          </a:xfrm>
          <a:prstGeom prst="donut">
            <a:avLst>
              <a:gd name="adj" fmla="val 26025"/>
            </a:avLst>
          </a:prstGeom>
          <a:solidFill>
            <a:srgbClr val="0070C0"/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Donut 50"/>
          <p:cNvSpPr>
            <a:spLocks noChangeAspect="1"/>
          </p:cNvSpPr>
          <p:nvPr/>
        </p:nvSpPr>
        <p:spPr>
          <a:xfrm>
            <a:off x="1310319" y="3895114"/>
            <a:ext cx="225027" cy="225027"/>
          </a:xfrm>
          <a:prstGeom prst="donut">
            <a:avLst>
              <a:gd name="adj" fmla="val 26025"/>
            </a:avLst>
          </a:prstGeom>
          <a:solidFill>
            <a:srgbClr val="0070C0"/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Donut 51"/>
          <p:cNvSpPr>
            <a:spLocks noChangeAspect="1"/>
          </p:cNvSpPr>
          <p:nvPr/>
        </p:nvSpPr>
        <p:spPr>
          <a:xfrm>
            <a:off x="392807" y="3619196"/>
            <a:ext cx="225027" cy="225027"/>
          </a:xfrm>
          <a:prstGeom prst="donut">
            <a:avLst>
              <a:gd name="adj" fmla="val 26025"/>
            </a:avLst>
          </a:prstGeom>
          <a:solidFill>
            <a:srgbClr val="0070C0"/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Donut 52"/>
          <p:cNvSpPr>
            <a:spLocks noChangeAspect="1"/>
          </p:cNvSpPr>
          <p:nvPr/>
        </p:nvSpPr>
        <p:spPr>
          <a:xfrm>
            <a:off x="1662936" y="4440384"/>
            <a:ext cx="225027" cy="225027"/>
          </a:xfrm>
          <a:prstGeom prst="donut">
            <a:avLst>
              <a:gd name="adj" fmla="val 26025"/>
            </a:avLst>
          </a:prstGeom>
          <a:solidFill>
            <a:srgbClr val="0070C0"/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Donut 53"/>
          <p:cNvSpPr>
            <a:spLocks noChangeAspect="1"/>
          </p:cNvSpPr>
          <p:nvPr/>
        </p:nvSpPr>
        <p:spPr>
          <a:xfrm>
            <a:off x="790214" y="4258152"/>
            <a:ext cx="225027" cy="225027"/>
          </a:xfrm>
          <a:prstGeom prst="donut">
            <a:avLst>
              <a:gd name="adj" fmla="val 26025"/>
            </a:avLst>
          </a:prstGeom>
          <a:solidFill>
            <a:srgbClr val="0070C0"/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onut 54"/>
          <p:cNvSpPr>
            <a:spLocks noChangeAspect="1"/>
          </p:cNvSpPr>
          <p:nvPr/>
        </p:nvSpPr>
        <p:spPr>
          <a:xfrm>
            <a:off x="1385024" y="2184529"/>
            <a:ext cx="225027" cy="225027"/>
          </a:xfrm>
          <a:prstGeom prst="donut">
            <a:avLst>
              <a:gd name="adj" fmla="val 26025"/>
            </a:avLst>
          </a:prstGeom>
          <a:solidFill>
            <a:srgbClr val="0070C0"/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Donut 55"/>
          <p:cNvSpPr>
            <a:spLocks noChangeAspect="1"/>
          </p:cNvSpPr>
          <p:nvPr/>
        </p:nvSpPr>
        <p:spPr>
          <a:xfrm>
            <a:off x="471575" y="2627732"/>
            <a:ext cx="225027" cy="225027"/>
          </a:xfrm>
          <a:prstGeom prst="donut">
            <a:avLst>
              <a:gd name="adj" fmla="val 26025"/>
            </a:avLst>
          </a:prstGeom>
          <a:solidFill>
            <a:srgbClr val="0070C0"/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Plus 56"/>
          <p:cNvSpPr>
            <a:spLocks noChangeAspect="1"/>
          </p:cNvSpPr>
          <p:nvPr/>
        </p:nvSpPr>
        <p:spPr>
          <a:xfrm>
            <a:off x="1914810" y="4000184"/>
            <a:ext cx="321468" cy="321468"/>
          </a:xfrm>
          <a:prstGeom prst="mathPlus">
            <a:avLst/>
          </a:prstGeom>
          <a:solidFill>
            <a:srgbClr val="FF3399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Plus 57"/>
          <p:cNvSpPr>
            <a:spLocks noChangeAspect="1"/>
          </p:cNvSpPr>
          <p:nvPr/>
        </p:nvSpPr>
        <p:spPr>
          <a:xfrm>
            <a:off x="1549140" y="3650923"/>
            <a:ext cx="321468" cy="321468"/>
          </a:xfrm>
          <a:prstGeom prst="mathPlus">
            <a:avLst/>
          </a:prstGeom>
          <a:solidFill>
            <a:srgbClr val="FF3399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Plus 58"/>
          <p:cNvSpPr>
            <a:spLocks noChangeAspect="1"/>
          </p:cNvSpPr>
          <p:nvPr/>
        </p:nvSpPr>
        <p:spPr>
          <a:xfrm>
            <a:off x="3237123" y="2151895"/>
            <a:ext cx="192881" cy="192881"/>
          </a:xfrm>
          <a:prstGeom prst="mathPlus">
            <a:avLst/>
          </a:prstGeom>
          <a:solidFill>
            <a:srgbClr val="FF3399"/>
          </a:solidFill>
          <a:ln w="127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Donut 59"/>
          <p:cNvSpPr>
            <a:spLocks noChangeAspect="1"/>
          </p:cNvSpPr>
          <p:nvPr/>
        </p:nvSpPr>
        <p:spPr>
          <a:xfrm>
            <a:off x="4120476" y="3176725"/>
            <a:ext cx="128587" cy="128587"/>
          </a:xfrm>
          <a:prstGeom prst="donut">
            <a:avLst>
              <a:gd name="adj" fmla="val 26025"/>
            </a:avLst>
          </a:prstGeom>
          <a:solidFill>
            <a:srgbClr val="0070C0"/>
          </a:solidFill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ultiply 60"/>
          <p:cNvSpPr>
            <a:spLocks noChangeAspect="1"/>
          </p:cNvSpPr>
          <p:nvPr/>
        </p:nvSpPr>
        <p:spPr>
          <a:xfrm>
            <a:off x="2591345" y="3137712"/>
            <a:ext cx="192881" cy="192881"/>
          </a:xfrm>
          <a:prstGeom prst="mathMultiply">
            <a:avLst/>
          </a:prstGeom>
          <a:solidFill>
            <a:srgbClr val="00B050"/>
          </a:solidFill>
          <a:ln w="127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1759609" y="3860936"/>
            <a:ext cx="267890" cy="252821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6027520" y="2756919"/>
            <a:ext cx="2697757" cy="3944360"/>
            <a:chOff x="6027520" y="2756919"/>
            <a:chExt cx="2697757" cy="3944360"/>
          </a:xfrm>
        </p:grpSpPr>
        <p:graphicFrame>
          <p:nvGraphicFramePr>
            <p:cNvPr id="63" name="Chart 62"/>
            <p:cNvGraphicFramePr>
              <a:graphicFrameLocks/>
            </p:cNvGraphicFramePr>
            <p:nvPr/>
          </p:nvGraphicFramePr>
          <p:xfrm>
            <a:off x="6461578" y="2756919"/>
            <a:ext cx="2263699" cy="31294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2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 rot="16200000">
              <a:off x="5023133" y="3838165"/>
              <a:ext cx="23781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Attribute accuracy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8758303">
              <a:off x="6703445" y="4857347"/>
              <a:ext cx="23781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Real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 rot="18795344">
              <a:off x="7073239" y="5327561"/>
              <a:ext cx="23781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50%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Real+synth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68" name="Title 1"/>
          <p:cNvSpPr txBox="1">
            <a:spLocks/>
          </p:cNvSpPr>
          <p:nvPr/>
        </p:nvSpPr>
        <p:spPr>
          <a:xfrm>
            <a:off x="-271958" y="178217"/>
            <a:ext cx="94159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Semantic jitter for attribute learning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05320" y="6252814"/>
            <a:ext cx="576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Ranking functions trained with deep spatial transformer ranking networks [Singh &amp; Lee 2016] or Local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RankSVM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[Yu &amp; Grauman 2014]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239723" y="6528880"/>
            <a:ext cx="3666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Yu &amp; Grauman, ICCV 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83599" y="2612822"/>
            <a:ext cx="177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none" dirty="0"/>
              <a:t>Faces, Shoes</a:t>
            </a:r>
          </a:p>
        </p:txBody>
      </p:sp>
    </p:spTree>
    <p:extLst>
      <p:ext uri="{BB962C8B-B14F-4D97-AF65-F5344CB8AC3E}">
        <p14:creationId xmlns:p14="http://schemas.microsoft.com/office/powerpoint/2010/main" val="94686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1" grpId="0"/>
      <p:bldP spid="32" grpId="0"/>
      <p:bldP spid="40" grpId="0" animBg="1"/>
      <p:bldP spid="41" grpId="0" animBg="1"/>
      <p:bldP spid="42" grpId="0" animBg="1"/>
      <p:bldP spid="43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3" y="2388959"/>
            <a:ext cx="3034109" cy="2022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030" y="2403201"/>
            <a:ext cx="3046905" cy="2027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" descr="Image"/>
          <p:cNvPicPr>
            <a:picLocks noChangeAspect="1"/>
          </p:cNvPicPr>
          <p:nvPr/>
        </p:nvPicPr>
        <p:blipFill>
          <a:blip r:embed="rId5"/>
          <a:srcRect t="34731" b="34731"/>
          <a:stretch>
            <a:fillRect/>
          </a:stretch>
        </p:blipFill>
        <p:spPr>
          <a:xfrm>
            <a:off x="3201584" y="2256162"/>
            <a:ext cx="1861635" cy="568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6"/>
          <a:srcRect l="4271" t="26016" r="4271" b="26016"/>
          <a:stretch>
            <a:fillRect/>
          </a:stretch>
        </p:blipFill>
        <p:spPr>
          <a:xfrm>
            <a:off x="4434911" y="2601895"/>
            <a:ext cx="1276676" cy="669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7"/>
          <a:srcRect t="30173" b="30173"/>
          <a:stretch>
            <a:fillRect/>
          </a:stretch>
        </p:blipFill>
        <p:spPr>
          <a:xfrm>
            <a:off x="3263167" y="3122209"/>
            <a:ext cx="1552401" cy="461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3991" y="3416990"/>
            <a:ext cx="1276648" cy="7292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8" name="Group"/>
          <p:cNvGrpSpPr/>
          <p:nvPr/>
        </p:nvGrpSpPr>
        <p:grpSpPr>
          <a:xfrm>
            <a:off x="41408" y="1302836"/>
            <a:ext cx="3125182" cy="3188164"/>
            <a:chOff x="1" y="0"/>
            <a:chExt cx="8333816" cy="8501769"/>
          </a:xfrm>
        </p:grpSpPr>
        <p:sp>
          <p:nvSpPr>
            <p:cNvPr id="195" name="Shape"/>
            <p:cNvSpPr/>
            <p:nvPr/>
          </p:nvSpPr>
          <p:spPr>
            <a:xfrm>
              <a:off x="10110" y="743543"/>
              <a:ext cx="8323707" cy="7758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592" extrusionOk="0">
                  <a:moveTo>
                    <a:pt x="4259" y="0"/>
                  </a:moveTo>
                  <a:lnTo>
                    <a:pt x="17281" y="0"/>
                  </a:lnTo>
                  <a:cubicBezTo>
                    <a:pt x="17892" y="0"/>
                    <a:pt x="18352" y="0"/>
                    <a:pt x="18742" y="28"/>
                  </a:cubicBezTo>
                  <a:cubicBezTo>
                    <a:pt x="19132" y="56"/>
                    <a:pt x="19452" y="112"/>
                    <a:pt x="19781" y="224"/>
                  </a:cubicBezTo>
                  <a:cubicBezTo>
                    <a:pt x="20142" y="365"/>
                    <a:pt x="20464" y="588"/>
                    <a:pt x="20729" y="873"/>
                  </a:cubicBezTo>
                  <a:cubicBezTo>
                    <a:pt x="20993" y="1157"/>
                    <a:pt x="21201" y="1503"/>
                    <a:pt x="21332" y="1890"/>
                  </a:cubicBezTo>
                  <a:cubicBezTo>
                    <a:pt x="21436" y="2244"/>
                    <a:pt x="21489" y="2587"/>
                    <a:pt x="21515" y="3009"/>
                  </a:cubicBezTo>
                  <a:cubicBezTo>
                    <a:pt x="21541" y="3430"/>
                    <a:pt x="21541" y="3930"/>
                    <a:pt x="21541" y="4596"/>
                  </a:cubicBezTo>
                  <a:lnTo>
                    <a:pt x="21541" y="16971"/>
                  </a:lnTo>
                  <a:cubicBezTo>
                    <a:pt x="21530" y="17657"/>
                    <a:pt x="21557" y="18263"/>
                    <a:pt x="21567" y="18828"/>
                  </a:cubicBezTo>
                  <a:cubicBezTo>
                    <a:pt x="21575" y="19324"/>
                    <a:pt x="21576" y="19820"/>
                    <a:pt x="21578" y="20316"/>
                  </a:cubicBezTo>
                  <a:cubicBezTo>
                    <a:pt x="21597" y="20593"/>
                    <a:pt x="21522" y="20868"/>
                    <a:pt x="21367" y="21091"/>
                  </a:cubicBezTo>
                  <a:cubicBezTo>
                    <a:pt x="21157" y="21392"/>
                    <a:pt x="20825" y="21567"/>
                    <a:pt x="20475" y="21560"/>
                  </a:cubicBezTo>
                  <a:cubicBezTo>
                    <a:pt x="19820" y="21598"/>
                    <a:pt x="19181" y="21600"/>
                    <a:pt x="18490" y="21577"/>
                  </a:cubicBezTo>
                  <a:cubicBezTo>
                    <a:pt x="18134" y="21565"/>
                    <a:pt x="17738" y="21538"/>
                    <a:pt x="17262" y="21546"/>
                  </a:cubicBezTo>
                  <a:lnTo>
                    <a:pt x="4259" y="21546"/>
                  </a:lnTo>
                  <a:cubicBezTo>
                    <a:pt x="3648" y="21518"/>
                    <a:pt x="3125" y="21533"/>
                    <a:pt x="2648" y="21533"/>
                  </a:cubicBezTo>
                  <a:cubicBezTo>
                    <a:pt x="1973" y="21535"/>
                    <a:pt x="1343" y="21519"/>
                    <a:pt x="699" y="21476"/>
                  </a:cubicBezTo>
                  <a:cubicBezTo>
                    <a:pt x="533" y="21348"/>
                    <a:pt x="388" y="21189"/>
                    <a:pt x="272" y="21008"/>
                  </a:cubicBezTo>
                  <a:cubicBezTo>
                    <a:pt x="153" y="20823"/>
                    <a:pt x="65" y="20617"/>
                    <a:pt x="12" y="20400"/>
                  </a:cubicBezTo>
                  <a:cubicBezTo>
                    <a:pt x="-1" y="19818"/>
                    <a:pt x="-3" y="19245"/>
                    <a:pt x="3" y="18643"/>
                  </a:cubicBezTo>
                  <a:cubicBezTo>
                    <a:pt x="8" y="18141"/>
                    <a:pt x="26" y="17592"/>
                    <a:pt x="0" y="16950"/>
                  </a:cubicBezTo>
                  <a:lnTo>
                    <a:pt x="0" y="4575"/>
                  </a:lnTo>
                  <a:cubicBezTo>
                    <a:pt x="0" y="3920"/>
                    <a:pt x="0" y="3425"/>
                    <a:pt x="26" y="3006"/>
                  </a:cubicBezTo>
                  <a:cubicBezTo>
                    <a:pt x="52" y="2587"/>
                    <a:pt x="104" y="2244"/>
                    <a:pt x="209" y="1890"/>
                  </a:cubicBezTo>
                  <a:cubicBezTo>
                    <a:pt x="340" y="1503"/>
                    <a:pt x="547" y="1157"/>
                    <a:pt x="812" y="873"/>
                  </a:cubicBezTo>
                  <a:cubicBezTo>
                    <a:pt x="1077" y="588"/>
                    <a:pt x="1399" y="365"/>
                    <a:pt x="1759" y="224"/>
                  </a:cubicBezTo>
                  <a:cubicBezTo>
                    <a:pt x="2089" y="112"/>
                    <a:pt x="2408" y="56"/>
                    <a:pt x="2801" y="28"/>
                  </a:cubicBezTo>
                  <a:cubicBezTo>
                    <a:pt x="3193" y="0"/>
                    <a:pt x="3658" y="0"/>
                    <a:pt x="4278" y="0"/>
                  </a:cubicBezTo>
                  <a:lnTo>
                    <a:pt x="4259" y="0"/>
                  </a:lnTo>
                  <a:close/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5" fontAlgn="auto" hangingPunct="0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FFFFFF"/>
                  </a:solidFill>
                </a:defRPr>
              </a:pPr>
              <a:endParaRPr sz="1200" u="none" kern="0">
                <a:solidFill>
                  <a:srgbClr val="FFFFFF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96" name="Create new designs"/>
            <p:cNvSpPr/>
            <p:nvPr/>
          </p:nvSpPr>
          <p:spPr>
            <a:xfrm>
              <a:off x="1" y="1232826"/>
              <a:ext cx="8332440" cy="1047072"/>
            </a:xfrm>
            <a:prstGeom prst="roundRect">
              <a:avLst>
                <a:gd name="adj" fmla="val 21719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>
                <a:defRPr sz="3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defTabSz="308075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u="none" kern="0" dirty="0"/>
                <a:t>Design &amp; creativity</a:t>
              </a:r>
              <a:endParaRPr sz="2400" u="none" kern="0" dirty="0"/>
            </a:p>
          </p:txBody>
        </p:sp>
        <p:sp>
          <p:nvSpPr>
            <p:cNvPr id="197" name="Rectangle"/>
            <p:cNvSpPr/>
            <p:nvPr/>
          </p:nvSpPr>
          <p:spPr>
            <a:xfrm>
              <a:off x="87652" y="0"/>
              <a:ext cx="8157135" cy="122951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5" fontAlgn="auto" hangingPunct="0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FFFFFF"/>
                  </a:solidFill>
                </a:defRPr>
              </a:pPr>
              <a:endParaRPr sz="1200" u="none" kern="0">
                <a:solidFill>
                  <a:srgbClr val="FFFFFF"/>
                </a:solidFill>
                <a:latin typeface="Helvetica Light"/>
                <a:sym typeface="Helvetica Light"/>
              </a:endParaRPr>
            </a:p>
          </p:txBody>
        </p:sp>
      </p:grpSp>
      <p:grpSp>
        <p:nvGrpSpPr>
          <p:cNvPr id="202" name="Group"/>
          <p:cNvGrpSpPr/>
          <p:nvPr/>
        </p:nvGrpSpPr>
        <p:grpSpPr>
          <a:xfrm>
            <a:off x="3186472" y="1448780"/>
            <a:ext cx="2712618" cy="3073176"/>
            <a:chOff x="9940" y="0"/>
            <a:chExt cx="7233647" cy="11974788"/>
          </a:xfrm>
        </p:grpSpPr>
        <p:sp>
          <p:nvSpPr>
            <p:cNvPr id="199" name="Analyze enterprise"/>
            <p:cNvSpPr/>
            <p:nvPr/>
          </p:nvSpPr>
          <p:spPr>
            <a:xfrm>
              <a:off x="69729" y="1170294"/>
              <a:ext cx="7173858" cy="1445324"/>
            </a:xfrm>
            <a:prstGeom prst="roundRect">
              <a:avLst>
                <a:gd name="adj" fmla="val 21719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>
                <a:defRPr sz="3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defTabSz="308075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u="none" kern="0" dirty="0"/>
                <a:t>Business</a:t>
              </a:r>
              <a:endParaRPr sz="2400" u="none" kern="0" dirty="0"/>
            </a:p>
          </p:txBody>
        </p:sp>
        <p:sp>
          <p:nvSpPr>
            <p:cNvPr id="200" name="Shape"/>
            <p:cNvSpPr/>
            <p:nvPr/>
          </p:nvSpPr>
          <p:spPr>
            <a:xfrm>
              <a:off x="9940" y="772829"/>
              <a:ext cx="7180155" cy="1120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592" extrusionOk="0">
                  <a:moveTo>
                    <a:pt x="4282" y="0"/>
                  </a:moveTo>
                  <a:lnTo>
                    <a:pt x="17289" y="0"/>
                  </a:lnTo>
                  <a:cubicBezTo>
                    <a:pt x="17899" y="0"/>
                    <a:pt x="18359" y="0"/>
                    <a:pt x="18748" y="28"/>
                  </a:cubicBezTo>
                  <a:cubicBezTo>
                    <a:pt x="19138" y="56"/>
                    <a:pt x="19457" y="112"/>
                    <a:pt x="19786" y="224"/>
                  </a:cubicBezTo>
                  <a:cubicBezTo>
                    <a:pt x="20146" y="365"/>
                    <a:pt x="20468" y="588"/>
                    <a:pt x="20733" y="873"/>
                  </a:cubicBezTo>
                  <a:cubicBezTo>
                    <a:pt x="20997" y="1157"/>
                    <a:pt x="21204" y="1503"/>
                    <a:pt x="21335" y="1890"/>
                  </a:cubicBezTo>
                  <a:cubicBezTo>
                    <a:pt x="21440" y="2244"/>
                    <a:pt x="21492" y="2587"/>
                    <a:pt x="21518" y="3009"/>
                  </a:cubicBezTo>
                  <a:cubicBezTo>
                    <a:pt x="21544" y="3430"/>
                    <a:pt x="21544" y="3930"/>
                    <a:pt x="21544" y="4596"/>
                  </a:cubicBezTo>
                  <a:lnTo>
                    <a:pt x="21544" y="16971"/>
                  </a:lnTo>
                  <a:cubicBezTo>
                    <a:pt x="21533" y="17657"/>
                    <a:pt x="21560" y="18263"/>
                    <a:pt x="21570" y="18828"/>
                  </a:cubicBezTo>
                  <a:cubicBezTo>
                    <a:pt x="21578" y="19324"/>
                    <a:pt x="21579" y="19820"/>
                    <a:pt x="21581" y="20316"/>
                  </a:cubicBezTo>
                  <a:cubicBezTo>
                    <a:pt x="21600" y="20593"/>
                    <a:pt x="21525" y="20868"/>
                    <a:pt x="21370" y="21091"/>
                  </a:cubicBezTo>
                  <a:cubicBezTo>
                    <a:pt x="21160" y="21392"/>
                    <a:pt x="20829" y="21567"/>
                    <a:pt x="20479" y="21560"/>
                  </a:cubicBezTo>
                  <a:cubicBezTo>
                    <a:pt x="19825" y="21598"/>
                    <a:pt x="19187" y="21600"/>
                    <a:pt x="18497" y="21577"/>
                  </a:cubicBezTo>
                  <a:cubicBezTo>
                    <a:pt x="18141" y="21565"/>
                    <a:pt x="17745" y="21538"/>
                    <a:pt x="17270" y="21546"/>
                  </a:cubicBezTo>
                  <a:lnTo>
                    <a:pt x="4282" y="21546"/>
                  </a:lnTo>
                  <a:cubicBezTo>
                    <a:pt x="3666" y="21536"/>
                    <a:pt x="3125" y="21549"/>
                    <a:pt x="2626" y="21541"/>
                  </a:cubicBezTo>
                  <a:cubicBezTo>
                    <a:pt x="1986" y="21531"/>
                    <a:pt x="1379" y="21494"/>
                    <a:pt x="767" y="21424"/>
                  </a:cubicBezTo>
                  <a:cubicBezTo>
                    <a:pt x="597" y="21363"/>
                    <a:pt x="453" y="21266"/>
                    <a:pt x="340" y="21143"/>
                  </a:cubicBezTo>
                  <a:cubicBezTo>
                    <a:pt x="212" y="21004"/>
                    <a:pt x="133" y="20843"/>
                    <a:pt x="112" y="20675"/>
                  </a:cubicBezTo>
                  <a:cubicBezTo>
                    <a:pt x="37" y="19981"/>
                    <a:pt x="0" y="19296"/>
                    <a:pt x="0" y="18576"/>
                  </a:cubicBezTo>
                  <a:cubicBezTo>
                    <a:pt x="0" y="18094"/>
                    <a:pt x="24" y="17568"/>
                    <a:pt x="27" y="16950"/>
                  </a:cubicBezTo>
                  <a:lnTo>
                    <a:pt x="27" y="4575"/>
                  </a:lnTo>
                  <a:cubicBezTo>
                    <a:pt x="27" y="3920"/>
                    <a:pt x="27" y="3425"/>
                    <a:pt x="54" y="3006"/>
                  </a:cubicBezTo>
                  <a:cubicBezTo>
                    <a:pt x="80" y="2587"/>
                    <a:pt x="132" y="2244"/>
                    <a:pt x="236" y="1890"/>
                  </a:cubicBezTo>
                  <a:cubicBezTo>
                    <a:pt x="367" y="1503"/>
                    <a:pt x="574" y="1157"/>
                    <a:pt x="839" y="873"/>
                  </a:cubicBezTo>
                  <a:cubicBezTo>
                    <a:pt x="1103" y="588"/>
                    <a:pt x="1425" y="365"/>
                    <a:pt x="1785" y="224"/>
                  </a:cubicBezTo>
                  <a:cubicBezTo>
                    <a:pt x="2114" y="112"/>
                    <a:pt x="2433" y="56"/>
                    <a:pt x="2825" y="28"/>
                  </a:cubicBezTo>
                  <a:cubicBezTo>
                    <a:pt x="3217" y="0"/>
                    <a:pt x="3682" y="0"/>
                    <a:pt x="4301" y="0"/>
                  </a:cubicBezTo>
                  <a:lnTo>
                    <a:pt x="4282" y="0"/>
                  </a:lnTo>
                  <a:close/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5" fontAlgn="auto" hangingPunct="0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FFFFFF"/>
                  </a:solidFill>
                </a:defRPr>
              </a:pPr>
              <a:endParaRPr sz="1200" u="none" kern="0">
                <a:solidFill>
                  <a:srgbClr val="FFFFFF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01" name="Rectangle"/>
            <p:cNvSpPr/>
            <p:nvPr/>
          </p:nvSpPr>
          <p:spPr>
            <a:xfrm>
              <a:off x="16361" y="0"/>
              <a:ext cx="7141134" cy="122951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5" fontAlgn="auto" hangingPunct="0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FFFFFF"/>
                  </a:solidFill>
                </a:defRPr>
              </a:pPr>
              <a:endParaRPr sz="1200" u="none" kern="0">
                <a:solidFill>
                  <a:srgbClr val="FFFFFF"/>
                </a:solidFill>
                <a:latin typeface="Helvetica Light"/>
                <a:sym typeface="Helvetica Light"/>
              </a:endParaRPr>
            </a:p>
          </p:txBody>
        </p:sp>
      </p:grpSp>
      <p:grpSp>
        <p:nvGrpSpPr>
          <p:cNvPr id="206" name="Group"/>
          <p:cNvGrpSpPr/>
          <p:nvPr/>
        </p:nvGrpSpPr>
        <p:grpSpPr>
          <a:xfrm>
            <a:off x="5920726" y="1265847"/>
            <a:ext cx="3019121" cy="3256109"/>
            <a:chOff x="0" y="0"/>
            <a:chExt cx="8050986" cy="8682955"/>
          </a:xfrm>
        </p:grpSpPr>
        <p:sp>
          <p:nvSpPr>
            <p:cNvPr id="203" name="What/how to shop"/>
            <p:cNvSpPr/>
            <p:nvPr/>
          </p:nvSpPr>
          <p:spPr>
            <a:xfrm>
              <a:off x="4680" y="1221627"/>
              <a:ext cx="8046307" cy="1047073"/>
            </a:xfrm>
            <a:prstGeom prst="roundRect">
              <a:avLst>
                <a:gd name="adj" fmla="val 21719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>
                <a:defRPr sz="3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defTabSz="308075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u="none" kern="0" dirty="0"/>
                <a:t>How we shop</a:t>
              </a:r>
              <a:endParaRPr sz="2400" u="none" kern="0" dirty="0"/>
            </a:p>
          </p:txBody>
        </p:sp>
        <p:sp>
          <p:nvSpPr>
            <p:cNvPr id="204" name="Shape"/>
            <p:cNvSpPr/>
            <p:nvPr/>
          </p:nvSpPr>
          <p:spPr>
            <a:xfrm>
              <a:off x="-1" y="719814"/>
              <a:ext cx="8046308" cy="7963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592" extrusionOk="0">
                  <a:moveTo>
                    <a:pt x="4282" y="0"/>
                  </a:moveTo>
                  <a:lnTo>
                    <a:pt x="17289" y="0"/>
                  </a:lnTo>
                  <a:cubicBezTo>
                    <a:pt x="17899" y="0"/>
                    <a:pt x="18359" y="0"/>
                    <a:pt x="18748" y="28"/>
                  </a:cubicBezTo>
                  <a:cubicBezTo>
                    <a:pt x="19138" y="56"/>
                    <a:pt x="19457" y="112"/>
                    <a:pt x="19786" y="224"/>
                  </a:cubicBezTo>
                  <a:cubicBezTo>
                    <a:pt x="20146" y="365"/>
                    <a:pt x="20468" y="588"/>
                    <a:pt x="20733" y="873"/>
                  </a:cubicBezTo>
                  <a:cubicBezTo>
                    <a:pt x="20997" y="1157"/>
                    <a:pt x="21204" y="1503"/>
                    <a:pt x="21335" y="1890"/>
                  </a:cubicBezTo>
                  <a:cubicBezTo>
                    <a:pt x="21440" y="2244"/>
                    <a:pt x="21492" y="2587"/>
                    <a:pt x="21518" y="3009"/>
                  </a:cubicBezTo>
                  <a:cubicBezTo>
                    <a:pt x="21544" y="3430"/>
                    <a:pt x="21544" y="3930"/>
                    <a:pt x="21544" y="4596"/>
                  </a:cubicBezTo>
                  <a:lnTo>
                    <a:pt x="21544" y="16971"/>
                  </a:lnTo>
                  <a:cubicBezTo>
                    <a:pt x="21533" y="17657"/>
                    <a:pt x="21560" y="18263"/>
                    <a:pt x="21570" y="18828"/>
                  </a:cubicBezTo>
                  <a:cubicBezTo>
                    <a:pt x="21578" y="19324"/>
                    <a:pt x="21579" y="19820"/>
                    <a:pt x="21581" y="20316"/>
                  </a:cubicBezTo>
                  <a:cubicBezTo>
                    <a:pt x="21600" y="20593"/>
                    <a:pt x="21525" y="20868"/>
                    <a:pt x="21370" y="21091"/>
                  </a:cubicBezTo>
                  <a:cubicBezTo>
                    <a:pt x="21160" y="21392"/>
                    <a:pt x="20829" y="21567"/>
                    <a:pt x="20479" y="21560"/>
                  </a:cubicBezTo>
                  <a:cubicBezTo>
                    <a:pt x="19825" y="21598"/>
                    <a:pt x="19187" y="21600"/>
                    <a:pt x="18497" y="21577"/>
                  </a:cubicBezTo>
                  <a:cubicBezTo>
                    <a:pt x="18141" y="21565"/>
                    <a:pt x="17745" y="21538"/>
                    <a:pt x="17270" y="21546"/>
                  </a:cubicBezTo>
                  <a:lnTo>
                    <a:pt x="4282" y="21546"/>
                  </a:lnTo>
                  <a:cubicBezTo>
                    <a:pt x="3666" y="21536"/>
                    <a:pt x="3125" y="21549"/>
                    <a:pt x="2626" y="21541"/>
                  </a:cubicBezTo>
                  <a:cubicBezTo>
                    <a:pt x="1986" y="21531"/>
                    <a:pt x="1379" y="21494"/>
                    <a:pt x="767" y="21424"/>
                  </a:cubicBezTo>
                  <a:cubicBezTo>
                    <a:pt x="597" y="21363"/>
                    <a:pt x="453" y="21266"/>
                    <a:pt x="340" y="21143"/>
                  </a:cubicBezTo>
                  <a:cubicBezTo>
                    <a:pt x="212" y="21004"/>
                    <a:pt x="133" y="20843"/>
                    <a:pt x="112" y="20675"/>
                  </a:cubicBezTo>
                  <a:cubicBezTo>
                    <a:pt x="37" y="19981"/>
                    <a:pt x="0" y="19296"/>
                    <a:pt x="0" y="18576"/>
                  </a:cubicBezTo>
                  <a:cubicBezTo>
                    <a:pt x="0" y="18094"/>
                    <a:pt x="24" y="17568"/>
                    <a:pt x="27" y="16950"/>
                  </a:cubicBezTo>
                  <a:lnTo>
                    <a:pt x="27" y="4575"/>
                  </a:lnTo>
                  <a:cubicBezTo>
                    <a:pt x="27" y="3920"/>
                    <a:pt x="27" y="3425"/>
                    <a:pt x="54" y="3006"/>
                  </a:cubicBezTo>
                  <a:cubicBezTo>
                    <a:pt x="80" y="2587"/>
                    <a:pt x="132" y="2244"/>
                    <a:pt x="236" y="1890"/>
                  </a:cubicBezTo>
                  <a:cubicBezTo>
                    <a:pt x="367" y="1503"/>
                    <a:pt x="574" y="1157"/>
                    <a:pt x="839" y="873"/>
                  </a:cubicBezTo>
                  <a:cubicBezTo>
                    <a:pt x="1103" y="588"/>
                    <a:pt x="1425" y="365"/>
                    <a:pt x="1785" y="224"/>
                  </a:cubicBezTo>
                  <a:cubicBezTo>
                    <a:pt x="2114" y="112"/>
                    <a:pt x="2433" y="56"/>
                    <a:pt x="2825" y="28"/>
                  </a:cubicBezTo>
                  <a:cubicBezTo>
                    <a:pt x="3217" y="0"/>
                    <a:pt x="3682" y="0"/>
                    <a:pt x="4301" y="0"/>
                  </a:cubicBezTo>
                  <a:lnTo>
                    <a:pt x="4282" y="0"/>
                  </a:lnTo>
                  <a:close/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5" fontAlgn="auto" hangingPunct="0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FFFFFF"/>
                  </a:solidFill>
                </a:defRPr>
              </a:pPr>
              <a:endParaRPr sz="1200" u="none" kern="0">
                <a:solidFill>
                  <a:srgbClr val="FFFFFF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05" name="Rectangle"/>
            <p:cNvSpPr/>
            <p:nvPr/>
          </p:nvSpPr>
          <p:spPr>
            <a:xfrm>
              <a:off x="4680" y="0"/>
              <a:ext cx="7869032" cy="122951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5" fontAlgn="auto" hangingPunct="0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FFFFFF"/>
                  </a:solidFill>
                </a:defRPr>
              </a:pPr>
              <a:endParaRPr sz="1200" u="none" kern="0">
                <a:solidFill>
                  <a:srgbClr val="FFFFFF"/>
                </a:solidFill>
                <a:latin typeface="Helvetica Light"/>
                <a:sym typeface="Helvetica Light"/>
              </a:endParaRP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55386362-0DEF-4986-B652-90624BD24091}"/>
              </a:ext>
            </a:extLst>
          </p:cNvPr>
          <p:cNvSpPr txBox="1">
            <a:spLocks/>
          </p:cNvSpPr>
          <p:nvPr/>
        </p:nvSpPr>
        <p:spPr>
          <a:xfrm>
            <a:off x="628650" y="-13539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Vision + fashion: influence</a:t>
            </a:r>
          </a:p>
        </p:txBody>
      </p:sp>
      <p:pic>
        <p:nvPicPr>
          <p:cNvPr id="1026" name="Picture 2" descr="Image result for yves saint laurent">
            <a:extLst>
              <a:ext uri="{FF2B5EF4-FFF2-40B4-BE49-F238E27FC236}">
                <a16:creationId xmlns:a16="http://schemas.microsoft.com/office/drawing/2014/main" id="{DF90C18C-0E7E-44AE-A558-6B6D7CFEC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284" y="3644768"/>
            <a:ext cx="1397731" cy="69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4C05B69-396F-430C-BD5B-4A8B31FBF4C6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-717858" y="4185"/>
            <a:ext cx="10480340" cy="1168399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Idea: Active training image creation</a:t>
            </a:r>
          </a:p>
        </p:txBody>
      </p:sp>
      <p:pic>
        <p:nvPicPr>
          <p:cNvPr id="13" name="Picture 160" descr="http://vision.cs.utexas.edu/projects/mturkay/mturk_shoes_nobatch_fair_rd1/open/epoch240/pair247_id1_epoch2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661" y="4464073"/>
            <a:ext cx="609600" cy="609600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2" descr="http://vision.cs.utexas.edu/projects/mturkay/mturk_shoes_nobatch_fair_rd1/open/epoch120/pair247_id1_epoch1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638" y="4608730"/>
            <a:ext cx="609600" cy="609600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4" descr="http://vision.cs.utexas.edu/projects/mturkay/mturk_shoes_nobatch_fair_rd1/open/epoch20/pair247_id1_epoch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382" y="5084421"/>
            <a:ext cx="609600" cy="609600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6" descr="http://vision.cs.utexas.edu/projects/mturkay/mturk_shoes_nobatch_fair_rd1/open/epoch20/pair70_id1_epoch2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82" y="2214324"/>
            <a:ext cx="609600" cy="609600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0" descr="http://vision.cs.utexas.edu/projects/mturkay/mturk_shoes_nobatch_fair_rd1/open/epoch240/pair70_id1_epoch24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179" y="2549925"/>
            <a:ext cx="609600" cy="609600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8" descr="http://vision.cs.utexas.edu/projects/mturkay/mturk_shoes_nobatch_fair_rd1/open/epoch160/pair70_id1_epoch16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519" y="2187318"/>
            <a:ext cx="609600" cy="609600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ultiply 18"/>
          <p:cNvSpPr>
            <a:spLocks noChangeAspect="1"/>
          </p:cNvSpPr>
          <p:nvPr/>
        </p:nvSpPr>
        <p:spPr>
          <a:xfrm>
            <a:off x="3214712" y="5906215"/>
            <a:ext cx="457200" cy="457200"/>
          </a:xfrm>
          <a:prstGeom prst="mathMultiply">
            <a:avLst/>
          </a:prstGeom>
          <a:solidFill>
            <a:srgbClr val="00B050"/>
          </a:solidFill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Multiply 19"/>
          <p:cNvSpPr>
            <a:spLocks noChangeAspect="1"/>
          </p:cNvSpPr>
          <p:nvPr/>
        </p:nvSpPr>
        <p:spPr>
          <a:xfrm>
            <a:off x="5802325" y="3663862"/>
            <a:ext cx="457200" cy="457200"/>
          </a:xfrm>
          <a:prstGeom prst="mathMultiply">
            <a:avLst/>
          </a:prstGeom>
          <a:solidFill>
            <a:srgbClr val="00B050"/>
          </a:solidFill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Multiply 20"/>
          <p:cNvSpPr>
            <a:spLocks noChangeAspect="1"/>
          </p:cNvSpPr>
          <p:nvPr/>
        </p:nvSpPr>
        <p:spPr>
          <a:xfrm>
            <a:off x="3558177" y="3582293"/>
            <a:ext cx="457200" cy="457200"/>
          </a:xfrm>
          <a:prstGeom prst="mathMultiply">
            <a:avLst/>
          </a:prstGeom>
          <a:solidFill>
            <a:srgbClr val="00B050">
              <a:alpha val="20000"/>
            </a:srgbClr>
          </a:solidFill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Multiply 21"/>
          <p:cNvSpPr>
            <a:spLocks noChangeAspect="1"/>
          </p:cNvSpPr>
          <p:nvPr/>
        </p:nvSpPr>
        <p:spPr>
          <a:xfrm>
            <a:off x="4396582" y="2731430"/>
            <a:ext cx="457200" cy="457200"/>
          </a:xfrm>
          <a:prstGeom prst="mathMultiply">
            <a:avLst/>
          </a:prstGeom>
          <a:solidFill>
            <a:srgbClr val="00B050"/>
          </a:solidFill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Multiply 22"/>
          <p:cNvSpPr>
            <a:spLocks noChangeAspect="1"/>
          </p:cNvSpPr>
          <p:nvPr/>
        </p:nvSpPr>
        <p:spPr>
          <a:xfrm>
            <a:off x="1889448" y="3612519"/>
            <a:ext cx="457200" cy="457200"/>
          </a:xfrm>
          <a:prstGeom prst="mathMultiply">
            <a:avLst/>
          </a:prstGeom>
          <a:solidFill>
            <a:srgbClr val="00B050"/>
          </a:solidFill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Donut 23"/>
          <p:cNvSpPr>
            <a:spLocks noChangeAspect="1"/>
          </p:cNvSpPr>
          <p:nvPr/>
        </p:nvSpPr>
        <p:spPr>
          <a:xfrm>
            <a:off x="1873195" y="2807245"/>
            <a:ext cx="320040" cy="320040"/>
          </a:xfrm>
          <a:prstGeom prst="donut">
            <a:avLst>
              <a:gd name="adj" fmla="val 26025"/>
            </a:avLst>
          </a:prstGeom>
          <a:solidFill>
            <a:srgbClr val="0070C0">
              <a:alpha val="20000"/>
            </a:srgbClr>
          </a:solidFill>
          <a:ln w="19050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399061" y="3008165"/>
            <a:ext cx="542925" cy="269081"/>
          </a:xfrm>
          <a:prstGeom prst="line">
            <a:avLst/>
          </a:prstGeom>
          <a:ln w="28575">
            <a:solidFill>
              <a:srgbClr val="7F7F7F">
                <a:alpha val="50196"/>
              </a:srgb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4" idx="6"/>
            <a:endCxn id="27" idx="2"/>
          </p:cNvCxnSpPr>
          <p:nvPr/>
        </p:nvCxnSpPr>
        <p:spPr>
          <a:xfrm flipV="1">
            <a:off x="2193235" y="2935070"/>
            <a:ext cx="874531" cy="32195"/>
          </a:xfrm>
          <a:prstGeom prst="line">
            <a:avLst/>
          </a:prstGeom>
          <a:ln w="28575">
            <a:solidFill>
              <a:srgbClr val="7F7F7F">
                <a:alpha val="50196"/>
              </a:srgb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onut 26"/>
          <p:cNvSpPr>
            <a:spLocks noChangeAspect="1"/>
          </p:cNvSpPr>
          <p:nvPr/>
        </p:nvSpPr>
        <p:spPr>
          <a:xfrm>
            <a:off x="3067766" y="2775050"/>
            <a:ext cx="320040" cy="320040"/>
          </a:xfrm>
          <a:prstGeom prst="donut">
            <a:avLst>
              <a:gd name="adj" fmla="val 26025"/>
            </a:avLst>
          </a:prstGeom>
          <a:solidFill>
            <a:srgbClr val="0070C0">
              <a:alpha val="20000"/>
            </a:srgbClr>
          </a:solidFill>
          <a:ln w="19050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Donut 27"/>
          <p:cNvSpPr>
            <a:spLocks noChangeAspect="1"/>
          </p:cNvSpPr>
          <p:nvPr/>
        </p:nvSpPr>
        <p:spPr>
          <a:xfrm>
            <a:off x="3955384" y="3197618"/>
            <a:ext cx="320040" cy="320040"/>
          </a:xfrm>
          <a:prstGeom prst="donut">
            <a:avLst>
              <a:gd name="adj" fmla="val 26025"/>
            </a:avLst>
          </a:prstGeom>
          <a:solidFill>
            <a:srgbClr val="FF0000"/>
          </a:solidFill>
          <a:ln w="1905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Donut 28"/>
          <p:cNvSpPr>
            <a:spLocks noChangeAspect="1"/>
          </p:cNvSpPr>
          <p:nvPr/>
        </p:nvSpPr>
        <p:spPr>
          <a:xfrm>
            <a:off x="6228818" y="4270644"/>
            <a:ext cx="320040" cy="320040"/>
          </a:xfrm>
          <a:prstGeom prst="donut">
            <a:avLst>
              <a:gd name="adj" fmla="val 26025"/>
            </a:avLst>
          </a:prstGeom>
          <a:solidFill>
            <a:srgbClr val="0070C0">
              <a:alpha val="20000"/>
            </a:srgbClr>
          </a:solidFill>
          <a:ln w="19050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0" name="Straight Connector 29"/>
          <p:cNvCxnSpPr>
            <a:endCxn id="33" idx="6"/>
          </p:cNvCxnSpPr>
          <p:nvPr/>
        </p:nvCxnSpPr>
        <p:spPr>
          <a:xfrm flipH="1">
            <a:off x="4063838" y="4579790"/>
            <a:ext cx="985429" cy="458032"/>
          </a:xfrm>
          <a:prstGeom prst="line">
            <a:avLst/>
          </a:prstGeom>
          <a:ln w="28575">
            <a:solidFill>
              <a:srgbClr val="7F7F7F">
                <a:alpha val="50196"/>
              </a:srgb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9" idx="2"/>
            <a:endCxn id="32" idx="6"/>
          </p:cNvCxnSpPr>
          <p:nvPr/>
        </p:nvCxnSpPr>
        <p:spPr>
          <a:xfrm flipH="1">
            <a:off x="5376485" y="4430664"/>
            <a:ext cx="852333" cy="66819"/>
          </a:xfrm>
          <a:prstGeom prst="line">
            <a:avLst/>
          </a:prstGeom>
          <a:ln w="28575">
            <a:solidFill>
              <a:srgbClr val="7F7F7F">
                <a:alpha val="50196"/>
              </a:srgb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Donut 31"/>
          <p:cNvSpPr>
            <a:spLocks noChangeAspect="1"/>
          </p:cNvSpPr>
          <p:nvPr/>
        </p:nvSpPr>
        <p:spPr>
          <a:xfrm>
            <a:off x="5056445" y="4337463"/>
            <a:ext cx="320040" cy="320040"/>
          </a:xfrm>
          <a:prstGeom prst="donut">
            <a:avLst>
              <a:gd name="adj" fmla="val 26025"/>
            </a:avLst>
          </a:prstGeom>
          <a:solidFill>
            <a:srgbClr val="0070C0">
              <a:alpha val="20000"/>
            </a:srgbClr>
          </a:solidFill>
          <a:ln w="19050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Donut 32"/>
          <p:cNvSpPr>
            <a:spLocks noChangeAspect="1"/>
          </p:cNvSpPr>
          <p:nvPr/>
        </p:nvSpPr>
        <p:spPr>
          <a:xfrm>
            <a:off x="3743798" y="4877802"/>
            <a:ext cx="320040" cy="320040"/>
          </a:xfrm>
          <a:prstGeom prst="donut">
            <a:avLst>
              <a:gd name="adj" fmla="val 26025"/>
            </a:avLst>
          </a:prstGeom>
          <a:solidFill>
            <a:srgbClr val="FF0000"/>
          </a:solidFill>
          <a:ln w="1905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2057406" y="2506286"/>
            <a:ext cx="4163606" cy="379705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Multiply 34"/>
          <p:cNvSpPr>
            <a:spLocks noChangeAspect="1"/>
          </p:cNvSpPr>
          <p:nvPr/>
        </p:nvSpPr>
        <p:spPr>
          <a:xfrm>
            <a:off x="4086210" y="4397316"/>
            <a:ext cx="457200" cy="457200"/>
          </a:xfrm>
          <a:prstGeom prst="mathMultiply">
            <a:avLst/>
          </a:prstGeom>
          <a:solidFill>
            <a:srgbClr val="00B050">
              <a:alpha val="20000"/>
            </a:srgbClr>
          </a:solidFill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37777" y="2505970"/>
            <a:ext cx="1688758" cy="353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Current Ranker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10714" y="3436198"/>
            <a:ext cx="1412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Ideal Ranker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(open)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1500732" y="3190026"/>
            <a:ext cx="5165124" cy="1795848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838544" y="5463089"/>
            <a:ext cx="146800" cy="14268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3266823" y="5082822"/>
            <a:ext cx="146800" cy="14268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5318604" y="3194939"/>
            <a:ext cx="146800" cy="14268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5052760" y="3435096"/>
            <a:ext cx="146800" cy="14268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2184471" y="4087951"/>
            <a:ext cx="181233" cy="60959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975305" y="4499842"/>
            <a:ext cx="461318" cy="144162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47355" y="3151466"/>
            <a:ext cx="181463" cy="66463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924450" y="3503064"/>
            <a:ext cx="70794" cy="23104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5834505" y="3379211"/>
            <a:ext cx="146800" cy="1426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4755640" y="3751321"/>
            <a:ext cx="146800" cy="1426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2894455" y="4404736"/>
            <a:ext cx="146800" cy="1426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2284062" y="4608730"/>
            <a:ext cx="146800" cy="1426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3650356" y="4235846"/>
            <a:ext cx="181683" cy="60998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172276" y="3555028"/>
            <a:ext cx="132818" cy="44442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236512" y="3935946"/>
            <a:ext cx="146800" cy="1426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3585961" y="4166997"/>
            <a:ext cx="146800" cy="1426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344527" y="5334770"/>
            <a:ext cx="2348627" cy="11191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Multiply 54"/>
          <p:cNvSpPr>
            <a:spLocks noChangeAspect="1"/>
          </p:cNvSpPr>
          <p:nvPr/>
        </p:nvSpPr>
        <p:spPr>
          <a:xfrm>
            <a:off x="5451855" y="5480170"/>
            <a:ext cx="228600" cy="228600"/>
          </a:xfrm>
          <a:prstGeom prst="mathMultiply">
            <a:avLst/>
          </a:prstGeom>
          <a:solidFill>
            <a:srgbClr val="00B050"/>
          </a:solidFill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Multiply 55"/>
          <p:cNvSpPr>
            <a:spLocks noChangeAspect="1"/>
          </p:cNvSpPr>
          <p:nvPr/>
        </p:nvSpPr>
        <p:spPr>
          <a:xfrm>
            <a:off x="5448315" y="5781305"/>
            <a:ext cx="228600" cy="228600"/>
          </a:xfrm>
          <a:prstGeom prst="mathMultiply">
            <a:avLst/>
          </a:prstGeom>
          <a:solidFill>
            <a:srgbClr val="00B050">
              <a:alpha val="20000"/>
            </a:srgbClr>
          </a:solidFill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Donut 56"/>
          <p:cNvSpPr>
            <a:spLocks noChangeAspect="1"/>
          </p:cNvSpPr>
          <p:nvPr/>
        </p:nvSpPr>
        <p:spPr>
          <a:xfrm>
            <a:off x="5480319" y="6122730"/>
            <a:ext cx="164592" cy="164592"/>
          </a:xfrm>
          <a:prstGeom prst="donut">
            <a:avLst>
              <a:gd name="adj" fmla="val 26025"/>
            </a:avLst>
          </a:prstGeom>
          <a:solidFill>
            <a:srgbClr val="FF0000"/>
          </a:solidFill>
          <a:ln w="1905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672460" y="5440396"/>
            <a:ext cx="14127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Real Image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671159" y="5748544"/>
            <a:ext cx="20219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Real Image (unlabeled)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671159" y="6056692"/>
            <a:ext cx="16669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Generated Image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79FA86-0564-4722-B0C5-CDBC24684162}"/>
              </a:ext>
            </a:extLst>
          </p:cNvPr>
          <p:cNvSpPr txBox="1"/>
          <p:nvPr/>
        </p:nvSpPr>
        <p:spPr>
          <a:xfrm>
            <a:off x="6170154" y="6516483"/>
            <a:ext cx="4204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Yu &amp; Grauman, CVPR 2019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BAEFF4E-52B6-4B78-99EC-D032726464C3}"/>
              </a:ext>
            </a:extLst>
          </p:cNvPr>
          <p:cNvSpPr txBox="1"/>
          <p:nvPr/>
        </p:nvSpPr>
        <p:spPr>
          <a:xfrm>
            <a:off x="326905" y="1170234"/>
            <a:ext cx="8801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Actively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best image pairs for human labeling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C89BFF-B412-45DB-97F4-E12CCE615374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936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85"/>
    </mc:Choice>
    <mc:Fallback xmlns="">
      <p:transition spd="slow" advTm="59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9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2" grpId="0" animBg="1"/>
      <p:bldP spid="33" grpId="0" animBg="1"/>
      <p:bldP spid="35" grpId="0" animBg="1"/>
      <p:bldP spid="36" grpId="0"/>
      <p:bldP spid="37" grpId="0"/>
      <p:bldP spid="39" grpId="0" animBg="1"/>
      <p:bldP spid="40" grpId="0" animBg="1"/>
      <p:bldP spid="41" grpId="0" animBg="1"/>
      <p:bldP spid="42" grpId="0" animBg="1"/>
      <p:bldP spid="47" grpId="0" animBg="1"/>
      <p:bldP spid="48" grpId="0" animBg="1"/>
      <p:bldP spid="49" grpId="0" animBg="1"/>
      <p:bldP spid="50" grpId="0" animBg="1"/>
      <p:bldP spid="53" grpId="0" animBg="1"/>
      <p:bldP spid="54" grpId="0" animBg="1"/>
      <p:bldP spid="12" grpId="0" animBg="1"/>
      <p:bldP spid="55" grpId="0" animBg="1"/>
      <p:bldP spid="56" grpId="0" animBg="1"/>
      <p:bldP spid="57" grpId="0" animBg="1"/>
      <p:bldP spid="58" grpId="0"/>
      <p:bldP spid="59" grpId="0"/>
      <p:bldP spid="6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775"/>
            <a:ext cx="9144000" cy="2866869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50295B10-DBE4-40FA-A7D5-F7BB10F258EB}"/>
              </a:ext>
            </a:extLst>
          </p:cNvPr>
          <p:cNvSpPr txBox="1">
            <a:spLocks/>
          </p:cNvSpPr>
          <p:nvPr/>
        </p:nvSpPr>
        <p:spPr>
          <a:xfrm>
            <a:off x="-717858" y="4185"/>
            <a:ext cx="10480340" cy="1168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Active training image creation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12B04FC-F609-47F7-B572-DAE7073C83C9}"/>
              </a:ext>
            </a:extLst>
          </p:cNvPr>
          <p:cNvSpPr txBox="1">
            <a:spLocks/>
          </p:cNvSpPr>
          <p:nvPr/>
        </p:nvSpPr>
        <p:spPr>
          <a:xfrm>
            <a:off x="316072" y="3881876"/>
            <a:ext cx="9144000" cy="1168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−Ranking loss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37610" y="985200"/>
            <a:ext cx="9144000" cy="1168399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Ranking loss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02A3923-8A55-480D-A966-13091BCC2B59}"/>
              </a:ext>
            </a:extLst>
          </p:cNvPr>
          <p:cNvCxnSpPr>
            <a:cxnSpLocks/>
          </p:cNvCxnSpPr>
          <p:nvPr/>
        </p:nvCxnSpPr>
        <p:spPr>
          <a:xfrm flipH="1">
            <a:off x="1748790" y="4171950"/>
            <a:ext cx="656082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5D93AAD-38F1-4A0C-82C3-21E4FBB28027}"/>
              </a:ext>
            </a:extLst>
          </p:cNvPr>
          <p:cNvSpPr txBox="1"/>
          <p:nvPr/>
        </p:nvSpPr>
        <p:spPr>
          <a:xfrm>
            <a:off x="1428750" y="5030814"/>
            <a:ext cx="6709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System “imagines” image pairs that would confuse current ranking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85D3D3-B153-4E8F-99FB-3AECEBF5A6B4}"/>
              </a:ext>
            </a:extLst>
          </p:cNvPr>
          <p:cNvSpPr txBox="1"/>
          <p:nvPr/>
        </p:nvSpPr>
        <p:spPr>
          <a:xfrm>
            <a:off x="6170154" y="6516483"/>
            <a:ext cx="4204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Yu &amp; Grauman, CVPR 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11DAD9-3E36-4419-9D68-4C52E31A8E0D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extLst>
      <p:ext uri="{BB962C8B-B14F-4D97-AF65-F5344CB8AC3E}">
        <p14:creationId xmlns:p14="http://schemas.microsoft.com/office/powerpoint/2010/main" val="11000170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88" y="1171575"/>
            <a:ext cx="3450085" cy="25675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89" y="3992578"/>
            <a:ext cx="3447604" cy="2565659"/>
          </a:xfrm>
          <a:prstGeom prst="rect">
            <a:avLst/>
          </a:prstGeom>
        </p:spPr>
      </p:pic>
      <p:graphicFrame>
        <p:nvGraphicFramePr>
          <p:cNvPr id="73" name="Table 72"/>
          <p:cNvGraphicFramePr>
            <a:graphicFrameLocks noGrp="1"/>
          </p:cNvGraphicFramePr>
          <p:nvPr/>
        </p:nvGraphicFramePr>
        <p:xfrm>
          <a:off x="4411024" y="1460478"/>
          <a:ext cx="4251960" cy="438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7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4" name="TextBox 73"/>
          <p:cNvSpPr txBox="1"/>
          <p:nvPr/>
        </p:nvSpPr>
        <p:spPr>
          <a:xfrm>
            <a:off x="5830441" y="1147758"/>
            <a:ext cx="2830896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Active Synthetic Pairs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414199" y="1147527"/>
            <a:ext cx="1416241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Real Pairs</a:t>
            </a:r>
          </a:p>
        </p:txBody>
      </p:sp>
      <p:sp>
        <p:nvSpPr>
          <p:cNvPr id="76" name="TextBox 75"/>
          <p:cNvSpPr txBox="1"/>
          <p:nvPr/>
        </p:nvSpPr>
        <p:spPr>
          <a:xfrm rot="16200000">
            <a:off x="3520647" y="2035876"/>
            <a:ext cx="1468924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Casual</a:t>
            </a:r>
          </a:p>
        </p:txBody>
      </p:sp>
      <p:sp>
        <p:nvSpPr>
          <p:cNvPr id="77" name="TextBox 76"/>
          <p:cNvSpPr txBox="1"/>
          <p:nvPr/>
        </p:nvSpPr>
        <p:spPr>
          <a:xfrm rot="16200000">
            <a:off x="3525940" y="3497809"/>
            <a:ext cx="1454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Durable</a:t>
            </a:r>
          </a:p>
        </p:txBody>
      </p:sp>
      <p:sp>
        <p:nvSpPr>
          <p:cNvPr id="78" name="TextBox 77"/>
          <p:cNvSpPr txBox="1"/>
          <p:nvPr/>
        </p:nvSpPr>
        <p:spPr>
          <a:xfrm rot="16200000">
            <a:off x="3517534" y="4960495"/>
            <a:ext cx="1470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Smiling</a:t>
            </a:r>
          </a:p>
        </p:txBody>
      </p:sp>
      <p:pic>
        <p:nvPicPr>
          <p:cNvPr id="79" name="Picture 58" descr="http://aronyu.io/vision/datasets/Zappos_Crop/Shoes/Oxfords/Deer%20Stags/8046636.59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266" y="1490178"/>
            <a:ext cx="612648" cy="61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0" descr="http://aronyu.io/vision/datasets/Zappos_Crop/Shoes/Oxfords/Dr.%20Martens/7175587.8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884" y="1483008"/>
            <a:ext cx="612648" cy="61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66" descr="http://aronyu.io/vision/datasets/Zappos_Crop/Shoes/Loafers/Cole%20Haan/8061019.39721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036" y="2218488"/>
            <a:ext cx="612648" cy="61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68" descr="http://aronyu.io/vision/datasets/Zappos_Crop/Shoes/Loafers/Lacoste/8073361.58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063" y="2234062"/>
            <a:ext cx="612648" cy="61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http://vision.cs.utexas.edu/projects/mturkay/mturk_shoes_nobatch_fair_rd1/casual/epoch240/pair51_id2_epoch24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133" y="1522867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4" descr="http://vision.cs.utexas.edu/projects/mturkay/mturk_shoes_nobatch_fair_rd1/casual/epoch240/pair51_id1_epoch24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192" y="152853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http://vision.cs.utexas.edu/projects/mturkay/mturk_shoes_nobatch_fair_rd1/casual/epoch240/pair76_id2_epoch24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166" y="225697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" descr="http://vision.cs.utexas.edu/projects/mturkay/mturk_shoes_nobatch_fair_rd1/casual/epoch240/pair77_id1_epoch240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282" y="2233463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0" descr="http://vision.cs.utexas.edu/projects/mturkay/mturk_shoes_nobatch_fair_rd1/casual/epoch240/pair89_id1_epoch240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798" y="22568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2" descr="http://vision.cs.utexas.edu/projects/mturkay/mturk_shoes_nobatch_fair_rd1/casual/epoch240/pair89_id2_epoch240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949" y="226066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2" descr="http://vision.cs.utexas.edu/projects/mturkay/mturk_shoes_nobatch_fair_rd1/casual/epoch240/pair166_id2_epoch240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925" y="1522867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4" descr="http://vision.cs.utexas.edu/projects/mturkay/mturk_shoes_nobatch_fair_rd1/casual/epoch240/pair167_id1_epoch240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234" y="152544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124" descr="http://aronyu.io/vision/datasets/Zappos_Crop/Shoes/Heels/Softspots/8013289.209380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819" y="2988124"/>
            <a:ext cx="612648" cy="61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26" descr="http://aronyu.io/vision/datasets/Zappos_Crop/Shoes/Heels/Nine%20West/8076949.2743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272" y="2993788"/>
            <a:ext cx="612648" cy="61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28" descr="http://aronyu.io/vision/datasets/Zappos_Crop/Shoes/Sneakers%20and%20Athletic%20Shoes/K-Swiss/8025329.371449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375" y="3680360"/>
            <a:ext cx="612648" cy="61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130" descr="http://aronyu.io/vision/datasets/Zappos_Crop/Shoes/Clogs%20and%20Mules/Birki's/7792828.3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20" y="3704022"/>
            <a:ext cx="612648" cy="61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70" descr="http://vision.cs.utexas.edu/projects/mturkay/mturk_shoes_nobatch_fair_rd1/durable/epoch240/pair24_id1_epoch240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039" y="294097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72" descr="http://vision.cs.utexas.edu/projects/mturkay/mturk_shoes_nobatch_fair_rd1/durable/epoch240/pair24_id2_epoch240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443" y="2956161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76" descr="http://vision.cs.utexas.edu/projects/mturkay/mturk_shoes_nobatch_fair_rd1/durable/epoch240/pair37_id2_epoch240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296" y="297821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82" descr="http://vision.cs.utexas.edu/projects/mturkay/mturk_shoes_nobatch_fair_rd1/durable/epoch240/pair52_id2_epoch240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039" y="3720349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84" descr="http://vision.cs.utexas.edu/projects/mturkay/mturk_shoes_nobatch_fair_rd1/durable/epoch240/pair53_id1_epoch240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977" y="368868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86" descr="http://vision.cs.utexas.edu/projects/mturkay/mturk_shoes_nobatch_fair_rd1/durable/epoch240/pair56_id2_epoch240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428" y="297693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94" descr="http://vision.cs.utexas.edu/projects/mturkay/mturk_shoes_nobatch_fair_rd1/durable/epoch240/pair124_id2_epoch240.jp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187" y="3695553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96" descr="http://vision.cs.utexas.edu/projects/mturkay/mturk_shoes_nobatch_fair_rd1/durable/epoch240/pair127_id1_epoch240.jp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527" y="371421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6" descr="http://aronyu.io/vision/datasets/LFW10/images_cropped_64x64/426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141" y="444999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8" descr="http://aronyu.io/vision/datasets/LFW10/images_cropped_64x64/591.jp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45" y="444999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http://aronyu.io/vision/datasets/LFW10/images_cropped_64x64/665.jp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141" y="517830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http://aronyu.io/vision/datasets/LFW10/images_cropped_64x64/417.jp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837" y="517830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6" descr="http://vision.cs.utexas.edu/projects/mturkay/mturk_faces_nobatch_fair_rd1/smiling/epoch220/pair4_id2_epoch220.jp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997" y="4453559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12" descr="http://vision.cs.utexas.edu/projects/mturkay/mturk_faces_nobatch_fair_rd1/smiling/epoch220/pair6_id2_epoch220.jp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035" y="4450943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8" descr="http://vision.cs.utexas.edu/projects/mturkay/mturk_faces_nobatch_fair_rd1/smiling/epoch220/pair9_id2_epoch220.jp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133" y="517830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56" descr="http://vision.cs.utexas.edu/projects/mturkay/mturk_faces_nobatch_fair_rd1/smiling/epoch220/pair82_id1_epoch220.jp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997" y="5179253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62" descr="http://vision.cs.utexas.edu/projects/mturkay/mturk_faces_nobatch_fair_rd1/smiling/epoch220/pair67_id2_epoch220.jp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035" y="5179253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44" descr="http://vision.cs.utexas.edu/projects/mturkay/mturk_faces_nobatch_fair_rd1/smiling/epoch220/pair61_id1_epoch220.jp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443" y="517830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12" descr="http://aronyu.io/vision/synthetic/cvae_faces/smiling/person124_1.jp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133" y="444999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14" descr="http://aronyu.io/vision/synthetic/cvae_faces/smiling/person644_8.jp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443" y="444999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itle 3">
            <a:extLst>
              <a:ext uri="{FF2B5EF4-FFF2-40B4-BE49-F238E27FC236}">
                <a16:creationId xmlns:a16="http://schemas.microsoft.com/office/drawing/2014/main" id="{4D9EF5F4-48E1-44C4-B1AF-1D73CAD9EDFF}"/>
              </a:ext>
            </a:extLst>
          </p:cNvPr>
          <p:cNvSpPr txBox="1">
            <a:spLocks/>
          </p:cNvSpPr>
          <p:nvPr/>
        </p:nvSpPr>
        <p:spPr>
          <a:xfrm>
            <a:off x="-717858" y="4185"/>
            <a:ext cx="10480340" cy="1168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Active training image creation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914ADA-C0C0-4C25-B1CF-2E45F1266D61}"/>
              </a:ext>
            </a:extLst>
          </p:cNvPr>
          <p:cNvSpPr txBox="1"/>
          <p:nvPr/>
        </p:nvSpPr>
        <p:spPr>
          <a:xfrm>
            <a:off x="4098861" y="5996676"/>
            <a:ext cx="5109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Actively curating synthetic training images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 more accurate model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E7C5A1-2493-4E07-89EB-EFC5DF6FFE5D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410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00"/>
    </mc:Choice>
    <mc:Fallback xmlns="">
      <p:transition spd="slow" advTm="21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77" grpId="0"/>
      <p:bldP spid="7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5426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itchFamily="34" charset="0"/>
                <a:cs typeface="Arial" pitchFamily="34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677269"/>
            <a:ext cx="6049882" cy="2993781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latin typeface="Arial" pitchFamily="34" charset="0"/>
                <a:cs typeface="Arial" pitchFamily="34" charset="0"/>
                <a:sym typeface="Wingdings" pitchFamily="2" charset="2"/>
              </a:rPr>
              <a:t>Learning styles and </a:t>
            </a:r>
            <a:r>
              <a:rPr lang="en-US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fashionability</a:t>
            </a:r>
            <a:r>
              <a:rPr lang="en-US" dirty="0">
                <a:latin typeface="Arial" pitchFamily="34" charset="0"/>
                <a:cs typeface="Arial" pitchFamily="34" charset="0"/>
                <a:sym typeface="Wingdings" pitchFamily="2" charset="2"/>
              </a:rPr>
              <a:t> from web photos</a:t>
            </a:r>
          </a:p>
          <a:p>
            <a:pPr>
              <a:spcBef>
                <a:spcPts val="1200"/>
              </a:spcBef>
            </a:pPr>
            <a:endParaRPr lang="en-US" sz="200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spcBef>
                <a:spcPts val="1200"/>
              </a:spcBef>
            </a:pPr>
            <a:r>
              <a:rPr lang="en-US" dirty="0">
                <a:latin typeface="Arial" pitchFamily="34" charset="0"/>
                <a:cs typeface="Arial" pitchFamily="34" charset="0"/>
                <a:sym typeface="Wingdings" pitchFamily="2" charset="2"/>
              </a:rPr>
              <a:t>New ideas and methods for: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Arial" pitchFamily="34" charset="0"/>
                <a:cs typeface="Arial" pitchFamily="34" charset="0"/>
                <a:sym typeface="Wingdings" pitchFamily="2" charset="2"/>
              </a:rPr>
              <a:t>Style and compatibility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Arial" pitchFamily="34" charset="0"/>
                <a:cs typeface="Arial" pitchFamily="34" charset="0"/>
                <a:sym typeface="Wingdings" pitchFamily="2" charset="2"/>
              </a:rPr>
              <a:t>Capsule wardrobe creation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Arial" pitchFamily="34" charset="0"/>
                <a:cs typeface="Arial" pitchFamily="34" charset="0"/>
                <a:sym typeface="Wingdings" pitchFamily="2" charset="2"/>
              </a:rPr>
              <a:t>Incremental outfit improvement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Arial" pitchFamily="34" charset="0"/>
                <a:cs typeface="Arial" pitchFamily="34" charset="0"/>
                <a:sym typeface="Wingdings" pitchFamily="2" charset="2"/>
              </a:rPr>
              <a:t>Subtle visual comparisons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1">
              <a:spcBef>
                <a:spcPts val="1200"/>
              </a:spcBef>
            </a:pPr>
            <a:endParaRPr lang="en-US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1">
              <a:spcBef>
                <a:spcPts val="1200"/>
              </a:spcBef>
            </a:pPr>
            <a:endParaRPr lang="en-US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1">
              <a:spcBef>
                <a:spcPts val="1200"/>
              </a:spcBef>
            </a:pPr>
            <a:endParaRPr lang="en-US" dirty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2050" name="Picture 2" descr="Image result for aron yu utexa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410" y="4257092"/>
            <a:ext cx="1834621" cy="183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wei-lin hsi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Image result for wei-lin hsia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98" b="37923"/>
          <a:stretch/>
        </p:blipFill>
        <p:spPr bwMode="auto">
          <a:xfrm>
            <a:off x="6584410" y="1703263"/>
            <a:ext cx="1752282" cy="183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Image result for steven chen utexa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96782" y="3777322"/>
            <a:ext cx="1389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none" dirty="0"/>
              <a:t>Aron Yu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50118" y="1206282"/>
            <a:ext cx="2582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none" dirty="0"/>
              <a:t>Kimberly Hsiao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D40645-6738-4A53-AACB-3FAB0898C6FA}"/>
              </a:ext>
            </a:extLst>
          </p:cNvPr>
          <p:cNvSpPr txBox="1"/>
          <p:nvPr/>
        </p:nvSpPr>
        <p:spPr>
          <a:xfrm>
            <a:off x="2720908" y="6035581"/>
            <a:ext cx="37502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Kristen Grauman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FAIR &amp; UT Austin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263676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525D3-37F2-4B09-A1D2-7A7957EB9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52" y="-15799"/>
            <a:ext cx="8229600" cy="708495"/>
          </a:xfrm>
        </p:spPr>
        <p:txBody>
          <a:bodyPr>
            <a:normAutofit fontScale="90000"/>
          </a:bodyPr>
          <a:lstStyle/>
          <a:p>
            <a:r>
              <a:rPr lang="en-US" dirty="0"/>
              <a:t>Papers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D3D28-23AA-4DA5-AE1B-0ADC87446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00708"/>
            <a:ext cx="8229600" cy="5904656"/>
          </a:xfrm>
        </p:spPr>
        <p:txBody>
          <a:bodyPr>
            <a:normAutofit lnSpcReduction="10000"/>
          </a:bodyPr>
          <a:lstStyle/>
          <a:p>
            <a:pPr>
              <a:spcBef>
                <a:spcPts val="1800"/>
              </a:spcBef>
            </a:pPr>
            <a:r>
              <a:rPr lang="en-US" sz="2000" b="1" dirty="0"/>
              <a:t>Creating Capsule Wardrobes from Fashion Images</a:t>
            </a:r>
            <a:r>
              <a:rPr lang="en-US" sz="2000" dirty="0"/>
              <a:t>.  W-L. Hsiao and K. Grauman.  In Proceedings of IEEE Conference on Computer Vision and Pattern Recognition (CVPR), Salt Lake City, June 2018.  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Thinking Outside the Pool: Active Training Image Creation for Relative Attributes.</a:t>
            </a:r>
            <a:r>
              <a:rPr lang="en-US" sz="2000" dirty="0"/>
              <a:t>  A. Yu and K. Grauman.  In Proceedings of the IEEE Conference on Computer Vision and Pattern Recognition (CVPR), Long Beach, CA, June 2019.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Semantic Jitter: Dense Supervision for Visual Comparisons via Synthetic Images</a:t>
            </a:r>
            <a:r>
              <a:rPr lang="en-US" sz="2000" dirty="0"/>
              <a:t>.  A. Yu and K. Grauman.  In Proceedings of the International Conference on Computer Vision (ICCV), Venice, Italy, Oct 2017.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Learning the Latent "Look": Unsupervised Discovery of a Style-Coherent Embedding from Fashion Images</a:t>
            </a:r>
            <a:r>
              <a:rPr lang="en-US" sz="2000" dirty="0"/>
              <a:t>.  W-L. Hsiao and K. Grauman.  In Proceedings of the International Conference on Computer Vision (ICCV), Venice, Italy, Oct 2017. </a:t>
            </a:r>
            <a:endParaRPr lang="en-US" sz="2000" dirty="0">
              <a:hlinkClick r:id="rId2"/>
            </a:endParaRPr>
          </a:p>
          <a:p>
            <a:pPr>
              <a:spcBef>
                <a:spcPts val="1800"/>
              </a:spcBef>
            </a:pPr>
            <a:r>
              <a:rPr lang="en-US" sz="2000" b="1" dirty="0"/>
              <a:t>Fashion++: Minimal Edits for Outfit Improvement</a:t>
            </a:r>
            <a:r>
              <a:rPr lang="en-US" sz="2000" dirty="0"/>
              <a:t>. Wei-Lin Hsiao, </a:t>
            </a:r>
            <a:r>
              <a:rPr lang="en-US" sz="2000" dirty="0" err="1"/>
              <a:t>Isay</a:t>
            </a:r>
            <a:r>
              <a:rPr lang="en-US" sz="2000" dirty="0"/>
              <a:t> </a:t>
            </a:r>
            <a:r>
              <a:rPr lang="en-US" sz="2000" dirty="0" err="1"/>
              <a:t>Katsman</a:t>
            </a:r>
            <a:r>
              <a:rPr lang="en-US" sz="2000" dirty="0"/>
              <a:t>, Chao-Yuan Wu, Devi Parikh, Kristen Grauman. arXiv:1904.09261v1.  April 2019.</a:t>
            </a:r>
          </a:p>
        </p:txBody>
      </p:sp>
    </p:spTree>
    <p:extLst>
      <p:ext uri="{BB962C8B-B14F-4D97-AF65-F5344CB8AC3E}">
        <p14:creationId xmlns:p14="http://schemas.microsoft.com/office/powerpoint/2010/main" val="12068146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235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5A784E-DCE7-4E78-AEC9-0A49E43E7FC8}"/>
              </a:ext>
            </a:extLst>
          </p:cNvPr>
          <p:cNvSpPr txBox="1">
            <a:spLocks/>
          </p:cNvSpPr>
          <p:nvPr/>
        </p:nvSpPr>
        <p:spPr>
          <a:xfrm>
            <a:off x="590451" y="74312"/>
            <a:ext cx="7860255" cy="87629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spcAft>
                <a:spcPts val="0"/>
              </a:spcAft>
            </a:pPr>
            <a:r>
              <a:rPr lang="en-US" sz="3800" b="1" u="none" dirty="0" err="1">
                <a:solidFill>
                  <a:prstClr val="black"/>
                </a:solidFill>
                <a:latin typeface="Arial" panose="020B0604020202020204"/>
              </a:rPr>
              <a:t>BrowseWithMe</a:t>
            </a:r>
            <a:endParaRPr lang="en-US" sz="3800" b="1" u="none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DC869C-3597-4CB2-A6B0-8B9868685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297" y="1018021"/>
            <a:ext cx="8099126" cy="3753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Make online shopping more accessible for visually impaired users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B12822FE-BB8A-4AFF-A9AD-E3FE9519E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26" t="15939" r="36957" b="36001"/>
          <a:stretch/>
        </p:blipFill>
        <p:spPr>
          <a:xfrm>
            <a:off x="1651495" y="2197916"/>
            <a:ext cx="5764076" cy="2882588"/>
          </a:xfrm>
          <a:prstGeom prst="rect">
            <a:avLst/>
          </a:prstGeom>
        </p:spPr>
      </p:pic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0D32634-948C-4136-BA2D-2EF2750B63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27" t="23648" r="73677" b="46127"/>
          <a:stretch/>
        </p:blipFill>
        <p:spPr>
          <a:xfrm>
            <a:off x="2146292" y="2575532"/>
            <a:ext cx="1919231" cy="21159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C9C527-2AB8-4739-BD4E-9C435C201BD7}"/>
              </a:ext>
            </a:extLst>
          </p:cNvPr>
          <p:cNvSpPr txBox="1"/>
          <p:nvPr/>
        </p:nvSpPr>
        <p:spPr>
          <a:xfrm>
            <a:off x="2043998" y="5292076"/>
            <a:ext cx="37201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u="none" dirty="0">
                <a:solidFill>
                  <a:prstClr val="black"/>
                </a:solidFill>
                <a:latin typeface="Arial" panose="020B0604020202020204"/>
              </a:rPr>
              <a:t>User: shirt color?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F2CE8A-FC28-4EA0-9910-7961FEE63D65}"/>
              </a:ext>
            </a:extLst>
          </p:cNvPr>
          <p:cNvSpPr txBox="1"/>
          <p:nvPr/>
        </p:nvSpPr>
        <p:spPr>
          <a:xfrm>
            <a:off x="5007634" y="5292076"/>
            <a:ext cx="37201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u="none" dirty="0">
                <a:solidFill>
                  <a:prstClr val="black"/>
                </a:solidFill>
                <a:latin typeface="Arial" panose="020B0604020202020204"/>
              </a:rPr>
              <a:t>System: </a:t>
            </a:r>
            <a:r>
              <a:rPr lang="en-US" sz="2100" b="1" u="none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cherry red</a:t>
            </a:r>
          </a:p>
        </p:txBody>
      </p:sp>
      <p:pic>
        <p:nvPicPr>
          <p:cNvPr id="14" name="Picture 1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6BF0DDF-C5C0-4711-AA7B-7B1127F455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121" t="23648" r="41273" b="37771"/>
          <a:stretch/>
        </p:blipFill>
        <p:spPr>
          <a:xfrm>
            <a:off x="5276094" y="2262889"/>
            <a:ext cx="2139478" cy="2700884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9D003430-3C44-4698-9804-459F2B8F6C9C}"/>
              </a:ext>
            </a:extLst>
          </p:cNvPr>
          <p:cNvSpPr/>
          <p:nvPr/>
        </p:nvSpPr>
        <p:spPr>
          <a:xfrm>
            <a:off x="4213777" y="3312269"/>
            <a:ext cx="997156" cy="659473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u="none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718FEB-B04E-48A8-AD5C-43E707AFA8E7}"/>
              </a:ext>
            </a:extLst>
          </p:cNvPr>
          <p:cNvSpPr txBox="1"/>
          <p:nvPr/>
        </p:nvSpPr>
        <p:spPr>
          <a:xfrm>
            <a:off x="5868145" y="6427203"/>
            <a:ext cx="318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i="1" u="none" dirty="0" err="1">
                <a:solidFill>
                  <a:prstClr val="black"/>
                </a:solidFill>
                <a:latin typeface="Arial" panose="020B0604020202020204"/>
              </a:rPr>
              <a:t>Stangl</a:t>
            </a:r>
            <a:r>
              <a:rPr lang="en-US" i="1" u="none" dirty="0">
                <a:solidFill>
                  <a:prstClr val="black"/>
                </a:solidFill>
                <a:latin typeface="Arial" panose="020B0604020202020204"/>
              </a:rPr>
              <a:t> et al. ASSETS 2018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FBA8C91-3822-4B10-AC76-1773CDD073BA}"/>
              </a:ext>
            </a:extLst>
          </p:cNvPr>
          <p:cNvGrpSpPr/>
          <p:nvPr/>
        </p:nvGrpSpPr>
        <p:grpSpPr>
          <a:xfrm>
            <a:off x="178657" y="1886537"/>
            <a:ext cx="8875538" cy="3880153"/>
            <a:chOff x="452388" y="1680276"/>
            <a:chExt cx="11834050" cy="5173537"/>
          </a:xfrm>
        </p:grpSpPr>
        <p:pic>
          <p:nvPicPr>
            <p:cNvPr id="18" name="Picture 17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481D7AA4-D7B3-4607-BC8A-EB472B727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428" t="68284" r="15000" b="6291"/>
            <a:stretch/>
          </p:blipFill>
          <p:spPr>
            <a:xfrm>
              <a:off x="6027439" y="2764712"/>
              <a:ext cx="6258999" cy="2575598"/>
            </a:xfrm>
            <a:prstGeom prst="rect">
              <a:avLst/>
            </a:prstGeom>
          </p:spPr>
        </p:pic>
        <p:pic>
          <p:nvPicPr>
            <p:cNvPr id="19" name="Picture 18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2C9CC9AD-48AB-4DD6-A0F9-6B5F5EA487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428" t="10671" r="15000" b="33195"/>
            <a:stretch/>
          </p:blipFill>
          <p:spPr>
            <a:xfrm>
              <a:off x="452388" y="1680276"/>
              <a:ext cx="5694393" cy="51735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A55B199-0185-4360-A409-71E90E6BD685}"/>
                </a:ext>
              </a:extLst>
            </p:cNvPr>
            <p:cNvSpPr txBox="1"/>
            <p:nvPr/>
          </p:nvSpPr>
          <p:spPr>
            <a:xfrm>
              <a:off x="6753524" y="2309472"/>
              <a:ext cx="5425898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100" b="1" u="none" dirty="0">
                  <a:solidFill>
                    <a:prstClr val="black"/>
                  </a:solidFill>
                  <a:latin typeface="Arial" panose="020B0604020202020204"/>
                </a:rPr>
                <a:t>Status quo: screen reader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3DE5257-8F31-4318-AB06-3E1278408A69}"/>
              </a:ext>
            </a:extLst>
          </p:cNvPr>
          <p:cNvSpPr txBox="1"/>
          <p:nvPr/>
        </p:nvSpPr>
        <p:spPr>
          <a:xfrm>
            <a:off x="203199" y="6496706"/>
            <a:ext cx="5059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u="none" dirty="0">
                <a:solidFill>
                  <a:prstClr val="black"/>
                </a:solidFill>
                <a:latin typeface="Arial" panose="020B0604020202020204"/>
                <a:hlinkClick r:id="rId6"/>
              </a:rPr>
              <a:t>https://www.youtube.com/watch?v=lUH5sWDSGuw&amp;feature=youtu.be</a:t>
            </a:r>
            <a:endParaRPr lang="en-US" sz="1200" u="none" dirty="0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244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15516" y="2132856"/>
            <a:ext cx="8928484" cy="3846999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3539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/>
              <a:t>Vision + fashion: problems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9999" y="1010880"/>
            <a:ext cx="62325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none" dirty="0"/>
              <a:t>Fashion introduces new challenges for high-level vision: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u="none" dirty="0"/>
          </a:p>
        </p:txBody>
      </p:sp>
      <p:sp>
        <p:nvSpPr>
          <p:cNvPr id="4" name="TextBox 3"/>
          <p:cNvSpPr txBox="1"/>
          <p:nvPr/>
        </p:nvSpPr>
        <p:spPr>
          <a:xfrm>
            <a:off x="-9497" y="4952868"/>
            <a:ext cx="2745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none" dirty="0"/>
              <a:t>Subtle distinctions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83968" y="4881841"/>
            <a:ext cx="31775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none" dirty="0"/>
              <a:t>Personalization and taste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91780" y="4923163"/>
            <a:ext cx="352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none" dirty="0"/>
              <a:t>Composition and compatibility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8" t="36533" r="51845" b="52974"/>
          <a:stretch/>
        </p:blipFill>
        <p:spPr bwMode="auto">
          <a:xfrm>
            <a:off x="809091" y="3638551"/>
            <a:ext cx="1327226" cy="119450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" r="31840" b="8552"/>
          <a:stretch/>
        </p:blipFill>
        <p:spPr>
          <a:xfrm>
            <a:off x="719606" y="2376954"/>
            <a:ext cx="1383396" cy="118554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8" name="lower1.png" descr="lower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841" y="2839050"/>
            <a:ext cx="2165980" cy="2165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upper1.png" descr="upper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6609" y="2352380"/>
            <a:ext cx="882147" cy="1636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outer1.png" descr="outer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4424" y="2598830"/>
            <a:ext cx="1636973" cy="16369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" name="Group 389"/>
          <p:cNvGrpSpPr/>
          <p:nvPr/>
        </p:nvGrpSpPr>
        <p:grpSpPr>
          <a:xfrm>
            <a:off x="6263888" y="2410903"/>
            <a:ext cx="2771237" cy="2377740"/>
            <a:chOff x="0" y="1"/>
            <a:chExt cx="3548604" cy="3184987"/>
          </a:xfrm>
        </p:grpSpPr>
        <p:pic>
          <p:nvPicPr>
            <p:cNvPr id="22" name="mayo_wo0.jpg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49936" y="1625690"/>
              <a:ext cx="1039533" cy="1559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mayo_wo15.jpg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1285696" y="1625690"/>
              <a:ext cx="1039532" cy="1559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mayo_wo25.jpg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2488119" y="1579271"/>
              <a:ext cx="1039532" cy="1559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" name="Screen Shot 2017-03-15 at 8.25.23 PM.png"/>
            <p:cNvPicPr/>
            <p:nvPr/>
          </p:nvPicPr>
          <p:blipFill rotWithShape="1">
            <a:blip r:embed="rId11"/>
            <a:srcRect l="15123" r="37179" b="5053"/>
            <a:stretch/>
          </p:blipFill>
          <p:spPr>
            <a:xfrm>
              <a:off x="0" y="1"/>
              <a:ext cx="3548604" cy="14346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953866" y="5979855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none" dirty="0">
                <a:solidFill>
                  <a:srgbClr val="0000FF"/>
                </a:solidFill>
              </a:rPr>
              <a:t>Requires computational models for </a:t>
            </a:r>
            <a:r>
              <a:rPr lang="en-US" sz="3200" i="1" u="none" dirty="0">
                <a:solidFill>
                  <a:srgbClr val="0000FF"/>
                </a:solidFill>
              </a:rPr>
              <a:t>style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06C213-02CF-4900-B779-6D63ECF12EEA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extLst>
      <p:ext uri="{BB962C8B-B14F-4D97-AF65-F5344CB8AC3E}">
        <p14:creationId xmlns:p14="http://schemas.microsoft.com/office/powerpoint/2010/main" val="255061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14" grpId="0"/>
      <p:bldP spid="1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talk: fashion &amp; web photos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Assembling fashionable outfits</a:t>
            </a:r>
          </a:p>
          <a:p>
            <a:pPr lvl="1"/>
            <a:r>
              <a:rPr lang="en-US" dirty="0"/>
              <a:t>What goes with what?</a:t>
            </a:r>
          </a:p>
          <a:p>
            <a:pPr lvl="1"/>
            <a:r>
              <a:rPr lang="en-US" dirty="0"/>
              <a:t>How to compose a wardrobe?</a:t>
            </a:r>
          </a:p>
          <a:p>
            <a:pPr lvl="1"/>
            <a:r>
              <a:rPr lang="en-US" dirty="0"/>
              <a:t>How could this outfit look better?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Learning subtle attributes</a:t>
            </a:r>
          </a:p>
          <a:p>
            <a:pPr lvl="1"/>
            <a:r>
              <a:rPr lang="en-US" dirty="0"/>
              <a:t>How to distinguish slight differences?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70C6C-D8EA-4F3C-A324-6CEC4B10A205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extLst>
      <p:ext uri="{BB962C8B-B14F-4D97-AF65-F5344CB8AC3E}">
        <p14:creationId xmlns:p14="http://schemas.microsoft.com/office/powerpoint/2010/main" val="310391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04"/>
          <p:cNvSpPr txBox="1">
            <a:spLocks/>
          </p:cNvSpPr>
          <p:nvPr/>
        </p:nvSpPr>
        <p:spPr>
          <a:xfrm>
            <a:off x="227371" y="277447"/>
            <a:ext cx="8561152" cy="151804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1607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3446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How to learn visual compatibility?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1384256"/>
            <a:ext cx="3068882" cy="3005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593" y="1384256"/>
            <a:ext cx="2008930" cy="3051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2201" t="21680" r="59450" b="20509"/>
          <a:stretch/>
        </p:blipFill>
        <p:spPr>
          <a:xfrm>
            <a:off x="107504" y="1346103"/>
            <a:ext cx="2841353" cy="30781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1852" y="4655225"/>
            <a:ext cx="2590485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Light"/>
              </a:rPr>
              <a:t>Co-purchase</a:t>
            </a:r>
            <a:r>
              <a:rPr kumimoji="0" lang="en-US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Light"/>
              </a:rPr>
              <a:t> data</a:t>
            </a:r>
            <a:endParaRPr kumimoji="0" lang="en-US" b="1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u="none" baseline="0" dirty="0">
                <a:solidFill>
                  <a:srgbClr val="000000"/>
                </a:solidFill>
                <a:latin typeface="+mn-lt"/>
                <a:sym typeface="Helvetica Light"/>
              </a:rPr>
              <a:t>[</a:t>
            </a:r>
            <a:r>
              <a:rPr lang="en-US" u="none" baseline="0" dirty="0" err="1">
                <a:solidFill>
                  <a:srgbClr val="000000"/>
                </a:solidFill>
                <a:latin typeface="+mn-lt"/>
                <a:sym typeface="Helvetica Light"/>
              </a:rPr>
              <a:t>McAuley</a:t>
            </a:r>
            <a:r>
              <a:rPr lang="en-US" u="none" dirty="0">
                <a:solidFill>
                  <a:srgbClr val="000000"/>
                </a:solidFill>
                <a:latin typeface="+mn-lt"/>
                <a:sym typeface="Helvetica Light"/>
              </a:rPr>
              <a:t> 2015, </a:t>
            </a:r>
            <a:r>
              <a:rPr lang="en-US" u="none" dirty="0" err="1">
                <a:solidFill>
                  <a:srgbClr val="000000"/>
                </a:solidFill>
                <a:latin typeface="+mn-lt"/>
                <a:sym typeface="Helvetica Light"/>
              </a:rPr>
              <a:t>Veit</a:t>
            </a:r>
            <a:r>
              <a:rPr lang="en-US" u="none" dirty="0">
                <a:solidFill>
                  <a:srgbClr val="000000"/>
                </a:solidFill>
                <a:latin typeface="+mn-lt"/>
                <a:sym typeface="Helvetica Light"/>
              </a:rPr>
              <a:t> 2015, He 2016]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5896" y="4470559"/>
            <a:ext cx="2268252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Light"/>
              </a:rPr>
              <a:t>Manual curation</a:t>
            </a:r>
            <a:endParaRPr kumimoji="0" lang="en-US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u="none" dirty="0">
                <a:solidFill>
                  <a:srgbClr val="000000"/>
                </a:solidFill>
                <a:latin typeface="+mn-lt"/>
                <a:sym typeface="Helvetica Light"/>
              </a:rPr>
              <a:t>[Li 2017, Song 2017, Han 2017]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Helvetica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7706" y="4468209"/>
            <a:ext cx="2716294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Our goal: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Unlabeled in the wild</a:t>
            </a:r>
            <a:r>
              <a:rPr kumimoji="0" lang="en-US" sz="2800" b="1" i="0" u="none" strike="noStrike" cap="none" spc="0" normalizeH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photos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7913" y="6154851"/>
            <a:ext cx="483588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Supervised</a:t>
            </a:r>
          </a:p>
        </p:txBody>
      </p:sp>
      <p:sp>
        <p:nvSpPr>
          <p:cNvPr id="4" name="Left Brace 3"/>
          <p:cNvSpPr/>
          <p:nvPr/>
        </p:nvSpPr>
        <p:spPr>
          <a:xfrm rot="16200000">
            <a:off x="3230851" y="3407569"/>
            <a:ext cx="306034" cy="5256584"/>
          </a:xfrm>
          <a:prstGeom prst="lef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77D72E-79BC-4782-90D7-59328AC270DF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extLst>
      <p:ext uri="{BB962C8B-B14F-4D97-AF65-F5344CB8AC3E}">
        <p14:creationId xmlns:p14="http://schemas.microsoft.com/office/powerpoint/2010/main" val="35794953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4" name="Group"/>
          <p:cNvGrpSpPr/>
          <p:nvPr/>
        </p:nvGrpSpPr>
        <p:grpSpPr>
          <a:xfrm>
            <a:off x="221587" y="1196752"/>
            <a:ext cx="3523348" cy="2974932"/>
            <a:chOff x="0" y="-6135"/>
            <a:chExt cx="9395594" cy="7933151"/>
          </a:xfrm>
        </p:grpSpPr>
        <p:grpSp>
          <p:nvGrpSpPr>
            <p:cNvPr id="1142" name="Group"/>
            <p:cNvGrpSpPr/>
            <p:nvPr/>
          </p:nvGrpSpPr>
          <p:grpSpPr>
            <a:xfrm>
              <a:off x="0" y="987080"/>
              <a:ext cx="9395594" cy="6939936"/>
              <a:chOff x="0" y="0"/>
              <a:chExt cx="9395593" cy="6939934"/>
            </a:xfrm>
          </p:grpSpPr>
          <p:pic>
            <p:nvPicPr>
              <p:cNvPr id="1138" name="Image" descr="Image"/>
              <p:cNvPicPr>
                <a:picLocks noChangeAspect="1"/>
              </p:cNvPicPr>
              <p:nvPr/>
            </p:nvPicPr>
            <p:blipFill>
              <a:blip r:embed="rId2"/>
              <a:srcRect l="18894" r="26888"/>
              <a:stretch>
                <a:fillRect/>
              </a:stretch>
            </p:blipFill>
            <p:spPr>
              <a:xfrm>
                <a:off x="7390866" y="153101"/>
                <a:ext cx="2004728" cy="66338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39" name="Image" descr="Image"/>
              <p:cNvPicPr>
                <a:picLocks noChangeAspect="1"/>
              </p:cNvPicPr>
              <p:nvPr/>
            </p:nvPicPr>
            <p:blipFill>
              <a:blip r:embed="rId3"/>
              <a:srcRect l="8518" r="54440"/>
              <a:stretch>
                <a:fillRect/>
              </a:stretch>
            </p:blipFill>
            <p:spPr>
              <a:xfrm>
                <a:off x="0" y="0"/>
                <a:ext cx="2570655" cy="69399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40" name="Image" descr="Image"/>
              <p:cNvPicPr>
                <a:picLocks noChangeAspect="1"/>
              </p:cNvPicPr>
              <p:nvPr/>
            </p:nvPicPr>
            <p:blipFill>
              <a:blip r:embed="rId4"/>
              <a:srcRect r="66758"/>
              <a:stretch>
                <a:fillRect/>
              </a:stretch>
            </p:blipFill>
            <p:spPr>
              <a:xfrm>
                <a:off x="2527892" y="71198"/>
                <a:ext cx="2342565" cy="67978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41" name="Image" descr="Image"/>
              <p:cNvPicPr>
                <a:picLocks noChangeAspect="1"/>
              </p:cNvPicPr>
              <p:nvPr/>
            </p:nvPicPr>
            <p:blipFill>
              <a:blip r:embed="rId5"/>
              <a:srcRect l="58534" r="12648"/>
              <a:stretch>
                <a:fillRect/>
              </a:stretch>
            </p:blipFill>
            <p:spPr>
              <a:xfrm>
                <a:off x="4774036" y="76975"/>
                <a:ext cx="2632531" cy="67861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43" name="Preppy"/>
            <p:cNvSpPr txBox="1"/>
            <p:nvPr/>
          </p:nvSpPr>
          <p:spPr>
            <a:xfrm>
              <a:off x="2712280" y="-6135"/>
              <a:ext cx="3971032" cy="1006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spAutoFit/>
            </a:bodyPr>
            <a:lstStyle>
              <a:lvl1pPr defTabSz="821501">
                <a:spcBef>
                  <a:spcPts val="5800"/>
                </a:spcBef>
                <a:defRPr sz="5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defTabSz="308063" fontAlgn="auto" hangingPunct="0">
                <a:spcBef>
                  <a:spcPts val="2175"/>
                </a:spcBef>
                <a:spcAft>
                  <a:spcPts val="0"/>
                </a:spcAft>
              </a:pPr>
              <a:endParaRPr sz="2100" u="none" kern="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51" name="Group"/>
          <p:cNvGrpSpPr/>
          <p:nvPr/>
        </p:nvGrpSpPr>
        <p:grpSpPr>
          <a:xfrm>
            <a:off x="4688665" y="1196752"/>
            <a:ext cx="4198215" cy="2974932"/>
            <a:chOff x="0" y="-6135"/>
            <a:chExt cx="11195238" cy="7933152"/>
          </a:xfrm>
        </p:grpSpPr>
        <p:grpSp>
          <p:nvGrpSpPr>
            <p:cNvPr id="1149" name="Group"/>
            <p:cNvGrpSpPr/>
            <p:nvPr/>
          </p:nvGrpSpPr>
          <p:grpSpPr>
            <a:xfrm>
              <a:off x="0" y="987080"/>
              <a:ext cx="11195238" cy="6939937"/>
              <a:chOff x="0" y="0"/>
              <a:chExt cx="11195237" cy="6939935"/>
            </a:xfrm>
          </p:grpSpPr>
          <p:pic>
            <p:nvPicPr>
              <p:cNvPr id="1145" name="Image" descr="Image"/>
              <p:cNvPicPr>
                <a:picLocks noChangeAspect="1"/>
              </p:cNvPicPr>
              <p:nvPr/>
            </p:nvPicPr>
            <p:blipFill>
              <a:blip r:embed="rId6"/>
              <a:srcRect l="12995" r="26561"/>
              <a:stretch>
                <a:fillRect/>
              </a:stretch>
            </p:blipFill>
            <p:spPr>
              <a:xfrm>
                <a:off x="0" y="56616"/>
                <a:ext cx="2737679" cy="67940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46" name="Image" descr="Image"/>
              <p:cNvPicPr>
                <a:picLocks noChangeAspect="1"/>
              </p:cNvPicPr>
              <p:nvPr/>
            </p:nvPicPr>
            <p:blipFill>
              <a:blip r:embed="rId7"/>
              <a:srcRect l="5466" r="55257"/>
              <a:stretch>
                <a:fillRect/>
              </a:stretch>
            </p:blipFill>
            <p:spPr>
              <a:xfrm>
                <a:off x="9005494" y="32607"/>
                <a:ext cx="2189744" cy="69073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47" name="Image" descr="Image"/>
              <p:cNvPicPr>
                <a:picLocks noChangeAspect="1"/>
              </p:cNvPicPr>
              <p:nvPr/>
            </p:nvPicPr>
            <p:blipFill>
              <a:blip r:embed="rId8"/>
              <a:srcRect l="20948" r="7951"/>
              <a:stretch>
                <a:fillRect/>
              </a:stretch>
            </p:blipFill>
            <p:spPr>
              <a:xfrm>
                <a:off x="5127382" y="3307"/>
                <a:ext cx="3895050" cy="69073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48" name="Image" descr="Image"/>
              <p:cNvPicPr>
                <a:picLocks noChangeAspect="1"/>
              </p:cNvPicPr>
              <p:nvPr/>
            </p:nvPicPr>
            <p:blipFill>
              <a:blip r:embed="rId9"/>
              <a:srcRect l="34013" r="30162"/>
              <a:stretch>
                <a:fillRect/>
              </a:stretch>
            </p:blipFill>
            <p:spPr>
              <a:xfrm>
                <a:off x="2728791" y="0"/>
                <a:ext cx="2474370" cy="69070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50" name="Gothic"/>
            <p:cNvSpPr txBox="1"/>
            <p:nvPr/>
          </p:nvSpPr>
          <p:spPr>
            <a:xfrm>
              <a:off x="3612103" y="-6135"/>
              <a:ext cx="3971031" cy="1006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spAutoFit/>
            </a:bodyPr>
            <a:lstStyle>
              <a:lvl1pPr defTabSz="821501">
                <a:spcBef>
                  <a:spcPts val="5800"/>
                </a:spcBef>
                <a:defRPr sz="5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defTabSz="308063" fontAlgn="auto" hangingPunct="0">
                <a:spcBef>
                  <a:spcPts val="2175"/>
                </a:spcBef>
                <a:spcAft>
                  <a:spcPts val="0"/>
                </a:spcAft>
              </a:pPr>
              <a:endParaRPr sz="2100" u="none" kern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1152" name="Rectangle"/>
          <p:cNvSpPr/>
          <p:nvPr/>
        </p:nvSpPr>
        <p:spPr>
          <a:xfrm>
            <a:off x="2984237" y="1578733"/>
            <a:ext cx="770429" cy="2583426"/>
          </a:xfrm>
          <a:prstGeom prst="rect">
            <a:avLst/>
          </a:prstGeom>
          <a:ln w="50800">
            <a:solidFill>
              <a:schemeClr val="accent2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4" fontAlgn="auto" hangingPunct="0">
              <a:spcBef>
                <a:spcPts val="0"/>
              </a:spcBef>
              <a:spcAft>
                <a:spcPts val="0"/>
              </a:spcAft>
              <a:defRPr sz="3200"/>
            </a:pPr>
            <a:endParaRPr sz="1200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153" name="Rectangle"/>
          <p:cNvSpPr/>
          <p:nvPr/>
        </p:nvSpPr>
        <p:spPr>
          <a:xfrm>
            <a:off x="4679263" y="1561374"/>
            <a:ext cx="1041074" cy="2583426"/>
          </a:xfrm>
          <a:prstGeom prst="rect">
            <a:avLst/>
          </a:prstGeom>
          <a:ln w="50800">
            <a:solidFill>
              <a:schemeClr val="accent2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4" fontAlgn="auto" hangingPunct="0">
              <a:spcBef>
                <a:spcPts val="0"/>
              </a:spcBef>
              <a:spcAft>
                <a:spcPts val="0"/>
              </a:spcAft>
              <a:defRPr sz="3200"/>
            </a:pPr>
            <a:endParaRPr sz="1200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grpSp>
        <p:nvGrpSpPr>
          <p:cNvPr id="1158" name="Group"/>
          <p:cNvGrpSpPr/>
          <p:nvPr/>
        </p:nvGrpSpPr>
        <p:grpSpPr>
          <a:xfrm>
            <a:off x="5624864" y="4566535"/>
            <a:ext cx="2325817" cy="434425"/>
            <a:chOff x="0" y="0"/>
            <a:chExt cx="6202178" cy="1158464"/>
          </a:xfrm>
        </p:grpSpPr>
        <p:pic>
          <p:nvPicPr>
            <p:cNvPr id="1154" name="Image" descr="Image"/>
            <p:cNvPicPr>
              <a:picLocks noChangeAspect="1"/>
            </p:cNvPicPr>
            <p:nvPr/>
          </p:nvPicPr>
          <p:blipFill>
            <a:blip r:embed="rId10"/>
            <a:srcRect t="24273" b="24273"/>
            <a:stretch>
              <a:fillRect/>
            </a:stretch>
          </p:blipFill>
          <p:spPr>
            <a:xfrm>
              <a:off x="0" y="140792"/>
              <a:ext cx="1759509" cy="905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5" name="Image" descr="Image"/>
            <p:cNvPicPr>
              <a:picLocks noChangeAspect="1"/>
            </p:cNvPicPr>
            <p:nvPr/>
          </p:nvPicPr>
          <p:blipFill>
            <a:blip r:embed="rId11"/>
            <a:srcRect l="23464" t="1155" r="22857"/>
            <a:stretch>
              <a:fillRect/>
            </a:stretch>
          </p:blipFill>
          <p:spPr>
            <a:xfrm>
              <a:off x="1884662" y="28278"/>
              <a:ext cx="1169053" cy="11301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6" name="Image" descr="Image"/>
            <p:cNvPicPr>
              <a:picLocks noChangeAspect="1"/>
            </p:cNvPicPr>
            <p:nvPr/>
          </p:nvPicPr>
          <p:blipFill>
            <a:blip r:embed="rId12"/>
            <a:srcRect r="30076"/>
            <a:stretch>
              <a:fillRect/>
            </a:stretch>
          </p:blipFill>
          <p:spPr>
            <a:xfrm>
              <a:off x="3622544" y="76"/>
              <a:ext cx="1120021" cy="11302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57" name="Square"/>
            <p:cNvSpPr/>
            <p:nvPr/>
          </p:nvSpPr>
          <p:spPr>
            <a:xfrm>
              <a:off x="5071724" y="0"/>
              <a:ext cx="1130455" cy="113045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4" fontAlgn="auto" hangingPunct="0">
                <a:spcBef>
                  <a:spcPts val="0"/>
                </a:spcBef>
                <a:spcAft>
                  <a:spcPts val="0"/>
                </a:spcAft>
                <a:defRPr sz="3200"/>
              </a:pPr>
              <a:endParaRPr sz="1200" u="none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</p:grpSp>
      <p:grpSp>
        <p:nvGrpSpPr>
          <p:cNvPr id="1166" name="Group"/>
          <p:cNvGrpSpPr/>
          <p:nvPr/>
        </p:nvGrpSpPr>
        <p:grpSpPr>
          <a:xfrm>
            <a:off x="518091" y="4496985"/>
            <a:ext cx="2986963" cy="573566"/>
            <a:chOff x="0" y="0"/>
            <a:chExt cx="7965233" cy="1529507"/>
          </a:xfrm>
        </p:grpSpPr>
        <p:sp>
          <p:nvSpPr>
            <p:cNvPr id="1160" name="Rectangle"/>
            <p:cNvSpPr/>
            <p:nvPr/>
          </p:nvSpPr>
          <p:spPr>
            <a:xfrm>
              <a:off x="6834779" y="185464"/>
              <a:ext cx="1130455" cy="626141"/>
            </a:xfrm>
            <a:prstGeom prst="rect">
              <a:avLst/>
            </a:prstGeom>
            <a:solidFill>
              <a:srgbClr val="EB8D7D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4" fontAlgn="auto" hangingPunct="0">
                <a:spcBef>
                  <a:spcPts val="0"/>
                </a:spcBef>
                <a:spcAft>
                  <a:spcPts val="0"/>
                </a:spcAft>
                <a:defRPr sz="3200"/>
              </a:pPr>
              <a:endParaRPr sz="1200" u="none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pic>
          <p:nvPicPr>
            <p:cNvPr id="1161" name="Image" descr="Image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74020" y="0"/>
              <a:ext cx="1529508" cy="1529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2" name="Image" descr="Image"/>
            <p:cNvPicPr>
              <a:picLocks noChangeAspect="1"/>
            </p:cNvPicPr>
            <p:nvPr/>
          </p:nvPicPr>
          <p:blipFill>
            <a:blip r:embed="rId14"/>
            <a:srcRect l="76326" t="42839" r="1083" b="41933"/>
            <a:stretch>
              <a:fillRect/>
            </a:stretch>
          </p:blipFill>
          <p:spPr>
            <a:xfrm>
              <a:off x="3224096" y="80541"/>
              <a:ext cx="1366030" cy="13682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3" name="Image" descr="Image"/>
            <p:cNvPicPr>
              <a:picLocks noChangeAspect="1"/>
            </p:cNvPicPr>
            <p:nvPr/>
          </p:nvPicPr>
          <p:blipFill>
            <a:blip r:embed="rId15"/>
            <a:srcRect l="47030"/>
            <a:stretch>
              <a:fillRect/>
            </a:stretch>
          </p:blipFill>
          <p:spPr>
            <a:xfrm rot="16200000">
              <a:off x="4850536" y="81793"/>
              <a:ext cx="1286269" cy="136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64" name="Rectangle"/>
            <p:cNvSpPr/>
            <p:nvPr/>
          </p:nvSpPr>
          <p:spPr>
            <a:xfrm>
              <a:off x="6834779" y="772279"/>
              <a:ext cx="1130455" cy="626142"/>
            </a:xfrm>
            <a:prstGeom prst="rect">
              <a:avLst/>
            </a:prstGeom>
            <a:solidFill>
              <a:srgbClr val="A6BEDB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4" fontAlgn="auto" hangingPunct="0">
                <a:spcBef>
                  <a:spcPts val="0"/>
                </a:spcBef>
                <a:spcAft>
                  <a:spcPts val="0"/>
                </a:spcAft>
                <a:defRPr sz="3200"/>
              </a:pPr>
              <a:endParaRPr sz="1200" u="none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pic>
          <p:nvPicPr>
            <p:cNvPr id="1165" name="Image" descr="Image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0" y="112080"/>
              <a:ext cx="1305233" cy="13052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67" name="Oval"/>
          <p:cNvSpPr/>
          <p:nvPr/>
        </p:nvSpPr>
        <p:spPr>
          <a:xfrm>
            <a:off x="3095679" y="2016324"/>
            <a:ext cx="460047" cy="255885"/>
          </a:xfrm>
          <a:prstGeom prst="ellipse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4" fontAlgn="auto" hangingPunct="0">
              <a:spcBef>
                <a:spcPts val="0"/>
              </a:spcBef>
              <a:spcAft>
                <a:spcPts val="0"/>
              </a:spcAft>
              <a:defRPr sz="3200"/>
            </a:pPr>
            <a:endParaRPr sz="1200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168" name="Oval"/>
          <p:cNvSpPr/>
          <p:nvPr/>
        </p:nvSpPr>
        <p:spPr>
          <a:xfrm>
            <a:off x="5165090" y="1990738"/>
            <a:ext cx="256922" cy="203732"/>
          </a:xfrm>
          <a:prstGeom prst="ellipse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4" fontAlgn="auto" hangingPunct="0">
              <a:spcBef>
                <a:spcPts val="0"/>
              </a:spcBef>
              <a:spcAft>
                <a:spcPts val="0"/>
              </a:spcAft>
              <a:defRPr sz="3200"/>
            </a:pPr>
            <a:endParaRPr sz="1200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169" name="Oval"/>
          <p:cNvSpPr/>
          <p:nvPr/>
        </p:nvSpPr>
        <p:spPr>
          <a:xfrm>
            <a:off x="5071339" y="2393562"/>
            <a:ext cx="400446" cy="193081"/>
          </a:xfrm>
          <a:prstGeom prst="ellipse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4" fontAlgn="auto" hangingPunct="0">
              <a:spcBef>
                <a:spcPts val="0"/>
              </a:spcBef>
              <a:spcAft>
                <a:spcPts val="0"/>
              </a:spcAft>
              <a:defRPr sz="3200"/>
            </a:pPr>
            <a:endParaRPr sz="1200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170" name="Oval"/>
          <p:cNvSpPr/>
          <p:nvPr/>
        </p:nvSpPr>
        <p:spPr>
          <a:xfrm>
            <a:off x="2967280" y="2656641"/>
            <a:ext cx="466489" cy="461874"/>
          </a:xfrm>
          <a:prstGeom prst="ellipse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4" fontAlgn="auto" hangingPunct="0">
              <a:spcBef>
                <a:spcPts val="0"/>
              </a:spcBef>
              <a:spcAft>
                <a:spcPts val="0"/>
              </a:spcAft>
              <a:defRPr sz="3200"/>
            </a:pPr>
            <a:endParaRPr sz="1200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171" name="Style: underlying compositions of elements."/>
          <p:cNvSpPr/>
          <p:nvPr/>
        </p:nvSpPr>
        <p:spPr>
          <a:xfrm>
            <a:off x="296258" y="5290607"/>
            <a:ext cx="8608141" cy="605981"/>
          </a:xfrm>
          <a:prstGeom prst="roundRect">
            <a:avLst>
              <a:gd name="adj" fmla="val 21556"/>
            </a:avLst>
          </a:prstGeom>
          <a:solidFill>
            <a:srgbClr val="FFFFFF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/>
          <a:lstStyle/>
          <a:p>
            <a:pPr algn="ctr" defTabSz="308063" fontAlgn="auto" hangingPunct="0">
              <a:spcBef>
                <a:spcPts val="2175"/>
              </a:spcBef>
              <a:spcAft>
                <a:spcPts val="0"/>
              </a:spcAft>
              <a:defRPr sz="6400"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b="1" u="none" kern="0" dirty="0"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latin typeface="Helvetica"/>
                <a:cs typeface="Helvetica"/>
                <a:sym typeface="Helvetica"/>
              </a:rPr>
              <a:t>Style: </a:t>
            </a:r>
            <a:r>
              <a:rPr sz="2800" u="none" kern="0" dirty="0"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latin typeface="Helvetica"/>
                <a:cs typeface="Helvetica"/>
                <a:sym typeface="Helvetica"/>
              </a:rPr>
              <a:t>underlying compositions of elements.</a:t>
            </a:r>
          </a:p>
        </p:txBody>
      </p:sp>
      <p:sp>
        <p:nvSpPr>
          <p:cNvPr id="36" name="Shape 204">
            <a:extLst>
              <a:ext uri="{FF2B5EF4-FFF2-40B4-BE49-F238E27FC236}">
                <a16:creationId xmlns:a16="http://schemas.microsoft.com/office/drawing/2014/main" id="{187D5B34-C14B-4584-8B70-5E502C01215B}"/>
              </a:ext>
            </a:extLst>
          </p:cNvPr>
          <p:cNvSpPr txBox="1">
            <a:spLocks/>
          </p:cNvSpPr>
          <p:nvPr/>
        </p:nvSpPr>
        <p:spPr>
          <a:xfrm>
            <a:off x="227371" y="277447"/>
            <a:ext cx="8561152" cy="151804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1607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3446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Attributes as style elements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B51434-B71E-4816-A472-D93B7494C36A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4" grpId="0" animBg="1" advAuto="0"/>
      <p:bldP spid="1151" grpId="0" animBg="1" advAuto="0"/>
      <p:bldP spid="1152" grpId="0" animBg="1" advAuto="0"/>
      <p:bldP spid="1153" grpId="0" animBg="1" advAuto="0"/>
      <p:bldP spid="1158" grpId="0" animBg="1" advAuto="0"/>
      <p:bldP spid="1166" grpId="0" animBg="1" advAuto="0"/>
      <p:bldP spid="1167" grpId="0" animBg="1" advAuto="0"/>
      <p:bldP spid="1168" grpId="0" animBg="1" advAuto="0"/>
      <p:bldP spid="1169" grpId="0" animBg="1" advAuto="0"/>
      <p:bldP spid="1170" grpId="0" animBg="1" advAuto="0"/>
      <p:bldP spid="1171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egmentation_ex.png" descr="segmentation_ex.png"/>
          <p:cNvPicPr>
            <a:picLocks noChangeAspect="1"/>
          </p:cNvPicPr>
          <p:nvPr/>
        </p:nvPicPr>
        <p:blipFill>
          <a:blip r:embed="rId2"/>
          <a:srcRect r="33194"/>
          <a:stretch>
            <a:fillRect/>
          </a:stretch>
        </p:blipFill>
        <p:spPr>
          <a:xfrm>
            <a:off x="1657308" y="1201837"/>
            <a:ext cx="5112293" cy="3599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color_legend1.pdf" descr="color_legend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57" y="1394244"/>
            <a:ext cx="1107756" cy="3214688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blazer-color-blue"/>
          <p:cNvSpPr txBox="1"/>
          <p:nvPr/>
        </p:nvSpPr>
        <p:spPr>
          <a:xfrm>
            <a:off x="6687096" y="2419959"/>
            <a:ext cx="2687003" cy="490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3017" tIns="93017" rIns="93017" bIns="93017" anchor="ctr">
            <a:spAutoFit/>
          </a:bodyPr>
          <a:lstStyle>
            <a:lvl1pPr algn="just"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1969" u="none" kern="0">
                <a:solidFill>
                  <a:srgbClr val="000000"/>
                </a:solidFill>
              </a:rPr>
              <a:t>blazer-color-blue</a:t>
            </a:r>
          </a:p>
        </p:txBody>
      </p:sp>
      <p:sp>
        <p:nvSpPr>
          <p:cNvPr id="242" name="pants-color-red"/>
          <p:cNvSpPr txBox="1"/>
          <p:nvPr/>
        </p:nvSpPr>
        <p:spPr>
          <a:xfrm>
            <a:off x="6674187" y="3106773"/>
            <a:ext cx="2540148" cy="490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3017" tIns="93017" rIns="93017" bIns="93017" anchor="ctr">
            <a:spAutoFit/>
          </a:bodyPr>
          <a:lstStyle>
            <a:lvl1pPr algn="just"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1969" u="none" kern="0">
                <a:solidFill>
                  <a:srgbClr val="000000"/>
                </a:solidFill>
              </a:rPr>
              <a:t>pants-color-red</a:t>
            </a:r>
          </a:p>
        </p:txBody>
      </p:sp>
      <p:sp>
        <p:nvSpPr>
          <p:cNvPr id="243" name="Line"/>
          <p:cNvSpPr/>
          <p:nvPr/>
        </p:nvSpPr>
        <p:spPr>
          <a:xfrm>
            <a:off x="4863998" y="2507715"/>
            <a:ext cx="1852481" cy="118030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93017" tIns="93017" rIns="93017" bIns="93017" anchor="ctr"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  <a:defRPr sz="9200"/>
            </a:pPr>
            <a:endParaRPr sz="6469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44" name="Line"/>
          <p:cNvSpPr/>
          <p:nvPr/>
        </p:nvSpPr>
        <p:spPr>
          <a:xfrm flipV="1">
            <a:off x="6218581" y="2765051"/>
            <a:ext cx="505482" cy="223236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93017" tIns="93017" rIns="93017" bIns="93017" anchor="ctr"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  <a:defRPr sz="9200"/>
            </a:pPr>
            <a:endParaRPr sz="6469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45" name="Line"/>
          <p:cNvSpPr/>
          <p:nvPr/>
        </p:nvSpPr>
        <p:spPr>
          <a:xfrm>
            <a:off x="4678922" y="3460420"/>
            <a:ext cx="2040663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93017" tIns="93017" rIns="93017" bIns="93017" anchor="ctr"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  <a:defRPr sz="9200"/>
            </a:pPr>
            <a:endParaRPr sz="6469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46" name="Line"/>
          <p:cNvSpPr/>
          <p:nvPr/>
        </p:nvSpPr>
        <p:spPr>
          <a:xfrm>
            <a:off x="5969395" y="3305199"/>
            <a:ext cx="800914" cy="94030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93017" tIns="93017" rIns="93017" bIns="93017" anchor="ctr"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  <a:defRPr sz="9200"/>
            </a:pPr>
            <a:endParaRPr sz="6469" u="none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70" name="Material, cut, pattern: Fine-tune classification on ResNet50…"/>
          <p:cNvSpPr txBox="1"/>
          <p:nvPr/>
        </p:nvSpPr>
        <p:spPr>
          <a:xfrm>
            <a:off x="1035060" y="4954024"/>
            <a:ext cx="6432531" cy="162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312528" indent="-312528" defTabSz="410751" fontAlgn="auto" hangingPunct="0">
              <a:spcBef>
                <a:spcPts val="0"/>
              </a:spcBef>
              <a:spcAft>
                <a:spcPts val="0"/>
              </a:spcAft>
              <a:buSzPct val="75000"/>
              <a:buFontTx/>
              <a:buChar char="•"/>
            </a:pPr>
            <a:r>
              <a:rPr sz="2531" b="1" u="none" kern="0" dirty="0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Material, cut, pattern</a:t>
            </a:r>
            <a:endParaRPr lang="en-US" sz="2531" u="none" kern="0" dirty="0">
              <a:solidFill>
                <a:srgbClr val="000000"/>
              </a:solidFill>
              <a:cs typeface="Arial" panose="020B0604020202020204" pitchFamily="34" charset="0"/>
              <a:sym typeface="Helvetica Light"/>
            </a:endParaRPr>
          </a:p>
          <a:p>
            <a:pPr marL="769728" lvl="1" indent="-312528" defTabSz="410751" fontAlgn="auto" hangingPunct="0">
              <a:spcBef>
                <a:spcPts val="0"/>
              </a:spcBef>
              <a:spcAft>
                <a:spcPts val="0"/>
              </a:spcAft>
              <a:buSzPct val="75000"/>
              <a:buFontTx/>
              <a:buChar char="•"/>
            </a:pPr>
            <a:r>
              <a:rPr sz="2531" u="none" kern="0" dirty="0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Fine-tune classification on ResNet50</a:t>
            </a:r>
          </a:p>
          <a:p>
            <a:pPr marL="312528" indent="-312528" defTabSz="410751" fontAlgn="auto" hangingPunct="0">
              <a:spcBef>
                <a:spcPts val="0"/>
              </a:spcBef>
              <a:spcAft>
                <a:spcPts val="0"/>
              </a:spcAft>
              <a:buSzPct val="75000"/>
              <a:buFontTx/>
              <a:buChar char="•"/>
            </a:pPr>
            <a:r>
              <a:rPr sz="2531" b="1" u="none" kern="0" dirty="0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Color, clothing article</a:t>
            </a:r>
            <a:r>
              <a:rPr sz="2531" u="none" kern="0" dirty="0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:</a:t>
            </a:r>
            <a:endParaRPr lang="en-US" sz="2531" u="none" kern="0" dirty="0">
              <a:solidFill>
                <a:srgbClr val="000000"/>
              </a:solidFill>
              <a:cs typeface="Arial" panose="020B0604020202020204" pitchFamily="34" charset="0"/>
              <a:sym typeface="Helvetica Light"/>
            </a:endParaRPr>
          </a:p>
          <a:p>
            <a:pPr marL="769728" lvl="1" indent="-312528" defTabSz="410751" fontAlgn="auto" hangingPunct="0">
              <a:spcBef>
                <a:spcPts val="0"/>
              </a:spcBef>
              <a:spcAft>
                <a:spcPts val="0"/>
              </a:spcAft>
              <a:buSzPct val="75000"/>
              <a:buFontTx/>
              <a:buChar char="•"/>
            </a:pPr>
            <a:r>
              <a:rPr sz="2531" u="none" kern="0" dirty="0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Segmentation on </a:t>
            </a:r>
            <a:r>
              <a:rPr sz="2531" u="none" kern="0" dirty="0" err="1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DeepLab-Dens</a:t>
            </a:r>
            <a:r>
              <a:rPr lang="en-US" sz="2531" u="none" kern="0" dirty="0" err="1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e</a:t>
            </a:r>
            <a:r>
              <a:rPr sz="2531" u="none" kern="0" dirty="0" err="1">
                <a:solidFill>
                  <a:srgbClr val="000000"/>
                </a:solidFill>
                <a:cs typeface="Arial" panose="020B0604020202020204" pitchFamily="34" charset="0"/>
                <a:sym typeface="Helvetica Light"/>
              </a:rPr>
              <a:t>CRF</a:t>
            </a:r>
            <a:endParaRPr sz="2531" u="none" kern="0" dirty="0">
              <a:solidFill>
                <a:srgbClr val="000000"/>
              </a:solidFill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4" name="Shape 204">
            <a:extLst>
              <a:ext uri="{FF2B5EF4-FFF2-40B4-BE49-F238E27FC236}">
                <a16:creationId xmlns:a16="http://schemas.microsoft.com/office/drawing/2014/main" id="{5275F41E-88E8-4E48-95BA-C10CC603C03B}"/>
              </a:ext>
            </a:extLst>
          </p:cNvPr>
          <p:cNvSpPr txBox="1">
            <a:spLocks/>
          </p:cNvSpPr>
          <p:nvPr/>
        </p:nvSpPr>
        <p:spPr>
          <a:xfrm>
            <a:off x="227371" y="277447"/>
            <a:ext cx="8561152" cy="151804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1607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3446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Attributes as style elements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30CA15-96E3-400C-8FE6-793A75AABAA5}"/>
              </a:ext>
            </a:extLst>
          </p:cNvPr>
          <p:cNvSpPr txBox="1"/>
          <p:nvPr/>
        </p:nvSpPr>
        <p:spPr>
          <a:xfrm>
            <a:off x="-592512" y="6498287"/>
            <a:ext cx="432048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cs typeface="Arial" panose="020B0604020202020204" pitchFamily="34" charset="0"/>
                <a:sym typeface="Helvetica Light"/>
              </a:rPr>
              <a:t>Kristen Grauman, FAIR &amp; UT Austin</a:t>
            </a:r>
          </a:p>
        </p:txBody>
      </p:sp>
    </p:spTree>
    <p:extLst>
      <p:ext uri="{BB962C8B-B14F-4D97-AF65-F5344CB8AC3E}">
        <p14:creationId xmlns:p14="http://schemas.microsoft.com/office/powerpoint/2010/main" val="2277132073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6|1|16.2|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1.3"/>
</p:tagLst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4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5.xml><?xml version="1.0" encoding="utf-8"?>
<a:theme xmlns:a="http://schemas.openxmlformats.org/drawingml/2006/main" name="7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6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8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1544</Words>
  <Application>Microsoft Office PowerPoint</Application>
  <PresentationFormat>On-screen Show (4:3)</PresentationFormat>
  <Paragraphs>357</Paragraphs>
  <Slides>46</Slides>
  <Notes>37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46</vt:i4>
      </vt:variant>
    </vt:vector>
  </HeadingPairs>
  <TitlesOfParts>
    <vt:vector size="79" baseType="lpstr">
      <vt:lpstr>Arial</vt:lpstr>
      <vt:lpstr>Bradley Hand Bold</vt:lpstr>
      <vt:lpstr>Bradley Hand ITC TT-Bold</vt:lpstr>
      <vt:lpstr>Calibri</vt:lpstr>
      <vt:lpstr>Calibri Light</vt:lpstr>
      <vt:lpstr>Courier New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Source Sans Pro Light</vt:lpstr>
      <vt:lpstr>Times</vt:lpstr>
      <vt:lpstr>Times New Roman</vt:lpstr>
      <vt:lpstr>Wingdings</vt:lpstr>
      <vt:lpstr>8_Office Theme</vt:lpstr>
      <vt:lpstr>6_Office Theme</vt:lpstr>
      <vt:lpstr>10_Office Theme</vt:lpstr>
      <vt:lpstr>2_Default Design</vt:lpstr>
      <vt:lpstr>Default Design</vt:lpstr>
      <vt:lpstr>5_White</vt:lpstr>
      <vt:lpstr>1_White</vt:lpstr>
      <vt:lpstr>2_White</vt:lpstr>
      <vt:lpstr>3_White</vt:lpstr>
      <vt:lpstr>1_Office Theme</vt:lpstr>
      <vt:lpstr>6_White</vt:lpstr>
      <vt:lpstr>12_Office Theme</vt:lpstr>
      <vt:lpstr>White</vt:lpstr>
      <vt:lpstr>4_White</vt:lpstr>
      <vt:lpstr>7_White</vt:lpstr>
      <vt:lpstr>17_Office Theme</vt:lpstr>
      <vt:lpstr>8_White</vt:lpstr>
      <vt:lpstr>Learning about fashion from web photos</vt:lpstr>
      <vt:lpstr>PowerPoint Presentation</vt:lpstr>
      <vt:lpstr>PowerPoint Presentation</vt:lpstr>
      <vt:lpstr>PowerPoint Presentation</vt:lpstr>
      <vt:lpstr>Vision + fashion: problems</vt:lpstr>
      <vt:lpstr>This talk: fashion &amp; web photos</vt:lpstr>
      <vt:lpstr>PowerPoint Presentation</vt:lpstr>
      <vt:lpstr>PowerPoint Presentation</vt:lpstr>
      <vt:lpstr>PowerPoint Presentation</vt:lpstr>
      <vt:lpstr>Learning styles from web photos</vt:lpstr>
      <vt:lpstr>Styles we automatically discover in the Amazon dataset [McAuley et al. 2015]</vt:lpstr>
      <vt:lpstr>Styles we automatically discover in the HipsterWars dataset [Kiapour et al]</vt:lpstr>
      <vt:lpstr>Visual compatibility</vt:lpstr>
      <vt:lpstr>PowerPoint Presentation</vt:lpstr>
      <vt:lpstr>PowerPoint Presentation</vt:lpstr>
      <vt:lpstr>Visual compatibility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Fine-grained attribute comparisons</vt:lpstr>
      <vt:lpstr>Web photos and the streetlight effect</vt:lpstr>
      <vt:lpstr>Idea: Semantic jitter</vt:lpstr>
      <vt:lpstr>PowerPoint Presentation</vt:lpstr>
      <vt:lpstr>PowerPoint Presentation</vt:lpstr>
      <vt:lpstr>Idea: Active training image creation</vt:lpstr>
      <vt:lpstr>Ranking loss</vt:lpstr>
      <vt:lpstr>PowerPoint Presentation</vt:lpstr>
      <vt:lpstr>Summary</vt:lpstr>
      <vt:lpstr>Papers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2015-09-18T18:10:48Z</dcterms:created>
  <dcterms:modified xsi:type="dcterms:W3CDTF">2019-06-19T23:52:37Z</dcterms:modified>
</cp:coreProperties>
</file>