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442" r:id="rId2"/>
    <p:sldId id="498" r:id="rId3"/>
    <p:sldId id="499" r:id="rId4"/>
    <p:sldId id="495" r:id="rId5"/>
    <p:sldId id="501" r:id="rId6"/>
    <p:sldId id="500" r:id="rId7"/>
    <p:sldId id="502" r:id="rId8"/>
    <p:sldId id="598" r:id="rId9"/>
    <p:sldId id="599" r:id="rId10"/>
    <p:sldId id="600" r:id="rId11"/>
    <p:sldId id="597" r:id="rId12"/>
    <p:sldId id="533" r:id="rId13"/>
    <p:sldId id="534" r:id="rId14"/>
    <p:sldId id="536" r:id="rId15"/>
    <p:sldId id="537" r:id="rId16"/>
    <p:sldId id="603" r:id="rId17"/>
    <p:sldId id="545" r:id="rId18"/>
    <p:sldId id="623" r:id="rId19"/>
    <p:sldId id="594" r:id="rId20"/>
    <p:sldId id="539" r:id="rId21"/>
    <p:sldId id="634" r:id="rId22"/>
    <p:sldId id="541" r:id="rId23"/>
    <p:sldId id="547" r:id="rId24"/>
    <p:sldId id="591" r:id="rId25"/>
    <p:sldId id="626" r:id="rId26"/>
    <p:sldId id="544" r:id="rId27"/>
    <p:sldId id="607" r:id="rId28"/>
    <p:sldId id="592" r:id="rId29"/>
    <p:sldId id="567" r:id="rId30"/>
    <p:sldId id="628" r:id="rId31"/>
    <p:sldId id="632" r:id="rId32"/>
    <p:sldId id="629" r:id="rId33"/>
    <p:sldId id="633" r:id="rId34"/>
    <p:sldId id="618" r:id="rId35"/>
    <p:sldId id="555" r:id="rId36"/>
    <p:sldId id="558" r:id="rId37"/>
    <p:sldId id="562" r:id="rId38"/>
    <p:sldId id="560" r:id="rId39"/>
    <p:sldId id="553" r:id="rId40"/>
    <p:sldId id="627" r:id="rId41"/>
    <p:sldId id="561" r:id="rId42"/>
    <p:sldId id="595" r:id="rId43"/>
    <p:sldId id="619" r:id="rId44"/>
    <p:sldId id="642" r:id="rId45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D60093"/>
    <a:srgbClr val="CC3399"/>
    <a:srgbClr val="0000CC"/>
    <a:srgbClr val="3366FF"/>
    <a:srgbClr val="FF0000"/>
    <a:srgbClr val="CC00CC"/>
    <a:srgbClr val="CCFFFF"/>
    <a:srgbClr val="FFFF00"/>
    <a:srgbClr val="DDDDD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0" autoAdjust="0"/>
    <p:restoredTop sz="86658" autoAdjust="0"/>
  </p:normalViewPr>
  <p:slideViewPr>
    <p:cSldViewPr snapToGrid="0">
      <p:cViewPr>
        <p:scale>
          <a:sx n="66" d="100"/>
          <a:sy n="66" d="100"/>
        </p:scale>
        <p:origin x="-682" y="-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82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658" y="-62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35086" cy="48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t" anchorCtr="0" compatLnSpc="1">
            <a:prstTxWarp prst="textNoShape">
              <a:avLst/>
            </a:prstTxWarp>
          </a:bodyPr>
          <a:lstStyle>
            <a:lvl1pPr algn="l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80114" y="1"/>
            <a:ext cx="3135086" cy="48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t" anchorCtr="0" compatLnSpc="1">
            <a:prstTxWarp prst="textNoShape">
              <a:avLst/>
            </a:prstTxWarp>
          </a:bodyPr>
          <a:lstStyle>
            <a:lvl1pPr algn="r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893"/>
            <a:ext cx="3135086" cy="48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b" anchorCtr="0" compatLnSpc="1">
            <a:prstTxWarp prst="textNoShape">
              <a:avLst/>
            </a:prstTxWarp>
          </a:bodyPr>
          <a:lstStyle>
            <a:lvl1pPr algn="l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80114" y="9144893"/>
            <a:ext cx="3135086" cy="48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b" anchorCtr="0" compatLnSpc="1">
            <a:prstTxWarp prst="textNoShape">
              <a:avLst/>
            </a:prstTxWarp>
          </a:bodyPr>
          <a:lstStyle>
            <a:lvl1pPr algn="r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416C701-4C92-41D5-BD70-81E2619EB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71290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t" anchorCtr="0" compatLnSpc="1">
            <a:prstTxWarp prst="textNoShape">
              <a:avLst/>
            </a:prstTxWarp>
          </a:bodyPr>
          <a:lstStyle>
            <a:lvl1pPr algn="l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39" y="0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t" anchorCtr="0" compatLnSpc="1">
            <a:prstTxWarp prst="textNoShape">
              <a:avLst/>
            </a:prstTxWarp>
          </a:bodyPr>
          <a:lstStyle>
            <a:lvl1pPr algn="r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876" y="4560988"/>
            <a:ext cx="5365448" cy="431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974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b" anchorCtr="0" compatLnSpc="1">
            <a:prstTxWarp prst="textNoShape">
              <a:avLst/>
            </a:prstTxWarp>
          </a:bodyPr>
          <a:lstStyle>
            <a:lvl1pPr algn="l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39" y="9121974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2" tIns="48171" rIns="96342" bIns="48171" numCol="1" anchor="b" anchorCtr="0" compatLnSpc="1">
            <a:prstTxWarp prst="textNoShape">
              <a:avLst/>
            </a:prstTxWarp>
          </a:bodyPr>
          <a:lstStyle>
            <a:lvl1pPr algn="r" defTabSz="9636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07CDCE-29B5-4477-9229-F64EB4DC8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1696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Links are wireless or wired </a:t>
            </a:r>
            <a:endParaRPr lang="en-US" baseline="0" dirty="0" smtClean="0"/>
          </a:p>
          <a:p>
            <a:r>
              <a:rPr lang="en-US" b="1" baseline="0" dirty="0" smtClean="0"/>
              <a:t>A wireless link may be unidirectional – if so, it is not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Nodes are located</a:t>
            </a:r>
            <a:r>
              <a:rPr lang="en-US" baseline="0" dirty="0" smtClean="0"/>
              <a:t> in the space by their coordinates which may not be their locations in physical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F639AF-976B-45CF-8DE7-6F8582F8822B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F639AF-976B-45CF-8DE7-6F8582F8822B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dirty="0" smtClean="0">
                <a:ea typeface="굴림" pitchFamily="34" charset="-127"/>
              </a:rPr>
              <a:t>Each </a:t>
            </a:r>
            <a:r>
              <a:rPr lang="en-US" altLang="ko-KR" b="1" dirty="0" err="1" smtClean="0">
                <a:ea typeface="굴림" pitchFamily="34" charset="-127"/>
              </a:rPr>
              <a:t>tuple</a:t>
            </a:r>
            <a:r>
              <a:rPr lang="en-US" altLang="ko-KR" b="1" dirty="0" smtClean="0">
                <a:ea typeface="굴림" pitchFamily="34" charset="-127"/>
              </a:rPr>
              <a:t> is refreshed whenever there is packet traffic (e.g., application data or keep-alive message) and is deleted when it</a:t>
            </a:r>
            <a:r>
              <a:rPr lang="en-US" altLang="ko-KR" b="1" baseline="0" dirty="0" smtClean="0">
                <a:ea typeface="굴림" pitchFamily="34" charset="-127"/>
              </a:rPr>
              <a:t> times out</a:t>
            </a:r>
            <a:r>
              <a:rPr lang="en-US" altLang="ko-KR" b="1" dirty="0" smtClean="0">
                <a:ea typeface="굴림" pitchFamily="34" charset="-127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all 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S,</a:t>
            </a:r>
            <a:r>
              <a:rPr lang="en-US" i="1" dirty="0" smtClean="0"/>
              <a:t>  </a:t>
            </a:r>
            <a:r>
              <a:rPr lang="en-US" b="1" dirty="0" err="1" smtClean="0">
                <a:solidFill>
                  <a:schemeClr val="accent2"/>
                </a:solidFill>
              </a:rPr>
              <a:t>N</a:t>
            </a:r>
            <a:r>
              <a:rPr lang="en-US" b="1" i="1" baseline="-25000" dirty="0" err="1" smtClean="0">
                <a:solidFill>
                  <a:schemeClr val="accent2"/>
                </a:solidFill>
              </a:rPr>
              <a:t>v</a:t>
            </a:r>
            <a:r>
              <a:rPr lang="en-US" b="1" dirty="0" smtClean="0">
                <a:solidFill>
                  <a:schemeClr val="accent2"/>
                </a:solidFill>
              </a:rPr>
              <a:t> =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set of </a:t>
            </a:r>
            <a:r>
              <a:rPr lang="en-US" b="1" i="1" dirty="0" err="1" smtClean="0">
                <a:solidFill>
                  <a:schemeClr val="accent2"/>
                </a:solidFill>
              </a:rPr>
              <a:t>v’</a:t>
            </a:r>
            <a:r>
              <a:rPr lang="en-US" b="1" dirty="0" err="1" smtClean="0">
                <a:solidFill>
                  <a:schemeClr val="accent2"/>
                </a:solidFill>
              </a:rPr>
              <a:t>s</a:t>
            </a:r>
            <a:r>
              <a:rPr lang="en-US" b="1" dirty="0" smtClean="0">
                <a:solidFill>
                  <a:schemeClr val="accent2"/>
                </a:solidFill>
              </a:rPr>
              <a:t> neighbors in global DT, DT(S)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DT neighbor</a:t>
            </a:r>
            <a:r>
              <a:rPr lang="en-US" b="1" baseline="0" dirty="0" smtClean="0"/>
              <a:t> in greedy step 2 is a multi-hop neighbor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F639AF-976B-45CF-8DE7-6F8582F8822B}" type="slidenum">
              <a:rPr lang="zh-CN" altLang="en-US" smtClean="0"/>
              <a:pPr>
                <a:defRPr/>
              </a:pPr>
              <a:t>17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9706574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When a node </a:t>
            </a:r>
            <a:r>
              <a:rPr lang="en-US" b="1" dirty="0" smtClean="0"/>
              <a:t>forwards</a:t>
            </a:r>
            <a:r>
              <a:rPr lang="en-US" b="1" baseline="0" dirty="0" smtClean="0"/>
              <a:t> a message m to a relay </a:t>
            </a:r>
            <a:r>
              <a:rPr lang="en-US" b="0" baseline="0" dirty="0" smtClean="0"/>
              <a:t>(with </a:t>
            </a:r>
            <a:r>
              <a:rPr lang="en-US" b="0" baseline="0" dirty="0" err="1" smtClean="0"/>
              <a:t>m.relay</a:t>
            </a:r>
            <a:r>
              <a:rPr lang="en-US" b="0" baseline="0" dirty="0" smtClean="0"/>
              <a:t> not null), the node does not use greedy step 1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F639AF-976B-45CF-8DE7-6F8582F8822B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all 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S,</a:t>
            </a:r>
            <a:r>
              <a:rPr lang="en-US" i="1" dirty="0" smtClean="0"/>
              <a:t>  </a:t>
            </a:r>
            <a:r>
              <a:rPr lang="en-US" b="1" dirty="0" err="1" smtClean="0">
                <a:solidFill>
                  <a:schemeClr val="accent2"/>
                </a:solidFill>
              </a:rPr>
              <a:t>N</a:t>
            </a:r>
            <a:r>
              <a:rPr lang="en-US" b="1" i="1" baseline="-25000" dirty="0" err="1" smtClean="0">
                <a:solidFill>
                  <a:schemeClr val="accent2"/>
                </a:solidFill>
              </a:rPr>
              <a:t>v</a:t>
            </a:r>
            <a:r>
              <a:rPr lang="en-US" b="1" dirty="0" smtClean="0">
                <a:solidFill>
                  <a:schemeClr val="accent2"/>
                </a:solidFill>
              </a:rPr>
              <a:t> =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set of </a:t>
            </a:r>
            <a:r>
              <a:rPr lang="en-US" b="1" i="1" dirty="0" err="1" smtClean="0">
                <a:solidFill>
                  <a:schemeClr val="accent2"/>
                </a:solidFill>
              </a:rPr>
              <a:t>v’</a:t>
            </a:r>
            <a:r>
              <a:rPr lang="en-US" b="1" dirty="0" err="1" smtClean="0">
                <a:solidFill>
                  <a:schemeClr val="accent2"/>
                </a:solidFill>
              </a:rPr>
              <a:t>s</a:t>
            </a:r>
            <a:r>
              <a:rPr lang="en-US" b="1" dirty="0" smtClean="0">
                <a:solidFill>
                  <a:schemeClr val="accent2"/>
                </a:solidFill>
              </a:rPr>
              <a:t> neighbors in global DT, DT(S)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>
              <a:ea typeface="굴림" pitchFamily="34" charset="-127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A node a boots up, assigns itself coordinates,</a:t>
            </a:r>
            <a:r>
              <a:rPr lang="en-US" b="1" baseline="0" dirty="0" smtClean="0"/>
              <a:t> discovers its physical neighbors and their coordinates, inserts forwarding </a:t>
            </a:r>
            <a:r>
              <a:rPr lang="en-US" b="1" baseline="0" dirty="0" err="1" smtClean="0"/>
              <a:t>tuples</a:t>
            </a:r>
            <a:r>
              <a:rPr lang="en-US" b="1" baseline="0" dirty="0" smtClean="0"/>
              <a:t> for them. It then tries to find all of its DT neighbors.  To begin its search, it must find at least one neighbor in the new DT.</a:t>
            </a:r>
            <a:endParaRPr lang="en-US" b="1" dirty="0" smtClean="0"/>
          </a:p>
          <a:p>
            <a:r>
              <a:rPr lang="en-US" b="1" dirty="0" smtClean="0"/>
              <a:t>By</a:t>
            </a:r>
            <a:r>
              <a:rPr lang="en-US" b="1" baseline="0" dirty="0" smtClean="0"/>
              <a:t>  a property of DT, the closest node must be a DT neighbor</a:t>
            </a:r>
            <a:endParaRPr lang="en-US" b="1" dirty="0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CB536-C0D3-4332-B769-A47A2577FA0B}" type="slidenum">
              <a:rPr lang="zh-CN" altLang="en-US" smtClean="0"/>
              <a:pPr/>
              <a:t>20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F639AF-976B-45CF-8DE7-6F8582F8822B}" type="slidenum">
              <a:rPr lang="zh-CN" altLang="en-US" smtClean="0"/>
              <a:pPr>
                <a:defRPr/>
              </a:pPr>
              <a:t>21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029642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F639AF-976B-45CF-8DE7-6F8582F8822B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rgbClr val="3333FF"/>
                </a:solidFill>
                <a:latin typeface="Times New Roman" pitchFamily="18" charset="0"/>
                <a:ea typeface="+mn-ea"/>
                <a:cs typeface="+mn-cs"/>
              </a:rPr>
              <a:t>Initially, only the closest node </a:t>
            </a:r>
            <a:r>
              <a:rPr lang="en-US" sz="900" kern="12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c</a:t>
            </a:r>
            <a:r>
              <a:rPr lang="en-US" sz="1600" kern="12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rgbClr val="3333FF"/>
                </a:solidFill>
                <a:latin typeface="Times New Roman" pitchFamily="18" charset="0"/>
                <a:ea typeface="+mn-ea"/>
                <a:cs typeface="+mn-cs"/>
              </a:rPr>
              <a:t>is in the set</a:t>
            </a:r>
            <a:r>
              <a:rPr lang="en-US" sz="1200" kern="1200" baseline="0" dirty="0" smtClean="0">
                <a:solidFill>
                  <a:srgbClr val="3333FF"/>
                </a:solidFill>
                <a:latin typeface="Times New Roman" pitchFamily="18" charset="0"/>
                <a:ea typeface="+mn-ea"/>
                <a:cs typeface="+mn-cs"/>
              </a:rPr>
              <a:t> of new nodes</a:t>
            </a:r>
            <a:endParaRPr lang="en-US" b="1" dirty="0" smtClean="0"/>
          </a:p>
          <a:p>
            <a:r>
              <a:rPr lang="en-US" b="1" dirty="0" smtClean="0"/>
              <a:t>Stop</a:t>
            </a:r>
            <a:r>
              <a:rPr lang="en-US" b="1" baseline="0" dirty="0" smtClean="0"/>
              <a:t> when</a:t>
            </a:r>
            <a:r>
              <a:rPr lang="en-US" b="1" dirty="0" smtClean="0"/>
              <a:t> the new neighbor</a:t>
            </a:r>
            <a:r>
              <a:rPr lang="en-US" b="1" baseline="0" dirty="0" smtClean="0"/>
              <a:t> set is empty and there is no outstanding </a:t>
            </a:r>
            <a:r>
              <a:rPr lang="en-US" b="1" baseline="0" dirty="0" err="1" smtClean="0"/>
              <a:t>NB_req</a:t>
            </a:r>
            <a:r>
              <a:rPr lang="en-US" b="1" baseline="0" dirty="0" smtClean="0"/>
              <a:t> waiting for a reply.</a:t>
            </a:r>
          </a:p>
          <a:p>
            <a:r>
              <a:rPr lang="en-US" b="1" baseline="0" dirty="0" smtClean="0"/>
              <a:t>Now we have a search method and a stopping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sends</a:t>
            </a:r>
            <a:r>
              <a:rPr lang="en-US" baseline="0" dirty="0" smtClean="0"/>
              <a:t> NB-</a:t>
            </a:r>
            <a:r>
              <a:rPr lang="en-US" baseline="0" dirty="0" err="1" smtClean="0"/>
              <a:t>req</a:t>
            </a:r>
            <a:r>
              <a:rPr lang="en-US" baseline="0" dirty="0" smtClean="0"/>
              <a:t> to 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err="1" smtClean="0"/>
              <a:t>Tuples</a:t>
            </a:r>
            <a:r>
              <a:rPr lang="en-US" b="1" baseline="0" dirty="0" smtClean="0"/>
              <a:t> are soft states</a:t>
            </a:r>
            <a:endParaRPr lang="en-US" b="1" dirty="0" smtClean="0"/>
          </a:p>
          <a:p>
            <a:r>
              <a:rPr lang="en-US" dirty="0" smtClean="0"/>
              <a:t>The forwarding</a:t>
            </a:r>
            <a:r>
              <a:rPr lang="en-US" baseline="0" dirty="0" smtClean="0"/>
              <a:t> entries in b, c, and e will time out because </a:t>
            </a:r>
            <a:r>
              <a:rPr lang="en-US" b="1" baseline="0" dirty="0" smtClean="0"/>
              <a:t>a and j will not use them nor refresh them </a:t>
            </a:r>
          </a:p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F639AF-976B-45CF-8DE7-6F8582F8822B}" type="slidenum">
              <a:rPr lang="zh-CN" altLang="en-US" smtClean="0"/>
              <a:pPr>
                <a:defRPr/>
              </a:pPr>
              <a:t>26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 concurrent with a node failure that is independent.</a:t>
            </a:r>
          </a:p>
          <a:p>
            <a:r>
              <a:rPr lang="en-US" dirty="0" smtClean="0"/>
              <a:t>It uses</a:t>
            </a:r>
            <a:r>
              <a:rPr lang="en-US" baseline="0" dirty="0" smtClean="0"/>
              <a:t> correctness proof for the join protocol of a distributed DT in TR-06-48 by Lee and Lam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 event is</a:t>
            </a:r>
            <a:r>
              <a:rPr lang="en-US" b="1" baseline="0" dirty="0" smtClean="0"/>
              <a:t> any topology change – addition/deletion of a link or a node</a:t>
            </a:r>
            <a:endParaRPr lang="en-US" b="1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Maximum token delay is time interval over which start times of nodes are randomized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baseline="0" dirty="0" smtClean="0"/>
              <a:t>When a multi-hop DT is correct, every </a:t>
            </a:r>
            <a:r>
              <a:rPr lang="en-US" b="1" i="1" baseline="0" dirty="0" err="1" smtClean="0"/>
              <a:t>tuple</a:t>
            </a:r>
            <a:r>
              <a:rPr lang="en-US" b="1" i="1" baseline="0" dirty="0" smtClean="0"/>
              <a:t> in every forwarding table of every node is correct – a stringent  requirement.</a:t>
            </a:r>
            <a:endParaRPr lang="en-US" b="1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Iterative search finishes in a fraction of a second, the timeout value for repeating iterative search can be as short as 1 second</a:t>
            </a:r>
            <a:endParaRPr lang="en-US" b="1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Node</a:t>
            </a:r>
            <a:r>
              <a:rPr lang="en-US" b="0" baseline="0" dirty="0" smtClean="0"/>
              <a:t> density is 13.5 (</a:t>
            </a:r>
            <a:r>
              <a:rPr lang="en-US" b="0" baseline="0" dirty="0" err="1" smtClean="0"/>
              <a:t>ave</a:t>
            </a:r>
            <a:r>
              <a:rPr lang="en-US" b="0" baseline="0" dirty="0" smtClean="0"/>
              <a:t>. node degree), low for 3D space.  Ave. # of additional nodes in forwarding table = 22 per node (some are not the node’s multi-hop DT neighbors)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o</a:t>
            </a:r>
            <a:r>
              <a:rPr lang="en-US" dirty="0" smtClean="0"/>
              <a:t>nly in 1 out of 50 experiments, some node required 6 iterative</a:t>
            </a:r>
            <a:r>
              <a:rPr lang="en-US" baseline="0" dirty="0" smtClean="0"/>
              <a:t> searches</a:t>
            </a:r>
          </a:p>
          <a:p>
            <a:r>
              <a:rPr lang="en-US" baseline="0" dirty="0" smtClean="0"/>
              <a:t>In 49 out of 50 experiments, the max no of iterative searches by a node is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700 nodes, again in only one out of 50 experiments , some node required 8 iterative searches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 49 out of 50 experiments, the max no of iterative searches by a node  is 6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 no. is</a:t>
            </a:r>
            <a:r>
              <a:rPr lang="en-US" baseline="0" dirty="0" smtClean="0"/>
              <a:t> 2 for all 50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Max. no. of iterative</a:t>
            </a:r>
            <a:r>
              <a:rPr lang="en-US" baseline="0" dirty="0" smtClean="0"/>
              <a:t> searches </a:t>
            </a:r>
            <a:r>
              <a:rPr lang="en-US" dirty="0" smtClean="0"/>
              <a:t> is 4 by some node in 1</a:t>
            </a:r>
            <a:r>
              <a:rPr lang="en-US" baseline="0" dirty="0" smtClean="0"/>
              <a:t> out of 50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There are some obvious cases that would not work, for example, points in a straight line – a DT does not exist.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Correct multi-hop DT at 28 seconds</a:t>
            </a:r>
            <a:r>
              <a:rPr lang="en-US" b="1" baseline="0" dirty="0" smtClean="0"/>
              <a:t> for all cases</a:t>
            </a:r>
            <a:endParaRPr lang="en-US" b="1" dirty="0" smtClean="0"/>
          </a:p>
          <a:p>
            <a:r>
              <a:rPr lang="en-US" b="0" dirty="0" smtClean="0"/>
              <a:t>Four graphs ranging</a:t>
            </a:r>
            <a:r>
              <a:rPr lang="en-US" b="0" baseline="0" dirty="0" smtClean="0"/>
              <a:t> from</a:t>
            </a:r>
            <a:r>
              <a:rPr lang="en-US" b="0" dirty="0" smtClean="0"/>
              <a:t> very difficult</a:t>
            </a:r>
            <a:r>
              <a:rPr lang="en-US" b="0" baseline="0" dirty="0" smtClean="0"/>
              <a:t> to not so difficult </a:t>
            </a:r>
            <a:endParaRPr lang="en-US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 smtClean="0"/>
              <a:t>Difficulty of a connectivity graph – proportional to the size of the forwarding table - ranging from 25 to </a:t>
            </a:r>
            <a:r>
              <a:rPr lang="en-US" b="0" baseline="0" smtClean="0"/>
              <a:t>36 </a:t>
            </a:r>
            <a:r>
              <a:rPr lang="en-US" b="0" baseline="0" smtClean="0"/>
              <a:t>distinct nodes </a:t>
            </a:r>
            <a:r>
              <a:rPr lang="en-US" b="0" baseline="0" dirty="0" smtClean="0"/>
              <a:t>in a table on the average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Node</a:t>
            </a:r>
            <a:r>
              <a:rPr lang="en-US" b="0" baseline="0" dirty="0" smtClean="0"/>
              <a:t> density is 13.5 (</a:t>
            </a:r>
            <a:r>
              <a:rPr lang="en-US" b="0" baseline="0" dirty="0" err="1" smtClean="0"/>
              <a:t>ave</a:t>
            </a:r>
            <a:r>
              <a:rPr lang="en-US" b="0" baseline="0" dirty="0" smtClean="0"/>
              <a:t>. node degree)</a:t>
            </a:r>
            <a:endParaRPr lang="en-US" b="1" baseline="0" dirty="0" smtClean="0"/>
          </a:p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interval for iterative search</a:t>
            </a:r>
          </a:p>
          <a:p>
            <a:r>
              <a:rPr lang="en-US" b="1" dirty="0" smtClean="0"/>
              <a:t>For 60 sec TO</a:t>
            </a:r>
            <a:r>
              <a:rPr lang="en-US" b="1" baseline="0" dirty="0" smtClean="0"/>
              <a:t>, less than 0.5 </a:t>
            </a:r>
            <a:r>
              <a:rPr lang="en-US" b="1" baseline="0" dirty="0" err="1" smtClean="0"/>
              <a:t>msg</a:t>
            </a:r>
            <a:r>
              <a:rPr lang="en-US" b="1" baseline="0" dirty="0" smtClean="0"/>
              <a:t> per node per sec</a:t>
            </a:r>
            <a:endParaRPr lang="en-US" b="1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Node</a:t>
            </a:r>
            <a:r>
              <a:rPr lang="en-US" baseline="0" dirty="0" smtClean="0"/>
              <a:t> density is 13.5 (</a:t>
            </a:r>
            <a:r>
              <a:rPr lang="en-US" baseline="0" dirty="0" err="1" smtClean="0"/>
              <a:t>ave</a:t>
            </a:r>
            <a:r>
              <a:rPr lang="en-US" baseline="0" dirty="0" smtClean="0"/>
              <a:t>. node degree)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Horizontal</a:t>
            </a:r>
            <a:r>
              <a:rPr lang="en-US" b="0" baseline="0" dirty="0" smtClean="0"/>
              <a:t> axis is </a:t>
            </a:r>
            <a:r>
              <a:rPr lang="en-US" b="0" i="1" baseline="0" dirty="0" smtClean="0"/>
              <a:t>location error ratio </a:t>
            </a:r>
            <a:r>
              <a:rPr lang="en-US" b="0" baseline="0" dirty="0" smtClean="0"/>
              <a:t>– when it is equal to 1, the average location error is as large as the average distance between two directly-connected neighbors.</a:t>
            </a:r>
            <a:endParaRPr lang="en-US" b="0" dirty="0" smtClean="0"/>
          </a:p>
          <a:p>
            <a:r>
              <a:rPr lang="en-US" b="0" dirty="0" smtClean="0"/>
              <a:t>Vertical</a:t>
            </a:r>
            <a:r>
              <a:rPr lang="en-US" b="0" baseline="0" dirty="0" smtClean="0"/>
              <a:t> axis, in log scale, is </a:t>
            </a:r>
            <a:r>
              <a:rPr lang="en-US" b="0" i="1" baseline="0" dirty="0" err="1" smtClean="0"/>
              <a:t>ave</a:t>
            </a:r>
            <a:r>
              <a:rPr lang="en-US" b="0" i="1" baseline="0" dirty="0" smtClean="0"/>
              <a:t>. routing stretch</a:t>
            </a:r>
            <a:r>
              <a:rPr lang="en-US" b="0" baseline="0" dirty="0" smtClean="0"/>
              <a:t>.  F</a:t>
            </a:r>
            <a:r>
              <a:rPr lang="en-US" b="0" dirty="0" smtClean="0"/>
              <a:t>or</a:t>
            </a:r>
            <a:r>
              <a:rPr lang="en-US" b="0" baseline="0" dirty="0" smtClean="0"/>
              <a:t> each S-D pair, the r</a:t>
            </a:r>
            <a:r>
              <a:rPr lang="en-US" b="0" dirty="0" smtClean="0"/>
              <a:t>outing</a:t>
            </a:r>
            <a:r>
              <a:rPr lang="en-US" b="0" baseline="0" dirty="0" smtClean="0"/>
              <a:t> stretch of a protocol is the ratio between the hop count of the protocol’s route and the hop count of the shortest route – averaged over all S-D pairs. </a:t>
            </a:r>
            <a:endParaRPr lang="en-US" b="0" dirty="0" smtClean="0"/>
          </a:p>
          <a:p>
            <a:r>
              <a:rPr lang="en-US" b="0" dirty="0" smtClean="0"/>
              <a:t>We only compare them for </a:t>
            </a:r>
            <a:r>
              <a:rPr lang="en-US" b="0" i="1" dirty="0" smtClean="0"/>
              <a:t>static</a:t>
            </a:r>
            <a:r>
              <a:rPr lang="en-US" b="0" i="1" baseline="0" dirty="0" smtClean="0"/>
              <a:t> topologies </a:t>
            </a:r>
            <a:r>
              <a:rPr lang="en-US" b="0" baseline="0" dirty="0" smtClean="0"/>
              <a:t>because CLDP and GDSTR are not designed to handle dynamic topology changes.</a:t>
            </a:r>
            <a:endParaRPr lang="en-US" b="0" dirty="0" smtClean="0"/>
          </a:p>
          <a:p>
            <a:r>
              <a:rPr lang="en-US" b="0" dirty="0" smtClean="0"/>
              <a:t>The routing stretch</a:t>
            </a:r>
            <a:r>
              <a:rPr lang="en-US" b="0" baseline="0" dirty="0" smtClean="0"/>
              <a:t> is shown for packets actually delivered by GPSR – the routing success rate of GPSR is well below 1</a:t>
            </a:r>
            <a:endParaRPr lang="en-US" b="0" dirty="0" smtClean="0"/>
          </a:p>
          <a:p>
            <a:r>
              <a:rPr lang="en-US" dirty="0" smtClean="0"/>
              <a:t>Packets not</a:t>
            </a:r>
            <a:r>
              <a:rPr lang="en-US" baseline="0" dirty="0" smtClean="0"/>
              <a:t> deliverable by GPSR incur the maximum hop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obstacles, p=0.1,</a:t>
            </a:r>
            <a:r>
              <a:rPr lang="en-US" baseline="0" dirty="0" smtClean="0"/>
              <a:t> e = 1,  CLDP’s cost is 2 orders of magnitude larger</a:t>
            </a:r>
          </a:p>
          <a:p>
            <a:r>
              <a:rPr lang="en-US" b="0" baseline="0" dirty="0" smtClean="0"/>
              <a:t>GDSTR uses link broadcast to all physical neighbors – each send is only counted only as one message.</a:t>
            </a:r>
          </a:p>
          <a:p>
            <a:r>
              <a:rPr lang="en-US" b="0" baseline="0" dirty="0" smtClean="0"/>
              <a:t>MDT messages are </a:t>
            </a:r>
            <a:r>
              <a:rPr lang="en-US" b="0" baseline="0" dirty="0" err="1" smtClean="0"/>
              <a:t>unicast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3D, e=1 case,</a:t>
            </a:r>
            <a:r>
              <a:rPr lang="en-US" b="1" baseline="0" dirty="0" smtClean="0"/>
              <a:t> routing stretch is slightly above 1.1</a:t>
            </a:r>
            <a:endParaRPr lang="en-US" b="1" dirty="0" smtClean="0"/>
          </a:p>
          <a:p>
            <a:r>
              <a:rPr lang="en-US" b="1" dirty="0" smtClean="0"/>
              <a:t>Using</a:t>
            </a:r>
            <a:r>
              <a:rPr lang="en-US" b="1" baseline="0" dirty="0" smtClean="0"/>
              <a:t> the </a:t>
            </a:r>
            <a:r>
              <a:rPr lang="en-US" b="1" baseline="0" dirty="0" err="1" smtClean="0"/>
              <a:t>VPoD</a:t>
            </a:r>
            <a:r>
              <a:rPr lang="en-US" b="1" baseline="0" dirty="0" smtClean="0"/>
              <a:t> protocol, and given link routing costs, e</a:t>
            </a:r>
            <a:r>
              <a:rPr lang="en-US" b="1" dirty="0" smtClean="0"/>
              <a:t>ach node can communicate</a:t>
            </a:r>
            <a:r>
              <a:rPr lang="en-US" b="1" baseline="0" dirty="0" smtClean="0"/>
              <a:t> with its directly-connected neighbors as well as multi-hop DT neighbors to improve its location in the virtual space. </a:t>
            </a:r>
            <a:endParaRPr lang="en-US" baseline="0" dirty="0" smtClean="0"/>
          </a:p>
          <a:p>
            <a:r>
              <a:rPr lang="en-US" baseline="0" dirty="0" smtClean="0"/>
              <a:t>Note that the curves are almost flat as N increases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3333FF"/>
                </a:solidFill>
              </a:rPr>
              <a:t>Routing success is guaranteed for any static topology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Node assigns itself </a:t>
            </a:r>
            <a:r>
              <a:rPr lang="en-US" b="1" baseline="0" dirty="0" smtClean="0"/>
              <a:t>coordinates </a:t>
            </a:r>
            <a:r>
              <a:rPr lang="en-US" baseline="0" dirty="0" smtClean="0"/>
              <a:t>– 1. inaccurate physical coordinates from localization , 2. chosen randomly, or 3. the hash value of a name, or the node’s IP address or MAC address (as in ROME)  </a:t>
            </a:r>
          </a:p>
          <a:p>
            <a:r>
              <a:rPr lang="en-US" b="1" baseline="0" dirty="0" smtClean="0"/>
              <a:t>For a large network, many concurrent joins, leaves, failures are independent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Iterative search protocol  is very efficient and effective</a:t>
            </a:r>
          </a:p>
          <a:p>
            <a:r>
              <a:rPr lang="en-US" b="1" baseline="0" dirty="0" smtClean="0"/>
              <a:t>In MDT, every node is surrounded by its DT neighbors </a:t>
            </a:r>
            <a:r>
              <a:rPr lang="en-US" b="1" i="1" baseline="0" dirty="0" smtClean="0"/>
              <a:t>.  Efficient because MDT’s iterative search is directional</a:t>
            </a:r>
            <a:r>
              <a:rPr lang="en-US" b="1" baseline="0" dirty="0" smtClean="0"/>
              <a:t>.  In the directions where DT neighbors have been found, the search stops.  But in any direction where a DT neighbor has not been found, the search keeps going without a hop limit</a:t>
            </a:r>
            <a:endParaRPr lang="en-US" b="1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 smtClean="0"/>
              <a:t>Compared it to, for example, scoped flooding which has two problems: 1. flooding is inefficient, 2. the search in scoped flooding is limited by a pre-specified number of hops, which may not be enough for a difficult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Greedy forwarding</a:t>
            </a:r>
            <a:r>
              <a:rPr lang="en-US" baseline="0" dirty="0" smtClean="0">
                <a:latin typeface="Times New Roman" charset="0"/>
              </a:rPr>
              <a:t> uses only coordinates of neighbors, the destination, and the node’s own to determine next hop – small routing state at each node</a:t>
            </a:r>
          </a:p>
          <a:p>
            <a:endParaRPr lang="en-US" dirty="0" smtClean="0">
              <a:latin typeface="Times New Roman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BF9BE5-B3A8-49D9-965D-92F9627EBEEC}" type="slidenum">
              <a:rPr lang="zh-CN" altLang="en-US" smtClean="0">
                <a:latin typeface="Times New Roman" charset="0"/>
              </a:rPr>
              <a:pPr/>
              <a:t>5</a:t>
            </a:fld>
            <a:endParaRPr lang="en-US" altLang="zh-CN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aseline="0" dirty="0" smtClean="0">
                <a:latin typeface="Times New Roman" charset="0"/>
              </a:rPr>
              <a:t>Unlike other geographic routing, </a:t>
            </a:r>
            <a:r>
              <a:rPr lang="en-US" b="1" baseline="0" dirty="0" smtClean="0">
                <a:latin typeface="Times New Roman" charset="0"/>
              </a:rPr>
              <a:t>any additive routing metric can be used for link costs</a:t>
            </a:r>
          </a:p>
          <a:p>
            <a:r>
              <a:rPr lang="en-US" dirty="0" smtClean="0">
                <a:latin typeface="Times New Roman" charset="0"/>
              </a:rPr>
              <a:t>Embedding  of nodes in virtual space such that the routing cost between two nodes is approximated by the Euclidean distance between them in the virtual space</a:t>
            </a:r>
          </a:p>
          <a:p>
            <a:r>
              <a:rPr lang="en-US" dirty="0" smtClean="0">
                <a:latin typeface="Times New Roman" charset="0"/>
              </a:rPr>
              <a:t>First</a:t>
            </a:r>
            <a:r>
              <a:rPr lang="en-US" baseline="0" dirty="0" smtClean="0">
                <a:latin typeface="Times New Roman" charset="0"/>
              </a:rPr>
              <a:t>-generation </a:t>
            </a:r>
            <a:r>
              <a:rPr lang="en-US" dirty="0" smtClean="0">
                <a:latin typeface="Times New Roman" charset="0"/>
              </a:rPr>
              <a:t>DHTs are</a:t>
            </a:r>
            <a:r>
              <a:rPr lang="en-US" baseline="0" dirty="0" smtClean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not at all resilient</a:t>
            </a:r>
            <a:r>
              <a:rPr lang="en-US" baseline="0" dirty="0" smtClean="0">
                <a:latin typeface="Times New Roman" charset="0"/>
              </a:rPr>
              <a:t> to churn – Chord, Pastry, Tapestry 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0A6A7-9965-458D-84A9-9A09F85421B2}" type="slidenum">
              <a:rPr lang="en-US" smtClean="0">
                <a:latin typeface="Times New Roman" charset="0"/>
              </a:rPr>
              <a:pPr/>
              <a:t>42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set S of points,</a:t>
            </a:r>
            <a:r>
              <a:rPr lang="en-US" baseline="0" dirty="0" smtClean="0"/>
              <a:t> there are well-known algorithms to compute the DT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i="1" dirty="0" smtClean="0">
                <a:latin typeface="Times New Roman" charset="0"/>
              </a:rPr>
              <a:t>Theorem</a:t>
            </a:r>
            <a:r>
              <a:rPr lang="en-US" b="1" i="1" baseline="0" dirty="0" smtClean="0">
                <a:latin typeface="Times New Roman" charset="0"/>
              </a:rPr>
              <a:t> and proof in UTCS TR-06-48, 2006</a:t>
            </a:r>
            <a:endParaRPr lang="en-US" b="1" i="1" dirty="0" smtClean="0">
              <a:latin typeface="Times New Roman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A799D-81FD-4FFE-82DF-C82A182C3A4D}" type="slidenum">
              <a:rPr lang="zh-CN" altLang="en-US" smtClean="0">
                <a:latin typeface="Times New Roman" charset="0"/>
              </a:rPr>
              <a:pPr/>
              <a:t>7</a:t>
            </a:fld>
            <a:endParaRPr lang="en-US" altLang="zh-CN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98ADD-F805-49CC-9856-C9384F9D27EF}" type="slidenum">
              <a:rPr lang="en-US" smtClean="0">
                <a:latin typeface="Times New Roman" charset="0"/>
              </a:rPr>
              <a:pPr/>
              <a:t>8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Scoped flooding does not work in general because all DT neighbors of a node may not be found in a pre-specified  hop limit; flooding is also inefficient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07CDCE-29B5-4477-9229-F64EB4DC82F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DB477-6DD2-48FB-861E-86894B2C0601}" type="slidenum">
              <a:rPr lang="en-US" smtClean="0">
                <a:latin typeface="Times New Roman" charset="0"/>
              </a:rPr>
              <a:pPr/>
              <a:t>10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395538" y="6400800"/>
            <a:ext cx="5910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963A-DB4A-4ED4-8FAE-6B2DB3CEE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83F4-12B9-4FE1-BD09-5B3F6A5C7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6D95E-6D9C-42C5-8A2F-6C6C7F55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13F2-DAAB-4F1B-877D-DB9E4F0D9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1B9F3-5FA1-47B6-99D9-E4F78EBEB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384425" y="6400800"/>
            <a:ext cx="59213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EA5FB-5791-4E30-A56D-2399C9ED5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C0119-6A71-410D-973F-03C6E4BFF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40F07-ACDF-4515-AC98-E1ED46B9A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419350" y="6400800"/>
            <a:ext cx="58864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C9858-67F2-46DE-8CF1-46BB4204E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9AA9-7ABB-4E8C-9F85-AA66FF614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7918-C94B-4DC7-8DAF-8D5429471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>
          <a:xfrm>
            <a:off x="1885950" y="6400800"/>
            <a:ext cx="64198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684EE-61DB-411A-B90E-27169D3EC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E26BE-82B0-4EF5-8710-ECFC002B6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23121-40B0-4FAB-9ADC-4958DE303BEE}" type="datetime1">
              <a:rPr lang="en-US" smtClean="0"/>
              <a:pPr>
                <a:defRPr/>
              </a:pPr>
              <a:t>10/29/2012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76500" y="6400800"/>
            <a:ext cx="579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506F4D92-9675-4F88-9072-A1FF20830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441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E0CBFE-E0CC-4323-9389-9562471CB514}" type="datetime1">
              <a:rPr lang="en-US" smtClean="0"/>
              <a:pPr>
                <a:defRPr/>
              </a:pPr>
              <a:t>10/29/2012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58" r:id="rId9"/>
    <p:sldLayoutId id="2147484167" r:id="rId10"/>
    <p:sldLayoutId id="2147484168" r:id="rId11"/>
    <p:sldLayoutId id="2147484169" r:id="rId12"/>
    <p:sldLayoutId id="2147484170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ctrTitle"/>
          </p:nvPr>
        </p:nvSpPr>
        <p:spPr>
          <a:xfrm>
            <a:off x="639500" y="961383"/>
            <a:ext cx="7948915" cy="2314253"/>
          </a:xfrm>
        </p:spPr>
        <p:txBody>
          <a:bodyPr/>
          <a:lstStyle/>
          <a:p>
            <a:pPr algn="ctr"/>
            <a:r>
              <a:rPr lang="en-US" b="1" dirty="0" smtClean="0"/>
              <a:t>Multi-hop DT</a:t>
            </a:r>
            <a:r>
              <a:rPr lang="en-US" b="1" u="none" dirty="0" smtClean="0"/>
              <a:t/>
            </a:r>
            <a:br>
              <a:rPr lang="en-US" b="1" u="none" dirty="0" smtClean="0"/>
            </a:br>
            <a:r>
              <a:rPr lang="en-US" b="1" dirty="0" smtClean="0"/>
              <a:t>A new routing protocol</a:t>
            </a:r>
          </a:p>
        </p:txBody>
      </p:sp>
      <p:sp>
        <p:nvSpPr>
          <p:cNvPr id="16387" name="Subtitle 6"/>
          <p:cNvSpPr>
            <a:spLocks noGrp="1"/>
          </p:cNvSpPr>
          <p:nvPr>
            <p:ph type="subTitle" idx="1"/>
          </p:nvPr>
        </p:nvSpPr>
        <p:spPr>
          <a:xfrm>
            <a:off x="1608880" y="3515810"/>
            <a:ext cx="6140370" cy="2792392"/>
          </a:xfrm>
        </p:spPr>
        <p:txBody>
          <a:bodyPr/>
          <a:lstStyle/>
          <a:p>
            <a:endParaRPr lang="en-US" sz="2400" b="1" dirty="0" smtClean="0"/>
          </a:p>
          <a:p>
            <a:r>
              <a:rPr lang="en-US" sz="2400" b="1" dirty="0" smtClean="0"/>
              <a:t>Simon S. Lam</a:t>
            </a:r>
          </a:p>
          <a:p>
            <a:r>
              <a:rPr lang="en-US" sz="2400" b="1" dirty="0" smtClean="0"/>
              <a:t>The University of Texas at Austin</a:t>
            </a:r>
          </a:p>
          <a:p>
            <a:endParaRPr lang="en-US" sz="2400" b="1" dirty="0" smtClean="0"/>
          </a:p>
          <a:p>
            <a:r>
              <a:rPr lang="en-US" sz="2000" dirty="0" smtClean="0"/>
              <a:t>(Based on joint work with Chen </a:t>
            </a:r>
            <a:r>
              <a:rPr lang="en-US" sz="2000" dirty="0" err="1" smtClean="0"/>
              <a:t>Qian</a:t>
            </a:r>
            <a:r>
              <a:rPr lang="en-US" sz="2000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4871" y="6261904"/>
            <a:ext cx="7141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Keynote, IEEE ICNP, October 31, 2012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 txBox="1">
            <a:spLocks noGrp="1"/>
          </p:cNvSpPr>
          <p:nvPr/>
        </p:nvSpPr>
        <p:spPr bwMode="auto">
          <a:xfrm>
            <a:off x="6096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altLang="zh-CN" sz="1400" dirty="0">
              <a:ea typeface="宋体" pitchFamily="2" charset="-122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3600" b="1" dirty="0" smtClean="0">
                <a:ea typeface="굴림" pitchFamily="34" charset="-127"/>
              </a:rPr>
              <a:t>Node u finds nodes and computes its local DT </a:t>
            </a:r>
            <a:endParaRPr lang="en-US" altLang="zh-CN" sz="3600" b="1" dirty="0" smtClean="0">
              <a:ea typeface="宋体" pitchFamily="2" charset="-122"/>
            </a:endParaRPr>
          </a:p>
        </p:txBody>
      </p:sp>
      <p:cxnSp>
        <p:nvCxnSpPr>
          <p:cNvPr id="31749" name="AutoShape 5"/>
          <p:cNvCxnSpPr>
            <a:cxnSpLocks noChangeShapeType="1"/>
          </p:cNvCxnSpPr>
          <p:nvPr/>
        </p:nvCxnSpPr>
        <p:spPr bwMode="auto">
          <a:xfrm>
            <a:off x="2476500" y="25114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609600" y="2971800"/>
            <a:ext cx="1600200" cy="1828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V="1">
            <a:off x="2133600" y="4495800"/>
            <a:ext cx="2209800" cy="304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 flipH="1">
            <a:off x="2209800" y="3581400"/>
            <a:ext cx="457200" cy="12192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2667000" y="3581400"/>
            <a:ext cx="1752600" cy="914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4114800" y="3200400"/>
            <a:ext cx="304800" cy="1295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Oval 14"/>
          <p:cNvSpPr>
            <a:spLocks noChangeArrowheads="1"/>
          </p:cNvSpPr>
          <p:nvPr/>
        </p:nvSpPr>
        <p:spPr bwMode="auto">
          <a:xfrm>
            <a:off x="22860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Oval 15"/>
          <p:cNvSpPr>
            <a:spLocks noChangeArrowheads="1"/>
          </p:cNvSpPr>
          <p:nvPr/>
        </p:nvSpPr>
        <p:spPr bwMode="auto">
          <a:xfrm>
            <a:off x="43434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Oval 16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Line 17"/>
          <p:cNvSpPr>
            <a:spLocks noChangeShapeType="1"/>
          </p:cNvSpPr>
          <p:nvPr/>
        </p:nvSpPr>
        <p:spPr bwMode="auto">
          <a:xfrm>
            <a:off x="609600" y="2971800"/>
            <a:ext cx="1981200" cy="6096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Oval 18"/>
          <p:cNvSpPr>
            <a:spLocks noChangeArrowheads="1"/>
          </p:cNvSpPr>
          <p:nvPr/>
        </p:nvSpPr>
        <p:spPr bwMode="auto">
          <a:xfrm>
            <a:off x="5334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Line 19"/>
          <p:cNvSpPr>
            <a:spLocks noChangeShapeType="1"/>
          </p:cNvSpPr>
          <p:nvPr/>
        </p:nvSpPr>
        <p:spPr bwMode="auto">
          <a:xfrm flipV="1">
            <a:off x="2667000" y="3200400"/>
            <a:ext cx="1447800" cy="3810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1" name="Oval 20"/>
          <p:cNvSpPr>
            <a:spLocks noChangeArrowheads="1"/>
          </p:cNvSpPr>
          <p:nvPr/>
        </p:nvSpPr>
        <p:spPr bwMode="auto">
          <a:xfrm>
            <a:off x="4038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Oval 21"/>
          <p:cNvSpPr>
            <a:spLocks noChangeArrowheads="1"/>
          </p:cNvSpPr>
          <p:nvPr/>
        </p:nvSpPr>
        <p:spPr bwMode="auto">
          <a:xfrm>
            <a:off x="25908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Rectangle 22"/>
          <p:cNvSpPr>
            <a:spLocks noChangeArrowheads="1"/>
          </p:cNvSpPr>
          <p:nvPr/>
        </p:nvSpPr>
        <p:spPr bwMode="auto">
          <a:xfrm>
            <a:off x="1747505" y="46482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i="1" dirty="0">
                <a:ea typeface="굴림" pitchFamily="34" charset="-127"/>
              </a:rPr>
              <a:t>u</a:t>
            </a:r>
            <a:endParaRPr lang="zh-CN" altLang="en-US" sz="2800" i="1" dirty="0">
              <a:ea typeface="宋体" pitchFamily="2" charset="-122"/>
            </a:endParaRPr>
          </a:p>
        </p:txBody>
      </p:sp>
      <p:sp>
        <p:nvSpPr>
          <p:cNvPr id="31764" name="Rectangle 23"/>
          <p:cNvSpPr>
            <a:spLocks noChangeArrowheads="1"/>
          </p:cNvSpPr>
          <p:nvPr/>
        </p:nvSpPr>
        <p:spPr bwMode="auto">
          <a:xfrm>
            <a:off x="4114800" y="4572000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pitchFamily="2" charset="-122"/>
              </a:rPr>
              <a:t>c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31765" name="Rectangle 24"/>
          <p:cNvSpPr>
            <a:spLocks noChangeArrowheads="1"/>
          </p:cNvSpPr>
          <p:nvPr/>
        </p:nvSpPr>
        <p:spPr bwMode="auto">
          <a:xfrm>
            <a:off x="457200" y="2971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pitchFamily="2" charset="-122"/>
              </a:rPr>
              <a:t>a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31766" name="Rectangle 25"/>
          <p:cNvSpPr>
            <a:spLocks noChangeArrowheads="1"/>
          </p:cNvSpPr>
          <p:nvPr/>
        </p:nvSpPr>
        <p:spPr bwMode="auto">
          <a:xfrm>
            <a:off x="2590800" y="36576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pitchFamily="2" charset="-122"/>
              </a:rPr>
              <a:t>b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31767" name="Rectangle 26"/>
          <p:cNvSpPr>
            <a:spLocks noChangeArrowheads="1"/>
          </p:cNvSpPr>
          <p:nvPr/>
        </p:nvSpPr>
        <p:spPr bwMode="auto">
          <a:xfrm>
            <a:off x="4191000" y="29718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pitchFamily="2" charset="-122"/>
              </a:rPr>
              <a:t>d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31768" name="Rectangle 27"/>
          <p:cNvSpPr>
            <a:spLocks noChangeArrowheads="1"/>
          </p:cNvSpPr>
          <p:nvPr/>
        </p:nvSpPr>
        <p:spPr bwMode="auto">
          <a:xfrm>
            <a:off x="2286000" y="2057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pitchFamily="2" charset="-122"/>
              </a:rPr>
              <a:t>e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103452" name="Rectangle 28"/>
          <p:cNvSpPr>
            <a:spLocks noChangeArrowheads="1"/>
          </p:cNvSpPr>
          <p:nvPr/>
        </p:nvSpPr>
        <p:spPr bwMode="auto">
          <a:xfrm>
            <a:off x="4761386" y="4129269"/>
            <a:ext cx="27783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>
                <a:solidFill>
                  <a:srgbClr val="FF0000"/>
                </a:solidFill>
                <a:latin typeface="+mn-lt"/>
                <a:ea typeface="굴림" pitchFamily="34" charset="-127"/>
              </a:rPr>
              <a:t>C</a:t>
            </a:r>
            <a:r>
              <a:rPr lang="en-US" altLang="ko-KR" sz="3200" baseline="-25000" dirty="0">
                <a:solidFill>
                  <a:srgbClr val="FF0000"/>
                </a:solidFill>
                <a:latin typeface="+mn-lt"/>
                <a:ea typeface="굴림" pitchFamily="34" charset="-127"/>
              </a:rPr>
              <a:t>u</a:t>
            </a:r>
            <a:r>
              <a:rPr lang="en-US" altLang="zh-CN" sz="2800" dirty="0">
                <a:solidFill>
                  <a:srgbClr val="FF0000"/>
                </a:solidFill>
                <a:latin typeface="+mn-lt"/>
                <a:ea typeface="宋体" pitchFamily="2" charset="-122"/>
              </a:rPr>
              <a:t>={u</a:t>
            </a:r>
            <a:r>
              <a:rPr lang="en-US" altLang="zh-CN" sz="2800" dirty="0" smtClean="0">
                <a:solidFill>
                  <a:srgbClr val="FF0000"/>
                </a:solidFill>
                <a:latin typeface="+mn-lt"/>
                <a:ea typeface="宋体" pitchFamily="2" charset="-122"/>
              </a:rPr>
              <a:t>, a, b, c, d</a:t>
            </a:r>
            <a:r>
              <a:rPr lang="en-US" altLang="zh-CN" sz="2800" dirty="0">
                <a:solidFill>
                  <a:srgbClr val="FF0000"/>
                </a:solidFill>
                <a:latin typeface="+mn-lt"/>
                <a:ea typeface="宋体" pitchFamily="2" charset="-122"/>
              </a:rPr>
              <a:t>}</a:t>
            </a:r>
            <a:endParaRPr lang="zh-CN" altLang="en-US" sz="2800" dirty="0">
              <a:solidFill>
                <a:srgbClr val="FF0000"/>
              </a:solidFill>
              <a:latin typeface="+mn-lt"/>
              <a:ea typeface="宋体" pitchFamily="2" charset="-122"/>
            </a:endParaRPr>
          </a:p>
        </p:txBody>
      </p:sp>
      <p:sp>
        <p:nvSpPr>
          <p:cNvPr id="103453" name="Line 29"/>
          <p:cNvSpPr>
            <a:spLocks noChangeShapeType="1"/>
          </p:cNvSpPr>
          <p:nvPr/>
        </p:nvSpPr>
        <p:spPr bwMode="auto">
          <a:xfrm>
            <a:off x="609600" y="2971800"/>
            <a:ext cx="3505200" cy="2286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54" name="Rectangle 30"/>
          <p:cNvSpPr>
            <a:spLocks noChangeArrowheads="1"/>
          </p:cNvSpPr>
          <p:nvPr/>
        </p:nvSpPr>
        <p:spPr bwMode="auto">
          <a:xfrm>
            <a:off x="2940701" y="5041900"/>
            <a:ext cx="13099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+mn-lt"/>
                <a:ea typeface="宋体" pitchFamily="2" charset="-122"/>
              </a:rPr>
              <a:t>DT(</a:t>
            </a:r>
            <a:r>
              <a:rPr lang="en-US" altLang="ko-KR" sz="2800" dirty="0">
                <a:solidFill>
                  <a:srgbClr val="FF0000"/>
                </a:solidFill>
                <a:latin typeface="+mn-lt"/>
                <a:ea typeface="굴림" pitchFamily="34" charset="-127"/>
              </a:rPr>
              <a:t>C</a:t>
            </a:r>
            <a:r>
              <a:rPr lang="en-US" altLang="ko-KR" sz="3200" baseline="-25000" dirty="0">
                <a:solidFill>
                  <a:srgbClr val="FF0000"/>
                </a:solidFill>
                <a:latin typeface="+mn-lt"/>
                <a:ea typeface="굴림" pitchFamily="34" charset="-127"/>
              </a:rPr>
              <a:t>u</a:t>
            </a:r>
            <a:r>
              <a:rPr lang="en-US" altLang="zh-CN" sz="2800" dirty="0">
                <a:solidFill>
                  <a:srgbClr val="FF0000"/>
                </a:solidFill>
                <a:latin typeface="+mn-lt"/>
                <a:ea typeface="宋体" pitchFamily="2" charset="-122"/>
              </a:rPr>
              <a:t>)</a:t>
            </a:r>
            <a:endParaRPr lang="zh-CN" altLang="en-US" sz="2800" dirty="0">
              <a:solidFill>
                <a:srgbClr val="FF0000"/>
              </a:solidFill>
              <a:latin typeface="+mn-lt"/>
              <a:ea typeface="宋体" pitchFamily="2" charset="-122"/>
            </a:endParaRPr>
          </a:p>
        </p:txBody>
      </p:sp>
      <p:sp>
        <p:nvSpPr>
          <p:cNvPr id="103455" name="Rectangle 31"/>
          <p:cNvSpPr>
            <a:spLocks noChangeArrowheads="1"/>
          </p:cNvSpPr>
          <p:nvPr/>
        </p:nvSpPr>
        <p:spPr bwMode="auto">
          <a:xfrm>
            <a:off x="4981169" y="5043668"/>
            <a:ext cx="20377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+mn-lt"/>
                <a:ea typeface="宋体" pitchFamily="2" charset="-122"/>
              </a:rPr>
              <a:t>N</a:t>
            </a:r>
            <a:r>
              <a:rPr lang="en-US" altLang="ko-KR" sz="3200" baseline="-25000" dirty="0">
                <a:solidFill>
                  <a:srgbClr val="FF0000"/>
                </a:solidFill>
                <a:latin typeface="+mn-lt"/>
                <a:ea typeface="굴림" pitchFamily="34" charset="-127"/>
              </a:rPr>
              <a:t>u</a:t>
            </a:r>
            <a:r>
              <a:rPr lang="en-US" altLang="zh-CN" sz="2800" dirty="0">
                <a:solidFill>
                  <a:srgbClr val="FF0000"/>
                </a:solidFill>
                <a:latin typeface="+mn-lt"/>
                <a:ea typeface="宋体" pitchFamily="2" charset="-122"/>
              </a:rPr>
              <a:t>={a</a:t>
            </a:r>
            <a:r>
              <a:rPr lang="en-US" altLang="zh-CN" sz="2800" dirty="0" smtClean="0">
                <a:solidFill>
                  <a:srgbClr val="FF0000"/>
                </a:solidFill>
                <a:latin typeface="+mn-lt"/>
                <a:ea typeface="宋体" pitchFamily="2" charset="-122"/>
              </a:rPr>
              <a:t>, b, c</a:t>
            </a:r>
            <a:r>
              <a:rPr lang="en-US" altLang="zh-CN" sz="2800" dirty="0">
                <a:solidFill>
                  <a:srgbClr val="FF0000"/>
                </a:solidFill>
                <a:latin typeface="+mn-lt"/>
                <a:ea typeface="宋体" pitchFamily="2" charset="-122"/>
              </a:rPr>
              <a:t>}</a:t>
            </a:r>
            <a:endParaRPr lang="zh-CN" altLang="en-US" sz="2800" dirty="0">
              <a:solidFill>
                <a:srgbClr val="FF0000"/>
              </a:solidFill>
              <a:latin typeface="+mn-lt"/>
              <a:ea typeface="宋体" pitchFamily="2" charset="-122"/>
            </a:endParaRPr>
          </a:p>
        </p:txBody>
      </p:sp>
      <p:grpSp>
        <p:nvGrpSpPr>
          <p:cNvPr id="2" name="Group 33"/>
          <p:cNvGrpSpPr/>
          <p:nvPr/>
        </p:nvGrpSpPr>
        <p:grpSpPr>
          <a:xfrm>
            <a:off x="3048000" y="2057400"/>
            <a:ext cx="412830" cy="524719"/>
            <a:chOff x="3048000" y="2057400"/>
            <a:chExt cx="412830" cy="524719"/>
          </a:xfrm>
        </p:grpSpPr>
        <p:sp>
          <p:nvSpPr>
            <p:cNvPr id="31773" name="Oval 32"/>
            <p:cNvSpPr>
              <a:spLocks noChangeArrowheads="1"/>
            </p:cNvSpPr>
            <p:nvPr/>
          </p:nvSpPr>
          <p:spPr bwMode="auto">
            <a:xfrm>
              <a:off x="3048000" y="2438400"/>
              <a:ext cx="141250" cy="1437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4" name="Rectangle 33"/>
            <p:cNvSpPr>
              <a:spLocks noChangeArrowheads="1"/>
            </p:cNvSpPr>
            <p:nvPr/>
          </p:nvSpPr>
          <p:spPr bwMode="auto">
            <a:xfrm>
              <a:off x="3200400" y="2057400"/>
              <a:ext cx="260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dirty="0" smtClean="0">
                  <a:ea typeface="宋体" pitchFamily="2" charset="-122"/>
                </a:rPr>
                <a:t>h</a:t>
              </a:r>
              <a:endParaRPr lang="zh-CN" altLang="en-US" dirty="0">
                <a:ea typeface="宋体" pitchFamily="2" charset="-122"/>
              </a:endParaRPr>
            </a:p>
          </p:txBody>
        </p:sp>
      </p:grpSp>
      <p:sp>
        <p:nvSpPr>
          <p:cNvPr id="31775" name="Slide Number Placeholder 3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AB6FAF-18D6-4858-83EF-F930CB237D05}" type="slidenum">
              <a:rPr lang="en-US" smtClean="0">
                <a:latin typeface="Times New Roman" charset="0"/>
              </a:rPr>
              <a:pPr/>
              <a:t>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grpSp>
        <p:nvGrpSpPr>
          <p:cNvPr id="3" name="Group 34"/>
          <p:cNvGrpSpPr/>
          <p:nvPr/>
        </p:nvGrpSpPr>
        <p:grpSpPr>
          <a:xfrm>
            <a:off x="1707266" y="1260675"/>
            <a:ext cx="412830" cy="524719"/>
            <a:chOff x="3048000" y="2057400"/>
            <a:chExt cx="412830" cy="524719"/>
          </a:xfrm>
        </p:grpSpPr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3048000" y="2438400"/>
              <a:ext cx="141250" cy="1437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3200400" y="2057400"/>
              <a:ext cx="260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dirty="0" smtClean="0">
                  <a:ea typeface="宋体" pitchFamily="2" charset="-122"/>
                </a:rPr>
                <a:t>g</a:t>
              </a:r>
              <a:endParaRPr lang="zh-CN" altLang="en-US" dirty="0">
                <a:ea typeface="宋体" pitchFamily="2" charset="-122"/>
              </a:endParaRPr>
            </a:p>
          </p:txBody>
        </p:sp>
      </p:grpSp>
      <p:grpSp>
        <p:nvGrpSpPr>
          <p:cNvPr id="4" name="Group 37"/>
          <p:cNvGrpSpPr/>
          <p:nvPr/>
        </p:nvGrpSpPr>
        <p:grpSpPr>
          <a:xfrm>
            <a:off x="3862086" y="1308904"/>
            <a:ext cx="412830" cy="524719"/>
            <a:chOff x="3048000" y="2057400"/>
            <a:chExt cx="412830" cy="524719"/>
          </a:xfrm>
        </p:grpSpPr>
        <p:sp>
          <p:nvSpPr>
            <p:cNvPr id="39" name="Oval 32"/>
            <p:cNvSpPr>
              <a:spLocks noChangeArrowheads="1"/>
            </p:cNvSpPr>
            <p:nvPr/>
          </p:nvSpPr>
          <p:spPr bwMode="auto">
            <a:xfrm>
              <a:off x="3048000" y="2438400"/>
              <a:ext cx="141250" cy="1437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3200400" y="2057400"/>
              <a:ext cx="260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dirty="0" err="1" smtClean="0">
                  <a:ea typeface="宋体" pitchFamily="2" charset="-122"/>
                </a:rPr>
                <a:t>i</a:t>
              </a:r>
              <a:endParaRPr lang="zh-CN" altLang="en-US" dirty="0">
                <a:ea typeface="宋体" pitchFamily="2" charset="-122"/>
              </a:endParaRPr>
            </a:p>
          </p:txBody>
        </p:sp>
      </p:grpSp>
      <p:grpSp>
        <p:nvGrpSpPr>
          <p:cNvPr id="5" name="Group 40"/>
          <p:cNvGrpSpPr/>
          <p:nvPr/>
        </p:nvGrpSpPr>
        <p:grpSpPr>
          <a:xfrm>
            <a:off x="5507620" y="3116484"/>
            <a:ext cx="412830" cy="524719"/>
            <a:chOff x="3048000" y="2057400"/>
            <a:chExt cx="412830" cy="524719"/>
          </a:xfrm>
        </p:grpSpPr>
        <p:sp>
          <p:nvSpPr>
            <p:cNvPr id="42" name="Oval 32"/>
            <p:cNvSpPr>
              <a:spLocks noChangeArrowheads="1"/>
            </p:cNvSpPr>
            <p:nvPr/>
          </p:nvSpPr>
          <p:spPr bwMode="auto">
            <a:xfrm>
              <a:off x="3048000" y="2438400"/>
              <a:ext cx="141250" cy="1437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33"/>
            <p:cNvSpPr>
              <a:spLocks noChangeArrowheads="1"/>
            </p:cNvSpPr>
            <p:nvPr/>
          </p:nvSpPr>
          <p:spPr bwMode="auto">
            <a:xfrm>
              <a:off x="3200400" y="2057400"/>
              <a:ext cx="260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dirty="0" smtClean="0">
                  <a:ea typeface="宋体" pitchFamily="2" charset="-122"/>
                </a:rPr>
                <a:t>k</a:t>
              </a:r>
              <a:endParaRPr lang="zh-CN" altLang="en-US" dirty="0">
                <a:ea typeface="宋体" pitchFamily="2" charset="-122"/>
              </a:endParaRPr>
            </a:p>
          </p:txBody>
        </p:sp>
      </p:grpSp>
      <p:grpSp>
        <p:nvGrpSpPr>
          <p:cNvPr id="6" name="Group 43"/>
          <p:cNvGrpSpPr/>
          <p:nvPr/>
        </p:nvGrpSpPr>
        <p:grpSpPr>
          <a:xfrm>
            <a:off x="6342926" y="1960944"/>
            <a:ext cx="412830" cy="524719"/>
            <a:chOff x="3048000" y="2057400"/>
            <a:chExt cx="412830" cy="524719"/>
          </a:xfrm>
        </p:grpSpPr>
        <p:sp>
          <p:nvSpPr>
            <p:cNvPr id="45" name="Oval 32"/>
            <p:cNvSpPr>
              <a:spLocks noChangeArrowheads="1"/>
            </p:cNvSpPr>
            <p:nvPr/>
          </p:nvSpPr>
          <p:spPr bwMode="auto">
            <a:xfrm>
              <a:off x="3048000" y="2438400"/>
              <a:ext cx="141250" cy="1437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33"/>
            <p:cNvSpPr>
              <a:spLocks noChangeArrowheads="1"/>
            </p:cNvSpPr>
            <p:nvPr/>
          </p:nvSpPr>
          <p:spPr bwMode="auto">
            <a:xfrm>
              <a:off x="3200400" y="2057400"/>
              <a:ext cx="260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dirty="0" smtClean="0">
                  <a:ea typeface="宋体" pitchFamily="2" charset="-122"/>
                </a:rPr>
                <a:t>l</a:t>
              </a:r>
              <a:endParaRPr lang="zh-CN" altLang="en-US" dirty="0">
                <a:ea typeface="宋体" pitchFamily="2" charset="-122"/>
              </a:endParaRPr>
            </a:p>
          </p:txBody>
        </p:sp>
      </p:grpSp>
      <p:grpSp>
        <p:nvGrpSpPr>
          <p:cNvPr id="7" name="Group 46"/>
          <p:cNvGrpSpPr/>
          <p:nvPr/>
        </p:nvGrpSpPr>
        <p:grpSpPr>
          <a:xfrm>
            <a:off x="534364" y="1499886"/>
            <a:ext cx="412830" cy="524719"/>
            <a:chOff x="3048000" y="2057400"/>
            <a:chExt cx="412830" cy="524719"/>
          </a:xfrm>
        </p:grpSpPr>
        <p:sp>
          <p:nvSpPr>
            <p:cNvPr id="48" name="Oval 32"/>
            <p:cNvSpPr>
              <a:spLocks noChangeArrowheads="1"/>
            </p:cNvSpPr>
            <p:nvPr/>
          </p:nvSpPr>
          <p:spPr bwMode="auto">
            <a:xfrm>
              <a:off x="3048000" y="2438400"/>
              <a:ext cx="141250" cy="1437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33"/>
            <p:cNvSpPr>
              <a:spLocks noChangeArrowheads="1"/>
            </p:cNvSpPr>
            <p:nvPr/>
          </p:nvSpPr>
          <p:spPr bwMode="auto">
            <a:xfrm>
              <a:off x="3200400" y="2057400"/>
              <a:ext cx="260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ea typeface="宋体" pitchFamily="2" charset="-122"/>
                </a:rPr>
                <a:t>f</a:t>
              </a:r>
              <a:endParaRPr lang="zh-CN" altLang="en-US" dirty="0">
                <a:ea typeface="宋体" pitchFamily="2" charset="-122"/>
              </a:endParaRPr>
            </a:p>
          </p:txBody>
        </p:sp>
      </p:grpSp>
      <p:grpSp>
        <p:nvGrpSpPr>
          <p:cNvPr id="8" name="Group 49"/>
          <p:cNvGrpSpPr/>
          <p:nvPr/>
        </p:nvGrpSpPr>
        <p:grpSpPr>
          <a:xfrm>
            <a:off x="4853650" y="1976377"/>
            <a:ext cx="412830" cy="524719"/>
            <a:chOff x="3048000" y="2057400"/>
            <a:chExt cx="412830" cy="524719"/>
          </a:xfrm>
        </p:grpSpPr>
        <p:sp>
          <p:nvSpPr>
            <p:cNvPr id="51" name="Oval 32"/>
            <p:cNvSpPr>
              <a:spLocks noChangeArrowheads="1"/>
            </p:cNvSpPr>
            <p:nvPr/>
          </p:nvSpPr>
          <p:spPr bwMode="auto">
            <a:xfrm>
              <a:off x="3048000" y="2438400"/>
              <a:ext cx="141250" cy="1437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33"/>
            <p:cNvSpPr>
              <a:spLocks noChangeArrowheads="1"/>
            </p:cNvSpPr>
            <p:nvPr/>
          </p:nvSpPr>
          <p:spPr bwMode="auto">
            <a:xfrm>
              <a:off x="3200400" y="2057400"/>
              <a:ext cx="260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dirty="0" smtClean="0">
                  <a:ea typeface="宋体" pitchFamily="2" charset="-122"/>
                </a:rPr>
                <a:t>j</a:t>
              </a:r>
              <a:endParaRPr lang="zh-CN" altLang="en-US" dirty="0">
                <a:ea typeface="宋体" pitchFamily="2" charset="-122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197033" y="1412111"/>
            <a:ext cx="3646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2"/>
                </a:solidFill>
                <a:latin typeface="+mn-lt"/>
              </a:rPr>
              <a:t>How does u search?  </a:t>
            </a:r>
            <a:endParaRPr lang="en-US" sz="28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16011" y="2708477"/>
            <a:ext cx="3576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+mn-lt"/>
              </a:rPr>
              <a:t>When does u stop? </a:t>
            </a:r>
            <a:endParaRPr lang="en-US" sz="2800" b="1" dirty="0">
              <a:latin typeface="+mn-lt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 bwMode="auto">
          <a:xfrm>
            <a:off x="2118168" y="4710896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 bwMode="auto">
          <a:xfrm>
            <a:off x="511216" y="2872450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 bwMode="auto">
          <a:xfrm>
            <a:off x="2585013" y="3487838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 bwMode="auto">
          <a:xfrm>
            <a:off x="4010628" y="3107803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 bwMode="auto">
          <a:xfrm>
            <a:off x="4325074" y="4394521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 animBg="1"/>
      <p:bldP spid="103431" grpId="0" animBg="1"/>
      <p:bldP spid="103432" grpId="0" animBg="1"/>
      <p:bldP spid="103433" grpId="0" animBg="1"/>
      <p:bldP spid="103434" grpId="0" animBg="1"/>
      <p:bldP spid="103441" grpId="0" animBg="1"/>
      <p:bldP spid="103443" grpId="0" animBg="1"/>
      <p:bldP spid="103452" grpId="0"/>
      <p:bldP spid="103453" grpId="0" animBg="1"/>
      <p:bldP spid="103454" grpId="0"/>
      <p:bldP spid="103455" grpId="0"/>
      <p:bldP spid="56" grpId="0" animBg="1"/>
      <p:bldP spid="58" grpId="1" animBg="1"/>
      <p:bldP spid="59" grpId="1" animBg="1"/>
      <p:bldP spid="60" grpId="1" animBg="1"/>
      <p:bldP spid="6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711" y="228600"/>
            <a:ext cx="8299048" cy="616352"/>
          </a:xfrm>
        </p:spPr>
        <p:txBody>
          <a:bodyPr/>
          <a:lstStyle/>
          <a:p>
            <a:r>
              <a:rPr lang="en-US" sz="3600" dirty="0" smtClean="0"/>
              <a:t>Application to Layer 2 routing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02" y="975167"/>
            <a:ext cx="7772400" cy="4648200"/>
          </a:xfrm>
        </p:spPr>
        <p:txBody>
          <a:bodyPr/>
          <a:lstStyle/>
          <a:p>
            <a:r>
              <a:rPr lang="en-US" dirty="0" smtClean="0"/>
              <a:t>Layer 2 network represented by an </a:t>
            </a:r>
            <a:r>
              <a:rPr lang="en-US" b="1" dirty="0" smtClean="0"/>
              <a:t>arbitrary </a:t>
            </a:r>
            <a:r>
              <a:rPr lang="en-US" dirty="0" smtClean="0"/>
              <a:t>graph of nodes and physical links </a:t>
            </a:r>
            <a:r>
              <a:rPr lang="en-US" dirty="0" smtClean="0">
                <a:solidFill>
                  <a:srgbClr val="3333FF"/>
                </a:solidFill>
              </a:rPr>
              <a:t>(connectivity graph)</a:t>
            </a:r>
          </a:p>
          <a:p>
            <a:endParaRPr lang="en-US" dirty="0" smtClean="0"/>
          </a:p>
          <a:p>
            <a:r>
              <a:rPr lang="en-US" dirty="0" smtClean="0"/>
              <a:t>Minimal assumptions:</a:t>
            </a:r>
          </a:p>
          <a:p>
            <a:pPr lvl="1"/>
            <a:r>
              <a:rPr lang="en-US" sz="2800" dirty="0" smtClean="0">
                <a:solidFill>
                  <a:srgbClr val="3333FF"/>
                </a:solidFill>
              </a:rPr>
              <a:t>graph is connected</a:t>
            </a:r>
          </a:p>
          <a:p>
            <a:pPr lvl="1"/>
            <a:endParaRPr lang="en-US" dirty="0" smtClean="0">
              <a:solidFill>
                <a:srgbClr val="3333FF"/>
              </a:solidFill>
            </a:endParaRPr>
          </a:p>
          <a:p>
            <a:pPr lvl="1"/>
            <a:r>
              <a:rPr lang="en-US" sz="2800" dirty="0" smtClean="0">
                <a:solidFill>
                  <a:srgbClr val="3333FF"/>
                </a:solidFill>
              </a:rPr>
              <a:t>each physical link is bidirectional</a:t>
            </a:r>
          </a:p>
          <a:p>
            <a:pPr lvl="1">
              <a:buNone/>
            </a:pPr>
            <a:endParaRPr lang="en-US" dirty="0" smtClean="0">
              <a:solidFill>
                <a:srgbClr val="3333FF"/>
              </a:solidFill>
            </a:endParaRPr>
          </a:p>
          <a:p>
            <a:pPr lvl="1"/>
            <a:endParaRPr lang="en-US" dirty="0" smtClean="0">
              <a:solidFill>
                <a:srgbClr val="3333FF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  <a:p>
            <a:pPr lvl="1"/>
            <a:endParaRPr lang="en-US" i="1" dirty="0" smtClean="0">
              <a:solidFill>
                <a:srgbClr val="3333FF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1494" y="5197033"/>
            <a:ext cx="7755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+mn-lt"/>
              </a:rPr>
              <a:t>How to make use of distributed DT?</a:t>
            </a:r>
            <a:endParaRPr lang="en-US" sz="3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690623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FF"/>
                </a:solidFill>
                <a:ea typeface="굴림" pitchFamily="34" charset="-127"/>
              </a:rPr>
              <a:t>Extension</a:t>
            </a:r>
            <a:r>
              <a:rPr lang="en-US" altLang="ko-KR" b="1" u="sng" dirty="0" smtClean="0">
                <a:solidFill>
                  <a:srgbClr val="0000FF"/>
                </a:solidFill>
                <a:ea typeface="굴림" pitchFamily="34" charset="-127"/>
              </a:rPr>
              <a:t> - Multi-hop DT</a:t>
            </a:r>
          </a:p>
        </p:txBody>
      </p:sp>
      <p:sp>
        <p:nvSpPr>
          <p:cNvPr id="149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495800" y="990600"/>
            <a:ext cx="4495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zh-CN" sz="2800" dirty="0" smtClean="0">
                <a:ea typeface="굴림" pitchFamily="34" charset="-127"/>
              </a:rPr>
              <a:t> Connectivity graph –  nodes and physical links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zh-CN" sz="28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zh-CN" sz="2800" dirty="0" smtClean="0">
                <a:ea typeface="굴림" pitchFamily="34" charset="-127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ea typeface="굴림" pitchFamily="34" charset="-127"/>
              </a:rPr>
              <a:t>DT graph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zh-CN" sz="28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800" dirty="0" smtClean="0">
                <a:ea typeface="굴림" pitchFamily="34" charset="-127"/>
              </a:rPr>
              <a:t> In a multi-hop DT, neighbors can be </a:t>
            </a:r>
          </a:p>
          <a:p>
            <a:pPr lvl="1">
              <a:lnSpc>
                <a:spcPct val="150000"/>
              </a:lnSpc>
            </a:pPr>
            <a:r>
              <a:rPr lang="en-US" altLang="ko-KR" sz="2400" dirty="0" smtClean="0">
                <a:solidFill>
                  <a:srgbClr val="0000FF"/>
                </a:solidFill>
                <a:ea typeface="굴림" pitchFamily="34" charset="-127"/>
              </a:rPr>
              <a:t>directly connected</a:t>
            </a:r>
          </a:p>
          <a:p>
            <a:pPr lvl="1"/>
            <a:r>
              <a:rPr lang="en-US" altLang="ko-KR" sz="2400" dirty="0" smtClean="0">
                <a:solidFill>
                  <a:srgbClr val="FF0000"/>
                </a:solidFill>
                <a:ea typeface="굴림" pitchFamily="34" charset="-127"/>
              </a:rPr>
              <a:t>multiple hops apart and communicate via a </a:t>
            </a:r>
            <a:r>
              <a:rPr lang="en-US" altLang="ko-KR" sz="2400" b="1" dirty="0" smtClean="0">
                <a:solidFill>
                  <a:srgbClr val="FF0000"/>
                </a:solidFill>
                <a:ea typeface="굴림" pitchFamily="34" charset="-127"/>
              </a:rPr>
              <a:t>virtual link</a:t>
            </a:r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61" name="Date Placeholder 60"/>
          <p:cNvSpPr>
            <a:spLocks noGrp="1"/>
          </p:cNvSpPr>
          <p:nvPr>
            <p:ph type="dt" sz="half" idx="4294967295"/>
          </p:nvPr>
        </p:nvSpPr>
        <p:spPr>
          <a:xfrm>
            <a:off x="403185" y="6266726"/>
            <a:ext cx="1066800" cy="381000"/>
          </a:xfrm>
        </p:spPr>
        <p:txBody>
          <a:bodyPr/>
          <a:lstStyle/>
          <a:p>
            <a:pPr>
              <a:defRPr/>
            </a:pPr>
            <a:fld id="{F869D394-3A83-45FD-9B0F-9B00771283DD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cxnSp>
        <p:nvCxnSpPr>
          <p:cNvPr id="21508" name="AutoShape 5"/>
          <p:cNvCxnSpPr>
            <a:cxnSpLocks noChangeShapeType="1"/>
          </p:cNvCxnSpPr>
          <p:nvPr/>
        </p:nvCxnSpPr>
        <p:spPr bwMode="auto">
          <a:xfrm>
            <a:off x="2476500" y="20542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2286000" y="2438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h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1600200" y="4038600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c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163974" y="3511952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 dirty="0">
                <a:ea typeface="굴림" pitchFamily="34" charset="-127"/>
              </a:rPr>
              <a:t>a</a:t>
            </a:r>
            <a:endParaRPr lang="zh-CN" altLang="en-US" baseline="0" dirty="0">
              <a:ea typeface="宋体" pitchFamily="2" charset="-122"/>
            </a:endParaRP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3124200" y="19050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3" name="Rectangle 11"/>
          <p:cNvSpPr>
            <a:spLocks noChangeArrowheads="1"/>
          </p:cNvSpPr>
          <p:nvPr/>
        </p:nvSpPr>
        <p:spPr bwMode="auto">
          <a:xfrm>
            <a:off x="2162175" y="33528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b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990600" y="1752600"/>
            <a:ext cx="26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j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5" name="Rectangle 13"/>
          <p:cNvSpPr>
            <a:spLocks noChangeArrowheads="1"/>
          </p:cNvSpPr>
          <p:nvPr/>
        </p:nvSpPr>
        <p:spPr bwMode="auto">
          <a:xfrm>
            <a:off x="2819400" y="4648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28956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e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7" name="Rectangle 15"/>
          <p:cNvSpPr>
            <a:spLocks noChangeArrowheads="1"/>
          </p:cNvSpPr>
          <p:nvPr/>
        </p:nvSpPr>
        <p:spPr bwMode="auto">
          <a:xfrm>
            <a:off x="4191000" y="44196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1518" name="Rectangle 16"/>
          <p:cNvSpPr>
            <a:spLocks noChangeArrowheads="1"/>
          </p:cNvSpPr>
          <p:nvPr/>
        </p:nvSpPr>
        <p:spPr bwMode="auto">
          <a:xfrm>
            <a:off x="41148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21519" name="AutoShape 17"/>
          <p:cNvCxnSpPr>
            <a:cxnSpLocks noChangeShapeType="1"/>
          </p:cNvCxnSpPr>
          <p:nvPr/>
        </p:nvCxnSpPr>
        <p:spPr bwMode="auto">
          <a:xfrm>
            <a:off x="3009900" y="38830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149557" name="Line 53"/>
          <p:cNvSpPr>
            <a:spLocks noChangeShapeType="1"/>
          </p:cNvSpPr>
          <p:nvPr/>
        </p:nvSpPr>
        <p:spPr bwMode="auto">
          <a:xfrm flipH="1" flipV="1">
            <a:off x="1371600" y="1828800"/>
            <a:ext cx="762000" cy="1828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58" name="Line 54"/>
          <p:cNvSpPr>
            <a:spLocks noChangeShapeType="1"/>
          </p:cNvSpPr>
          <p:nvPr/>
        </p:nvSpPr>
        <p:spPr bwMode="auto">
          <a:xfrm flipV="1">
            <a:off x="2133600" y="2895600"/>
            <a:ext cx="304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Line 55"/>
          <p:cNvSpPr>
            <a:spLocks noChangeShapeType="1"/>
          </p:cNvSpPr>
          <p:nvPr/>
        </p:nvSpPr>
        <p:spPr bwMode="auto">
          <a:xfrm flipH="1" flipV="1">
            <a:off x="1371600" y="18288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Line 56"/>
          <p:cNvSpPr>
            <a:spLocks noChangeShapeType="1"/>
          </p:cNvSpPr>
          <p:nvPr/>
        </p:nvSpPr>
        <p:spPr bwMode="auto">
          <a:xfrm flipV="1">
            <a:off x="381000" y="3657600"/>
            <a:ext cx="1752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61" name="Line 57"/>
          <p:cNvSpPr>
            <a:spLocks noChangeShapeType="1"/>
          </p:cNvSpPr>
          <p:nvPr/>
        </p:nvSpPr>
        <p:spPr bwMode="auto">
          <a:xfrm>
            <a:off x="381000" y="3962400"/>
            <a:ext cx="24384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62" name="Line 58"/>
          <p:cNvSpPr>
            <a:spLocks noChangeShapeType="1"/>
          </p:cNvSpPr>
          <p:nvPr/>
        </p:nvSpPr>
        <p:spPr bwMode="auto">
          <a:xfrm>
            <a:off x="381000" y="3962400"/>
            <a:ext cx="1295400" cy="76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Line 59"/>
          <p:cNvSpPr>
            <a:spLocks noChangeShapeType="1"/>
          </p:cNvSpPr>
          <p:nvPr/>
        </p:nvSpPr>
        <p:spPr bwMode="auto">
          <a:xfrm>
            <a:off x="1676400" y="40386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Line 60"/>
          <p:cNvSpPr>
            <a:spLocks noChangeShapeType="1"/>
          </p:cNvSpPr>
          <p:nvPr/>
        </p:nvSpPr>
        <p:spPr bwMode="auto">
          <a:xfrm flipV="1">
            <a:off x="1676400" y="36576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65" name="Line 61"/>
          <p:cNvSpPr>
            <a:spLocks noChangeShapeType="1"/>
          </p:cNvSpPr>
          <p:nvPr/>
        </p:nvSpPr>
        <p:spPr bwMode="auto">
          <a:xfrm>
            <a:off x="2133600" y="3657600"/>
            <a:ext cx="685800" cy="1143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Line 62"/>
          <p:cNvSpPr>
            <a:spLocks noChangeShapeType="1"/>
          </p:cNvSpPr>
          <p:nvPr/>
        </p:nvSpPr>
        <p:spPr bwMode="auto">
          <a:xfrm>
            <a:off x="2133600" y="36576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Line 63"/>
          <p:cNvSpPr>
            <a:spLocks noChangeShapeType="1"/>
          </p:cNvSpPr>
          <p:nvPr/>
        </p:nvSpPr>
        <p:spPr bwMode="auto">
          <a:xfrm flipH="1">
            <a:off x="2819400" y="43434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1" name="Line 64"/>
          <p:cNvSpPr>
            <a:spLocks noChangeShapeType="1"/>
          </p:cNvSpPr>
          <p:nvPr/>
        </p:nvSpPr>
        <p:spPr bwMode="auto">
          <a:xfrm>
            <a:off x="2438400" y="28956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69" name="Line 65"/>
          <p:cNvSpPr>
            <a:spLocks noChangeShapeType="1"/>
          </p:cNvSpPr>
          <p:nvPr/>
        </p:nvSpPr>
        <p:spPr bwMode="auto">
          <a:xfrm flipV="1">
            <a:off x="2819400" y="4724400"/>
            <a:ext cx="1371600" cy="76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Line 66"/>
          <p:cNvSpPr>
            <a:spLocks noChangeShapeType="1"/>
          </p:cNvSpPr>
          <p:nvPr/>
        </p:nvSpPr>
        <p:spPr bwMode="auto">
          <a:xfrm>
            <a:off x="3048000" y="43434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4" name="Line 67"/>
          <p:cNvSpPr>
            <a:spLocks noChangeShapeType="1"/>
          </p:cNvSpPr>
          <p:nvPr/>
        </p:nvSpPr>
        <p:spPr bwMode="auto">
          <a:xfrm flipV="1">
            <a:off x="3048000" y="34290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72" name="Line 68"/>
          <p:cNvSpPr>
            <a:spLocks noChangeShapeType="1"/>
          </p:cNvSpPr>
          <p:nvPr/>
        </p:nvSpPr>
        <p:spPr bwMode="auto">
          <a:xfrm flipV="1">
            <a:off x="4191000" y="3429000"/>
            <a:ext cx="76200" cy="1295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73" name="Line 69"/>
          <p:cNvSpPr>
            <a:spLocks noChangeShapeType="1"/>
          </p:cNvSpPr>
          <p:nvPr/>
        </p:nvSpPr>
        <p:spPr bwMode="auto">
          <a:xfrm>
            <a:off x="2438400" y="2895600"/>
            <a:ext cx="18288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74" name="Line 70"/>
          <p:cNvSpPr>
            <a:spLocks noChangeShapeType="1"/>
          </p:cNvSpPr>
          <p:nvPr/>
        </p:nvSpPr>
        <p:spPr bwMode="auto">
          <a:xfrm>
            <a:off x="3048000" y="2209800"/>
            <a:ext cx="1219200" cy="1219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8" name="Line 71"/>
          <p:cNvSpPr>
            <a:spLocks noChangeShapeType="1"/>
          </p:cNvSpPr>
          <p:nvPr/>
        </p:nvSpPr>
        <p:spPr bwMode="auto">
          <a:xfrm flipV="1">
            <a:off x="2438400" y="22098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9" name="Line 72"/>
          <p:cNvSpPr>
            <a:spLocks noChangeShapeType="1"/>
          </p:cNvSpPr>
          <p:nvPr/>
        </p:nvSpPr>
        <p:spPr bwMode="auto">
          <a:xfrm>
            <a:off x="1371600" y="18288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0" name="Oval 73"/>
          <p:cNvSpPr>
            <a:spLocks noChangeArrowheads="1"/>
          </p:cNvSpPr>
          <p:nvPr/>
        </p:nvSpPr>
        <p:spPr bwMode="auto">
          <a:xfrm>
            <a:off x="2743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1" name="Oval 74"/>
          <p:cNvSpPr>
            <a:spLocks noChangeArrowheads="1"/>
          </p:cNvSpPr>
          <p:nvPr/>
        </p:nvSpPr>
        <p:spPr bwMode="auto">
          <a:xfrm>
            <a:off x="4114800" y="4648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2" name="Oval 75"/>
          <p:cNvSpPr>
            <a:spLocks noChangeArrowheads="1"/>
          </p:cNvSpPr>
          <p:nvPr/>
        </p:nvSpPr>
        <p:spPr bwMode="auto">
          <a:xfrm>
            <a:off x="29718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3" name="Oval 76"/>
          <p:cNvSpPr>
            <a:spLocks noChangeArrowheads="1"/>
          </p:cNvSpPr>
          <p:nvPr/>
        </p:nvSpPr>
        <p:spPr bwMode="auto">
          <a:xfrm>
            <a:off x="4191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4" name="Oval 77"/>
          <p:cNvSpPr>
            <a:spLocks noChangeArrowheads="1"/>
          </p:cNvSpPr>
          <p:nvPr/>
        </p:nvSpPr>
        <p:spPr bwMode="auto">
          <a:xfrm>
            <a:off x="23622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5" name="Oval 78"/>
          <p:cNvSpPr>
            <a:spLocks noChangeArrowheads="1"/>
          </p:cNvSpPr>
          <p:nvPr/>
        </p:nvSpPr>
        <p:spPr bwMode="auto">
          <a:xfrm>
            <a:off x="29718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6" name="Oval 79"/>
          <p:cNvSpPr>
            <a:spLocks noChangeArrowheads="1"/>
          </p:cNvSpPr>
          <p:nvPr/>
        </p:nvSpPr>
        <p:spPr bwMode="auto">
          <a:xfrm>
            <a:off x="1295400" y="1752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7" name="Oval 80"/>
          <p:cNvSpPr>
            <a:spLocks noChangeArrowheads="1"/>
          </p:cNvSpPr>
          <p:nvPr/>
        </p:nvSpPr>
        <p:spPr bwMode="auto">
          <a:xfrm>
            <a:off x="2057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8" name="Oval 81"/>
          <p:cNvSpPr>
            <a:spLocks noChangeArrowheads="1"/>
          </p:cNvSpPr>
          <p:nvPr/>
        </p:nvSpPr>
        <p:spPr bwMode="auto">
          <a:xfrm>
            <a:off x="16002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1549" name="Oval 82"/>
          <p:cNvSpPr>
            <a:spLocks noChangeArrowheads="1"/>
          </p:cNvSpPr>
          <p:nvPr/>
        </p:nvSpPr>
        <p:spPr bwMode="auto">
          <a:xfrm>
            <a:off x="304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49589" name="Line 85"/>
          <p:cNvSpPr>
            <a:spLocks noChangeShapeType="1"/>
          </p:cNvSpPr>
          <p:nvPr/>
        </p:nvSpPr>
        <p:spPr bwMode="auto">
          <a:xfrm flipV="1">
            <a:off x="381000" y="1828800"/>
            <a:ext cx="990600" cy="2133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Line 93"/>
          <p:cNvSpPr>
            <a:spLocks noChangeShapeType="1"/>
          </p:cNvSpPr>
          <p:nvPr/>
        </p:nvSpPr>
        <p:spPr bwMode="auto">
          <a:xfrm>
            <a:off x="1752600" y="4038600"/>
            <a:ext cx="12192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1" name="Line 97"/>
          <p:cNvSpPr>
            <a:spLocks noChangeShapeType="1"/>
          </p:cNvSpPr>
          <p:nvPr/>
        </p:nvSpPr>
        <p:spPr bwMode="auto">
          <a:xfrm flipH="1" flipV="1">
            <a:off x="1676400" y="4038600"/>
            <a:ext cx="11430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2" name="Line 98"/>
          <p:cNvSpPr>
            <a:spLocks noChangeShapeType="1"/>
          </p:cNvSpPr>
          <p:nvPr/>
        </p:nvSpPr>
        <p:spPr bwMode="auto">
          <a:xfrm flipH="1">
            <a:off x="1676400" y="3657600"/>
            <a:ext cx="4572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3" name="Line 99"/>
          <p:cNvSpPr>
            <a:spLocks noChangeShapeType="1"/>
          </p:cNvSpPr>
          <p:nvPr/>
        </p:nvSpPr>
        <p:spPr bwMode="auto">
          <a:xfrm flipV="1">
            <a:off x="2819400" y="4343400"/>
            <a:ext cx="2286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4" name="Line 100"/>
          <p:cNvSpPr>
            <a:spLocks noChangeShapeType="1"/>
          </p:cNvSpPr>
          <p:nvPr/>
        </p:nvSpPr>
        <p:spPr bwMode="auto">
          <a:xfrm flipH="1" flipV="1">
            <a:off x="2133600" y="3657600"/>
            <a:ext cx="9144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5" name="Line 101"/>
          <p:cNvSpPr>
            <a:spLocks noChangeShapeType="1"/>
          </p:cNvSpPr>
          <p:nvPr/>
        </p:nvSpPr>
        <p:spPr bwMode="auto">
          <a:xfrm flipH="1" flipV="1">
            <a:off x="2438400" y="2895600"/>
            <a:ext cx="609600" cy="144780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6" name="Line 102"/>
          <p:cNvSpPr>
            <a:spLocks noChangeShapeType="1"/>
          </p:cNvSpPr>
          <p:nvPr/>
        </p:nvSpPr>
        <p:spPr bwMode="auto">
          <a:xfrm flipH="1" flipV="1">
            <a:off x="3048000" y="4343400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7" name="Line 103"/>
          <p:cNvSpPr>
            <a:spLocks noChangeShapeType="1"/>
          </p:cNvSpPr>
          <p:nvPr/>
        </p:nvSpPr>
        <p:spPr bwMode="auto">
          <a:xfrm flipH="1">
            <a:off x="3048000" y="3429000"/>
            <a:ext cx="12192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8" name="Line 104"/>
          <p:cNvSpPr>
            <a:spLocks noChangeShapeType="1"/>
          </p:cNvSpPr>
          <p:nvPr/>
        </p:nvSpPr>
        <p:spPr bwMode="auto">
          <a:xfrm flipH="1">
            <a:off x="2438400" y="2209800"/>
            <a:ext cx="6096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09" name="Line 105"/>
          <p:cNvSpPr>
            <a:spLocks noChangeShapeType="1"/>
          </p:cNvSpPr>
          <p:nvPr/>
        </p:nvSpPr>
        <p:spPr bwMode="auto">
          <a:xfrm flipH="1" flipV="1">
            <a:off x="1371600" y="1828800"/>
            <a:ext cx="106680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610" name="Line 106"/>
          <p:cNvSpPr>
            <a:spLocks noChangeShapeType="1"/>
          </p:cNvSpPr>
          <p:nvPr/>
        </p:nvSpPr>
        <p:spPr bwMode="auto">
          <a:xfrm flipH="1" flipV="1">
            <a:off x="1371600" y="1828800"/>
            <a:ext cx="16764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85"/>
          <p:cNvSpPr>
            <a:spLocks noChangeShapeType="1"/>
          </p:cNvSpPr>
          <p:nvPr/>
        </p:nvSpPr>
        <p:spPr bwMode="auto">
          <a:xfrm flipH="1" flipV="1">
            <a:off x="1371600" y="1828800"/>
            <a:ext cx="30480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92"/>
          <p:cNvSpPr>
            <a:spLocks noChangeShapeType="1"/>
          </p:cNvSpPr>
          <p:nvPr/>
        </p:nvSpPr>
        <p:spPr bwMode="auto">
          <a:xfrm flipH="1">
            <a:off x="521825" y="5499904"/>
            <a:ext cx="685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336876" y="5190281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0" dirty="0" smtClean="0">
                <a:latin typeface="Comic Sans MS" pitchFamily="66" charset="0"/>
              </a:rPr>
              <a:t>a physical link that is not a DT edge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H="1">
            <a:off x="2326511" y="1574157"/>
            <a:ext cx="208345" cy="393539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flipH="1">
            <a:off x="3657600" y="2280213"/>
            <a:ext cx="324091" cy="45141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551" name="Line 92"/>
          <p:cNvSpPr>
            <a:spLocks noChangeShapeType="1"/>
          </p:cNvSpPr>
          <p:nvPr/>
        </p:nvSpPr>
        <p:spPr bwMode="auto">
          <a:xfrm flipH="1">
            <a:off x="381000" y="2895600"/>
            <a:ext cx="19812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4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4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57" grpId="0" animBg="1"/>
      <p:bldP spid="149558" grpId="0" animBg="1"/>
      <p:bldP spid="21523" grpId="0" animBg="1"/>
      <p:bldP spid="21523" grpId="1" animBg="1"/>
      <p:bldP spid="149561" grpId="0" animBg="1"/>
      <p:bldP spid="149562" grpId="0" animBg="1"/>
      <p:bldP spid="149565" grpId="0" animBg="1"/>
      <p:bldP spid="149569" grpId="0" animBg="1"/>
      <p:bldP spid="149572" grpId="0" animBg="1"/>
      <p:bldP spid="149573" grpId="0" animBg="1"/>
      <p:bldP spid="149574" grpId="0" animBg="1"/>
      <p:bldP spid="149589" grpId="0" animBg="1"/>
      <p:bldP spid="21552" grpId="0" animBg="1"/>
      <p:bldP spid="21552" grpId="1" animBg="1"/>
      <p:bldP spid="149601" grpId="0" animBg="1"/>
      <p:bldP spid="149602" grpId="0" animBg="1"/>
      <p:bldP spid="149603" grpId="0" animBg="1"/>
      <p:bldP spid="149604" grpId="0" animBg="1"/>
      <p:bldP spid="149605" grpId="0" animBg="1"/>
      <p:bldP spid="149606" grpId="0" animBg="1"/>
      <p:bldP spid="149607" grpId="0" animBg="1"/>
      <p:bldP spid="149608" grpId="0" animBg="1"/>
      <p:bldP spid="149609" grpId="0" animBg="1"/>
      <p:bldP spid="149610" grpId="0" animBg="1"/>
      <p:bldP spid="2" grpId="0" animBg="1"/>
      <p:bldP spid="63" grpId="0" animBg="1"/>
      <p:bldP spid="63" grpId="1" animBg="1"/>
      <p:bldP spid="21551" grpId="0" animBg="1"/>
      <p:bldP spid="2155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609600"/>
          </a:xfrm>
        </p:spPr>
        <p:txBody>
          <a:bodyPr/>
          <a:lstStyle/>
          <a:p>
            <a:r>
              <a:rPr lang="en-US" altLang="ko-KR" sz="3600" b="1" u="sng" dirty="0" smtClean="0">
                <a:solidFill>
                  <a:srgbClr val="0000FF"/>
                </a:solidFill>
                <a:ea typeface="굴림" pitchFamily="34" charset="-127"/>
              </a:rPr>
              <a:t>Each node has a forwarding table</a:t>
            </a:r>
          </a:p>
        </p:txBody>
      </p:sp>
      <p:sp>
        <p:nvSpPr>
          <p:cNvPr id="150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454325" y="1154576"/>
            <a:ext cx="46896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 dirty="0" smtClean="0">
                <a:ea typeface="굴림" pitchFamily="34" charset="-127"/>
              </a:rPr>
              <a:t>Each entry in the forwarding table is a 4-tuple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400" dirty="0" smtClean="0">
                <a:ea typeface="굴림" pitchFamily="34" charset="-127"/>
              </a:rPr>
              <a:t>  </a:t>
            </a:r>
            <a:r>
              <a:rPr lang="en-US" altLang="ko-KR" dirty="0" smtClean="0">
                <a:ea typeface="굴림" pitchFamily="34" charset="-127"/>
              </a:rPr>
              <a:t>&lt;</a:t>
            </a:r>
            <a:r>
              <a:rPr lang="en-US" altLang="ko-KR" i="1" dirty="0" smtClean="0">
                <a:solidFill>
                  <a:srgbClr val="FF0000"/>
                </a:solidFill>
                <a:ea typeface="굴림" pitchFamily="34" charset="-127"/>
              </a:rPr>
              <a:t>source</a:t>
            </a:r>
            <a:r>
              <a:rPr lang="en-US" altLang="ko-KR" i="1" dirty="0" smtClean="0">
                <a:ea typeface="굴림" pitchFamily="34" charset="-127"/>
              </a:rPr>
              <a:t>, </a:t>
            </a:r>
            <a:r>
              <a:rPr lang="en-US" altLang="ko-KR" i="1" dirty="0" err="1" smtClean="0">
                <a:solidFill>
                  <a:srgbClr val="FF0000"/>
                </a:solidFill>
                <a:ea typeface="굴림" pitchFamily="34" charset="-127"/>
              </a:rPr>
              <a:t>pred</a:t>
            </a:r>
            <a:r>
              <a:rPr lang="en-US" altLang="ko-KR" i="1" dirty="0" smtClean="0">
                <a:ea typeface="굴림" pitchFamily="34" charset="-127"/>
              </a:rPr>
              <a:t>, </a:t>
            </a:r>
            <a:r>
              <a:rPr lang="en-US" altLang="ko-KR" i="1" dirty="0" err="1" smtClean="0">
                <a:solidFill>
                  <a:srgbClr val="FF0000"/>
                </a:solidFill>
                <a:ea typeface="굴림" pitchFamily="34" charset="-127"/>
              </a:rPr>
              <a:t>succ</a:t>
            </a:r>
            <a:r>
              <a:rPr lang="en-US" altLang="ko-KR" i="1" dirty="0" smtClean="0">
                <a:ea typeface="굴림" pitchFamily="34" charset="-127"/>
              </a:rPr>
              <a:t>, </a:t>
            </a:r>
            <a:r>
              <a:rPr lang="en-US" altLang="ko-KR" i="1" dirty="0" err="1" smtClean="0">
                <a:solidFill>
                  <a:srgbClr val="FF0000"/>
                </a:solidFill>
                <a:ea typeface="굴림" pitchFamily="34" charset="-127"/>
              </a:rPr>
              <a:t>dest</a:t>
            </a:r>
            <a:r>
              <a:rPr lang="en-US" altLang="ko-KR" dirty="0" smtClean="0">
                <a:ea typeface="굴림" pitchFamily="34" charset="-127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ko-KR" sz="24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400" dirty="0" smtClean="0">
                <a:ea typeface="굴림" pitchFamily="34" charset="-127"/>
              </a:rPr>
              <a:t>for the DT edge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smtClean="0">
                <a:ea typeface="굴림" pitchFamily="34" charset="-127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ea typeface="굴림" pitchFamily="34" charset="-127"/>
              </a:rPr>
              <a:t>d</a:t>
            </a:r>
            <a:r>
              <a:rPr lang="en-US" altLang="zh-CN" sz="2400" dirty="0" smtClean="0">
                <a:solidFill>
                  <a:srgbClr val="FF0000"/>
                </a:solidFill>
                <a:ea typeface="굴림" pitchFamily="34" charset="-127"/>
              </a:rPr>
              <a:t>, </a:t>
            </a:r>
            <a:r>
              <a:rPr lang="en-US" altLang="zh-CN" sz="2400" dirty="0" smtClean="0">
                <a:ea typeface="굴림" pitchFamily="34" charset="-127"/>
              </a:rPr>
              <a:t>t</a:t>
            </a:r>
            <a:r>
              <a:rPr lang="en-US" altLang="ko-KR" sz="2400" dirty="0" smtClean="0">
                <a:ea typeface="굴림" pitchFamily="34" charset="-127"/>
              </a:rPr>
              <a:t>o provide the path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smtClean="0">
                <a:ea typeface="굴림" pitchFamily="34" charset="-127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  <a:r>
              <a:rPr lang="en-US" altLang="zh-CN" dirty="0" smtClean="0">
                <a:ea typeface="굴림" pitchFamily="34" charset="-127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ea typeface="굴림" pitchFamily="34" charset="-127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ea typeface="굴림" pitchFamily="34" charset="-127"/>
              </a:rPr>
              <a:t>d</a:t>
            </a:r>
            <a:r>
              <a:rPr lang="en-US" altLang="ko-KR" sz="2400" dirty="0" smtClean="0">
                <a:ea typeface="굴림" pitchFamily="34" charset="-127"/>
              </a:rPr>
              <a:t>, 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sz="2400" dirty="0" smtClean="0">
                <a:ea typeface="굴림" pitchFamily="34" charset="-127"/>
              </a:rPr>
              <a:t>    each node stores a </a:t>
            </a:r>
            <a:r>
              <a:rPr lang="en-US" altLang="ko-KR" sz="2400" dirty="0" err="1" smtClean="0">
                <a:ea typeface="굴림" pitchFamily="34" charset="-127"/>
              </a:rPr>
              <a:t>tuple</a:t>
            </a:r>
            <a:r>
              <a:rPr lang="en-US" altLang="ko-KR" sz="2400" dirty="0" smtClean="0">
                <a:ea typeface="굴림" pitchFamily="34" charset="-127"/>
              </a:rPr>
              <a:t>, 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sz="2400" dirty="0" smtClean="0">
                <a:ea typeface="굴림" pitchFamily="34" charset="-127"/>
              </a:rPr>
              <a:t>    e.g.,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solidFill>
                  <a:srgbClr val="FF0000"/>
                </a:solidFill>
                <a:ea typeface="굴림" pitchFamily="34" charset="-127"/>
              </a:rPr>
              <a:t>n</a:t>
            </a:r>
            <a:r>
              <a:rPr lang="en-US" altLang="zh-CN" sz="2400" dirty="0" smtClean="0">
                <a:solidFill>
                  <a:srgbClr val="FF0000"/>
                </a:solidFill>
                <a:ea typeface="굴림" pitchFamily="34" charset="-127"/>
              </a:rPr>
              <a:t>ode </a:t>
            </a:r>
            <a:r>
              <a:rPr lang="en-US" altLang="zh-CN" sz="2800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  <a:r>
              <a:rPr lang="en-US" altLang="ko-KR" sz="2400" dirty="0" smtClean="0"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stores</a:t>
            </a:r>
            <a:r>
              <a:rPr lang="en-US" altLang="ko-KR" sz="2400" dirty="0" smtClean="0">
                <a:ea typeface="굴림" pitchFamily="34" charset="-127"/>
              </a:rPr>
              <a:t> </a:t>
            </a:r>
            <a:r>
              <a:rPr lang="en-US" altLang="ko-KR" sz="2800" dirty="0" smtClean="0">
                <a:ea typeface="굴림" pitchFamily="34" charset="-127"/>
              </a:rPr>
              <a:t>&lt;</a:t>
            </a:r>
            <a:r>
              <a:rPr lang="en-US" altLang="zh-CN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800" dirty="0" smtClean="0">
                <a:ea typeface="굴림" pitchFamily="34" charset="-127"/>
              </a:rPr>
              <a:t>,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800" dirty="0" smtClean="0">
                <a:ea typeface="굴림" pitchFamily="34" charset="-127"/>
              </a:rPr>
              <a:t>,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800" dirty="0" smtClean="0">
                <a:ea typeface="굴림" pitchFamily="34" charset="-127"/>
              </a:rPr>
              <a:t>, </a:t>
            </a:r>
            <a:r>
              <a:rPr lang="en-US" altLang="zh-CN" sz="2800" dirty="0" smtClean="0">
                <a:solidFill>
                  <a:srgbClr val="FF0000"/>
                </a:solidFill>
                <a:ea typeface="굴림" pitchFamily="34" charset="-127"/>
              </a:rPr>
              <a:t>d</a:t>
            </a:r>
            <a:r>
              <a:rPr lang="en-US" altLang="ko-KR" sz="2800" dirty="0" smtClean="0">
                <a:ea typeface="굴림" pitchFamily="34" charset="-127"/>
              </a:rPr>
              <a:t>&gt;</a:t>
            </a:r>
            <a:endParaRPr lang="en-US" altLang="zh-CN" sz="28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endParaRPr lang="en-US" altLang="ko-KR" sz="28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ko-KR" sz="20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ko-KR" sz="2000" dirty="0" smtClean="0">
              <a:ea typeface="굴림" pitchFamily="34" charset="-127"/>
            </a:endParaRPr>
          </a:p>
        </p:txBody>
      </p:sp>
      <p:sp>
        <p:nvSpPr>
          <p:cNvPr id="56" name="Footer Placeholder 5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53" name="Date Placeholder 52"/>
          <p:cNvSpPr>
            <a:spLocks noGrp="1"/>
          </p:cNvSpPr>
          <p:nvPr>
            <p:ph type="dt" sz="half" idx="4294967295"/>
          </p:nvPr>
        </p:nvSpPr>
        <p:spPr>
          <a:xfrm>
            <a:off x="530506" y="6243578"/>
            <a:ext cx="1066800" cy="381000"/>
          </a:xfrm>
        </p:spPr>
        <p:txBody>
          <a:bodyPr/>
          <a:lstStyle/>
          <a:p>
            <a:pPr>
              <a:defRPr/>
            </a:pPr>
            <a:fld id="{27A7CF22-B25C-4731-ACA0-0CCBB1E39A55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cxnSp>
        <p:nvCxnSpPr>
          <p:cNvPr id="22532" name="AutoShape 89"/>
          <p:cNvCxnSpPr>
            <a:cxnSpLocks noChangeShapeType="1"/>
          </p:cNvCxnSpPr>
          <p:nvPr/>
        </p:nvCxnSpPr>
        <p:spPr bwMode="auto">
          <a:xfrm>
            <a:off x="2476500" y="21304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2533" name="Rectangle 91"/>
          <p:cNvSpPr>
            <a:spLocks noChangeArrowheads="1"/>
          </p:cNvSpPr>
          <p:nvPr/>
        </p:nvSpPr>
        <p:spPr bwMode="auto">
          <a:xfrm>
            <a:off x="2257755" y="2468302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ea typeface="굴림" pitchFamily="34" charset="-127"/>
              </a:rPr>
              <a:t>h</a:t>
            </a:r>
            <a:endParaRPr lang="zh-CN" altLang="en-US" sz="2800" baseline="0" dirty="0">
              <a:ea typeface="宋体" pitchFamily="2" charset="-122"/>
            </a:endParaRPr>
          </a:p>
        </p:txBody>
      </p:sp>
      <p:sp>
        <p:nvSpPr>
          <p:cNvPr id="22534" name="Rectangle 92"/>
          <p:cNvSpPr>
            <a:spLocks noChangeArrowheads="1"/>
          </p:cNvSpPr>
          <p:nvPr/>
        </p:nvSpPr>
        <p:spPr bwMode="auto">
          <a:xfrm>
            <a:off x="1591237" y="40386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2535" name="Rectangle 93"/>
          <p:cNvSpPr>
            <a:spLocks noChangeArrowheads="1"/>
          </p:cNvSpPr>
          <p:nvPr/>
        </p:nvSpPr>
        <p:spPr bwMode="auto">
          <a:xfrm>
            <a:off x="142543" y="39624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baseline="0" dirty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zh-CN" altLang="en-US" sz="2800" b="1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2536" name="Rectangle 94"/>
          <p:cNvSpPr>
            <a:spLocks noChangeArrowheads="1"/>
          </p:cNvSpPr>
          <p:nvPr/>
        </p:nvSpPr>
        <p:spPr bwMode="auto">
          <a:xfrm>
            <a:off x="3124200" y="19812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2537" name="Rectangle 95"/>
          <p:cNvSpPr>
            <a:spLocks noChangeArrowheads="1"/>
          </p:cNvSpPr>
          <p:nvPr/>
        </p:nvSpPr>
        <p:spPr bwMode="auto">
          <a:xfrm>
            <a:off x="2156286" y="34290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b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2538" name="Rectangle 96"/>
          <p:cNvSpPr>
            <a:spLocks noChangeArrowheads="1"/>
          </p:cNvSpPr>
          <p:nvPr/>
        </p:nvSpPr>
        <p:spPr bwMode="auto">
          <a:xfrm>
            <a:off x="990600" y="1828800"/>
            <a:ext cx="26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j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2539" name="Rectangle 97"/>
          <p:cNvSpPr>
            <a:spLocks noChangeArrowheads="1"/>
          </p:cNvSpPr>
          <p:nvPr/>
        </p:nvSpPr>
        <p:spPr bwMode="auto">
          <a:xfrm>
            <a:off x="2814305" y="48006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d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2540" name="Rectangle 98"/>
          <p:cNvSpPr>
            <a:spLocks noChangeArrowheads="1"/>
          </p:cNvSpPr>
          <p:nvPr/>
        </p:nvSpPr>
        <p:spPr bwMode="auto">
          <a:xfrm>
            <a:off x="2895600" y="3962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e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2541" name="Rectangle 99"/>
          <p:cNvSpPr>
            <a:spLocks noChangeArrowheads="1"/>
          </p:cNvSpPr>
          <p:nvPr/>
        </p:nvSpPr>
        <p:spPr bwMode="auto">
          <a:xfrm>
            <a:off x="4191000" y="44958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2542" name="Rectangle 100"/>
          <p:cNvSpPr>
            <a:spLocks noChangeArrowheads="1"/>
          </p:cNvSpPr>
          <p:nvPr/>
        </p:nvSpPr>
        <p:spPr bwMode="auto">
          <a:xfrm>
            <a:off x="4114800" y="2971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22543" name="AutoShape 101"/>
          <p:cNvCxnSpPr>
            <a:cxnSpLocks noChangeShapeType="1"/>
          </p:cNvCxnSpPr>
          <p:nvPr/>
        </p:nvCxnSpPr>
        <p:spPr bwMode="auto">
          <a:xfrm>
            <a:off x="3009900" y="39592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2544" name="Line 136"/>
          <p:cNvSpPr>
            <a:spLocks noChangeShapeType="1"/>
          </p:cNvSpPr>
          <p:nvPr/>
        </p:nvSpPr>
        <p:spPr bwMode="auto">
          <a:xfrm flipH="1" flipV="1">
            <a:off x="1371600" y="1905000"/>
            <a:ext cx="762000" cy="18288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137"/>
          <p:cNvSpPr>
            <a:spLocks noChangeShapeType="1"/>
          </p:cNvSpPr>
          <p:nvPr/>
        </p:nvSpPr>
        <p:spPr bwMode="auto">
          <a:xfrm flipV="1">
            <a:off x="2133600" y="2971800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Line 138"/>
          <p:cNvSpPr>
            <a:spLocks noChangeShapeType="1"/>
          </p:cNvSpPr>
          <p:nvPr/>
        </p:nvSpPr>
        <p:spPr bwMode="auto">
          <a:xfrm flipH="1" flipV="1">
            <a:off x="1371600" y="19050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Line 139"/>
          <p:cNvSpPr>
            <a:spLocks noChangeShapeType="1"/>
          </p:cNvSpPr>
          <p:nvPr/>
        </p:nvSpPr>
        <p:spPr bwMode="auto">
          <a:xfrm flipV="1">
            <a:off x="381000" y="3733800"/>
            <a:ext cx="1752600" cy="228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Line 141"/>
          <p:cNvSpPr>
            <a:spLocks noChangeShapeType="1"/>
          </p:cNvSpPr>
          <p:nvPr/>
        </p:nvSpPr>
        <p:spPr bwMode="auto">
          <a:xfrm>
            <a:off x="381000" y="3962400"/>
            <a:ext cx="1295400" cy="1524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Line 142"/>
          <p:cNvSpPr>
            <a:spLocks noChangeShapeType="1"/>
          </p:cNvSpPr>
          <p:nvPr/>
        </p:nvSpPr>
        <p:spPr bwMode="auto">
          <a:xfrm>
            <a:off x="1676400" y="41148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Line 143"/>
          <p:cNvSpPr>
            <a:spLocks noChangeShapeType="1"/>
          </p:cNvSpPr>
          <p:nvPr/>
        </p:nvSpPr>
        <p:spPr bwMode="auto">
          <a:xfrm flipV="1">
            <a:off x="1676400" y="37338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Line 144"/>
          <p:cNvSpPr>
            <a:spLocks noChangeShapeType="1"/>
          </p:cNvSpPr>
          <p:nvPr/>
        </p:nvSpPr>
        <p:spPr bwMode="auto">
          <a:xfrm>
            <a:off x="2133600" y="3733800"/>
            <a:ext cx="685800" cy="11430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Line 145"/>
          <p:cNvSpPr>
            <a:spLocks noChangeShapeType="1"/>
          </p:cNvSpPr>
          <p:nvPr/>
        </p:nvSpPr>
        <p:spPr bwMode="auto">
          <a:xfrm>
            <a:off x="2133600" y="37338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Line 146"/>
          <p:cNvSpPr>
            <a:spLocks noChangeShapeType="1"/>
          </p:cNvSpPr>
          <p:nvPr/>
        </p:nvSpPr>
        <p:spPr bwMode="auto">
          <a:xfrm flipH="1">
            <a:off x="2819400" y="44196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Line 147"/>
          <p:cNvSpPr>
            <a:spLocks noChangeShapeType="1"/>
          </p:cNvSpPr>
          <p:nvPr/>
        </p:nvSpPr>
        <p:spPr bwMode="auto">
          <a:xfrm>
            <a:off x="2438400" y="29718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148"/>
          <p:cNvSpPr>
            <a:spLocks noChangeShapeType="1"/>
          </p:cNvSpPr>
          <p:nvPr/>
        </p:nvSpPr>
        <p:spPr bwMode="auto">
          <a:xfrm flipV="1">
            <a:off x="2819400" y="4800600"/>
            <a:ext cx="1371600" cy="762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Line 149"/>
          <p:cNvSpPr>
            <a:spLocks noChangeShapeType="1"/>
          </p:cNvSpPr>
          <p:nvPr/>
        </p:nvSpPr>
        <p:spPr bwMode="auto">
          <a:xfrm>
            <a:off x="3048000" y="44196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Line 150"/>
          <p:cNvSpPr>
            <a:spLocks noChangeShapeType="1"/>
          </p:cNvSpPr>
          <p:nvPr/>
        </p:nvSpPr>
        <p:spPr bwMode="auto">
          <a:xfrm flipV="1">
            <a:off x="3048000" y="35052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Line 151"/>
          <p:cNvSpPr>
            <a:spLocks noChangeShapeType="1"/>
          </p:cNvSpPr>
          <p:nvPr/>
        </p:nvSpPr>
        <p:spPr bwMode="auto">
          <a:xfrm flipV="1">
            <a:off x="4191000" y="3505200"/>
            <a:ext cx="76200" cy="12954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Line 152"/>
          <p:cNvSpPr>
            <a:spLocks noChangeShapeType="1"/>
          </p:cNvSpPr>
          <p:nvPr/>
        </p:nvSpPr>
        <p:spPr bwMode="auto">
          <a:xfrm>
            <a:off x="2438400" y="2971800"/>
            <a:ext cx="1828800" cy="5334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0" name="Line 153"/>
          <p:cNvSpPr>
            <a:spLocks noChangeShapeType="1"/>
          </p:cNvSpPr>
          <p:nvPr/>
        </p:nvSpPr>
        <p:spPr bwMode="auto">
          <a:xfrm>
            <a:off x="3048000" y="2286000"/>
            <a:ext cx="1219200" cy="12192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Line 154"/>
          <p:cNvSpPr>
            <a:spLocks noChangeShapeType="1"/>
          </p:cNvSpPr>
          <p:nvPr/>
        </p:nvSpPr>
        <p:spPr bwMode="auto">
          <a:xfrm flipV="1">
            <a:off x="2438400" y="22860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Line 155"/>
          <p:cNvSpPr>
            <a:spLocks noChangeShapeType="1"/>
          </p:cNvSpPr>
          <p:nvPr/>
        </p:nvSpPr>
        <p:spPr bwMode="auto">
          <a:xfrm>
            <a:off x="1371600" y="19050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Oval 156"/>
          <p:cNvSpPr>
            <a:spLocks noChangeArrowheads="1"/>
          </p:cNvSpPr>
          <p:nvPr/>
        </p:nvSpPr>
        <p:spPr bwMode="auto">
          <a:xfrm>
            <a:off x="27432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64" name="Oval 157"/>
          <p:cNvSpPr>
            <a:spLocks noChangeArrowheads="1"/>
          </p:cNvSpPr>
          <p:nvPr/>
        </p:nvSpPr>
        <p:spPr bwMode="auto">
          <a:xfrm>
            <a:off x="41148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65" name="Oval 158"/>
          <p:cNvSpPr>
            <a:spLocks noChangeArrowheads="1"/>
          </p:cNvSpPr>
          <p:nvPr/>
        </p:nvSpPr>
        <p:spPr bwMode="auto">
          <a:xfrm>
            <a:off x="2971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66" name="Oval 159"/>
          <p:cNvSpPr>
            <a:spLocks noChangeArrowheads="1"/>
          </p:cNvSpPr>
          <p:nvPr/>
        </p:nvSpPr>
        <p:spPr bwMode="auto">
          <a:xfrm>
            <a:off x="41910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67" name="Oval 160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68" name="Oval 161"/>
          <p:cNvSpPr>
            <a:spLocks noChangeArrowheads="1"/>
          </p:cNvSpPr>
          <p:nvPr/>
        </p:nvSpPr>
        <p:spPr bwMode="auto">
          <a:xfrm>
            <a:off x="29718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69" name="Oval 162"/>
          <p:cNvSpPr>
            <a:spLocks noChangeArrowheads="1"/>
          </p:cNvSpPr>
          <p:nvPr/>
        </p:nvSpPr>
        <p:spPr bwMode="auto">
          <a:xfrm>
            <a:off x="129540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70" name="Oval 163"/>
          <p:cNvSpPr>
            <a:spLocks noChangeArrowheads="1"/>
          </p:cNvSpPr>
          <p:nvPr/>
        </p:nvSpPr>
        <p:spPr bwMode="auto">
          <a:xfrm>
            <a:off x="20574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71" name="Oval 164"/>
          <p:cNvSpPr>
            <a:spLocks noChangeArrowheads="1"/>
          </p:cNvSpPr>
          <p:nvPr/>
        </p:nvSpPr>
        <p:spPr bwMode="auto">
          <a:xfrm>
            <a:off x="16002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72" name="Oval 165"/>
          <p:cNvSpPr>
            <a:spLocks noChangeArrowheads="1"/>
          </p:cNvSpPr>
          <p:nvPr/>
        </p:nvSpPr>
        <p:spPr bwMode="auto">
          <a:xfrm>
            <a:off x="304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73" name="Line 168"/>
          <p:cNvSpPr>
            <a:spLocks noChangeShapeType="1"/>
          </p:cNvSpPr>
          <p:nvPr/>
        </p:nvSpPr>
        <p:spPr bwMode="auto">
          <a:xfrm>
            <a:off x="381000" y="3962400"/>
            <a:ext cx="2438400" cy="914400"/>
          </a:xfrm>
          <a:prstGeom prst="line">
            <a:avLst/>
          </a:prstGeom>
          <a:noFill/>
          <a:ln w="3175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4" name="Line 173"/>
          <p:cNvSpPr>
            <a:spLocks noChangeShapeType="1"/>
          </p:cNvSpPr>
          <p:nvPr/>
        </p:nvSpPr>
        <p:spPr bwMode="auto">
          <a:xfrm>
            <a:off x="1752600" y="4114800"/>
            <a:ext cx="12192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5" name="Line 174"/>
          <p:cNvSpPr>
            <a:spLocks noChangeShapeType="1"/>
          </p:cNvSpPr>
          <p:nvPr/>
        </p:nvSpPr>
        <p:spPr bwMode="auto">
          <a:xfrm flipV="1">
            <a:off x="381000" y="2971800"/>
            <a:ext cx="2057400" cy="990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6" name="Line 175"/>
          <p:cNvSpPr>
            <a:spLocks noChangeShapeType="1"/>
          </p:cNvSpPr>
          <p:nvPr/>
        </p:nvSpPr>
        <p:spPr bwMode="auto">
          <a:xfrm flipV="1">
            <a:off x="381000" y="1905000"/>
            <a:ext cx="990600" cy="20574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Oval 156"/>
          <p:cNvSpPr>
            <a:spLocks noChangeArrowheads="1"/>
          </p:cNvSpPr>
          <p:nvPr/>
        </p:nvSpPr>
        <p:spPr bwMode="auto">
          <a:xfrm>
            <a:off x="2743200" y="48006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55" name="Oval 165"/>
          <p:cNvSpPr>
            <a:spLocks noChangeArrowheads="1"/>
          </p:cNvSpPr>
          <p:nvPr/>
        </p:nvSpPr>
        <p:spPr bwMode="auto">
          <a:xfrm>
            <a:off x="304800" y="3886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2580" name="Line 136"/>
          <p:cNvSpPr>
            <a:spLocks noChangeShapeType="1"/>
          </p:cNvSpPr>
          <p:nvPr/>
        </p:nvSpPr>
        <p:spPr bwMode="auto">
          <a:xfrm flipH="1" flipV="1">
            <a:off x="1371600" y="1905000"/>
            <a:ext cx="304800" cy="220980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01905" y="5379334"/>
            <a:ext cx="8552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33FF"/>
                </a:solidFill>
                <a:latin typeface="+mn-lt"/>
              </a:rPr>
              <a:t>The tuple is used by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 for forwarding in both directions</a:t>
            </a:r>
            <a:endParaRPr lang="en-US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60" name="Straight Connector 59"/>
          <p:cNvCxnSpPr>
            <a:stCxn id="22576" idx="0"/>
            <a:endCxn id="22570" idx="2"/>
          </p:cNvCxnSpPr>
          <p:nvPr/>
        </p:nvCxnSpPr>
        <p:spPr bwMode="auto">
          <a:xfrm flipV="1">
            <a:off x="381000" y="3733800"/>
            <a:ext cx="1676400" cy="2286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62" name="Straight Connector 61"/>
          <p:cNvCxnSpPr>
            <a:endCxn id="22571" idx="7"/>
          </p:cNvCxnSpPr>
          <p:nvPr/>
        </p:nvCxnSpPr>
        <p:spPr bwMode="auto">
          <a:xfrm flipH="1">
            <a:off x="1730282" y="3727048"/>
            <a:ext cx="434184" cy="33387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65" name="Straight Connector 64"/>
          <p:cNvCxnSpPr>
            <a:stCxn id="22580" idx="0"/>
            <a:endCxn id="54" idx="1"/>
          </p:cNvCxnSpPr>
          <p:nvPr/>
        </p:nvCxnSpPr>
        <p:spPr bwMode="auto">
          <a:xfrm>
            <a:off x="1676400" y="4114800"/>
            <a:ext cx="1089118" cy="708118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838200"/>
          </a:xfrm>
        </p:spPr>
        <p:txBody>
          <a:bodyPr/>
          <a:lstStyle/>
          <a:p>
            <a:r>
              <a:rPr lang="en-US" altLang="ko-KR" sz="3600" dirty="0" smtClean="0">
                <a:solidFill>
                  <a:srgbClr val="0000FF"/>
                </a:solidFill>
                <a:ea typeface="굴림" pitchFamily="34" charset="-127"/>
              </a:rPr>
              <a:t>In a multi-hop DT, each node u  </a:t>
            </a:r>
            <a:endParaRPr lang="en-US" altLang="ko-KR" sz="3600" b="1" dirty="0" smtClean="0">
              <a:solidFill>
                <a:srgbClr val="0000FF"/>
              </a:solidFill>
              <a:ea typeface="굴림" pitchFamily="34" charset="-127"/>
            </a:endParaRP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599" y="1371600"/>
            <a:ext cx="8117711" cy="4728258"/>
          </a:xfrm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maintains </a:t>
            </a:r>
            <a:r>
              <a:rPr lang="en-US" altLang="ko-KR" dirty="0" err="1" smtClean="0">
                <a:ea typeface="굴림" pitchFamily="34" charset="-127"/>
              </a:rPr>
              <a:t>tuples</a:t>
            </a:r>
            <a:r>
              <a:rPr lang="en-US" altLang="ko-KR" dirty="0" smtClean="0">
                <a:ea typeface="굴림" pitchFamily="34" charset="-127"/>
              </a:rPr>
              <a:t> in its forwarding table </a:t>
            </a:r>
            <a:r>
              <a:rPr lang="en-US" altLang="ko-KR" b="1" dirty="0" smtClean="0">
                <a:solidFill>
                  <a:srgbClr val="FF0000"/>
                </a:solidFill>
                <a:ea typeface="굴림" pitchFamily="34" charset="-127"/>
              </a:rPr>
              <a:t>F</a:t>
            </a:r>
            <a:r>
              <a:rPr lang="en-US" altLang="ko-KR" sz="3200" b="1" baseline="-25000" dirty="0" smtClean="0">
                <a:solidFill>
                  <a:srgbClr val="FF0000"/>
                </a:solidFill>
                <a:ea typeface="굴림" pitchFamily="34" charset="-127"/>
              </a:rPr>
              <a:t>u</a:t>
            </a:r>
            <a:r>
              <a:rPr lang="en-US" altLang="ko-KR" dirty="0" smtClean="0">
                <a:ea typeface="굴림" pitchFamily="34" charset="-127"/>
              </a:rPr>
              <a:t> as </a:t>
            </a: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soft state  </a:t>
            </a:r>
          </a:p>
          <a:p>
            <a:endParaRPr lang="en-US" altLang="ko-KR" dirty="0" smtClean="0">
              <a:solidFill>
                <a:srgbClr val="3333FF"/>
              </a:solidFill>
              <a:ea typeface="굴림" pitchFamily="34" charset="-127"/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    </a:t>
            </a:r>
            <a:r>
              <a:rPr lang="en-US" altLang="ko-KR" b="1" dirty="0" smtClean="0">
                <a:solidFill>
                  <a:srgbClr val="3333FF"/>
                </a:solidFill>
                <a:ea typeface="굴림" pitchFamily="34" charset="-127"/>
              </a:rPr>
              <a:t>C</a:t>
            </a:r>
            <a:r>
              <a:rPr lang="en-US" altLang="ko-KR" sz="3200" b="1" baseline="-25000" dirty="0" smtClean="0">
                <a:solidFill>
                  <a:srgbClr val="3333FF"/>
                </a:solidFill>
                <a:ea typeface="굴림" pitchFamily="34" charset="-127"/>
              </a:rPr>
              <a:t>u</a:t>
            </a: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 = set of destination nodes in </a:t>
            </a:r>
            <a:r>
              <a:rPr lang="en-US" altLang="ko-KR" dirty="0" err="1" smtClean="0">
                <a:solidFill>
                  <a:srgbClr val="3333FF"/>
                </a:solidFill>
                <a:ea typeface="굴림" pitchFamily="34" charset="-127"/>
              </a:rPr>
              <a:t>tuples</a:t>
            </a: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 of </a:t>
            </a:r>
            <a:r>
              <a:rPr lang="en-US" altLang="ko-KR" b="1" dirty="0" smtClean="0">
                <a:solidFill>
                  <a:srgbClr val="3333FF"/>
                </a:solidFill>
                <a:ea typeface="굴림" pitchFamily="34" charset="-127"/>
              </a:rPr>
              <a:t>F</a:t>
            </a:r>
            <a:r>
              <a:rPr lang="en-US" altLang="ko-KR" sz="3200" b="1" baseline="-25000" dirty="0" smtClean="0">
                <a:solidFill>
                  <a:srgbClr val="3333FF"/>
                </a:solidFill>
                <a:ea typeface="굴림" pitchFamily="34" charset="-127"/>
              </a:rPr>
              <a:t>u</a:t>
            </a:r>
            <a:r>
              <a:rPr lang="en-US" altLang="ko-KR" sz="3200" dirty="0" smtClean="0">
                <a:solidFill>
                  <a:srgbClr val="3333FF"/>
                </a:solidFill>
                <a:ea typeface="굴림" pitchFamily="34" charset="-127"/>
              </a:rPr>
              <a:t> </a:t>
            </a:r>
          </a:p>
          <a:p>
            <a:pPr>
              <a:buFont typeface="Wingdings" pitchFamily="2" charset="2"/>
              <a:buChar char="q"/>
            </a:pPr>
            <a:endParaRPr lang="en-US" altLang="ko-KR" dirty="0" smtClean="0">
              <a:solidFill>
                <a:srgbClr val="3333FF"/>
              </a:solidFill>
              <a:ea typeface="굴림" pitchFamily="34" charset="-127"/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    </a:t>
            </a:r>
            <a:r>
              <a:rPr lang="en-US" altLang="ko-KR" b="1" dirty="0" smtClean="0">
                <a:solidFill>
                  <a:srgbClr val="3333FF"/>
                </a:solidFill>
                <a:ea typeface="굴림" pitchFamily="34" charset="-127"/>
              </a:rPr>
              <a:t>N</a:t>
            </a:r>
            <a:r>
              <a:rPr lang="en-US" altLang="ko-KR" sz="3200" b="1" baseline="-25000" dirty="0" smtClean="0">
                <a:solidFill>
                  <a:srgbClr val="3333FF"/>
                </a:solidFill>
                <a:ea typeface="굴림" pitchFamily="34" charset="-127"/>
              </a:rPr>
              <a:t>u</a:t>
            </a:r>
            <a:r>
              <a:rPr lang="en-US" altLang="ko-KR" b="1" dirty="0" smtClean="0">
                <a:solidFill>
                  <a:srgbClr val="3333FF"/>
                </a:solidFill>
                <a:ea typeface="굴림" pitchFamily="34" charset="-127"/>
              </a:rPr>
              <a:t> </a:t>
            </a: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= set of neighbors in </a:t>
            </a:r>
            <a:r>
              <a:rPr lang="en-US" altLang="ko-KR" b="1" dirty="0" smtClean="0">
                <a:solidFill>
                  <a:srgbClr val="3333FF"/>
                </a:solidFill>
                <a:ea typeface="굴림" pitchFamily="34" charset="-127"/>
              </a:rPr>
              <a:t>DT(C</a:t>
            </a:r>
            <a:r>
              <a:rPr lang="en-US" altLang="ko-KR" sz="3200" b="1" baseline="-25000" dirty="0" smtClean="0">
                <a:solidFill>
                  <a:srgbClr val="3333FF"/>
                </a:solidFill>
                <a:ea typeface="굴림" pitchFamily="34" charset="-127"/>
              </a:rPr>
              <a:t>u</a:t>
            </a:r>
            <a:r>
              <a:rPr lang="en-US" altLang="ko-KR" b="1" dirty="0" smtClean="0">
                <a:solidFill>
                  <a:srgbClr val="3333FF"/>
                </a:solidFill>
                <a:ea typeface="굴림" pitchFamily="34" charset="-127"/>
              </a:rPr>
              <a:t>)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endParaRPr lang="en-US" altLang="ko-KR" dirty="0" smtClean="0">
              <a:solidFill>
                <a:srgbClr val="3333FF"/>
              </a:solidFill>
              <a:ea typeface="굴림" pitchFamily="34" charset="-127"/>
            </a:endParaRPr>
          </a:p>
          <a:p>
            <a:pPr>
              <a:buNone/>
            </a:pPr>
            <a:endParaRPr lang="en-US" altLang="ko-KR" sz="2400" dirty="0" smtClean="0">
              <a:ea typeface="굴림" pitchFamily="34" charset="-127"/>
            </a:endParaRPr>
          </a:p>
          <a:p>
            <a:endParaRPr lang="en-US" altLang="ko-KR" sz="2400" dirty="0" smtClean="0">
              <a:solidFill>
                <a:srgbClr val="0070C0"/>
              </a:solidFill>
              <a:ea typeface="굴림" pitchFamily="34" charset="-127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20485" name="Rectangle 8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533400" y="3962400"/>
            <a:ext cx="800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endParaRPr lang="en-US" altLang="ko-KR" baseline="0" dirty="0">
              <a:latin typeface="Comic Sans MS" pitchFamily="66" charset="0"/>
              <a:ea typeface="굴림" pitchFamily="34" charset="-127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1287" y="4757195"/>
            <a:ext cx="343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node </a:t>
            </a:r>
            <a:r>
              <a:rPr lang="en-US" sz="2800" dirty="0" err="1" smtClean="0">
                <a:latin typeface="+mn-lt"/>
              </a:rPr>
              <a:t>u’s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b="1" dirty="0" smtClean="0">
                <a:latin typeface="+mn-lt"/>
              </a:rPr>
              <a:t>local DT</a:t>
            </a:r>
            <a:endParaRPr lang="en-US" sz="2800" b="1" dirty="0">
              <a:latin typeface="+mn-lt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567423" y="4490978"/>
            <a:ext cx="115746" cy="416688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405376" y="2095017"/>
            <a:ext cx="2893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state of node u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6991109" y="1794076"/>
            <a:ext cx="567159" cy="32409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8382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FF"/>
                </a:solidFill>
                <a:ea typeface="굴림" pitchFamily="34" charset="-127"/>
              </a:rPr>
              <a:t>A multi-hop DT is correct </a:t>
            </a:r>
            <a:r>
              <a:rPr lang="en-US" altLang="ko-KR" dirty="0" err="1" smtClean="0">
                <a:solidFill>
                  <a:srgbClr val="0000FF"/>
                </a:solidFill>
                <a:ea typeface="굴림" pitchFamily="34" charset="-127"/>
              </a:rPr>
              <a:t>iff</a:t>
            </a:r>
            <a:endParaRPr lang="en-US" altLang="ko-KR" b="1" dirty="0" smtClean="0">
              <a:solidFill>
                <a:srgbClr val="0000FF"/>
              </a:solidFill>
              <a:ea typeface="굴림" pitchFamily="34" charset="-127"/>
            </a:endParaRP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40151" y="966486"/>
            <a:ext cx="8603849" cy="4276846"/>
          </a:xfrm>
        </p:spPr>
        <p:txBody>
          <a:bodyPr/>
          <a:lstStyle/>
          <a:p>
            <a:pPr>
              <a:buNone/>
            </a:pPr>
            <a:endParaRPr lang="en-US" altLang="ko-KR" dirty="0" smtClean="0">
              <a:ea typeface="굴림" pitchFamily="34" charset="-12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for all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S,</a:t>
            </a:r>
            <a:r>
              <a:rPr lang="en-US" i="1" dirty="0" smtClean="0"/>
              <a:t>  </a:t>
            </a:r>
            <a:r>
              <a:rPr lang="en-US" b="1" dirty="0" smtClean="0">
                <a:solidFill>
                  <a:schemeClr val="accent2"/>
                </a:solidFill>
              </a:rPr>
              <a:t>N</a:t>
            </a:r>
            <a:r>
              <a:rPr lang="en-US" sz="3200" b="1" i="1" baseline="-25000" dirty="0" smtClean="0">
                <a:solidFill>
                  <a:schemeClr val="accent2"/>
                </a:solidFill>
              </a:rPr>
              <a:t>u</a:t>
            </a:r>
            <a:r>
              <a:rPr lang="en-US" b="1" dirty="0" smtClean="0">
                <a:solidFill>
                  <a:schemeClr val="accent2"/>
                </a:solidFill>
              </a:rPr>
              <a:t> =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set of </a:t>
            </a:r>
            <a:r>
              <a:rPr lang="en-US" b="1" i="1" dirty="0" err="1" smtClean="0">
                <a:solidFill>
                  <a:schemeClr val="accent2"/>
                </a:solidFill>
              </a:rPr>
              <a:t>u’</a:t>
            </a:r>
            <a:r>
              <a:rPr lang="en-US" b="1" dirty="0" err="1" smtClean="0">
                <a:solidFill>
                  <a:schemeClr val="accent2"/>
                </a:solidFill>
              </a:rPr>
              <a:t>s</a:t>
            </a:r>
            <a:r>
              <a:rPr lang="en-US" b="1" dirty="0" smtClean="0">
                <a:solidFill>
                  <a:schemeClr val="accent2"/>
                </a:solidFill>
              </a:rPr>
              <a:t> neighbors in DT(S)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2800" dirty="0" smtClean="0">
                <a:ea typeface="굴림" pitchFamily="34" charset="-127"/>
              </a:rPr>
              <a:t>for every </a:t>
            </a:r>
            <a:r>
              <a:rPr lang="en-US" altLang="ko-KR" dirty="0" smtClean="0">
                <a:ea typeface="굴림" pitchFamily="34" charset="-127"/>
              </a:rPr>
              <a:t>DT edge</a:t>
            </a:r>
            <a:r>
              <a:rPr lang="en-US" altLang="ko-KR" sz="2800" dirty="0" smtClean="0">
                <a:ea typeface="굴림" pitchFamily="34" charset="-127"/>
              </a:rPr>
              <a:t> (u, v), </a:t>
            </a:r>
            <a:r>
              <a:rPr lang="en-US" altLang="ko-KR" sz="2800" dirty="0" smtClean="0">
                <a:solidFill>
                  <a:srgbClr val="3333FF"/>
                </a:solidFill>
                <a:ea typeface="굴림" pitchFamily="34" charset="-127"/>
              </a:rPr>
              <a:t>there exists a unique k-hop path between u and v </a:t>
            </a:r>
            <a:r>
              <a:rPr lang="en-US" altLang="ko-KR" sz="2800" dirty="0" smtClean="0">
                <a:ea typeface="굴림" pitchFamily="34" charset="-127"/>
              </a:rPr>
              <a:t>in the forwarding tables of nodes in S</a:t>
            </a:r>
          </a:p>
          <a:p>
            <a:pPr marL="914400" lvl="1" indent="-457200">
              <a:buNone/>
            </a:pPr>
            <a:endParaRPr lang="en-US" altLang="ko-KR" sz="2800" dirty="0" smtClean="0">
              <a:ea typeface="굴림" pitchFamily="34" charset="-127"/>
            </a:endParaRPr>
          </a:p>
          <a:p>
            <a:pPr marL="514350" indent="-457200">
              <a:buFont typeface="Wingdings" pitchFamily="2" charset="2"/>
              <a:buChar char="q"/>
            </a:pPr>
            <a:endParaRPr lang="en-US" altLang="ko-KR" sz="2000" i="1" dirty="0" smtClean="0">
              <a:ea typeface="굴림" pitchFamily="34" charset="-127"/>
            </a:endParaRPr>
          </a:p>
          <a:p>
            <a:endParaRPr lang="en-US" altLang="ko-KR" dirty="0" smtClean="0">
              <a:solidFill>
                <a:srgbClr val="3333FF"/>
              </a:solidFill>
              <a:ea typeface="굴림" pitchFamily="34" charset="-127"/>
            </a:endParaRPr>
          </a:p>
          <a:p>
            <a:pPr lvl="1"/>
            <a:endParaRPr lang="en-US" altLang="ko-KR" dirty="0" smtClean="0">
              <a:solidFill>
                <a:srgbClr val="3333FF"/>
              </a:solidFill>
              <a:ea typeface="굴림" pitchFamily="34" charset="-127"/>
            </a:endParaRPr>
          </a:p>
          <a:p>
            <a:endParaRPr lang="en-US" altLang="ko-KR" sz="2400" dirty="0" smtClean="0">
              <a:ea typeface="굴림" pitchFamily="34" charset="-127"/>
            </a:endParaRPr>
          </a:p>
          <a:p>
            <a:endParaRPr lang="en-US" altLang="ko-KR" sz="2400" dirty="0" smtClean="0">
              <a:solidFill>
                <a:srgbClr val="0070C0"/>
              </a:solidFill>
              <a:ea typeface="굴림" pitchFamily="34" charset="-127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484208" y="6324600"/>
            <a:ext cx="1066800" cy="381000"/>
          </a:xfrm>
        </p:spPr>
        <p:txBody>
          <a:bodyPr/>
          <a:lstStyle/>
          <a:p>
            <a:pPr>
              <a:defRPr/>
            </a:pPr>
            <a:fld id="{3F657787-F8B0-444E-919E-09D920B3F29C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58946" y="2280212"/>
            <a:ext cx="5092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(the distributed DT is correct)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MDT’s 2-step greedy forwarding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5893" y="1331087"/>
            <a:ext cx="38775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node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u</a:t>
            </a:r>
            <a:r>
              <a:rPr lang="en-US" dirty="0" smtClean="0">
                <a:latin typeface="+mn-lt"/>
              </a:rPr>
              <a:t>  receives a packet with destination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d</a:t>
            </a:r>
            <a:r>
              <a:rPr lang="en-US" sz="2800" dirty="0" smtClean="0">
                <a:latin typeface="+mn-lt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965" y="2916820"/>
            <a:ext cx="8403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latin typeface="+mn-lt"/>
                <a:sym typeface="Symbol"/>
              </a:rPr>
              <a:t></a:t>
            </a:r>
            <a:r>
              <a:rPr lang="en-US" dirty="0" smtClean="0">
                <a:latin typeface="+mn-lt"/>
                <a:sym typeface="Symbol"/>
              </a:rPr>
              <a:t> </a:t>
            </a:r>
            <a:r>
              <a:rPr lang="en-US" dirty="0" smtClean="0">
                <a:latin typeface="+mn-lt"/>
              </a:rPr>
              <a:t>a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 physical neighbor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v</a:t>
            </a:r>
            <a:r>
              <a:rPr lang="en-US" dirty="0" smtClean="0">
                <a:latin typeface="+mn-lt"/>
              </a:rPr>
              <a:t>  closest to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d </a:t>
            </a:r>
            <a:r>
              <a:rPr lang="en-US" b="1" i="1" dirty="0" smtClean="0">
                <a:solidFill>
                  <a:srgbClr val="3333FF"/>
                </a:solidFill>
                <a:latin typeface="+mn-lt"/>
              </a:rPr>
              <a:t>?      transmit to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v</a:t>
            </a:r>
            <a:r>
              <a:rPr lang="en-US" b="1" i="1" dirty="0" smtClean="0">
                <a:solidFill>
                  <a:srgbClr val="3333FF"/>
                </a:solidFill>
              </a:rPr>
              <a:t>                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518" y="4375231"/>
            <a:ext cx="8588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   </a:t>
            </a:r>
            <a:r>
              <a:rPr lang="en-US" b="1" dirty="0" smtClean="0">
                <a:sym typeface="Symbol"/>
              </a:rPr>
              <a:t>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a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 DT neighbor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w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  </a:t>
            </a:r>
            <a:r>
              <a:rPr lang="en-US" dirty="0" smtClean="0">
                <a:latin typeface="+mn-lt"/>
              </a:rPr>
              <a:t>closest to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d</a:t>
            </a:r>
            <a:r>
              <a:rPr lang="en-US" b="1" i="1" dirty="0" smtClean="0">
                <a:solidFill>
                  <a:srgbClr val="3333FF"/>
                </a:solidFill>
                <a:latin typeface="+mn-lt"/>
              </a:rPr>
              <a:t> ?          forward to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w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5975" y="5440101"/>
            <a:ext cx="445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node</a:t>
            </a:r>
            <a:r>
              <a:rPr lang="en-US" b="1" dirty="0" smtClean="0">
                <a:latin typeface="+mn-lt"/>
              </a:rPr>
              <a:t>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u</a:t>
            </a:r>
            <a:r>
              <a:rPr lang="en-US" b="1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is closest to </a:t>
            </a:r>
            <a:r>
              <a:rPr lang="en-US" sz="2800" b="1" i="1" dirty="0" smtClean="0">
                <a:solidFill>
                  <a:srgbClr val="3333FF"/>
                </a:solidFill>
                <a:latin typeface="+mn-lt"/>
              </a:rPr>
              <a:t>d</a:t>
            </a:r>
            <a:endParaRPr lang="en-US" sz="28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28263" y="2858947"/>
            <a:ext cx="5509550" cy="601883"/>
          </a:xfrm>
          <a:prstGeom prst="rect">
            <a:avLst/>
          </a:prstGeom>
          <a:noFill/>
          <a:ln w="19050" cap="flat" cmpd="sng" algn="ctr">
            <a:solidFill>
              <a:srgbClr val="3333FF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78734" y="4352082"/>
            <a:ext cx="4838217" cy="590308"/>
          </a:xfrm>
          <a:prstGeom prst="rect">
            <a:avLst/>
          </a:prstGeom>
          <a:noFill/>
          <a:ln w="19050" cap="flat" cmpd="sng" algn="ctr">
            <a:solidFill>
              <a:srgbClr val="3333FF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3020992" y="2361235"/>
            <a:ext cx="11575" cy="497712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020992" y="3507129"/>
            <a:ext cx="11575" cy="775504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020992" y="4965539"/>
            <a:ext cx="1" cy="636608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3930" y="2314936"/>
            <a:ext cx="2291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greedy step 1</a:t>
            </a:r>
            <a:endParaRPr lang="en-US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7631" y="3599727"/>
            <a:ext cx="2280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greedy step 2</a:t>
            </a:r>
            <a:endParaRPr lang="en-US" b="1" i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5532699" y="4664597"/>
            <a:ext cx="1064871" cy="1157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V="1">
            <a:off x="5914663" y="3206187"/>
            <a:ext cx="740780" cy="11575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972536" y="2685329"/>
            <a:ext cx="671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yes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10572" y="4166886"/>
            <a:ext cx="662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yes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87209" y="3692324"/>
            <a:ext cx="625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no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40911" y="4988688"/>
            <a:ext cx="648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no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12375" y="4884517"/>
            <a:ext cx="2442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(using a </a:t>
            </a:r>
            <a:r>
              <a:rPr lang="en-US" dirty="0" err="1" smtClean="0">
                <a:solidFill>
                  <a:srgbClr val="FF0000"/>
                </a:solidFill>
              </a:rPr>
              <a:t>tuple</a:t>
            </a:r>
            <a:r>
              <a:rPr lang="en-US" dirty="0" smtClean="0">
                <a:solidFill>
                  <a:srgbClr val="FF0000"/>
                </a:solidFill>
              </a:rPr>
              <a:t> in forwarding table)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56608" cy="838200"/>
          </a:xfrm>
        </p:spPr>
        <p:txBody>
          <a:bodyPr/>
          <a:lstStyle/>
          <a:p>
            <a:r>
              <a:rPr lang="en-US" dirty="0" smtClean="0"/>
              <a:t>MDT’s 2-step greedy - example</a:t>
            </a:r>
            <a:endParaRPr lang="en-US" altLang="ko-KR" dirty="0" smtClean="0">
              <a:solidFill>
                <a:srgbClr val="0000FF"/>
              </a:solidFill>
              <a:ea typeface="굴림" pitchFamily="34" charset="-127"/>
            </a:endParaRPr>
          </a:p>
        </p:txBody>
      </p:sp>
      <p:sp>
        <p:nvSpPr>
          <p:cNvPr id="153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18949" y="1658074"/>
            <a:ext cx="411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 smtClean="0">
                <a:ea typeface="굴림" pitchFamily="34" charset="-127"/>
              </a:rPr>
              <a:t>Source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ea typeface="굴림" pitchFamily="34" charset="-127"/>
              </a:rPr>
              <a:t>, </a:t>
            </a:r>
            <a:r>
              <a:rPr lang="en-US" altLang="ko-KR" dirty="0" err="1" smtClean="0">
                <a:ea typeface="굴림" pitchFamily="34" charset="-127"/>
              </a:rPr>
              <a:t>dest</a:t>
            </a:r>
            <a:r>
              <a:rPr lang="en-US" altLang="ko-KR" dirty="0" smtClean="0">
                <a:ea typeface="굴림" pitchFamily="34" charset="-127"/>
              </a:rPr>
              <a:t>.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k</a:t>
            </a:r>
            <a:endParaRPr lang="en-US" altLang="ko-KR" sz="2800" dirty="0" smtClean="0">
              <a:solidFill>
                <a:srgbClr val="FF0000"/>
              </a:solidFill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ea typeface="굴림" pitchFamily="34" charset="-127"/>
              </a:rPr>
              <a:t>At </a:t>
            </a:r>
            <a:r>
              <a:rPr lang="en-US" altLang="ko-KR" sz="2800" dirty="0" smtClean="0">
                <a:ea typeface="굴림" pitchFamily="34" charset="-127"/>
              </a:rPr>
              <a:t>node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800" dirty="0" smtClean="0">
                <a:solidFill>
                  <a:srgbClr val="D60093"/>
                </a:solidFill>
                <a:ea typeface="굴림" pitchFamily="34" charset="-127"/>
              </a:rPr>
              <a:t>, </a:t>
            </a:r>
            <a:r>
              <a:rPr lang="en-US" altLang="ko-KR" sz="2800" dirty="0" smtClean="0">
                <a:ea typeface="굴림" pitchFamily="34" charset="-127"/>
              </a:rPr>
              <a:t>physical neighbor closest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k</a:t>
            </a:r>
            <a:r>
              <a:rPr lang="en-US" altLang="ko-KR" dirty="0" smtClean="0">
                <a:solidFill>
                  <a:srgbClr val="D60093"/>
                </a:solidFill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is</a:t>
            </a:r>
            <a:r>
              <a:rPr lang="en-US" altLang="ko-KR" dirty="0" smtClean="0">
                <a:solidFill>
                  <a:srgbClr val="D60093"/>
                </a:solidFill>
                <a:ea typeface="굴림" pitchFamily="34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</a:p>
          <a:p>
            <a:pPr lvl="1">
              <a:lnSpc>
                <a:spcPct val="90000"/>
              </a:lnSpc>
            </a:pP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 transmits </a:t>
            </a:r>
            <a:r>
              <a:rPr lang="en-US" altLang="ko-KR" sz="2400" dirty="0" err="1" smtClean="0">
                <a:solidFill>
                  <a:srgbClr val="3333FF"/>
                </a:solidFill>
                <a:ea typeface="굴림" pitchFamily="34" charset="-127"/>
              </a:rPr>
              <a:t>msg</a:t>
            </a:r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 to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ko-KR" sz="2800" dirty="0" smtClean="0">
              <a:ea typeface="굴림" pitchFamily="34" charset="-127"/>
            </a:endParaRPr>
          </a:p>
        </p:txBody>
      </p:sp>
      <p:cxnSp>
        <p:nvCxnSpPr>
          <p:cNvPr id="26629" name="AutoShape 5"/>
          <p:cNvCxnSpPr>
            <a:cxnSpLocks noChangeShapeType="1"/>
          </p:cNvCxnSpPr>
          <p:nvPr/>
        </p:nvCxnSpPr>
        <p:spPr bwMode="auto">
          <a:xfrm>
            <a:off x="2476500" y="23590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2286000" y="2743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h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1429191" y="422476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152400" y="4191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a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3124200" y="22098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6634" name="Rectangle 11"/>
          <p:cNvSpPr>
            <a:spLocks noChangeArrowheads="1"/>
          </p:cNvSpPr>
          <p:nvPr/>
        </p:nvSpPr>
        <p:spPr bwMode="auto">
          <a:xfrm>
            <a:off x="2156286" y="36576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b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886428" y="1851950"/>
            <a:ext cx="525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baseline="0" dirty="0">
                <a:ea typeface="굴림" pitchFamily="34" charset="-127"/>
              </a:rPr>
              <a:t>j</a:t>
            </a:r>
            <a:endParaRPr lang="zh-CN" altLang="en-US" baseline="0" dirty="0">
              <a:ea typeface="宋体" pitchFamily="2" charset="-122"/>
            </a:endParaRPr>
          </a:p>
        </p:txBody>
      </p:sp>
      <p:sp>
        <p:nvSpPr>
          <p:cNvPr id="26636" name="Rectangle 13"/>
          <p:cNvSpPr>
            <a:spLocks noChangeArrowheads="1"/>
          </p:cNvSpPr>
          <p:nvPr/>
        </p:nvSpPr>
        <p:spPr bwMode="auto">
          <a:xfrm>
            <a:off x="2819400" y="4953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6637" name="Rectangle 14"/>
          <p:cNvSpPr>
            <a:spLocks noChangeArrowheads="1"/>
          </p:cNvSpPr>
          <p:nvPr/>
        </p:nvSpPr>
        <p:spPr bwMode="auto">
          <a:xfrm>
            <a:off x="2895600" y="4191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e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6638" name="Rectangle 15"/>
          <p:cNvSpPr>
            <a:spLocks noChangeArrowheads="1"/>
          </p:cNvSpPr>
          <p:nvPr/>
        </p:nvSpPr>
        <p:spPr bwMode="auto">
          <a:xfrm>
            <a:off x="4191000" y="47244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6639" name="Rectangle 16"/>
          <p:cNvSpPr>
            <a:spLocks noChangeArrowheads="1"/>
          </p:cNvSpPr>
          <p:nvPr/>
        </p:nvSpPr>
        <p:spPr bwMode="auto">
          <a:xfrm>
            <a:off x="4114800" y="3200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26640" name="AutoShape 17"/>
          <p:cNvCxnSpPr>
            <a:cxnSpLocks noChangeShapeType="1"/>
          </p:cNvCxnSpPr>
          <p:nvPr/>
        </p:nvCxnSpPr>
        <p:spPr bwMode="auto">
          <a:xfrm>
            <a:off x="3009900" y="41878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6641" name="Line 55"/>
          <p:cNvSpPr>
            <a:spLocks noChangeShapeType="1"/>
          </p:cNvSpPr>
          <p:nvPr/>
        </p:nvSpPr>
        <p:spPr bwMode="auto">
          <a:xfrm flipH="1" flipV="1">
            <a:off x="1371600" y="21336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56"/>
          <p:cNvSpPr>
            <a:spLocks noChangeShapeType="1"/>
          </p:cNvSpPr>
          <p:nvPr/>
        </p:nvSpPr>
        <p:spPr bwMode="auto">
          <a:xfrm flipV="1">
            <a:off x="381000" y="3962400"/>
            <a:ext cx="1752600" cy="228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59"/>
          <p:cNvSpPr>
            <a:spLocks noChangeShapeType="1"/>
          </p:cNvSpPr>
          <p:nvPr/>
        </p:nvSpPr>
        <p:spPr bwMode="auto">
          <a:xfrm>
            <a:off x="1676400" y="43434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Line 60"/>
          <p:cNvSpPr>
            <a:spLocks noChangeShapeType="1"/>
          </p:cNvSpPr>
          <p:nvPr/>
        </p:nvSpPr>
        <p:spPr bwMode="auto">
          <a:xfrm flipV="1">
            <a:off x="1676400" y="39624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62"/>
          <p:cNvSpPr>
            <a:spLocks noChangeShapeType="1"/>
          </p:cNvSpPr>
          <p:nvPr/>
        </p:nvSpPr>
        <p:spPr bwMode="auto">
          <a:xfrm>
            <a:off x="2133600" y="39624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Line 63"/>
          <p:cNvSpPr>
            <a:spLocks noChangeShapeType="1"/>
          </p:cNvSpPr>
          <p:nvPr/>
        </p:nvSpPr>
        <p:spPr bwMode="auto">
          <a:xfrm flipH="1">
            <a:off x="2819400" y="46482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Line 64"/>
          <p:cNvSpPr>
            <a:spLocks noChangeShapeType="1"/>
          </p:cNvSpPr>
          <p:nvPr/>
        </p:nvSpPr>
        <p:spPr bwMode="auto">
          <a:xfrm>
            <a:off x="2438400" y="32004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Line 65"/>
          <p:cNvSpPr>
            <a:spLocks noChangeShapeType="1"/>
          </p:cNvSpPr>
          <p:nvPr/>
        </p:nvSpPr>
        <p:spPr bwMode="auto">
          <a:xfrm flipV="1">
            <a:off x="2819400" y="50292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Line 66"/>
          <p:cNvSpPr>
            <a:spLocks noChangeShapeType="1"/>
          </p:cNvSpPr>
          <p:nvPr/>
        </p:nvSpPr>
        <p:spPr bwMode="auto">
          <a:xfrm>
            <a:off x="3048000" y="46482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67"/>
          <p:cNvSpPr>
            <a:spLocks noChangeShapeType="1"/>
          </p:cNvSpPr>
          <p:nvPr/>
        </p:nvSpPr>
        <p:spPr bwMode="auto">
          <a:xfrm flipV="1">
            <a:off x="3048000" y="37338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Line 71"/>
          <p:cNvSpPr>
            <a:spLocks noChangeShapeType="1"/>
          </p:cNvSpPr>
          <p:nvPr/>
        </p:nvSpPr>
        <p:spPr bwMode="auto">
          <a:xfrm flipV="1">
            <a:off x="2438400" y="25146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Line 72"/>
          <p:cNvSpPr>
            <a:spLocks noChangeShapeType="1"/>
          </p:cNvSpPr>
          <p:nvPr/>
        </p:nvSpPr>
        <p:spPr bwMode="auto">
          <a:xfrm>
            <a:off x="1371600" y="21336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3" name="Oval 73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54" name="Oval 74"/>
          <p:cNvSpPr>
            <a:spLocks noChangeArrowheads="1"/>
          </p:cNvSpPr>
          <p:nvPr/>
        </p:nvSpPr>
        <p:spPr bwMode="auto">
          <a:xfrm>
            <a:off x="41148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55" name="Oval 75"/>
          <p:cNvSpPr>
            <a:spLocks noChangeArrowheads="1"/>
          </p:cNvSpPr>
          <p:nvPr/>
        </p:nvSpPr>
        <p:spPr bwMode="auto">
          <a:xfrm>
            <a:off x="29718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56" name="Oval 76"/>
          <p:cNvSpPr>
            <a:spLocks noChangeArrowheads="1"/>
          </p:cNvSpPr>
          <p:nvPr/>
        </p:nvSpPr>
        <p:spPr bwMode="auto">
          <a:xfrm>
            <a:off x="4191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57" name="Oval 77"/>
          <p:cNvSpPr>
            <a:spLocks noChangeArrowheads="1"/>
          </p:cNvSpPr>
          <p:nvPr/>
        </p:nvSpPr>
        <p:spPr bwMode="auto">
          <a:xfrm>
            <a:off x="29718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58" name="Oval 78"/>
          <p:cNvSpPr>
            <a:spLocks noChangeArrowheads="1"/>
          </p:cNvSpPr>
          <p:nvPr/>
        </p:nvSpPr>
        <p:spPr bwMode="auto">
          <a:xfrm>
            <a:off x="12954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59" name="Oval 79"/>
          <p:cNvSpPr>
            <a:spLocks noChangeArrowheads="1"/>
          </p:cNvSpPr>
          <p:nvPr/>
        </p:nvSpPr>
        <p:spPr bwMode="auto">
          <a:xfrm>
            <a:off x="2057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60" name="Line 81"/>
          <p:cNvSpPr>
            <a:spLocks noChangeShapeType="1"/>
          </p:cNvSpPr>
          <p:nvPr/>
        </p:nvSpPr>
        <p:spPr bwMode="auto">
          <a:xfrm>
            <a:off x="1676400" y="43434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Line 82"/>
          <p:cNvSpPr>
            <a:spLocks noChangeShapeType="1"/>
          </p:cNvSpPr>
          <p:nvPr/>
        </p:nvSpPr>
        <p:spPr bwMode="auto">
          <a:xfrm flipV="1">
            <a:off x="381000" y="3200400"/>
            <a:ext cx="2057400" cy="990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2" name="Oval 83"/>
          <p:cNvSpPr>
            <a:spLocks noChangeArrowheads="1"/>
          </p:cNvSpPr>
          <p:nvPr/>
        </p:nvSpPr>
        <p:spPr bwMode="auto">
          <a:xfrm>
            <a:off x="304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63" name="Oval 84"/>
          <p:cNvSpPr>
            <a:spLocks noChangeArrowheads="1"/>
          </p:cNvSpPr>
          <p:nvPr/>
        </p:nvSpPr>
        <p:spPr bwMode="auto">
          <a:xfrm>
            <a:off x="1600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64" name="Oval 85"/>
          <p:cNvSpPr>
            <a:spLocks noChangeArrowheads="1"/>
          </p:cNvSpPr>
          <p:nvPr/>
        </p:nvSpPr>
        <p:spPr bwMode="auto">
          <a:xfrm>
            <a:off x="23622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65" name="Rectangle 90"/>
          <p:cNvSpPr>
            <a:spLocks noChangeArrowheads="1"/>
          </p:cNvSpPr>
          <p:nvPr/>
        </p:nvSpPr>
        <p:spPr bwMode="auto">
          <a:xfrm>
            <a:off x="766823" y="4568141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aseline="0" dirty="0">
                <a:solidFill>
                  <a:srgbClr val="3333FF"/>
                </a:solidFill>
                <a:ea typeface="굴림" pitchFamily="34" charset="-127"/>
              </a:rPr>
              <a:t>source</a:t>
            </a:r>
            <a:endParaRPr lang="en-US" altLang="zh-CN" baseline="0" dirty="0">
              <a:solidFill>
                <a:srgbClr val="3333FF"/>
              </a:solidFill>
              <a:ea typeface="宋体" pitchFamily="2" charset="-122"/>
            </a:endParaRPr>
          </a:p>
        </p:txBody>
      </p:sp>
      <p:sp>
        <p:nvSpPr>
          <p:cNvPr id="26666" name="Rectangle 91"/>
          <p:cNvSpPr>
            <a:spLocks noChangeArrowheads="1"/>
          </p:cNvSpPr>
          <p:nvPr/>
        </p:nvSpPr>
        <p:spPr bwMode="auto">
          <a:xfrm>
            <a:off x="1064871" y="1185439"/>
            <a:ext cx="169569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d</a:t>
            </a:r>
            <a:r>
              <a:rPr lang="en-US" altLang="ko-KR" baseline="0" dirty="0" smtClean="0">
                <a:solidFill>
                  <a:srgbClr val="3333FF"/>
                </a:solidFill>
                <a:ea typeface="굴림" pitchFamily="34" charset="-127"/>
              </a:rPr>
              <a:t>estination</a:t>
            </a:r>
          </a:p>
          <a:p>
            <a:r>
              <a:rPr lang="en-US" altLang="ko-KR" sz="2800" baseline="0" dirty="0" smtClean="0">
                <a:solidFill>
                  <a:srgbClr val="FF0000"/>
                </a:solidFill>
                <a:ea typeface="굴림" pitchFamily="34" charset="-127"/>
              </a:rPr>
              <a:t> k</a:t>
            </a:r>
            <a:endParaRPr lang="en-US" altLang="zh-CN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153692" name="Rectangle 92"/>
          <p:cNvSpPr>
            <a:spLocks noChangeArrowheads="1"/>
          </p:cNvSpPr>
          <p:nvPr/>
        </p:nvSpPr>
        <p:spPr bwMode="auto">
          <a:xfrm>
            <a:off x="2743200" y="5334000"/>
            <a:ext cx="685800" cy="3365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600" baseline="0" dirty="0">
                <a:solidFill>
                  <a:schemeClr val="bg1"/>
                </a:solidFill>
                <a:ea typeface="굴림" pitchFamily="34" charset="-127"/>
              </a:rPr>
              <a:t>MSG</a:t>
            </a:r>
            <a:endParaRPr lang="en-US" altLang="zh-CN" sz="16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153694" name="Oval 94"/>
          <p:cNvSpPr>
            <a:spLocks noChangeArrowheads="1"/>
          </p:cNvSpPr>
          <p:nvPr/>
        </p:nvSpPr>
        <p:spPr bwMode="auto">
          <a:xfrm>
            <a:off x="41148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3695" name="Oval 95"/>
          <p:cNvSpPr>
            <a:spLocks noChangeArrowheads="1"/>
          </p:cNvSpPr>
          <p:nvPr/>
        </p:nvSpPr>
        <p:spPr bwMode="auto">
          <a:xfrm>
            <a:off x="29718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3696" name="Oval 96"/>
          <p:cNvSpPr>
            <a:spLocks noChangeArrowheads="1"/>
          </p:cNvSpPr>
          <p:nvPr/>
        </p:nvSpPr>
        <p:spPr bwMode="auto">
          <a:xfrm>
            <a:off x="1600200" y="4267200"/>
            <a:ext cx="152400" cy="1524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71" name="Oval 98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72" name="Oval 98"/>
          <p:cNvSpPr>
            <a:spLocks noChangeArrowheads="1"/>
          </p:cNvSpPr>
          <p:nvPr/>
        </p:nvSpPr>
        <p:spPr bwMode="auto">
          <a:xfrm>
            <a:off x="1295400" y="2057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6673" name="Line 58"/>
          <p:cNvSpPr>
            <a:spLocks noChangeShapeType="1"/>
          </p:cNvSpPr>
          <p:nvPr/>
        </p:nvSpPr>
        <p:spPr bwMode="auto">
          <a:xfrm>
            <a:off x="381000" y="4191000"/>
            <a:ext cx="1295400" cy="152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4" name="Line 57"/>
          <p:cNvSpPr>
            <a:spLocks noChangeShapeType="1"/>
          </p:cNvSpPr>
          <p:nvPr/>
        </p:nvSpPr>
        <p:spPr bwMode="auto">
          <a:xfrm>
            <a:off x="381000" y="4191000"/>
            <a:ext cx="2438400" cy="914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5" name="Line 61"/>
          <p:cNvSpPr>
            <a:spLocks noChangeShapeType="1"/>
          </p:cNvSpPr>
          <p:nvPr/>
        </p:nvSpPr>
        <p:spPr bwMode="auto">
          <a:xfrm>
            <a:off x="2133600" y="39624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6" name="Line 68"/>
          <p:cNvSpPr>
            <a:spLocks noChangeShapeType="1"/>
          </p:cNvSpPr>
          <p:nvPr/>
        </p:nvSpPr>
        <p:spPr bwMode="auto">
          <a:xfrm flipV="1">
            <a:off x="4191000" y="37338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7" name="Line 70"/>
          <p:cNvSpPr>
            <a:spLocks noChangeShapeType="1"/>
          </p:cNvSpPr>
          <p:nvPr/>
        </p:nvSpPr>
        <p:spPr bwMode="auto">
          <a:xfrm>
            <a:off x="3048000" y="25146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8" name="Line 69"/>
          <p:cNvSpPr>
            <a:spLocks noChangeShapeType="1"/>
          </p:cNvSpPr>
          <p:nvPr/>
        </p:nvSpPr>
        <p:spPr bwMode="auto">
          <a:xfrm>
            <a:off x="2438400" y="32004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9" name="Line 53"/>
          <p:cNvSpPr>
            <a:spLocks noChangeShapeType="1"/>
          </p:cNvSpPr>
          <p:nvPr/>
        </p:nvSpPr>
        <p:spPr bwMode="auto">
          <a:xfrm flipH="1" flipV="1">
            <a:off x="1371600" y="21336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80" name="Line 6"/>
          <p:cNvSpPr>
            <a:spLocks noChangeShapeType="1"/>
          </p:cNvSpPr>
          <p:nvPr/>
        </p:nvSpPr>
        <p:spPr bwMode="auto">
          <a:xfrm flipV="1">
            <a:off x="381000" y="2133600"/>
            <a:ext cx="990600" cy="2057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81" name="Line 6"/>
          <p:cNvSpPr>
            <a:spLocks noChangeShapeType="1"/>
          </p:cNvSpPr>
          <p:nvPr/>
        </p:nvSpPr>
        <p:spPr bwMode="auto">
          <a:xfrm flipH="1" flipV="1">
            <a:off x="1371600" y="21336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>
          <a:xfrm>
            <a:off x="335665" y="6400800"/>
            <a:ext cx="1222094" cy="457200"/>
          </a:xfrm>
        </p:spPr>
        <p:txBody>
          <a:bodyPr/>
          <a:lstStyle/>
          <a:p>
            <a:pPr>
              <a:defRPr/>
            </a:pPr>
            <a:fld id="{6C2A4686-DE8D-4664-B6AA-24B94656444E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sp>
        <p:nvSpPr>
          <p:cNvPr id="60" name="Line 53"/>
          <p:cNvSpPr>
            <a:spLocks noChangeShapeType="1"/>
          </p:cNvSpPr>
          <p:nvPr/>
        </p:nvSpPr>
        <p:spPr bwMode="auto">
          <a:xfrm flipV="1">
            <a:off x="2209800" y="3200400"/>
            <a:ext cx="228600" cy="685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Oval 98"/>
          <p:cNvSpPr>
            <a:spLocks noChangeArrowheads="1"/>
          </p:cNvSpPr>
          <p:nvPr/>
        </p:nvSpPr>
        <p:spPr bwMode="auto">
          <a:xfrm>
            <a:off x="1668684" y="1824942"/>
            <a:ext cx="152400" cy="1524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0"/>
          </p:nvPr>
        </p:nvSpPr>
        <p:spPr>
          <a:xfrm>
            <a:off x="2384424" y="6400800"/>
            <a:ext cx="5921375" cy="4572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Multi-hop DT (Simon S. </a:t>
            </a:r>
            <a:r>
              <a:rPr lang="fr-FR" dirty="0" err="1" smtClean="0"/>
              <a:t>Lam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 bwMode="auto">
          <a:xfrm>
            <a:off x="2025569" y="3865943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Oval 65"/>
          <p:cNvSpPr>
            <a:spLocks noChangeAspect="1"/>
          </p:cNvSpPr>
          <p:nvPr/>
        </p:nvSpPr>
        <p:spPr bwMode="auto">
          <a:xfrm>
            <a:off x="2941898" y="4561967"/>
            <a:ext cx="171692" cy="17169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Oval 66"/>
          <p:cNvSpPr>
            <a:spLocks noChangeAspect="1"/>
          </p:cNvSpPr>
          <p:nvPr/>
        </p:nvSpPr>
        <p:spPr bwMode="auto">
          <a:xfrm>
            <a:off x="2723909" y="5004121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>
            <a:off x="1579944" y="4253696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302 -0.18756 L -0.11302 -0.24306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536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2" grpId="0" animBg="1"/>
      <p:bldP spid="153692" grpId="1" animBg="1"/>
      <p:bldP spid="153694" grpId="0" animBg="1"/>
      <p:bldP spid="153695" grpId="0" animBg="1"/>
      <p:bldP spid="153696" grpId="0" animBg="1"/>
      <p:bldP spid="63" grpId="0" animBg="1"/>
      <p:bldP spid="66" grpId="0" animBg="1"/>
      <p:bldP spid="66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949" y="223777"/>
            <a:ext cx="8610600" cy="655899"/>
          </a:xfrm>
        </p:spPr>
        <p:txBody>
          <a:bodyPr/>
          <a:lstStyle/>
          <a:p>
            <a:r>
              <a:rPr lang="en-US" altLang="ko-KR" sz="3600" dirty="0" smtClean="0">
                <a:solidFill>
                  <a:srgbClr val="0000FF"/>
                </a:solidFill>
                <a:ea typeface="굴림" pitchFamily="34" charset="-127"/>
              </a:rPr>
              <a:t>2-step greedy example (cont.)</a:t>
            </a:r>
          </a:p>
        </p:txBody>
      </p:sp>
      <p:sp>
        <p:nvSpPr>
          <p:cNvPr id="154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267200" y="982884"/>
            <a:ext cx="4876800" cy="4114800"/>
          </a:xfrm>
        </p:spPr>
        <p:txBody>
          <a:bodyPr/>
          <a:lstStyle/>
          <a:p>
            <a:r>
              <a:rPr lang="en-US" altLang="ko-KR" sz="2400" dirty="0" smtClean="0">
                <a:ea typeface="굴림" pitchFamily="34" charset="-127"/>
              </a:rPr>
              <a:t>Node</a:t>
            </a:r>
            <a:r>
              <a:rPr lang="en-US" altLang="ko-KR" sz="2400" dirty="0" smtClean="0">
                <a:solidFill>
                  <a:srgbClr val="0000FF"/>
                </a:solidFill>
                <a:ea typeface="굴림" pitchFamily="34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  <a:r>
              <a:rPr lang="en-US" altLang="ko-KR" sz="2400" dirty="0" smtClean="0">
                <a:ea typeface="굴림" pitchFamily="34" charset="-127"/>
              </a:rPr>
              <a:t> is a local minimum </a:t>
            </a:r>
          </a:p>
          <a:p>
            <a:r>
              <a:rPr lang="en-US" altLang="ko-KR" sz="2400" dirty="0" smtClean="0">
                <a:ea typeface="굴림" pitchFamily="34" charset="-127"/>
              </a:rPr>
              <a:t>with multi-hop DT neighbor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 </a:t>
            </a:r>
            <a:r>
              <a:rPr lang="en-US" altLang="ko-KR" sz="2400" dirty="0" smtClean="0">
                <a:ea typeface="굴림" pitchFamily="34" charset="-127"/>
              </a:rPr>
              <a:t>closest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k</a:t>
            </a:r>
            <a:r>
              <a:rPr lang="en-US" altLang="ko-KR" sz="2400" dirty="0" smtClean="0">
                <a:solidFill>
                  <a:srgbClr val="FF0000"/>
                </a:solidFill>
                <a:ea typeface="굴림" pitchFamily="34" charset="-127"/>
              </a:rPr>
              <a:t> </a:t>
            </a:r>
          </a:p>
          <a:p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node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 </a:t>
            </a:r>
            <a:r>
              <a:rPr lang="en-US" altLang="ko-KR" sz="2400" dirty="0" smtClean="0">
                <a:ea typeface="굴림" pitchFamily="34" charset="-127"/>
              </a:rPr>
              <a:t>forwards </a:t>
            </a:r>
            <a:r>
              <a:rPr lang="en-US" altLang="ko-KR" sz="2400" dirty="0" err="1" smtClean="0">
                <a:solidFill>
                  <a:srgbClr val="3333FF"/>
                </a:solidFill>
                <a:ea typeface="굴림" pitchFamily="34" charset="-127"/>
              </a:rPr>
              <a:t>msg</a:t>
            </a:r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 </a:t>
            </a:r>
            <a:r>
              <a:rPr lang="en-US" altLang="ko-KR" sz="2400" dirty="0" smtClean="0">
                <a:ea typeface="굴림" pitchFamily="34" charset="-127"/>
              </a:rPr>
              <a:t>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400" dirty="0" smtClean="0">
                <a:ea typeface="굴림" pitchFamily="34" charset="-127"/>
              </a:rPr>
              <a:t> by transmitting it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e</a:t>
            </a:r>
            <a:r>
              <a:rPr lang="en-US" altLang="ko-KR" sz="2400" dirty="0" smtClean="0">
                <a:solidFill>
                  <a:srgbClr val="FF0000"/>
                </a:solidFill>
                <a:ea typeface="굴림" pitchFamily="34" charset="-127"/>
              </a:rPr>
              <a:t> </a:t>
            </a:r>
          </a:p>
          <a:p>
            <a:r>
              <a:rPr lang="en-US" altLang="ko-KR" sz="2400" dirty="0" smtClean="0">
                <a:ea typeface="굴림" pitchFamily="34" charset="-127"/>
              </a:rPr>
              <a:t>node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e</a:t>
            </a:r>
            <a:r>
              <a:rPr lang="en-US" altLang="ko-KR" sz="2400" dirty="0" smtClean="0">
                <a:ea typeface="굴림" pitchFamily="34" charset="-127"/>
              </a:rPr>
              <a:t> forwards </a:t>
            </a:r>
            <a:r>
              <a:rPr lang="en-US" altLang="ko-KR" sz="2400" dirty="0" err="1" smtClean="0">
                <a:ea typeface="굴림" pitchFamily="34" charset="-127"/>
              </a:rPr>
              <a:t>msg</a:t>
            </a:r>
            <a:r>
              <a:rPr lang="en-US" altLang="ko-KR" sz="2400" dirty="0" smtClean="0">
                <a:ea typeface="굴림" pitchFamily="34" charset="-127"/>
              </a:rPr>
              <a:t>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400" dirty="0" smtClean="0">
                <a:ea typeface="굴림" pitchFamily="34" charset="-127"/>
              </a:rPr>
              <a:t> by transmitting it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h</a:t>
            </a:r>
            <a:r>
              <a:rPr lang="en-US" altLang="ko-KR" sz="2400" dirty="0" smtClean="0">
                <a:solidFill>
                  <a:srgbClr val="FF0000"/>
                </a:solidFill>
                <a:ea typeface="굴림" pitchFamily="34" charset="-127"/>
              </a:rPr>
              <a:t>  </a:t>
            </a:r>
          </a:p>
          <a:p>
            <a:pPr marL="742950" lvl="2" indent="-342900">
              <a:buSzPct val="85000"/>
              <a:buFont typeface="Wingdings" pitchFamily="2" charset="2"/>
              <a:buChar char="v"/>
            </a:pP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does not perform greedy step 1</a:t>
            </a:r>
          </a:p>
          <a:p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h</a:t>
            </a:r>
            <a:r>
              <a:rPr lang="en-US" altLang="ko-KR" sz="2400" dirty="0" smtClean="0">
                <a:ea typeface="굴림" pitchFamily="34" charset="-127"/>
              </a:rPr>
              <a:t> transmits </a:t>
            </a:r>
            <a:r>
              <a:rPr lang="en-US" altLang="ko-KR" sz="2400" dirty="0" err="1" smtClean="0">
                <a:ea typeface="굴림" pitchFamily="34" charset="-127"/>
              </a:rPr>
              <a:t>msg</a:t>
            </a:r>
            <a:r>
              <a:rPr lang="en-US" altLang="ko-KR" sz="2400" dirty="0" smtClean="0">
                <a:ea typeface="굴림" pitchFamily="34" charset="-127"/>
              </a:rPr>
              <a:t>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</a:p>
          <a:p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400" dirty="0" smtClean="0">
                <a:solidFill>
                  <a:srgbClr val="FF0000"/>
                </a:solidFill>
                <a:ea typeface="굴림" pitchFamily="34" charset="-127"/>
              </a:rPr>
              <a:t> </a:t>
            </a:r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finds itself closest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k</a:t>
            </a:r>
          </a:p>
        </p:txBody>
      </p:sp>
      <p:cxnSp>
        <p:nvCxnSpPr>
          <p:cNvPr id="27653" name="AutoShape 5"/>
          <p:cNvCxnSpPr>
            <a:cxnSpLocks noChangeShapeType="1"/>
          </p:cNvCxnSpPr>
          <p:nvPr/>
        </p:nvCxnSpPr>
        <p:spPr bwMode="auto">
          <a:xfrm>
            <a:off x="2476500" y="22828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381000" y="2057400"/>
            <a:ext cx="990600" cy="2057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280905" y="26670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h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1600200" y="4267200"/>
            <a:ext cx="33277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baseline="0" dirty="0">
                <a:ea typeface="굴림" pitchFamily="34" charset="-127"/>
              </a:rPr>
              <a:t>c</a:t>
            </a:r>
            <a:endParaRPr lang="zh-CN" altLang="en-US" baseline="0" dirty="0">
              <a:ea typeface="宋体" pitchFamily="2" charset="-122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52400" y="4114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a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3124200" y="21336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2156286" y="35814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b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1006662" y="1761281"/>
            <a:ext cx="2840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j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819400" y="4876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896162" y="41148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e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4017379" y="4960717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 dirty="0">
                <a:ea typeface="굴림" pitchFamily="34" charset="-127"/>
              </a:rPr>
              <a:t>f</a:t>
            </a:r>
            <a:endParaRPr lang="zh-CN" altLang="en-US" baseline="0" dirty="0">
              <a:ea typeface="宋体" pitchFamily="2" charset="-122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114800" y="3124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27665" name="AutoShape 17"/>
          <p:cNvCxnSpPr>
            <a:cxnSpLocks noChangeShapeType="1"/>
          </p:cNvCxnSpPr>
          <p:nvPr/>
        </p:nvCxnSpPr>
        <p:spPr bwMode="auto">
          <a:xfrm>
            <a:off x="3009900" y="41116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7666" name="Line 52"/>
          <p:cNvSpPr>
            <a:spLocks noChangeShapeType="1"/>
          </p:cNvSpPr>
          <p:nvPr/>
        </p:nvSpPr>
        <p:spPr bwMode="auto">
          <a:xfrm flipH="1" flipV="1">
            <a:off x="1371600" y="20574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Line 53"/>
          <p:cNvSpPr>
            <a:spLocks noChangeShapeType="1"/>
          </p:cNvSpPr>
          <p:nvPr/>
        </p:nvSpPr>
        <p:spPr bwMode="auto">
          <a:xfrm flipV="1">
            <a:off x="2133600" y="3124200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Line 54"/>
          <p:cNvSpPr>
            <a:spLocks noChangeShapeType="1"/>
          </p:cNvSpPr>
          <p:nvPr/>
        </p:nvSpPr>
        <p:spPr bwMode="auto">
          <a:xfrm flipH="1" flipV="1">
            <a:off x="1371600" y="20574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55"/>
          <p:cNvSpPr>
            <a:spLocks noChangeShapeType="1"/>
          </p:cNvSpPr>
          <p:nvPr/>
        </p:nvSpPr>
        <p:spPr bwMode="auto">
          <a:xfrm flipV="1">
            <a:off x="381000" y="3886200"/>
            <a:ext cx="1752600" cy="228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Line 56"/>
          <p:cNvSpPr>
            <a:spLocks noChangeShapeType="1"/>
          </p:cNvSpPr>
          <p:nvPr/>
        </p:nvSpPr>
        <p:spPr bwMode="auto">
          <a:xfrm>
            <a:off x="381000" y="4114800"/>
            <a:ext cx="2438400" cy="914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Line 57"/>
          <p:cNvSpPr>
            <a:spLocks noChangeShapeType="1"/>
          </p:cNvSpPr>
          <p:nvPr/>
        </p:nvSpPr>
        <p:spPr bwMode="auto">
          <a:xfrm>
            <a:off x="381000" y="4114800"/>
            <a:ext cx="1295400" cy="152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Line 58"/>
          <p:cNvSpPr>
            <a:spLocks noChangeShapeType="1"/>
          </p:cNvSpPr>
          <p:nvPr/>
        </p:nvSpPr>
        <p:spPr bwMode="auto">
          <a:xfrm>
            <a:off x="1676400" y="42672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Line 59"/>
          <p:cNvSpPr>
            <a:spLocks noChangeShapeType="1"/>
          </p:cNvSpPr>
          <p:nvPr/>
        </p:nvSpPr>
        <p:spPr bwMode="auto">
          <a:xfrm flipV="1">
            <a:off x="1676400" y="38862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60"/>
          <p:cNvSpPr>
            <a:spLocks noChangeShapeType="1"/>
          </p:cNvSpPr>
          <p:nvPr/>
        </p:nvSpPr>
        <p:spPr bwMode="auto">
          <a:xfrm>
            <a:off x="2133600" y="38862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Line 61"/>
          <p:cNvSpPr>
            <a:spLocks noChangeShapeType="1"/>
          </p:cNvSpPr>
          <p:nvPr/>
        </p:nvSpPr>
        <p:spPr bwMode="auto">
          <a:xfrm>
            <a:off x="2133600" y="38862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Line 62"/>
          <p:cNvSpPr>
            <a:spLocks noChangeShapeType="1"/>
          </p:cNvSpPr>
          <p:nvPr/>
        </p:nvSpPr>
        <p:spPr bwMode="auto">
          <a:xfrm flipH="1">
            <a:off x="2819400" y="45720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63"/>
          <p:cNvSpPr>
            <a:spLocks noChangeShapeType="1"/>
          </p:cNvSpPr>
          <p:nvPr/>
        </p:nvSpPr>
        <p:spPr bwMode="auto">
          <a:xfrm>
            <a:off x="2438400" y="31242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Line 64"/>
          <p:cNvSpPr>
            <a:spLocks noChangeShapeType="1"/>
          </p:cNvSpPr>
          <p:nvPr/>
        </p:nvSpPr>
        <p:spPr bwMode="auto">
          <a:xfrm flipV="1">
            <a:off x="2819400" y="49530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Line 65"/>
          <p:cNvSpPr>
            <a:spLocks noChangeShapeType="1"/>
          </p:cNvSpPr>
          <p:nvPr/>
        </p:nvSpPr>
        <p:spPr bwMode="auto">
          <a:xfrm>
            <a:off x="3048000" y="45720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0" name="Line 66"/>
          <p:cNvSpPr>
            <a:spLocks noChangeShapeType="1"/>
          </p:cNvSpPr>
          <p:nvPr/>
        </p:nvSpPr>
        <p:spPr bwMode="auto">
          <a:xfrm flipV="1">
            <a:off x="3048000" y="36576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1" name="Line 67"/>
          <p:cNvSpPr>
            <a:spLocks noChangeShapeType="1"/>
          </p:cNvSpPr>
          <p:nvPr/>
        </p:nvSpPr>
        <p:spPr bwMode="auto">
          <a:xfrm flipV="1">
            <a:off x="4191000" y="36576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2" name="Line 68"/>
          <p:cNvSpPr>
            <a:spLocks noChangeShapeType="1"/>
          </p:cNvSpPr>
          <p:nvPr/>
        </p:nvSpPr>
        <p:spPr bwMode="auto">
          <a:xfrm>
            <a:off x="2438400" y="31242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3" name="Line 69"/>
          <p:cNvSpPr>
            <a:spLocks noChangeShapeType="1"/>
          </p:cNvSpPr>
          <p:nvPr/>
        </p:nvSpPr>
        <p:spPr bwMode="auto">
          <a:xfrm>
            <a:off x="3048000" y="24384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4" name="Line 70"/>
          <p:cNvSpPr>
            <a:spLocks noChangeShapeType="1"/>
          </p:cNvSpPr>
          <p:nvPr/>
        </p:nvSpPr>
        <p:spPr bwMode="auto">
          <a:xfrm flipV="1">
            <a:off x="2438400" y="24384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5" name="Line 71"/>
          <p:cNvSpPr>
            <a:spLocks noChangeShapeType="1"/>
          </p:cNvSpPr>
          <p:nvPr/>
        </p:nvSpPr>
        <p:spPr bwMode="auto">
          <a:xfrm>
            <a:off x="1371600" y="20574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6" name="Oval 72"/>
          <p:cNvSpPr>
            <a:spLocks noChangeArrowheads="1"/>
          </p:cNvSpPr>
          <p:nvPr/>
        </p:nvSpPr>
        <p:spPr bwMode="auto">
          <a:xfrm>
            <a:off x="27432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87" name="Oval 73"/>
          <p:cNvSpPr>
            <a:spLocks noChangeArrowheads="1"/>
          </p:cNvSpPr>
          <p:nvPr/>
        </p:nvSpPr>
        <p:spPr bwMode="auto">
          <a:xfrm>
            <a:off x="41148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88" name="Oval 74"/>
          <p:cNvSpPr>
            <a:spLocks noChangeArrowheads="1"/>
          </p:cNvSpPr>
          <p:nvPr/>
        </p:nvSpPr>
        <p:spPr bwMode="auto">
          <a:xfrm>
            <a:off x="29718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89" name="Oval 75"/>
          <p:cNvSpPr>
            <a:spLocks noChangeArrowheads="1"/>
          </p:cNvSpPr>
          <p:nvPr/>
        </p:nvSpPr>
        <p:spPr bwMode="auto">
          <a:xfrm>
            <a:off x="41910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90" name="Oval 76"/>
          <p:cNvSpPr>
            <a:spLocks noChangeArrowheads="1"/>
          </p:cNvSpPr>
          <p:nvPr/>
        </p:nvSpPr>
        <p:spPr bwMode="auto">
          <a:xfrm>
            <a:off x="2971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91" name="Oval 77"/>
          <p:cNvSpPr>
            <a:spLocks noChangeArrowheads="1"/>
          </p:cNvSpPr>
          <p:nvPr/>
        </p:nvSpPr>
        <p:spPr bwMode="auto">
          <a:xfrm>
            <a:off x="1295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92" name="Oval 78"/>
          <p:cNvSpPr>
            <a:spLocks noChangeArrowheads="1"/>
          </p:cNvSpPr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93" name="Line 79"/>
          <p:cNvSpPr>
            <a:spLocks noChangeShapeType="1"/>
          </p:cNvSpPr>
          <p:nvPr/>
        </p:nvSpPr>
        <p:spPr bwMode="auto">
          <a:xfrm>
            <a:off x="1676400" y="42672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4" name="Line 80"/>
          <p:cNvSpPr>
            <a:spLocks noChangeShapeType="1"/>
          </p:cNvSpPr>
          <p:nvPr/>
        </p:nvSpPr>
        <p:spPr bwMode="auto">
          <a:xfrm flipV="1">
            <a:off x="381000" y="3124200"/>
            <a:ext cx="2057400" cy="990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5" name="Oval 81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96" name="Oval 82"/>
          <p:cNvSpPr>
            <a:spLocks noChangeArrowheads="1"/>
          </p:cNvSpPr>
          <p:nvPr/>
        </p:nvSpPr>
        <p:spPr bwMode="auto">
          <a:xfrm>
            <a:off x="16002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97" name="Oval 83"/>
          <p:cNvSpPr>
            <a:spLocks noChangeArrowheads="1"/>
          </p:cNvSpPr>
          <p:nvPr/>
        </p:nvSpPr>
        <p:spPr bwMode="auto">
          <a:xfrm>
            <a:off x="23622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699" name="Rectangle 89"/>
          <p:cNvSpPr>
            <a:spLocks noChangeArrowheads="1"/>
          </p:cNvSpPr>
          <p:nvPr/>
        </p:nvSpPr>
        <p:spPr bwMode="auto">
          <a:xfrm>
            <a:off x="953947" y="473018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aseline="0" dirty="0">
                <a:solidFill>
                  <a:srgbClr val="3333FF"/>
                </a:solidFill>
                <a:ea typeface="굴림" pitchFamily="34" charset="-127"/>
              </a:rPr>
              <a:t>source</a:t>
            </a:r>
            <a:endParaRPr lang="en-US" altLang="zh-CN" baseline="0" dirty="0">
              <a:solidFill>
                <a:srgbClr val="3333FF"/>
              </a:solidFill>
              <a:ea typeface="宋体" pitchFamily="2" charset="-122"/>
            </a:endParaRPr>
          </a:p>
        </p:txBody>
      </p:sp>
      <p:sp>
        <p:nvSpPr>
          <p:cNvPr id="154715" name="Rectangle 91"/>
          <p:cNvSpPr>
            <a:spLocks noChangeArrowheads="1"/>
          </p:cNvSpPr>
          <p:nvPr/>
        </p:nvSpPr>
        <p:spPr bwMode="auto">
          <a:xfrm>
            <a:off x="1981200" y="4038600"/>
            <a:ext cx="685800" cy="3365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600" baseline="0" dirty="0">
                <a:solidFill>
                  <a:schemeClr val="bg1"/>
                </a:solidFill>
                <a:ea typeface="굴림" pitchFamily="34" charset="-127"/>
              </a:rPr>
              <a:t>MSG</a:t>
            </a:r>
            <a:endParaRPr lang="en-US" altLang="zh-CN" sz="16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154716" name="Oval 92"/>
          <p:cNvSpPr>
            <a:spLocks noChangeArrowheads="1"/>
          </p:cNvSpPr>
          <p:nvPr/>
        </p:nvSpPr>
        <p:spPr bwMode="auto">
          <a:xfrm>
            <a:off x="2971800" y="4495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17" name="Oval 93"/>
          <p:cNvSpPr>
            <a:spLocks noChangeArrowheads="1"/>
          </p:cNvSpPr>
          <p:nvPr/>
        </p:nvSpPr>
        <p:spPr bwMode="auto">
          <a:xfrm>
            <a:off x="1600200" y="41910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18" name="Oval 94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20" name="Oval 96"/>
          <p:cNvSpPr>
            <a:spLocks noChangeArrowheads="1"/>
          </p:cNvSpPr>
          <p:nvPr/>
        </p:nvSpPr>
        <p:spPr bwMode="auto">
          <a:xfrm>
            <a:off x="1295400" y="1981200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21" name="Oval 97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22" name="Oval 98"/>
          <p:cNvSpPr>
            <a:spLocks noChangeArrowheads="1"/>
          </p:cNvSpPr>
          <p:nvPr/>
        </p:nvSpPr>
        <p:spPr bwMode="auto">
          <a:xfrm>
            <a:off x="2362200" y="3048000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23" name="Oval 99"/>
          <p:cNvSpPr>
            <a:spLocks noChangeArrowheads="1"/>
          </p:cNvSpPr>
          <p:nvPr/>
        </p:nvSpPr>
        <p:spPr bwMode="auto">
          <a:xfrm>
            <a:off x="2971800" y="4495800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24" name="Oval 100"/>
          <p:cNvSpPr>
            <a:spLocks noChangeArrowheads="1"/>
          </p:cNvSpPr>
          <p:nvPr/>
        </p:nvSpPr>
        <p:spPr bwMode="auto">
          <a:xfrm>
            <a:off x="1600200" y="4191000"/>
            <a:ext cx="152400" cy="1524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54725" name="Oval 101"/>
          <p:cNvSpPr>
            <a:spLocks noChangeArrowheads="1"/>
          </p:cNvSpPr>
          <p:nvPr/>
        </p:nvSpPr>
        <p:spPr bwMode="auto">
          <a:xfrm>
            <a:off x="2743200" y="4953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7710" name="Line 6"/>
          <p:cNvSpPr>
            <a:spLocks noChangeShapeType="1"/>
          </p:cNvSpPr>
          <p:nvPr/>
        </p:nvSpPr>
        <p:spPr bwMode="auto">
          <a:xfrm flipH="1" flipV="1">
            <a:off x="1371600" y="20574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Date Placeholder 62"/>
          <p:cNvSpPr>
            <a:spLocks noGrp="1"/>
          </p:cNvSpPr>
          <p:nvPr>
            <p:ph type="dt" sz="half" idx="10"/>
          </p:nvPr>
        </p:nvSpPr>
        <p:spPr>
          <a:xfrm>
            <a:off x="324133" y="6308202"/>
            <a:ext cx="1585690" cy="266218"/>
          </a:xfrm>
        </p:spPr>
        <p:txBody>
          <a:bodyPr/>
          <a:lstStyle/>
          <a:p>
            <a:pPr>
              <a:defRPr/>
            </a:pPr>
            <a:fld id="{03A689CD-E6E3-4395-9FE8-C4454C0AAFA0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sp>
        <p:nvSpPr>
          <p:cNvPr id="65" name="TextBox 64"/>
          <p:cNvSpPr txBox="1"/>
          <p:nvPr/>
        </p:nvSpPr>
        <p:spPr>
          <a:xfrm>
            <a:off x="1018572" y="1018572"/>
            <a:ext cx="15625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destination</a:t>
            </a:r>
          </a:p>
          <a:p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 k</a:t>
            </a:r>
            <a:endParaRPr lang="en-US" altLang="zh-CN" sz="280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67" name="Oval 97"/>
          <p:cNvSpPr>
            <a:spLocks noChangeArrowheads="1"/>
          </p:cNvSpPr>
          <p:nvPr/>
        </p:nvSpPr>
        <p:spPr bwMode="auto">
          <a:xfrm>
            <a:off x="1545220" y="1667719"/>
            <a:ext cx="152400" cy="1524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2465408" y="3970116"/>
            <a:ext cx="300941" cy="24306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2685327" y="3402957"/>
            <a:ext cx="219919" cy="52086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flipH="1" flipV="1">
            <a:off x="1840375" y="2349661"/>
            <a:ext cx="381964" cy="34724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Slide Number Placeholder 7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0"/>
          </p:nvPr>
        </p:nvSpPr>
        <p:spPr>
          <a:xfrm>
            <a:off x="4606724" y="6400800"/>
            <a:ext cx="3490732" cy="4572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Multi-hop DT (Simon S. </a:t>
            </a:r>
            <a:r>
              <a:rPr lang="fr-FR" dirty="0" err="1" smtClean="0"/>
              <a:t>Lam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>
            <a:off x="1267429" y="1950334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Line 64"/>
          <p:cNvSpPr>
            <a:spLocks noChangeShapeType="1"/>
          </p:cNvSpPr>
          <p:nvPr/>
        </p:nvSpPr>
        <p:spPr bwMode="auto">
          <a:xfrm>
            <a:off x="1400537" y="2141316"/>
            <a:ext cx="694481" cy="1701479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Oval 71"/>
          <p:cNvSpPr>
            <a:spLocks noChangeAspect="1"/>
          </p:cNvSpPr>
          <p:nvPr/>
        </p:nvSpPr>
        <p:spPr bwMode="auto">
          <a:xfrm>
            <a:off x="2039073" y="3798037"/>
            <a:ext cx="171692" cy="17169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4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4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4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4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100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5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-0.08241 L -0.09584 -0.30232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1547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715" grpId="0" animBg="1"/>
      <p:bldP spid="154715" grpId="1" animBg="1"/>
      <p:bldP spid="154716" grpId="0" animBg="1"/>
      <p:bldP spid="154717" grpId="0" animBg="1"/>
      <p:bldP spid="154718" grpId="0" animBg="1"/>
      <p:bldP spid="70" grpId="0" animBg="1"/>
      <p:bldP spid="77" grpId="0" animBg="1"/>
      <p:bldP spid="7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8382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FF"/>
                </a:solidFill>
                <a:ea typeface="굴림" pitchFamily="34" charset="-127"/>
              </a:rPr>
              <a:t>In a correct multi-hop DT </a:t>
            </a:r>
            <a:endParaRPr lang="en-US" altLang="ko-KR" b="1" dirty="0" smtClean="0">
              <a:solidFill>
                <a:srgbClr val="0000FF"/>
              </a:solidFill>
              <a:ea typeface="굴림" pitchFamily="34" charset="-127"/>
            </a:endParaRP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17001" y="781289"/>
            <a:ext cx="8187159" cy="2239702"/>
          </a:xfrm>
        </p:spPr>
        <p:txBody>
          <a:bodyPr/>
          <a:lstStyle/>
          <a:p>
            <a:pPr marL="914400" lvl="1" indent="-457200">
              <a:buNone/>
            </a:pPr>
            <a:endParaRPr lang="en-US" altLang="ko-KR" sz="2800" dirty="0" smtClean="0">
              <a:ea typeface="굴림" pitchFamily="34" charset="-127"/>
            </a:endParaRPr>
          </a:p>
          <a:p>
            <a:pPr marL="51435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US" altLang="ko-KR" b="1" dirty="0" smtClean="0">
                <a:ea typeface="굴림" pitchFamily="34" charset="-127"/>
              </a:rPr>
              <a:t>MDT’s 2-step greedy forwarding </a:t>
            </a:r>
            <a:r>
              <a:rPr lang="en-US" altLang="ko-KR" dirty="0" smtClean="0">
                <a:ea typeface="굴림" pitchFamily="34" charset="-127"/>
              </a:rPr>
              <a:t>provides </a:t>
            </a: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guaranteed delivery </a:t>
            </a:r>
            <a:r>
              <a:rPr lang="en-US" altLang="ko-KR" dirty="0" smtClean="0">
                <a:ea typeface="굴림" pitchFamily="34" charset="-127"/>
              </a:rPr>
              <a:t>to a node that is closest to the destination </a:t>
            </a:r>
            <a:r>
              <a:rPr lang="en-US" altLang="ko-KR" i="1" dirty="0" smtClean="0">
                <a:ea typeface="굴림" pitchFamily="34" charset="-127"/>
              </a:rPr>
              <a:t>location</a:t>
            </a:r>
          </a:p>
          <a:p>
            <a:pPr marL="514350" indent="-457200">
              <a:lnSpc>
                <a:spcPct val="150000"/>
              </a:lnSpc>
              <a:buFont typeface="Wingdings" pitchFamily="2" charset="2"/>
              <a:buChar char="q"/>
            </a:pPr>
            <a:endParaRPr lang="en-US" altLang="ko-KR" i="1" dirty="0" smtClean="0">
              <a:ea typeface="굴림" pitchFamily="34" charset="-127"/>
            </a:endParaRPr>
          </a:p>
          <a:p>
            <a:pPr marL="914400" lvl="1" indent="-457200">
              <a:buNone/>
            </a:pPr>
            <a:r>
              <a:rPr lang="en-US" altLang="ko-KR" sz="2000" dirty="0" smtClean="0">
                <a:ea typeface="굴림" pitchFamily="34" charset="-127"/>
              </a:rPr>
              <a:t>                        </a:t>
            </a:r>
            <a:r>
              <a:rPr lang="en-US" altLang="ko-KR" dirty="0" smtClean="0">
                <a:ea typeface="굴림" pitchFamily="34" charset="-127"/>
              </a:rPr>
              <a:t>Theorem and proof [Lam and </a:t>
            </a:r>
            <a:r>
              <a:rPr lang="en-US" altLang="ko-KR" dirty="0" err="1" smtClean="0">
                <a:ea typeface="굴림" pitchFamily="34" charset="-127"/>
              </a:rPr>
              <a:t>Qian</a:t>
            </a:r>
            <a:r>
              <a:rPr lang="en-US" altLang="ko-KR" dirty="0" smtClean="0">
                <a:ea typeface="굴림" pitchFamily="34" charset="-127"/>
              </a:rPr>
              <a:t> 2011]</a:t>
            </a:r>
          </a:p>
          <a:p>
            <a:pPr marL="514350" indent="-457200">
              <a:buFont typeface="Wingdings" pitchFamily="2" charset="2"/>
              <a:buChar char="q"/>
            </a:pPr>
            <a:endParaRPr lang="en-US" altLang="ko-KR" sz="2000" i="1" dirty="0" smtClean="0">
              <a:ea typeface="굴림" pitchFamily="34" charset="-127"/>
            </a:endParaRPr>
          </a:p>
          <a:p>
            <a:pPr>
              <a:buNone/>
            </a:pPr>
            <a:r>
              <a:rPr lang="en-US" altLang="ko-KR" b="1" dirty="0" smtClean="0">
                <a:solidFill>
                  <a:srgbClr val="3333FF"/>
                </a:solidFill>
                <a:ea typeface="굴림" pitchFamily="34" charset="-127"/>
              </a:rPr>
              <a:t>  We next present a join protocol for nodes to construct a correct multi-hop DT</a:t>
            </a:r>
          </a:p>
          <a:p>
            <a:pPr lvl="1"/>
            <a:endParaRPr lang="en-US" altLang="ko-KR" dirty="0" smtClean="0">
              <a:solidFill>
                <a:srgbClr val="3333FF"/>
              </a:solidFill>
              <a:ea typeface="굴림" pitchFamily="34" charset="-127"/>
            </a:endParaRPr>
          </a:p>
          <a:p>
            <a:endParaRPr lang="en-US" altLang="ko-KR" sz="2400" dirty="0" smtClean="0">
              <a:ea typeface="굴림" pitchFamily="34" charset="-127"/>
            </a:endParaRPr>
          </a:p>
          <a:p>
            <a:endParaRPr lang="en-US" altLang="ko-KR" sz="2400" dirty="0" smtClean="0">
              <a:solidFill>
                <a:srgbClr val="0070C0"/>
              </a:solidFill>
              <a:ea typeface="굴림" pitchFamily="34" charset="-127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484208" y="6324600"/>
            <a:ext cx="1066800" cy="381000"/>
          </a:xfrm>
        </p:spPr>
        <p:txBody>
          <a:bodyPr/>
          <a:lstStyle/>
          <a:p>
            <a:pPr>
              <a:defRPr/>
            </a:pPr>
            <a:fld id="{DAA14622-D75F-4C3C-B22E-0F3972BAC7CF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33377" y="4872942"/>
            <a:ext cx="7546694" cy="93754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Multi-hop DT (Simon S. </a:t>
            </a:r>
            <a:r>
              <a:rPr lang="fr-FR" dirty="0" err="1" smtClean="0"/>
              <a:t>Lam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55311" y="4143737"/>
            <a:ext cx="174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Content Placeholder 7" descr="pic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5540" y="2305050"/>
            <a:ext cx="4008120" cy="3238500"/>
          </a:xfrm>
        </p:spPr>
      </p:pic>
      <p:sp>
        <p:nvSpPr>
          <p:cNvPr id="11" name="Title 10"/>
          <p:cNvSpPr txBox="1">
            <a:spLocks noGrp="1"/>
          </p:cNvSpPr>
          <p:nvPr>
            <p:ph type="title"/>
          </p:nvPr>
        </p:nvSpPr>
        <p:spPr>
          <a:xfrm>
            <a:off x="544974" y="194550"/>
            <a:ext cx="8274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Delaunay triangulation (DT)?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4953" y="1400536"/>
            <a:ext cx="6111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A set of point in 2D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oter Placeholder 4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solidFill>
                  <a:srgbClr val="0000FF"/>
                </a:solidFill>
                <a:ea typeface="굴림" pitchFamily="34" charset="-127"/>
              </a:rPr>
              <a:t>MDT join protocol: initial step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648200" y="1268413"/>
            <a:ext cx="4495800" cy="5257800"/>
          </a:xfrm>
        </p:spPr>
        <p:txBody>
          <a:bodyPr/>
          <a:lstStyle/>
          <a:p>
            <a:r>
              <a:rPr lang="en-US" altLang="ko-KR" sz="3000" b="1" dirty="0" smtClean="0">
                <a:ea typeface="굴림" pitchFamily="34" charset="-127"/>
              </a:rPr>
              <a:t>Given: a correct multi-hop DT of S </a:t>
            </a:r>
          </a:p>
          <a:p>
            <a:r>
              <a:rPr lang="en-US" altLang="ko-KR" sz="3000" dirty="0" smtClean="0">
                <a:ea typeface="굴림" pitchFamily="34" charset="-127"/>
              </a:rPr>
              <a:t>node </a:t>
            </a:r>
            <a:r>
              <a:rPr lang="en-US" altLang="ko-KR" sz="30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3000" dirty="0" smtClean="0">
                <a:ea typeface="굴림" pitchFamily="34" charset="-127"/>
              </a:rPr>
              <a:t> boots up</a:t>
            </a:r>
          </a:p>
          <a:p>
            <a:pPr>
              <a:buNone/>
            </a:pPr>
            <a:endParaRPr lang="en-US" altLang="ko-KR" sz="3000" dirty="0" smtClean="0">
              <a:ea typeface="굴림" pitchFamily="34" charset="-127"/>
            </a:endParaRPr>
          </a:p>
          <a:p>
            <a:r>
              <a:rPr lang="en-US" altLang="ko-KR" sz="3000" dirty="0" smtClean="0">
                <a:ea typeface="굴림" pitchFamily="34" charset="-127"/>
              </a:rPr>
              <a:t>to join S,  </a:t>
            </a:r>
            <a:r>
              <a:rPr lang="en-US" altLang="ko-KR" sz="30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3000" dirty="0" smtClean="0">
                <a:ea typeface="굴림" pitchFamily="34" charset="-127"/>
              </a:rPr>
              <a:t>  needs to find </a:t>
            </a:r>
            <a:r>
              <a:rPr lang="en-US" altLang="ko-KR" sz="3000" dirty="0" smtClean="0">
                <a:solidFill>
                  <a:srgbClr val="3333FF"/>
                </a:solidFill>
                <a:ea typeface="굴림" pitchFamily="34" charset="-127"/>
              </a:rPr>
              <a:t>the closest node in S</a:t>
            </a:r>
          </a:p>
          <a:p>
            <a:pPr lvl="1"/>
            <a:r>
              <a:rPr lang="en-US" altLang="ko-KR" sz="2600" dirty="0" smtClean="0">
                <a:ea typeface="굴림" pitchFamily="34" charset="-127"/>
              </a:rPr>
              <a:t>It must be a </a:t>
            </a:r>
            <a:r>
              <a:rPr lang="en-US" altLang="ko-KR" sz="2600" dirty="0" smtClean="0">
                <a:solidFill>
                  <a:srgbClr val="3333FF"/>
                </a:solidFill>
                <a:ea typeface="굴림" pitchFamily="34" charset="-127"/>
              </a:rPr>
              <a:t>neighbor</a:t>
            </a:r>
            <a:r>
              <a:rPr lang="en-US" altLang="ko-KR" sz="2600" dirty="0" smtClean="0">
                <a:ea typeface="굴림" pitchFamily="34" charset="-127"/>
              </a:rPr>
              <a:t> of </a:t>
            </a:r>
            <a:r>
              <a:rPr lang="en-US" altLang="ko-KR" sz="26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600" dirty="0" smtClean="0">
                <a:ea typeface="굴림" pitchFamily="34" charset="-127"/>
              </a:rPr>
              <a:t> in the DT of S</a:t>
            </a:r>
            <a:r>
              <a:rPr lang="en-US" altLang="ko-KR" sz="2600" dirty="0">
                <a:ea typeface="굴림" pitchFamily="34" charset="-127"/>
                <a:sym typeface="Symbol"/>
              </a:rPr>
              <a:t>{</a:t>
            </a:r>
            <a:r>
              <a:rPr lang="en-US" altLang="ko-KR" sz="2600" dirty="0">
                <a:solidFill>
                  <a:srgbClr val="FF0000"/>
                </a:solidFill>
                <a:ea typeface="굴림" pitchFamily="34" charset="-127"/>
                <a:sym typeface="Symbol"/>
              </a:rPr>
              <a:t>a</a:t>
            </a:r>
            <a:r>
              <a:rPr lang="en-US" altLang="ko-KR" sz="2600" dirty="0" smtClean="0">
                <a:ea typeface="굴림" pitchFamily="34" charset="-127"/>
                <a:sym typeface="Symbol"/>
              </a:rPr>
              <a:t>}</a:t>
            </a:r>
          </a:p>
          <a:p>
            <a:pPr lvl="1">
              <a:buNone/>
            </a:pPr>
            <a:r>
              <a:rPr lang="en-US" altLang="ko-KR" sz="2600" dirty="0" smtClean="0">
                <a:ea typeface="굴림" pitchFamily="34" charset="-127"/>
                <a:sym typeface="Symbol"/>
              </a:rPr>
              <a:t>  </a:t>
            </a:r>
            <a:endParaRPr lang="en-US" altLang="ko-KR" sz="2600" dirty="0" smtClean="0">
              <a:solidFill>
                <a:srgbClr val="3333FF"/>
              </a:solidFill>
              <a:ea typeface="굴림" pitchFamily="34" charset="-127"/>
              <a:sym typeface="Symbol"/>
            </a:endParaRPr>
          </a:p>
          <a:p>
            <a:pPr marL="0" indent="0">
              <a:buNone/>
            </a:pPr>
            <a:endParaRPr lang="en-US" altLang="ko-KR" sz="3000" dirty="0" smtClean="0">
              <a:solidFill>
                <a:srgbClr val="CC0099"/>
              </a:solidFill>
              <a:ea typeface="굴림" pitchFamily="34" charset="-127"/>
            </a:endParaRPr>
          </a:p>
        </p:txBody>
      </p:sp>
      <p:cxnSp>
        <p:nvCxnSpPr>
          <p:cNvPr id="32773" name="AutoShape 28"/>
          <p:cNvCxnSpPr>
            <a:cxnSpLocks noChangeShapeType="1"/>
          </p:cNvCxnSpPr>
          <p:nvPr/>
        </p:nvCxnSpPr>
        <p:spPr bwMode="auto">
          <a:xfrm>
            <a:off x="2476500" y="22828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2774" name="Line 29"/>
          <p:cNvSpPr>
            <a:spLocks noChangeShapeType="1"/>
          </p:cNvSpPr>
          <p:nvPr/>
        </p:nvSpPr>
        <p:spPr bwMode="auto">
          <a:xfrm flipH="1" flipV="1">
            <a:off x="1371600" y="20574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Rectangle 30"/>
          <p:cNvSpPr>
            <a:spLocks noChangeArrowheads="1"/>
          </p:cNvSpPr>
          <p:nvPr/>
        </p:nvSpPr>
        <p:spPr bwMode="auto">
          <a:xfrm>
            <a:off x="2286000" y="2667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h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76" name="Rectangle 31"/>
          <p:cNvSpPr>
            <a:spLocks noChangeArrowheads="1"/>
          </p:cNvSpPr>
          <p:nvPr/>
        </p:nvSpPr>
        <p:spPr bwMode="auto">
          <a:xfrm>
            <a:off x="1600200" y="4267200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c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77" name="Rectangle 32"/>
          <p:cNvSpPr>
            <a:spLocks noChangeArrowheads="1"/>
          </p:cNvSpPr>
          <p:nvPr/>
        </p:nvSpPr>
        <p:spPr bwMode="auto">
          <a:xfrm>
            <a:off x="3124200" y="21336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78" name="Rectangle 33"/>
          <p:cNvSpPr>
            <a:spLocks noChangeArrowheads="1"/>
          </p:cNvSpPr>
          <p:nvPr/>
        </p:nvSpPr>
        <p:spPr bwMode="auto">
          <a:xfrm>
            <a:off x="2162175" y="35814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b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79" name="Rectangle 34"/>
          <p:cNvSpPr>
            <a:spLocks noChangeArrowheads="1"/>
          </p:cNvSpPr>
          <p:nvPr/>
        </p:nvSpPr>
        <p:spPr bwMode="auto">
          <a:xfrm>
            <a:off x="990600" y="1981200"/>
            <a:ext cx="26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j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80" name="Rectangle 35"/>
          <p:cNvSpPr>
            <a:spLocks noChangeArrowheads="1"/>
          </p:cNvSpPr>
          <p:nvPr/>
        </p:nvSpPr>
        <p:spPr bwMode="auto">
          <a:xfrm>
            <a:off x="2819400" y="4876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81" name="Rectangle 36"/>
          <p:cNvSpPr>
            <a:spLocks noChangeArrowheads="1"/>
          </p:cNvSpPr>
          <p:nvPr/>
        </p:nvSpPr>
        <p:spPr bwMode="auto">
          <a:xfrm>
            <a:off x="2895600" y="4114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e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82" name="Rectangle 37"/>
          <p:cNvSpPr>
            <a:spLocks noChangeArrowheads="1"/>
          </p:cNvSpPr>
          <p:nvPr/>
        </p:nvSpPr>
        <p:spPr bwMode="auto">
          <a:xfrm>
            <a:off x="4191000" y="46482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2783" name="Rectangle 38"/>
          <p:cNvSpPr>
            <a:spLocks noChangeArrowheads="1"/>
          </p:cNvSpPr>
          <p:nvPr/>
        </p:nvSpPr>
        <p:spPr bwMode="auto">
          <a:xfrm>
            <a:off x="4114800" y="3124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32784" name="AutoShape 39"/>
          <p:cNvCxnSpPr>
            <a:cxnSpLocks noChangeShapeType="1"/>
          </p:cNvCxnSpPr>
          <p:nvPr/>
        </p:nvCxnSpPr>
        <p:spPr bwMode="auto">
          <a:xfrm>
            <a:off x="3009900" y="41116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2786" name="Line 74"/>
          <p:cNvSpPr>
            <a:spLocks noChangeShapeType="1"/>
          </p:cNvSpPr>
          <p:nvPr/>
        </p:nvSpPr>
        <p:spPr bwMode="auto">
          <a:xfrm flipH="1" flipV="1">
            <a:off x="1371600" y="20574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7" name="Line 75"/>
          <p:cNvSpPr>
            <a:spLocks noChangeShapeType="1"/>
          </p:cNvSpPr>
          <p:nvPr/>
        </p:nvSpPr>
        <p:spPr bwMode="auto">
          <a:xfrm flipV="1">
            <a:off x="2133600" y="3124200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8" name="Line 76"/>
          <p:cNvSpPr>
            <a:spLocks noChangeShapeType="1"/>
          </p:cNvSpPr>
          <p:nvPr/>
        </p:nvSpPr>
        <p:spPr bwMode="auto">
          <a:xfrm flipH="1" flipV="1">
            <a:off x="1371600" y="20574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9" name="Line 80"/>
          <p:cNvSpPr>
            <a:spLocks noChangeShapeType="1"/>
          </p:cNvSpPr>
          <p:nvPr/>
        </p:nvSpPr>
        <p:spPr bwMode="auto">
          <a:xfrm>
            <a:off x="1676400" y="42672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0" name="Line 81"/>
          <p:cNvSpPr>
            <a:spLocks noChangeShapeType="1"/>
          </p:cNvSpPr>
          <p:nvPr/>
        </p:nvSpPr>
        <p:spPr bwMode="auto">
          <a:xfrm flipV="1">
            <a:off x="1676400" y="38862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1" name="Line 82"/>
          <p:cNvSpPr>
            <a:spLocks noChangeShapeType="1"/>
          </p:cNvSpPr>
          <p:nvPr/>
        </p:nvSpPr>
        <p:spPr bwMode="auto">
          <a:xfrm>
            <a:off x="2133600" y="38862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2" name="Line 83"/>
          <p:cNvSpPr>
            <a:spLocks noChangeShapeType="1"/>
          </p:cNvSpPr>
          <p:nvPr/>
        </p:nvSpPr>
        <p:spPr bwMode="auto">
          <a:xfrm>
            <a:off x="2133600" y="38862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3" name="Line 84"/>
          <p:cNvSpPr>
            <a:spLocks noChangeShapeType="1"/>
          </p:cNvSpPr>
          <p:nvPr/>
        </p:nvSpPr>
        <p:spPr bwMode="auto">
          <a:xfrm flipH="1">
            <a:off x="2819400" y="45720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4" name="Line 85"/>
          <p:cNvSpPr>
            <a:spLocks noChangeShapeType="1"/>
          </p:cNvSpPr>
          <p:nvPr/>
        </p:nvSpPr>
        <p:spPr bwMode="auto">
          <a:xfrm>
            <a:off x="2438400" y="31242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5" name="Line 86"/>
          <p:cNvSpPr>
            <a:spLocks noChangeShapeType="1"/>
          </p:cNvSpPr>
          <p:nvPr/>
        </p:nvSpPr>
        <p:spPr bwMode="auto">
          <a:xfrm flipV="1">
            <a:off x="2819400" y="49530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6" name="Line 87"/>
          <p:cNvSpPr>
            <a:spLocks noChangeShapeType="1"/>
          </p:cNvSpPr>
          <p:nvPr/>
        </p:nvSpPr>
        <p:spPr bwMode="auto">
          <a:xfrm>
            <a:off x="3048000" y="45720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7" name="Line 88"/>
          <p:cNvSpPr>
            <a:spLocks noChangeShapeType="1"/>
          </p:cNvSpPr>
          <p:nvPr/>
        </p:nvSpPr>
        <p:spPr bwMode="auto">
          <a:xfrm flipV="1">
            <a:off x="3048000" y="36576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8" name="Line 89"/>
          <p:cNvSpPr>
            <a:spLocks noChangeShapeType="1"/>
          </p:cNvSpPr>
          <p:nvPr/>
        </p:nvSpPr>
        <p:spPr bwMode="auto">
          <a:xfrm flipV="1">
            <a:off x="4191000" y="36576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9" name="Line 90"/>
          <p:cNvSpPr>
            <a:spLocks noChangeShapeType="1"/>
          </p:cNvSpPr>
          <p:nvPr/>
        </p:nvSpPr>
        <p:spPr bwMode="auto">
          <a:xfrm>
            <a:off x="2438400" y="31242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0" name="Line 91"/>
          <p:cNvSpPr>
            <a:spLocks noChangeShapeType="1"/>
          </p:cNvSpPr>
          <p:nvPr/>
        </p:nvSpPr>
        <p:spPr bwMode="auto">
          <a:xfrm>
            <a:off x="3048000" y="24384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1" name="Line 92"/>
          <p:cNvSpPr>
            <a:spLocks noChangeShapeType="1"/>
          </p:cNvSpPr>
          <p:nvPr/>
        </p:nvSpPr>
        <p:spPr bwMode="auto">
          <a:xfrm flipV="1">
            <a:off x="2438400" y="24384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2" name="Line 93"/>
          <p:cNvSpPr>
            <a:spLocks noChangeShapeType="1"/>
          </p:cNvSpPr>
          <p:nvPr/>
        </p:nvSpPr>
        <p:spPr bwMode="auto">
          <a:xfrm>
            <a:off x="1371600" y="20574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3" name="Oval 94"/>
          <p:cNvSpPr>
            <a:spLocks noChangeArrowheads="1"/>
          </p:cNvSpPr>
          <p:nvPr/>
        </p:nvSpPr>
        <p:spPr bwMode="auto">
          <a:xfrm>
            <a:off x="27432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04" name="Oval 95"/>
          <p:cNvSpPr>
            <a:spLocks noChangeArrowheads="1"/>
          </p:cNvSpPr>
          <p:nvPr/>
        </p:nvSpPr>
        <p:spPr bwMode="auto">
          <a:xfrm>
            <a:off x="41148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05" name="Oval 96"/>
          <p:cNvSpPr>
            <a:spLocks noChangeArrowheads="1"/>
          </p:cNvSpPr>
          <p:nvPr/>
        </p:nvSpPr>
        <p:spPr bwMode="auto">
          <a:xfrm>
            <a:off x="29718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06" name="Oval 97"/>
          <p:cNvSpPr>
            <a:spLocks noChangeArrowheads="1"/>
          </p:cNvSpPr>
          <p:nvPr/>
        </p:nvSpPr>
        <p:spPr bwMode="auto">
          <a:xfrm>
            <a:off x="41910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07" name="Oval 98"/>
          <p:cNvSpPr>
            <a:spLocks noChangeArrowheads="1"/>
          </p:cNvSpPr>
          <p:nvPr/>
        </p:nvSpPr>
        <p:spPr bwMode="auto">
          <a:xfrm>
            <a:off x="2971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08" name="Oval 99"/>
          <p:cNvSpPr>
            <a:spLocks noChangeArrowheads="1"/>
          </p:cNvSpPr>
          <p:nvPr/>
        </p:nvSpPr>
        <p:spPr bwMode="auto">
          <a:xfrm>
            <a:off x="1295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09" name="Oval 100"/>
          <p:cNvSpPr>
            <a:spLocks noChangeArrowheads="1"/>
          </p:cNvSpPr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10" name="Line 101"/>
          <p:cNvSpPr>
            <a:spLocks noChangeShapeType="1"/>
          </p:cNvSpPr>
          <p:nvPr/>
        </p:nvSpPr>
        <p:spPr bwMode="auto">
          <a:xfrm>
            <a:off x="1676400" y="42672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847" name="Oval 103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12" name="Oval 104"/>
          <p:cNvSpPr>
            <a:spLocks noChangeArrowheads="1"/>
          </p:cNvSpPr>
          <p:nvPr/>
        </p:nvSpPr>
        <p:spPr bwMode="auto">
          <a:xfrm>
            <a:off x="16002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2813" name="Oval 105"/>
          <p:cNvSpPr>
            <a:spLocks noChangeArrowheads="1"/>
          </p:cNvSpPr>
          <p:nvPr/>
        </p:nvSpPr>
        <p:spPr bwMode="auto">
          <a:xfrm>
            <a:off x="23622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59855" name="Rectangle 111"/>
          <p:cNvSpPr>
            <a:spLocks noChangeArrowheads="1"/>
          </p:cNvSpPr>
          <p:nvPr/>
        </p:nvSpPr>
        <p:spPr bwMode="auto">
          <a:xfrm>
            <a:off x="381000" y="4114800"/>
            <a:ext cx="344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en-US" altLang="zh-CN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159856" name="Line 112"/>
          <p:cNvSpPr>
            <a:spLocks noChangeShapeType="1"/>
          </p:cNvSpPr>
          <p:nvPr/>
        </p:nvSpPr>
        <p:spPr bwMode="auto">
          <a:xfrm flipV="1">
            <a:off x="457200" y="3886200"/>
            <a:ext cx="1600200" cy="228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857" name="Line 113"/>
          <p:cNvSpPr>
            <a:spLocks noChangeShapeType="1"/>
          </p:cNvSpPr>
          <p:nvPr/>
        </p:nvSpPr>
        <p:spPr bwMode="auto">
          <a:xfrm flipV="1">
            <a:off x="381000" y="3124200"/>
            <a:ext cx="1981200" cy="990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684EE-61DB-411A-B90E-27169D3EC9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9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9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7" grpId="0" animBg="1"/>
      <p:bldP spid="159855" grpId="0"/>
      <p:bldP spid="159856" grpId="0" animBg="1"/>
      <p:bldP spid="1598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876" y="316375"/>
            <a:ext cx="7990390" cy="685800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solidFill>
                  <a:srgbClr val="0000FF"/>
                </a:solidFill>
                <a:ea typeface="굴림" pitchFamily="34" charset="-127"/>
              </a:rPr>
              <a:t>2-step greedy in existing DT finds node closest to </a:t>
            </a:r>
            <a:r>
              <a:rPr lang="en-US" altLang="ko-KR" sz="3200" b="1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en-US" altLang="zh-CN" sz="32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648200" y="1066800"/>
            <a:ext cx="44958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600" dirty="0" smtClean="0">
                <a:ea typeface="굴림" pitchFamily="34" charset="-127"/>
              </a:rPr>
              <a:t> sends JOIN_ </a:t>
            </a:r>
            <a:r>
              <a:rPr lang="en-US" altLang="ko-KR" sz="2600" dirty="0" err="1" smtClean="0">
                <a:ea typeface="굴림" pitchFamily="34" charset="-127"/>
              </a:rPr>
              <a:t>req</a:t>
            </a:r>
            <a:r>
              <a:rPr lang="en-US" altLang="ko-KR" sz="2600" dirty="0" smtClean="0">
                <a:ea typeface="굴림" pitchFamily="34" charset="-127"/>
              </a:rPr>
              <a:t> 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  <a:r>
              <a:rPr lang="en-US" altLang="ko-KR" sz="2600" dirty="0" smtClean="0">
                <a:solidFill>
                  <a:srgbClr val="CC0099"/>
                </a:solidFill>
                <a:ea typeface="굴림" pitchFamily="34" charset="-127"/>
              </a:rPr>
              <a:t> </a:t>
            </a:r>
            <a:r>
              <a:rPr lang="en-US" altLang="ko-KR" sz="2600" dirty="0" smtClean="0">
                <a:solidFill>
                  <a:srgbClr val="3333FF"/>
                </a:solidFill>
                <a:ea typeface="굴림" pitchFamily="34" charset="-127"/>
              </a:rPr>
              <a:t>with </a:t>
            </a:r>
            <a:r>
              <a:rPr lang="en-US" altLang="ko-KR" dirty="0" err="1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600" dirty="0" err="1" smtClean="0">
                <a:solidFill>
                  <a:srgbClr val="3333FF"/>
                </a:solidFill>
                <a:ea typeface="굴림" pitchFamily="34" charset="-127"/>
              </a:rPr>
              <a:t>’s</a:t>
            </a:r>
            <a:r>
              <a:rPr lang="en-US" altLang="ko-KR" sz="2600" dirty="0" smtClean="0">
                <a:solidFill>
                  <a:srgbClr val="3333FF"/>
                </a:solidFill>
                <a:ea typeface="굴림" pitchFamily="34" charset="-127"/>
              </a:rPr>
              <a:t> location as destination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ko-KR" sz="26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600" dirty="0" smtClean="0">
                <a:ea typeface="굴림" pitchFamily="34" charset="-127"/>
              </a:rPr>
              <a:t>It is </a:t>
            </a:r>
            <a:r>
              <a:rPr lang="en-US" altLang="ko-KR" sz="2600" dirty="0" smtClean="0">
                <a:solidFill>
                  <a:srgbClr val="3333FF"/>
                </a:solidFill>
                <a:ea typeface="굴림" pitchFamily="34" charset="-127"/>
              </a:rPr>
              <a:t>greedily forwarded </a:t>
            </a:r>
            <a:r>
              <a:rPr lang="en-US" altLang="ko-KR" sz="2600" dirty="0" smtClean="0">
                <a:ea typeface="굴림" pitchFamily="34" charset="-127"/>
              </a:rPr>
              <a:t>to node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600" dirty="0" smtClean="0">
                <a:ea typeface="굴림" pitchFamily="34" charset="-127"/>
              </a:rPr>
              <a:t> which is closest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</a:p>
          <a:p>
            <a:pPr>
              <a:lnSpc>
                <a:spcPct val="90000"/>
              </a:lnSpc>
            </a:pPr>
            <a:endParaRPr lang="en-US" altLang="ko-KR" dirty="0" smtClean="0">
              <a:solidFill>
                <a:srgbClr val="0000FF"/>
              </a:solidFill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Each node along the path </a:t>
            </a:r>
            <a:r>
              <a:rPr lang="en-US" altLang="ko-KR" dirty="0" smtClean="0">
                <a:ea typeface="굴림" pitchFamily="34" charset="-127"/>
              </a:rPr>
              <a:t>of </a:t>
            </a:r>
            <a:r>
              <a:rPr lang="en-US" altLang="ko-KR" dirty="0" err="1" smtClean="0">
                <a:ea typeface="굴림" pitchFamily="34" charset="-127"/>
              </a:rPr>
              <a:t>JOIN_req</a:t>
            </a:r>
            <a:r>
              <a:rPr lang="en-US" altLang="ko-KR" dirty="0" smtClean="0">
                <a:ea typeface="굴림" pitchFamily="34" charset="-127"/>
              </a:rPr>
              <a:t> stores a forwarding </a:t>
            </a:r>
            <a:r>
              <a:rPr lang="en-US" altLang="ko-KR" dirty="0" err="1" smtClean="0">
                <a:ea typeface="굴림" pitchFamily="34" charset="-127"/>
              </a:rPr>
              <a:t>tuple</a:t>
            </a:r>
            <a:r>
              <a:rPr lang="en-US" altLang="ko-KR" dirty="0" smtClean="0">
                <a:ea typeface="굴림" pitchFamily="34" charset="-127"/>
              </a:rPr>
              <a:t> for the path</a:t>
            </a:r>
          </a:p>
        </p:txBody>
      </p:sp>
      <p:cxnSp>
        <p:nvCxnSpPr>
          <p:cNvPr id="33797" name="AutoShape 6"/>
          <p:cNvCxnSpPr>
            <a:cxnSpLocks noChangeShapeType="1"/>
          </p:cNvCxnSpPr>
          <p:nvPr/>
        </p:nvCxnSpPr>
        <p:spPr bwMode="auto">
          <a:xfrm>
            <a:off x="2476500" y="22828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3798" name="Line 7"/>
          <p:cNvSpPr>
            <a:spLocks noChangeShapeType="1"/>
          </p:cNvSpPr>
          <p:nvPr/>
        </p:nvSpPr>
        <p:spPr bwMode="auto">
          <a:xfrm flipH="1" flipV="1">
            <a:off x="1371600" y="20574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2286000" y="2667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h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1591237" y="42672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3124200" y="21336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2156286" y="35814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b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3803" name="Rectangle 12"/>
          <p:cNvSpPr>
            <a:spLocks noChangeArrowheads="1"/>
          </p:cNvSpPr>
          <p:nvPr/>
        </p:nvSpPr>
        <p:spPr bwMode="auto">
          <a:xfrm>
            <a:off x="990600" y="1981200"/>
            <a:ext cx="26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j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3804" name="Rectangle 13"/>
          <p:cNvSpPr>
            <a:spLocks noChangeArrowheads="1"/>
          </p:cNvSpPr>
          <p:nvPr/>
        </p:nvSpPr>
        <p:spPr bwMode="auto">
          <a:xfrm>
            <a:off x="2819400" y="4876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3805" name="Rectangle 14"/>
          <p:cNvSpPr>
            <a:spLocks noChangeArrowheads="1"/>
          </p:cNvSpPr>
          <p:nvPr/>
        </p:nvSpPr>
        <p:spPr bwMode="auto">
          <a:xfrm>
            <a:off x="2895600" y="4114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e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3806" name="Rectangle 15"/>
          <p:cNvSpPr>
            <a:spLocks noChangeArrowheads="1"/>
          </p:cNvSpPr>
          <p:nvPr/>
        </p:nvSpPr>
        <p:spPr bwMode="auto">
          <a:xfrm>
            <a:off x="4191000" y="46482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3807" name="Rectangle 16"/>
          <p:cNvSpPr>
            <a:spLocks noChangeArrowheads="1"/>
          </p:cNvSpPr>
          <p:nvPr/>
        </p:nvSpPr>
        <p:spPr bwMode="auto">
          <a:xfrm>
            <a:off x="4114800" y="3124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33808" name="AutoShape 17"/>
          <p:cNvCxnSpPr>
            <a:cxnSpLocks noChangeShapeType="1"/>
          </p:cNvCxnSpPr>
          <p:nvPr/>
        </p:nvCxnSpPr>
        <p:spPr bwMode="auto">
          <a:xfrm>
            <a:off x="3009900" y="41116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3809" name="Line 19"/>
          <p:cNvSpPr>
            <a:spLocks noChangeShapeType="1"/>
          </p:cNvSpPr>
          <p:nvPr/>
        </p:nvSpPr>
        <p:spPr bwMode="auto">
          <a:xfrm flipH="1" flipV="1">
            <a:off x="1371600" y="20574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0" name="Line 20"/>
          <p:cNvSpPr>
            <a:spLocks noChangeShapeType="1"/>
          </p:cNvSpPr>
          <p:nvPr/>
        </p:nvSpPr>
        <p:spPr bwMode="auto">
          <a:xfrm flipV="1">
            <a:off x="2133600" y="3124200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1" name="Line 21"/>
          <p:cNvSpPr>
            <a:spLocks noChangeShapeType="1"/>
          </p:cNvSpPr>
          <p:nvPr/>
        </p:nvSpPr>
        <p:spPr bwMode="auto">
          <a:xfrm flipH="1" flipV="1">
            <a:off x="1371600" y="20574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>
            <a:off x="1676400" y="42672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 flipV="1">
            <a:off x="1676400" y="38862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>
            <a:off x="2133600" y="38862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5" name="Line 25"/>
          <p:cNvSpPr>
            <a:spLocks noChangeShapeType="1"/>
          </p:cNvSpPr>
          <p:nvPr/>
        </p:nvSpPr>
        <p:spPr bwMode="auto">
          <a:xfrm>
            <a:off x="2133600" y="38862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6" name="Line 26"/>
          <p:cNvSpPr>
            <a:spLocks noChangeShapeType="1"/>
          </p:cNvSpPr>
          <p:nvPr/>
        </p:nvSpPr>
        <p:spPr bwMode="auto">
          <a:xfrm flipH="1">
            <a:off x="2819400" y="45720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7" name="Line 27"/>
          <p:cNvSpPr>
            <a:spLocks noChangeShapeType="1"/>
          </p:cNvSpPr>
          <p:nvPr/>
        </p:nvSpPr>
        <p:spPr bwMode="auto">
          <a:xfrm>
            <a:off x="2438400" y="31242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8" name="Line 28"/>
          <p:cNvSpPr>
            <a:spLocks noChangeShapeType="1"/>
          </p:cNvSpPr>
          <p:nvPr/>
        </p:nvSpPr>
        <p:spPr bwMode="auto">
          <a:xfrm flipV="1">
            <a:off x="2819400" y="49530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9" name="Line 29"/>
          <p:cNvSpPr>
            <a:spLocks noChangeShapeType="1"/>
          </p:cNvSpPr>
          <p:nvPr/>
        </p:nvSpPr>
        <p:spPr bwMode="auto">
          <a:xfrm>
            <a:off x="3048000" y="45720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0" name="Line 30"/>
          <p:cNvSpPr>
            <a:spLocks noChangeShapeType="1"/>
          </p:cNvSpPr>
          <p:nvPr/>
        </p:nvSpPr>
        <p:spPr bwMode="auto">
          <a:xfrm flipV="1">
            <a:off x="3048000" y="36576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1" name="Line 31"/>
          <p:cNvSpPr>
            <a:spLocks noChangeShapeType="1"/>
          </p:cNvSpPr>
          <p:nvPr/>
        </p:nvSpPr>
        <p:spPr bwMode="auto">
          <a:xfrm flipV="1">
            <a:off x="4191000" y="36576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2" name="Line 32"/>
          <p:cNvSpPr>
            <a:spLocks noChangeShapeType="1"/>
          </p:cNvSpPr>
          <p:nvPr/>
        </p:nvSpPr>
        <p:spPr bwMode="auto">
          <a:xfrm>
            <a:off x="2438400" y="31242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3" name="Line 33"/>
          <p:cNvSpPr>
            <a:spLocks noChangeShapeType="1"/>
          </p:cNvSpPr>
          <p:nvPr/>
        </p:nvSpPr>
        <p:spPr bwMode="auto">
          <a:xfrm>
            <a:off x="3048000" y="24384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4" name="Line 34"/>
          <p:cNvSpPr>
            <a:spLocks noChangeShapeType="1"/>
          </p:cNvSpPr>
          <p:nvPr/>
        </p:nvSpPr>
        <p:spPr bwMode="auto">
          <a:xfrm flipV="1">
            <a:off x="2438400" y="24384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5" name="Line 35"/>
          <p:cNvSpPr>
            <a:spLocks noChangeShapeType="1"/>
          </p:cNvSpPr>
          <p:nvPr/>
        </p:nvSpPr>
        <p:spPr bwMode="auto">
          <a:xfrm>
            <a:off x="1371600" y="20574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6" name="Oval 36"/>
          <p:cNvSpPr>
            <a:spLocks noChangeArrowheads="1"/>
          </p:cNvSpPr>
          <p:nvPr/>
        </p:nvSpPr>
        <p:spPr bwMode="auto">
          <a:xfrm>
            <a:off x="27432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27" name="Oval 37"/>
          <p:cNvSpPr>
            <a:spLocks noChangeArrowheads="1"/>
          </p:cNvSpPr>
          <p:nvPr/>
        </p:nvSpPr>
        <p:spPr bwMode="auto">
          <a:xfrm>
            <a:off x="41148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28" name="Oval 38"/>
          <p:cNvSpPr>
            <a:spLocks noChangeArrowheads="1"/>
          </p:cNvSpPr>
          <p:nvPr/>
        </p:nvSpPr>
        <p:spPr bwMode="auto">
          <a:xfrm>
            <a:off x="29718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29" name="Oval 39"/>
          <p:cNvSpPr>
            <a:spLocks noChangeArrowheads="1"/>
          </p:cNvSpPr>
          <p:nvPr/>
        </p:nvSpPr>
        <p:spPr bwMode="auto">
          <a:xfrm>
            <a:off x="41910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30" name="Oval 40"/>
          <p:cNvSpPr>
            <a:spLocks noChangeArrowheads="1"/>
          </p:cNvSpPr>
          <p:nvPr/>
        </p:nvSpPr>
        <p:spPr bwMode="auto">
          <a:xfrm>
            <a:off x="2971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31" name="Oval 41"/>
          <p:cNvSpPr>
            <a:spLocks noChangeArrowheads="1"/>
          </p:cNvSpPr>
          <p:nvPr/>
        </p:nvSpPr>
        <p:spPr bwMode="auto">
          <a:xfrm>
            <a:off x="1295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32" name="Oval 42"/>
          <p:cNvSpPr>
            <a:spLocks noChangeArrowheads="1"/>
          </p:cNvSpPr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33" name="Line 43"/>
          <p:cNvSpPr>
            <a:spLocks noChangeShapeType="1"/>
          </p:cNvSpPr>
          <p:nvPr/>
        </p:nvSpPr>
        <p:spPr bwMode="auto">
          <a:xfrm>
            <a:off x="1676400" y="42672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4" name="Oval 44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35" name="Oval 45"/>
          <p:cNvSpPr>
            <a:spLocks noChangeArrowheads="1"/>
          </p:cNvSpPr>
          <p:nvPr/>
        </p:nvSpPr>
        <p:spPr bwMode="auto">
          <a:xfrm>
            <a:off x="16002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36" name="Oval 46"/>
          <p:cNvSpPr>
            <a:spLocks noChangeArrowheads="1"/>
          </p:cNvSpPr>
          <p:nvPr/>
        </p:nvSpPr>
        <p:spPr bwMode="auto">
          <a:xfrm>
            <a:off x="23622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3837" name="Rectangle 49"/>
          <p:cNvSpPr>
            <a:spLocks noChangeArrowheads="1"/>
          </p:cNvSpPr>
          <p:nvPr/>
        </p:nvSpPr>
        <p:spPr bwMode="auto">
          <a:xfrm>
            <a:off x="305362" y="40386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en-US" altLang="zh-CN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3838" name="Line 50"/>
          <p:cNvSpPr>
            <a:spLocks noChangeShapeType="1"/>
          </p:cNvSpPr>
          <p:nvPr/>
        </p:nvSpPr>
        <p:spPr bwMode="auto">
          <a:xfrm flipV="1">
            <a:off x="457200" y="3886200"/>
            <a:ext cx="1600200" cy="228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9" name="Line 51"/>
          <p:cNvSpPr>
            <a:spLocks noChangeShapeType="1"/>
          </p:cNvSpPr>
          <p:nvPr/>
        </p:nvSpPr>
        <p:spPr bwMode="auto">
          <a:xfrm flipV="1">
            <a:off x="381000" y="3124200"/>
            <a:ext cx="1981200" cy="990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64" name="Rectangle 52"/>
          <p:cNvSpPr>
            <a:spLocks noChangeArrowheads="1"/>
          </p:cNvSpPr>
          <p:nvPr/>
        </p:nvSpPr>
        <p:spPr bwMode="auto">
          <a:xfrm>
            <a:off x="-1" y="3581400"/>
            <a:ext cx="902825" cy="30777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JOIN_req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192565" name="Rectangle 53"/>
          <p:cNvSpPr>
            <a:spLocks noChangeArrowheads="1"/>
          </p:cNvSpPr>
          <p:nvPr/>
        </p:nvSpPr>
        <p:spPr bwMode="auto">
          <a:xfrm>
            <a:off x="1600199" y="3429000"/>
            <a:ext cx="888357" cy="30777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JOIN_req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53" name="Oval 36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zh-CN">
              <a:ea typeface="宋体" pitchFamily="2" charset="-122"/>
            </a:endParaRPr>
          </a:p>
        </p:txBody>
      </p:sp>
      <p:sp>
        <p:nvSpPr>
          <p:cNvPr id="33843" name="Oval 36"/>
          <p:cNvSpPr>
            <a:spLocks noChangeArrowheads="1"/>
          </p:cNvSpPr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56" name="Oval 47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57" name="Oval 48"/>
          <p:cNvSpPr>
            <a:spLocks noChangeArrowheads="1"/>
          </p:cNvSpPr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54" name="Date Placeholder 53"/>
          <p:cNvSpPr>
            <a:spLocks noGrp="1"/>
          </p:cNvSpPr>
          <p:nvPr>
            <p:ph type="dt" sz="half" idx="10"/>
          </p:nvPr>
        </p:nvSpPr>
        <p:spPr>
          <a:xfrm>
            <a:off x="392816" y="6400800"/>
            <a:ext cx="1702202" cy="457200"/>
          </a:xfrm>
        </p:spPr>
        <p:txBody>
          <a:bodyPr/>
          <a:lstStyle/>
          <a:p>
            <a:pPr>
              <a:defRPr/>
            </a:pPr>
            <a:fld id="{93B31A9E-65F4-4FDE-8C00-4193EE8E92CC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sp>
        <p:nvSpPr>
          <p:cNvPr id="55" name="Footer Placeholder 54"/>
          <p:cNvSpPr>
            <a:spLocks noGrp="1"/>
          </p:cNvSpPr>
          <p:nvPr>
            <p:ph type="ftr" sz="quarter" idx="11"/>
          </p:nvPr>
        </p:nvSpPr>
        <p:spPr>
          <a:xfrm>
            <a:off x="2731626" y="6400800"/>
            <a:ext cx="5335928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Multi-hop DT (Simon S. Lam)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684EE-61DB-411A-B90E-27169D3EC97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2.74746E-6 L 0.17361 -0.022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-1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8.69565E-7 L 0.19167 -0.0333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0" y="-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3.3025E-6 L -0.08333 0.13321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92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0" y="67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6725E-6 L -0.05 0.0555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64" grpId="0" animBg="1"/>
      <p:bldP spid="192564" grpId="1" animBg="1"/>
      <p:bldP spid="192564" grpId="2" animBg="1"/>
      <p:bldP spid="192565" grpId="0" animBg="1"/>
      <p:bldP spid="192565" grpId="1" animBg="1"/>
      <p:bldP spid="56" grpId="0" animBg="1"/>
      <p:bldP spid="56" grpId="1" animBg="1"/>
      <p:bldP spid="56" grpId="2" animBg="1"/>
      <p:bldP spid="57" grpId="0" animBg="1"/>
      <p:bldP spid="5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5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solidFill>
                  <a:srgbClr val="0000FF"/>
                </a:solidFill>
                <a:ea typeface="굴림" pitchFamily="34" charset="-127"/>
              </a:rPr>
              <a:t>Closest node </a:t>
            </a:r>
            <a:r>
              <a:rPr lang="en-US" altLang="zh-CN" sz="3600" b="1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zh-CN" sz="3600" b="1" dirty="0" smtClean="0">
                <a:solidFill>
                  <a:srgbClr val="0000FF"/>
                </a:solidFill>
                <a:ea typeface="굴림" pitchFamily="34" charset="-127"/>
              </a:rPr>
              <a:t> found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405132" y="1449729"/>
            <a:ext cx="4495800" cy="4114800"/>
          </a:xfrm>
        </p:spPr>
        <p:txBody>
          <a:bodyPr/>
          <a:lstStyle/>
          <a:p>
            <a:r>
              <a:rPr lang="en-US" altLang="ko-KR" i="1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ea typeface="굴림" pitchFamily="34" charset="-127"/>
              </a:rPr>
              <a:t> sends </a:t>
            </a: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JOIN_ rep </a:t>
            </a:r>
            <a:r>
              <a:rPr lang="en-US" altLang="ko-KR" dirty="0" smtClean="0">
                <a:ea typeface="굴림" pitchFamily="34" charset="-127"/>
              </a:rPr>
              <a:t>to </a:t>
            </a:r>
            <a:r>
              <a:rPr lang="en-US" altLang="ko-KR" i="1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smtClean="0">
                <a:ea typeface="굴림" pitchFamily="34" charset="-127"/>
              </a:rPr>
              <a:t> along the reverse path</a:t>
            </a:r>
          </a:p>
          <a:p>
            <a:endParaRPr lang="en-US" altLang="ko-KR" dirty="0" smtClean="0">
              <a:ea typeface="굴림" pitchFamily="34" charset="-127"/>
            </a:endParaRPr>
          </a:p>
          <a:p>
            <a:endParaRPr lang="en-US" altLang="ko-KR" dirty="0" smtClean="0">
              <a:ea typeface="굴림" pitchFamily="34" charset="-127"/>
            </a:endParaRPr>
          </a:p>
          <a:p>
            <a:pPr>
              <a:buNone/>
            </a:pPr>
            <a:r>
              <a:rPr lang="en-US" altLang="ko-KR" dirty="0" smtClean="0">
                <a:ea typeface="굴림" pitchFamily="34" charset="-127"/>
              </a:rPr>
              <a:t>Node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smtClean="0">
                <a:ea typeface="굴림" pitchFamily="34" charset="-127"/>
              </a:rPr>
              <a:t> begins an </a:t>
            </a:r>
            <a:r>
              <a:rPr lang="en-US" altLang="zh-CN" b="1" dirty="0" smtClean="0">
                <a:ea typeface="굴림" pitchFamily="34" charset="-127"/>
              </a:rPr>
              <a:t>iterative search  </a:t>
            </a:r>
          </a:p>
          <a:p>
            <a:r>
              <a:rPr lang="en-US" altLang="ko-KR" i="1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 sends </a:t>
            </a:r>
            <a:r>
              <a:rPr lang="en-US" altLang="ko-KR" dirty="0" err="1" smtClean="0">
                <a:solidFill>
                  <a:srgbClr val="3333FF"/>
                </a:solidFill>
                <a:ea typeface="굴림" pitchFamily="34" charset="-127"/>
              </a:rPr>
              <a:t>NB_req</a:t>
            </a:r>
            <a:r>
              <a:rPr lang="en-US" altLang="ko-KR" dirty="0" smtClean="0">
                <a:ea typeface="굴림" pitchFamily="34" charset="-127"/>
              </a:rPr>
              <a:t> to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en-US" altLang="ko-KR" sz="3500" dirty="0" smtClean="0">
              <a:ea typeface="굴림" pitchFamily="34" charset="-127"/>
            </a:endParaRPr>
          </a:p>
        </p:txBody>
      </p:sp>
      <p:cxnSp>
        <p:nvCxnSpPr>
          <p:cNvPr id="34821" name="AutoShape 6"/>
          <p:cNvCxnSpPr>
            <a:cxnSpLocks noChangeShapeType="1"/>
          </p:cNvCxnSpPr>
          <p:nvPr/>
        </p:nvCxnSpPr>
        <p:spPr bwMode="auto">
          <a:xfrm>
            <a:off x="2476500" y="22066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4822" name="Line 7"/>
          <p:cNvSpPr>
            <a:spLocks noChangeShapeType="1"/>
          </p:cNvSpPr>
          <p:nvPr/>
        </p:nvSpPr>
        <p:spPr bwMode="auto">
          <a:xfrm flipH="1" flipV="1">
            <a:off x="1371600" y="19812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2286000" y="2590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h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4824" name="Rectangle 9"/>
          <p:cNvSpPr>
            <a:spLocks noChangeArrowheads="1"/>
          </p:cNvSpPr>
          <p:nvPr/>
        </p:nvSpPr>
        <p:spPr bwMode="auto">
          <a:xfrm>
            <a:off x="1591237" y="41910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3124200" y="20574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4826" name="Rectangle 11"/>
          <p:cNvSpPr>
            <a:spLocks noChangeArrowheads="1"/>
          </p:cNvSpPr>
          <p:nvPr/>
        </p:nvSpPr>
        <p:spPr bwMode="auto">
          <a:xfrm>
            <a:off x="2162175" y="35052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b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4827" name="Rectangle 12"/>
          <p:cNvSpPr>
            <a:spLocks noChangeArrowheads="1"/>
          </p:cNvSpPr>
          <p:nvPr/>
        </p:nvSpPr>
        <p:spPr bwMode="auto">
          <a:xfrm>
            <a:off x="990600" y="1905000"/>
            <a:ext cx="26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j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4828" name="Rectangle 13"/>
          <p:cNvSpPr>
            <a:spLocks noChangeArrowheads="1"/>
          </p:cNvSpPr>
          <p:nvPr/>
        </p:nvSpPr>
        <p:spPr bwMode="auto">
          <a:xfrm>
            <a:off x="28194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4829" name="Rectangle 14"/>
          <p:cNvSpPr>
            <a:spLocks noChangeArrowheads="1"/>
          </p:cNvSpPr>
          <p:nvPr/>
        </p:nvSpPr>
        <p:spPr bwMode="auto">
          <a:xfrm>
            <a:off x="2895600" y="4038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e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4830" name="Rectangle 15"/>
          <p:cNvSpPr>
            <a:spLocks noChangeArrowheads="1"/>
          </p:cNvSpPr>
          <p:nvPr/>
        </p:nvSpPr>
        <p:spPr bwMode="auto">
          <a:xfrm>
            <a:off x="4191000" y="45720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4831" name="Rectangle 16"/>
          <p:cNvSpPr>
            <a:spLocks noChangeArrowheads="1"/>
          </p:cNvSpPr>
          <p:nvPr/>
        </p:nvSpPr>
        <p:spPr bwMode="auto">
          <a:xfrm>
            <a:off x="4114800" y="3048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34832" name="AutoShape 17"/>
          <p:cNvCxnSpPr>
            <a:cxnSpLocks noChangeShapeType="1"/>
          </p:cNvCxnSpPr>
          <p:nvPr/>
        </p:nvCxnSpPr>
        <p:spPr bwMode="auto">
          <a:xfrm>
            <a:off x="3009900" y="40354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4833" name="Line 52"/>
          <p:cNvSpPr>
            <a:spLocks noChangeShapeType="1"/>
          </p:cNvSpPr>
          <p:nvPr/>
        </p:nvSpPr>
        <p:spPr bwMode="auto">
          <a:xfrm flipH="1" flipV="1">
            <a:off x="1371600" y="19812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4" name="Line 53"/>
          <p:cNvSpPr>
            <a:spLocks noChangeShapeType="1"/>
          </p:cNvSpPr>
          <p:nvPr/>
        </p:nvSpPr>
        <p:spPr bwMode="auto">
          <a:xfrm flipV="1">
            <a:off x="2133600" y="3048000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5" name="Line 54"/>
          <p:cNvSpPr>
            <a:spLocks noChangeShapeType="1"/>
          </p:cNvSpPr>
          <p:nvPr/>
        </p:nvSpPr>
        <p:spPr bwMode="auto">
          <a:xfrm flipH="1" flipV="1">
            <a:off x="1371600" y="19812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Line 55"/>
          <p:cNvSpPr>
            <a:spLocks noChangeShapeType="1"/>
          </p:cNvSpPr>
          <p:nvPr/>
        </p:nvSpPr>
        <p:spPr bwMode="auto">
          <a:xfrm>
            <a:off x="1676400" y="41910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56"/>
          <p:cNvSpPr>
            <a:spLocks noChangeShapeType="1"/>
          </p:cNvSpPr>
          <p:nvPr/>
        </p:nvSpPr>
        <p:spPr bwMode="auto">
          <a:xfrm flipV="1">
            <a:off x="1676400" y="38100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57"/>
          <p:cNvSpPr>
            <a:spLocks noChangeShapeType="1"/>
          </p:cNvSpPr>
          <p:nvPr/>
        </p:nvSpPr>
        <p:spPr bwMode="auto">
          <a:xfrm>
            <a:off x="2133600" y="38100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Line 58"/>
          <p:cNvSpPr>
            <a:spLocks noChangeShapeType="1"/>
          </p:cNvSpPr>
          <p:nvPr/>
        </p:nvSpPr>
        <p:spPr bwMode="auto">
          <a:xfrm>
            <a:off x="2133600" y="38100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Line 59"/>
          <p:cNvSpPr>
            <a:spLocks noChangeShapeType="1"/>
          </p:cNvSpPr>
          <p:nvPr/>
        </p:nvSpPr>
        <p:spPr bwMode="auto">
          <a:xfrm flipH="1">
            <a:off x="2819400" y="44958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Line 60"/>
          <p:cNvSpPr>
            <a:spLocks noChangeShapeType="1"/>
          </p:cNvSpPr>
          <p:nvPr/>
        </p:nvSpPr>
        <p:spPr bwMode="auto">
          <a:xfrm>
            <a:off x="2438400" y="30480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2" name="Line 61"/>
          <p:cNvSpPr>
            <a:spLocks noChangeShapeType="1"/>
          </p:cNvSpPr>
          <p:nvPr/>
        </p:nvSpPr>
        <p:spPr bwMode="auto">
          <a:xfrm flipV="1">
            <a:off x="2819400" y="48768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3" name="Line 62"/>
          <p:cNvSpPr>
            <a:spLocks noChangeShapeType="1"/>
          </p:cNvSpPr>
          <p:nvPr/>
        </p:nvSpPr>
        <p:spPr bwMode="auto">
          <a:xfrm>
            <a:off x="3048000" y="44958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Line 63"/>
          <p:cNvSpPr>
            <a:spLocks noChangeShapeType="1"/>
          </p:cNvSpPr>
          <p:nvPr/>
        </p:nvSpPr>
        <p:spPr bwMode="auto">
          <a:xfrm flipV="1">
            <a:off x="3048000" y="35814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5" name="Line 64"/>
          <p:cNvSpPr>
            <a:spLocks noChangeShapeType="1"/>
          </p:cNvSpPr>
          <p:nvPr/>
        </p:nvSpPr>
        <p:spPr bwMode="auto">
          <a:xfrm flipV="1">
            <a:off x="4191000" y="35814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6" name="Line 65"/>
          <p:cNvSpPr>
            <a:spLocks noChangeShapeType="1"/>
          </p:cNvSpPr>
          <p:nvPr/>
        </p:nvSpPr>
        <p:spPr bwMode="auto">
          <a:xfrm>
            <a:off x="2438400" y="30480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7" name="Line 66"/>
          <p:cNvSpPr>
            <a:spLocks noChangeShapeType="1"/>
          </p:cNvSpPr>
          <p:nvPr/>
        </p:nvSpPr>
        <p:spPr bwMode="auto">
          <a:xfrm>
            <a:off x="3048000" y="23622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8" name="Line 67"/>
          <p:cNvSpPr>
            <a:spLocks noChangeShapeType="1"/>
          </p:cNvSpPr>
          <p:nvPr/>
        </p:nvSpPr>
        <p:spPr bwMode="auto">
          <a:xfrm flipV="1">
            <a:off x="2438400" y="23622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9" name="Line 68"/>
          <p:cNvSpPr>
            <a:spLocks noChangeShapeType="1"/>
          </p:cNvSpPr>
          <p:nvPr/>
        </p:nvSpPr>
        <p:spPr bwMode="auto">
          <a:xfrm>
            <a:off x="1371600" y="19812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0" name="Oval 69"/>
          <p:cNvSpPr>
            <a:spLocks noChangeArrowheads="1"/>
          </p:cNvSpPr>
          <p:nvPr/>
        </p:nvSpPr>
        <p:spPr bwMode="auto">
          <a:xfrm>
            <a:off x="27432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1" name="Oval 70"/>
          <p:cNvSpPr>
            <a:spLocks noChangeArrowheads="1"/>
          </p:cNvSpPr>
          <p:nvPr/>
        </p:nvSpPr>
        <p:spPr bwMode="auto">
          <a:xfrm>
            <a:off x="41148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2" name="Oval 71"/>
          <p:cNvSpPr>
            <a:spLocks noChangeArrowheads="1"/>
          </p:cNvSpPr>
          <p:nvPr/>
        </p:nvSpPr>
        <p:spPr bwMode="auto">
          <a:xfrm>
            <a:off x="29718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3" name="Oval 72"/>
          <p:cNvSpPr>
            <a:spLocks noChangeArrowheads="1"/>
          </p:cNvSpPr>
          <p:nvPr/>
        </p:nvSpPr>
        <p:spPr bwMode="auto">
          <a:xfrm>
            <a:off x="4191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4" name="Oval 73"/>
          <p:cNvSpPr>
            <a:spLocks noChangeArrowheads="1"/>
          </p:cNvSpPr>
          <p:nvPr/>
        </p:nvSpPr>
        <p:spPr bwMode="auto">
          <a:xfrm>
            <a:off x="29718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5" name="Oval 74"/>
          <p:cNvSpPr>
            <a:spLocks noChangeArrowheads="1"/>
          </p:cNvSpPr>
          <p:nvPr/>
        </p:nvSpPr>
        <p:spPr bwMode="auto">
          <a:xfrm>
            <a:off x="12954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6" name="Oval 75"/>
          <p:cNvSpPr>
            <a:spLocks noChangeArrowheads="1"/>
          </p:cNvSpPr>
          <p:nvPr/>
        </p:nvSpPr>
        <p:spPr bwMode="auto">
          <a:xfrm>
            <a:off x="20574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7" name="Line 76"/>
          <p:cNvSpPr>
            <a:spLocks noChangeShapeType="1"/>
          </p:cNvSpPr>
          <p:nvPr/>
        </p:nvSpPr>
        <p:spPr bwMode="auto">
          <a:xfrm>
            <a:off x="1676400" y="41910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8" name="Oval 77"/>
          <p:cNvSpPr>
            <a:spLocks noChangeArrowheads="1"/>
          </p:cNvSpPr>
          <p:nvPr/>
        </p:nvSpPr>
        <p:spPr bwMode="auto">
          <a:xfrm>
            <a:off x="304800" y="4038600"/>
            <a:ext cx="152400" cy="152400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59" name="Oval 78"/>
          <p:cNvSpPr>
            <a:spLocks noChangeArrowheads="1"/>
          </p:cNvSpPr>
          <p:nvPr/>
        </p:nvSpPr>
        <p:spPr bwMode="auto">
          <a:xfrm>
            <a:off x="1600200" y="4114800"/>
            <a:ext cx="152400" cy="1524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60" name="Oval 79"/>
          <p:cNvSpPr>
            <a:spLocks noChangeArrowheads="1"/>
          </p:cNvSpPr>
          <p:nvPr/>
        </p:nvSpPr>
        <p:spPr bwMode="auto">
          <a:xfrm>
            <a:off x="23622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1872" name="Oval 80"/>
          <p:cNvSpPr>
            <a:spLocks noChangeArrowheads="1"/>
          </p:cNvSpPr>
          <p:nvPr/>
        </p:nvSpPr>
        <p:spPr bwMode="auto">
          <a:xfrm>
            <a:off x="1600200" y="4114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1874" name="Oval 82"/>
          <p:cNvSpPr>
            <a:spLocks noChangeArrowheads="1"/>
          </p:cNvSpPr>
          <p:nvPr/>
        </p:nvSpPr>
        <p:spPr bwMode="auto">
          <a:xfrm>
            <a:off x="2057400" y="3733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4863" name="Rectangle 83"/>
          <p:cNvSpPr>
            <a:spLocks noChangeArrowheads="1"/>
          </p:cNvSpPr>
          <p:nvPr/>
        </p:nvSpPr>
        <p:spPr bwMode="auto">
          <a:xfrm>
            <a:off x="305362" y="40386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en-US" altLang="zh-CN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4864" name="Line 84"/>
          <p:cNvSpPr>
            <a:spLocks noChangeShapeType="1"/>
          </p:cNvSpPr>
          <p:nvPr/>
        </p:nvSpPr>
        <p:spPr bwMode="auto">
          <a:xfrm flipV="1">
            <a:off x="381000" y="3810000"/>
            <a:ext cx="16764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5" name="Line 85"/>
          <p:cNvSpPr>
            <a:spLocks noChangeShapeType="1"/>
          </p:cNvSpPr>
          <p:nvPr/>
        </p:nvSpPr>
        <p:spPr bwMode="auto">
          <a:xfrm flipV="1">
            <a:off x="381000" y="3048000"/>
            <a:ext cx="19812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1878" name="Rectangle 86"/>
          <p:cNvSpPr>
            <a:spLocks noChangeArrowheads="1"/>
          </p:cNvSpPr>
          <p:nvPr/>
        </p:nvSpPr>
        <p:spPr bwMode="auto">
          <a:xfrm>
            <a:off x="1143000" y="4572000"/>
            <a:ext cx="1021466" cy="30777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JOIN_rep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161880" name="Line 88"/>
          <p:cNvSpPr>
            <a:spLocks noChangeShapeType="1"/>
          </p:cNvSpPr>
          <p:nvPr/>
        </p:nvSpPr>
        <p:spPr bwMode="auto">
          <a:xfrm flipH="1" flipV="1">
            <a:off x="381000" y="4114800"/>
            <a:ext cx="1295400" cy="76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1881" name="Rectangle 89"/>
          <p:cNvSpPr>
            <a:spLocks noChangeArrowheads="1"/>
          </p:cNvSpPr>
          <p:nvPr/>
        </p:nvSpPr>
        <p:spPr bwMode="auto">
          <a:xfrm>
            <a:off x="277792" y="3144456"/>
            <a:ext cx="9144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NB_req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684EE-61DB-411A-B90E-27169D3EC9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765E-6 L -0.11667 -0.02221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61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0" y="-11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9556E-7 L 0.05 -0.0555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61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2812E-6 L -0.19166 0.0444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1000"/>
                                        <p:tgtEl>
                                          <p:spTgt spid="161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72 0.11911 L 0.06962 0.14131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1618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1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72" grpId="0" animBg="1"/>
      <p:bldP spid="161872" grpId="1" animBg="1"/>
      <p:bldP spid="161872" grpId="2" animBg="1"/>
      <p:bldP spid="161874" grpId="0" animBg="1"/>
      <p:bldP spid="161874" grpId="1" animBg="1"/>
      <p:bldP spid="161874" grpId="2" animBg="1"/>
      <p:bldP spid="161878" grpId="0" animBg="1"/>
      <p:bldP spid="161878" grpId="1" animBg="1"/>
      <p:bldP spid="161878" grpId="2" animBg="1"/>
      <p:bldP spid="161880" grpId="0" animBg="1"/>
      <p:bldP spid="161881" grpId="0" animBg="1"/>
      <p:bldP spid="161881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8497" y="253678"/>
            <a:ext cx="8001000" cy="609600"/>
          </a:xfrm>
        </p:spPr>
        <p:txBody>
          <a:bodyPr/>
          <a:lstStyle/>
          <a:p>
            <a:pPr eaLnBrk="1" hangingPunct="1"/>
            <a:r>
              <a:rPr lang="en-US" altLang="ko-KR" sz="3600" b="1" dirty="0" smtClean="0">
                <a:solidFill>
                  <a:srgbClr val="0000FF"/>
                </a:solidFill>
                <a:ea typeface="굴림" pitchFamily="34" charset="-127"/>
              </a:rPr>
              <a:t>Finding more DT neighbors</a:t>
            </a:r>
            <a:endParaRPr lang="en-US" altLang="zh-CN" sz="3600" b="1" dirty="0" smtClean="0">
              <a:solidFill>
                <a:srgbClr val="0000FF"/>
              </a:solidFill>
              <a:ea typeface="굴림" pitchFamily="34" charset="-127"/>
            </a:endParaRP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502553" y="789007"/>
            <a:ext cx="4641448" cy="48247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ko-KR" sz="2800" i="1" dirty="0" smtClean="0">
              <a:solidFill>
                <a:srgbClr val="CC0099"/>
              </a:solidFill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ea typeface="굴림" pitchFamily="34" charset="-127"/>
              </a:rPr>
              <a:t> adds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smtClean="0">
                <a:ea typeface="굴림" pitchFamily="34" charset="-127"/>
              </a:rPr>
              <a:t> to its set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3200" baseline="-250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dirty="0" smtClean="0">
                <a:ea typeface="굴림" pitchFamily="34" charset="-127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ea typeface="굴림" pitchFamily="34" charset="-127"/>
              </a:rPr>
              <a:t> </a:t>
            </a:r>
            <a:r>
              <a:rPr lang="en-US" altLang="ko-KR" dirty="0" err="1" smtClean="0">
                <a:ea typeface="굴림" pitchFamily="34" charset="-127"/>
              </a:rPr>
              <a:t>recomputes</a:t>
            </a:r>
            <a:r>
              <a:rPr lang="en-US" altLang="ko-KR" dirty="0" smtClean="0">
                <a:ea typeface="굴림" pitchFamily="34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DT(C</a:t>
            </a:r>
            <a:r>
              <a:rPr lang="en-US" altLang="ko-KR" sz="3200" baseline="-250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ko-KR" dirty="0" smtClean="0">
              <a:solidFill>
                <a:srgbClr val="FF0000"/>
              </a:solidFill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ea typeface="굴림" pitchFamily="34" charset="-127"/>
              </a:rPr>
              <a:t>Set of </a:t>
            </a:r>
            <a:r>
              <a:rPr lang="en-US" altLang="ko-KR" dirty="0" err="1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err="1" smtClean="0">
                <a:ea typeface="굴림" pitchFamily="34" charset="-127"/>
              </a:rPr>
              <a:t>’s</a:t>
            </a:r>
            <a:r>
              <a:rPr lang="en-US" altLang="ko-KR" dirty="0" smtClean="0">
                <a:ea typeface="굴림" pitchFamily="34" charset="-127"/>
              </a:rPr>
              <a:t> new neighbors in 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DT(C</a:t>
            </a:r>
            <a:r>
              <a:rPr lang="en-US" altLang="ko-KR" sz="3200" baseline="-250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) </a:t>
            </a:r>
            <a:r>
              <a:rPr lang="en-US" altLang="ko-KR" dirty="0" smtClean="0">
                <a:ea typeface="굴림" pitchFamily="34" charset="-127"/>
              </a:rPr>
              <a:t>is </a:t>
            </a:r>
            <a:r>
              <a:rPr lang="en-US" altLang="ko-KR" dirty="0" err="1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N</a:t>
            </a:r>
            <a:r>
              <a:rPr lang="en-US" altLang="ko-KR" sz="3200" baseline="-25000" dirty="0" err="1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a</a:t>
            </a:r>
            <a:r>
              <a:rPr lang="en-US" altLang="ko-KR" sz="3200" baseline="30000" dirty="0" err="1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c</a:t>
            </a:r>
            <a:r>
              <a:rPr lang="en-US" altLang="ko-KR" dirty="0" smtClean="0">
                <a:latin typeface="Comic Sans MS" pitchFamily="66" charset="0"/>
                <a:ea typeface="굴림" pitchFamily="34" charset="-127"/>
              </a:rPr>
              <a:t> = { </a:t>
            </a:r>
            <a:r>
              <a:rPr lang="en-US" altLang="ko-KR" dirty="0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j</a:t>
            </a:r>
            <a:r>
              <a:rPr lang="en-US" altLang="ko-KR" dirty="0" smtClean="0">
                <a:latin typeface="Comic Sans MS" pitchFamily="66" charset="0"/>
                <a:ea typeface="굴림" pitchFamily="34" charset="-127"/>
              </a:rPr>
              <a:t>,</a:t>
            </a:r>
            <a:r>
              <a:rPr lang="en-US" altLang="ko-KR" dirty="0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 d </a:t>
            </a:r>
            <a:r>
              <a:rPr lang="en-US" altLang="ko-KR" dirty="0" smtClean="0">
                <a:latin typeface="Comic Sans MS" pitchFamily="66" charset="0"/>
                <a:ea typeface="굴림" pitchFamily="34" charset="-127"/>
              </a:rPr>
              <a:t>}</a:t>
            </a:r>
            <a:endParaRPr lang="en-US" altLang="ko-KR" dirty="0" smtClean="0">
              <a:solidFill>
                <a:srgbClr val="FF0000"/>
              </a:solidFill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endParaRPr lang="en-US" altLang="ko-KR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dirty="0" smtClean="0">
                <a:ea typeface="굴림" pitchFamily="34" charset="-127"/>
              </a:rPr>
              <a:t> sends </a:t>
            </a:r>
            <a:r>
              <a:rPr lang="en-US" altLang="ko-KR" dirty="0" err="1" smtClean="0">
                <a:ea typeface="굴림" pitchFamily="34" charset="-127"/>
              </a:rPr>
              <a:t>NB_rep</a:t>
            </a:r>
            <a:r>
              <a:rPr lang="en-US" altLang="ko-KR" dirty="0" smtClean="0">
                <a:ea typeface="굴림" pitchFamily="34" charset="-127"/>
              </a:rPr>
              <a:t>(</a:t>
            </a:r>
            <a:r>
              <a:rPr lang="en-US" altLang="ko-KR" dirty="0" err="1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N</a:t>
            </a:r>
            <a:r>
              <a:rPr lang="en-US" altLang="ko-KR" sz="3200" baseline="-25000" dirty="0" err="1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a</a:t>
            </a:r>
            <a:r>
              <a:rPr lang="en-US" altLang="ko-KR" sz="3200" baseline="30000" dirty="0" err="1" smtClean="0">
                <a:solidFill>
                  <a:srgbClr val="FF0000"/>
                </a:solidFill>
                <a:latin typeface="Comic Sans MS" pitchFamily="66" charset="0"/>
                <a:ea typeface="굴림" pitchFamily="34" charset="-127"/>
              </a:rPr>
              <a:t>c</a:t>
            </a:r>
            <a:r>
              <a:rPr lang="en-US" altLang="ko-KR" dirty="0" smtClean="0">
                <a:latin typeface="Comic Sans MS" pitchFamily="66" charset="0"/>
                <a:ea typeface="굴림" pitchFamily="34" charset="-127"/>
              </a:rPr>
              <a:t>) 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dirty="0" smtClean="0">
                <a:ea typeface="굴림" pitchFamily="34" charset="-127"/>
              </a:rPr>
              <a:t>    to </a:t>
            </a:r>
            <a:r>
              <a:rPr lang="en-US" altLang="ko-KR" i="1" dirty="0" smtClean="0">
                <a:solidFill>
                  <a:srgbClr val="FF0000"/>
                </a:solidFill>
                <a:ea typeface="굴림" pitchFamily="34" charset="-127"/>
              </a:rPr>
              <a:t>a </a:t>
            </a:r>
            <a:endParaRPr lang="en-US" altLang="ko-KR" dirty="0" smtClean="0">
              <a:solidFill>
                <a:srgbClr val="FF0000"/>
              </a:solidFill>
              <a:ea typeface="굴림" pitchFamily="34" charset="-127"/>
            </a:endParaRPr>
          </a:p>
          <a:p>
            <a:pPr>
              <a:lnSpc>
                <a:spcPct val="90000"/>
              </a:lnSpc>
              <a:buNone/>
            </a:pPr>
            <a:endParaRPr lang="en-US" altLang="ko-KR" sz="24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lang="en-US" altLang="ko-KR" sz="24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endParaRPr lang="en-US" altLang="ko-KR" sz="24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lang="en-US" altLang="ko-KR" sz="28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lang="en-US" altLang="ko-KR" sz="2400" dirty="0" smtClean="0">
              <a:ea typeface="굴림" pitchFamily="34" charset="-127"/>
            </a:endParaRPr>
          </a:p>
        </p:txBody>
      </p:sp>
      <p:cxnSp>
        <p:nvCxnSpPr>
          <p:cNvPr id="35845" name="AutoShape 6"/>
          <p:cNvCxnSpPr>
            <a:cxnSpLocks noChangeShapeType="1"/>
          </p:cNvCxnSpPr>
          <p:nvPr/>
        </p:nvCxnSpPr>
        <p:spPr bwMode="auto">
          <a:xfrm>
            <a:off x="2476500" y="17494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5846" name="Line 7"/>
          <p:cNvSpPr>
            <a:spLocks noChangeShapeType="1"/>
          </p:cNvSpPr>
          <p:nvPr/>
        </p:nvSpPr>
        <p:spPr bwMode="auto">
          <a:xfrm flipH="1" flipV="1">
            <a:off x="1371600" y="15240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Rectangle 8"/>
          <p:cNvSpPr>
            <a:spLocks noChangeArrowheads="1"/>
          </p:cNvSpPr>
          <p:nvPr/>
        </p:nvSpPr>
        <p:spPr bwMode="auto">
          <a:xfrm>
            <a:off x="22860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h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5848" name="Rectangle 9"/>
          <p:cNvSpPr>
            <a:spLocks noChangeArrowheads="1"/>
          </p:cNvSpPr>
          <p:nvPr/>
        </p:nvSpPr>
        <p:spPr bwMode="auto">
          <a:xfrm>
            <a:off x="1591237" y="37338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5849" name="Rectangle 10"/>
          <p:cNvSpPr>
            <a:spLocks noChangeArrowheads="1"/>
          </p:cNvSpPr>
          <p:nvPr/>
        </p:nvSpPr>
        <p:spPr bwMode="auto">
          <a:xfrm>
            <a:off x="3124200" y="16002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5850" name="Rectangle 11"/>
          <p:cNvSpPr>
            <a:spLocks noChangeArrowheads="1"/>
          </p:cNvSpPr>
          <p:nvPr/>
        </p:nvSpPr>
        <p:spPr bwMode="auto">
          <a:xfrm>
            <a:off x="2133600" y="30480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b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5851" name="Rectangle 12"/>
          <p:cNvSpPr>
            <a:spLocks noChangeArrowheads="1"/>
          </p:cNvSpPr>
          <p:nvPr/>
        </p:nvSpPr>
        <p:spPr bwMode="auto">
          <a:xfrm>
            <a:off x="1006662" y="1274179"/>
            <a:ext cx="2840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ea typeface="굴림" pitchFamily="34" charset="-127"/>
              </a:rPr>
              <a:t>j</a:t>
            </a:r>
            <a:endParaRPr lang="zh-CN" altLang="en-US" sz="2800" baseline="0" dirty="0">
              <a:ea typeface="宋体" pitchFamily="2" charset="-122"/>
            </a:endParaRPr>
          </a:p>
        </p:txBody>
      </p:sp>
      <p:sp>
        <p:nvSpPr>
          <p:cNvPr id="35852" name="Rectangle 13"/>
          <p:cNvSpPr>
            <a:spLocks noChangeArrowheads="1"/>
          </p:cNvSpPr>
          <p:nvPr/>
        </p:nvSpPr>
        <p:spPr bwMode="auto">
          <a:xfrm>
            <a:off x="2814306" y="434340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ea typeface="굴림" pitchFamily="34" charset="-127"/>
              </a:rPr>
              <a:t>d</a:t>
            </a:r>
            <a:endParaRPr lang="zh-CN" altLang="en-US" sz="2800" baseline="0" dirty="0">
              <a:ea typeface="宋体" pitchFamily="2" charset="-122"/>
            </a:endParaRPr>
          </a:p>
        </p:txBody>
      </p:sp>
      <p:sp>
        <p:nvSpPr>
          <p:cNvPr id="35853" name="Rectangle 14"/>
          <p:cNvSpPr>
            <a:spLocks noChangeArrowheads="1"/>
          </p:cNvSpPr>
          <p:nvPr/>
        </p:nvSpPr>
        <p:spPr bwMode="auto">
          <a:xfrm>
            <a:off x="2895600" y="3581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e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5854" name="Rectangle 15"/>
          <p:cNvSpPr>
            <a:spLocks noChangeArrowheads="1"/>
          </p:cNvSpPr>
          <p:nvPr/>
        </p:nvSpPr>
        <p:spPr bwMode="auto">
          <a:xfrm>
            <a:off x="4191000" y="41148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5855" name="Rectangle 16"/>
          <p:cNvSpPr>
            <a:spLocks noChangeArrowheads="1"/>
          </p:cNvSpPr>
          <p:nvPr/>
        </p:nvSpPr>
        <p:spPr bwMode="auto">
          <a:xfrm>
            <a:off x="4114800" y="2590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35856" name="AutoShape 17"/>
          <p:cNvCxnSpPr>
            <a:cxnSpLocks noChangeShapeType="1"/>
          </p:cNvCxnSpPr>
          <p:nvPr/>
        </p:nvCxnSpPr>
        <p:spPr bwMode="auto">
          <a:xfrm>
            <a:off x="3009900" y="35782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5857" name="Line 52"/>
          <p:cNvSpPr>
            <a:spLocks noChangeShapeType="1"/>
          </p:cNvSpPr>
          <p:nvPr/>
        </p:nvSpPr>
        <p:spPr bwMode="auto">
          <a:xfrm flipH="1" flipV="1">
            <a:off x="1371600" y="15240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8" name="Line 53"/>
          <p:cNvSpPr>
            <a:spLocks noChangeShapeType="1"/>
          </p:cNvSpPr>
          <p:nvPr/>
        </p:nvSpPr>
        <p:spPr bwMode="auto">
          <a:xfrm flipV="1">
            <a:off x="2133600" y="2590800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9" name="Line 54"/>
          <p:cNvSpPr>
            <a:spLocks noChangeShapeType="1"/>
          </p:cNvSpPr>
          <p:nvPr/>
        </p:nvSpPr>
        <p:spPr bwMode="auto">
          <a:xfrm flipH="1" flipV="1">
            <a:off x="1371600" y="15240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0" name="Line 55"/>
          <p:cNvSpPr>
            <a:spLocks noChangeShapeType="1"/>
          </p:cNvSpPr>
          <p:nvPr/>
        </p:nvSpPr>
        <p:spPr bwMode="auto">
          <a:xfrm>
            <a:off x="1676400" y="37338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1" name="Line 56"/>
          <p:cNvSpPr>
            <a:spLocks noChangeShapeType="1"/>
          </p:cNvSpPr>
          <p:nvPr/>
        </p:nvSpPr>
        <p:spPr bwMode="auto">
          <a:xfrm flipV="1">
            <a:off x="1676400" y="33528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2" name="Line 57"/>
          <p:cNvSpPr>
            <a:spLocks noChangeShapeType="1"/>
          </p:cNvSpPr>
          <p:nvPr/>
        </p:nvSpPr>
        <p:spPr bwMode="auto">
          <a:xfrm>
            <a:off x="2133600" y="33528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3" name="Line 58"/>
          <p:cNvSpPr>
            <a:spLocks noChangeShapeType="1"/>
          </p:cNvSpPr>
          <p:nvPr/>
        </p:nvSpPr>
        <p:spPr bwMode="auto">
          <a:xfrm>
            <a:off x="2133600" y="33528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4" name="Line 59"/>
          <p:cNvSpPr>
            <a:spLocks noChangeShapeType="1"/>
          </p:cNvSpPr>
          <p:nvPr/>
        </p:nvSpPr>
        <p:spPr bwMode="auto">
          <a:xfrm flipH="1">
            <a:off x="2819400" y="40386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5" name="Line 60"/>
          <p:cNvSpPr>
            <a:spLocks noChangeShapeType="1"/>
          </p:cNvSpPr>
          <p:nvPr/>
        </p:nvSpPr>
        <p:spPr bwMode="auto">
          <a:xfrm>
            <a:off x="2438400" y="25908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6" name="Line 61"/>
          <p:cNvSpPr>
            <a:spLocks noChangeShapeType="1"/>
          </p:cNvSpPr>
          <p:nvPr/>
        </p:nvSpPr>
        <p:spPr bwMode="auto">
          <a:xfrm flipV="1">
            <a:off x="2819400" y="44196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7" name="Line 62"/>
          <p:cNvSpPr>
            <a:spLocks noChangeShapeType="1"/>
          </p:cNvSpPr>
          <p:nvPr/>
        </p:nvSpPr>
        <p:spPr bwMode="auto">
          <a:xfrm>
            <a:off x="3048000" y="40386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8" name="Line 63"/>
          <p:cNvSpPr>
            <a:spLocks noChangeShapeType="1"/>
          </p:cNvSpPr>
          <p:nvPr/>
        </p:nvSpPr>
        <p:spPr bwMode="auto">
          <a:xfrm flipV="1">
            <a:off x="3048000" y="31242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9" name="Line 64"/>
          <p:cNvSpPr>
            <a:spLocks noChangeShapeType="1"/>
          </p:cNvSpPr>
          <p:nvPr/>
        </p:nvSpPr>
        <p:spPr bwMode="auto">
          <a:xfrm flipV="1">
            <a:off x="4191000" y="31242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0" name="Line 65"/>
          <p:cNvSpPr>
            <a:spLocks noChangeShapeType="1"/>
          </p:cNvSpPr>
          <p:nvPr/>
        </p:nvSpPr>
        <p:spPr bwMode="auto">
          <a:xfrm>
            <a:off x="2438400" y="25908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1" name="Line 66"/>
          <p:cNvSpPr>
            <a:spLocks noChangeShapeType="1"/>
          </p:cNvSpPr>
          <p:nvPr/>
        </p:nvSpPr>
        <p:spPr bwMode="auto">
          <a:xfrm>
            <a:off x="3048000" y="19050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2" name="Line 67"/>
          <p:cNvSpPr>
            <a:spLocks noChangeShapeType="1"/>
          </p:cNvSpPr>
          <p:nvPr/>
        </p:nvSpPr>
        <p:spPr bwMode="auto">
          <a:xfrm flipV="1">
            <a:off x="2438400" y="19050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3" name="Line 68"/>
          <p:cNvSpPr>
            <a:spLocks noChangeShapeType="1"/>
          </p:cNvSpPr>
          <p:nvPr/>
        </p:nvSpPr>
        <p:spPr bwMode="auto">
          <a:xfrm>
            <a:off x="1371600" y="15240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4" name="Oval 69"/>
          <p:cNvSpPr>
            <a:spLocks noChangeArrowheads="1"/>
          </p:cNvSpPr>
          <p:nvPr/>
        </p:nvSpPr>
        <p:spPr bwMode="auto">
          <a:xfrm>
            <a:off x="27432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75" name="Oval 70"/>
          <p:cNvSpPr>
            <a:spLocks noChangeArrowheads="1"/>
          </p:cNvSpPr>
          <p:nvPr/>
        </p:nvSpPr>
        <p:spPr bwMode="auto">
          <a:xfrm>
            <a:off x="4114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76" name="Oval 71"/>
          <p:cNvSpPr>
            <a:spLocks noChangeArrowheads="1"/>
          </p:cNvSpPr>
          <p:nvPr/>
        </p:nvSpPr>
        <p:spPr bwMode="auto">
          <a:xfrm>
            <a:off x="2971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77" name="Oval 72"/>
          <p:cNvSpPr>
            <a:spLocks noChangeArrowheads="1"/>
          </p:cNvSpPr>
          <p:nvPr/>
        </p:nvSpPr>
        <p:spPr bwMode="auto">
          <a:xfrm>
            <a:off x="41910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78" name="Oval 73"/>
          <p:cNvSpPr>
            <a:spLocks noChangeArrowheads="1"/>
          </p:cNvSpPr>
          <p:nvPr/>
        </p:nvSpPr>
        <p:spPr bwMode="auto">
          <a:xfrm>
            <a:off x="297180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79" name="Oval 74"/>
          <p:cNvSpPr>
            <a:spLocks noChangeArrowheads="1"/>
          </p:cNvSpPr>
          <p:nvPr/>
        </p:nvSpPr>
        <p:spPr bwMode="auto">
          <a:xfrm>
            <a:off x="1295400" y="144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80" name="Oval 75"/>
          <p:cNvSpPr>
            <a:spLocks noChangeArrowheads="1"/>
          </p:cNvSpPr>
          <p:nvPr/>
        </p:nvSpPr>
        <p:spPr bwMode="auto">
          <a:xfrm>
            <a:off x="20574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81" name="Line 76"/>
          <p:cNvSpPr>
            <a:spLocks noChangeShapeType="1"/>
          </p:cNvSpPr>
          <p:nvPr/>
        </p:nvSpPr>
        <p:spPr bwMode="auto">
          <a:xfrm>
            <a:off x="1676400" y="37338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82" name="Oval 77"/>
          <p:cNvSpPr>
            <a:spLocks noChangeArrowheads="1"/>
          </p:cNvSpPr>
          <p:nvPr/>
        </p:nvSpPr>
        <p:spPr bwMode="auto">
          <a:xfrm>
            <a:off x="228600" y="3657600"/>
            <a:ext cx="152400" cy="152400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83" name="Oval 78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84" name="Oval 79"/>
          <p:cNvSpPr>
            <a:spLocks noChangeArrowheads="1"/>
          </p:cNvSpPr>
          <p:nvPr/>
        </p:nvSpPr>
        <p:spPr bwMode="auto">
          <a:xfrm>
            <a:off x="2362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5885" name="Rectangle 83"/>
          <p:cNvSpPr>
            <a:spLocks noChangeArrowheads="1"/>
          </p:cNvSpPr>
          <p:nvPr/>
        </p:nvSpPr>
        <p:spPr bwMode="auto">
          <a:xfrm>
            <a:off x="562" y="3293962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en-US" altLang="zh-CN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5886" name="Line 84"/>
          <p:cNvSpPr>
            <a:spLocks noChangeShapeType="1"/>
          </p:cNvSpPr>
          <p:nvPr/>
        </p:nvSpPr>
        <p:spPr bwMode="auto">
          <a:xfrm flipV="1">
            <a:off x="304800" y="3352800"/>
            <a:ext cx="17526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87" name="Line 85"/>
          <p:cNvSpPr>
            <a:spLocks noChangeShapeType="1"/>
          </p:cNvSpPr>
          <p:nvPr/>
        </p:nvSpPr>
        <p:spPr bwMode="auto">
          <a:xfrm flipV="1">
            <a:off x="304800" y="2590800"/>
            <a:ext cx="2057400" cy="1143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04" name="Line 88"/>
          <p:cNvSpPr>
            <a:spLocks noChangeShapeType="1"/>
          </p:cNvSpPr>
          <p:nvPr/>
        </p:nvSpPr>
        <p:spPr bwMode="auto">
          <a:xfrm flipV="1">
            <a:off x="304800" y="1524000"/>
            <a:ext cx="1066800" cy="2209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05" name="Line 89"/>
          <p:cNvSpPr>
            <a:spLocks noChangeShapeType="1"/>
          </p:cNvSpPr>
          <p:nvPr/>
        </p:nvSpPr>
        <p:spPr bwMode="auto">
          <a:xfrm>
            <a:off x="304800" y="3733800"/>
            <a:ext cx="137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06" name="Line 90"/>
          <p:cNvSpPr>
            <a:spLocks noChangeShapeType="1"/>
          </p:cNvSpPr>
          <p:nvPr/>
        </p:nvSpPr>
        <p:spPr bwMode="auto">
          <a:xfrm>
            <a:off x="1371600" y="1524000"/>
            <a:ext cx="304800" cy="2209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07" name="Line 91"/>
          <p:cNvSpPr>
            <a:spLocks noChangeShapeType="1"/>
          </p:cNvSpPr>
          <p:nvPr/>
        </p:nvSpPr>
        <p:spPr bwMode="auto">
          <a:xfrm flipH="1" flipV="1">
            <a:off x="1371600" y="1524000"/>
            <a:ext cx="762000" cy="1828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08" name="Line 92"/>
          <p:cNvSpPr>
            <a:spLocks noChangeShapeType="1"/>
          </p:cNvSpPr>
          <p:nvPr/>
        </p:nvSpPr>
        <p:spPr bwMode="auto">
          <a:xfrm>
            <a:off x="304800" y="3733800"/>
            <a:ext cx="25146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09" name="Line 93"/>
          <p:cNvSpPr>
            <a:spLocks noChangeShapeType="1"/>
          </p:cNvSpPr>
          <p:nvPr/>
        </p:nvSpPr>
        <p:spPr bwMode="auto">
          <a:xfrm>
            <a:off x="1676400" y="3733800"/>
            <a:ext cx="11430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10" name="Line 94"/>
          <p:cNvSpPr>
            <a:spLocks noChangeShapeType="1"/>
          </p:cNvSpPr>
          <p:nvPr/>
        </p:nvSpPr>
        <p:spPr bwMode="auto">
          <a:xfrm>
            <a:off x="2133600" y="3352800"/>
            <a:ext cx="685800" cy="1143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11" name="Line 95"/>
          <p:cNvSpPr>
            <a:spLocks noChangeShapeType="1"/>
          </p:cNvSpPr>
          <p:nvPr/>
        </p:nvSpPr>
        <p:spPr bwMode="auto">
          <a:xfrm>
            <a:off x="1371600" y="1524000"/>
            <a:ext cx="16764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12" name="Line 96"/>
          <p:cNvSpPr>
            <a:spLocks noChangeShapeType="1"/>
          </p:cNvSpPr>
          <p:nvPr/>
        </p:nvSpPr>
        <p:spPr bwMode="auto">
          <a:xfrm flipV="1">
            <a:off x="1676400" y="3352800"/>
            <a:ext cx="4572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98" name="Line 98"/>
          <p:cNvSpPr>
            <a:spLocks noChangeShapeType="1"/>
          </p:cNvSpPr>
          <p:nvPr/>
        </p:nvSpPr>
        <p:spPr bwMode="auto">
          <a:xfrm>
            <a:off x="327949" y="3722224"/>
            <a:ext cx="13716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915" name="Rectangle 99"/>
          <p:cNvSpPr>
            <a:spLocks noChangeArrowheads="1"/>
          </p:cNvSpPr>
          <p:nvPr/>
        </p:nvSpPr>
        <p:spPr bwMode="auto">
          <a:xfrm>
            <a:off x="645289" y="4415742"/>
            <a:ext cx="9144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NB_rep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61" name="Oval 69"/>
          <p:cNvSpPr>
            <a:spLocks noChangeArrowheads="1"/>
          </p:cNvSpPr>
          <p:nvPr/>
        </p:nvSpPr>
        <p:spPr bwMode="auto">
          <a:xfrm>
            <a:off x="1295400" y="144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62" name="Oval 69"/>
          <p:cNvSpPr>
            <a:spLocks noChangeArrowheads="1"/>
          </p:cNvSpPr>
          <p:nvPr/>
        </p:nvSpPr>
        <p:spPr bwMode="auto">
          <a:xfrm>
            <a:off x="2743200" y="4419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2" name="Line 95"/>
          <p:cNvSpPr>
            <a:spLocks noChangeShapeType="1"/>
          </p:cNvSpPr>
          <p:nvPr/>
        </p:nvSpPr>
        <p:spPr bwMode="auto">
          <a:xfrm>
            <a:off x="2133600" y="3352800"/>
            <a:ext cx="9144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95"/>
          <p:cNvSpPr>
            <a:spLocks noChangeShapeType="1"/>
          </p:cNvSpPr>
          <p:nvPr/>
        </p:nvSpPr>
        <p:spPr bwMode="auto">
          <a:xfrm flipH="1">
            <a:off x="2819400" y="4038600"/>
            <a:ext cx="2286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Date Placeholder 64"/>
          <p:cNvSpPr>
            <a:spLocks noGrp="1"/>
          </p:cNvSpPr>
          <p:nvPr>
            <p:ph type="dt" sz="half" idx="10"/>
          </p:nvPr>
        </p:nvSpPr>
        <p:spPr>
          <a:xfrm>
            <a:off x="404390" y="6400800"/>
            <a:ext cx="1204491" cy="457200"/>
          </a:xfrm>
        </p:spPr>
        <p:txBody>
          <a:bodyPr/>
          <a:lstStyle/>
          <a:p>
            <a:pPr>
              <a:defRPr/>
            </a:pPr>
            <a:fld id="{B6469A53-80DA-4AFE-BCCD-1AC94265DF85}" type="datetime1">
              <a:rPr lang="en-US" altLang="zh-CN" smtClean="0"/>
              <a:pPr>
                <a:defRPr/>
              </a:pPr>
              <a:t>10/29/2012</a:t>
            </a:fld>
            <a:endParaRPr lang="en-US" altLang="zh-CN" dirty="0"/>
          </a:p>
        </p:txBody>
      </p:sp>
      <p:sp>
        <p:nvSpPr>
          <p:cNvPr id="66" name="Footer Placeholder 65"/>
          <p:cNvSpPr>
            <a:spLocks noGrp="1"/>
          </p:cNvSpPr>
          <p:nvPr>
            <p:ph type="ftr" sz="quarter" idx="11"/>
          </p:nvPr>
        </p:nvSpPr>
        <p:spPr>
          <a:xfrm>
            <a:off x="4722472" y="6400800"/>
            <a:ext cx="3484944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Multi-hop DT (Simon S. Lam)</a:t>
            </a:r>
            <a:endParaRPr lang="en-US" dirty="0"/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684EE-61DB-411A-B90E-27169D3EC97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7" name="Oval 66"/>
          <p:cNvSpPr>
            <a:spLocks noChangeAspect="1"/>
          </p:cNvSpPr>
          <p:nvPr/>
        </p:nvSpPr>
        <p:spPr bwMode="auto">
          <a:xfrm>
            <a:off x="1296365" y="1435260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>
            <a:off x="2721981" y="4400309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2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2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2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2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2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62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6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73 -0.09297 L -0.06997 -0.0966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62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04" grpId="0" animBg="1"/>
      <p:bldP spid="162905" grpId="0" animBg="1"/>
      <p:bldP spid="162906" grpId="0" animBg="1"/>
      <p:bldP spid="162907" grpId="0" animBg="1"/>
      <p:bldP spid="162908" grpId="0" animBg="1"/>
      <p:bldP spid="162909" grpId="0" animBg="1"/>
      <p:bldP spid="162910" grpId="0" animBg="1"/>
      <p:bldP spid="162911" grpId="0" animBg="1"/>
      <p:bldP spid="162912" grpId="0" animBg="1"/>
      <p:bldP spid="35898" grpId="0" animBg="1"/>
      <p:bldP spid="162915" grpId="0" animBg="1"/>
      <p:bldP spid="162915" grpId="1" animBg="1"/>
      <p:bldP spid="2" grpId="0" animBg="1"/>
      <p:bldP spid="3" grpId="0" animBg="1"/>
      <p:bldP spid="67" grpId="0" animBg="1"/>
      <p:bldP spid="6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627927"/>
          </a:xfrm>
        </p:spPr>
        <p:txBody>
          <a:bodyPr/>
          <a:lstStyle/>
          <a:p>
            <a:r>
              <a:rPr lang="en-US" altLang="zh-CN" sz="3600" dirty="0" smtClean="0">
                <a:ea typeface="宋体" pitchFamily="2" charset="-122"/>
              </a:rPr>
              <a:t>Iterative search by node u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86" y="1033039"/>
            <a:ext cx="7917084" cy="4499659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repeat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for all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dirty="0" err="1" smtClean="0">
                <a:sym typeface="Symbol"/>
              </a:rPr>
              <a:t>N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i="1" baseline="30000" dirty="0" err="1" smtClean="0">
                <a:sym typeface="Symbol"/>
              </a:rPr>
              <a:t>new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smtClean="0"/>
              <a:t>d</a:t>
            </a:r>
            <a:r>
              <a:rPr lang="en-US" sz="2400" b="1" dirty="0" smtClean="0">
                <a:sym typeface="Symbol"/>
              </a:rPr>
              <a:t>o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remove x from </a:t>
            </a:r>
            <a:r>
              <a:rPr lang="en-US" sz="2000" dirty="0" err="1" smtClean="0">
                <a:sym typeface="Symbol"/>
              </a:rPr>
              <a:t>N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i="1" baseline="30000" dirty="0" err="1" smtClean="0">
                <a:sym typeface="Symbol"/>
              </a:rPr>
              <a:t>new</a:t>
            </a: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send </a:t>
            </a:r>
            <a:r>
              <a:rPr lang="en-US" sz="2400" dirty="0" err="1" smtClean="0">
                <a:sym typeface="Symbol"/>
              </a:rPr>
              <a:t>NB_req</a:t>
            </a:r>
            <a:r>
              <a:rPr lang="en-US" sz="2400" dirty="0" smtClean="0">
                <a:sym typeface="Symbol"/>
              </a:rPr>
              <a:t> to </a:t>
            </a:r>
            <a:r>
              <a:rPr lang="en-US" sz="2400" i="1" dirty="0" smtClean="0">
                <a:sym typeface="Symbol"/>
              </a:rPr>
              <a:t>x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receive </a:t>
            </a:r>
            <a:r>
              <a:rPr lang="en-US" sz="2400" dirty="0" err="1" smtClean="0">
                <a:sym typeface="Symbol"/>
              </a:rPr>
              <a:t>NB_rep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N</a:t>
            </a:r>
            <a:r>
              <a:rPr lang="en-US" sz="3200" i="1" baseline="-25000" dirty="0" err="1" smtClean="0">
                <a:sym typeface="Symbol"/>
              </a:rPr>
              <a:t>u</a:t>
            </a:r>
            <a:r>
              <a:rPr lang="en-US" sz="3200" i="1" baseline="30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/>
              <a:t>C</a:t>
            </a:r>
            <a:r>
              <a:rPr lang="en-US" sz="3200" i="1" baseline="-25000" dirty="0" smtClean="0"/>
              <a:t>u</a:t>
            </a:r>
            <a:r>
              <a:rPr lang="en-US" dirty="0" smtClean="0"/>
              <a:t> </a:t>
            </a:r>
            <a:r>
              <a:rPr lang="en-US" sz="2400" dirty="0" smtClean="0"/>
              <a:t>= C</a:t>
            </a:r>
            <a:r>
              <a:rPr lang="en-US" sz="3200" i="1" baseline="-25000" dirty="0" smtClean="0"/>
              <a:t>u</a:t>
            </a:r>
            <a:r>
              <a:rPr lang="en-US" i="1" baseline="-25000" dirty="0" smtClean="0"/>
              <a:t> </a:t>
            </a:r>
            <a:r>
              <a:rPr lang="en-US" sz="2400" dirty="0" smtClean="0">
                <a:sym typeface="Symbol"/>
              </a:rPr>
              <a:t> {</a:t>
            </a:r>
            <a:r>
              <a:rPr lang="en-US" sz="2400" dirty="0" err="1" smtClean="0">
                <a:sym typeface="Symbol"/>
              </a:rPr>
              <a:t>N</a:t>
            </a:r>
            <a:r>
              <a:rPr lang="en-US" sz="3200" i="1" baseline="-25000" dirty="0" err="1" smtClean="0">
                <a:sym typeface="Symbol"/>
              </a:rPr>
              <a:t>u</a:t>
            </a:r>
            <a:r>
              <a:rPr lang="en-US" sz="3200" i="1" baseline="30000" dirty="0" err="1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}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compute DT(</a:t>
            </a:r>
            <a:r>
              <a:rPr lang="en-US" sz="2400" dirty="0" smtClean="0"/>
              <a:t>C</a:t>
            </a:r>
            <a:r>
              <a:rPr lang="en-US" i="1" baseline="-25000" dirty="0" smtClean="0"/>
              <a:t>u</a:t>
            </a:r>
            <a:r>
              <a:rPr lang="en-US" sz="2400" dirty="0" smtClean="0">
                <a:sym typeface="Symbol"/>
              </a:rPr>
              <a:t>); update N</a:t>
            </a:r>
            <a:r>
              <a:rPr lang="en-US" i="1" baseline="-25000" dirty="0" smtClean="0">
                <a:sym typeface="Symbol"/>
              </a:rPr>
              <a:t>u</a:t>
            </a: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update </a:t>
            </a:r>
            <a:r>
              <a:rPr lang="en-US" sz="2400" dirty="0" err="1" smtClean="0">
                <a:sym typeface="Symbol"/>
              </a:rPr>
              <a:t>N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i="1" baseline="30000" dirty="0" err="1" smtClean="0">
                <a:sym typeface="Symbol"/>
              </a:rPr>
              <a:t>new</a:t>
            </a:r>
            <a:r>
              <a:rPr lang="en-US" sz="2400" dirty="0" smtClean="0">
                <a:sym typeface="Symbol"/>
              </a:rPr>
              <a:t> </a:t>
            </a:r>
            <a:endParaRPr lang="en-US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until </a:t>
            </a:r>
            <a:r>
              <a:rPr lang="en-US" sz="2400" dirty="0" err="1" smtClean="0">
                <a:solidFill>
                  <a:srgbClr val="FF0000"/>
                </a:solidFill>
                <a:sym typeface="Symbol"/>
              </a:rPr>
              <a:t>N</a:t>
            </a:r>
            <a:r>
              <a:rPr lang="en-US" i="1" baseline="-25000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en-US" i="1" baseline="30000" dirty="0" err="1" smtClean="0">
                <a:solidFill>
                  <a:srgbClr val="FF0000"/>
                </a:solidFill>
                <a:sym typeface="Symbol"/>
              </a:rPr>
              <a:t>new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 is empty   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successfully joined</a:t>
            </a:r>
            <a:r>
              <a:rPr lang="en-US" sz="2400" dirty="0" smtClean="0">
                <a:sym typeface="Symbol"/>
              </a:rPr>
              <a:t>)     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87746" y="1215342"/>
            <a:ext cx="461829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u="sng" dirty="0" smtClean="0">
                <a:solidFill>
                  <a:srgbClr val="3333FF"/>
                </a:solidFill>
                <a:latin typeface="+mn-lt"/>
              </a:rPr>
              <a:t>node </a:t>
            </a:r>
            <a:r>
              <a:rPr lang="en-US" i="1" u="sng" dirty="0" smtClean="0">
                <a:solidFill>
                  <a:srgbClr val="3333FF"/>
                </a:solidFill>
                <a:latin typeface="+mn-lt"/>
              </a:rPr>
              <a:t>x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3333FF"/>
                </a:solidFill>
                <a:latin typeface="+mn-lt"/>
              </a:rPr>
              <a:t>receive </a:t>
            </a:r>
            <a:r>
              <a:rPr lang="en-US" dirty="0" err="1" smtClean="0">
                <a:solidFill>
                  <a:srgbClr val="3333FF"/>
                </a:solidFill>
                <a:latin typeface="+mn-lt"/>
              </a:rPr>
              <a:t>NB_req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 from </a:t>
            </a:r>
            <a:r>
              <a:rPr lang="en-US" i="1" dirty="0" smtClean="0">
                <a:solidFill>
                  <a:srgbClr val="3333FF"/>
                </a:solidFill>
                <a:latin typeface="+mn-lt"/>
              </a:rPr>
              <a:t>u</a:t>
            </a:r>
          </a:p>
          <a:p>
            <a:pPr algn="l">
              <a:lnSpc>
                <a:spcPct val="150000"/>
              </a:lnSpc>
            </a:pPr>
            <a:r>
              <a:rPr lang="en-US" dirty="0" err="1" smtClean="0">
                <a:solidFill>
                  <a:srgbClr val="3333FF"/>
                </a:solidFill>
                <a:latin typeface="+mn-lt"/>
              </a:rPr>
              <a:t>C</a:t>
            </a:r>
            <a:r>
              <a:rPr lang="en-US" sz="2800" i="1" baseline="-25000" dirty="0" err="1" smtClean="0">
                <a:solidFill>
                  <a:srgbClr val="3333FF"/>
                </a:solidFill>
                <a:latin typeface="+mn-lt"/>
              </a:rPr>
              <a:t>x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 = </a:t>
            </a:r>
            <a:r>
              <a:rPr lang="en-US" dirty="0" err="1" smtClean="0">
                <a:solidFill>
                  <a:srgbClr val="3333FF"/>
                </a:solidFill>
                <a:latin typeface="+mn-lt"/>
              </a:rPr>
              <a:t>C</a:t>
            </a:r>
            <a:r>
              <a:rPr lang="en-US" sz="2800" i="1" baseline="-25000" dirty="0" err="1" smtClean="0">
                <a:solidFill>
                  <a:srgbClr val="3333FF"/>
                </a:solidFill>
                <a:latin typeface="+mn-lt"/>
              </a:rPr>
              <a:t>x</a:t>
            </a:r>
            <a:r>
              <a:rPr lang="en-US" i="1" baseline="-25000" dirty="0" smtClean="0">
                <a:solidFill>
                  <a:srgbClr val="3333FF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 {</a:t>
            </a:r>
            <a:r>
              <a:rPr lang="en-US" i="1" dirty="0" smtClean="0">
                <a:solidFill>
                  <a:srgbClr val="3333FF"/>
                </a:solidFill>
                <a:latin typeface="+mn-lt"/>
                <a:sym typeface="Symbol"/>
              </a:rPr>
              <a:t>u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}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compute DT(</a:t>
            </a:r>
            <a:r>
              <a:rPr lang="en-US" dirty="0" err="1" smtClean="0">
                <a:solidFill>
                  <a:srgbClr val="3333FF"/>
                </a:solidFill>
                <a:latin typeface="+mn-lt"/>
              </a:rPr>
              <a:t>C</a:t>
            </a:r>
            <a:r>
              <a:rPr lang="en-US" sz="2800" i="1" baseline="-25000" dirty="0" err="1" smtClean="0">
                <a:solidFill>
                  <a:srgbClr val="3333FF"/>
                </a:solidFill>
                <a:latin typeface="+mn-lt"/>
              </a:rPr>
              <a:t>x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)</a:t>
            </a:r>
            <a:r>
              <a:rPr lang="en-US" dirty="0" smtClean="0">
                <a:solidFill>
                  <a:srgbClr val="3333FF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; update </a:t>
            </a:r>
            <a:r>
              <a:rPr lang="en-US" dirty="0" err="1" smtClean="0">
                <a:solidFill>
                  <a:srgbClr val="3333FF"/>
                </a:solidFill>
                <a:latin typeface="+mn-lt"/>
                <a:sym typeface="Symbol"/>
              </a:rPr>
              <a:t>N</a:t>
            </a:r>
            <a:r>
              <a:rPr lang="en-US" sz="2800" i="1" baseline="-25000" dirty="0" err="1" smtClean="0">
                <a:solidFill>
                  <a:srgbClr val="3333FF"/>
                </a:solidFill>
                <a:latin typeface="+mn-lt"/>
                <a:sym typeface="Symbol"/>
              </a:rPr>
              <a:t>x</a:t>
            </a:r>
            <a:endParaRPr lang="en-US" sz="2800" dirty="0" smtClean="0">
              <a:solidFill>
                <a:srgbClr val="3333FF"/>
              </a:solidFill>
              <a:latin typeface="+mn-lt"/>
              <a:sym typeface="Symbol"/>
            </a:endParaRPr>
          </a:p>
          <a:p>
            <a:pPr algn="l">
              <a:lnSpc>
                <a:spcPct val="150000"/>
              </a:lnSpc>
            </a:pPr>
            <a:r>
              <a:rPr lang="en-US" dirty="0" err="1" smtClean="0">
                <a:solidFill>
                  <a:srgbClr val="3333FF"/>
                </a:solidFill>
                <a:latin typeface="+mn-lt"/>
                <a:sym typeface="Symbol"/>
              </a:rPr>
              <a:t>N</a:t>
            </a:r>
            <a:r>
              <a:rPr lang="en-US" sz="2800" i="1" baseline="-25000" dirty="0" err="1" smtClean="0">
                <a:solidFill>
                  <a:srgbClr val="3333FF"/>
                </a:solidFill>
                <a:latin typeface="+mn-lt"/>
                <a:sym typeface="Symbol"/>
              </a:rPr>
              <a:t>u</a:t>
            </a:r>
            <a:r>
              <a:rPr lang="en-US" sz="2800" i="1" baseline="30000" dirty="0" err="1" smtClean="0">
                <a:solidFill>
                  <a:srgbClr val="3333FF"/>
                </a:solidFill>
                <a:latin typeface="+mn-lt"/>
                <a:sym typeface="Symbol"/>
              </a:rPr>
              <a:t>x</a:t>
            </a:r>
            <a:r>
              <a:rPr lang="en-US" i="1" baseline="30000" dirty="0" smtClean="0">
                <a:solidFill>
                  <a:srgbClr val="3333FF"/>
                </a:solidFill>
                <a:latin typeface="+mn-lt"/>
                <a:sym typeface="Symbol"/>
              </a:rPr>
              <a:t> 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 = </a:t>
            </a:r>
            <a:r>
              <a:rPr lang="en-US" i="1" dirty="0" smtClean="0">
                <a:solidFill>
                  <a:srgbClr val="3333FF"/>
                </a:solidFill>
                <a:latin typeface="+mn-lt"/>
                <a:sym typeface="Symbol"/>
              </a:rPr>
              <a:t>u 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’s neighbors in DT(</a:t>
            </a:r>
            <a:r>
              <a:rPr lang="en-US" dirty="0" err="1" smtClean="0">
                <a:solidFill>
                  <a:srgbClr val="3333FF"/>
                </a:solidFill>
                <a:latin typeface="+mn-lt"/>
              </a:rPr>
              <a:t>C</a:t>
            </a:r>
            <a:r>
              <a:rPr lang="en-US" sz="2800" i="1" baseline="-25000" dirty="0" err="1" smtClean="0">
                <a:solidFill>
                  <a:srgbClr val="3333FF"/>
                </a:solidFill>
                <a:latin typeface="+mn-lt"/>
              </a:rPr>
              <a:t>x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send </a:t>
            </a:r>
            <a:r>
              <a:rPr lang="en-US" dirty="0" err="1" smtClean="0">
                <a:solidFill>
                  <a:srgbClr val="3333FF"/>
                </a:solidFill>
                <a:latin typeface="+mn-lt"/>
                <a:sym typeface="Symbol"/>
              </a:rPr>
              <a:t>NB_rep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 (</a:t>
            </a:r>
            <a:r>
              <a:rPr lang="en-US" dirty="0" err="1" smtClean="0">
                <a:solidFill>
                  <a:srgbClr val="3333FF"/>
                </a:solidFill>
                <a:latin typeface="+mn-lt"/>
                <a:sym typeface="Symbol"/>
              </a:rPr>
              <a:t>N</a:t>
            </a:r>
            <a:r>
              <a:rPr lang="en-US" sz="2800" i="1" baseline="-25000" dirty="0" err="1" smtClean="0">
                <a:solidFill>
                  <a:srgbClr val="3333FF"/>
                </a:solidFill>
                <a:latin typeface="+mn-lt"/>
                <a:sym typeface="Symbol"/>
              </a:rPr>
              <a:t>u</a:t>
            </a:r>
            <a:r>
              <a:rPr lang="en-US" sz="2800" i="1" baseline="30000" dirty="0" err="1" smtClean="0">
                <a:solidFill>
                  <a:srgbClr val="3333FF"/>
                </a:solidFill>
                <a:latin typeface="+mn-lt"/>
                <a:sym typeface="Symbol"/>
              </a:rPr>
              <a:t>x</a:t>
            </a:r>
            <a:r>
              <a:rPr lang="en-US" dirty="0" smtClean="0">
                <a:solidFill>
                  <a:srgbClr val="3333FF"/>
                </a:solidFill>
                <a:latin typeface="+mn-lt"/>
                <a:sym typeface="Symbol"/>
              </a:rPr>
              <a:t>) to </a:t>
            </a:r>
            <a:r>
              <a:rPr lang="en-US" i="1" dirty="0" smtClean="0">
                <a:solidFill>
                  <a:srgbClr val="3333FF"/>
                </a:solidFill>
                <a:latin typeface="+mn-lt"/>
                <a:sym typeface="Symbol"/>
              </a:rPr>
              <a:t>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286" y="6039106"/>
            <a:ext cx="8391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3333FF"/>
                </a:solidFill>
                <a:latin typeface="+mn-lt"/>
                <a:sym typeface="Symbol"/>
              </a:rPr>
              <a:t>N</a:t>
            </a:r>
            <a:r>
              <a:rPr lang="en-US" i="1" baseline="-25000" dirty="0" err="1" smtClean="0">
                <a:solidFill>
                  <a:srgbClr val="3333FF"/>
                </a:solidFill>
                <a:latin typeface="+mn-lt"/>
                <a:sym typeface="Symbol"/>
              </a:rPr>
              <a:t>u</a:t>
            </a:r>
            <a:r>
              <a:rPr lang="en-US" i="1" baseline="30000" dirty="0" err="1" smtClean="0">
                <a:solidFill>
                  <a:srgbClr val="3333FF"/>
                </a:solidFill>
                <a:latin typeface="+mn-lt"/>
                <a:sym typeface="Symbol"/>
              </a:rPr>
              <a:t>new</a:t>
            </a:r>
            <a:r>
              <a:rPr lang="en-US" sz="2000" dirty="0" smtClean="0">
                <a:solidFill>
                  <a:srgbClr val="3333FF"/>
                </a:solidFill>
                <a:latin typeface="+mn-lt"/>
                <a:sym typeface="Symbol"/>
              </a:rPr>
              <a:t>    new neighbors that have not been sent a </a:t>
            </a:r>
            <a:r>
              <a:rPr lang="en-US" sz="2000" dirty="0" err="1" smtClean="0">
                <a:solidFill>
                  <a:srgbClr val="3333FF"/>
                </a:solidFill>
                <a:latin typeface="+mn-lt"/>
                <a:sym typeface="Symbol"/>
              </a:rPr>
              <a:t>NB_req</a:t>
            </a:r>
            <a:endParaRPr lang="en-US" sz="2000" dirty="0" smtClean="0">
              <a:solidFill>
                <a:srgbClr val="3333FF"/>
              </a:solidFill>
              <a:latin typeface="+mn-lt"/>
              <a:sym typeface="Symbol"/>
            </a:endParaRPr>
          </a:p>
          <a:p>
            <a:endParaRPr lang="en-US" sz="2000" dirty="0" smtClean="0">
              <a:solidFill>
                <a:srgbClr val="3333FF"/>
              </a:solidFill>
              <a:latin typeface="+mn-lt"/>
              <a:sym typeface="Symbol"/>
            </a:endParaRPr>
          </a:p>
          <a:p>
            <a:endParaRPr lang="en-US" sz="20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09955" y="798653"/>
            <a:ext cx="4734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for distributed DT [Lee and Lam 2006]</a:t>
            </a:r>
            <a:endParaRPr lang="en-US" sz="18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129742" y="1481559"/>
            <a:ext cx="914400" cy="416689"/>
          </a:xfrm>
          <a:prstGeom prst="rect">
            <a:avLst/>
          </a:prstGeom>
          <a:noFill/>
          <a:ln w="19050" cap="flat" cmpd="sng" algn="ctr">
            <a:solidFill>
              <a:srgbClr val="3333FF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 txBox="1">
            <a:spLocks noGrp="1"/>
          </p:cNvSpPr>
          <p:nvPr/>
        </p:nvSpPr>
        <p:spPr bwMode="auto">
          <a:xfrm>
            <a:off x="6096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986E33F5-84E9-4EE8-AB7F-85DD683F9279}" type="slidenum">
              <a:rPr lang="zh-CN" altLang="en-US" sz="1400" baseline="0">
                <a:ea typeface="宋体" pitchFamily="2" charset="-122"/>
              </a:rPr>
              <a:pPr/>
              <a:t>25</a:t>
            </a:fld>
            <a:endParaRPr lang="en-US" altLang="zh-CN" sz="1400" baseline="0">
              <a:ea typeface="宋体" pitchFamily="2" charset="-122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8025" y="255608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ko-KR" sz="3600" b="1" dirty="0" smtClean="0">
                <a:solidFill>
                  <a:srgbClr val="0000FF"/>
                </a:solidFill>
                <a:ea typeface="굴림" pitchFamily="34" charset="-127"/>
              </a:rPr>
              <a:t>Path to a multi-hop DT neighbor</a:t>
            </a:r>
            <a:endParaRPr lang="en-US" altLang="zh-CN" sz="3600" dirty="0" smtClean="0">
              <a:ea typeface="굴림" pitchFamily="34" charset="-127"/>
            </a:endParaRP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467828" y="1295400"/>
            <a:ext cx="4599972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dirty="0" smtClean="0">
                <a:ea typeface="굴림" pitchFamily="34" charset="-127"/>
              </a:rPr>
              <a:t>Node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800" dirty="0" smtClean="0">
                <a:ea typeface="굴림" pitchFamily="34" charset="-127"/>
              </a:rPr>
              <a:t> has learned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800" dirty="0" smtClean="0">
                <a:solidFill>
                  <a:srgbClr val="D60093"/>
                </a:solidFill>
                <a:ea typeface="굴림" pitchFamily="34" charset="-127"/>
              </a:rPr>
              <a:t> </a:t>
            </a:r>
            <a:r>
              <a:rPr lang="en-US" altLang="ko-KR" sz="2800" dirty="0" smtClean="0">
                <a:ea typeface="굴림" pitchFamily="34" charset="-127"/>
              </a:rPr>
              <a:t>from node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</a:p>
          <a:p>
            <a:pPr lvl="1">
              <a:lnSpc>
                <a:spcPct val="80000"/>
              </a:lnSpc>
            </a:pPr>
            <a:r>
              <a:rPr lang="en-US" altLang="ko-KR" sz="3200" dirty="0" smtClean="0">
                <a:solidFill>
                  <a:srgbClr val="FF0000"/>
                </a:solidFill>
                <a:ea typeface="굴림" pitchFamily="34" charset="-127"/>
              </a:rPr>
              <a:t>a </a:t>
            </a:r>
            <a:r>
              <a:rPr lang="en-US" altLang="ko-KR" sz="2800" dirty="0" smtClean="0">
                <a:ea typeface="굴림" pitchFamily="34" charset="-127"/>
              </a:rPr>
              <a:t>sends </a:t>
            </a:r>
            <a:r>
              <a:rPr lang="en-US" altLang="ko-KR" sz="2800" dirty="0" err="1" smtClean="0">
                <a:solidFill>
                  <a:srgbClr val="3333FF"/>
                </a:solidFill>
                <a:ea typeface="굴림" pitchFamily="34" charset="-127"/>
              </a:rPr>
              <a:t>NB_req</a:t>
            </a:r>
            <a:endParaRPr lang="en-US" altLang="ko-KR" sz="2800" dirty="0" smtClean="0">
              <a:solidFill>
                <a:srgbClr val="3333FF"/>
              </a:solidFill>
              <a:ea typeface="굴림" pitchFamily="34" charset="-127"/>
            </a:endParaRPr>
          </a:p>
          <a:p>
            <a:pPr lvl="1">
              <a:lnSpc>
                <a:spcPct val="80000"/>
              </a:lnSpc>
            </a:pP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800" dirty="0" smtClean="0">
                <a:solidFill>
                  <a:srgbClr val="CC0099"/>
                </a:solidFill>
                <a:ea typeface="굴림" pitchFamily="34" charset="-127"/>
              </a:rPr>
              <a:t> </a:t>
            </a:r>
            <a:r>
              <a:rPr lang="en-US" altLang="ko-KR" sz="2800" dirty="0" smtClean="0">
                <a:ea typeface="굴림" pitchFamily="34" charset="-127"/>
              </a:rPr>
              <a:t>path has been established</a:t>
            </a:r>
          </a:p>
          <a:p>
            <a:pPr lvl="1">
              <a:lnSpc>
                <a:spcPct val="80000"/>
              </a:lnSpc>
            </a:pP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800" dirty="0" smtClean="0">
                <a:ea typeface="굴림" pitchFamily="34" charset="-127"/>
              </a:rPr>
              <a:t>: the existing multi-hop DT is correct; a forwarding path exists between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800" dirty="0" smtClean="0">
                <a:ea typeface="굴림" pitchFamily="34" charset="-127"/>
              </a:rPr>
              <a:t> and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</a:p>
          <a:p>
            <a:pPr>
              <a:lnSpc>
                <a:spcPct val="80000"/>
              </a:lnSpc>
            </a:pPr>
            <a:endParaRPr lang="en-US" altLang="ko-KR" sz="2800" dirty="0" smtClean="0">
              <a:ea typeface="굴림" pitchFamily="34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800" dirty="0" smtClean="0">
                <a:ea typeface="굴림" pitchFamily="34" charset="-127"/>
              </a:rPr>
              <a:t>The virtual link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800" dirty="0" smtClean="0"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is set up </a:t>
            </a:r>
          </a:p>
        </p:txBody>
      </p:sp>
      <p:cxnSp>
        <p:nvCxnSpPr>
          <p:cNvPr id="36869" name="AutoShape 6"/>
          <p:cNvCxnSpPr>
            <a:cxnSpLocks noChangeShapeType="1"/>
          </p:cNvCxnSpPr>
          <p:nvPr/>
        </p:nvCxnSpPr>
        <p:spPr bwMode="auto">
          <a:xfrm>
            <a:off x="2476500" y="23590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6870" name="Rectangle 8"/>
          <p:cNvSpPr>
            <a:spLocks noChangeArrowheads="1"/>
          </p:cNvSpPr>
          <p:nvPr/>
        </p:nvSpPr>
        <p:spPr bwMode="auto">
          <a:xfrm>
            <a:off x="2269331" y="2685326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ea typeface="굴림" pitchFamily="34" charset="-127"/>
              </a:rPr>
              <a:t>h</a:t>
            </a:r>
            <a:endParaRPr lang="zh-CN" altLang="en-US" sz="2800" baseline="0" dirty="0">
              <a:ea typeface="宋体" pitchFamily="2" charset="-122"/>
            </a:endParaRPr>
          </a:p>
        </p:txBody>
      </p:sp>
      <p:sp>
        <p:nvSpPr>
          <p:cNvPr id="36871" name="Rectangle 9"/>
          <p:cNvSpPr>
            <a:spLocks noChangeArrowheads="1"/>
          </p:cNvSpPr>
          <p:nvPr/>
        </p:nvSpPr>
        <p:spPr bwMode="auto">
          <a:xfrm>
            <a:off x="1591237" y="43434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6872" name="Rectangle 10"/>
          <p:cNvSpPr>
            <a:spLocks noChangeArrowheads="1"/>
          </p:cNvSpPr>
          <p:nvPr/>
        </p:nvSpPr>
        <p:spPr bwMode="auto">
          <a:xfrm>
            <a:off x="3124200" y="22098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6873" name="Rectangle 11"/>
          <p:cNvSpPr>
            <a:spLocks noChangeArrowheads="1"/>
          </p:cNvSpPr>
          <p:nvPr/>
        </p:nvSpPr>
        <p:spPr bwMode="auto">
          <a:xfrm>
            <a:off x="2197159" y="36576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ea typeface="굴림" pitchFamily="34" charset="-127"/>
              </a:rPr>
              <a:t>b</a:t>
            </a:r>
            <a:endParaRPr lang="zh-CN" altLang="en-US" sz="2800" baseline="0" dirty="0">
              <a:ea typeface="宋体" pitchFamily="2" charset="-122"/>
            </a:endParaRPr>
          </a:p>
        </p:txBody>
      </p:sp>
      <p:sp>
        <p:nvSpPr>
          <p:cNvPr id="36874" name="Rectangle 12"/>
          <p:cNvSpPr>
            <a:spLocks noChangeArrowheads="1"/>
          </p:cNvSpPr>
          <p:nvPr/>
        </p:nvSpPr>
        <p:spPr bwMode="auto">
          <a:xfrm>
            <a:off x="1133983" y="1629137"/>
            <a:ext cx="2840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j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6875" name="Rectangle 13"/>
          <p:cNvSpPr>
            <a:spLocks noChangeArrowheads="1"/>
          </p:cNvSpPr>
          <p:nvPr/>
        </p:nvSpPr>
        <p:spPr bwMode="auto">
          <a:xfrm>
            <a:off x="2819400" y="4953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6876" name="Rectangle 14"/>
          <p:cNvSpPr>
            <a:spLocks noChangeArrowheads="1"/>
          </p:cNvSpPr>
          <p:nvPr/>
        </p:nvSpPr>
        <p:spPr bwMode="auto">
          <a:xfrm>
            <a:off x="2954035" y="4133127"/>
            <a:ext cx="3433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ea typeface="굴림" pitchFamily="34" charset="-127"/>
              </a:rPr>
              <a:t>e</a:t>
            </a:r>
            <a:endParaRPr lang="zh-CN" altLang="en-US" sz="2800" baseline="0" dirty="0">
              <a:ea typeface="宋体" pitchFamily="2" charset="-122"/>
            </a:endParaRPr>
          </a:p>
        </p:txBody>
      </p:sp>
      <p:sp>
        <p:nvSpPr>
          <p:cNvPr id="36877" name="Rectangle 15"/>
          <p:cNvSpPr>
            <a:spLocks noChangeArrowheads="1"/>
          </p:cNvSpPr>
          <p:nvPr/>
        </p:nvSpPr>
        <p:spPr bwMode="auto">
          <a:xfrm>
            <a:off x="4191000" y="47244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6878" name="Rectangle 16"/>
          <p:cNvSpPr>
            <a:spLocks noChangeArrowheads="1"/>
          </p:cNvSpPr>
          <p:nvPr/>
        </p:nvSpPr>
        <p:spPr bwMode="auto">
          <a:xfrm>
            <a:off x="4114800" y="3200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36879" name="AutoShape 17"/>
          <p:cNvCxnSpPr>
            <a:cxnSpLocks noChangeShapeType="1"/>
          </p:cNvCxnSpPr>
          <p:nvPr/>
        </p:nvCxnSpPr>
        <p:spPr bwMode="auto">
          <a:xfrm>
            <a:off x="3009900" y="41878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6880" name="Line 52"/>
          <p:cNvSpPr>
            <a:spLocks noChangeShapeType="1"/>
          </p:cNvSpPr>
          <p:nvPr/>
        </p:nvSpPr>
        <p:spPr bwMode="auto">
          <a:xfrm flipH="1" flipV="1">
            <a:off x="1371600" y="21336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2" name="Line 54"/>
          <p:cNvSpPr>
            <a:spLocks noChangeShapeType="1"/>
          </p:cNvSpPr>
          <p:nvPr/>
        </p:nvSpPr>
        <p:spPr bwMode="auto">
          <a:xfrm flipH="1" flipV="1">
            <a:off x="1371600" y="21336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3" name="Line 55"/>
          <p:cNvSpPr>
            <a:spLocks noChangeShapeType="1"/>
          </p:cNvSpPr>
          <p:nvPr/>
        </p:nvSpPr>
        <p:spPr bwMode="auto">
          <a:xfrm>
            <a:off x="1676400" y="43434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4" name="Line 56"/>
          <p:cNvSpPr>
            <a:spLocks noChangeShapeType="1"/>
          </p:cNvSpPr>
          <p:nvPr/>
        </p:nvSpPr>
        <p:spPr bwMode="auto">
          <a:xfrm flipV="1">
            <a:off x="1676400" y="39624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5" name="Line 57"/>
          <p:cNvSpPr>
            <a:spLocks noChangeShapeType="1"/>
          </p:cNvSpPr>
          <p:nvPr/>
        </p:nvSpPr>
        <p:spPr bwMode="auto">
          <a:xfrm>
            <a:off x="2133600" y="39624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6" name="Line 58"/>
          <p:cNvSpPr>
            <a:spLocks noChangeShapeType="1"/>
          </p:cNvSpPr>
          <p:nvPr/>
        </p:nvSpPr>
        <p:spPr bwMode="auto">
          <a:xfrm>
            <a:off x="2133600" y="39624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7" name="Line 59"/>
          <p:cNvSpPr>
            <a:spLocks noChangeShapeType="1"/>
          </p:cNvSpPr>
          <p:nvPr/>
        </p:nvSpPr>
        <p:spPr bwMode="auto">
          <a:xfrm flipH="1">
            <a:off x="2819400" y="46482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8" name="Line 60"/>
          <p:cNvSpPr>
            <a:spLocks noChangeShapeType="1"/>
          </p:cNvSpPr>
          <p:nvPr/>
        </p:nvSpPr>
        <p:spPr bwMode="auto">
          <a:xfrm>
            <a:off x="2438400" y="32004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9" name="Line 61"/>
          <p:cNvSpPr>
            <a:spLocks noChangeShapeType="1"/>
          </p:cNvSpPr>
          <p:nvPr/>
        </p:nvSpPr>
        <p:spPr bwMode="auto">
          <a:xfrm flipV="1">
            <a:off x="2819400" y="50292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0" name="Line 62"/>
          <p:cNvSpPr>
            <a:spLocks noChangeShapeType="1"/>
          </p:cNvSpPr>
          <p:nvPr/>
        </p:nvSpPr>
        <p:spPr bwMode="auto">
          <a:xfrm>
            <a:off x="3048000" y="46482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1" name="Line 63"/>
          <p:cNvSpPr>
            <a:spLocks noChangeShapeType="1"/>
          </p:cNvSpPr>
          <p:nvPr/>
        </p:nvSpPr>
        <p:spPr bwMode="auto">
          <a:xfrm flipV="1">
            <a:off x="3048000" y="37338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2" name="Line 64"/>
          <p:cNvSpPr>
            <a:spLocks noChangeShapeType="1"/>
          </p:cNvSpPr>
          <p:nvPr/>
        </p:nvSpPr>
        <p:spPr bwMode="auto">
          <a:xfrm flipV="1">
            <a:off x="4191000" y="37338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3" name="Line 65"/>
          <p:cNvSpPr>
            <a:spLocks noChangeShapeType="1"/>
          </p:cNvSpPr>
          <p:nvPr/>
        </p:nvSpPr>
        <p:spPr bwMode="auto">
          <a:xfrm>
            <a:off x="2438400" y="32004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4" name="Line 66"/>
          <p:cNvSpPr>
            <a:spLocks noChangeShapeType="1"/>
          </p:cNvSpPr>
          <p:nvPr/>
        </p:nvSpPr>
        <p:spPr bwMode="auto">
          <a:xfrm>
            <a:off x="3048000" y="25146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5" name="Line 67"/>
          <p:cNvSpPr>
            <a:spLocks noChangeShapeType="1"/>
          </p:cNvSpPr>
          <p:nvPr/>
        </p:nvSpPr>
        <p:spPr bwMode="auto">
          <a:xfrm flipV="1">
            <a:off x="2438400" y="25146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6" name="Line 68"/>
          <p:cNvSpPr>
            <a:spLocks noChangeShapeType="1"/>
          </p:cNvSpPr>
          <p:nvPr/>
        </p:nvSpPr>
        <p:spPr bwMode="auto">
          <a:xfrm>
            <a:off x="1371600" y="21336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7" name="Oval 69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898" name="Oval 70"/>
          <p:cNvSpPr>
            <a:spLocks noChangeArrowheads="1"/>
          </p:cNvSpPr>
          <p:nvPr/>
        </p:nvSpPr>
        <p:spPr bwMode="auto">
          <a:xfrm>
            <a:off x="41148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899" name="Oval 71"/>
          <p:cNvSpPr>
            <a:spLocks noChangeArrowheads="1"/>
          </p:cNvSpPr>
          <p:nvPr/>
        </p:nvSpPr>
        <p:spPr bwMode="auto">
          <a:xfrm>
            <a:off x="29718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00" name="Oval 72"/>
          <p:cNvSpPr>
            <a:spLocks noChangeArrowheads="1"/>
          </p:cNvSpPr>
          <p:nvPr/>
        </p:nvSpPr>
        <p:spPr bwMode="auto">
          <a:xfrm>
            <a:off x="4191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01" name="Oval 73"/>
          <p:cNvSpPr>
            <a:spLocks noChangeArrowheads="1"/>
          </p:cNvSpPr>
          <p:nvPr/>
        </p:nvSpPr>
        <p:spPr bwMode="auto">
          <a:xfrm>
            <a:off x="29718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02" name="Oval 74"/>
          <p:cNvSpPr>
            <a:spLocks noChangeArrowheads="1"/>
          </p:cNvSpPr>
          <p:nvPr/>
        </p:nvSpPr>
        <p:spPr bwMode="auto">
          <a:xfrm>
            <a:off x="12954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03" name="Oval 75"/>
          <p:cNvSpPr>
            <a:spLocks noChangeArrowheads="1"/>
          </p:cNvSpPr>
          <p:nvPr/>
        </p:nvSpPr>
        <p:spPr bwMode="auto">
          <a:xfrm>
            <a:off x="2057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04" name="Line 76"/>
          <p:cNvSpPr>
            <a:spLocks noChangeShapeType="1"/>
          </p:cNvSpPr>
          <p:nvPr/>
        </p:nvSpPr>
        <p:spPr bwMode="auto">
          <a:xfrm>
            <a:off x="1676400" y="43434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05" name="Oval 77"/>
          <p:cNvSpPr>
            <a:spLocks noChangeArrowheads="1"/>
          </p:cNvSpPr>
          <p:nvPr/>
        </p:nvSpPr>
        <p:spPr bwMode="auto">
          <a:xfrm>
            <a:off x="304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06" name="Oval 78"/>
          <p:cNvSpPr>
            <a:spLocks noChangeArrowheads="1"/>
          </p:cNvSpPr>
          <p:nvPr/>
        </p:nvSpPr>
        <p:spPr bwMode="auto">
          <a:xfrm>
            <a:off x="1600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07" name="Oval 79"/>
          <p:cNvSpPr>
            <a:spLocks noChangeArrowheads="1"/>
          </p:cNvSpPr>
          <p:nvPr/>
        </p:nvSpPr>
        <p:spPr bwMode="auto">
          <a:xfrm>
            <a:off x="23622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4944" name="Oval 80"/>
          <p:cNvSpPr>
            <a:spLocks noChangeArrowheads="1"/>
          </p:cNvSpPr>
          <p:nvPr/>
        </p:nvSpPr>
        <p:spPr bwMode="auto">
          <a:xfrm>
            <a:off x="304800" y="4114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4945" name="Oval 81"/>
          <p:cNvSpPr>
            <a:spLocks noChangeArrowheads="1"/>
          </p:cNvSpPr>
          <p:nvPr/>
        </p:nvSpPr>
        <p:spPr bwMode="auto">
          <a:xfrm>
            <a:off x="23622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6910" name="Rectangle 82"/>
          <p:cNvSpPr>
            <a:spLocks noChangeArrowheads="1"/>
          </p:cNvSpPr>
          <p:nvPr/>
        </p:nvSpPr>
        <p:spPr bwMode="auto">
          <a:xfrm>
            <a:off x="305362" y="41910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en-US" altLang="zh-CN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6911" name="Line 83"/>
          <p:cNvSpPr>
            <a:spLocks noChangeShapeType="1"/>
          </p:cNvSpPr>
          <p:nvPr/>
        </p:nvSpPr>
        <p:spPr bwMode="auto">
          <a:xfrm flipV="1">
            <a:off x="457200" y="3962400"/>
            <a:ext cx="1600200" cy="228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12" name="Line 84"/>
          <p:cNvSpPr>
            <a:spLocks noChangeShapeType="1"/>
          </p:cNvSpPr>
          <p:nvPr/>
        </p:nvSpPr>
        <p:spPr bwMode="auto">
          <a:xfrm flipV="1">
            <a:off x="381000" y="3200400"/>
            <a:ext cx="1981200" cy="990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49" name="Rectangle 85"/>
          <p:cNvSpPr>
            <a:spLocks noChangeArrowheads="1"/>
          </p:cNvSpPr>
          <p:nvPr/>
        </p:nvSpPr>
        <p:spPr bwMode="auto">
          <a:xfrm>
            <a:off x="0" y="4572000"/>
            <a:ext cx="9144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NB_req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36914" name="Line 97"/>
          <p:cNvSpPr>
            <a:spLocks noChangeShapeType="1"/>
          </p:cNvSpPr>
          <p:nvPr/>
        </p:nvSpPr>
        <p:spPr bwMode="auto">
          <a:xfrm>
            <a:off x="381000" y="4191000"/>
            <a:ext cx="1295400" cy="152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62" name="Rectangle 98"/>
          <p:cNvSpPr>
            <a:spLocks noChangeArrowheads="1"/>
          </p:cNvSpPr>
          <p:nvPr/>
        </p:nvSpPr>
        <p:spPr bwMode="auto">
          <a:xfrm>
            <a:off x="838200" y="4724400"/>
            <a:ext cx="9144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NB_req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164963" name="Oval 99"/>
          <p:cNvSpPr>
            <a:spLocks noChangeArrowheads="1"/>
          </p:cNvSpPr>
          <p:nvPr/>
        </p:nvSpPr>
        <p:spPr bwMode="auto">
          <a:xfrm>
            <a:off x="2057400" y="3886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4964" name="Oval 100"/>
          <p:cNvSpPr>
            <a:spLocks noChangeArrowheads="1"/>
          </p:cNvSpPr>
          <p:nvPr/>
        </p:nvSpPr>
        <p:spPr bwMode="auto">
          <a:xfrm>
            <a:off x="1600200" y="4267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4965" name="Oval 101"/>
          <p:cNvSpPr>
            <a:spLocks noChangeArrowheads="1"/>
          </p:cNvSpPr>
          <p:nvPr/>
        </p:nvSpPr>
        <p:spPr bwMode="auto">
          <a:xfrm>
            <a:off x="2971800" y="4572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4966" name="Line 102"/>
          <p:cNvSpPr>
            <a:spLocks noChangeShapeType="1"/>
          </p:cNvSpPr>
          <p:nvPr/>
        </p:nvSpPr>
        <p:spPr bwMode="auto">
          <a:xfrm flipV="1">
            <a:off x="381000" y="2133600"/>
            <a:ext cx="990600" cy="2057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67" name="Line 103"/>
          <p:cNvSpPr>
            <a:spLocks noChangeShapeType="1"/>
          </p:cNvSpPr>
          <p:nvPr/>
        </p:nvSpPr>
        <p:spPr bwMode="auto">
          <a:xfrm flipV="1">
            <a:off x="381000" y="3962400"/>
            <a:ext cx="1752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70" name="Line 106"/>
          <p:cNvSpPr>
            <a:spLocks noChangeShapeType="1"/>
          </p:cNvSpPr>
          <p:nvPr/>
        </p:nvSpPr>
        <p:spPr bwMode="auto">
          <a:xfrm flipV="1">
            <a:off x="1676400" y="3962400"/>
            <a:ext cx="4572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71" name="Line 107"/>
          <p:cNvSpPr>
            <a:spLocks noChangeShapeType="1"/>
          </p:cNvSpPr>
          <p:nvPr/>
        </p:nvSpPr>
        <p:spPr bwMode="auto">
          <a:xfrm>
            <a:off x="1676400" y="4343400"/>
            <a:ext cx="13716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72" name="Line 108"/>
          <p:cNvSpPr>
            <a:spLocks noChangeShapeType="1"/>
          </p:cNvSpPr>
          <p:nvPr/>
        </p:nvSpPr>
        <p:spPr bwMode="auto">
          <a:xfrm flipH="1" flipV="1">
            <a:off x="2438400" y="3200400"/>
            <a:ext cx="609600" cy="1447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73" name="Line 109"/>
          <p:cNvSpPr>
            <a:spLocks noChangeShapeType="1"/>
          </p:cNvSpPr>
          <p:nvPr/>
        </p:nvSpPr>
        <p:spPr bwMode="auto">
          <a:xfrm>
            <a:off x="1371600" y="2133600"/>
            <a:ext cx="106680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25" name="Line 52"/>
          <p:cNvSpPr>
            <a:spLocks noChangeShapeType="1"/>
          </p:cNvSpPr>
          <p:nvPr/>
        </p:nvSpPr>
        <p:spPr bwMode="auto">
          <a:xfrm flipH="1" flipV="1">
            <a:off x="1371600" y="21336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Line 53"/>
          <p:cNvSpPr>
            <a:spLocks noChangeShapeType="1"/>
          </p:cNvSpPr>
          <p:nvPr/>
        </p:nvSpPr>
        <p:spPr bwMode="auto">
          <a:xfrm flipV="1">
            <a:off x="2179899" y="3154101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684EE-61DB-411A-B90E-27169D3EC97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4.95837E-6 L 0.10833 0.02221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649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11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69565E-7 L 0.19166 -0.033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0" y="-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6725E-6 L -0.05 0.0555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64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4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765E-6 L -0.01666 -0.33303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164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-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9556E-7 L 0.15 0.0444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649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64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2581E-6 L -0.06666 -0.21091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164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9288E-6 L -0.11667 -0.15541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649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0" y="-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64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64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64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64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64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64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944" grpId="0" animBg="1"/>
      <p:bldP spid="164944" grpId="1" animBg="1"/>
      <p:bldP spid="164944" grpId="2" animBg="1"/>
      <p:bldP spid="164945" grpId="0" animBg="1"/>
      <p:bldP spid="164945" grpId="1" animBg="1"/>
      <p:bldP spid="164949" grpId="0" animBg="1"/>
      <p:bldP spid="164949" grpId="1" animBg="1"/>
      <p:bldP spid="164949" grpId="2" animBg="1"/>
      <p:bldP spid="164962" grpId="0" animBg="1"/>
      <p:bldP spid="164962" grpId="1" animBg="1"/>
      <p:bldP spid="164963" grpId="0" animBg="1"/>
      <p:bldP spid="164963" grpId="1" animBg="1"/>
      <p:bldP spid="164963" grpId="2" animBg="1"/>
      <p:bldP spid="164964" grpId="0" animBg="1"/>
      <p:bldP spid="164964" grpId="1" animBg="1"/>
      <p:bldP spid="164964" grpId="2" animBg="1"/>
      <p:bldP spid="164965" grpId="0" animBg="1"/>
      <p:bldP spid="164965" grpId="1" animBg="1"/>
      <p:bldP spid="164965" grpId="2" animBg="1"/>
      <p:bldP spid="164966" grpId="0" animBg="1"/>
      <p:bldP spid="164967" grpId="0" animBg="1"/>
      <p:bldP spid="164970" grpId="0" animBg="1"/>
      <p:bldP spid="164971" grpId="0" animBg="1"/>
      <p:bldP spid="164972" grpId="0" animBg="1"/>
      <p:bldP spid="16497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5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6392" y="258501"/>
            <a:ext cx="8001000" cy="609600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solidFill>
                  <a:srgbClr val="0000FF"/>
                </a:solidFill>
                <a:ea typeface="宋体" pitchFamily="2" charset="-122"/>
              </a:rPr>
              <a:t>Physical-link shortcut</a:t>
            </a:r>
            <a:endParaRPr lang="en-US" altLang="zh-CN" sz="3600" b="1" dirty="0" smtClean="0">
              <a:solidFill>
                <a:srgbClr val="0000FF"/>
              </a:solidFill>
              <a:ea typeface="굴림" pitchFamily="34" charset="-127"/>
            </a:endParaRP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495800" y="990600"/>
            <a:ext cx="4648200" cy="5410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j </a:t>
            </a:r>
            <a:r>
              <a:rPr lang="en-US" altLang="ko-KR" dirty="0" smtClean="0">
                <a:ea typeface="굴림" pitchFamily="34" charset="-127"/>
              </a:rPr>
              <a:t>received</a:t>
            </a:r>
            <a:r>
              <a:rPr lang="en-US" altLang="ko-KR" sz="2800" dirty="0" smtClean="0">
                <a:ea typeface="굴림" pitchFamily="34" charset="-127"/>
              </a:rPr>
              <a:t> </a:t>
            </a:r>
            <a:r>
              <a:rPr lang="en-US" altLang="ko-KR" sz="2800" dirty="0" err="1" smtClean="0">
                <a:solidFill>
                  <a:srgbClr val="40458C"/>
                </a:solidFill>
                <a:ea typeface="굴림" pitchFamily="34" charset="-127"/>
              </a:rPr>
              <a:t>NB_req</a:t>
            </a:r>
            <a:r>
              <a:rPr lang="en-US" altLang="ko-KR" dirty="0" smtClean="0">
                <a:solidFill>
                  <a:srgbClr val="40458C"/>
                </a:solidFill>
                <a:ea typeface="굴림" pitchFamily="34" charset="-127"/>
              </a:rPr>
              <a:t> and sends </a:t>
            </a:r>
            <a:r>
              <a:rPr lang="en-US" altLang="ko-KR" sz="2800" dirty="0" err="1" smtClean="0">
                <a:ea typeface="굴림" pitchFamily="34" charset="-127"/>
              </a:rPr>
              <a:t>NB_rep</a:t>
            </a:r>
            <a:r>
              <a:rPr lang="en-US" altLang="ko-KR" sz="2800" dirty="0" smtClean="0">
                <a:ea typeface="굴림" pitchFamily="34" charset="-127"/>
              </a:rPr>
              <a:t> to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800" dirty="0" smtClean="0">
                <a:ea typeface="굴림" pitchFamily="34" charset="-127"/>
              </a:rPr>
              <a:t> At any intermediate node along the reverse path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h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e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c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b</a:t>
            </a:r>
            <a:r>
              <a:rPr lang="en-US" altLang="ko-KR" sz="2800" dirty="0" smtClean="0">
                <a:ea typeface="굴림" pitchFamily="34" charset="-127"/>
              </a:rPr>
              <a:t>-</a:t>
            </a:r>
            <a:r>
              <a:rPr lang="en-US" altLang="ko-KR" sz="2800" dirty="0" smtClean="0">
                <a:solidFill>
                  <a:srgbClr val="CC0099"/>
                </a:solidFill>
                <a:ea typeface="굴림" pitchFamily="34" charset="-127"/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ea typeface="굴림" pitchFamily="34" charset="-127"/>
              </a:rPr>
              <a:t>if a node (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h</a:t>
            </a:r>
            <a:r>
              <a:rPr lang="en-US" altLang="ko-KR" sz="2400" dirty="0" smtClean="0">
                <a:ea typeface="굴림" pitchFamily="34" charset="-127"/>
              </a:rPr>
              <a:t> in this example) finds that </a:t>
            </a:r>
            <a:r>
              <a:rPr lang="en-US" altLang="ko-KR" sz="2400" dirty="0" err="1" smtClean="0">
                <a:ea typeface="굴림" pitchFamily="34" charset="-127"/>
              </a:rPr>
              <a:t>dest</a:t>
            </a:r>
            <a:r>
              <a:rPr lang="en-US" altLang="ko-KR" sz="2400" dirty="0" smtClean="0">
                <a:ea typeface="굴림" pitchFamily="34" charset="-127"/>
              </a:rPr>
              <a:t>.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400" dirty="0" smtClean="0">
                <a:ea typeface="굴림" pitchFamily="34" charset="-127"/>
              </a:rPr>
              <a:t> is a phy</a:t>
            </a:r>
            <a:r>
              <a:rPr lang="en-US" altLang="ko-KR" dirty="0" smtClean="0">
                <a:ea typeface="굴림" pitchFamily="34" charset="-127"/>
              </a:rPr>
              <a:t>sical</a:t>
            </a:r>
            <a:r>
              <a:rPr lang="en-US" altLang="ko-KR" sz="2400" dirty="0" smtClean="0">
                <a:ea typeface="굴림" pitchFamily="34" charset="-127"/>
              </a:rPr>
              <a:t> neighbor, </a:t>
            </a:r>
            <a:r>
              <a:rPr lang="en-US" altLang="ko-KR" dirty="0" smtClean="0">
                <a:ea typeface="굴림" pitchFamily="34" charset="-127"/>
              </a:rPr>
              <a:t>the </a:t>
            </a:r>
            <a:r>
              <a:rPr lang="en-US" altLang="ko-KR" dirty="0" err="1" smtClean="0">
                <a:ea typeface="굴림" pitchFamily="34" charset="-127"/>
              </a:rPr>
              <a:t>msg</a:t>
            </a:r>
            <a:r>
              <a:rPr lang="en-US" altLang="ko-KR" dirty="0" smtClean="0">
                <a:ea typeface="굴림" pitchFamily="34" charset="-127"/>
              </a:rPr>
              <a:t> is transmitted directly to</a:t>
            </a:r>
            <a:r>
              <a:rPr lang="en-US" altLang="ko-KR" sz="2400" dirty="0" smtClean="0">
                <a:ea typeface="굴림" pitchFamily="34" charset="-127"/>
              </a:rPr>
              <a:t>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dirty="0" smtClean="0">
                <a:ea typeface="굴림" pitchFamily="34" charset="-127"/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h</a:t>
            </a:r>
            <a:r>
              <a:rPr lang="en-US" altLang="ko-KR" dirty="0" smtClean="0">
                <a:ea typeface="굴림" pitchFamily="34" charset="-127"/>
              </a:rPr>
              <a:t> updates </a:t>
            </a:r>
            <a:r>
              <a:rPr lang="en-US" altLang="ko-KR" sz="2400" dirty="0" smtClean="0">
                <a:ea typeface="굴림" pitchFamily="34" charset="-127"/>
              </a:rPr>
              <a:t>its </a:t>
            </a:r>
            <a:r>
              <a:rPr lang="en-US" altLang="ko-KR" sz="2400" dirty="0" err="1" smtClean="0">
                <a:ea typeface="굴림" pitchFamily="34" charset="-127"/>
              </a:rPr>
              <a:t>tuple</a:t>
            </a:r>
            <a:r>
              <a:rPr lang="en-US" altLang="ko-KR" sz="2400" dirty="0" smtClean="0">
                <a:ea typeface="굴림" pitchFamily="34" charset="-127"/>
              </a:rPr>
              <a:t> for </a:t>
            </a:r>
            <a:r>
              <a:rPr lang="en-US" altLang="ko-KR" sz="2800" dirty="0" smtClean="0">
                <a:solidFill>
                  <a:srgbClr val="FF0000"/>
                </a:solidFill>
                <a:ea typeface="굴림" pitchFamily="34" charset="-127"/>
              </a:rPr>
              <a:t>a</a:t>
            </a:r>
            <a:r>
              <a:rPr lang="en-US" altLang="ko-KR" sz="2400" dirty="0" smtClean="0">
                <a:solidFill>
                  <a:srgbClr val="CC0099"/>
                </a:solidFill>
                <a:ea typeface="굴림" pitchFamily="34" charset="-127"/>
              </a:rPr>
              <a:t> </a:t>
            </a:r>
            <a:r>
              <a:rPr lang="en-US" altLang="ko-KR" sz="2400" dirty="0" smtClean="0">
                <a:ea typeface="굴림" pitchFamily="34" charset="-127"/>
              </a:rPr>
              <a:t>and</a:t>
            </a:r>
            <a:r>
              <a:rPr lang="en-US" altLang="ko-KR" sz="2400" dirty="0" smtClean="0">
                <a:solidFill>
                  <a:srgbClr val="CC0099"/>
                </a:solidFill>
                <a:ea typeface="굴림" pitchFamily="34" charset="-127"/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  <a:ea typeface="굴림" pitchFamily="34" charset="-127"/>
              </a:rPr>
              <a:t>j</a:t>
            </a:r>
          </a:p>
        </p:txBody>
      </p:sp>
      <p:cxnSp>
        <p:nvCxnSpPr>
          <p:cNvPr id="37893" name="AutoShape 6"/>
          <p:cNvCxnSpPr>
            <a:cxnSpLocks noChangeShapeType="1"/>
          </p:cNvCxnSpPr>
          <p:nvPr/>
        </p:nvCxnSpPr>
        <p:spPr bwMode="auto">
          <a:xfrm>
            <a:off x="2476500" y="23590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7894" name="Rectangle 8"/>
          <p:cNvSpPr>
            <a:spLocks noChangeArrowheads="1"/>
          </p:cNvSpPr>
          <p:nvPr/>
        </p:nvSpPr>
        <p:spPr bwMode="auto">
          <a:xfrm>
            <a:off x="2269330" y="2662177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h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1591237" y="43434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c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3124200" y="2209800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i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7897" name="Rectangle 11"/>
          <p:cNvSpPr>
            <a:spLocks noChangeArrowheads="1"/>
          </p:cNvSpPr>
          <p:nvPr/>
        </p:nvSpPr>
        <p:spPr bwMode="auto">
          <a:xfrm>
            <a:off x="2127711" y="3657600"/>
            <a:ext cx="364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b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983512" y="2057400"/>
            <a:ext cx="2840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j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7899" name="Rectangle 13"/>
          <p:cNvSpPr>
            <a:spLocks noChangeArrowheads="1"/>
          </p:cNvSpPr>
          <p:nvPr/>
        </p:nvSpPr>
        <p:spPr bwMode="auto">
          <a:xfrm>
            <a:off x="2819400" y="4953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d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7900" name="Rectangle 14"/>
          <p:cNvSpPr>
            <a:spLocks noChangeArrowheads="1"/>
          </p:cNvSpPr>
          <p:nvPr/>
        </p:nvSpPr>
        <p:spPr bwMode="auto">
          <a:xfrm>
            <a:off x="2930886" y="4167851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e</a:t>
            </a:r>
            <a:endParaRPr lang="zh-CN" altLang="en-US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7901" name="Rectangle 15"/>
          <p:cNvSpPr>
            <a:spLocks noChangeArrowheads="1"/>
          </p:cNvSpPr>
          <p:nvPr/>
        </p:nvSpPr>
        <p:spPr bwMode="auto">
          <a:xfrm>
            <a:off x="4191000" y="4724400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f</a:t>
            </a:r>
            <a:endParaRPr lang="zh-CN" altLang="en-US" baseline="0">
              <a:ea typeface="宋体" pitchFamily="2" charset="-122"/>
            </a:endParaRPr>
          </a:p>
        </p:txBody>
      </p:sp>
      <p:sp>
        <p:nvSpPr>
          <p:cNvPr id="37902" name="Rectangle 16"/>
          <p:cNvSpPr>
            <a:spLocks noChangeArrowheads="1"/>
          </p:cNvSpPr>
          <p:nvPr/>
        </p:nvSpPr>
        <p:spPr bwMode="auto">
          <a:xfrm>
            <a:off x="4114800" y="3200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aseline="0">
                <a:ea typeface="굴림" pitchFamily="34" charset="-127"/>
              </a:rPr>
              <a:t>g</a:t>
            </a:r>
            <a:endParaRPr lang="zh-CN" altLang="en-US" baseline="0">
              <a:ea typeface="宋体" pitchFamily="2" charset="-122"/>
            </a:endParaRPr>
          </a:p>
        </p:txBody>
      </p:sp>
      <p:cxnSp>
        <p:nvCxnSpPr>
          <p:cNvPr id="37903" name="AutoShape 17"/>
          <p:cNvCxnSpPr>
            <a:cxnSpLocks noChangeShapeType="1"/>
          </p:cNvCxnSpPr>
          <p:nvPr/>
        </p:nvCxnSpPr>
        <p:spPr bwMode="auto">
          <a:xfrm>
            <a:off x="3009900" y="41878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37904" name="Line 52"/>
          <p:cNvSpPr>
            <a:spLocks noChangeShapeType="1"/>
          </p:cNvSpPr>
          <p:nvPr/>
        </p:nvSpPr>
        <p:spPr bwMode="auto">
          <a:xfrm flipH="1" flipV="1">
            <a:off x="1371600" y="2133600"/>
            <a:ext cx="762000" cy="1828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5" name="Line 53"/>
          <p:cNvSpPr>
            <a:spLocks noChangeShapeType="1"/>
          </p:cNvSpPr>
          <p:nvPr/>
        </p:nvSpPr>
        <p:spPr bwMode="auto">
          <a:xfrm flipV="1">
            <a:off x="2133600" y="3200400"/>
            <a:ext cx="304800" cy="762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6" name="Line 54"/>
          <p:cNvSpPr>
            <a:spLocks noChangeShapeType="1"/>
          </p:cNvSpPr>
          <p:nvPr/>
        </p:nvSpPr>
        <p:spPr bwMode="auto">
          <a:xfrm flipH="1" flipV="1">
            <a:off x="1371600" y="2133600"/>
            <a:ext cx="1066800" cy="1066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7" name="Line 55"/>
          <p:cNvSpPr>
            <a:spLocks noChangeShapeType="1"/>
          </p:cNvSpPr>
          <p:nvPr/>
        </p:nvSpPr>
        <p:spPr bwMode="auto">
          <a:xfrm>
            <a:off x="1676400" y="4343400"/>
            <a:ext cx="1143000" cy="762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8" name="Line 56"/>
          <p:cNvSpPr>
            <a:spLocks noChangeShapeType="1"/>
          </p:cNvSpPr>
          <p:nvPr/>
        </p:nvSpPr>
        <p:spPr bwMode="auto">
          <a:xfrm flipV="1">
            <a:off x="1676400" y="3962400"/>
            <a:ext cx="4572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9" name="Line 57"/>
          <p:cNvSpPr>
            <a:spLocks noChangeShapeType="1"/>
          </p:cNvSpPr>
          <p:nvPr/>
        </p:nvSpPr>
        <p:spPr bwMode="auto">
          <a:xfrm>
            <a:off x="2133600" y="3962400"/>
            <a:ext cx="685800" cy="11430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0" name="Line 58"/>
          <p:cNvSpPr>
            <a:spLocks noChangeShapeType="1"/>
          </p:cNvSpPr>
          <p:nvPr/>
        </p:nvSpPr>
        <p:spPr bwMode="auto">
          <a:xfrm>
            <a:off x="2133600" y="3962400"/>
            <a:ext cx="9144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1" name="Line 59"/>
          <p:cNvSpPr>
            <a:spLocks noChangeShapeType="1"/>
          </p:cNvSpPr>
          <p:nvPr/>
        </p:nvSpPr>
        <p:spPr bwMode="auto">
          <a:xfrm flipH="1">
            <a:off x="2819400" y="4648200"/>
            <a:ext cx="228600" cy="457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2" name="Line 60"/>
          <p:cNvSpPr>
            <a:spLocks noChangeShapeType="1"/>
          </p:cNvSpPr>
          <p:nvPr/>
        </p:nvSpPr>
        <p:spPr bwMode="auto">
          <a:xfrm>
            <a:off x="2438400" y="3200400"/>
            <a:ext cx="609600" cy="1447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3" name="Line 61"/>
          <p:cNvSpPr>
            <a:spLocks noChangeShapeType="1"/>
          </p:cNvSpPr>
          <p:nvPr/>
        </p:nvSpPr>
        <p:spPr bwMode="auto">
          <a:xfrm flipV="1">
            <a:off x="2819400" y="5029200"/>
            <a:ext cx="1371600" cy="762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4" name="Line 62"/>
          <p:cNvSpPr>
            <a:spLocks noChangeShapeType="1"/>
          </p:cNvSpPr>
          <p:nvPr/>
        </p:nvSpPr>
        <p:spPr bwMode="auto">
          <a:xfrm>
            <a:off x="3048000" y="4648200"/>
            <a:ext cx="11430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5" name="Line 63"/>
          <p:cNvSpPr>
            <a:spLocks noChangeShapeType="1"/>
          </p:cNvSpPr>
          <p:nvPr/>
        </p:nvSpPr>
        <p:spPr bwMode="auto">
          <a:xfrm flipV="1">
            <a:off x="3048000" y="3733800"/>
            <a:ext cx="1219200" cy="914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Line 64"/>
          <p:cNvSpPr>
            <a:spLocks noChangeShapeType="1"/>
          </p:cNvSpPr>
          <p:nvPr/>
        </p:nvSpPr>
        <p:spPr bwMode="auto">
          <a:xfrm flipV="1">
            <a:off x="4191000" y="3733800"/>
            <a:ext cx="76200" cy="1295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7" name="Line 65"/>
          <p:cNvSpPr>
            <a:spLocks noChangeShapeType="1"/>
          </p:cNvSpPr>
          <p:nvPr/>
        </p:nvSpPr>
        <p:spPr bwMode="auto">
          <a:xfrm>
            <a:off x="2438400" y="3200400"/>
            <a:ext cx="1828800" cy="533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8" name="Line 66"/>
          <p:cNvSpPr>
            <a:spLocks noChangeShapeType="1"/>
          </p:cNvSpPr>
          <p:nvPr/>
        </p:nvSpPr>
        <p:spPr bwMode="auto">
          <a:xfrm>
            <a:off x="3048000" y="2514600"/>
            <a:ext cx="1219200" cy="12192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9" name="Line 67"/>
          <p:cNvSpPr>
            <a:spLocks noChangeShapeType="1"/>
          </p:cNvSpPr>
          <p:nvPr/>
        </p:nvSpPr>
        <p:spPr bwMode="auto">
          <a:xfrm flipV="1">
            <a:off x="2438400" y="2514600"/>
            <a:ext cx="609600" cy="685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20" name="Line 68"/>
          <p:cNvSpPr>
            <a:spLocks noChangeShapeType="1"/>
          </p:cNvSpPr>
          <p:nvPr/>
        </p:nvSpPr>
        <p:spPr bwMode="auto">
          <a:xfrm>
            <a:off x="1371600" y="2133600"/>
            <a:ext cx="1676400" cy="3810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21" name="Oval 69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22" name="Oval 70"/>
          <p:cNvSpPr>
            <a:spLocks noChangeArrowheads="1"/>
          </p:cNvSpPr>
          <p:nvPr/>
        </p:nvSpPr>
        <p:spPr bwMode="auto">
          <a:xfrm>
            <a:off x="41148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23" name="Oval 71"/>
          <p:cNvSpPr>
            <a:spLocks noChangeArrowheads="1"/>
          </p:cNvSpPr>
          <p:nvPr/>
        </p:nvSpPr>
        <p:spPr bwMode="auto">
          <a:xfrm>
            <a:off x="29718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24" name="Oval 72"/>
          <p:cNvSpPr>
            <a:spLocks noChangeArrowheads="1"/>
          </p:cNvSpPr>
          <p:nvPr/>
        </p:nvSpPr>
        <p:spPr bwMode="auto">
          <a:xfrm>
            <a:off x="4191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25" name="Oval 73"/>
          <p:cNvSpPr>
            <a:spLocks noChangeArrowheads="1"/>
          </p:cNvSpPr>
          <p:nvPr/>
        </p:nvSpPr>
        <p:spPr bwMode="auto">
          <a:xfrm>
            <a:off x="29718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26" name="Oval 74"/>
          <p:cNvSpPr>
            <a:spLocks noChangeArrowheads="1"/>
          </p:cNvSpPr>
          <p:nvPr/>
        </p:nvSpPr>
        <p:spPr bwMode="auto">
          <a:xfrm>
            <a:off x="12954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27" name="Oval 75"/>
          <p:cNvSpPr>
            <a:spLocks noChangeArrowheads="1"/>
          </p:cNvSpPr>
          <p:nvPr/>
        </p:nvSpPr>
        <p:spPr bwMode="auto">
          <a:xfrm>
            <a:off x="2057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28" name="Line 76"/>
          <p:cNvSpPr>
            <a:spLocks noChangeShapeType="1"/>
          </p:cNvSpPr>
          <p:nvPr/>
        </p:nvSpPr>
        <p:spPr bwMode="auto">
          <a:xfrm>
            <a:off x="1676400" y="4343400"/>
            <a:ext cx="1371600" cy="3048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29" name="Oval 77"/>
          <p:cNvSpPr>
            <a:spLocks noChangeArrowheads="1"/>
          </p:cNvSpPr>
          <p:nvPr/>
        </p:nvSpPr>
        <p:spPr bwMode="auto">
          <a:xfrm>
            <a:off x="304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30" name="Oval 78"/>
          <p:cNvSpPr>
            <a:spLocks noChangeArrowheads="1"/>
          </p:cNvSpPr>
          <p:nvPr/>
        </p:nvSpPr>
        <p:spPr bwMode="auto">
          <a:xfrm>
            <a:off x="1600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31" name="Oval 79"/>
          <p:cNvSpPr>
            <a:spLocks noChangeArrowheads="1"/>
          </p:cNvSpPr>
          <p:nvPr/>
        </p:nvSpPr>
        <p:spPr bwMode="auto">
          <a:xfrm>
            <a:off x="23622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5968" name="Oval 80"/>
          <p:cNvSpPr>
            <a:spLocks noChangeArrowheads="1"/>
          </p:cNvSpPr>
          <p:nvPr/>
        </p:nvSpPr>
        <p:spPr bwMode="auto">
          <a:xfrm>
            <a:off x="1295400" y="2057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165969" name="Oval 81"/>
          <p:cNvSpPr>
            <a:spLocks noChangeArrowheads="1"/>
          </p:cNvSpPr>
          <p:nvPr/>
        </p:nvSpPr>
        <p:spPr bwMode="auto">
          <a:xfrm>
            <a:off x="23622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ea typeface="宋体" pitchFamily="2" charset="-122"/>
            </a:endParaRPr>
          </a:p>
        </p:txBody>
      </p:sp>
      <p:sp>
        <p:nvSpPr>
          <p:cNvPr id="37934" name="Rectangle 82"/>
          <p:cNvSpPr>
            <a:spLocks noChangeArrowheads="1"/>
          </p:cNvSpPr>
          <p:nvPr/>
        </p:nvSpPr>
        <p:spPr bwMode="auto">
          <a:xfrm>
            <a:off x="305362" y="4191000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aseline="0" dirty="0">
                <a:solidFill>
                  <a:srgbClr val="FF0000"/>
                </a:solidFill>
                <a:ea typeface="굴림" pitchFamily="34" charset="-127"/>
              </a:rPr>
              <a:t>a</a:t>
            </a:r>
            <a:endParaRPr lang="en-US" altLang="zh-CN" sz="2800" baseline="0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37935" name="Line 83"/>
          <p:cNvSpPr>
            <a:spLocks noChangeShapeType="1"/>
          </p:cNvSpPr>
          <p:nvPr/>
        </p:nvSpPr>
        <p:spPr bwMode="auto">
          <a:xfrm flipV="1">
            <a:off x="457200" y="3962400"/>
            <a:ext cx="1600200" cy="228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6" name="Line 84"/>
          <p:cNvSpPr>
            <a:spLocks noChangeShapeType="1"/>
          </p:cNvSpPr>
          <p:nvPr/>
        </p:nvSpPr>
        <p:spPr bwMode="auto">
          <a:xfrm flipV="1">
            <a:off x="381000" y="3200400"/>
            <a:ext cx="1981200" cy="9906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7" name="Line 86"/>
          <p:cNvSpPr>
            <a:spLocks noChangeShapeType="1"/>
          </p:cNvSpPr>
          <p:nvPr/>
        </p:nvSpPr>
        <p:spPr bwMode="auto">
          <a:xfrm>
            <a:off x="381000" y="4191000"/>
            <a:ext cx="1295400" cy="152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975" name="Rectangle 87"/>
          <p:cNvSpPr>
            <a:spLocks noChangeArrowheads="1"/>
          </p:cNvSpPr>
          <p:nvPr/>
        </p:nvSpPr>
        <p:spPr bwMode="auto">
          <a:xfrm>
            <a:off x="0" y="2057400"/>
            <a:ext cx="9144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 baseline="0" dirty="0" err="1" smtClean="0">
                <a:solidFill>
                  <a:schemeClr val="bg1"/>
                </a:solidFill>
                <a:ea typeface="굴림" pitchFamily="34" charset="-127"/>
              </a:rPr>
              <a:t>NB_rep</a:t>
            </a:r>
            <a:endParaRPr lang="en-US" altLang="zh-CN" sz="1400" baseline="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37939" name="Line 91"/>
          <p:cNvSpPr>
            <a:spLocks noChangeShapeType="1"/>
          </p:cNvSpPr>
          <p:nvPr/>
        </p:nvSpPr>
        <p:spPr bwMode="auto">
          <a:xfrm flipV="1">
            <a:off x="381000" y="2133600"/>
            <a:ext cx="990600" cy="20574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40" name="Line 52"/>
          <p:cNvSpPr>
            <a:spLocks noChangeShapeType="1"/>
          </p:cNvSpPr>
          <p:nvPr/>
        </p:nvSpPr>
        <p:spPr bwMode="auto">
          <a:xfrm flipH="1" flipV="1">
            <a:off x="1371600" y="2133600"/>
            <a:ext cx="304800" cy="2209800"/>
          </a:xfrm>
          <a:prstGeom prst="line">
            <a:avLst/>
          </a:prstGeom>
          <a:noFill/>
          <a:ln w="2540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684EE-61DB-411A-B90E-27169D3EC97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47240" y="5301205"/>
            <a:ext cx="4490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33FF"/>
                </a:solidFill>
                <a:latin typeface="+mn-lt"/>
              </a:rPr>
              <a:t>Tuples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 for a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and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j in nodes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,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c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, and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e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will time out</a:t>
            </a:r>
            <a:endParaRPr lang="en-US" dirty="0">
              <a:solidFill>
                <a:srgbClr val="3333FF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34875E-6 L 0.11667 0.1554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65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9288E-6 L -0.225 0.1443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59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7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2.51619E-6 L 6.93889E-18 0.3774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659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68" grpId="0" animBg="1"/>
      <p:bldP spid="165968" grpId="1" animBg="1"/>
      <p:bldP spid="165968" grpId="2" animBg="1"/>
      <p:bldP spid="165969" grpId="0" animBg="1"/>
      <p:bldP spid="165969" grpId="1" animBg="1"/>
      <p:bldP spid="165975" grpId="0" animBg="1"/>
      <p:bldP spid="16597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When join protocol terminates the multi-hop DT of S</a:t>
            </a:r>
            <a:r>
              <a:rPr lang="en-US" sz="3200" dirty="0" smtClean="0">
                <a:sym typeface="Symbol"/>
              </a:rPr>
              <a:t>{u} is correct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85000"/>
              <a:buFont typeface="ZapfDingbats" pitchFamily="82" charset="2"/>
              <a:buChar char="r"/>
            </a:pPr>
            <a:r>
              <a:rPr lang="en-US" sz="2800" dirty="0" smtClean="0"/>
              <a:t>For a single join</a:t>
            </a:r>
          </a:p>
          <a:p>
            <a:pPr lvl="1"/>
            <a:r>
              <a:rPr lang="en-US" dirty="0" smtClean="0"/>
              <a:t>Theorem and proof [Lam and </a:t>
            </a:r>
            <a:r>
              <a:rPr lang="en-US" dirty="0" err="1" smtClean="0"/>
              <a:t>Qian</a:t>
            </a:r>
            <a:r>
              <a:rPr lang="en-US" dirty="0" smtClean="0"/>
              <a:t> 2011]</a:t>
            </a:r>
          </a:p>
          <a:p>
            <a:pPr lvl="1"/>
            <a:endParaRPr lang="en-US" dirty="0" smtClean="0">
              <a:solidFill>
                <a:srgbClr val="0000CC"/>
              </a:solidFill>
            </a:endParaRPr>
          </a:p>
          <a:p>
            <a:r>
              <a:rPr lang="en-US" dirty="0" smtClean="0"/>
              <a:t>Theorem also holds for </a:t>
            </a:r>
            <a:r>
              <a:rPr lang="en-US" dirty="0" smtClean="0">
                <a:solidFill>
                  <a:srgbClr val="3333FF"/>
                </a:solidFill>
              </a:rPr>
              <a:t>concurrent joins </a:t>
            </a:r>
            <a:r>
              <a:rPr lang="en-US" dirty="0" smtClean="0"/>
              <a:t>that are </a:t>
            </a:r>
            <a:r>
              <a:rPr lang="en-US" dirty="0" smtClean="0">
                <a:solidFill>
                  <a:srgbClr val="3333FF"/>
                </a:solidFill>
              </a:rPr>
              <a:t>independent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3333FF"/>
                </a:solidFill>
              </a:rPr>
              <a:t>correct multi-hop DT </a:t>
            </a:r>
            <a:r>
              <a:rPr lang="en-US" dirty="0" smtClean="0"/>
              <a:t>can be constructed by nodes </a:t>
            </a:r>
            <a:r>
              <a:rPr lang="en-US" dirty="0" smtClean="0">
                <a:solidFill>
                  <a:srgbClr val="3333FF"/>
                </a:solidFill>
              </a:rPr>
              <a:t>joining serially</a:t>
            </a:r>
          </a:p>
          <a:p>
            <a:pPr lvl="1">
              <a:buNone/>
            </a:pPr>
            <a:endParaRPr lang="en-US" dirty="0" smtClean="0">
              <a:solidFill>
                <a:srgbClr val="0000CC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90" y="228600"/>
            <a:ext cx="8391645" cy="581628"/>
          </a:xfrm>
        </p:spPr>
        <p:txBody>
          <a:bodyPr/>
          <a:lstStyle/>
          <a:p>
            <a:r>
              <a:rPr lang="en-US" dirty="0" smtClean="0"/>
              <a:t>Concurrent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8573"/>
            <a:ext cx="9144000" cy="491731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Two practical problems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At network initialization, </a:t>
            </a:r>
            <a:r>
              <a:rPr lang="en-US" sz="2800" dirty="0" smtClean="0">
                <a:solidFill>
                  <a:srgbClr val="3333FF"/>
                </a:solidFill>
              </a:rPr>
              <a:t>all nodes join concurrently </a:t>
            </a:r>
            <a:r>
              <a:rPr lang="en-US" sz="2800" dirty="0" smtClean="0"/>
              <a:t>to construct a correct multi-hop DT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3333FF"/>
                </a:solidFill>
              </a:rPr>
              <a:t>Dynamic topology changes </a:t>
            </a:r>
            <a:r>
              <a:rPr lang="en-US" sz="2800" dirty="0" smtClean="0"/>
              <a:t>occurring at a high rate (</a:t>
            </a:r>
            <a:r>
              <a:rPr lang="en-US" sz="2800" b="1" dirty="0" smtClean="0">
                <a:solidFill>
                  <a:srgbClr val="3333FF"/>
                </a:solidFill>
              </a:rPr>
              <a:t>churn</a:t>
            </a:r>
            <a:r>
              <a:rPr lang="en-US" sz="2800" dirty="0" smtClean="0"/>
              <a:t>)</a:t>
            </a:r>
          </a:p>
          <a:p>
            <a:pPr marL="1771650" lvl="3" indent="-514350">
              <a:buFont typeface="Wingdings" pitchFamily="2" charset="2"/>
              <a:buChar char="§"/>
            </a:pPr>
            <a:r>
              <a:rPr lang="en-US" sz="2400" dirty="0" smtClean="0">
                <a:latin typeface="+mn-lt"/>
              </a:rPr>
              <a:t>nodes </a:t>
            </a:r>
          </a:p>
          <a:p>
            <a:pPr marL="1771650" lvl="3" indent="-514350">
              <a:buFont typeface="Wingdings" pitchFamily="2" charset="2"/>
              <a:buChar char="§"/>
            </a:pPr>
            <a:r>
              <a:rPr lang="en-US" sz="2400" dirty="0" smtClean="0">
                <a:latin typeface="+mn-lt"/>
              </a:rPr>
              <a:t>Links</a:t>
            </a:r>
          </a:p>
          <a:p>
            <a:r>
              <a:rPr lang="en-US" b="1" dirty="0" smtClean="0"/>
              <a:t>MDT solution </a:t>
            </a:r>
            <a:r>
              <a:rPr lang="en-US" dirty="0" smtClean="0"/>
              <a:t>- Each node runs the </a:t>
            </a:r>
            <a:r>
              <a:rPr lang="en-US" dirty="0" smtClean="0">
                <a:solidFill>
                  <a:srgbClr val="3333FF"/>
                </a:solidFill>
              </a:rPr>
              <a:t>iterative search protocol repeatedly </a:t>
            </a:r>
            <a:r>
              <a:rPr lang="en-US" dirty="0" smtClean="0"/>
              <a:t>and asynchronously </a:t>
            </a:r>
            <a:r>
              <a:rPr lang="en-US" sz="2400" dirty="0" smtClean="0"/>
              <a:t>(controlled by a timer)</a:t>
            </a:r>
            <a:endParaRPr lang="en-US" sz="2000" dirty="0" smtClean="0"/>
          </a:p>
          <a:p>
            <a:pPr>
              <a:buNone/>
            </a:pPr>
            <a:endParaRPr lang="en-US" dirty="0" smtClean="0">
              <a:solidFill>
                <a:srgbClr val="0000CC"/>
              </a:solidFill>
            </a:endParaRP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sz="2000" dirty="0" smtClean="0"/>
          </a:p>
          <a:p>
            <a:pPr lvl="1"/>
            <a:endParaRPr lang="en-US" dirty="0" smtClean="0">
              <a:solidFill>
                <a:srgbClr val="3333FF"/>
              </a:solidFill>
            </a:endParaRPr>
          </a:p>
          <a:p>
            <a:pPr lvl="1"/>
            <a:endParaRPr lang="en-US" dirty="0" smtClean="0">
              <a:solidFill>
                <a:srgbClr val="3333FF"/>
              </a:solidFill>
            </a:endParaRPr>
          </a:p>
          <a:p>
            <a:pPr lvl="1"/>
            <a:endParaRPr lang="en-US" dirty="0" smtClean="0">
              <a:solidFill>
                <a:srgbClr val="3333FF"/>
              </a:solidFill>
            </a:endParaRPr>
          </a:p>
          <a:p>
            <a:pPr lvl="1"/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5693" y="1600200"/>
            <a:ext cx="6436739" cy="491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77793" y="193876"/>
            <a:ext cx="8715736" cy="732099"/>
          </a:xfrm>
        </p:spPr>
        <p:txBody>
          <a:bodyPr/>
          <a:lstStyle/>
          <a:p>
            <a:r>
              <a:rPr lang="en-US" sz="3600" dirty="0" smtClean="0"/>
              <a:t>Initialization - Accuracy vs. time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49924" y="4641448"/>
            <a:ext cx="179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3333FF"/>
                </a:solidFill>
                <a:latin typeface="+mn-lt"/>
              </a:rPr>
              <a:t>10 sec TO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1494" y="972273"/>
            <a:ext cx="8912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latin typeface="+mn-lt"/>
              </a:rPr>
              <a:t>concurrent joins of 300 nodes in 3D</a:t>
            </a:r>
            <a:r>
              <a:rPr lang="en-US" dirty="0" smtClean="0">
                <a:latin typeface="+mn-lt"/>
              </a:rPr>
              <a:t>,  </a:t>
            </a:r>
            <a:r>
              <a:rPr lang="en-US" dirty="0" err="1" smtClean="0">
                <a:latin typeface="+mn-lt"/>
              </a:rPr>
              <a:t>ave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msg</a:t>
            </a:r>
            <a:r>
              <a:rPr lang="en-US" dirty="0" smtClean="0">
                <a:latin typeface="+mn-lt"/>
              </a:rPr>
              <a:t> delay =15 ms</a:t>
            </a:r>
          </a:p>
          <a:p>
            <a:pPr algn="l"/>
            <a:endParaRPr lang="en-US" dirty="0">
              <a:latin typeface="+mn-lt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6763" y="4571592"/>
            <a:ext cx="3810000" cy="113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773347" y="2685327"/>
            <a:ext cx="3599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Each node has </a:t>
            </a:r>
            <a:r>
              <a:rPr lang="en-US" b="1" smtClean="0">
                <a:solidFill>
                  <a:srgbClr val="FF0000"/>
                </a:solidFill>
                <a:latin typeface="+mn-lt"/>
              </a:rPr>
              <a:t>run iterative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search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2 or 3 times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2282141" y="4932744"/>
            <a:ext cx="0" cy="532436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6273478" y="2187615"/>
            <a:ext cx="0" cy="532436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476981" y="3912243"/>
            <a:ext cx="4687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Comic Sans MS" pitchFamily="66" charset="0"/>
                <a:ea typeface="굴림" pitchFamily="34" charset="-127"/>
              </a:rPr>
              <a:t>accuracy=1 </a:t>
            </a:r>
            <a:r>
              <a:rPr lang="en-US" altLang="ko-KR" b="1" dirty="0" smtClean="0">
                <a:latin typeface="Comic Sans MS" pitchFamily="66" charset="0"/>
                <a:ea typeface="굴림" pitchFamily="34" charset="-127"/>
                <a:sym typeface="Symbol"/>
              </a:rPr>
              <a:t></a:t>
            </a:r>
            <a:r>
              <a:rPr lang="en-US" altLang="ko-KR" b="1" dirty="0" smtClean="0">
                <a:latin typeface="Comic Sans MS" pitchFamily="66" charset="0"/>
                <a:ea typeface="굴림" pitchFamily="34" charset="-127"/>
              </a:rPr>
              <a:t> correct</a:t>
            </a:r>
            <a:r>
              <a:rPr lang="en-US" altLang="ko-KR" dirty="0" smtClean="0">
                <a:latin typeface="Comic Sans MS" pitchFamily="66" charset="0"/>
                <a:ea typeface="굴림" pitchFamily="34" charset="-127"/>
              </a:rPr>
              <a:t> </a:t>
            </a:r>
            <a:r>
              <a:rPr lang="en-US" altLang="ko-KR" b="1" dirty="0" smtClean="0">
                <a:latin typeface="Comic Sans MS" pitchFamily="66" charset="0"/>
                <a:ea typeface="굴림" pitchFamily="34" charset="-127"/>
              </a:rPr>
              <a:t>MDT</a:t>
            </a:r>
            <a:r>
              <a:rPr lang="en-US" altLang="ko-KR" b="1" dirty="0" smtClean="0">
                <a:latin typeface="Comic Sans MS" pitchFamily="66" charset="0"/>
                <a:ea typeface="굴림" pitchFamily="34" charset="-127"/>
                <a:sym typeface="Symbol" pitchFamily="18" charset="2"/>
              </a:rPr>
              <a:t> </a:t>
            </a:r>
            <a:endParaRPr lang="en-US" altLang="ko-KR" b="1" dirty="0" smtClean="0">
              <a:latin typeface="Comic Sans MS" pitchFamily="66" charset="0"/>
              <a:ea typeface="굴림" pitchFamily="34" charset="-127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pic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15540" y="2305050"/>
            <a:ext cx="4008120" cy="32385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triangulation of 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55311" y="4143737"/>
            <a:ext cx="174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/>
        </p:nvSpPr>
        <p:spPr bwMode="auto">
          <a:xfrm>
            <a:off x="3981691" y="2385156"/>
            <a:ext cx="2152891" cy="215289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220182" y="3287210"/>
            <a:ext cx="162046" cy="35881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25032" y="1562583"/>
            <a:ext cx="7558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n-lt"/>
              </a:rPr>
              <a:t>Circumcircle</a:t>
            </a:r>
            <a:r>
              <a:rPr lang="en-US" sz="2800" dirty="0" smtClean="0">
                <a:latin typeface="+mn-lt"/>
              </a:rPr>
              <a:t> of this triangle is not empty</a:t>
            </a:r>
            <a:endParaRPr lang="en-US" sz="2800" dirty="0">
              <a:latin typeface="+mn-l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942390" y="2372810"/>
            <a:ext cx="91440" cy="914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5916592" y="2849302"/>
            <a:ext cx="91440" cy="914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 bwMode="auto">
          <a:xfrm>
            <a:off x="4101296" y="2862805"/>
            <a:ext cx="91440" cy="914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14" grpId="0" animBg="1"/>
      <p:bldP spid="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699" y="228600"/>
            <a:ext cx="7164730" cy="824696"/>
          </a:xfrm>
        </p:spPr>
        <p:txBody>
          <a:bodyPr/>
          <a:lstStyle/>
          <a:p>
            <a:r>
              <a:rPr lang="en-US" sz="3600" dirty="0" smtClean="0"/>
              <a:t>Convergence to a correct multi-hop DT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3926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2188" y="1808545"/>
            <a:ext cx="62022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2906" y="1226916"/>
            <a:ext cx="809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300 </a:t>
            </a:r>
            <a:r>
              <a:rPr lang="en-US" sz="2800" b="1" dirty="0" smtClean="0"/>
              <a:t>nodes in 3D join concurrently, 50 experiments</a:t>
            </a:r>
            <a:endParaRPr lang="en-US" sz="2800" b="1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162309" y="5150734"/>
            <a:ext cx="11575" cy="50928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981691" y="4722471"/>
            <a:ext cx="2129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max. no. = 6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02" y="170728"/>
            <a:ext cx="6724891" cy="928868"/>
          </a:xfrm>
        </p:spPr>
        <p:txBody>
          <a:bodyPr/>
          <a:lstStyle/>
          <a:p>
            <a:r>
              <a:rPr lang="en-US" sz="3600" dirty="0" smtClean="0"/>
              <a:t>Convergence to a correct multi-hop DT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187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9225" y="1843269"/>
            <a:ext cx="619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74562" y="1250066"/>
            <a:ext cx="8449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333FF"/>
                </a:solidFill>
              </a:rPr>
              <a:t>700 </a:t>
            </a:r>
            <a:r>
              <a:rPr lang="en-US" sz="2800" b="1" dirty="0" smtClean="0"/>
              <a:t>nodes in 3D join concurrently, 50 experiments  </a:t>
            </a:r>
            <a:endParaRPr lang="en-US" sz="2800" b="1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285053" y="5116010"/>
            <a:ext cx="0" cy="544010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849792" y="4676172"/>
            <a:ext cx="2303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max. no. = 8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390682" cy="639501"/>
          </a:xfrm>
        </p:spPr>
        <p:txBody>
          <a:bodyPr/>
          <a:lstStyle/>
          <a:p>
            <a:r>
              <a:rPr lang="en-US" sz="3200" dirty="0" smtClean="0"/>
              <a:t>Achieving 100% routing success rate is  faster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13824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1055" y="1600200"/>
            <a:ext cx="623709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87078" y="1030148"/>
            <a:ext cx="80444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300 </a:t>
            </a:r>
            <a:r>
              <a:rPr lang="en-US" sz="2800" b="1" dirty="0" smtClean="0"/>
              <a:t>nodes in 3D join concurrently, 50 experiments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402257" cy="500605"/>
          </a:xfrm>
        </p:spPr>
        <p:txBody>
          <a:bodyPr/>
          <a:lstStyle/>
          <a:p>
            <a:r>
              <a:rPr lang="en-US" sz="3200" dirty="0" smtClean="0"/>
              <a:t>Achieving 100% routing success rate is faster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1884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8081" y="1600200"/>
            <a:ext cx="622303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964" y="995422"/>
            <a:ext cx="84726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333FF"/>
                </a:solidFill>
              </a:rPr>
              <a:t>700 </a:t>
            </a:r>
            <a:r>
              <a:rPr lang="en-US" sz="2800" b="1" dirty="0" smtClean="0"/>
              <a:t>nodes in 3D join concurrently, 50 experiments </a:t>
            </a:r>
          </a:p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155311" y="4849792"/>
            <a:ext cx="11575" cy="544011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379808" y="4409954"/>
            <a:ext cx="214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max. no. = 4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23" y="228600"/>
            <a:ext cx="8078165" cy="662651"/>
          </a:xfrm>
        </p:spPr>
        <p:txBody>
          <a:bodyPr/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699" y="176514"/>
            <a:ext cx="8008715" cy="46482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500 simulation experiments</a:t>
            </a:r>
          </a:p>
          <a:p>
            <a:pPr lvl="1"/>
            <a:r>
              <a:rPr lang="en-US" dirty="0" smtClean="0"/>
              <a:t>300 - 1500 nodes in 3D and 2D, ran on some difficult graphs</a:t>
            </a:r>
          </a:p>
          <a:p>
            <a:pPr lvl="1"/>
            <a:r>
              <a:rPr lang="en-US" sz="2800" b="1" dirty="0" smtClean="0">
                <a:solidFill>
                  <a:srgbClr val="3333FF"/>
                </a:solidFill>
              </a:rPr>
              <a:t>Convergence to a correct multi-hop DT in every experiment</a:t>
            </a:r>
          </a:p>
          <a:p>
            <a:pPr>
              <a:buNone/>
            </a:pPr>
            <a:endParaRPr lang="en-US" b="1" dirty="0" smtClean="0">
              <a:solidFill>
                <a:srgbClr val="3333FF"/>
              </a:solidFill>
            </a:endParaRPr>
          </a:p>
          <a:p>
            <a:r>
              <a:rPr lang="en-US" b="1" dirty="0" smtClean="0"/>
              <a:t>Conjecture.</a:t>
            </a:r>
            <a:r>
              <a:rPr lang="en-US" dirty="0" smtClean="0"/>
              <a:t> The iterative search protocol when run repeatedly by a set of nodes is </a:t>
            </a:r>
            <a:r>
              <a:rPr lang="en-US" b="1" dirty="0" smtClean="0">
                <a:solidFill>
                  <a:srgbClr val="3333FF"/>
                </a:solidFill>
              </a:rPr>
              <a:t>self-stabilizing</a:t>
            </a:r>
            <a:r>
              <a:rPr lang="en-US" dirty="0" smtClean="0">
                <a:solidFill>
                  <a:srgbClr val="3333FF"/>
                </a:solidFill>
              </a:rPr>
              <a:t>.</a:t>
            </a:r>
          </a:p>
          <a:p>
            <a:pPr lvl="1"/>
            <a:r>
              <a:rPr lang="en-US" dirty="0" smtClean="0"/>
              <a:t>No proof, but no counter example has been found in simulations</a:t>
            </a:r>
          </a:p>
          <a:p>
            <a:pPr lvl="1"/>
            <a:r>
              <a:rPr lang="en-US" dirty="0" smtClean="0"/>
              <a:t>What assumptions are needed?</a:t>
            </a:r>
          </a:p>
          <a:p>
            <a:pPr lvl="1"/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966" y="1600200"/>
            <a:ext cx="7024058" cy="482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1"/>
            <a:ext cx="8078165" cy="546904"/>
          </a:xfrm>
        </p:spPr>
        <p:txBody>
          <a:bodyPr/>
          <a:lstStyle/>
          <a:p>
            <a:r>
              <a:rPr lang="en-US" dirty="0" smtClean="0"/>
              <a:t>Churn - Accuracy vs. time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1331" y="821802"/>
            <a:ext cx="79981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3333FF"/>
                </a:solidFill>
                <a:latin typeface="+mn-lt"/>
              </a:rPr>
              <a:t>300 nodes in 3D</a:t>
            </a:r>
            <a:r>
              <a:rPr lang="en-US" b="1" dirty="0" smtClean="0">
                <a:latin typeface="+mn-lt"/>
              </a:rPr>
              <a:t>, churn rate = </a:t>
            </a:r>
            <a:r>
              <a:rPr lang="en-US" b="1" dirty="0" smtClean="0">
                <a:solidFill>
                  <a:srgbClr val="3333FF"/>
                </a:solidFill>
                <a:latin typeface="+mn-lt"/>
              </a:rPr>
              <a:t>20 nodes/second</a:t>
            </a:r>
            <a:r>
              <a:rPr lang="en-US" dirty="0" smtClean="0">
                <a:latin typeface="+mn-lt"/>
              </a:rPr>
              <a:t> from 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time 0 to 5 sec</a:t>
            </a:r>
            <a:r>
              <a:rPr lang="en-US" dirty="0" smtClean="0">
                <a:latin typeface="+mn-lt"/>
              </a:rPr>
              <a:t>,                  </a:t>
            </a:r>
            <a:r>
              <a:rPr lang="en-US" dirty="0" err="1" smtClean="0">
                <a:latin typeface="+mn-lt"/>
              </a:rPr>
              <a:t>ave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msg</a:t>
            </a:r>
            <a:r>
              <a:rPr lang="en-US" dirty="0" smtClean="0">
                <a:latin typeface="+mn-lt"/>
              </a:rPr>
              <a:t> delay = 15 ms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38349" y="4710897"/>
            <a:ext cx="180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  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10 sec TO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5764193" y="2118168"/>
            <a:ext cx="208344" cy="33566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514127" y="3206187"/>
            <a:ext cx="2951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333FF"/>
                </a:solidFill>
                <a:latin typeface="+mn-lt"/>
              </a:rPr>
              <a:t>Each node has run iterative search 2 or 3 times</a:t>
            </a:r>
            <a:endParaRPr lang="en-US" b="1" dirty="0">
              <a:solidFill>
                <a:srgbClr val="3333FF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2280213" y="4618299"/>
            <a:ext cx="11575" cy="416690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632030" y="4930816"/>
            <a:ext cx="1817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3333FF"/>
                </a:solidFill>
                <a:latin typeface="+mn-lt"/>
              </a:rPr>
              <a:t>churn </a:t>
            </a:r>
          </a:p>
          <a:p>
            <a:pPr algn="l"/>
            <a:r>
              <a:rPr lang="en-US" dirty="0" smtClean="0">
                <a:solidFill>
                  <a:srgbClr val="3333FF"/>
                </a:solidFill>
                <a:latin typeface="+mn-lt"/>
              </a:rPr>
              <a:t>stopped</a:t>
            </a:r>
            <a:endParaRPr lang="en-US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8918" y="2095019"/>
            <a:ext cx="1632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correct multi-hop DT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435" y="228601"/>
            <a:ext cx="8345347" cy="581627"/>
          </a:xfrm>
        </p:spPr>
        <p:txBody>
          <a:bodyPr/>
          <a:lstStyle/>
          <a:p>
            <a:r>
              <a:rPr lang="en-US" sz="3600" dirty="0" err="1" smtClean="0"/>
              <a:t>Msg</a:t>
            </a:r>
            <a:r>
              <a:rPr lang="en-US" sz="3600" dirty="0" smtClean="0"/>
              <a:t> cost/node/sec vs. churn rate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7630" y="856528"/>
            <a:ext cx="7731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latin typeface="+mn-lt"/>
              </a:rPr>
              <a:t>300 nodes in 3D</a:t>
            </a:r>
            <a:r>
              <a:rPr lang="en-US" dirty="0" smtClean="0">
                <a:latin typeface="+mn-lt"/>
              </a:rPr>
              <a:t>,  </a:t>
            </a:r>
            <a:r>
              <a:rPr lang="en-US" dirty="0" err="1" smtClean="0">
                <a:latin typeface="+mn-lt"/>
              </a:rPr>
              <a:t>ave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msg</a:t>
            </a:r>
            <a:r>
              <a:rPr lang="en-US" dirty="0" smtClean="0">
                <a:latin typeface="+mn-lt"/>
              </a:rPr>
              <a:t> delay =15 ms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77245" y="2523281"/>
            <a:ext cx="16667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33FF"/>
                </a:solidFill>
                <a:latin typeface="+mn-lt"/>
              </a:rPr>
              <a:t>10 sec TO per</a:t>
            </a:r>
          </a:p>
          <a:p>
            <a:r>
              <a:rPr lang="en-US" dirty="0" smtClean="0">
                <a:solidFill>
                  <a:srgbClr val="3333FF"/>
                </a:solidFill>
                <a:latin typeface="+mn-lt"/>
              </a:rPr>
              <a:t>iterative search</a:t>
            </a:r>
          </a:p>
        </p:txBody>
      </p:sp>
      <p:pic>
        <p:nvPicPr>
          <p:cNvPr id="130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906" y="1324077"/>
            <a:ext cx="6880017" cy="508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828800" y="1794076"/>
            <a:ext cx="5463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3333FF"/>
                </a:solidFill>
                <a:latin typeface="+mn-lt"/>
              </a:rPr>
              <a:t>This message cost depends more on</a:t>
            </a:r>
          </a:p>
          <a:p>
            <a:pPr algn="l"/>
            <a:r>
              <a:rPr lang="en-US" dirty="0" smtClean="0">
                <a:solidFill>
                  <a:srgbClr val="3333FF"/>
                </a:solidFill>
                <a:latin typeface="+mn-lt"/>
              </a:rPr>
              <a:t>   TO interval than on churn rate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TO interval should be adaptive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332809" cy="535329"/>
          </a:xfrm>
        </p:spPr>
        <p:txBody>
          <a:bodyPr/>
          <a:lstStyle/>
          <a:p>
            <a:r>
              <a:rPr lang="en-US" sz="3600" dirty="0" smtClean="0"/>
              <a:t>Comparison of 5 protocols in 2D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983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7729" y="1681223"/>
            <a:ext cx="588627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17489" y="1192193"/>
            <a:ext cx="21065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3333FF"/>
                </a:solidFill>
                <a:latin typeface="+mn-lt"/>
              </a:rPr>
              <a:t>300 nodes with inaccurate coordinates,</a:t>
            </a:r>
          </a:p>
          <a:p>
            <a:pPr algn="l"/>
            <a:r>
              <a:rPr lang="en-US" b="1" dirty="0" smtClean="0">
                <a:latin typeface="+mn-lt"/>
              </a:rPr>
              <a:t>static topologies</a:t>
            </a:r>
            <a:r>
              <a:rPr lang="en-US" dirty="0" smtClean="0">
                <a:latin typeface="+mn-lt"/>
              </a:rPr>
              <a:t>, </a:t>
            </a:r>
            <a:r>
              <a:rPr lang="en-US" dirty="0" smtClean="0">
                <a:solidFill>
                  <a:srgbClr val="3333FF"/>
                </a:solidFill>
                <a:latin typeface="+mn-lt"/>
              </a:rPr>
              <a:t>density = 9.7</a:t>
            </a:r>
            <a:endParaRPr lang="en-US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3134" y="960699"/>
            <a:ext cx="5451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Routing stretch vs. e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6771" y="1585731"/>
            <a:ext cx="10185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333FF"/>
                </a:solidFill>
              </a:rPr>
              <a:t>log scale</a:t>
            </a:r>
            <a:endParaRPr lang="en-US" sz="2800" b="1" dirty="0">
              <a:solidFill>
                <a:srgbClr val="3333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94338" y="4178462"/>
            <a:ext cx="2048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only for packets delivered by GPSR </a:t>
            </a:r>
            <a:endParaRPr lang="en-US" dirty="0"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6238755" y="3808071"/>
            <a:ext cx="763930" cy="868102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5822065" y="2731626"/>
            <a:ext cx="486137" cy="1203767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778397"/>
          </a:xfrm>
        </p:spPr>
        <p:txBody>
          <a:bodyPr/>
          <a:lstStyle/>
          <a:p>
            <a:r>
              <a:rPr lang="en-US" dirty="0" smtClean="0"/>
              <a:t>Initialization </a:t>
            </a:r>
            <a:r>
              <a:rPr lang="en-US" dirty="0" err="1" smtClean="0"/>
              <a:t>msg</a:t>
            </a:r>
            <a:r>
              <a:rPr lang="en-US" dirty="0" smtClean="0"/>
              <a:t> cost vs. 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1003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50" y="1588625"/>
            <a:ext cx="603863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921659" y="1400538"/>
            <a:ext cx="1990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node density = 12</a:t>
            </a:r>
            <a:endParaRPr lang="en-US" dirty="0">
              <a:latin typeface="+mn-lt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6007262" y="3738623"/>
            <a:ext cx="856525" cy="625033"/>
          </a:xfrm>
          <a:prstGeom prst="straightConnector1">
            <a:avLst/>
          </a:prstGeom>
          <a:noFill/>
          <a:ln w="1905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6643870" y="4282633"/>
            <a:ext cx="405111" cy="31251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794339" y="3472405"/>
            <a:ext cx="21991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333FF"/>
                </a:solidFill>
                <a:latin typeface="+mn-lt"/>
              </a:rPr>
              <a:t>MDT costs do not increase with 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9919" y="1180618"/>
            <a:ext cx="162045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333FF"/>
                </a:solidFill>
              </a:rPr>
              <a:t>log scale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535329"/>
          </a:xfrm>
        </p:spPr>
        <p:txBody>
          <a:bodyPr/>
          <a:lstStyle/>
          <a:p>
            <a:r>
              <a:rPr lang="en-US" dirty="0" smtClean="0"/>
              <a:t>Virtual vs. physical coordinates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931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159" y="1715947"/>
            <a:ext cx="705883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 bwMode="auto">
          <a:xfrm>
            <a:off x="2071868" y="1840375"/>
            <a:ext cx="2905246" cy="35881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692324" y="2199190"/>
            <a:ext cx="474562" cy="1134319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083443" y="2199190"/>
            <a:ext cx="983848" cy="312516"/>
          </a:xfrm>
          <a:prstGeom prst="rect">
            <a:avLst/>
          </a:prstGeom>
          <a:noFill/>
          <a:ln w="28575" cap="flat" cmpd="sng" algn="ctr">
            <a:solidFill>
              <a:srgbClr val="3333FF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720051" y="2558005"/>
            <a:ext cx="891250" cy="2395960"/>
          </a:xfrm>
          <a:prstGeom prst="straightConnector1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2071868" y="2523281"/>
            <a:ext cx="3530279" cy="34724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326511" y="2916820"/>
            <a:ext cx="879676" cy="2453833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206189" y="4074289"/>
            <a:ext cx="3402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33FF"/>
                </a:solidFill>
                <a:latin typeface="+mn-lt"/>
              </a:rPr>
              <a:t>inaccurate physical coordinates</a:t>
            </a:r>
            <a:endParaRPr lang="en-US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724627"/>
            <a:ext cx="1319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333FF"/>
                </a:solidFill>
              </a:rPr>
              <a:t>log scale</a:t>
            </a:r>
            <a:endParaRPr lang="en-US" b="1" dirty="0">
              <a:solidFill>
                <a:srgbClr val="3333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55038" y="5116010"/>
            <a:ext cx="122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+mn-lt"/>
              </a:rPr>
              <a:t>VPoD</a:t>
            </a:r>
            <a:endParaRPr lang="en-US" sz="2800" b="1" dirty="0">
              <a:solidFill>
                <a:srgbClr val="00B05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8" grpId="2" animBg="1"/>
      <p:bldP spid="11" grpId="0" animBg="1"/>
      <p:bldP spid="11" grpId="1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 descr="pic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15540" y="2305050"/>
            <a:ext cx="4008120" cy="32385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Delaunay triangulation of 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4572000" y="2326511"/>
            <a:ext cx="1428205" cy="1423685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55311" y="4143737"/>
            <a:ext cx="174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2988" y="1493133"/>
            <a:ext cx="765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+mn-lt"/>
              </a:rPr>
              <a:t>Circumcircle</a:t>
            </a:r>
            <a:r>
              <a:rPr lang="en-US" sz="2800" b="1" dirty="0" smtClean="0">
                <a:latin typeface="+mn-lt"/>
              </a:rPr>
              <a:t> of every triangle is empty</a:t>
            </a:r>
            <a:endParaRPr lang="en-US" sz="2800" b="1" dirty="0">
              <a:latin typeface="+mn-lt"/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 bwMode="auto">
          <a:xfrm>
            <a:off x="4085713" y="2395961"/>
            <a:ext cx="1532708" cy="1527857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3069220" y="3159890"/>
            <a:ext cx="1615923" cy="1610808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>
            <a:spLocks noChangeAspect="1"/>
          </p:cNvSpPr>
          <p:nvPr/>
        </p:nvSpPr>
        <p:spPr bwMode="auto">
          <a:xfrm>
            <a:off x="3474407" y="4624655"/>
            <a:ext cx="1444834" cy="1440262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4166886" y="2916820"/>
            <a:ext cx="1875099" cy="11576"/>
          </a:xfrm>
          <a:prstGeom prst="line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18" grpId="0" animBg="1"/>
      <p:bldP spid="1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720524"/>
          </a:xfrm>
        </p:spPr>
        <p:txBody>
          <a:bodyPr/>
          <a:lstStyle/>
          <a:p>
            <a:r>
              <a:rPr lang="en-US" sz="3600" dirty="0" smtClean="0"/>
              <a:t>Multi-hop DT - overview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7793" y="937550"/>
            <a:ext cx="8623140" cy="4824714"/>
          </a:xfrm>
        </p:spPr>
        <p:txBody>
          <a:bodyPr/>
          <a:lstStyle/>
          <a:p>
            <a:r>
              <a:rPr lang="en-US" dirty="0" smtClean="0"/>
              <a:t>Nodes in a d-dimensional Euclidean space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Each node assigns itself coordinates in the space</a:t>
            </a:r>
          </a:p>
          <a:p>
            <a:pPr lvl="1"/>
            <a:r>
              <a:rPr lang="en-US" b="1" dirty="0" smtClean="0"/>
              <a:t>any connectivity graph, bidirectional links</a:t>
            </a:r>
          </a:p>
          <a:p>
            <a:r>
              <a:rPr lang="en-US" dirty="0" smtClean="0"/>
              <a:t>MDT protocols </a:t>
            </a:r>
          </a:p>
          <a:p>
            <a:pPr lvl="1"/>
            <a:r>
              <a:rPr lang="en-US" b="1" i="1" dirty="0" smtClean="0">
                <a:solidFill>
                  <a:srgbClr val="3333FF"/>
                </a:solidFill>
              </a:rPr>
              <a:t>2-step greedy </a:t>
            </a:r>
            <a:r>
              <a:rPr lang="en-US" dirty="0" smtClean="0"/>
              <a:t>forwarding</a:t>
            </a:r>
          </a:p>
          <a:p>
            <a:pPr lvl="1"/>
            <a:r>
              <a:rPr lang="en-US" b="1" i="1" dirty="0" smtClean="0">
                <a:solidFill>
                  <a:srgbClr val="3333FF"/>
                </a:solidFill>
              </a:rPr>
              <a:t>Join</a:t>
            </a:r>
            <a:r>
              <a:rPr lang="en-US" dirty="0" smtClean="0">
                <a:solidFill>
                  <a:srgbClr val="3333FF"/>
                </a:solidFill>
              </a:rPr>
              <a:t>  </a:t>
            </a:r>
            <a:r>
              <a:rPr lang="en-US" dirty="0" smtClean="0"/>
              <a:t>protocol – each node runs</a:t>
            </a:r>
            <a:r>
              <a:rPr lang="en-US" dirty="0" smtClean="0">
                <a:solidFill>
                  <a:srgbClr val="3333FF"/>
                </a:solidFill>
              </a:rPr>
              <a:t> iterative search once</a:t>
            </a:r>
          </a:p>
          <a:p>
            <a:pPr lvl="1"/>
            <a:r>
              <a:rPr lang="en-US" b="1" i="1" dirty="0" smtClean="0">
                <a:solidFill>
                  <a:srgbClr val="3333FF"/>
                </a:solidFill>
              </a:rPr>
              <a:t>Leave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rgbClr val="3333FF"/>
                </a:solidFill>
              </a:rPr>
              <a:t>failure</a:t>
            </a:r>
            <a:r>
              <a:rPr lang="en-US" dirty="0" smtClean="0"/>
              <a:t> protocols for repairing node states after a single leave or failure</a:t>
            </a:r>
          </a:p>
          <a:p>
            <a:pPr lvl="1"/>
            <a:r>
              <a:rPr lang="en-US" b="1" i="1" dirty="0" smtClean="0">
                <a:solidFill>
                  <a:srgbClr val="3333FF"/>
                </a:solidFill>
              </a:rPr>
              <a:t>Maintenance</a:t>
            </a:r>
            <a:r>
              <a:rPr lang="en-US" dirty="0" smtClean="0"/>
              <a:t> protocol – each node runs </a:t>
            </a:r>
            <a:r>
              <a:rPr lang="en-US" dirty="0" smtClean="0">
                <a:solidFill>
                  <a:srgbClr val="3333FF"/>
                </a:solidFill>
              </a:rPr>
              <a:t>optimized iterative search periodically</a:t>
            </a:r>
            <a:r>
              <a:rPr lang="en-US" dirty="0" smtClean="0"/>
              <a:t> to repair node states </a:t>
            </a:r>
          </a:p>
          <a:p>
            <a:pPr lvl="1"/>
            <a:r>
              <a:rPr lang="en-US" b="1" i="1" dirty="0" smtClean="0">
                <a:solidFill>
                  <a:srgbClr val="3333FF"/>
                </a:solidFill>
              </a:rPr>
              <a:t>Network initialization by concurrent joins </a:t>
            </a:r>
            <a:r>
              <a:rPr lang="en-US" dirty="0" smtClean="0"/>
              <a:t>– each node runs iterative search </a:t>
            </a:r>
            <a:r>
              <a:rPr lang="en-US" dirty="0" smtClean="0">
                <a:solidFill>
                  <a:srgbClr val="3333FF"/>
                </a:solidFill>
              </a:rPr>
              <a:t>once</a:t>
            </a:r>
            <a:r>
              <a:rPr lang="en-US" dirty="0" smtClean="0"/>
              <a:t> followed by optimized iterative search </a:t>
            </a:r>
            <a:r>
              <a:rPr lang="en-US" dirty="0" smtClean="0">
                <a:solidFill>
                  <a:srgbClr val="3333FF"/>
                </a:solidFill>
              </a:rPr>
              <a:t>repeatedly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  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509550" y="6400800"/>
            <a:ext cx="2842509" cy="4572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Multi-hop DT (Simon S. </a:t>
            </a:r>
            <a:r>
              <a:rPr lang="fr-FR" dirty="0" err="1" smtClean="0"/>
              <a:t>Lam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684EE-61DB-411A-B90E-27169D3EC97B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627927"/>
          </a:xfrm>
        </p:spPr>
        <p:txBody>
          <a:bodyPr/>
          <a:lstStyle/>
          <a:p>
            <a:r>
              <a:rPr lang="en-US" dirty="0" smtClean="0"/>
              <a:t>MDT protocols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699" y="520861"/>
            <a:ext cx="7772400" cy="5125656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3333FF"/>
                </a:solidFill>
              </a:rPr>
              <a:t>efficient and effective search </a:t>
            </a:r>
            <a:r>
              <a:rPr lang="en-US" dirty="0" smtClean="0"/>
              <a:t>method</a:t>
            </a:r>
            <a:r>
              <a:rPr lang="en-US" dirty="0" smtClean="0">
                <a:solidFill>
                  <a:srgbClr val="3333FF"/>
                </a:solidFill>
              </a:rPr>
              <a:t> </a:t>
            </a:r>
            <a:r>
              <a:rPr lang="en-US" dirty="0" smtClean="0"/>
              <a:t>for nodes to construct and maintain a </a:t>
            </a:r>
            <a:r>
              <a:rPr lang="en-US" dirty="0" smtClean="0">
                <a:solidFill>
                  <a:srgbClr val="3333FF"/>
                </a:solidFill>
              </a:rPr>
              <a:t>correct</a:t>
            </a:r>
            <a:r>
              <a:rPr lang="en-US" dirty="0" smtClean="0"/>
              <a:t> multi-hop DT </a:t>
            </a:r>
            <a:r>
              <a:rPr lang="en-US" sz="2400" dirty="0" smtClean="0"/>
              <a:t>– </a:t>
            </a:r>
            <a:r>
              <a:rPr lang="en-US" sz="2400" b="1" i="1" dirty="0" smtClean="0"/>
              <a:t>fast convergence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2-step greedy </a:t>
            </a:r>
            <a:r>
              <a:rPr lang="en-US" dirty="0" smtClean="0"/>
              <a:t>forwarding provides </a:t>
            </a:r>
            <a:r>
              <a:rPr lang="en-US" dirty="0" smtClean="0">
                <a:solidFill>
                  <a:srgbClr val="3333FF"/>
                </a:solidFill>
              </a:rPr>
              <a:t>guaranteed delivery</a:t>
            </a:r>
            <a:r>
              <a:rPr lang="en-US" dirty="0" smtClean="0"/>
              <a:t> </a:t>
            </a:r>
            <a:r>
              <a:rPr lang="en-US" i="1" dirty="0" smtClean="0"/>
              <a:t>to a node closest to a given location </a:t>
            </a:r>
            <a:r>
              <a:rPr lang="en-US" sz="2400" i="1" dirty="0" smtClean="0"/>
              <a:t>– </a:t>
            </a:r>
            <a:r>
              <a:rPr lang="en-US" sz="2400" b="1" i="1" dirty="0" smtClean="0"/>
              <a:t>basis for a DHT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scalable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3333FF"/>
                </a:solidFill>
              </a:rPr>
              <a:t>highly resilient to dynamic topology changes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every node runs the same protocols </a:t>
            </a:r>
            <a:r>
              <a:rPr lang="en-US" dirty="0" smtClean="0"/>
              <a:t>– no special nodes</a:t>
            </a:r>
            <a:endParaRPr lang="en-US" sz="2400" dirty="0" smtClean="0"/>
          </a:p>
          <a:p>
            <a:pPr lvl="1">
              <a:buNone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Multi-hop DT (Simon S. </a:t>
            </a:r>
            <a:r>
              <a:rPr lang="fr-FR" dirty="0" err="1" smtClean="0"/>
              <a:t>Lam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title"/>
          </p:nvPr>
        </p:nvSpPr>
        <p:spPr>
          <a:xfrm>
            <a:off x="613459" y="274899"/>
            <a:ext cx="8357284" cy="731838"/>
          </a:xfrm>
        </p:spPr>
        <p:txBody>
          <a:bodyPr/>
          <a:lstStyle/>
          <a:p>
            <a:r>
              <a:rPr lang="en-US" dirty="0" smtClean="0"/>
              <a:t>Routing applications in layer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238250"/>
            <a:ext cx="8413830" cy="501015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Wireless routing for nodes with </a:t>
            </a:r>
            <a:r>
              <a:rPr lang="en-US" dirty="0" smtClean="0">
                <a:solidFill>
                  <a:srgbClr val="3333FF"/>
                </a:solidFill>
              </a:rPr>
              <a:t>inaccurate coordinates</a:t>
            </a:r>
            <a:r>
              <a:rPr lang="en-US" dirty="0" smtClean="0"/>
              <a:t> in 2D or 3D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rgbClr val="3333FF"/>
                </a:solidFill>
              </a:rPr>
              <a:t>Lowest routing stretch </a:t>
            </a:r>
            <a:r>
              <a:rPr lang="en-US" dirty="0" smtClean="0"/>
              <a:t>compared to other geographic routing protocols</a:t>
            </a:r>
          </a:p>
          <a:p>
            <a:r>
              <a:rPr lang="en-US" dirty="0" smtClean="0"/>
              <a:t> Wired or wireless routing using </a:t>
            </a:r>
            <a:r>
              <a:rPr lang="en-US" dirty="0" smtClean="0">
                <a:solidFill>
                  <a:srgbClr val="3333FF"/>
                </a:solidFill>
              </a:rPr>
              <a:t>virtual coordinates</a:t>
            </a:r>
          </a:p>
          <a:p>
            <a:pPr lvl="1">
              <a:buFont typeface="Wingdings" pitchFamily="2" charset="2"/>
              <a:buChar char="q"/>
            </a:pPr>
            <a:r>
              <a:rPr lang="en-US" b="1" dirty="0" err="1" smtClean="0">
                <a:solidFill>
                  <a:srgbClr val="3333FF"/>
                </a:solidFill>
              </a:rPr>
              <a:t>VPoD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3333FF"/>
                </a:solidFill>
              </a:rPr>
              <a:t>GDV</a:t>
            </a:r>
            <a:r>
              <a:rPr lang="en-US" dirty="0" smtClean="0"/>
              <a:t> provide end-to-end routing cost close to that of </a:t>
            </a:r>
            <a:r>
              <a:rPr lang="en-US" i="1" dirty="0" smtClean="0"/>
              <a:t>shortest path routing </a:t>
            </a:r>
            <a:endParaRPr lang="en-US" sz="3200" dirty="0" smtClean="0"/>
          </a:p>
          <a:p>
            <a:r>
              <a:rPr lang="en-US" dirty="0" smtClean="0"/>
              <a:t>Finding a node closest to a location in a virtual space</a:t>
            </a:r>
          </a:p>
          <a:p>
            <a:pPr lvl="1"/>
            <a:r>
              <a:rPr lang="en-US" b="1" smtClean="0">
                <a:solidFill>
                  <a:srgbClr val="3333FF"/>
                </a:solidFill>
              </a:rPr>
              <a:t>Delaunay DHT </a:t>
            </a:r>
            <a:r>
              <a:rPr lang="en-US" b="1" dirty="0" smtClean="0">
                <a:solidFill>
                  <a:srgbClr val="3333FF"/>
                </a:solidFill>
              </a:rPr>
              <a:t>– highly resilient to churn</a:t>
            </a:r>
            <a:endParaRPr lang="en-US" b="1" dirty="0" smtClean="0"/>
          </a:p>
          <a:p>
            <a:endParaRPr lang="en-US" dirty="0" smtClean="0"/>
          </a:p>
          <a:p>
            <a:pPr>
              <a:buFont typeface="ZapfDingbats" pitchFamily="82" charset="2"/>
              <a:buNone/>
            </a:pPr>
            <a:endParaRPr lang="en-US" dirty="0" smtClean="0"/>
          </a:p>
        </p:txBody>
      </p:sp>
      <p:sp>
        <p:nvSpPr>
          <p:cNvPr id="2662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F0A9A9A-6B79-49E2-9905-4A4AD6EF10E0}" type="slidenum">
              <a:rPr lang="en-US" smtClean="0">
                <a:latin typeface="Times New Roman" charset="0"/>
              </a:rPr>
              <a:pPr/>
              <a:t>42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Multi-hop DT (Simon S. </a:t>
            </a:r>
            <a:r>
              <a:rPr lang="fr-FR" dirty="0" err="1" smtClean="0"/>
              <a:t>Lam</a:t>
            </a:r>
            <a:r>
              <a:rPr lang="fr-FR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627927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75" y="1079338"/>
            <a:ext cx="7772400" cy="4648200"/>
          </a:xfrm>
        </p:spPr>
        <p:txBody>
          <a:bodyPr/>
          <a:lstStyle/>
          <a:p>
            <a:r>
              <a:rPr lang="en-US" sz="2000" dirty="0" smtClean="0"/>
              <a:t>P. Bose and P. Morin. Online routing in triangulations. </a:t>
            </a:r>
            <a:r>
              <a:rPr lang="en-US" sz="2000" i="1" dirty="0" smtClean="0"/>
              <a:t>SIAM Journal on Computing, 2004.</a:t>
            </a:r>
          </a:p>
          <a:p>
            <a:r>
              <a:rPr lang="en-US" sz="2000" dirty="0" smtClean="0"/>
              <a:t>D.-Y. Lee and S. S. Lam. Protocol design for dynamic Delaunay triangulation. Technical Report TR-06-48, UTCS, December 2006; an abbreviated version in </a:t>
            </a:r>
            <a:r>
              <a:rPr lang="en-US" sz="2000" i="1" dirty="0" smtClean="0"/>
              <a:t>Proceedings IEEE ICDCS, June 2007.</a:t>
            </a:r>
          </a:p>
          <a:p>
            <a:r>
              <a:rPr lang="en-US" sz="2000" dirty="0" smtClean="0"/>
              <a:t>S. S. Lam and C. </a:t>
            </a:r>
            <a:r>
              <a:rPr lang="en-US" sz="2000" dirty="0" err="1" smtClean="0"/>
              <a:t>Qian</a:t>
            </a:r>
            <a:r>
              <a:rPr lang="en-US" sz="2000" dirty="0" smtClean="0"/>
              <a:t>. Geographic Routing in d-dimensional Spaces with Guaranteed Delivery and Low Stretch. In </a:t>
            </a:r>
            <a:r>
              <a:rPr lang="en-US" sz="2000" i="1" dirty="0" smtClean="0"/>
              <a:t>Proceedings of ACM SIGMETRICS, June 2011; </a:t>
            </a:r>
            <a:r>
              <a:rPr lang="en-US" sz="2000" dirty="0" smtClean="0"/>
              <a:t>revised version to appear in </a:t>
            </a:r>
            <a:r>
              <a:rPr lang="en-US" sz="2000" i="1" dirty="0" smtClean="0"/>
              <a:t>IEEE/ACM Trans. Networking.</a:t>
            </a:r>
          </a:p>
          <a:p>
            <a:r>
              <a:rPr lang="en-US" sz="2000" dirty="0" smtClean="0"/>
              <a:t>C. </a:t>
            </a:r>
            <a:r>
              <a:rPr lang="en-US" sz="2000" dirty="0" err="1" smtClean="0"/>
              <a:t>Qian</a:t>
            </a:r>
            <a:r>
              <a:rPr lang="en-US" sz="2000" dirty="0" smtClean="0"/>
              <a:t> and S. S. Lam. Greedy Distance Vector Routing. In </a:t>
            </a:r>
            <a:r>
              <a:rPr lang="en-US" sz="2000" i="1" dirty="0" smtClean="0"/>
              <a:t>Proceedings of IEEE ICDCS, June 2011.</a:t>
            </a:r>
          </a:p>
          <a:p>
            <a:r>
              <a:rPr lang="en-US" sz="2000" dirty="0" smtClean="0"/>
              <a:t>C. </a:t>
            </a:r>
            <a:r>
              <a:rPr lang="en-US" sz="2000" dirty="0" err="1" smtClean="0"/>
              <a:t>Qian</a:t>
            </a:r>
            <a:r>
              <a:rPr lang="en-US" sz="2000" dirty="0" smtClean="0"/>
              <a:t> and S. S. Lam. ROME: Routing On Metropolitan-scale Ethernet. In </a:t>
            </a:r>
            <a:r>
              <a:rPr lang="en-US" sz="2000" i="1" dirty="0" smtClean="0"/>
              <a:t>Proceedings of IEEE ICNP, 2012.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100" y="2404640"/>
            <a:ext cx="8078165" cy="1143000"/>
          </a:xfrm>
        </p:spPr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181975" cy="1143000"/>
          </a:xfrm>
        </p:spPr>
        <p:txBody>
          <a:bodyPr/>
          <a:lstStyle/>
          <a:p>
            <a:pPr eaLnBrk="1" hangingPunct="1"/>
            <a:r>
              <a:rPr lang="en-US" altLang="zh-CN" sz="3600" b="1" u="none" dirty="0" smtClean="0">
                <a:ea typeface="宋体" pitchFamily="2" charset="-122"/>
              </a:rPr>
              <a:t>Greedy forwarding in a DT always succeeds to find a destination node 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648200" y="2001838"/>
            <a:ext cx="4495800" cy="3948112"/>
          </a:xfrm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Theorem and proof for nodes in 2D </a:t>
            </a:r>
          </a:p>
          <a:p>
            <a:pPr>
              <a:buNone/>
            </a:pPr>
            <a:r>
              <a:rPr lang="en-US" altLang="ko-KR" sz="2400" dirty="0" smtClean="0">
                <a:ea typeface="굴림" pitchFamily="34" charset="-127"/>
              </a:rPr>
              <a:t>             </a:t>
            </a:r>
            <a:r>
              <a:rPr lang="en-US" altLang="ko-KR" sz="2400" dirty="0" smtClean="0">
                <a:solidFill>
                  <a:srgbClr val="3333FF"/>
                </a:solidFill>
                <a:ea typeface="굴림" pitchFamily="34" charset="-127"/>
              </a:rPr>
              <a:t>[Bose &amp; Morin 2004]</a:t>
            </a:r>
          </a:p>
          <a:p>
            <a:pPr>
              <a:buNone/>
            </a:pPr>
            <a:endParaRPr lang="en-US" altLang="ko-KR" sz="2400" dirty="0" smtClean="0">
              <a:solidFill>
                <a:srgbClr val="3333FF"/>
              </a:solidFill>
              <a:ea typeface="굴림" pitchFamily="34" charset="-127"/>
            </a:endParaRPr>
          </a:p>
          <a:p>
            <a:pPr>
              <a:buFont typeface="Wingdings" pitchFamily="2" charset="2"/>
              <a:buChar char="q"/>
            </a:pPr>
            <a:r>
              <a:rPr lang="en-US" altLang="ko-KR" dirty="0" smtClean="0">
                <a:ea typeface="굴림" pitchFamily="34" charset="-127"/>
              </a:rPr>
              <a:t>Each node is </a:t>
            </a:r>
            <a:r>
              <a:rPr lang="en-US" altLang="ko-KR" dirty="0" smtClean="0">
                <a:solidFill>
                  <a:srgbClr val="3333FF"/>
                </a:solidFill>
                <a:ea typeface="굴림" pitchFamily="34" charset="-127"/>
              </a:rPr>
              <a:t>identified by its coordinates</a:t>
            </a:r>
            <a:r>
              <a:rPr lang="en-US" altLang="ko-KR" dirty="0" smtClean="0">
                <a:ea typeface="굴림" pitchFamily="34" charset="-127"/>
              </a:rPr>
              <a:t> in 2D</a:t>
            </a:r>
          </a:p>
          <a:p>
            <a:endParaRPr lang="en-US" altLang="ko-KR" sz="2400" dirty="0" smtClean="0">
              <a:ea typeface="굴림" pitchFamily="34" charset="-127"/>
            </a:endParaRPr>
          </a:p>
          <a:p>
            <a:pPr>
              <a:buNone/>
            </a:pPr>
            <a:r>
              <a:rPr lang="en-US" altLang="ko-KR" sz="2000" dirty="0" smtClean="0">
                <a:ea typeface="굴림" pitchFamily="34" charset="-127"/>
              </a:rPr>
              <a:t/>
            </a:r>
            <a:br>
              <a:rPr lang="en-US" altLang="ko-KR" sz="2000" dirty="0" smtClean="0">
                <a:ea typeface="굴림" pitchFamily="34" charset="-127"/>
              </a:rPr>
            </a:br>
            <a:endParaRPr lang="en-US" altLang="ko-KR" sz="2000" dirty="0" smtClean="0">
              <a:ea typeface="굴림" pitchFamily="34" charset="-127"/>
            </a:endParaRPr>
          </a:p>
          <a:p>
            <a:pPr lvl="1">
              <a:buFont typeface="ZapfDingbats" pitchFamily="82" charset="2"/>
              <a:buNone/>
            </a:pPr>
            <a:endParaRPr lang="en-US" altLang="ko-KR" sz="2000" dirty="0" smtClean="0">
              <a:ea typeface="굴림" pitchFamily="34" charset="-127"/>
            </a:endParaRPr>
          </a:p>
          <a:p>
            <a:pPr lvl="1">
              <a:buFont typeface="ZapfDingbats" pitchFamily="82" charset="2"/>
              <a:buNone/>
            </a:pPr>
            <a:endParaRPr lang="en-US" altLang="ko-KR" sz="2000" dirty="0" smtClean="0">
              <a:ea typeface="굴림" pitchFamily="34" charset="-127"/>
            </a:endParaRPr>
          </a:p>
          <a:p>
            <a:pPr lvl="1">
              <a:buFont typeface="Wingdings" pitchFamily="2" charset="2"/>
              <a:buChar char="v"/>
            </a:pPr>
            <a:endParaRPr lang="en-US" altLang="ko-KR" dirty="0" smtClean="0">
              <a:ea typeface="굴림" pitchFamily="34" charset="-127"/>
            </a:endParaRPr>
          </a:p>
          <a:p>
            <a:pPr lvl="1"/>
            <a:endParaRPr lang="en-US" altLang="ko-KR" sz="2200" dirty="0" smtClean="0">
              <a:ea typeface="굴림" pitchFamily="34" charset="-127"/>
            </a:endParaRPr>
          </a:p>
        </p:txBody>
      </p:sp>
      <p:cxnSp>
        <p:nvCxnSpPr>
          <p:cNvPr id="24580" name="AutoShape 5"/>
          <p:cNvCxnSpPr>
            <a:cxnSpLocks noChangeShapeType="1"/>
          </p:cNvCxnSpPr>
          <p:nvPr/>
        </p:nvCxnSpPr>
        <p:spPr bwMode="auto">
          <a:xfrm>
            <a:off x="2476500" y="25114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4581" name="Line 6"/>
          <p:cNvSpPr>
            <a:spLocks noChangeShapeType="1"/>
          </p:cNvSpPr>
          <p:nvPr/>
        </p:nvSpPr>
        <p:spPr bwMode="auto">
          <a:xfrm>
            <a:off x="609600" y="2971800"/>
            <a:ext cx="1600200" cy="1828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 flipV="1">
            <a:off x="2133600" y="4495800"/>
            <a:ext cx="2209800" cy="304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2209800" y="3581400"/>
            <a:ext cx="457200" cy="12192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>
            <a:off x="2667000" y="3581400"/>
            <a:ext cx="1752600" cy="914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>
            <a:off x="4114800" y="3200400"/>
            <a:ext cx="304800" cy="1295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2590800" y="2667000"/>
            <a:ext cx="1600200" cy="533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>
            <a:off x="2590800" y="2667000"/>
            <a:ext cx="76200" cy="914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13"/>
          <p:cNvSpPr>
            <a:spLocks noChangeShapeType="1"/>
          </p:cNvSpPr>
          <p:nvPr/>
        </p:nvSpPr>
        <p:spPr bwMode="auto">
          <a:xfrm flipH="1">
            <a:off x="609600" y="2667000"/>
            <a:ext cx="1981200" cy="304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Oval 14"/>
          <p:cNvSpPr>
            <a:spLocks noChangeArrowheads="1"/>
          </p:cNvSpPr>
          <p:nvPr/>
        </p:nvSpPr>
        <p:spPr bwMode="auto">
          <a:xfrm>
            <a:off x="25146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5"/>
          <p:cNvSpPr>
            <a:spLocks noChangeArrowheads="1"/>
          </p:cNvSpPr>
          <p:nvPr/>
        </p:nvSpPr>
        <p:spPr bwMode="auto">
          <a:xfrm>
            <a:off x="43434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Oval 16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7"/>
          <p:cNvSpPr>
            <a:spLocks noChangeShapeType="1"/>
          </p:cNvSpPr>
          <p:nvPr/>
        </p:nvSpPr>
        <p:spPr bwMode="auto">
          <a:xfrm>
            <a:off x="609600" y="2971800"/>
            <a:ext cx="1981200" cy="6096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Oval 18"/>
          <p:cNvSpPr>
            <a:spLocks noChangeArrowheads="1"/>
          </p:cNvSpPr>
          <p:nvPr/>
        </p:nvSpPr>
        <p:spPr bwMode="auto">
          <a:xfrm>
            <a:off x="5334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9"/>
          <p:cNvSpPr>
            <a:spLocks noChangeShapeType="1"/>
          </p:cNvSpPr>
          <p:nvPr/>
        </p:nvSpPr>
        <p:spPr bwMode="auto">
          <a:xfrm flipV="1">
            <a:off x="2667000" y="3200400"/>
            <a:ext cx="1447800" cy="3810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5" name="Oval 20"/>
          <p:cNvSpPr>
            <a:spLocks noChangeArrowheads="1"/>
          </p:cNvSpPr>
          <p:nvPr/>
        </p:nvSpPr>
        <p:spPr bwMode="auto">
          <a:xfrm>
            <a:off x="4038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21"/>
          <p:cNvSpPr>
            <a:spLocks noChangeArrowheads="1"/>
          </p:cNvSpPr>
          <p:nvPr/>
        </p:nvSpPr>
        <p:spPr bwMode="auto">
          <a:xfrm>
            <a:off x="25908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500188" y="4876800"/>
            <a:ext cx="1130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dirty="0">
                <a:latin typeface="+mn-lt"/>
                <a:ea typeface="굴림" pitchFamily="34" charset="-127"/>
              </a:rPr>
              <a:t>source</a:t>
            </a:r>
            <a:endParaRPr lang="zh-CN" altLang="en-US" dirty="0">
              <a:latin typeface="+mn-lt"/>
              <a:ea typeface="宋体" pitchFamily="2" charset="-122"/>
            </a:endParaRPr>
          </a:p>
        </p:txBody>
      </p:sp>
      <p:sp>
        <p:nvSpPr>
          <p:cNvPr id="100380" name="Oval 28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Rectangle 29"/>
          <p:cNvSpPr>
            <a:spLocks noChangeArrowheads="1"/>
          </p:cNvSpPr>
          <p:nvPr/>
        </p:nvSpPr>
        <p:spPr bwMode="auto">
          <a:xfrm>
            <a:off x="1589088" y="2151063"/>
            <a:ext cx="1787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ea typeface="굴림" pitchFamily="34" charset="-127"/>
              </a:rPr>
              <a:t>destination</a:t>
            </a:r>
            <a:endParaRPr lang="zh-CN" altLang="en-US" dirty="0">
              <a:latin typeface="+mn-lt"/>
              <a:ea typeface="宋体" pitchFamily="2" charset="-122"/>
            </a:endParaRPr>
          </a:p>
        </p:txBody>
      </p:sp>
      <p:sp>
        <p:nvSpPr>
          <p:cNvPr id="24600" name="Slide Number Placeholder 2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5DFB66-7665-4FF5-9621-A6887C3D0853}" type="slidenum">
              <a:rPr lang="en-US" smtClean="0">
                <a:latin typeface="Times New Roman" charset="0"/>
              </a:rPr>
              <a:pPr/>
              <a:t>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>
            <a:off x="509284" y="2893671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>
            <a:off x="2571508" y="3485909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/>
          <p:cNvSpPr>
            <a:spLocks noChangeAspect="1"/>
          </p:cNvSpPr>
          <p:nvPr/>
        </p:nvSpPr>
        <p:spPr bwMode="auto">
          <a:xfrm>
            <a:off x="4332789" y="4402239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 bwMode="auto">
          <a:xfrm>
            <a:off x="2123953" y="4693535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>
            <a:spLocks noChangeAspect="1"/>
          </p:cNvSpPr>
          <p:nvPr/>
        </p:nvSpPr>
        <p:spPr bwMode="auto">
          <a:xfrm>
            <a:off x="4035705" y="3109732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162 L 0.05 -0.17622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-0.17778 L 0.04166 -0.31111 " pathEditMode="relative" ptsTypes="AA">
                                      <p:cBhvr>
                                        <p:cTn id="45" dur="1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80" grpId="0" animBg="1"/>
      <p:bldP spid="100380" grpId="1" animBg="1"/>
      <p:bldP spid="100380" grpId="2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  <p:bldP spid="31" grpId="0" animBg="1"/>
      <p:bldP spid="31" grpId="1" animBg="1"/>
      <p:bldP spid="32" grpId="0" animBg="1"/>
      <p:bldP spid="32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218" y="228600"/>
            <a:ext cx="8877781" cy="894144"/>
          </a:xfrm>
        </p:spPr>
        <p:txBody>
          <a:bodyPr/>
          <a:lstStyle/>
          <a:p>
            <a:r>
              <a:rPr lang="en-US" sz="3600" dirty="0" smtClean="0"/>
              <a:t>DT in </a:t>
            </a:r>
            <a:r>
              <a:rPr lang="en-US" sz="3600" i="1" dirty="0" smtClean="0"/>
              <a:t>d</a:t>
            </a:r>
            <a:r>
              <a:rPr lang="en-US" sz="3600" dirty="0" smtClean="0"/>
              <a:t>-dimensional Euclidean space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825" y="1157469"/>
            <a:ext cx="8274934" cy="7116500"/>
          </a:xfrm>
        </p:spPr>
        <p:txBody>
          <a:bodyPr/>
          <a:lstStyle/>
          <a:p>
            <a:r>
              <a:rPr lang="en-US" dirty="0" smtClean="0"/>
              <a:t>DT definition generalized from 2D 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In any dimension, the DT of S is a</a:t>
            </a:r>
            <a:r>
              <a:rPr lang="en-US" sz="2800" b="1" dirty="0" smtClean="0"/>
              <a:t> graph, </a:t>
            </a:r>
            <a:r>
              <a:rPr lang="en-US" dirty="0" smtClean="0"/>
              <a:t>denoted by </a:t>
            </a:r>
            <a:r>
              <a:rPr lang="en-US" b="1" dirty="0" smtClean="0"/>
              <a:t>DT(S)</a:t>
            </a:r>
            <a:endParaRPr lang="en-US" sz="2400" b="1" dirty="0" smtClean="0"/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neighbors in the graph </a:t>
            </a:r>
            <a:r>
              <a:rPr lang="en-US" sz="2400" dirty="0" smtClean="0">
                <a:solidFill>
                  <a:schemeClr val="accent2"/>
                </a:solidFill>
              </a:rPr>
              <a:t>are called </a:t>
            </a:r>
            <a:r>
              <a:rPr lang="en-US" b="1" dirty="0" smtClean="0">
                <a:solidFill>
                  <a:schemeClr val="accent2"/>
                </a:solidFill>
              </a:rPr>
              <a:t>DT neighbors</a:t>
            </a:r>
          </a:p>
          <a:p>
            <a:pPr lvl="1">
              <a:buNone/>
            </a:pP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1332" y="1790540"/>
          <a:ext cx="7778187" cy="2243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1476"/>
                <a:gridCol w="4246711"/>
              </a:tblGrid>
              <a:tr h="5976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d-dimensional</a:t>
                      </a:r>
                      <a:endParaRPr lang="en-US" sz="2800" dirty="0"/>
                    </a:p>
                  </a:txBody>
                  <a:tcPr/>
                </a:tc>
              </a:tr>
              <a:tr h="762006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3333FF"/>
                          </a:solidFill>
                        </a:rPr>
                        <a:t>triangle</a:t>
                      </a:r>
                      <a:endParaRPr lang="en-US" sz="2400" b="1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3333FF"/>
                          </a:solidFill>
                        </a:rPr>
                        <a:t>simplex</a:t>
                      </a:r>
                    </a:p>
                    <a:p>
                      <a:endParaRPr lang="en-US" sz="2400" b="1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</a:tr>
              <a:tr h="762006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3333FF"/>
                          </a:solidFill>
                        </a:rPr>
                        <a:t>empty </a:t>
                      </a:r>
                      <a:r>
                        <a:rPr lang="en-US" sz="2400" b="1" dirty="0" err="1" smtClean="0">
                          <a:solidFill>
                            <a:srgbClr val="3333FF"/>
                          </a:solidFill>
                        </a:rPr>
                        <a:t>circumcircle</a:t>
                      </a:r>
                      <a:endParaRPr lang="en-US" sz="2400" b="1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3333FF"/>
                          </a:solidFill>
                        </a:rPr>
                        <a:t>empty circum</a:t>
                      </a:r>
                      <a:r>
                        <a:rPr lang="en-US" sz="2400" b="1" baseline="0" dirty="0" smtClean="0">
                          <a:solidFill>
                            <a:srgbClr val="3333FF"/>
                          </a:solidFill>
                        </a:rPr>
                        <a:t>-</a:t>
                      </a:r>
                      <a:r>
                        <a:rPr lang="en-US" sz="2400" b="1" dirty="0" err="1" smtClean="0">
                          <a:solidFill>
                            <a:srgbClr val="3333FF"/>
                          </a:solidFill>
                        </a:rPr>
                        <a:t>hypersphere</a:t>
                      </a:r>
                      <a:endParaRPr lang="en-US" sz="2400" b="1" dirty="0" smtClean="0">
                        <a:solidFill>
                          <a:srgbClr val="3333FF"/>
                        </a:solidFill>
                      </a:endParaRPr>
                    </a:p>
                    <a:p>
                      <a:r>
                        <a:rPr lang="en-US" sz="2400" b="1" baseline="0" dirty="0" smtClean="0">
                          <a:solidFill>
                            <a:srgbClr val="3333FF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82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3600" b="1" u="none" dirty="0" smtClean="0">
                <a:ea typeface="宋体" pitchFamily="2" charset="-122"/>
              </a:rPr>
              <a:t>Greedy forwarding in a DT always succeeds to find </a:t>
            </a:r>
            <a:r>
              <a:rPr lang="en-US" altLang="zh-CN" sz="3600" b="1" i="1" u="none" dirty="0" smtClean="0">
                <a:ea typeface="宋体" pitchFamily="2" charset="-122"/>
              </a:rPr>
              <a:t>a node </a:t>
            </a:r>
            <a:r>
              <a:rPr lang="en-US" altLang="zh-CN" sz="3600" b="1" u="none" dirty="0" smtClean="0">
                <a:ea typeface="宋体" pitchFamily="2" charset="-122"/>
              </a:rPr>
              <a:t>closest to a </a:t>
            </a:r>
            <a:r>
              <a:rPr lang="en-US" altLang="zh-CN" sz="3600" b="1" i="1" u="none" dirty="0" smtClean="0">
                <a:ea typeface="宋体" pitchFamily="2" charset="-122"/>
              </a:rPr>
              <a:t>destination location 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514127" y="2152650"/>
            <a:ext cx="4629873" cy="3854450"/>
          </a:xfrm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Theorem and proof for nodes in a </a:t>
            </a:r>
            <a:r>
              <a:rPr lang="en-US" altLang="ko-KR" b="1" i="1" dirty="0" smtClean="0">
                <a:solidFill>
                  <a:schemeClr val="accent2"/>
                </a:solidFill>
                <a:ea typeface="굴림" pitchFamily="34" charset="-127"/>
              </a:rPr>
              <a:t>d</a:t>
            </a:r>
            <a:r>
              <a:rPr lang="en-US" altLang="ko-KR" b="1" dirty="0" smtClean="0">
                <a:solidFill>
                  <a:schemeClr val="accent2"/>
                </a:solidFill>
                <a:ea typeface="굴림" pitchFamily="34" charset="-127"/>
              </a:rPr>
              <a:t>-dimensional</a:t>
            </a:r>
            <a:r>
              <a:rPr lang="en-US" altLang="ko-KR" dirty="0" smtClean="0">
                <a:ea typeface="굴림" pitchFamily="34" charset="-127"/>
              </a:rPr>
              <a:t> Euclidean space, </a:t>
            </a:r>
            <a:r>
              <a:rPr lang="en-US" altLang="ko-KR" i="1" dirty="0" smtClean="0">
                <a:ea typeface="굴림" pitchFamily="34" charset="-127"/>
              </a:rPr>
              <a:t>d</a:t>
            </a:r>
            <a:r>
              <a:rPr lang="en-US" altLang="ko-KR" dirty="0" smtClean="0">
                <a:ea typeface="굴림" pitchFamily="34" charset="-127"/>
              </a:rPr>
              <a:t> ≥ 2  </a:t>
            </a:r>
          </a:p>
          <a:p>
            <a:pPr>
              <a:buFont typeface="ZapfDingbats" pitchFamily="82" charset="2"/>
              <a:buNone/>
            </a:pPr>
            <a:r>
              <a:rPr lang="en-US" altLang="ko-KR" sz="2400" dirty="0" smtClean="0">
                <a:ea typeface="굴림" pitchFamily="34" charset="-127"/>
              </a:rPr>
              <a:t>                     [Lee &amp; Lam 2006]</a:t>
            </a:r>
            <a:endParaRPr lang="en-US" altLang="ko-KR" sz="2400" i="1" dirty="0" smtClean="0">
              <a:solidFill>
                <a:schemeClr val="accent2"/>
              </a:solidFill>
              <a:ea typeface="굴림" pitchFamily="34" charset="-127"/>
            </a:endParaRPr>
          </a:p>
          <a:p>
            <a:endParaRPr lang="en-US" altLang="zh-CN" dirty="0" smtClean="0">
              <a:solidFill>
                <a:schemeClr val="accent2"/>
              </a:solidFill>
              <a:ea typeface="굴림" pitchFamily="34" charset="-127"/>
            </a:endParaRPr>
          </a:p>
          <a:p>
            <a:r>
              <a:rPr lang="en-US" altLang="zh-CN" dirty="0" smtClean="0">
                <a:solidFill>
                  <a:schemeClr val="accent2"/>
                </a:solidFill>
                <a:ea typeface="굴림" pitchFamily="34" charset="-127"/>
              </a:rPr>
              <a:t>Node coordinates may be </a:t>
            </a:r>
            <a:r>
              <a:rPr lang="en-US" altLang="zh-CN" b="1" dirty="0" smtClean="0">
                <a:solidFill>
                  <a:schemeClr val="accent2"/>
                </a:solidFill>
                <a:ea typeface="굴림" pitchFamily="34" charset="-127"/>
              </a:rPr>
              <a:t>arbitrary</a:t>
            </a:r>
          </a:p>
          <a:p>
            <a:pPr>
              <a:buFont typeface="ZapfDingbats" pitchFamily="82" charset="2"/>
              <a:buNone/>
            </a:pPr>
            <a:endParaRPr lang="en-US" altLang="ko-KR" sz="2400" dirty="0" smtClean="0">
              <a:ea typeface="굴림" pitchFamily="34" charset="-127"/>
            </a:endParaRPr>
          </a:p>
          <a:p>
            <a:endParaRPr lang="en-US" altLang="ko-KR" sz="2400" dirty="0" smtClean="0">
              <a:ea typeface="굴림" pitchFamily="34" charset="-127"/>
            </a:endParaRPr>
          </a:p>
          <a:p>
            <a:pPr lvl="1">
              <a:buFont typeface="ZapfDingbats" pitchFamily="82" charset="2"/>
              <a:buNone/>
            </a:pPr>
            <a:endParaRPr lang="en-US" altLang="ko-KR" sz="2000" dirty="0" smtClean="0">
              <a:ea typeface="굴림" pitchFamily="34" charset="-127"/>
            </a:endParaRPr>
          </a:p>
          <a:p>
            <a:pPr lvl="1">
              <a:buFont typeface="ZapfDingbats" pitchFamily="82" charset="2"/>
              <a:buNone/>
            </a:pPr>
            <a:endParaRPr lang="en-US" altLang="ko-KR" sz="2000" dirty="0" smtClean="0">
              <a:ea typeface="굴림" pitchFamily="34" charset="-127"/>
            </a:endParaRPr>
          </a:p>
          <a:p>
            <a:pPr lvl="1">
              <a:buFont typeface="Wingdings" pitchFamily="2" charset="2"/>
              <a:buChar char="v"/>
            </a:pPr>
            <a:endParaRPr lang="en-US" altLang="ko-KR" dirty="0" smtClean="0">
              <a:ea typeface="굴림" pitchFamily="34" charset="-127"/>
            </a:endParaRPr>
          </a:p>
          <a:p>
            <a:pPr lvl="1"/>
            <a:endParaRPr lang="en-US" altLang="ko-KR" sz="2200" dirty="0" smtClean="0">
              <a:ea typeface="굴림" pitchFamily="34" charset="-127"/>
            </a:endParaRPr>
          </a:p>
        </p:txBody>
      </p:sp>
      <p:cxnSp>
        <p:nvCxnSpPr>
          <p:cNvPr id="25604" name="AutoShape 5"/>
          <p:cNvCxnSpPr>
            <a:cxnSpLocks noChangeShapeType="1"/>
          </p:cNvCxnSpPr>
          <p:nvPr/>
        </p:nvCxnSpPr>
        <p:spPr bwMode="auto">
          <a:xfrm>
            <a:off x="2476500" y="2511425"/>
            <a:ext cx="1588" cy="1588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</p:cxn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609600" y="2971800"/>
            <a:ext cx="1600200" cy="1828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 flipV="1">
            <a:off x="2133600" y="4495800"/>
            <a:ext cx="2209800" cy="304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 flipH="1">
            <a:off x="2209800" y="3581400"/>
            <a:ext cx="457200" cy="12192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2667000" y="3581400"/>
            <a:ext cx="1752600" cy="914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4114800" y="3200400"/>
            <a:ext cx="304800" cy="1295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>
            <a:off x="2590800" y="2667000"/>
            <a:ext cx="1600200" cy="533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>
            <a:off x="2590800" y="2667000"/>
            <a:ext cx="76200" cy="9144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 flipH="1">
            <a:off x="609600" y="2667000"/>
            <a:ext cx="1981200" cy="3048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25146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Oval 15"/>
          <p:cNvSpPr>
            <a:spLocks noChangeArrowheads="1"/>
          </p:cNvSpPr>
          <p:nvPr/>
        </p:nvSpPr>
        <p:spPr bwMode="auto">
          <a:xfrm>
            <a:off x="43434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Oval 16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>
            <a:off x="609600" y="2971800"/>
            <a:ext cx="1981200" cy="6096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7" name="Oval 18"/>
          <p:cNvSpPr>
            <a:spLocks noChangeArrowheads="1"/>
          </p:cNvSpPr>
          <p:nvPr/>
        </p:nvSpPr>
        <p:spPr bwMode="auto">
          <a:xfrm>
            <a:off x="5334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 flipV="1">
            <a:off x="2667000" y="3200400"/>
            <a:ext cx="1447800" cy="3810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Oval 20"/>
          <p:cNvSpPr>
            <a:spLocks noChangeArrowheads="1"/>
          </p:cNvSpPr>
          <p:nvPr/>
        </p:nvSpPr>
        <p:spPr bwMode="auto">
          <a:xfrm>
            <a:off x="4038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Oval 21"/>
          <p:cNvSpPr>
            <a:spLocks noChangeArrowheads="1"/>
          </p:cNvSpPr>
          <p:nvPr/>
        </p:nvSpPr>
        <p:spPr bwMode="auto">
          <a:xfrm>
            <a:off x="25908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500188" y="4876800"/>
            <a:ext cx="1130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dirty="0">
                <a:latin typeface="+mn-lt"/>
                <a:ea typeface="굴림" pitchFamily="34" charset="-127"/>
              </a:rPr>
              <a:t>source</a:t>
            </a:r>
            <a:endParaRPr lang="zh-CN" altLang="en-US" dirty="0">
              <a:latin typeface="+mn-lt"/>
              <a:ea typeface="宋体" pitchFamily="2" charset="-122"/>
            </a:endParaRPr>
          </a:p>
        </p:txBody>
      </p:sp>
      <p:sp>
        <p:nvSpPr>
          <p:cNvPr id="100378" name="Oval 26"/>
          <p:cNvSpPr>
            <a:spLocks noChangeArrowheads="1"/>
          </p:cNvSpPr>
          <p:nvPr/>
        </p:nvSpPr>
        <p:spPr bwMode="auto">
          <a:xfrm>
            <a:off x="3705225" y="2817813"/>
            <a:ext cx="76200" cy="76200"/>
          </a:xfrm>
          <a:prstGeom prst="ellipse">
            <a:avLst/>
          </a:prstGeom>
          <a:solidFill>
            <a:srgbClr val="80808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9" name="Rectangle 27"/>
          <p:cNvSpPr>
            <a:spLocks noChangeArrowheads="1"/>
          </p:cNvSpPr>
          <p:nvPr/>
        </p:nvSpPr>
        <p:spPr bwMode="auto">
          <a:xfrm>
            <a:off x="3074988" y="2319338"/>
            <a:ext cx="1303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ea typeface="굴림" pitchFamily="34" charset="-127"/>
              </a:rPr>
              <a:t>location</a:t>
            </a:r>
            <a:endParaRPr lang="zh-CN" altLang="en-US" dirty="0">
              <a:latin typeface="+mn-lt"/>
              <a:ea typeface="宋体" pitchFamily="2" charset="-122"/>
            </a:endParaRPr>
          </a:p>
        </p:txBody>
      </p:sp>
      <p:sp>
        <p:nvSpPr>
          <p:cNvPr id="100380" name="Oval 28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Slide Number Placeholder 2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1D98AC4-9688-4701-84CA-95871C89F3C8}" type="slidenum">
              <a:rPr lang="en-US" smtClean="0">
                <a:latin typeface="Times New Roman" charset="0"/>
              </a:rPr>
              <a:pPr/>
              <a:t>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0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6.56799E-7 L 0.05 -0.17785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89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-0.17784 L 0.20885 -0.23381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78" grpId="0" animBg="1"/>
      <p:bldP spid="100379" grpId="0"/>
      <p:bldP spid="100380" grpId="0" animBg="1"/>
      <p:bldP spid="100380" grpId="1" animBg="1"/>
      <p:bldP spid="100380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682625" y="379413"/>
            <a:ext cx="8183563" cy="511175"/>
          </a:xfrm>
        </p:spPr>
        <p:txBody>
          <a:bodyPr/>
          <a:lstStyle/>
          <a:p>
            <a:r>
              <a:rPr lang="en-US" sz="3600" dirty="0" smtClean="0"/>
              <a:t>Distributed system model of DT 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568325" y="1192213"/>
            <a:ext cx="7939088" cy="5197475"/>
          </a:xfrm>
        </p:spPr>
        <p:txBody>
          <a:bodyPr/>
          <a:lstStyle/>
          <a:p>
            <a:r>
              <a:rPr lang="en-US" dirty="0" smtClean="0"/>
              <a:t>A set S of nodes in a </a:t>
            </a:r>
            <a:r>
              <a:rPr lang="en-US" i="1" dirty="0" smtClean="0"/>
              <a:t>d-</a:t>
            </a:r>
            <a:r>
              <a:rPr lang="en-US" dirty="0" smtClean="0"/>
              <a:t>dimensional Euclidean space </a:t>
            </a:r>
            <a:endParaRPr lang="en-US" sz="2000" dirty="0" smtClean="0"/>
          </a:p>
          <a:p>
            <a:pPr lvl="1"/>
            <a:r>
              <a:rPr lang="en-US" dirty="0" smtClean="0"/>
              <a:t>Each node </a:t>
            </a:r>
            <a:r>
              <a:rPr lang="en-US" dirty="0" smtClean="0">
                <a:solidFill>
                  <a:schemeClr val="accent2"/>
                </a:solidFill>
              </a:rPr>
              <a:t>assigns itself coordinates </a:t>
            </a:r>
            <a:r>
              <a:rPr lang="en-US" dirty="0" smtClean="0"/>
              <a:t>in the space to be used as the node’s </a:t>
            </a:r>
            <a:r>
              <a:rPr lang="en-US" dirty="0" smtClean="0">
                <a:solidFill>
                  <a:srgbClr val="3333FF"/>
                </a:solidFill>
              </a:rPr>
              <a:t>identifier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 “ u knows v ”  means  “ u knows </a:t>
            </a:r>
            <a:r>
              <a:rPr lang="en-US" dirty="0" err="1" smtClean="0">
                <a:solidFill>
                  <a:schemeClr val="accent2"/>
                </a:solidFill>
              </a:rPr>
              <a:t>v’s</a:t>
            </a:r>
            <a:r>
              <a:rPr lang="en-US" dirty="0" smtClean="0">
                <a:solidFill>
                  <a:schemeClr val="accent2"/>
                </a:solidFill>
              </a:rPr>
              <a:t> coordinates ”</a:t>
            </a:r>
          </a:p>
          <a:p>
            <a:endParaRPr lang="en-US" sz="1600" dirty="0" smtClean="0"/>
          </a:p>
          <a:p>
            <a:r>
              <a:rPr lang="en-US" dirty="0" smtClean="0"/>
              <a:t>Each node is a communicating state machine 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3333FF"/>
                </a:solidFill>
              </a:rPr>
              <a:t>a node’s state </a:t>
            </a:r>
            <a:r>
              <a:rPr lang="en-US" dirty="0" smtClean="0"/>
              <a:t>is set of nodes it knows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 protocol messages </a:t>
            </a:r>
            <a:r>
              <a:rPr lang="en-US" dirty="0" smtClean="0"/>
              <a:t>it sends and receives</a:t>
            </a:r>
          </a:p>
          <a:p>
            <a:pPr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2400" i="1" dirty="0" smtClean="0">
                <a:solidFill>
                  <a:schemeClr val="accent2"/>
                </a:solidFill>
              </a:rPr>
              <a:t>    </a:t>
            </a:r>
            <a:r>
              <a:rPr lang="en-US" sz="2400" i="1" dirty="0" smtClean="0"/>
              <a:t>No need to think about d-dimensional objects except when proving theorems</a:t>
            </a:r>
          </a:p>
          <a:p>
            <a:pPr lvl="1"/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35063" y="6400800"/>
            <a:ext cx="7170737" cy="457200"/>
          </a:xfrm>
        </p:spPr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2970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78E66C-39F1-426D-8880-25CAB5BDAFB9}" type="slidenum">
              <a:rPr lang="en-US" smtClean="0">
                <a:latin typeface="Times New Roman" charset="0"/>
              </a:rPr>
              <a:pPr/>
              <a:t>8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28600"/>
            <a:ext cx="8078165" cy="755248"/>
          </a:xfrm>
        </p:spPr>
        <p:txBody>
          <a:bodyPr/>
          <a:lstStyle/>
          <a:p>
            <a:r>
              <a:rPr lang="en-US" dirty="0" smtClean="0"/>
              <a:t>A distributed 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87" y="1033039"/>
            <a:ext cx="8634713" cy="52751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</a:t>
            </a: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sz="3200" b="1" i="1" baseline="-25000" dirty="0" smtClean="0">
                <a:solidFill>
                  <a:schemeClr val="accent2"/>
                </a:solidFill>
              </a:rPr>
              <a:t>u</a:t>
            </a:r>
            <a:r>
              <a:rPr lang="en-US" b="1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	</a:t>
            </a:r>
            <a:r>
              <a:rPr lang="en-US" dirty="0" smtClean="0"/>
              <a:t>set of nodes </a:t>
            </a:r>
            <a:r>
              <a:rPr lang="en-US" i="1" dirty="0" smtClean="0"/>
              <a:t>u</a:t>
            </a:r>
            <a:r>
              <a:rPr lang="en-US" dirty="0" smtClean="0"/>
              <a:t>  knows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</a:t>
            </a:r>
            <a:r>
              <a:rPr lang="en-US" b="1" dirty="0" smtClean="0">
                <a:solidFill>
                  <a:schemeClr val="accent2"/>
                </a:solidFill>
              </a:rPr>
              <a:t>DT(C</a:t>
            </a:r>
            <a:r>
              <a:rPr lang="en-US" sz="3200" b="1" i="1" baseline="-25000" dirty="0" smtClean="0">
                <a:solidFill>
                  <a:schemeClr val="accent2"/>
                </a:solidFill>
              </a:rPr>
              <a:t>u</a:t>
            </a:r>
            <a:r>
              <a:rPr lang="en-US" b="1" dirty="0" smtClean="0">
                <a:solidFill>
                  <a:schemeClr val="accent2"/>
                </a:solidFill>
              </a:rPr>
              <a:t> )</a:t>
            </a:r>
            <a:r>
              <a:rPr lang="en-US" dirty="0" smtClean="0">
                <a:solidFill>
                  <a:schemeClr val="accent2"/>
                </a:solidFill>
              </a:rPr>
              <a:t> 	local DT </a:t>
            </a:r>
            <a:r>
              <a:rPr lang="en-US" dirty="0" smtClean="0"/>
              <a:t>computed by </a:t>
            </a:r>
            <a:r>
              <a:rPr lang="en-US" i="1" dirty="0" smtClean="0"/>
              <a:t>u 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   </a:t>
            </a:r>
            <a:r>
              <a:rPr lang="en-US" b="1" dirty="0" smtClean="0">
                <a:solidFill>
                  <a:schemeClr val="accent2"/>
                </a:solidFill>
              </a:rPr>
              <a:t>N</a:t>
            </a:r>
            <a:r>
              <a:rPr lang="en-US" sz="3200" b="1" i="1" baseline="-25000" dirty="0" smtClean="0">
                <a:solidFill>
                  <a:schemeClr val="accent2"/>
                </a:solidFill>
              </a:rPr>
              <a:t>u</a:t>
            </a:r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neighbors of </a:t>
            </a:r>
            <a:r>
              <a:rPr lang="en-US" i="1" dirty="0" smtClean="0">
                <a:solidFill>
                  <a:schemeClr val="accent2"/>
                </a:solidFill>
              </a:rPr>
              <a:t>u  </a:t>
            </a:r>
            <a:r>
              <a:rPr lang="en-US" dirty="0" smtClean="0">
                <a:solidFill>
                  <a:schemeClr val="accent2"/>
                </a:solidFill>
              </a:rPr>
              <a:t>in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DT(C</a:t>
            </a:r>
            <a:r>
              <a:rPr lang="en-US" i="1" baseline="-25000" dirty="0" smtClean="0">
                <a:solidFill>
                  <a:schemeClr val="accent2"/>
                </a:solidFill>
              </a:rPr>
              <a:t>u</a:t>
            </a:r>
            <a:r>
              <a:rPr lang="en-US" dirty="0" smtClean="0">
                <a:solidFill>
                  <a:schemeClr val="accent2"/>
                </a:solidFill>
              </a:rPr>
              <a:t> 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distributed DT is </a:t>
            </a:r>
            <a:r>
              <a:rPr lang="en-US" b="1" dirty="0" smtClean="0">
                <a:solidFill>
                  <a:schemeClr val="accent2"/>
                </a:solidFill>
              </a:rPr>
              <a:t>correct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, for all </a:t>
            </a:r>
            <a:r>
              <a:rPr lang="en-US" i="1" dirty="0" smtClean="0"/>
              <a:t>u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S,</a:t>
            </a:r>
            <a:r>
              <a:rPr lang="en-US" i="1" dirty="0" smtClean="0"/>
              <a:t>  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b="1" dirty="0" smtClean="0">
                <a:solidFill>
                  <a:schemeClr val="accent2"/>
                </a:solidFill>
              </a:rPr>
              <a:t>N</a:t>
            </a:r>
            <a:r>
              <a:rPr lang="en-US" sz="3200" b="1" i="1" baseline="-25000" dirty="0" smtClean="0">
                <a:solidFill>
                  <a:schemeClr val="accent2"/>
                </a:solidFill>
              </a:rPr>
              <a:t>u</a:t>
            </a:r>
            <a:r>
              <a:rPr lang="en-US" b="1" dirty="0" smtClean="0">
                <a:solidFill>
                  <a:schemeClr val="accent2"/>
                </a:solidFill>
              </a:rPr>
              <a:t> =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set of </a:t>
            </a:r>
            <a:r>
              <a:rPr lang="en-US" b="1" i="1" dirty="0" err="1" smtClean="0">
                <a:solidFill>
                  <a:schemeClr val="accent2"/>
                </a:solidFill>
              </a:rPr>
              <a:t>u’</a:t>
            </a:r>
            <a:r>
              <a:rPr lang="en-US" b="1" dirty="0" err="1" smtClean="0">
                <a:solidFill>
                  <a:schemeClr val="accent2"/>
                </a:solidFill>
              </a:rPr>
              <a:t>s</a:t>
            </a:r>
            <a:r>
              <a:rPr lang="en-US" b="1" dirty="0" smtClean="0">
                <a:solidFill>
                  <a:schemeClr val="accent2"/>
                </a:solidFill>
              </a:rPr>
              <a:t> neighbors in global DT, DT(S)</a:t>
            </a:r>
          </a:p>
          <a:p>
            <a:pPr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No broadcast,     </a:t>
            </a:r>
            <a:r>
              <a:rPr lang="en-US" b="1" dirty="0" smtClean="0"/>
              <a:t>N</a:t>
            </a:r>
            <a:r>
              <a:rPr lang="en-US" sz="3200" b="1" i="1" baseline="-25000" dirty="0" smtClean="0"/>
              <a:t>u</a:t>
            </a:r>
            <a:r>
              <a:rPr lang="en-US" dirty="0" smtClean="0"/>
              <a:t>      </a:t>
            </a:r>
            <a:r>
              <a:rPr lang="en-US" b="1" dirty="0" smtClean="0"/>
              <a:t>C</a:t>
            </a:r>
            <a:r>
              <a:rPr lang="en-US" sz="3200" b="1" i="1" baseline="-25000" dirty="0" smtClean="0"/>
              <a:t>u</a:t>
            </a:r>
            <a:r>
              <a:rPr lang="en-US" dirty="0" smtClean="0"/>
              <a:t>  and  |</a:t>
            </a:r>
            <a:r>
              <a:rPr lang="en-US" b="1" dirty="0" smtClean="0"/>
              <a:t>C</a:t>
            </a:r>
            <a:r>
              <a:rPr lang="en-US" sz="3200" b="1" i="1" baseline="-25000" dirty="0" smtClean="0"/>
              <a:t>u</a:t>
            </a:r>
            <a:r>
              <a:rPr lang="en-US" dirty="0" smtClean="0"/>
              <a:t>| &lt;&lt; |S|</a:t>
            </a:r>
          </a:p>
          <a:p>
            <a:pPr>
              <a:lnSpc>
                <a:spcPct val="150000"/>
              </a:lnSpc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Multi-hop DT (Simon S. Lam)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FEA5FB-5791-4E30-A56D-2399C9ED59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1331" y="5058137"/>
            <a:ext cx="1770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local info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1342664" y="4861368"/>
            <a:ext cx="196770" cy="23149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76838" y="5534308"/>
          <a:ext cx="449804" cy="449804"/>
        </p:xfrm>
        <a:graphic>
          <a:graphicData uri="http://schemas.openxmlformats.org/presentationml/2006/ole">
            <p:oleObj spid="_x0000_s1026" name="Equation" r:id="rId4" imgW="15228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sionLam">
  <a:themeElements>
    <a:clrScheme name="VisionLa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isionLam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isionLa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onLa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sionLa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onLa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onLa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onLa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onLa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VisionLam</Template>
  <TotalTime>13160</TotalTime>
  <Words>3654</Words>
  <Application>Microsoft Office PowerPoint</Application>
  <PresentationFormat>On-screen Show (4:3)</PresentationFormat>
  <Paragraphs>690</Paragraphs>
  <Slides>44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VisionLam</vt:lpstr>
      <vt:lpstr>Equation</vt:lpstr>
      <vt:lpstr>Multi-hop DT A new routing protocol</vt:lpstr>
      <vt:lpstr>Delaunay triangulation (DT)? </vt:lpstr>
      <vt:lpstr>A triangulation of S</vt:lpstr>
      <vt:lpstr>Delaunay triangulation of S</vt:lpstr>
      <vt:lpstr>Greedy forwarding in a DT always succeeds to find a destination node </vt:lpstr>
      <vt:lpstr>DT in d-dimensional Euclidean space</vt:lpstr>
      <vt:lpstr>Greedy forwarding in a DT always succeeds to find a node closest to a destination location </vt:lpstr>
      <vt:lpstr>Distributed system model of DT </vt:lpstr>
      <vt:lpstr>A distributed DT</vt:lpstr>
      <vt:lpstr>Node u finds nodes and computes its local DT </vt:lpstr>
      <vt:lpstr>Application to Layer 2 routing</vt:lpstr>
      <vt:lpstr>Extension - Multi-hop DT</vt:lpstr>
      <vt:lpstr>Each node has a forwarding table</vt:lpstr>
      <vt:lpstr>In a multi-hop DT, each node u  </vt:lpstr>
      <vt:lpstr>A multi-hop DT is correct iff</vt:lpstr>
      <vt:lpstr>MDT’s 2-step greedy forwarding</vt:lpstr>
      <vt:lpstr>MDT’s 2-step greedy - example</vt:lpstr>
      <vt:lpstr>2-step greedy example (cont.)</vt:lpstr>
      <vt:lpstr>In a correct multi-hop DT </vt:lpstr>
      <vt:lpstr>MDT join protocol: initial step</vt:lpstr>
      <vt:lpstr>2-step greedy in existing DT finds node closest to a</vt:lpstr>
      <vt:lpstr>Closest node c found</vt:lpstr>
      <vt:lpstr>Finding more DT neighbors</vt:lpstr>
      <vt:lpstr>Iterative search by node u </vt:lpstr>
      <vt:lpstr>Path to a multi-hop DT neighbor</vt:lpstr>
      <vt:lpstr>Physical-link shortcut</vt:lpstr>
      <vt:lpstr>When join protocol terminates the multi-hop DT of S{u} is correct</vt:lpstr>
      <vt:lpstr>Concurrent events</vt:lpstr>
      <vt:lpstr>Initialization - Accuracy vs. time</vt:lpstr>
      <vt:lpstr>Convergence to a correct multi-hop DT </vt:lpstr>
      <vt:lpstr>Convergence to a correct multi-hop DT </vt:lpstr>
      <vt:lpstr>Achieving 100% routing success rate is  faster </vt:lpstr>
      <vt:lpstr>Achieving 100% routing success rate is faster </vt:lpstr>
      <vt:lpstr> </vt:lpstr>
      <vt:lpstr>Churn - Accuracy vs. time  </vt:lpstr>
      <vt:lpstr>Msg cost/node/sec vs. churn rate</vt:lpstr>
      <vt:lpstr>Comparison of 5 protocols in 2D</vt:lpstr>
      <vt:lpstr>Initialization msg cost vs. N</vt:lpstr>
      <vt:lpstr>Virtual vs. physical coordinates  </vt:lpstr>
      <vt:lpstr>Multi-hop DT - overview</vt:lpstr>
      <vt:lpstr>MDT protocols performance</vt:lpstr>
      <vt:lpstr>Routing applications in layer 2</vt:lpstr>
      <vt:lpstr>References</vt:lpstr>
      <vt:lpstr>The end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UT-Austin!</dc:title>
  <dc:creator>Simon Lam</dc:creator>
  <cp:lastModifiedBy>Simon Lam</cp:lastModifiedBy>
  <cp:revision>457</cp:revision>
  <cp:lastPrinted>2000-02-02T21:17:57Z</cp:lastPrinted>
  <dcterms:created xsi:type="dcterms:W3CDTF">2004-07-26T18:54:13Z</dcterms:created>
  <dcterms:modified xsi:type="dcterms:W3CDTF">2012-10-30T00:28:39Z</dcterms:modified>
</cp:coreProperties>
</file>