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84"/>
  </p:notesMasterIdLst>
  <p:handoutMasterIdLst>
    <p:handoutMasterId r:id="rId85"/>
  </p:handoutMasterIdLst>
  <p:sldIdLst>
    <p:sldId id="402" r:id="rId2"/>
    <p:sldId id="426" r:id="rId3"/>
    <p:sldId id="427" r:id="rId4"/>
    <p:sldId id="428" r:id="rId5"/>
    <p:sldId id="257" r:id="rId6"/>
    <p:sldId id="258" r:id="rId7"/>
    <p:sldId id="261" r:id="rId8"/>
    <p:sldId id="262" r:id="rId9"/>
    <p:sldId id="403" r:id="rId10"/>
    <p:sldId id="263" r:id="rId11"/>
    <p:sldId id="291" r:id="rId12"/>
    <p:sldId id="393" r:id="rId13"/>
    <p:sldId id="394" r:id="rId14"/>
    <p:sldId id="293" r:id="rId15"/>
    <p:sldId id="267" r:id="rId16"/>
    <p:sldId id="294" r:id="rId17"/>
    <p:sldId id="260" r:id="rId18"/>
    <p:sldId id="331" r:id="rId19"/>
    <p:sldId id="268" r:id="rId20"/>
    <p:sldId id="272" r:id="rId21"/>
    <p:sldId id="271" r:id="rId22"/>
    <p:sldId id="386" r:id="rId23"/>
    <p:sldId id="311" r:id="rId24"/>
    <p:sldId id="273" r:id="rId25"/>
    <p:sldId id="274" r:id="rId26"/>
    <p:sldId id="275" r:id="rId27"/>
    <p:sldId id="296" r:id="rId28"/>
    <p:sldId id="297" r:id="rId29"/>
    <p:sldId id="298" r:id="rId30"/>
    <p:sldId id="299" r:id="rId31"/>
    <p:sldId id="302" r:id="rId32"/>
    <p:sldId id="300" r:id="rId33"/>
    <p:sldId id="301" r:id="rId34"/>
    <p:sldId id="303" r:id="rId35"/>
    <p:sldId id="387" r:id="rId36"/>
    <p:sldId id="396" r:id="rId37"/>
    <p:sldId id="326" r:id="rId38"/>
    <p:sldId id="304" r:id="rId39"/>
    <p:sldId id="388" r:id="rId40"/>
    <p:sldId id="397" r:id="rId41"/>
    <p:sldId id="436" r:id="rId42"/>
    <p:sldId id="429" r:id="rId43"/>
    <p:sldId id="321" r:id="rId44"/>
    <p:sldId id="322" r:id="rId45"/>
    <p:sldId id="323" r:id="rId46"/>
    <p:sldId id="325" r:id="rId47"/>
    <p:sldId id="324" r:id="rId48"/>
    <p:sldId id="389" r:id="rId49"/>
    <p:sldId id="391" r:id="rId50"/>
    <p:sldId id="334" r:id="rId51"/>
    <p:sldId id="335" r:id="rId52"/>
    <p:sldId id="336" r:id="rId53"/>
    <p:sldId id="337" r:id="rId54"/>
    <p:sldId id="339" r:id="rId55"/>
    <p:sldId id="340" r:id="rId56"/>
    <p:sldId id="342" r:id="rId57"/>
    <p:sldId id="338" r:id="rId58"/>
    <p:sldId id="409" r:id="rId59"/>
    <p:sldId id="431" r:id="rId60"/>
    <p:sldId id="410" r:id="rId61"/>
    <p:sldId id="420" r:id="rId62"/>
    <p:sldId id="411" r:id="rId63"/>
    <p:sldId id="412" r:id="rId64"/>
    <p:sldId id="418" r:id="rId65"/>
    <p:sldId id="414" r:id="rId66"/>
    <p:sldId id="435" r:id="rId67"/>
    <p:sldId id="415" r:id="rId68"/>
    <p:sldId id="430" r:id="rId69"/>
    <p:sldId id="425" r:id="rId70"/>
    <p:sldId id="416" r:id="rId71"/>
    <p:sldId id="417" r:id="rId72"/>
    <p:sldId id="432" r:id="rId73"/>
    <p:sldId id="437" r:id="rId74"/>
    <p:sldId id="367" r:id="rId75"/>
    <p:sldId id="423" r:id="rId76"/>
    <p:sldId id="424" r:id="rId77"/>
    <p:sldId id="400" r:id="rId78"/>
    <p:sldId id="422" r:id="rId79"/>
    <p:sldId id="358" r:id="rId80"/>
    <p:sldId id="434" r:id="rId81"/>
    <p:sldId id="383" r:id="rId82"/>
    <p:sldId id="408" r:id="rId8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A9C4B5-7A65-4866-AAC8-F489EB0F048C}">
          <p14:sldIdLst>
            <p14:sldId id="402"/>
            <p14:sldId id="426"/>
            <p14:sldId id="427"/>
            <p14:sldId id="428"/>
            <p14:sldId id="257"/>
            <p14:sldId id="258"/>
            <p14:sldId id="261"/>
            <p14:sldId id="262"/>
            <p14:sldId id="403"/>
            <p14:sldId id="263"/>
            <p14:sldId id="291"/>
            <p14:sldId id="393"/>
            <p14:sldId id="394"/>
            <p14:sldId id="293"/>
            <p14:sldId id="267"/>
            <p14:sldId id="294"/>
            <p14:sldId id="260"/>
            <p14:sldId id="331"/>
            <p14:sldId id="268"/>
            <p14:sldId id="272"/>
            <p14:sldId id="271"/>
          </p14:sldIdLst>
        </p14:section>
        <p14:section name="WhoCares" id="{2A53F83B-5486-4FAC-9236-4A589DC98616}">
          <p14:sldIdLst>
            <p14:sldId id="386"/>
            <p14:sldId id="311"/>
            <p14:sldId id="273"/>
            <p14:sldId id="274"/>
            <p14:sldId id="275"/>
            <p14:sldId id="296"/>
            <p14:sldId id="297"/>
            <p14:sldId id="298"/>
            <p14:sldId id="299"/>
            <p14:sldId id="302"/>
            <p14:sldId id="300"/>
            <p14:sldId id="301"/>
            <p14:sldId id="303"/>
            <p14:sldId id="387"/>
            <p14:sldId id="396"/>
            <p14:sldId id="326"/>
            <p14:sldId id="304"/>
          </p14:sldIdLst>
        </p14:section>
        <p14:section name="Untitled Section" id="{34484596-3D1F-40F3-9E4A-BD3821FCAB94}">
          <p14:sldIdLst>
            <p14:sldId id="388"/>
            <p14:sldId id="397"/>
            <p14:sldId id="436"/>
            <p14:sldId id="429"/>
            <p14:sldId id="321"/>
            <p14:sldId id="322"/>
            <p14:sldId id="323"/>
            <p14:sldId id="325"/>
            <p14:sldId id="324"/>
            <p14:sldId id="389"/>
            <p14:sldId id="391"/>
            <p14:sldId id="334"/>
            <p14:sldId id="335"/>
            <p14:sldId id="336"/>
            <p14:sldId id="337"/>
            <p14:sldId id="339"/>
            <p14:sldId id="340"/>
            <p14:sldId id="342"/>
            <p14:sldId id="338"/>
            <p14:sldId id="409"/>
            <p14:sldId id="431"/>
          </p14:sldIdLst>
        </p14:section>
        <p14:section name="DxT" id="{4E482864-C83F-4595-A8E9-DCB439EAF015}">
          <p14:sldIdLst>
            <p14:sldId id="410"/>
            <p14:sldId id="420"/>
            <p14:sldId id="411"/>
            <p14:sldId id="412"/>
            <p14:sldId id="418"/>
            <p14:sldId id="414"/>
            <p14:sldId id="435"/>
            <p14:sldId id="415"/>
            <p14:sldId id="430"/>
            <p14:sldId id="425"/>
            <p14:sldId id="416"/>
            <p14:sldId id="417"/>
            <p14:sldId id="432"/>
            <p14:sldId id="437"/>
          </p14:sldIdLst>
        </p14:section>
        <p14:section name="Conclusions" id="{AACC0BE8-7A0D-4A4F-9274-D49976E8EB26}">
          <p14:sldIdLst>
            <p14:sldId id="367"/>
            <p14:sldId id="423"/>
            <p14:sldId id="424"/>
            <p14:sldId id="400"/>
            <p14:sldId id="422"/>
            <p14:sldId id="358"/>
            <p14:sldId id="434"/>
            <p14:sldId id="383"/>
            <p14:sldId id="4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20" autoAdjust="0"/>
    <p:restoredTop sz="89635" autoAdjust="0"/>
  </p:normalViewPr>
  <p:slideViewPr>
    <p:cSldViewPr>
      <p:cViewPr varScale="1">
        <p:scale>
          <a:sx n="80" d="100"/>
          <a:sy n="80" d="100"/>
        </p:scale>
        <p:origin x="133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TheBrain:Users:bamarker:work:flame:publications:papers:accepted:DxTBLAS3:iWAPT13:Figures:BarGraph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TheBrain:Users:bamarker:work:flame:publications:papers:accepted:DxTBLAS3:iWAPT13:Figures:BarGraph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'All (2)'!$B$1</c:f>
              <c:strCache>
                <c:ptCount val="1"/>
                <c:pt idx="0">
                  <c:v>ScaLAPACK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'All (2)'!$A$2:$A$25</c:f>
              <c:strCache>
                <c:ptCount val="24"/>
                <c:pt idx="0">
                  <c:v>Gemm NN</c:v>
                </c:pt>
                <c:pt idx="1">
                  <c:v>Gemm NT</c:v>
                </c:pt>
                <c:pt idx="2">
                  <c:v>Gemm TN</c:v>
                </c:pt>
                <c:pt idx="3">
                  <c:v>Gemm TT</c:v>
                </c:pt>
                <c:pt idx="4">
                  <c:v>Symm LL</c:v>
                </c:pt>
                <c:pt idx="5">
                  <c:v>Symm RL</c:v>
                </c:pt>
                <c:pt idx="6">
                  <c:v>Symm LU</c:v>
                </c:pt>
                <c:pt idx="7">
                  <c:v>Symm RU</c:v>
                </c:pt>
                <c:pt idx="8">
                  <c:v>Syr2k LN</c:v>
                </c:pt>
                <c:pt idx="9">
                  <c:v>Syr2k LT</c:v>
                </c:pt>
                <c:pt idx="10">
                  <c:v>Syr2k UN</c:v>
                </c:pt>
                <c:pt idx="11">
                  <c:v>Syr2k UT</c:v>
                </c:pt>
                <c:pt idx="12">
                  <c:v>Syrk LN</c:v>
                </c:pt>
                <c:pt idx="13">
                  <c:v>Syrk LT</c:v>
                </c:pt>
                <c:pt idx="14">
                  <c:v>Syrk UN</c:v>
                </c:pt>
                <c:pt idx="15">
                  <c:v>Syrk UT</c:v>
                </c:pt>
                <c:pt idx="16">
                  <c:v>Trmm LLNN</c:v>
                </c:pt>
                <c:pt idx="17">
                  <c:v>Trmm RLNN</c:v>
                </c:pt>
                <c:pt idx="18">
                  <c:v>Trmm LLTN</c:v>
                </c:pt>
                <c:pt idx="19">
                  <c:v>Trmm LUNN</c:v>
                </c:pt>
                <c:pt idx="20">
                  <c:v>Trsm LLNN</c:v>
                </c:pt>
                <c:pt idx="21">
                  <c:v>Trsm RLNN</c:v>
                </c:pt>
                <c:pt idx="22">
                  <c:v>Trsm LLTN</c:v>
                </c:pt>
                <c:pt idx="23">
                  <c:v>Trsm LUNN</c:v>
                </c:pt>
              </c:strCache>
            </c:strRef>
          </c:cat>
          <c:val>
            <c:numRef>
              <c:f>'All (2)'!$B$2:$B$25</c:f>
              <c:numCache>
                <c:formatCode>General</c:formatCode>
                <c:ptCount val="24"/>
                <c:pt idx="0">
                  <c:v>8092.95</c:v>
                </c:pt>
                <c:pt idx="1">
                  <c:v>10612.5</c:v>
                </c:pt>
                <c:pt idx="2">
                  <c:v>8672.43</c:v>
                </c:pt>
                <c:pt idx="3">
                  <c:v>2030.26</c:v>
                </c:pt>
                <c:pt idx="4">
                  <c:v>4295.3900000000003</c:v>
                </c:pt>
                <c:pt idx="5">
                  <c:v>1755.2</c:v>
                </c:pt>
                <c:pt idx="6">
                  <c:v>4151.51</c:v>
                </c:pt>
                <c:pt idx="7">
                  <c:v>3119.95</c:v>
                </c:pt>
                <c:pt idx="8">
                  <c:v>7993.52</c:v>
                </c:pt>
                <c:pt idx="9">
                  <c:v>6849.49</c:v>
                </c:pt>
                <c:pt idx="10">
                  <c:v>9335.9699999999884</c:v>
                </c:pt>
                <c:pt idx="11">
                  <c:v>6867.82</c:v>
                </c:pt>
                <c:pt idx="12">
                  <c:v>7993.52</c:v>
                </c:pt>
                <c:pt idx="13">
                  <c:v>6082.7</c:v>
                </c:pt>
                <c:pt idx="14">
                  <c:v>8005.38</c:v>
                </c:pt>
                <c:pt idx="15">
                  <c:v>6043.82</c:v>
                </c:pt>
                <c:pt idx="16">
                  <c:v>6661.85</c:v>
                </c:pt>
                <c:pt idx="17">
                  <c:v>5897.7</c:v>
                </c:pt>
                <c:pt idx="18">
                  <c:v>7071.23</c:v>
                </c:pt>
                <c:pt idx="19">
                  <c:v>6662.04</c:v>
                </c:pt>
                <c:pt idx="20">
                  <c:v>6607.35</c:v>
                </c:pt>
                <c:pt idx="21">
                  <c:v>5791.91</c:v>
                </c:pt>
                <c:pt idx="22">
                  <c:v>6695.91</c:v>
                </c:pt>
                <c:pt idx="23">
                  <c:v>6653.72</c:v>
                </c:pt>
              </c:numCache>
            </c:numRef>
          </c:val>
        </c:ser>
        <c:ser>
          <c:idx val="1"/>
          <c:order val="1"/>
          <c:tx>
            <c:strRef>
              <c:f>'All (2)'!$C$1</c:f>
              <c:strCache>
                <c:ptCount val="1"/>
                <c:pt idx="0">
                  <c:v>DxTer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'All (2)'!$A$2:$A$25</c:f>
              <c:strCache>
                <c:ptCount val="24"/>
                <c:pt idx="0">
                  <c:v>Gemm NN</c:v>
                </c:pt>
                <c:pt idx="1">
                  <c:v>Gemm NT</c:v>
                </c:pt>
                <c:pt idx="2">
                  <c:v>Gemm TN</c:v>
                </c:pt>
                <c:pt idx="3">
                  <c:v>Gemm TT</c:v>
                </c:pt>
                <c:pt idx="4">
                  <c:v>Symm LL</c:v>
                </c:pt>
                <c:pt idx="5">
                  <c:v>Symm RL</c:v>
                </c:pt>
                <c:pt idx="6">
                  <c:v>Symm LU</c:v>
                </c:pt>
                <c:pt idx="7">
                  <c:v>Symm RU</c:v>
                </c:pt>
                <c:pt idx="8">
                  <c:v>Syr2k LN</c:v>
                </c:pt>
                <c:pt idx="9">
                  <c:v>Syr2k LT</c:v>
                </c:pt>
                <c:pt idx="10">
                  <c:v>Syr2k UN</c:v>
                </c:pt>
                <c:pt idx="11">
                  <c:v>Syr2k UT</c:v>
                </c:pt>
                <c:pt idx="12">
                  <c:v>Syrk LN</c:v>
                </c:pt>
                <c:pt idx="13">
                  <c:v>Syrk LT</c:v>
                </c:pt>
                <c:pt idx="14">
                  <c:v>Syrk UN</c:v>
                </c:pt>
                <c:pt idx="15">
                  <c:v>Syrk UT</c:v>
                </c:pt>
                <c:pt idx="16">
                  <c:v>Trmm LLNN</c:v>
                </c:pt>
                <c:pt idx="17">
                  <c:v>Trmm RLNN</c:v>
                </c:pt>
                <c:pt idx="18">
                  <c:v>Trmm LLTN</c:v>
                </c:pt>
                <c:pt idx="19">
                  <c:v>Trmm LUNN</c:v>
                </c:pt>
                <c:pt idx="20">
                  <c:v>Trsm LLNN</c:v>
                </c:pt>
                <c:pt idx="21">
                  <c:v>Trsm RLNN</c:v>
                </c:pt>
                <c:pt idx="22">
                  <c:v>Trsm LLTN</c:v>
                </c:pt>
                <c:pt idx="23">
                  <c:v>Trsm LUNN</c:v>
                </c:pt>
              </c:strCache>
            </c:strRef>
          </c:cat>
          <c:val>
            <c:numRef>
              <c:f>'All (2)'!$C$2:$C$25</c:f>
              <c:numCache>
                <c:formatCode>General</c:formatCode>
                <c:ptCount val="24"/>
                <c:pt idx="0">
                  <c:v>14934.8</c:v>
                </c:pt>
                <c:pt idx="1">
                  <c:v>14603.7</c:v>
                </c:pt>
                <c:pt idx="2">
                  <c:v>14323.8</c:v>
                </c:pt>
                <c:pt idx="3">
                  <c:v>14046.2</c:v>
                </c:pt>
                <c:pt idx="4">
                  <c:v>13986.2</c:v>
                </c:pt>
                <c:pt idx="5">
                  <c:v>14011.3</c:v>
                </c:pt>
                <c:pt idx="6">
                  <c:v>14012.7</c:v>
                </c:pt>
                <c:pt idx="7">
                  <c:v>14037.8</c:v>
                </c:pt>
                <c:pt idx="8">
                  <c:v>9954.17</c:v>
                </c:pt>
                <c:pt idx="9">
                  <c:v>9530.82</c:v>
                </c:pt>
                <c:pt idx="10">
                  <c:v>10042.1</c:v>
                </c:pt>
                <c:pt idx="11">
                  <c:v>9499.34</c:v>
                </c:pt>
                <c:pt idx="12">
                  <c:v>9954.17</c:v>
                </c:pt>
                <c:pt idx="13">
                  <c:v>9576.2900000000009</c:v>
                </c:pt>
                <c:pt idx="14">
                  <c:v>10007.700000000001</c:v>
                </c:pt>
                <c:pt idx="15">
                  <c:v>9549.99</c:v>
                </c:pt>
                <c:pt idx="16">
                  <c:v>11648.6</c:v>
                </c:pt>
                <c:pt idx="17">
                  <c:v>8600.17</c:v>
                </c:pt>
                <c:pt idx="18">
                  <c:v>9699.7900000000009</c:v>
                </c:pt>
                <c:pt idx="19">
                  <c:v>9475.19</c:v>
                </c:pt>
                <c:pt idx="20">
                  <c:v>11968.4</c:v>
                </c:pt>
                <c:pt idx="21">
                  <c:v>11471.6</c:v>
                </c:pt>
                <c:pt idx="22">
                  <c:v>11709.3</c:v>
                </c:pt>
                <c:pt idx="23">
                  <c:v>11984.1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45104672"/>
        <c:axId val="-545099776"/>
      </c:barChart>
      <c:catAx>
        <c:axId val="-545104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45099776"/>
        <c:crosses val="autoZero"/>
        <c:auto val="1"/>
        <c:lblAlgn val="ctr"/>
        <c:lblOffset val="100"/>
        <c:noMultiLvlLbl val="0"/>
      </c:catAx>
      <c:valAx>
        <c:axId val="-545099776"/>
        <c:scaling>
          <c:orientation val="minMax"/>
          <c:max val="1856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Performance (GFLOPS)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4510467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0760837668352803"/>
          <c:y val="0.176625859046771"/>
          <c:w val="0.16046040223281499"/>
          <c:h val="9.6571603461228103E-2"/>
        </c:manualLayout>
      </c:layout>
      <c:overlay val="1"/>
      <c:spPr>
        <a:solidFill>
          <a:srgbClr val="FFFFFF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'All (2)'!$B$1</c:f>
              <c:strCache>
                <c:ptCount val="1"/>
                <c:pt idx="0">
                  <c:v>ScaLAPACK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'All (2)'!$A$2:$A$25</c:f>
              <c:strCache>
                <c:ptCount val="24"/>
                <c:pt idx="0">
                  <c:v>Gemm NN</c:v>
                </c:pt>
                <c:pt idx="1">
                  <c:v>Gemm NT</c:v>
                </c:pt>
                <c:pt idx="2">
                  <c:v>Gemm TN</c:v>
                </c:pt>
                <c:pt idx="3">
                  <c:v>Gemm TT</c:v>
                </c:pt>
                <c:pt idx="4">
                  <c:v>Symm LL</c:v>
                </c:pt>
                <c:pt idx="5">
                  <c:v>Symm RL</c:v>
                </c:pt>
                <c:pt idx="6">
                  <c:v>Symm LU</c:v>
                </c:pt>
                <c:pt idx="7">
                  <c:v>Symm RU</c:v>
                </c:pt>
                <c:pt idx="8">
                  <c:v>Syr2k LN</c:v>
                </c:pt>
                <c:pt idx="9">
                  <c:v>Syr2k LT</c:v>
                </c:pt>
                <c:pt idx="10">
                  <c:v>Syr2k UN</c:v>
                </c:pt>
                <c:pt idx="11">
                  <c:v>Syr2k UT</c:v>
                </c:pt>
                <c:pt idx="12">
                  <c:v>Syrk LN</c:v>
                </c:pt>
                <c:pt idx="13">
                  <c:v>Syrk LT</c:v>
                </c:pt>
                <c:pt idx="14">
                  <c:v>Syrk UN</c:v>
                </c:pt>
                <c:pt idx="15">
                  <c:v>Syrk UT</c:v>
                </c:pt>
                <c:pt idx="16">
                  <c:v>Trmm LLNN</c:v>
                </c:pt>
                <c:pt idx="17">
                  <c:v>Trmm RLNN</c:v>
                </c:pt>
                <c:pt idx="18">
                  <c:v>Trmm LLTN</c:v>
                </c:pt>
                <c:pt idx="19">
                  <c:v>Trmm LUNN</c:v>
                </c:pt>
                <c:pt idx="20">
                  <c:v>Trsm LLNN</c:v>
                </c:pt>
                <c:pt idx="21">
                  <c:v>Trsm RLNN</c:v>
                </c:pt>
                <c:pt idx="22">
                  <c:v>Trsm LLTN</c:v>
                </c:pt>
                <c:pt idx="23">
                  <c:v>Trsm LUNN</c:v>
                </c:pt>
              </c:strCache>
            </c:strRef>
          </c:cat>
          <c:val>
            <c:numRef>
              <c:f>'All (2)'!$B$2:$B$25</c:f>
              <c:numCache>
                <c:formatCode>General</c:formatCode>
                <c:ptCount val="24"/>
                <c:pt idx="0">
                  <c:v>8092.95</c:v>
                </c:pt>
                <c:pt idx="1">
                  <c:v>10612.5</c:v>
                </c:pt>
                <c:pt idx="2">
                  <c:v>8672.43</c:v>
                </c:pt>
                <c:pt idx="3">
                  <c:v>2030.26</c:v>
                </c:pt>
                <c:pt idx="4">
                  <c:v>4295.3900000000003</c:v>
                </c:pt>
                <c:pt idx="5">
                  <c:v>1755.2</c:v>
                </c:pt>
                <c:pt idx="6">
                  <c:v>4151.51</c:v>
                </c:pt>
                <c:pt idx="7">
                  <c:v>3119.95</c:v>
                </c:pt>
                <c:pt idx="8">
                  <c:v>7993.52</c:v>
                </c:pt>
                <c:pt idx="9">
                  <c:v>6849.49</c:v>
                </c:pt>
                <c:pt idx="10">
                  <c:v>9335.9699999999884</c:v>
                </c:pt>
                <c:pt idx="11">
                  <c:v>6867.82</c:v>
                </c:pt>
                <c:pt idx="12">
                  <c:v>7993.52</c:v>
                </c:pt>
                <c:pt idx="13">
                  <c:v>6082.7</c:v>
                </c:pt>
                <c:pt idx="14">
                  <c:v>8005.38</c:v>
                </c:pt>
                <c:pt idx="15">
                  <c:v>6043.82</c:v>
                </c:pt>
                <c:pt idx="16">
                  <c:v>6661.85</c:v>
                </c:pt>
                <c:pt idx="17">
                  <c:v>5897.7</c:v>
                </c:pt>
                <c:pt idx="18">
                  <c:v>7071.23</c:v>
                </c:pt>
                <c:pt idx="19">
                  <c:v>6662.04</c:v>
                </c:pt>
                <c:pt idx="20">
                  <c:v>6607.35</c:v>
                </c:pt>
                <c:pt idx="21">
                  <c:v>5791.91</c:v>
                </c:pt>
                <c:pt idx="22">
                  <c:v>6695.91</c:v>
                </c:pt>
                <c:pt idx="23">
                  <c:v>6653.72</c:v>
                </c:pt>
              </c:numCache>
            </c:numRef>
          </c:val>
        </c:ser>
        <c:ser>
          <c:idx val="1"/>
          <c:order val="1"/>
          <c:tx>
            <c:strRef>
              <c:f>'All (2)'!$C$1</c:f>
              <c:strCache>
                <c:ptCount val="1"/>
                <c:pt idx="0">
                  <c:v>DxTer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'All (2)'!$A$2:$A$25</c:f>
              <c:strCache>
                <c:ptCount val="24"/>
                <c:pt idx="0">
                  <c:v>Gemm NN</c:v>
                </c:pt>
                <c:pt idx="1">
                  <c:v>Gemm NT</c:v>
                </c:pt>
                <c:pt idx="2">
                  <c:v>Gemm TN</c:v>
                </c:pt>
                <c:pt idx="3">
                  <c:v>Gemm TT</c:v>
                </c:pt>
                <c:pt idx="4">
                  <c:v>Symm LL</c:v>
                </c:pt>
                <c:pt idx="5">
                  <c:v>Symm RL</c:v>
                </c:pt>
                <c:pt idx="6">
                  <c:v>Symm LU</c:v>
                </c:pt>
                <c:pt idx="7">
                  <c:v>Symm RU</c:v>
                </c:pt>
                <c:pt idx="8">
                  <c:v>Syr2k LN</c:v>
                </c:pt>
                <c:pt idx="9">
                  <c:v>Syr2k LT</c:v>
                </c:pt>
                <c:pt idx="10">
                  <c:v>Syr2k UN</c:v>
                </c:pt>
                <c:pt idx="11">
                  <c:v>Syr2k UT</c:v>
                </c:pt>
                <c:pt idx="12">
                  <c:v>Syrk LN</c:v>
                </c:pt>
                <c:pt idx="13">
                  <c:v>Syrk LT</c:v>
                </c:pt>
                <c:pt idx="14">
                  <c:v>Syrk UN</c:v>
                </c:pt>
                <c:pt idx="15">
                  <c:v>Syrk UT</c:v>
                </c:pt>
                <c:pt idx="16">
                  <c:v>Trmm LLNN</c:v>
                </c:pt>
                <c:pt idx="17">
                  <c:v>Trmm RLNN</c:v>
                </c:pt>
                <c:pt idx="18">
                  <c:v>Trmm LLTN</c:v>
                </c:pt>
                <c:pt idx="19">
                  <c:v>Trmm LUNN</c:v>
                </c:pt>
                <c:pt idx="20">
                  <c:v>Trsm LLNN</c:v>
                </c:pt>
                <c:pt idx="21">
                  <c:v>Trsm RLNN</c:v>
                </c:pt>
                <c:pt idx="22">
                  <c:v>Trsm LLTN</c:v>
                </c:pt>
                <c:pt idx="23">
                  <c:v>Trsm LUNN</c:v>
                </c:pt>
              </c:strCache>
            </c:strRef>
          </c:cat>
          <c:val>
            <c:numRef>
              <c:f>'All (2)'!$C$2:$C$25</c:f>
              <c:numCache>
                <c:formatCode>General</c:formatCode>
                <c:ptCount val="24"/>
                <c:pt idx="0">
                  <c:v>14934.8</c:v>
                </c:pt>
                <c:pt idx="1">
                  <c:v>14603.7</c:v>
                </c:pt>
                <c:pt idx="2">
                  <c:v>14323.8</c:v>
                </c:pt>
                <c:pt idx="3">
                  <c:v>14046.2</c:v>
                </c:pt>
                <c:pt idx="4">
                  <c:v>13986.2</c:v>
                </c:pt>
                <c:pt idx="5">
                  <c:v>14011.3</c:v>
                </c:pt>
                <c:pt idx="6">
                  <c:v>14012.7</c:v>
                </c:pt>
                <c:pt idx="7">
                  <c:v>14037.8</c:v>
                </c:pt>
                <c:pt idx="8">
                  <c:v>9954.17</c:v>
                </c:pt>
                <c:pt idx="9">
                  <c:v>9530.82</c:v>
                </c:pt>
                <c:pt idx="10">
                  <c:v>10042.1</c:v>
                </c:pt>
                <c:pt idx="11">
                  <c:v>9499.34</c:v>
                </c:pt>
                <c:pt idx="12">
                  <c:v>9954.17</c:v>
                </c:pt>
                <c:pt idx="13">
                  <c:v>9576.2900000000009</c:v>
                </c:pt>
                <c:pt idx="14">
                  <c:v>10007.700000000001</c:v>
                </c:pt>
                <c:pt idx="15">
                  <c:v>9549.99</c:v>
                </c:pt>
                <c:pt idx="16">
                  <c:v>11648.6</c:v>
                </c:pt>
                <c:pt idx="17">
                  <c:v>8600.17</c:v>
                </c:pt>
                <c:pt idx="18">
                  <c:v>9699.7900000000009</c:v>
                </c:pt>
                <c:pt idx="19">
                  <c:v>9475.19</c:v>
                </c:pt>
                <c:pt idx="20">
                  <c:v>11968.4</c:v>
                </c:pt>
                <c:pt idx="21">
                  <c:v>11471.6</c:v>
                </c:pt>
                <c:pt idx="22">
                  <c:v>11709.3</c:v>
                </c:pt>
                <c:pt idx="23">
                  <c:v>11984.1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45104128"/>
        <c:axId val="-545107936"/>
      </c:barChart>
      <c:catAx>
        <c:axId val="-545104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45107936"/>
        <c:crosses val="autoZero"/>
        <c:auto val="1"/>
        <c:lblAlgn val="ctr"/>
        <c:lblOffset val="100"/>
        <c:noMultiLvlLbl val="0"/>
      </c:catAx>
      <c:valAx>
        <c:axId val="-545107936"/>
        <c:scaling>
          <c:orientation val="minMax"/>
          <c:max val="1856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Performance (GFLOPS)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45104128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0760837668352803"/>
          <c:y val="0.176625859046771"/>
          <c:w val="0.16046040223281499"/>
          <c:h val="9.6571603461228103E-2"/>
        </c:manualLayout>
      </c:layout>
      <c:overlay val="1"/>
      <c:spPr>
        <a:solidFill>
          <a:srgbClr val="FFFFFF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FE52AA-FED5-438F-9212-5C0FBEAEE84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62A1E9-AB38-4E81-B649-B256B2062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56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A8BF03-8A88-427E-9DBC-D7278F1929EB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2A73BB-C152-4747-AAD2-480A6D82D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6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 up to Cute	11.5</a:t>
            </a:r>
          </a:p>
          <a:p>
            <a:r>
              <a:rPr lang="en-US" dirty="0" smtClean="0"/>
              <a:t>up to Engineers	14.5-15.5		26.0-27.0</a:t>
            </a:r>
          </a:p>
          <a:p>
            <a:r>
              <a:rPr lang="en-US" dirty="0" smtClean="0"/>
              <a:t>still thinking		10.5-11.0		36.5-38.0</a:t>
            </a:r>
          </a:p>
          <a:p>
            <a:r>
              <a:rPr lang="en-US" dirty="0" smtClean="0"/>
              <a:t>but I don’t like math	5.5		42.0-43.5</a:t>
            </a:r>
          </a:p>
          <a:p>
            <a:r>
              <a:rPr lang="en-US" dirty="0" smtClean="0"/>
              <a:t>conclusions		3.0		45.0-46.5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10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3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23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84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50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83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62821A-5499-47BE-B906-DE95A79C2531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3798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786238-3DF8-448E-8924-8C902AD350C9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6575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90331-4297-4503-B4D7-914FC04B179B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9331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0D83D6-C28B-48F1-8E33-CBB1872638AA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310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3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14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76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B3636-FCD3-4696-9331-ECEB10EF315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90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B3636-FCD3-4696-9331-ECEB10EF315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60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 you expect?  You’re a dog?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53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Maxwell’s equations</a:t>
            </a:r>
          </a:p>
          <a:p>
            <a:r>
              <a:rPr lang="en-US" dirty="0" smtClean="0"/>
              <a:t>Lorenz</a:t>
            </a:r>
            <a:r>
              <a:rPr lang="en-US" baseline="0" dirty="0" smtClean="0"/>
              <a:t> contraction</a:t>
            </a:r>
          </a:p>
          <a:p>
            <a:r>
              <a:rPr lang="en-US" baseline="0" dirty="0" err="1" smtClean="0"/>
              <a:t>Newtons’</a:t>
            </a:r>
            <a:r>
              <a:rPr lang="en-US" baseline="0" dirty="0" smtClean="0"/>
              <a:t> laws of force and gravity</a:t>
            </a:r>
          </a:p>
          <a:p>
            <a:r>
              <a:rPr lang="en-US" baseline="0" dirty="0" err="1" smtClean="0"/>
              <a:t>Schroedinger’s</a:t>
            </a:r>
            <a:r>
              <a:rPr lang="en-US" baseline="0" dirty="0" smtClean="0"/>
              <a:t> equation</a:t>
            </a:r>
          </a:p>
          <a:p>
            <a:r>
              <a:rPr lang="en-US" baseline="0" dirty="0" smtClean="0"/>
              <a:t>Einstein’s laws of special and general relativity</a:t>
            </a:r>
          </a:p>
          <a:p>
            <a:r>
              <a:rPr lang="en-US" baseline="0" dirty="0" smtClean="0"/>
              <a:t>Heisenberg’s uncertainty inequality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4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Maxwell’s equations</a:t>
            </a:r>
          </a:p>
          <a:p>
            <a:r>
              <a:rPr lang="en-US" dirty="0" smtClean="0"/>
              <a:t>Lorenz</a:t>
            </a:r>
            <a:r>
              <a:rPr lang="en-US" baseline="0" dirty="0" smtClean="0"/>
              <a:t> contraction</a:t>
            </a:r>
          </a:p>
          <a:p>
            <a:r>
              <a:rPr lang="en-US" baseline="0" dirty="0" err="1" smtClean="0"/>
              <a:t>Newtons’</a:t>
            </a:r>
            <a:r>
              <a:rPr lang="en-US" baseline="0" dirty="0" smtClean="0"/>
              <a:t> laws of force and gravity</a:t>
            </a:r>
          </a:p>
          <a:p>
            <a:r>
              <a:rPr lang="en-US" baseline="0" dirty="0" err="1" smtClean="0"/>
              <a:t>Schroedinger’s</a:t>
            </a:r>
            <a:r>
              <a:rPr lang="en-US" baseline="0" dirty="0" smtClean="0"/>
              <a:t> equation</a:t>
            </a:r>
          </a:p>
          <a:p>
            <a:r>
              <a:rPr lang="en-US" baseline="0" dirty="0" smtClean="0"/>
              <a:t>Einstein’s laws of special and general relativity</a:t>
            </a:r>
          </a:p>
          <a:p>
            <a:r>
              <a:rPr lang="en-US" baseline="0" dirty="0" smtClean="0"/>
              <a:t>Heisenberg’s uncertainty inequality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2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93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9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kekule’s</a:t>
            </a:r>
            <a:r>
              <a:rPr lang="en-US" dirty="0" smtClean="0"/>
              <a:t> work revolutionized</a:t>
            </a:r>
            <a:r>
              <a:rPr lang="en-US" baseline="0" dirty="0" smtClean="0"/>
              <a:t> pure and applied chemistry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3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</a:t>
            </a:r>
            <a:r>
              <a:rPr lang="en-US" baseline="0" dirty="0" smtClean="0"/>
              <a:t> – are integrals higher order functions?  YES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6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3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3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</a:t>
            </a:r>
            <a:r>
              <a:rPr lang="en-US" baseline="0" dirty="0" smtClean="0"/>
              <a:t> – are integrals higher order functions?  YES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8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73BB-C152-4747-AAD2-480A6D82D61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6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496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5F7BF5-A344-45CD-9028-CDE4682AAC08}" type="datetime1">
              <a:rPr lang="en-US" smtClean="0"/>
              <a:pPr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UML1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354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C643CE-5222-4EB4-84D5-369CFD92C68D}" type="slidenum">
              <a:rPr lang="en-US" smtClean="0"/>
              <a:pPr/>
              <a:t>‹#›</a:t>
            </a:fld>
            <a:r>
              <a:rPr lang="en-US" dirty="0" smtClean="0"/>
              <a:t>     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32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B6DB-4F83-4951-AD7D-3D91CC62FBF9}" type="datetime1">
              <a:rPr lang="en-US" smtClean="0"/>
              <a:t>5/15/2016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57400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5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Comic Sans MS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0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2000">
                <a:latin typeface="Arial Narrow" pitchFamily="34" charset="0"/>
              </a:defRPr>
            </a:lvl4pPr>
            <a:lvl5pPr>
              <a:defRPr sz="2000">
                <a:latin typeface="Arial Narrow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F479-B304-4B49-A68B-8F93F35A3B19}" type="datetime1">
              <a:rPr lang="en-US" smtClean="0"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57400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5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4540-BD37-467A-A18B-D8D52CA834FC}" type="datetime1">
              <a:rPr lang="en-US" smtClean="0"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57400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4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20694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5F7BF5-A344-45CD-9028-CDE4682AAC08}" type="datetime1">
              <a:rPr lang="en-US" smtClean="0"/>
              <a:pPr/>
              <a:t>5/15/2016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UML1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354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C643CE-5222-4EB4-84D5-369CFD92C68D}" type="slidenum">
              <a:rPr lang="en-US" smtClean="0"/>
              <a:pPr/>
              <a:t>‹#›</a:t>
            </a:fld>
            <a:r>
              <a:rPr lang="en-US" dirty="0" smtClean="0"/>
              <a:t>     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"/>
            <a:ext cx="5181600" cy="300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0711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2000">
                <a:latin typeface="Arial Narrow" pitchFamily="34" charset="0"/>
              </a:defRPr>
            </a:lvl4pPr>
            <a:lvl5pPr>
              <a:defRPr sz="2000">
                <a:latin typeface="Arial Narrow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E87-B908-4C6E-96A1-D3B6BF6F98B6}" type="datetime1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57400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omic Sans MS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7545-C033-4637-A49F-D4D27949CF25}" type="datetime1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57400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9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4383087" cy="1362075"/>
          </a:xfrm>
        </p:spPr>
        <p:txBody>
          <a:bodyPr anchor="t"/>
          <a:lstStyle>
            <a:lvl1pPr algn="l">
              <a:defRPr sz="4000" b="1" cap="all"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D253-08CB-4A28-987F-C68DD41E14E5}" type="datetime1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75543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122" name="Picture 2" descr="http://i662.photobucket.com/albums/uu344/Brn_eyes2/Dogs/cooper-the-australian-shepherd-6_53020_2010-12-20_w45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57200"/>
            <a:ext cx="4962525" cy="4664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8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4383087" cy="1362075"/>
          </a:xfrm>
        </p:spPr>
        <p:txBody>
          <a:bodyPr anchor="t"/>
          <a:lstStyle>
            <a:lvl1pPr algn="l">
              <a:defRPr sz="4000" b="1" cap="all"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D253-08CB-4A28-987F-C68DD41E14E5}" type="datetime1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75543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16" y="480390"/>
            <a:ext cx="4740429" cy="447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6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2000">
                <a:latin typeface="Arial Narrow" pitchFamily="34" charset="0"/>
              </a:defRPr>
            </a:lvl4pPr>
            <a:lvl5pPr>
              <a:defRPr sz="20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2000">
                <a:latin typeface="Arial Narrow" pitchFamily="34" charset="0"/>
              </a:defRPr>
            </a:lvl4pPr>
            <a:lvl5pPr>
              <a:defRPr sz="20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7F13-9A3C-422E-961F-F7AC4C04EFCC}" type="datetime1">
              <a:rPr lang="en-US" smtClean="0"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57400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8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omic Sans MS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2000">
                <a:latin typeface="Arial Narrow" pitchFamily="34" charset="0"/>
              </a:defRPr>
            </a:lvl4pPr>
            <a:lvl5pPr>
              <a:defRPr sz="2000">
                <a:latin typeface="Arial Narrow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omic Sans MS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2000">
                <a:latin typeface="Arial Narrow" pitchFamily="34" charset="0"/>
              </a:defRPr>
            </a:lvl4pPr>
            <a:lvl5pPr>
              <a:defRPr sz="2000">
                <a:latin typeface="Arial Narrow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86582-97B4-4336-AC39-27E5E1D3CD3F}" type="datetime1">
              <a:rPr lang="en-US" smtClean="0"/>
              <a:t>5/15/2016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57400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2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81FF-F3A0-4556-8371-959E02658D3E}" type="datetime1">
              <a:rPr lang="en-US" smtClean="0"/>
              <a:t>5/15/2016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81200" cy="365125"/>
          </a:xfrm>
        </p:spPr>
        <p:txBody>
          <a:bodyPr/>
          <a:lstStyle/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6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2EFAD-3407-42F5-9977-41F1AF893094}" type="datetime1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UML1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0354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7C643CE-5222-4EB4-84D5-369CFD92C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588638" y="6308724"/>
            <a:ext cx="562353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21" r:id="rId3"/>
    <p:sldLayoutId id="2147483722" r:id="rId4"/>
    <p:sldLayoutId id="2147483729" r:id="rId5"/>
    <p:sldLayoutId id="2147483731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Comic Sans MS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29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5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0.png"/><Relationship Id="rId4" Type="http://schemas.openxmlformats.org/officeDocument/2006/relationships/image" Target="../media/image84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emf"/><Relationship Id="rId4" Type="http://schemas.openxmlformats.org/officeDocument/2006/relationships/image" Target="../media/image4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6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4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emf"/><Relationship Id="rId5" Type="http://schemas.openxmlformats.org/officeDocument/2006/relationships/image" Target="../media/image46.emf"/><Relationship Id="rId4" Type="http://schemas.openxmlformats.org/officeDocument/2006/relationships/image" Target="../media/image9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102.emf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21.png"/><Relationship Id="rId4" Type="http://schemas.openxmlformats.org/officeDocument/2006/relationships/image" Target="../media/image97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0.png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3" Type="http://schemas.openxmlformats.org/officeDocument/2006/relationships/image" Target="../media/image111.png"/><Relationship Id="rId7" Type="http://schemas.openxmlformats.org/officeDocument/2006/relationships/image" Target="../media/image10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0.png"/><Relationship Id="rId5" Type="http://schemas.openxmlformats.org/officeDocument/2006/relationships/image" Target="../media/image1050.png"/><Relationship Id="rId10" Type="http://schemas.openxmlformats.org/officeDocument/2006/relationships/image" Target="../media/image1080.png"/><Relationship Id="rId4" Type="http://schemas.openxmlformats.org/officeDocument/2006/relationships/image" Target="../media/image1041.png"/><Relationship Id="rId9" Type="http://schemas.openxmlformats.org/officeDocument/2006/relationships/image" Target="../media/image10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3" Type="http://schemas.openxmlformats.org/officeDocument/2006/relationships/image" Target="../media/image111.png"/><Relationship Id="rId7" Type="http://schemas.openxmlformats.org/officeDocument/2006/relationships/image" Target="../media/image10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0.png"/><Relationship Id="rId11" Type="http://schemas.openxmlformats.org/officeDocument/2006/relationships/image" Target="../media/image113.png"/><Relationship Id="rId5" Type="http://schemas.openxmlformats.org/officeDocument/2006/relationships/image" Target="../media/image1050.png"/><Relationship Id="rId10" Type="http://schemas.openxmlformats.org/officeDocument/2006/relationships/image" Target="../media/image1080.png"/><Relationship Id="rId4" Type="http://schemas.openxmlformats.org/officeDocument/2006/relationships/image" Target="../media/image1041.png"/><Relationship Id="rId9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13" Type="http://schemas.openxmlformats.org/officeDocument/2006/relationships/image" Target="../media/image123.png"/><Relationship Id="rId3" Type="http://schemas.openxmlformats.org/officeDocument/2006/relationships/image" Target="../media/image115.emf"/><Relationship Id="rId7" Type="http://schemas.openxmlformats.org/officeDocument/2006/relationships/image" Target="../media/image118.emf"/><Relationship Id="rId12" Type="http://schemas.openxmlformats.org/officeDocument/2006/relationships/image" Target="../media/image122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emf"/><Relationship Id="rId11" Type="http://schemas.openxmlformats.org/officeDocument/2006/relationships/image" Target="../media/image63.emf"/><Relationship Id="rId5" Type="http://schemas.openxmlformats.org/officeDocument/2006/relationships/image" Target="../media/image46.emf"/><Relationship Id="rId10" Type="http://schemas.openxmlformats.org/officeDocument/2006/relationships/image" Target="../media/image121.png"/><Relationship Id="rId4" Type="http://schemas.openxmlformats.org/officeDocument/2006/relationships/image" Target="../media/image116.emf"/><Relationship Id="rId9" Type="http://schemas.openxmlformats.org/officeDocument/2006/relationships/image" Target="../media/image120.emf"/><Relationship Id="rId1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13" Type="http://schemas.openxmlformats.org/officeDocument/2006/relationships/image" Target="../media/image123.png"/><Relationship Id="rId3" Type="http://schemas.openxmlformats.org/officeDocument/2006/relationships/image" Target="../media/image115.emf"/><Relationship Id="rId7" Type="http://schemas.openxmlformats.org/officeDocument/2006/relationships/image" Target="../media/image118.emf"/><Relationship Id="rId12" Type="http://schemas.openxmlformats.org/officeDocument/2006/relationships/image" Target="../media/image122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emf"/><Relationship Id="rId11" Type="http://schemas.openxmlformats.org/officeDocument/2006/relationships/image" Target="../media/image63.emf"/><Relationship Id="rId5" Type="http://schemas.openxmlformats.org/officeDocument/2006/relationships/image" Target="../media/image46.emf"/><Relationship Id="rId15" Type="http://schemas.openxmlformats.org/officeDocument/2006/relationships/image" Target="../media/image125.png"/><Relationship Id="rId10" Type="http://schemas.openxmlformats.org/officeDocument/2006/relationships/image" Target="../media/image121.png"/><Relationship Id="rId4" Type="http://schemas.openxmlformats.org/officeDocument/2006/relationships/image" Target="../media/image116.emf"/><Relationship Id="rId9" Type="http://schemas.openxmlformats.org/officeDocument/2006/relationships/image" Target="../media/image120.emf"/><Relationship Id="rId14" Type="http://schemas.openxmlformats.org/officeDocument/2006/relationships/image" Target="../media/image12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3429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Teaching Modeling and Variability </a:t>
            </a:r>
            <a:br>
              <a:rPr lang="en-US" dirty="0"/>
            </a:br>
            <a:r>
              <a:rPr lang="en-US" dirty="0"/>
              <a:t>in Software Design</a:t>
            </a:r>
            <a:br>
              <a:rPr lang="en-US" dirty="0"/>
            </a:br>
            <a:r>
              <a:rPr lang="en-US" sz="3100" dirty="0">
                <a:solidFill>
                  <a:srgbClr val="00B0F0"/>
                </a:solidFill>
              </a:rPr>
              <a:t>and its Importance to Science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Don </a:t>
            </a:r>
            <a:r>
              <a:rPr lang="en-US" dirty="0"/>
              <a:t>Batory</a:t>
            </a:r>
            <a:br>
              <a:rPr lang="en-US" dirty="0"/>
            </a:br>
            <a:r>
              <a:rPr lang="en-US" dirty="0"/>
              <a:t>Department of Computer Science</a:t>
            </a:r>
            <a:br>
              <a:rPr lang="en-US" dirty="0"/>
            </a:br>
            <a:r>
              <a:rPr lang="en-US" dirty="0"/>
              <a:t>University of Texas at Austin</a:t>
            </a:r>
            <a:br>
              <a:rPr lang="en-US" dirty="0"/>
            </a:br>
            <a:r>
              <a:rPr lang="en-US" dirty="0"/>
              <a:t>Austin, Texas </a:t>
            </a:r>
            <a:r>
              <a:rPr lang="en-US" dirty="0" smtClean="0"/>
              <a:t>78712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</a:t>
            </a:fld>
            <a:r>
              <a:rPr lang="en-US" smtClean="0"/>
              <a:t>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74027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Addition and subtraction of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numbers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/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dirty="0" smtClean="0"/>
                  <a:t>Some operations (multiplication) distribute over addition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Functions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740275"/>
              </a:xfrm>
              <a:blipFill rotWithShape="0">
                <a:blip r:embed="rId3"/>
                <a:stretch>
                  <a:fillRect l="-667" t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Mathematics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31751" y="2167030"/>
            <a:ext cx="4480498" cy="1098473"/>
            <a:chOff x="1013776" y="2167030"/>
            <a:chExt cx="4480498" cy="10984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359266" y="2548813"/>
                  <a:ext cx="15189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9266" y="2548813"/>
                  <a:ext cx="1518942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200" r="-32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743200" y="2911560"/>
                  <a:ext cx="27510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)=(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200" y="2911560"/>
                  <a:ext cx="2751074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49" t="-4444" r="-1327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601448" y="2213197"/>
                  <a:ext cx="105445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+0=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448" y="2213197"/>
                  <a:ext cx="1054455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624" r="-520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632535" y="2167030"/>
              <a:ext cx="849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 smtClean="0">
                  <a:latin typeface="Arial Narrow" panose="020B0606020202030204" pitchFamily="34" charset="0"/>
                </a:rPr>
                <a:t>identity</a:t>
              </a:r>
              <a:endParaRPr lang="en-US" sz="2000" dirty="0">
                <a:latin typeface="Arial Narrow" panose="020B0606020202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3776" y="2502646"/>
              <a:ext cx="1468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 smtClean="0">
                  <a:latin typeface="Arial Narrow" panose="020B0606020202030204" pitchFamily="34" charset="0"/>
                </a:rPr>
                <a:t>commutativity</a:t>
              </a:r>
              <a:endParaRPr lang="en-US" sz="2000" dirty="0">
                <a:latin typeface="Arial Narrow" panose="020B0606020202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62856" y="2865393"/>
              <a:ext cx="13195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 smtClean="0">
                  <a:latin typeface="Arial Narrow" panose="020B0606020202030204" pitchFamily="34" charset="0"/>
                </a:rPr>
                <a:t>associativity</a:t>
              </a:r>
              <a:endParaRPr lang="en-US" sz="2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7" name="Rectangular Callout 16"/>
          <p:cNvSpPr/>
          <p:nvPr/>
        </p:nvSpPr>
        <p:spPr>
          <a:xfrm>
            <a:off x="6553200" y="5105400"/>
            <a:ext cx="1676400" cy="914400"/>
          </a:xfrm>
          <a:prstGeom prst="wedgeRectCallout">
            <a:avLst>
              <a:gd name="adj1" fmla="val -108376"/>
              <a:gd name="adj2" fmla="val -21366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not in this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talk…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1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Dreaded Homework Assignments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Are these expressions equal?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+5⋅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+6 = 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+2)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Obviously no!  They are different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1357" t="-809" r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1577166"/>
          </a:xfrm>
        </p:spPr>
        <p:txBody>
          <a:bodyPr>
            <a:normAutofit/>
          </a:bodyPr>
          <a:lstStyle/>
          <a:p>
            <a:r>
              <a:rPr lang="en-US" dirty="0" smtClean="0"/>
              <a:t>We were taught to apply </a:t>
            </a:r>
            <a:r>
              <a:rPr lang="en-US" dirty="0"/>
              <a:t>a series of identities </a:t>
            </a:r>
            <a:r>
              <a:rPr lang="en-US" sz="1400" dirty="0" smtClean="0"/>
              <a:t>replace </a:t>
            </a:r>
            <a:r>
              <a:rPr lang="en-US" sz="1400" dirty="0"/>
              <a:t>equals with </a:t>
            </a:r>
            <a:r>
              <a:rPr lang="en-US" sz="1400" dirty="0" smtClean="0"/>
              <a:t>equals  </a:t>
            </a:r>
            <a:r>
              <a:rPr lang="en-US" dirty="0"/>
              <a:t>to prove </a:t>
            </a:r>
            <a:r>
              <a:rPr lang="en-US" dirty="0" smtClean="0"/>
              <a:t>their semantic equality </a:t>
            </a:r>
            <a:r>
              <a:rPr lang="en-US" sz="1400" dirty="0" smtClean="0"/>
              <a:t>or not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85936" y="3819220"/>
                <a:ext cx="276312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⋅2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936" y="3819220"/>
                <a:ext cx="2763129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5519" t="-26000" r="-242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85936" y="3177366"/>
                <a:ext cx="18557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936" y="3177366"/>
                <a:ext cx="1855701" cy="307777"/>
              </a:xfrm>
              <a:prstGeom prst="rect">
                <a:avLst/>
              </a:prstGeom>
              <a:blipFill rotWithShape="0"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85936" y="4461074"/>
                <a:ext cx="24633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 smtClean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+3⋅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+6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936" y="4461074"/>
                <a:ext cx="2463303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6188" t="-26000" r="-272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85936" y="5102927"/>
                <a:ext cx="16841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 smtClean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+5⋅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+6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936" y="5102927"/>
                <a:ext cx="1684115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9058" t="-25490" r="-4348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4547706"/>
            <a:ext cx="1066800" cy="111044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MDE Cosmic View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74027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We have a domain of algebraic expressions defined by metamodel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We have 2 elements: </a:t>
                </a:r>
                <a:r>
                  <a:rPr lang="en-US" sz="1800" dirty="0" smtClean="0"/>
                  <a:t>expressions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Is </a:t>
                </a:r>
                <a:r>
                  <a:rPr lang="en-US" dirty="0"/>
                  <a:t>there a path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proof</a:t>
                </a:r>
                <a:r>
                  <a:rPr lang="en-US" sz="1400" dirty="0" smtClean="0"/>
                  <a:t> </a:t>
                </a:r>
                <a:r>
                  <a:rPr lang="en-US" dirty="0" smtClean="0"/>
                  <a:t>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using arrows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identities</a:t>
                </a:r>
                <a:r>
                  <a:rPr lang="en-US" sz="1400" dirty="0" smtClean="0"/>
                  <a:t> </a:t>
                </a:r>
                <a:br>
                  <a:rPr lang="en-US" sz="1400" dirty="0" smtClean="0"/>
                </a:br>
                <a:r>
                  <a:rPr lang="en-US" dirty="0" smtClean="0"/>
                  <a:t>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740275"/>
              </a:xfrm>
              <a:blipFill rotWithShape="0">
                <a:blip r:embed="rId2"/>
                <a:stretch>
                  <a:fillRect l="-667" t="-772" b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2547987" y="4000440"/>
            <a:ext cx="2285029" cy="438950"/>
            <a:chOff x="2547987" y="4000440"/>
            <a:chExt cx="2285029" cy="438950"/>
          </a:xfrm>
        </p:grpSpPr>
        <p:sp>
          <p:nvSpPr>
            <p:cNvPr id="12" name="Oval 11"/>
            <p:cNvSpPr/>
            <p:nvPr/>
          </p:nvSpPr>
          <p:spPr>
            <a:xfrm>
              <a:off x="2834476" y="4269086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09276" y="4107135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547987" y="4162391"/>
                  <a:ext cx="26199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987" y="4162391"/>
                  <a:ext cx="261995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628" r="-930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565700" y="4000440"/>
                  <a:ext cx="2673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5700" y="4000440"/>
                  <a:ext cx="267316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636" r="-6818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3539165" y="2076716"/>
            <a:ext cx="3918139" cy="923330"/>
            <a:chOff x="4302209" y="2002811"/>
            <a:chExt cx="391813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302209" y="2243617"/>
                  <a:ext cx="31098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oMath>
                    </m:oMathPara>
                  </a14:m>
                  <a:endParaRPr lang="en-US" sz="2800" dirty="0">
                    <a:latin typeface="Arial Narrow" panose="020B0606020202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2209" y="2243617"/>
                  <a:ext cx="310983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6644276" y="2002811"/>
              <a:ext cx="15760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metamodel of all</a:t>
              </a:r>
            </a:p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algebraic </a:t>
              </a:r>
            </a:p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expressions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17" name="Straight Arrow Connector 16"/>
            <p:cNvCxnSpPr>
              <a:stCxn id="11" idx="1"/>
              <a:endCxn id="5" idx="3"/>
            </p:cNvCxnSpPr>
            <p:nvPr/>
          </p:nvCxnSpPr>
          <p:spPr>
            <a:xfrm flipH="1" flipV="1">
              <a:off x="4613192" y="2459061"/>
              <a:ext cx="2031084" cy="541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917422" y="2943617"/>
            <a:ext cx="997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 panose="020B0606020202030204" pitchFamily="34" charset="0"/>
              </a:rPr>
              <a:t>cone of </a:t>
            </a:r>
          </a:p>
          <a:p>
            <a:pPr algn="ctr"/>
            <a:r>
              <a:rPr lang="en-US" dirty="0" smtClean="0">
                <a:latin typeface="Arial Narrow" panose="020B0606020202030204" pitchFamily="34" charset="0"/>
              </a:rPr>
              <a:t>instances</a:t>
            </a:r>
            <a:endParaRPr lang="en-US" dirty="0">
              <a:latin typeface="Arial Narrow" panose="020B0606020202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08756" y="2748409"/>
            <a:ext cx="4963033" cy="2128391"/>
            <a:chOff x="2208756" y="2748409"/>
            <a:chExt cx="4963033" cy="2128391"/>
          </a:xfrm>
        </p:grpSpPr>
        <p:sp>
          <p:nvSpPr>
            <p:cNvPr id="6" name="Oval 5"/>
            <p:cNvSpPr/>
            <p:nvPr/>
          </p:nvSpPr>
          <p:spPr>
            <a:xfrm>
              <a:off x="2208756" y="3770531"/>
              <a:ext cx="2971800" cy="1066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</a:endParaRPr>
            </a:p>
          </p:txBody>
        </p:sp>
        <p:cxnSp>
          <p:nvCxnSpPr>
            <p:cNvPr id="8" name="Straight Connector 7"/>
            <p:cNvCxnSpPr>
              <a:stCxn id="5" idx="2"/>
              <a:endCxn id="6" idx="2"/>
            </p:cNvCxnSpPr>
            <p:nvPr/>
          </p:nvCxnSpPr>
          <p:spPr>
            <a:xfrm flipH="1">
              <a:off x="2208756" y="2748409"/>
              <a:ext cx="1485901" cy="155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5" idx="2"/>
              <a:endCxn id="6" idx="6"/>
            </p:cNvCxnSpPr>
            <p:nvPr/>
          </p:nvCxnSpPr>
          <p:spPr>
            <a:xfrm>
              <a:off x="3694657" y="2748409"/>
              <a:ext cx="1485899" cy="155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858609" y="3738027"/>
                  <a:ext cx="1313180" cy="11387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Arial Narrow" panose="020B0606020202030204" pitchFamily="34" charset="0"/>
                    </a:rPr>
                    <a:t>domain of all </a:t>
                  </a:r>
                  <a:br>
                    <a:rPr lang="en-US" dirty="0" smtClean="0">
                      <a:latin typeface="Arial Narrow" panose="020B0606020202030204" pitchFamily="34" charset="0"/>
                    </a:rPr>
                  </a:br>
                  <a:r>
                    <a:rPr lang="en-US" dirty="0" smtClean="0">
                      <a:latin typeface="Arial Narrow" panose="020B0606020202030204" pitchFamily="34" charset="0"/>
                    </a:rPr>
                    <a:t>algebraic </a:t>
                  </a:r>
                </a:p>
                <a:p>
                  <a:pPr algn="ctr"/>
                  <a:r>
                    <a:rPr lang="en-US" dirty="0" smtClean="0">
                      <a:latin typeface="Arial Narrow" panose="020B0606020202030204" pitchFamily="34" charset="0"/>
                    </a:rPr>
                    <a:t>expressions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</m:oMath>
                  </a14:m>
                  <a:r>
                    <a:rPr lang="en-US" sz="1200" dirty="0">
                      <a:latin typeface="Arial Narrow" panose="020B0606020202030204" pitchFamily="34" charset="0"/>
                    </a:rPr>
                    <a:t> </a:t>
                  </a:r>
                  <a:r>
                    <a:rPr lang="en-US" sz="1200" dirty="0" smtClean="0">
                      <a:latin typeface="Arial Narrow" panose="020B0606020202030204" pitchFamily="34" charset="0"/>
                    </a:rPr>
                    <a:t>instances</a:t>
                  </a:r>
                  <a:endParaRPr lang="en-US" sz="1200" dirty="0">
                    <a:latin typeface="Arial Narrow" panose="020B0606020202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8609" y="3738027"/>
                  <a:ext cx="1313180" cy="113877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256" t="-2139" r="-372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/>
            <p:cNvCxnSpPr>
              <a:stCxn id="18" idx="1"/>
              <a:endCxn id="6" idx="6"/>
            </p:cNvCxnSpPr>
            <p:nvPr/>
          </p:nvCxnSpPr>
          <p:spPr>
            <a:xfrm flipH="1" flipV="1">
              <a:off x="5180556" y="4303931"/>
              <a:ext cx="678053" cy="348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2899517" y="4323380"/>
            <a:ext cx="630220" cy="224743"/>
            <a:chOff x="2899517" y="4323380"/>
            <a:chExt cx="630220" cy="224743"/>
          </a:xfrm>
        </p:grpSpPr>
        <p:sp>
          <p:nvSpPr>
            <p:cNvPr id="33" name="Oval 32"/>
            <p:cNvSpPr/>
            <p:nvPr/>
          </p:nvSpPr>
          <p:spPr>
            <a:xfrm>
              <a:off x="3453537" y="4484514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>
              <a:stCxn id="12" idx="5"/>
              <a:endCxn id="33" idx="2"/>
            </p:cNvCxnSpPr>
            <p:nvPr/>
          </p:nvCxnSpPr>
          <p:spPr>
            <a:xfrm>
              <a:off x="2899517" y="4323380"/>
              <a:ext cx="554020" cy="1929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529737" y="4000440"/>
            <a:ext cx="460665" cy="515879"/>
            <a:chOff x="3529737" y="4000440"/>
            <a:chExt cx="460665" cy="515879"/>
          </a:xfrm>
        </p:grpSpPr>
        <p:sp>
          <p:nvSpPr>
            <p:cNvPr id="34" name="Oval 33"/>
            <p:cNvSpPr/>
            <p:nvPr/>
          </p:nvSpPr>
          <p:spPr>
            <a:xfrm>
              <a:off x="3914202" y="4000440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>
              <a:stCxn id="33" idx="6"/>
            </p:cNvCxnSpPr>
            <p:nvPr/>
          </p:nvCxnSpPr>
          <p:spPr>
            <a:xfrm flipV="1">
              <a:off x="3529737" y="4064049"/>
              <a:ext cx="384465" cy="4522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/>
          <p:cNvCxnSpPr>
            <a:stCxn id="34" idx="6"/>
            <a:endCxn id="13" idx="2"/>
          </p:cNvCxnSpPr>
          <p:nvPr/>
        </p:nvCxnSpPr>
        <p:spPr>
          <a:xfrm>
            <a:off x="3990402" y="4032245"/>
            <a:ext cx="418874" cy="106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Of course, there can be many paths </a:t>
            </a:r>
            <a:r>
              <a:rPr lang="en-US" sz="1400" dirty="0" smtClean="0"/>
              <a:t>derivations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Can derive a large number of semantically equivalent expressions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Yields a subdomain of “equivalent expressions”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 common source of variability in mathematics </a:t>
            </a:r>
            <a:r>
              <a:rPr lang="en-US" sz="1400" dirty="0" smtClean="0">
                <a:solidFill>
                  <a:srgbClr val="FF0000"/>
                </a:solidFill>
              </a:rPr>
              <a:t>that we don’t think about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You might say some expressions are better than others.  More later…</a:t>
            </a:r>
          </a:p>
        </p:txBody>
      </p:sp>
      <p:sp>
        <p:nvSpPr>
          <p:cNvPr id="46" name="Oval 45"/>
          <p:cNvSpPr/>
          <p:nvPr/>
        </p:nvSpPr>
        <p:spPr>
          <a:xfrm rot="21392154">
            <a:off x="2539938" y="3914322"/>
            <a:ext cx="2310571" cy="71398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MDE Cosmic View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917422" y="2209800"/>
            <a:ext cx="5541627" cy="2627531"/>
            <a:chOff x="1917422" y="2209800"/>
            <a:chExt cx="5541627" cy="2627531"/>
          </a:xfrm>
        </p:grpSpPr>
        <p:grpSp>
          <p:nvGrpSpPr>
            <p:cNvPr id="5" name="Group 4"/>
            <p:cNvGrpSpPr/>
            <p:nvPr/>
          </p:nvGrpSpPr>
          <p:grpSpPr>
            <a:xfrm>
              <a:off x="2547987" y="4000440"/>
              <a:ext cx="2285029" cy="438950"/>
              <a:chOff x="2547987" y="4000440"/>
              <a:chExt cx="2285029" cy="43895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834476" y="4269086"/>
                <a:ext cx="76200" cy="6360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4409276" y="4107135"/>
                <a:ext cx="76200" cy="6360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547987" y="4162391"/>
                    <a:ext cx="26199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7987" y="4162391"/>
                    <a:ext cx="261995" cy="27699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11628" r="-9302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4565700" y="4000440"/>
                    <a:ext cx="26731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5700" y="4000440"/>
                    <a:ext cx="267316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3636" r="-6818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/>
            <p:cNvGrpSpPr/>
            <p:nvPr/>
          </p:nvGrpSpPr>
          <p:grpSpPr>
            <a:xfrm>
              <a:off x="3539165" y="2209800"/>
              <a:ext cx="3919884" cy="646331"/>
              <a:chOff x="4302209" y="2135895"/>
              <a:chExt cx="3919884" cy="6463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4302209" y="2243617"/>
                    <a:ext cx="310983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2209" y="2243617"/>
                    <a:ext cx="310983" cy="43088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/>
              <p:cNvSpPr txBox="1"/>
              <p:nvPr/>
            </p:nvSpPr>
            <p:spPr>
              <a:xfrm>
                <a:off x="6646021" y="2135895"/>
                <a:ext cx="157607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 Narrow" panose="020B0606020202030204" pitchFamily="34" charset="0"/>
                  </a:rPr>
                  <a:t>metamodel of all</a:t>
                </a:r>
              </a:p>
              <a:p>
                <a:pPr algn="ctr"/>
                <a:r>
                  <a:rPr lang="en-US" dirty="0" smtClean="0">
                    <a:latin typeface="Arial Narrow" panose="020B0606020202030204" pitchFamily="34" charset="0"/>
                  </a:rPr>
                  <a:t>expressions</a:t>
                </a:r>
                <a:endParaRPr lang="en-US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3" name="Straight Arrow Connector 12"/>
              <p:cNvCxnSpPr>
                <a:stCxn id="12" idx="1"/>
                <a:endCxn id="11" idx="3"/>
              </p:cNvCxnSpPr>
              <p:nvPr/>
            </p:nvCxnSpPr>
            <p:spPr>
              <a:xfrm flipH="1">
                <a:off x="4613192" y="2459061"/>
                <a:ext cx="203282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1917422" y="2943617"/>
              <a:ext cx="9973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cone of </a:t>
              </a:r>
            </a:p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instances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08756" y="2748409"/>
              <a:ext cx="4963032" cy="2088922"/>
              <a:chOff x="2208756" y="2748409"/>
              <a:chExt cx="4963032" cy="2088922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208756" y="3770531"/>
                <a:ext cx="2971800" cy="1066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stCxn id="11" idx="2"/>
                <a:endCxn id="16" idx="2"/>
              </p:cNvCxnSpPr>
              <p:nvPr/>
            </p:nvCxnSpPr>
            <p:spPr>
              <a:xfrm flipH="1">
                <a:off x="2208756" y="2748409"/>
                <a:ext cx="1485901" cy="1555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11" idx="2"/>
                <a:endCxn id="16" idx="6"/>
              </p:cNvCxnSpPr>
              <p:nvPr/>
            </p:nvCxnSpPr>
            <p:spPr>
              <a:xfrm>
                <a:off x="3694657" y="2748409"/>
                <a:ext cx="1485899" cy="1555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5858608" y="3980766"/>
                    <a:ext cx="1313180" cy="646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latin typeface="Arial Narrow" panose="020B0606020202030204" pitchFamily="34" charset="0"/>
                      </a:rPr>
                      <a:t>domain of all </a:t>
                    </a:r>
                    <a:br>
                      <a:rPr lang="en-US" dirty="0" smtClean="0">
                        <a:latin typeface="Arial Narrow" panose="020B0606020202030204" pitchFamily="34" charset="0"/>
                      </a:rPr>
                    </a:br>
                    <a14:m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oMath>
                    </a14:m>
                    <a:r>
                      <a:rPr lang="en-US" dirty="0" smtClean="0">
                        <a:latin typeface="Arial Narrow" panose="020B0606020202030204" pitchFamily="34" charset="0"/>
                      </a:rPr>
                      <a:t> instances</a:t>
                    </a:r>
                    <a:endParaRPr lang="en-US" dirty="0">
                      <a:latin typeface="Arial Narrow" panose="020B0606020202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8608" y="3980766"/>
                    <a:ext cx="1313180" cy="64633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3256" t="-3774" r="-3721" b="-1509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Straight Arrow Connector 19"/>
              <p:cNvCxnSpPr>
                <a:stCxn id="19" idx="1"/>
                <a:endCxn id="16" idx="6"/>
              </p:cNvCxnSpPr>
              <p:nvPr/>
            </p:nvCxnSpPr>
            <p:spPr>
              <a:xfrm flipH="1" flipV="1">
                <a:off x="5180556" y="4303931"/>
                <a:ext cx="67805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2899517" y="4323380"/>
              <a:ext cx="630220" cy="224743"/>
              <a:chOff x="2899517" y="4323380"/>
              <a:chExt cx="630220" cy="22474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453537" y="4484514"/>
                <a:ext cx="76200" cy="6360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>
                <a:stCxn id="6" idx="5"/>
                <a:endCxn id="22" idx="2"/>
              </p:cNvCxnSpPr>
              <p:nvPr/>
            </p:nvCxnSpPr>
            <p:spPr>
              <a:xfrm>
                <a:off x="2899517" y="4323380"/>
                <a:ext cx="554020" cy="1929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3529737" y="4000440"/>
              <a:ext cx="460665" cy="515879"/>
              <a:chOff x="3529737" y="4000440"/>
              <a:chExt cx="460665" cy="515879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914202" y="4000440"/>
                <a:ext cx="76200" cy="6360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>
                <a:stCxn id="22" idx="6"/>
              </p:cNvCxnSpPr>
              <p:nvPr/>
            </p:nvCxnSpPr>
            <p:spPr>
              <a:xfrm flipV="1">
                <a:off x="3529737" y="4064049"/>
                <a:ext cx="384465" cy="4522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/>
            <p:cNvCxnSpPr>
              <a:stCxn id="25" idx="6"/>
              <a:endCxn id="7" idx="2"/>
            </p:cNvCxnSpPr>
            <p:nvPr/>
          </p:nvCxnSpPr>
          <p:spPr>
            <a:xfrm>
              <a:off x="3990402" y="4032245"/>
              <a:ext cx="418874" cy="1066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2899517" y="4106746"/>
            <a:ext cx="1547859" cy="316902"/>
            <a:chOff x="2899517" y="4106746"/>
            <a:chExt cx="1547859" cy="316902"/>
          </a:xfrm>
        </p:grpSpPr>
        <p:sp>
          <p:nvSpPr>
            <p:cNvPr id="29" name="Oval 28"/>
            <p:cNvSpPr/>
            <p:nvPr/>
          </p:nvSpPr>
          <p:spPr>
            <a:xfrm>
              <a:off x="3310192" y="4106746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>
              <a:stCxn id="6" idx="7"/>
              <a:endCxn id="29" idx="2"/>
            </p:cNvCxnSpPr>
            <p:nvPr/>
          </p:nvCxnSpPr>
          <p:spPr>
            <a:xfrm flipV="1">
              <a:off x="2899517" y="4138551"/>
              <a:ext cx="410675" cy="1398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3952302" y="4360039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9" idx="5"/>
              <a:endCxn id="31" idx="1"/>
            </p:cNvCxnSpPr>
            <p:nvPr/>
          </p:nvCxnSpPr>
          <p:spPr>
            <a:xfrm>
              <a:off x="3375233" y="4161040"/>
              <a:ext cx="588228" cy="2083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31" idx="6"/>
              <a:endCxn id="7" idx="4"/>
            </p:cNvCxnSpPr>
            <p:nvPr/>
          </p:nvCxnSpPr>
          <p:spPr>
            <a:xfrm flipV="1">
              <a:off x="4028502" y="4170744"/>
              <a:ext cx="418874" cy="2211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910676" y="4081139"/>
            <a:ext cx="1520288" cy="294803"/>
            <a:chOff x="2910676" y="4081139"/>
            <a:chExt cx="1520288" cy="294803"/>
          </a:xfrm>
        </p:grpSpPr>
        <p:sp>
          <p:nvSpPr>
            <p:cNvPr id="36" name="Oval 35"/>
            <p:cNvSpPr/>
            <p:nvPr/>
          </p:nvSpPr>
          <p:spPr>
            <a:xfrm>
              <a:off x="3659779" y="4081139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359898" y="4273276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354764" y="4312333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>
              <a:stCxn id="6" idx="6"/>
              <a:endCxn id="37" idx="2"/>
            </p:cNvCxnSpPr>
            <p:nvPr/>
          </p:nvCxnSpPr>
          <p:spPr>
            <a:xfrm>
              <a:off x="2910676" y="4300891"/>
              <a:ext cx="449222" cy="4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7" idx="6"/>
              <a:endCxn id="36" idx="3"/>
            </p:cNvCxnSpPr>
            <p:nvPr/>
          </p:nvCxnSpPr>
          <p:spPr>
            <a:xfrm flipV="1">
              <a:off x="3436098" y="4135433"/>
              <a:ext cx="234840" cy="169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6" idx="5"/>
              <a:endCxn id="38" idx="2"/>
            </p:cNvCxnSpPr>
            <p:nvPr/>
          </p:nvCxnSpPr>
          <p:spPr>
            <a:xfrm>
              <a:off x="3724820" y="4135433"/>
              <a:ext cx="629944" cy="2087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08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Software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Is a classical way to control software complexity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Hallmark of Agile approaches, like XP</a:t>
            </a:r>
          </a:p>
          <a:p>
            <a:endParaRPr lang="en-US" dirty="0"/>
          </a:p>
          <a:p>
            <a:r>
              <a:rPr lang="en-US" dirty="0" smtClean="0"/>
              <a:t>Goal of </a:t>
            </a:r>
            <a:r>
              <a:rPr lang="en-US" b="1" dirty="0" smtClean="0">
                <a:solidFill>
                  <a:srgbClr val="FF0000"/>
                </a:solidFill>
              </a:rPr>
              <a:t>Automated Software Design </a:t>
            </a:r>
            <a:r>
              <a:rPr lang="en-US" dirty="0" smtClean="0"/>
              <a:t>is to automate all or some the common arrows/transformations of software design</a:t>
            </a:r>
          </a:p>
          <a:p>
            <a:endParaRPr lang="en-US" dirty="0" smtClean="0"/>
          </a:p>
          <a:p>
            <a:pPr lvl="2"/>
            <a:r>
              <a:rPr lang="en-US" dirty="0" smtClean="0"/>
              <a:t>“all” is more likely in domain-specific applications</a:t>
            </a:r>
          </a:p>
          <a:p>
            <a:pPr lvl="2"/>
            <a:r>
              <a:rPr lang="en-US" dirty="0" smtClean="0"/>
              <a:t>“some” expected in generic applications, like refactorings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be 4"/>
              <p:cNvSpPr/>
              <p:nvPr/>
            </p:nvSpPr>
            <p:spPr>
              <a:xfrm>
                <a:off x="1621220" y="2204406"/>
                <a:ext cx="639271" cy="614994"/>
              </a:xfrm>
              <a:prstGeom prst="cub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ub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220" y="2204406"/>
                <a:ext cx="639271" cy="614994"/>
              </a:xfrm>
              <a:prstGeom prst="cube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2117253" y="2204406"/>
            <a:ext cx="1876337" cy="614994"/>
            <a:chOff x="1274216" y="2133600"/>
            <a:chExt cx="1876337" cy="6149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ube 7"/>
                <p:cNvSpPr/>
                <p:nvPr/>
              </p:nvSpPr>
              <p:spPr>
                <a:xfrm>
                  <a:off x="2511282" y="2133600"/>
                  <a:ext cx="639271" cy="614994"/>
                </a:xfrm>
                <a:prstGeom prst="cub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Cub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1282" y="2133600"/>
                  <a:ext cx="639271" cy="614994"/>
                </a:xfrm>
                <a:prstGeom prst="cube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31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>
              <a:stCxn id="5" idx="4"/>
              <a:endCxn id="8" idx="2"/>
            </p:cNvCxnSpPr>
            <p:nvPr/>
          </p:nvCxnSpPr>
          <p:spPr>
            <a:xfrm>
              <a:off x="1274216" y="2517971"/>
              <a:ext cx="1237066" cy="0"/>
            </a:xfrm>
            <a:prstGeom prst="straightConnector1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834012" y="2215194"/>
                  <a:ext cx="260712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4012" y="2215194"/>
                  <a:ext cx="260712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3953" r="-6977" b="-15556"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3850352" y="2204406"/>
            <a:ext cx="1881660" cy="614994"/>
            <a:chOff x="3007315" y="2133600"/>
            <a:chExt cx="1881660" cy="6149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ube 8"/>
                <p:cNvSpPr/>
                <p:nvPr/>
              </p:nvSpPr>
              <p:spPr>
                <a:xfrm>
                  <a:off x="4249704" y="2133600"/>
                  <a:ext cx="639271" cy="614994"/>
                </a:xfrm>
                <a:prstGeom prst="cub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Cub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9704" y="2133600"/>
                  <a:ext cx="639271" cy="614994"/>
                </a:xfrm>
                <a:prstGeom prst="cub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31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/>
            <p:cNvCxnSpPr>
              <a:stCxn id="8" idx="4"/>
              <a:endCxn id="9" idx="2"/>
            </p:cNvCxnSpPr>
            <p:nvPr/>
          </p:nvCxnSpPr>
          <p:spPr>
            <a:xfrm>
              <a:off x="3007315" y="2517971"/>
              <a:ext cx="1242389" cy="0"/>
            </a:xfrm>
            <a:prstGeom prst="straightConnector1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567111" y="2215194"/>
                  <a:ext cx="266035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7111" y="2215194"/>
                  <a:ext cx="266035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3636" r="-6818" b="-15556"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be 9"/>
              <p:cNvSpPr/>
              <p:nvPr/>
            </p:nvSpPr>
            <p:spPr>
              <a:xfrm>
                <a:off x="6831163" y="2204406"/>
                <a:ext cx="639271" cy="614994"/>
              </a:xfrm>
              <a:prstGeom prst="cub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ub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163" y="2204406"/>
                <a:ext cx="639271" cy="614994"/>
              </a:xfrm>
              <a:prstGeom prst="cub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588774" y="2286000"/>
            <a:ext cx="1252899" cy="302777"/>
            <a:chOff x="4745737" y="2286000"/>
            <a:chExt cx="1252899" cy="302777"/>
          </a:xfrm>
        </p:grpSpPr>
        <p:cxnSp>
          <p:nvCxnSpPr>
            <p:cNvPr id="13" name="Straight Arrow Connector 12"/>
            <p:cNvCxnSpPr>
              <a:stCxn id="9" idx="4"/>
              <a:endCxn id="10" idx="2"/>
            </p:cNvCxnSpPr>
            <p:nvPr/>
          </p:nvCxnSpPr>
          <p:spPr>
            <a:xfrm>
              <a:off x="4745737" y="2588777"/>
              <a:ext cx="1252899" cy="0"/>
            </a:xfrm>
            <a:prstGeom prst="straightConnector1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305533" y="2286000"/>
                  <a:ext cx="266035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5533" y="2286000"/>
                  <a:ext cx="266035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953" r="-6977" b="-15556"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Software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Programs are graphs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23938" y="2190750"/>
            <a:ext cx="2905125" cy="3448050"/>
            <a:chOff x="381000" y="2514600"/>
            <a:chExt cx="2905125" cy="344805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514600"/>
              <a:ext cx="2905125" cy="34480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81000" y="5306794"/>
              <a:ext cx="7432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Parse </a:t>
              </a:r>
            </a:p>
            <a:p>
              <a:r>
                <a:rPr lang="en-US" dirty="0" smtClean="0"/>
                <a:t>Trees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05400" y="1669306"/>
            <a:ext cx="3124200" cy="2242369"/>
            <a:chOff x="4953000" y="1524000"/>
            <a:chExt cx="3124200" cy="224236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000" y="1524000"/>
              <a:ext cx="3124200" cy="224236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953000" y="3120038"/>
              <a:ext cx="1059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Class</a:t>
              </a:r>
            </a:p>
            <a:p>
              <a:r>
                <a:rPr lang="en-US" dirty="0" smtClean="0"/>
                <a:t>Diagrams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86150" y="4521000"/>
            <a:ext cx="3962701" cy="1117800"/>
            <a:chOff x="4790774" y="4238625"/>
            <a:chExt cx="3962701" cy="11178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0774" y="4238625"/>
              <a:ext cx="3962701" cy="1117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7410450" y="4316968"/>
              <a:ext cx="111819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 Flow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86540" y="5872749"/>
            <a:ext cx="6170920" cy="70788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Foundations of Today’s MDE</a:t>
            </a:r>
            <a:endParaRPr lang="en-U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2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82000" cy="474027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Deals with the addition and subtraction of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graphs</a:t>
                </a:r>
                <a:r>
                  <a:rPr lang="en-US" dirty="0" smtClean="0"/>
                  <a:t>, not numbers, w. similar properties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/>
                </a:r>
                <a:br>
                  <a:rPr lang="en-US" dirty="0"/>
                </a:b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Some operations distribute over addition: make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ed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Functions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82000" cy="4740275"/>
              </a:xfrm>
              <a:blipFill rotWithShape="0">
                <a:blip r:embed="rId3"/>
                <a:stretch>
                  <a:fillRect l="-655" t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Software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294305" y="2285105"/>
            <a:ext cx="4555390" cy="1067695"/>
            <a:chOff x="938884" y="2167030"/>
            <a:chExt cx="4555390" cy="106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359266" y="2548813"/>
                  <a:ext cx="15189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9266" y="2548813"/>
                  <a:ext cx="1518942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200" r="-32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743200" y="2911560"/>
                  <a:ext cx="27510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)=(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200" y="2911560"/>
                  <a:ext cx="2751074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49" t="-4444" r="-1327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601448" y="2213197"/>
                  <a:ext cx="105445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+0=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448" y="2213197"/>
                  <a:ext cx="1054455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624" r="-520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576944" y="2167030"/>
              <a:ext cx="905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identity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8884" y="2502646"/>
              <a:ext cx="1543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commutativity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58559" y="2865393"/>
              <a:ext cx="13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associativity</a:t>
              </a:r>
              <a:endParaRPr lang="en-US" dirty="0"/>
            </a:p>
          </p:txBody>
        </p:sp>
      </p:grpSp>
      <p:sp>
        <p:nvSpPr>
          <p:cNvPr id="3" name="Rectangular Callout 2"/>
          <p:cNvSpPr/>
          <p:nvPr/>
        </p:nvSpPr>
        <p:spPr>
          <a:xfrm>
            <a:off x="6553200" y="5105400"/>
            <a:ext cx="1676400" cy="914400"/>
          </a:xfrm>
          <a:prstGeom prst="wedgeRectCallout">
            <a:avLst>
              <a:gd name="adj1" fmla="val -113141"/>
              <a:gd name="adj2" fmla="val -22337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not in this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talk!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This Concrete!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47800"/>
                <a:ext cx="8229600" cy="4525963"/>
              </a:xfrm>
            </p:spPr>
            <p:txBody>
              <a:bodyPr/>
              <a:lstStyle/>
              <a:p>
                <a:r>
                  <a:rPr lang="en-US" dirty="0" smtClean="0"/>
                  <a:t>Start with UML class diagrams 	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47800"/>
                <a:ext cx="8229600" cy="4525963"/>
              </a:xfrm>
              <a:blipFill rotWithShape="0"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1266" y="2133601"/>
            <a:ext cx="1002579" cy="1969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916652" y="2952809"/>
                <a:ext cx="9112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652" y="2952809"/>
                <a:ext cx="911211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317899" y="4745666"/>
                <a:ext cx="9653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899" y="4745666"/>
                <a:ext cx="965392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38200" y="2856763"/>
                <a:ext cx="9188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56763"/>
                <a:ext cx="918841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1928" y="2605553"/>
            <a:ext cx="3374502" cy="102564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62983" y="4643124"/>
            <a:ext cx="2289166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 is a union-like  op that has an identity 0, is commutative and </a:t>
            </a:r>
          </a:p>
          <a:p>
            <a:pPr algn="ctr"/>
            <a:r>
              <a:rPr lang="en-US" dirty="0" smtClean="0"/>
              <a:t>associative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837266" y="3232686"/>
            <a:ext cx="45719" cy="14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69136" y="5111492"/>
            <a:ext cx="45719" cy="14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84135" y="2412060"/>
            <a:ext cx="45719" cy="14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62983" y="5983069"/>
            <a:ext cx="228916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– is a set subtraction</a:t>
            </a:r>
          </a:p>
          <a:p>
            <a:pPr algn="ctr"/>
            <a:r>
              <a:rPr lang="en-US" dirty="0" smtClean="0"/>
              <a:t>operation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62983" y="4182767"/>
            <a:ext cx="881803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62983" y="2013099"/>
            <a:ext cx="881803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6060" y="2605553"/>
            <a:ext cx="3374502" cy="102564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1573" y="2133173"/>
            <a:ext cx="1002579" cy="19695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6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15504 0.275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3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14688 0.3439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44" grpId="0"/>
      <p:bldP spid="85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399017"/>
            <a:ext cx="4383087" cy="1362075"/>
          </a:xfrm>
        </p:spPr>
        <p:txBody>
          <a:bodyPr>
            <a:normAutofit/>
          </a:bodyPr>
          <a:lstStyle/>
          <a:p>
            <a:r>
              <a:rPr lang="en-US" dirty="0"/>
              <a:t>cute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2313" y="4410075"/>
            <a:ext cx="4383087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cute</a:t>
            </a:r>
            <a:br>
              <a:rPr lang="en-US" dirty="0" smtClean="0"/>
            </a:br>
            <a:r>
              <a:rPr lang="en-US" dirty="0" smtClean="0"/>
              <a:t>But so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1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Would You Explain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typical spaghetti class diagram to someone?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2339830"/>
            <a:ext cx="4038600" cy="39688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work is in </a:t>
            </a:r>
            <a:r>
              <a:rPr lang="en-US" b="1" dirty="0">
                <a:solidFill>
                  <a:srgbClr val="FF0000"/>
                </a:solidFill>
              </a:rPr>
              <a:t>automated software design (</a:t>
            </a:r>
            <a:r>
              <a:rPr lang="en-US" b="1" dirty="0" err="1">
                <a:solidFill>
                  <a:srgbClr val="FF0000"/>
                </a:solidFill>
              </a:rPr>
              <a:t>ASD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dirty="0" smtClean="0"/>
              <a:t>my interests: </a:t>
            </a:r>
            <a:r>
              <a:rPr lang="en-US" b="1" dirty="0" smtClean="0">
                <a:solidFill>
                  <a:srgbClr val="FF0000"/>
                </a:solidFill>
              </a:rPr>
              <a:t>software product lines (SPLs)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model driven engineering (</a:t>
            </a:r>
            <a:r>
              <a:rPr lang="en-US" b="1" dirty="0" err="1" smtClean="0">
                <a:solidFill>
                  <a:srgbClr val="FF0000"/>
                </a:solidFill>
              </a:rPr>
              <a:t>MDE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, refactoring</a:t>
            </a:r>
          </a:p>
          <a:p>
            <a:pPr lvl="2"/>
            <a:r>
              <a:rPr lang="en-US" dirty="0" smtClean="0"/>
              <a:t>background in systems, </a:t>
            </a:r>
            <a:r>
              <a:rPr lang="en-US" b="1" i="1" dirty="0" smtClean="0"/>
              <a:t>not</a:t>
            </a:r>
            <a:r>
              <a:rPr lang="en-US" dirty="0" smtClean="0"/>
              <a:t> formal methods </a:t>
            </a:r>
          </a:p>
          <a:p>
            <a:pPr lvl="2"/>
            <a:r>
              <a:rPr lang="en-US" dirty="0" smtClean="0"/>
              <a:t>flavor of my work is to use mathematics to explain what I have observed and done in practice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</a:t>
            </a:fld>
            <a:r>
              <a:rPr lang="en-US" smtClean="0"/>
              <a:t>      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09613" y="3962400"/>
            <a:ext cx="7724775" cy="1800225"/>
            <a:chOff x="709613" y="3962400"/>
            <a:chExt cx="7724775" cy="18002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613" y="4105275"/>
              <a:ext cx="3009900" cy="15144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1213" y="3962400"/>
              <a:ext cx="2543175" cy="180022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4155762" y="4447014"/>
              <a:ext cx="1299202" cy="830997"/>
              <a:chOff x="4155762" y="4087048"/>
              <a:chExt cx="1299202" cy="830997"/>
            </a:xfrm>
          </p:grpSpPr>
          <p:sp>
            <p:nvSpPr>
              <p:cNvPr id="11" name="Right Arrow 10"/>
              <p:cNvSpPr/>
              <p:nvPr/>
            </p:nvSpPr>
            <p:spPr>
              <a:xfrm>
                <a:off x="4386263" y="4350147"/>
                <a:ext cx="838200" cy="30480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155762" y="4087048"/>
                <a:ext cx="129920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from practice</a:t>
                </a:r>
              </a:p>
              <a:p>
                <a:endParaRPr lang="en-US" sz="1600" dirty="0"/>
              </a:p>
              <a:p>
                <a:pPr algn="ctr"/>
                <a:r>
                  <a:rPr lang="en-US" sz="1600" dirty="0" smtClean="0"/>
                  <a:t>to theory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83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Graph 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Build graph incrementally by adding subgraphs to a simple base graph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Each </a:t>
            </a:r>
            <a:r>
              <a:rPr lang="en-US" b="1" dirty="0">
                <a:solidFill>
                  <a:srgbClr val="FF0000"/>
                </a:solidFill>
              </a:rPr>
              <a:t>step is understandable, implementable, and testable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76223" y="3092644"/>
            <a:ext cx="1234377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Explain</a:t>
            </a:r>
          </a:p>
          <a:p>
            <a:pPr algn="ctr"/>
            <a:r>
              <a:rPr lang="en-US" dirty="0" smtClean="0"/>
              <a:t>Complexity</a:t>
            </a:r>
          </a:p>
          <a:p>
            <a:pPr algn="ctr"/>
            <a:r>
              <a:rPr lang="en-US" dirty="0" smtClean="0"/>
              <a:t>in a Simple</a:t>
            </a:r>
          </a:p>
          <a:p>
            <a:pPr algn="ctr"/>
            <a:r>
              <a:rPr lang="en-US" dirty="0" smtClean="0"/>
              <a:t>Way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4547706"/>
            <a:ext cx="1066800" cy="1110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521" y="2126209"/>
            <a:ext cx="883963" cy="6547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736654"/>
            <a:ext cx="1320205" cy="6547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2126209"/>
            <a:ext cx="1320205" cy="22690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5491" y="5277175"/>
            <a:ext cx="883963" cy="6547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2119406"/>
            <a:ext cx="1389085" cy="38156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8993" y="3744220"/>
            <a:ext cx="883963" cy="6547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2122323"/>
            <a:ext cx="4109852" cy="38156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3348" y="1981200"/>
            <a:ext cx="4109852" cy="3962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05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Unique Way to Construct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Consequence of commutativity and associativity of graph addition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Math confirms the intuitive: one can create a design in any number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of equivalent ways – more later…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4547706"/>
            <a:ext cx="1066800" cy="1110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744" y="3724296"/>
            <a:ext cx="1333296" cy="2123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644" y="2167423"/>
            <a:ext cx="1333296" cy="36798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808" y="3728258"/>
            <a:ext cx="848461" cy="631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4825" y="2031726"/>
            <a:ext cx="3735432" cy="2329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677" y="2023526"/>
            <a:ext cx="3944792" cy="38214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403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399017"/>
            <a:ext cx="4383087" cy="1362075"/>
          </a:xfrm>
        </p:spPr>
        <p:txBody>
          <a:bodyPr>
            <a:normAutofit/>
          </a:bodyPr>
          <a:lstStyle/>
          <a:p>
            <a:r>
              <a:rPr lang="en-US" dirty="0"/>
              <a:t>cute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2313" y="4399017"/>
            <a:ext cx="4992687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cute</a:t>
            </a:r>
            <a:br>
              <a:rPr lang="en-US" dirty="0" smtClean="0"/>
            </a:br>
            <a:r>
              <a:rPr lang="en-US" dirty="0" smtClean="0"/>
              <a:t>But Who Cares?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564" y="2040903"/>
            <a:ext cx="3767489" cy="2591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53" y="2237613"/>
            <a:ext cx="3714940" cy="207083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313765" y="2968229"/>
            <a:ext cx="609600" cy="6096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 Identities</a:t>
            </a:r>
            <a:br>
              <a:rPr lang="en-US" dirty="0" smtClean="0"/>
            </a:br>
            <a:r>
              <a:rPr lang="en-US" sz="2000" dirty="0" smtClean="0">
                <a:solidFill>
                  <a:srgbClr val="0070C0"/>
                </a:solidFill>
              </a:rPr>
              <a:t>often presented as Refactorings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Push down association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Refactorings are reversible (equalities)</a:t>
            </a:r>
          </a:p>
          <a:p>
            <a:r>
              <a:rPr lang="en-US" dirty="0" smtClean="0"/>
              <a:t>Lots of these identities </a:t>
            </a:r>
            <a:r>
              <a:rPr lang="en-US" dirty="0"/>
              <a:t>– see more later</a:t>
            </a:r>
            <a:r>
              <a:rPr lang="en-US" dirty="0" smtClean="0"/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328" y="3141809"/>
            <a:ext cx="524475" cy="2624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MDE Universe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7638"/>
                <a:ext cx="8229600" cy="4922837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Metamodel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whose domain is class diagrams 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/>
                  <a:t>G</a:t>
                </a:r>
                <a:r>
                  <a:rPr lang="en-US" dirty="0" smtClean="0"/>
                  <a:t>iven two class diagrams,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, does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?</a:t>
                </a:r>
              </a:p>
              <a:p>
                <a:r>
                  <a:rPr lang="en-US" dirty="0" smtClean="0"/>
                  <a:t>Can we apply a set of graph identities to prove their equivalence?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Let’s a look at an example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7638"/>
                <a:ext cx="8229600" cy="4922837"/>
              </a:xfrm>
              <a:blipFill rotWithShape="0">
                <a:blip r:embed="rId2"/>
                <a:stretch>
                  <a:fillRect l="-667" t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547987" y="3771840"/>
            <a:ext cx="2285029" cy="438950"/>
            <a:chOff x="2547987" y="4000440"/>
            <a:chExt cx="2285029" cy="438950"/>
          </a:xfrm>
        </p:grpSpPr>
        <p:sp>
          <p:nvSpPr>
            <p:cNvPr id="6" name="Oval 5"/>
            <p:cNvSpPr/>
            <p:nvPr/>
          </p:nvSpPr>
          <p:spPr>
            <a:xfrm>
              <a:off x="2834476" y="4269086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409276" y="4107135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547987" y="4162391"/>
                  <a:ext cx="26199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987" y="4162391"/>
                  <a:ext cx="261995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628" r="-4651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565700" y="4000440"/>
                  <a:ext cx="2673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5700" y="4000440"/>
                  <a:ext cx="267316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364" r="-4545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3422801" y="1981200"/>
            <a:ext cx="4034501" cy="646331"/>
            <a:chOff x="4185845" y="2135895"/>
            <a:chExt cx="4034501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185845" y="2243617"/>
                  <a:ext cx="5802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ℂ𝔻</m:t>
                        </m:r>
                      </m:oMath>
                    </m:oMathPara>
                  </a14:m>
                  <a:endParaRPr lang="en-US" sz="2800" dirty="0">
                    <a:latin typeface="Arial Narrow" panose="020B0606020202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5845" y="2243617"/>
                  <a:ext cx="580287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6644274" y="2135895"/>
              <a:ext cx="1576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metamodel of all</a:t>
              </a:r>
            </a:p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class diagrams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13" name="Straight Arrow Connector 12"/>
            <p:cNvCxnSpPr>
              <a:stCxn id="12" idx="1"/>
              <a:endCxn id="11" idx="3"/>
            </p:cNvCxnSpPr>
            <p:nvPr/>
          </p:nvCxnSpPr>
          <p:spPr>
            <a:xfrm flipH="1">
              <a:off x="4766132" y="2459061"/>
              <a:ext cx="1878142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917422" y="2715017"/>
            <a:ext cx="997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 panose="020B0606020202030204" pitchFamily="34" charset="0"/>
              </a:rPr>
              <a:t>cone of </a:t>
            </a:r>
          </a:p>
          <a:p>
            <a:pPr algn="ctr"/>
            <a:r>
              <a:rPr lang="en-US" dirty="0" smtClean="0">
                <a:latin typeface="Arial Narrow" panose="020B0606020202030204" pitchFamily="34" charset="0"/>
              </a:rPr>
              <a:t>instances</a:t>
            </a:r>
            <a:endParaRPr lang="en-US" dirty="0">
              <a:latin typeface="Arial Narrow" panose="020B0606020202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08756" y="2443609"/>
            <a:ext cx="5030360" cy="2165122"/>
            <a:chOff x="2208756" y="2672209"/>
            <a:chExt cx="5030360" cy="2165122"/>
          </a:xfrm>
        </p:grpSpPr>
        <p:sp>
          <p:nvSpPr>
            <p:cNvPr id="16" name="Oval 15"/>
            <p:cNvSpPr/>
            <p:nvPr/>
          </p:nvSpPr>
          <p:spPr>
            <a:xfrm>
              <a:off x="2208756" y="3770531"/>
              <a:ext cx="2971800" cy="1066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</a:endParaRPr>
            </a:p>
          </p:txBody>
        </p:sp>
        <p:cxnSp>
          <p:nvCxnSpPr>
            <p:cNvPr id="17" name="Straight Connector 16"/>
            <p:cNvCxnSpPr>
              <a:stCxn id="11" idx="2"/>
              <a:endCxn id="16" idx="2"/>
            </p:cNvCxnSpPr>
            <p:nvPr/>
          </p:nvCxnSpPr>
          <p:spPr>
            <a:xfrm flipH="1">
              <a:off x="2208756" y="2672209"/>
              <a:ext cx="1504189" cy="1631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1" idx="2"/>
              <a:endCxn id="16" idx="6"/>
            </p:cNvCxnSpPr>
            <p:nvPr/>
          </p:nvCxnSpPr>
          <p:spPr>
            <a:xfrm>
              <a:off x="3712945" y="2672209"/>
              <a:ext cx="1467611" cy="1631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791283" y="3980766"/>
              <a:ext cx="144783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domain of all </a:t>
              </a:r>
              <a:br>
                <a:rPr lang="en-US" dirty="0" smtClean="0">
                  <a:latin typeface="Arial Narrow" panose="020B0606020202030204" pitchFamily="34" charset="0"/>
                </a:rPr>
              </a:br>
              <a:r>
                <a:rPr lang="en-US" dirty="0" smtClean="0">
                  <a:latin typeface="Arial Narrow" panose="020B0606020202030204" pitchFamily="34" charset="0"/>
                </a:rPr>
                <a:t>class diagrams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20" name="Straight Arrow Connector 19"/>
            <p:cNvCxnSpPr>
              <a:stCxn id="19" idx="1"/>
              <a:endCxn id="16" idx="6"/>
            </p:cNvCxnSpPr>
            <p:nvPr/>
          </p:nvCxnSpPr>
          <p:spPr>
            <a:xfrm flipH="1" flipV="1">
              <a:off x="5180556" y="4303931"/>
              <a:ext cx="610727" cy="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899517" y="4094780"/>
            <a:ext cx="630220" cy="224743"/>
            <a:chOff x="2899517" y="4323380"/>
            <a:chExt cx="630220" cy="224743"/>
          </a:xfrm>
        </p:grpSpPr>
        <p:sp>
          <p:nvSpPr>
            <p:cNvPr id="22" name="Oval 21"/>
            <p:cNvSpPr/>
            <p:nvPr/>
          </p:nvSpPr>
          <p:spPr>
            <a:xfrm>
              <a:off x="3453537" y="4484514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6" idx="5"/>
              <a:endCxn id="22" idx="2"/>
            </p:cNvCxnSpPr>
            <p:nvPr/>
          </p:nvCxnSpPr>
          <p:spPr>
            <a:xfrm>
              <a:off x="2899517" y="4323380"/>
              <a:ext cx="554020" cy="1929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518578" y="3771840"/>
            <a:ext cx="471824" cy="493389"/>
            <a:chOff x="3518578" y="4000440"/>
            <a:chExt cx="471824" cy="493389"/>
          </a:xfrm>
        </p:grpSpPr>
        <p:sp>
          <p:nvSpPr>
            <p:cNvPr id="25" name="Oval 24"/>
            <p:cNvSpPr/>
            <p:nvPr/>
          </p:nvSpPr>
          <p:spPr>
            <a:xfrm>
              <a:off x="3914202" y="4000440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>
              <a:stCxn id="22" idx="7"/>
              <a:endCxn id="25" idx="3"/>
            </p:cNvCxnSpPr>
            <p:nvPr/>
          </p:nvCxnSpPr>
          <p:spPr>
            <a:xfrm flipV="1">
              <a:off x="3518578" y="4054734"/>
              <a:ext cx="406783" cy="4390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>
            <a:stCxn id="25" idx="6"/>
            <a:endCxn id="7" idx="2"/>
          </p:cNvCxnSpPr>
          <p:nvPr/>
        </p:nvCxnSpPr>
        <p:spPr>
          <a:xfrm>
            <a:off x="3990402" y="3803645"/>
            <a:ext cx="418874" cy="106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#2 for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“Abstraction Challenges” Panel at MODELS 2013</a:t>
            </a:r>
          </a:p>
          <a:p>
            <a:pPr lvl="2"/>
            <a:r>
              <a:rPr lang="en-US" dirty="0" smtClean="0"/>
              <a:t>I posed a question: if I give a modeling assignment** to my class…</a:t>
            </a:r>
          </a:p>
          <a:p>
            <a:pPr lvl="2"/>
            <a:endParaRPr lang="en-US" dirty="0" smtClean="0"/>
          </a:p>
          <a:p>
            <a:pPr marL="1828800" lvl="4" indent="0">
              <a:buNone/>
            </a:pPr>
            <a:r>
              <a:rPr lang="en-US" dirty="0" smtClean="0"/>
              <a:t>** create a class diagram to express …</a:t>
            </a:r>
          </a:p>
          <a:p>
            <a:pPr marL="1828800" lvl="4" indent="0">
              <a:buNone/>
            </a:pPr>
            <a:endParaRPr lang="en-US" sz="1600" dirty="0"/>
          </a:p>
          <a:p>
            <a:pPr marL="400050"/>
            <a:r>
              <a:rPr lang="en-US" dirty="0" smtClean="0"/>
              <a:t>Response caught me off-guard</a:t>
            </a:r>
          </a:p>
          <a:p>
            <a:pPr marL="1200150" lvl="2"/>
            <a:r>
              <a:rPr lang="en-US" dirty="0" smtClean="0"/>
              <a:t>if panelists said anything it was “but there is only one right answer”</a:t>
            </a:r>
          </a:p>
          <a:p>
            <a:pPr marL="1200150" lvl="2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90496" y="4572000"/>
            <a:ext cx="2563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Really??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5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Guess: Common </a:t>
            </a:r>
            <a:br>
              <a:rPr lang="en-US" dirty="0" smtClean="0"/>
            </a:br>
            <a:r>
              <a:rPr lang="en-US" dirty="0" smtClean="0"/>
              <a:t>Interpretation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915" y="299754"/>
            <a:ext cx="4629150" cy="1628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232" y="4391950"/>
            <a:ext cx="4600575" cy="24860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615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Example from </a:t>
            </a:r>
            <a:r>
              <a:rPr lang="en-US" dirty="0" err="1" smtClean="0"/>
              <a:t>Davide</a:t>
            </a:r>
            <a:r>
              <a:rPr lang="en-US" dirty="0" smtClean="0"/>
              <a:t> Di </a:t>
            </a:r>
            <a:r>
              <a:rPr lang="en-US" dirty="0" err="1" smtClean="0"/>
              <a:t>Ruscio</a:t>
            </a:r>
            <a:r>
              <a:rPr lang="en-US" dirty="0" smtClean="0"/>
              <a:t> clarified a common interpretation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What is a class diagram of a class diagram?</a:t>
            </a:r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allows classes to have attributes</a:t>
            </a:r>
            <a:br>
              <a:rPr lang="en-US" dirty="0" smtClean="0"/>
            </a:br>
            <a:r>
              <a:rPr lang="en-US" dirty="0" smtClean="0"/>
              <a:t>and directed associations</a:t>
            </a:r>
          </a:p>
          <a:p>
            <a:pPr marL="457200" indent="-457200">
              <a:buFont typeface="+mj-lt"/>
              <a:buAutoNum type="alphaLcParenR"/>
            </a:pPr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answer (a) + class hierarchies</a:t>
            </a:r>
          </a:p>
          <a:p>
            <a:pPr marL="457200" indent="-457200">
              <a:buFont typeface="+mj-lt"/>
              <a:buAutoNum type="alphaLcParenR"/>
            </a:pPr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answer (b) + pull-up common attributes </a:t>
            </a:r>
            <a:r>
              <a:rPr lang="en-US" sz="1400" dirty="0" smtClean="0"/>
              <a:t>name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971799" y="1417638"/>
            <a:ext cx="1292487" cy="510891"/>
          </a:xfrm>
          <a:prstGeom prst="wedgeRoundRectCallout">
            <a:avLst>
              <a:gd name="adj1" fmla="val -85324"/>
              <a:gd name="adj2" fmla="val 6268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thank you </a:t>
            </a:r>
            <a:r>
              <a:rPr lang="en-US" sz="1400" dirty="0" err="1" smtClean="0">
                <a:solidFill>
                  <a:schemeClr val="tx1"/>
                </a:solidFill>
              </a:rPr>
              <a:t>Davide</a:t>
            </a:r>
            <a:r>
              <a:rPr lang="en-US" sz="1400" dirty="0" smtClean="0">
                <a:solidFill>
                  <a:schemeClr val="tx1"/>
                </a:solidFill>
              </a:rPr>
              <a:t>!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419600" y="0"/>
            <a:ext cx="0" cy="68580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5489" y="30089"/>
            <a:ext cx="664068" cy="7609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6307" y="4343400"/>
            <a:ext cx="664068" cy="817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733" y="2328138"/>
            <a:ext cx="4533900" cy="18669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Teaching Databases Mid-1980s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noticed the same problems</a:t>
            </a:r>
          </a:p>
          <a:p>
            <a:pPr lvl="2"/>
            <a:r>
              <a:rPr lang="en-US" dirty="0" smtClean="0"/>
              <a:t>unless you are very specific about what you want students to model, </a:t>
            </a:r>
            <a:br>
              <a:rPr lang="en-US" dirty="0" smtClean="0"/>
            </a:br>
            <a:r>
              <a:rPr lang="en-US" dirty="0" smtClean="0"/>
              <a:t>you will get a zoo answers</a:t>
            </a:r>
          </a:p>
          <a:p>
            <a:pPr lvl="2"/>
            <a:r>
              <a:rPr lang="en-US" dirty="0" smtClean="0"/>
              <a:t>I graded the same way as </a:t>
            </a:r>
            <a:r>
              <a:rPr lang="en-US" dirty="0" err="1" smtClean="0"/>
              <a:t>Davide</a:t>
            </a:r>
            <a:r>
              <a:rPr lang="en-US" dirty="0" smtClean="0"/>
              <a:t>…</a:t>
            </a:r>
          </a:p>
          <a:p>
            <a:pPr lvl="2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Decades later, in teaching Software Design, I took a broader perspective, </a:t>
            </a:r>
            <a:br>
              <a:rPr lang="en-US" dirty="0" smtClean="0"/>
            </a:br>
            <a:r>
              <a:rPr lang="en-US" dirty="0" smtClean="0"/>
              <a:t>I realized I needed to tighten the problem spec to reduce the zoo of answers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I Start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is a class diagram of a class diagram?</a:t>
            </a:r>
          </a:p>
          <a:p>
            <a:endParaRPr lang="en-US" dirty="0" smtClean="0"/>
          </a:p>
          <a:p>
            <a:r>
              <a:rPr lang="en-US" dirty="0" smtClean="0"/>
              <a:t>Here is my in-class answer: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5257800"/>
            <a:ext cx="4038600" cy="868363"/>
          </a:xfrm>
        </p:spPr>
        <p:txBody>
          <a:bodyPr/>
          <a:lstStyle/>
          <a:p>
            <a:r>
              <a:rPr lang="en-US" dirty="0" smtClean="0"/>
              <a:t>For </a:t>
            </a:r>
            <a:r>
              <a:rPr lang="en-US" dirty="0" err="1" smtClean="0"/>
              <a:t>MDE</a:t>
            </a:r>
            <a:r>
              <a:rPr lang="en-US" dirty="0" smtClean="0"/>
              <a:t> purists, </a:t>
            </a:r>
            <a:br>
              <a:rPr lang="en-US" dirty="0" smtClean="0"/>
            </a:br>
            <a:r>
              <a:rPr lang="en-US" dirty="0" smtClean="0"/>
              <a:t>this CD is an instance of itself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803" y="1591322"/>
            <a:ext cx="1080521" cy="814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26" y="1580147"/>
            <a:ext cx="1267011" cy="2877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410" y="1580148"/>
            <a:ext cx="1267179" cy="3034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25" y="1577381"/>
            <a:ext cx="3951449" cy="30478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Assignment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Given this metamodel, </a:t>
            </a:r>
            <a:r>
              <a:rPr lang="en-US" dirty="0"/>
              <a:t>w</a:t>
            </a:r>
            <a:r>
              <a:rPr lang="en-US" dirty="0" smtClean="0"/>
              <a:t>hat minimal change do you need to make to generalize it to express inheritance relationships among classes?</a:t>
            </a:r>
          </a:p>
          <a:p>
            <a:endParaRPr lang="en-US" dirty="0"/>
          </a:p>
          <a:p>
            <a:r>
              <a:rPr lang="en-US" dirty="0" smtClean="0"/>
              <a:t>And I get all sorts of answers…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81" y="1600200"/>
            <a:ext cx="3908119" cy="30144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6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Heard Lectures 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Their work is to find algebraic laws of programming (esp. concurrency)</a:t>
            </a:r>
          </a:p>
          <a:p>
            <a:endParaRPr lang="en-US" dirty="0"/>
          </a:p>
          <a:p>
            <a:r>
              <a:rPr lang="en-US" dirty="0" smtClean="0"/>
              <a:t>My approach to software automation has this flavor (physics), but is not as formal</a:t>
            </a:r>
          </a:p>
          <a:p>
            <a:pPr lvl="2"/>
            <a:r>
              <a:rPr lang="en-US" dirty="0" smtClean="0"/>
              <a:t>geared more toward practicing engineers</a:t>
            </a:r>
          </a:p>
          <a:p>
            <a:pPr lvl="2"/>
            <a:r>
              <a:rPr lang="en-US" dirty="0" smtClean="0"/>
              <a:t>does not preclude others with stronger formal backgrounds to follow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465388" y="1706119"/>
            <a:ext cx="1995199" cy="2320813"/>
            <a:chOff x="3538321" y="1706119"/>
            <a:chExt cx="1995199" cy="2320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8321" y="1706119"/>
              <a:ext cx="1995199" cy="19951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3914885" y="3657600"/>
              <a:ext cx="1242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Tony Hoare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91502" y="1735066"/>
            <a:ext cx="2221582" cy="2291866"/>
            <a:chOff x="6547775" y="1735066"/>
            <a:chExt cx="2221582" cy="22918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7775" y="1735066"/>
              <a:ext cx="2221582" cy="1937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7052471" y="3657600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Ric</a:t>
              </a:r>
              <a:r>
                <a:rPr lang="en-US" dirty="0" smtClean="0"/>
                <a:t> </a:t>
              </a:r>
              <a:r>
                <a:rPr lang="en-US" dirty="0" err="1" smtClean="0"/>
                <a:t>Hehner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0915" y="1726984"/>
            <a:ext cx="2003558" cy="2299948"/>
            <a:chOff x="520508" y="1726984"/>
            <a:chExt cx="2003558" cy="2299948"/>
          </a:xfrm>
        </p:grpSpPr>
        <p:sp>
          <p:nvSpPr>
            <p:cNvPr id="7" name="TextBox 6"/>
            <p:cNvSpPr txBox="1"/>
            <p:nvPr/>
          </p:nvSpPr>
          <p:spPr>
            <a:xfrm>
              <a:off x="998458" y="3657600"/>
              <a:ext cx="1047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Jay Misra</a:t>
              </a:r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508" y="1726984"/>
              <a:ext cx="2003558" cy="19534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7530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 #1 and #2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600201"/>
            <a:ext cx="8547587" cy="762000"/>
          </a:xfrm>
        </p:spPr>
        <p:txBody>
          <a:bodyPr/>
          <a:lstStyle/>
          <a:p>
            <a:r>
              <a:rPr lang="en-US" dirty="0" smtClean="0"/>
              <a:t>The left answer is my answer + constraint that there are no inheritance cycles </a:t>
            </a:r>
            <a:r>
              <a:rPr lang="en-US" sz="1400" dirty="0" smtClean="0"/>
              <a:t>not shown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61481"/>
            <a:ext cx="3727988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48" y="5966936"/>
            <a:ext cx="2663743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let’s hope we agree on cardinality</a:t>
            </a:r>
          </a:p>
          <a:p>
            <a:pPr algn="ctr"/>
            <a:r>
              <a:rPr lang="en-US" sz="1400" dirty="0" smtClean="0"/>
              <a:t>labeling, as it is non-standard.</a:t>
            </a:r>
            <a:br>
              <a:rPr lang="en-US" sz="1400" dirty="0" smtClean="0"/>
            </a:br>
            <a:r>
              <a:rPr lang="en-US" sz="1400" dirty="0" smtClean="0"/>
              <a:t>I use </a:t>
            </a:r>
            <a:r>
              <a:rPr lang="en-US" sz="1400" dirty="0" err="1" smtClean="0"/>
              <a:t>Booch</a:t>
            </a:r>
            <a:r>
              <a:rPr lang="en-US" sz="1400" dirty="0" smtClean="0"/>
              <a:t> et al. UML convention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912" y="2362200"/>
            <a:ext cx="4439875" cy="32186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191000" y="4056155"/>
            <a:ext cx="615412" cy="923330"/>
            <a:chOff x="4191000" y="4056155"/>
            <a:chExt cx="615412" cy="923330"/>
          </a:xfrm>
        </p:grpSpPr>
        <p:sp>
          <p:nvSpPr>
            <p:cNvPr id="10" name="Equal 9"/>
            <p:cNvSpPr/>
            <p:nvPr/>
          </p:nvSpPr>
          <p:spPr>
            <a:xfrm>
              <a:off x="4191000" y="4229100"/>
              <a:ext cx="615412" cy="577441"/>
            </a:xfrm>
            <a:prstGeom prst="mathEqual">
              <a:avLst>
                <a:gd name="adj1" fmla="val 10631"/>
                <a:gd name="adj2" fmla="val 1176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46072" y="4056155"/>
              <a:ext cx="505267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?</a:t>
              </a:r>
              <a:endPara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4498705" y="2209800"/>
            <a:ext cx="0" cy="46482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standard rewrite of database design circa mid-1980s called “</a:t>
            </a:r>
            <a:r>
              <a:rPr lang="en-US" dirty="0" smtClean="0">
                <a:solidFill>
                  <a:srgbClr val="FF0000"/>
                </a:solidFill>
              </a:rPr>
              <a:t>normalize</a:t>
            </a:r>
            <a:r>
              <a:rPr lang="en-US" dirty="0"/>
              <a:t>” </a:t>
            </a:r>
            <a:r>
              <a:rPr lang="en-US" sz="1400" dirty="0" smtClean="0"/>
              <a:t>association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And, of course, the rename refactoring which asserts “X” equals “Y”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85" y="2504187"/>
            <a:ext cx="7983630" cy="1369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Graph Identities Known Beforehand</a:t>
            </a:r>
            <a:br>
              <a:rPr lang="en-US" dirty="0" smtClean="0"/>
            </a:br>
            <a:r>
              <a:rPr lang="en-US" sz="2200" dirty="0">
                <a:solidFill>
                  <a:srgbClr val="0070C0"/>
                </a:solidFill>
              </a:rPr>
              <a:t>a.k.a. Refactorings</a:t>
            </a: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81" y="5105400"/>
            <a:ext cx="3081838" cy="61538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71600" y="2590800"/>
            <a:ext cx="5334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80167" y="2627489"/>
            <a:ext cx="5334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31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47800" y="3166404"/>
            <a:ext cx="15070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1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51771 0.060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4305 0.062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5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0.37518 0.057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85" y="2504187"/>
            <a:ext cx="7983630" cy="13693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standard rewrite of database design circa mid-1980s called “</a:t>
            </a:r>
            <a:r>
              <a:rPr lang="en-US" dirty="0" smtClean="0">
                <a:solidFill>
                  <a:srgbClr val="FF0000"/>
                </a:solidFill>
              </a:rPr>
              <a:t>normalize</a:t>
            </a:r>
            <a:r>
              <a:rPr lang="en-US" dirty="0" smtClean="0"/>
              <a:t>” </a:t>
            </a:r>
            <a:r>
              <a:rPr lang="en-US" sz="1400" dirty="0" smtClean="0"/>
              <a:t>association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 smtClean="0"/>
              <a:t>Special case where A = B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979" y="4612884"/>
            <a:ext cx="2967276" cy="1379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 Identities Known Beforehand</a:t>
            </a:r>
            <a:br>
              <a:rPr lang="en-US" dirty="0"/>
            </a:br>
            <a:r>
              <a:rPr lang="en-US" sz="2200" dirty="0" smtClean="0">
                <a:solidFill>
                  <a:srgbClr val="0070C0"/>
                </a:solidFill>
              </a:rPr>
              <a:t>a.k.a. Refactorings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652" y="2869466"/>
            <a:ext cx="828868" cy="624824"/>
          </a:xfrm>
          <a:prstGeom prst="rect">
            <a:avLst/>
          </a:prstGeom>
        </p:spPr>
      </p:pic>
      <p:cxnSp>
        <p:nvCxnSpPr>
          <p:cNvPr id="16" name="Straight Connector 15"/>
          <p:cNvCxnSpPr>
            <a:stCxn id="12" idx="3"/>
            <a:endCxn id="13" idx="1"/>
          </p:cNvCxnSpPr>
          <p:nvPr/>
        </p:nvCxnSpPr>
        <p:spPr>
          <a:xfrm>
            <a:off x="1409053" y="3181878"/>
            <a:ext cx="16925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337" y="2508744"/>
            <a:ext cx="778478" cy="58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150" y="3276599"/>
            <a:ext cx="794242" cy="601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142" y="2524284"/>
            <a:ext cx="775658" cy="573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85" y="2869466"/>
            <a:ext cx="828868" cy="624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983" y="4886826"/>
            <a:ext cx="1404370" cy="109801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Elbow Connector 4"/>
          <p:cNvCxnSpPr/>
          <p:nvPr/>
        </p:nvCxnSpPr>
        <p:spPr>
          <a:xfrm>
            <a:off x="5638800" y="3098146"/>
            <a:ext cx="762000" cy="475722"/>
          </a:xfrm>
          <a:prstGeom prst="bentConnector3">
            <a:avLst>
              <a:gd name="adj1" fmla="val -298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7433742" y="3161072"/>
            <a:ext cx="704817" cy="412796"/>
          </a:xfrm>
          <a:prstGeom prst="bentConnector3">
            <a:avLst>
              <a:gd name="adj1" fmla="val 10223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4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0.26632 0.358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16" y="179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00954 0.358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79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1283 0.3472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1736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11753 0.4122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8" y="2060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15833 0.4122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060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13003 0.2141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1069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01024 0.3101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550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3489 0.2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12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Let’s Derive their Equivalence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5325123"/>
            <a:ext cx="8229600" cy="801040"/>
          </a:xfrm>
        </p:spPr>
        <p:txBody>
          <a:bodyPr/>
          <a:lstStyle/>
          <a:p>
            <a:r>
              <a:rPr lang="en-US" dirty="0" smtClean="0"/>
              <a:t>Of course, the right diagram is more verbose than the left, but they are equivalent</a:t>
            </a:r>
          </a:p>
          <a:p>
            <a:r>
              <a:rPr lang="en-US" dirty="0" smtClean="0"/>
              <a:t>They don’t get equivalent grades because the right CD is not minimal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13" y="1817466"/>
            <a:ext cx="1740638" cy="1411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72049" y="1693333"/>
            <a:ext cx="4012539" cy="1659467"/>
            <a:chOff x="2946036" y="1552266"/>
            <a:chExt cx="4012539" cy="16594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9600" y="1552266"/>
              <a:ext cx="2538975" cy="1659467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946036" y="2103504"/>
              <a:ext cx="801566" cy="556990"/>
              <a:chOff x="3000579" y="1825010"/>
              <a:chExt cx="801566" cy="55699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8000" y="2029200"/>
                <a:ext cx="706725" cy="3528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000579" y="1825010"/>
                <a:ext cx="8015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normalize</a:t>
                </a:r>
                <a:endParaRPr lang="en-US" sz="1200" dirty="0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812725" y="4010334"/>
            <a:ext cx="706725" cy="556990"/>
            <a:chOff x="3048000" y="1825010"/>
            <a:chExt cx="706725" cy="5569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0" y="2029200"/>
              <a:ext cx="706725" cy="352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105449" y="1825010"/>
              <a:ext cx="5918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equals</a:t>
              </a:r>
              <a:endParaRPr lang="en-US" sz="12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613" y="3561190"/>
            <a:ext cx="2538975" cy="16594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28796" y="2975304"/>
            <a:ext cx="898384" cy="1139496"/>
            <a:chOff x="4191000" y="4149006"/>
            <a:chExt cx="615412" cy="923330"/>
          </a:xfrm>
        </p:grpSpPr>
        <p:sp>
          <p:nvSpPr>
            <p:cNvPr id="17" name="Equal 16"/>
            <p:cNvSpPr/>
            <p:nvPr/>
          </p:nvSpPr>
          <p:spPr>
            <a:xfrm>
              <a:off x="4191000" y="4229100"/>
              <a:ext cx="615412" cy="577441"/>
            </a:xfrm>
            <a:prstGeom prst="mathEqual">
              <a:avLst>
                <a:gd name="adj1" fmla="val 10631"/>
                <a:gd name="adj2" fmla="val 1176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46072" y="4149006"/>
              <a:ext cx="5052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?</a:t>
              </a:r>
              <a:endPara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7352" y="3835702"/>
            <a:ext cx="1066800" cy="1110442"/>
          </a:xfrm>
          <a:prstGeom prst="rect">
            <a:avLst/>
          </a:prstGeom>
        </p:spPr>
      </p:pic>
      <p:cxnSp>
        <p:nvCxnSpPr>
          <p:cNvPr id="21" name="Elbow Connector 20"/>
          <p:cNvCxnSpPr/>
          <p:nvPr/>
        </p:nvCxnSpPr>
        <p:spPr>
          <a:xfrm flipV="1">
            <a:off x="1353581" y="1823385"/>
            <a:ext cx="838200" cy="704104"/>
          </a:xfrm>
          <a:prstGeom prst="bentConnector3">
            <a:avLst>
              <a:gd name="adj1" fmla="val 568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2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0.48421 0.03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1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Another Student 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r>
              <a:rPr lang="en-US" dirty="0" smtClean="0"/>
              <a:t>Constraint on both diagrams: no box can have multiple super classes,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 inheritance cycles,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5" y="1428142"/>
            <a:ext cx="3693997" cy="2784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066" y="1755896"/>
            <a:ext cx="4225660" cy="21293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37923" y="2383910"/>
            <a:ext cx="736493" cy="873359"/>
            <a:chOff x="4191000" y="4052501"/>
            <a:chExt cx="615412" cy="923330"/>
          </a:xfrm>
        </p:grpSpPr>
        <p:sp>
          <p:nvSpPr>
            <p:cNvPr id="9" name="Equal 8"/>
            <p:cNvSpPr/>
            <p:nvPr/>
          </p:nvSpPr>
          <p:spPr>
            <a:xfrm>
              <a:off x="4191000" y="4229100"/>
              <a:ext cx="615412" cy="577441"/>
            </a:xfrm>
            <a:prstGeom prst="mathEqual">
              <a:avLst>
                <a:gd name="adj1" fmla="val 10631"/>
                <a:gd name="adj2" fmla="val 1176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46072" y="4052501"/>
              <a:ext cx="5052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?</a:t>
              </a:r>
              <a:endPara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53" y="4040081"/>
            <a:ext cx="4044038" cy="2482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153" y="1371600"/>
            <a:ext cx="4044038" cy="24826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813344"/>
            <a:ext cx="2368838" cy="1620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 Use Normalization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35</a:t>
            </a:fld>
            <a:endParaRPr lang="en-US" dirty="0"/>
          </a:p>
        </p:txBody>
      </p:sp>
      <p:cxnSp>
        <p:nvCxnSpPr>
          <p:cNvPr id="12" name="Elbow Connector 11"/>
          <p:cNvCxnSpPr/>
          <p:nvPr/>
        </p:nvCxnSpPr>
        <p:spPr>
          <a:xfrm>
            <a:off x="1905000" y="2192022"/>
            <a:ext cx="762000" cy="457200"/>
          </a:xfrm>
          <a:prstGeom prst="bentConnector3">
            <a:avLst>
              <a:gd name="adj1" fmla="val 9586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/>
          <p:nvPr/>
        </p:nvCxnSpPr>
        <p:spPr>
          <a:xfrm rot="10800000">
            <a:off x="5105400" y="2133600"/>
            <a:ext cx="1447800" cy="1143000"/>
          </a:xfrm>
          <a:prstGeom prst="bentConnector3">
            <a:avLst>
              <a:gd name="adj1" fmla="val 99039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6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49479 -0.067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00417 0.41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73" y="2485243"/>
            <a:ext cx="4370813" cy="2816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92" y="2638688"/>
            <a:ext cx="2791355" cy="2282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18" y="2647924"/>
            <a:ext cx="950438" cy="6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20174 0.232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7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25" y="1243131"/>
            <a:ext cx="3597619" cy="3058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00" y="4470000"/>
            <a:ext cx="6453001" cy="238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Step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-1" y="4419600"/>
            <a:ext cx="914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4969010"/>
            <a:ext cx="1066800" cy="1110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6424406"/>
            <a:ext cx="3094283" cy="4187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463" y="1343329"/>
            <a:ext cx="3361937" cy="2858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917" y="2514599"/>
            <a:ext cx="615684" cy="4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53695" cy="4756150"/>
          </a:xfrm>
        </p:spPr>
        <p:txBody>
          <a:bodyPr>
            <a:normAutofit/>
          </a:bodyPr>
          <a:lstStyle/>
          <a:p>
            <a:r>
              <a:rPr lang="en-US" dirty="0" smtClean="0"/>
              <a:t>Graph refactorings are Graph identities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smtClean="0"/>
              <a:t>We should be teaching is the mathematics of software design – 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this is the Science of Design</a:t>
            </a:r>
          </a:p>
          <a:p>
            <a:endParaRPr lang="en-US" dirty="0"/>
          </a:p>
          <a:p>
            <a:r>
              <a:rPr lang="en-US" dirty="0" smtClean="0"/>
              <a:t>Variations in designs are explained by the application of graph identities </a:t>
            </a:r>
          </a:p>
          <a:p>
            <a:endParaRPr lang="en-US" dirty="0"/>
          </a:p>
          <a:p>
            <a:r>
              <a:rPr lang="en-US" dirty="0" smtClean="0"/>
              <a:t>Interesting assignments for students to think about what identities they need to grade each other’s answers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5029200" y="1534892"/>
            <a:ext cx="4141569" cy="4293231"/>
            <a:chOff x="1885651" y="1611092"/>
            <a:chExt cx="4141569" cy="4293231"/>
          </a:xfrm>
        </p:grpSpPr>
        <p:sp>
          <p:nvSpPr>
            <p:cNvPr id="36" name="Oval 35"/>
            <p:cNvSpPr/>
            <p:nvPr/>
          </p:nvSpPr>
          <p:spPr>
            <a:xfrm rot="21319874">
              <a:off x="2898722" y="3967196"/>
              <a:ext cx="1752600" cy="45103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163394" y="4107135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269722" y="4223724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986960" y="4138939"/>
                  <a:ext cx="2508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6960" y="4138939"/>
                  <a:ext cx="250838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634" r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267742" y="3957056"/>
                  <a:ext cx="1650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742" y="3957056"/>
                  <a:ext cx="165045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2222" r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404513" y="2317522"/>
                  <a:ext cx="5802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ℂ𝔻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4513" y="2317522"/>
                  <a:ext cx="580287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4235576" y="1611092"/>
              <a:ext cx="1791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metamodel of all</a:t>
              </a:r>
            </a:p>
            <a:p>
              <a:pPr algn="ctr"/>
              <a:r>
                <a:rPr lang="en-US" dirty="0" smtClean="0"/>
                <a:t>class diagrams</a:t>
              </a:r>
              <a:endParaRPr lang="en-US" dirty="0"/>
            </a:p>
          </p:txBody>
        </p:sp>
        <p:cxnSp>
          <p:nvCxnSpPr>
            <p:cNvPr id="14" name="Straight Arrow Connector 13"/>
            <p:cNvCxnSpPr>
              <a:stCxn id="13" idx="1"/>
              <a:endCxn id="12" idx="0"/>
            </p:cNvCxnSpPr>
            <p:nvPr/>
          </p:nvCxnSpPr>
          <p:spPr>
            <a:xfrm flipH="1">
              <a:off x="3694657" y="1934258"/>
              <a:ext cx="540919" cy="38326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885651" y="2943617"/>
              <a:ext cx="10609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Cone of </a:t>
              </a:r>
            </a:p>
            <a:p>
              <a:pPr algn="ctr"/>
              <a:r>
                <a:rPr lang="en-US" dirty="0" smtClean="0"/>
                <a:t>Instances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208756" y="3770531"/>
              <a:ext cx="2971800" cy="1066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2" idx="2"/>
              <a:endCxn id="17" idx="2"/>
            </p:cNvCxnSpPr>
            <p:nvPr/>
          </p:nvCxnSpPr>
          <p:spPr>
            <a:xfrm flipH="1">
              <a:off x="2208756" y="2748409"/>
              <a:ext cx="1485901" cy="155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2" idx="2"/>
              <a:endCxn id="17" idx="6"/>
            </p:cNvCxnSpPr>
            <p:nvPr/>
          </p:nvCxnSpPr>
          <p:spPr>
            <a:xfrm>
              <a:off x="3694657" y="2748409"/>
              <a:ext cx="1485899" cy="155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4307822" y="5257992"/>
                  <a:ext cx="1486304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domain of all </a:t>
                  </a:r>
                  <a:br>
                    <a:rPr lang="en-US" dirty="0" smtClean="0"/>
                  </a:b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ℂ𝔻</m:t>
                      </m:r>
                    </m:oMath>
                  </a14:m>
                  <a:r>
                    <a:rPr lang="en-US" dirty="0" smtClean="0"/>
                    <a:t> instances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7822" y="5257992"/>
                  <a:ext cx="1486304" cy="6463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049" t="-4717" r="-2459" b="-1415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/>
            <p:cNvCxnSpPr>
              <a:stCxn id="20" idx="1"/>
              <a:endCxn id="17" idx="4"/>
            </p:cNvCxnSpPr>
            <p:nvPr/>
          </p:nvCxnSpPr>
          <p:spPr>
            <a:xfrm flipH="1" flipV="1">
              <a:off x="3694656" y="4837331"/>
              <a:ext cx="613166" cy="74382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613030" y="4328594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stCxn id="7" idx="5"/>
              <a:endCxn id="23" idx="2"/>
            </p:cNvCxnSpPr>
            <p:nvPr/>
          </p:nvCxnSpPr>
          <p:spPr>
            <a:xfrm>
              <a:off x="3228435" y="4161429"/>
              <a:ext cx="384595" cy="1989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3914202" y="4000440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3" idx="6"/>
              <a:endCxn id="26" idx="1"/>
            </p:cNvCxnSpPr>
            <p:nvPr/>
          </p:nvCxnSpPr>
          <p:spPr>
            <a:xfrm flipV="1">
              <a:off x="3689230" y="4009755"/>
              <a:ext cx="236131" cy="3506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6" idx="6"/>
              <a:endCxn id="8" idx="2"/>
            </p:cNvCxnSpPr>
            <p:nvPr/>
          </p:nvCxnSpPr>
          <p:spPr>
            <a:xfrm>
              <a:off x="3990402" y="4032245"/>
              <a:ext cx="279320" cy="2232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399017"/>
            <a:ext cx="4383087" cy="1362075"/>
          </a:xfrm>
        </p:spPr>
        <p:txBody>
          <a:bodyPr>
            <a:normAutofit/>
          </a:bodyPr>
          <a:lstStyle/>
          <a:p>
            <a:r>
              <a:rPr lang="en-US" dirty="0"/>
              <a:t>cute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2313" y="4399017"/>
            <a:ext cx="7772400" cy="2322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cute</a:t>
            </a:r>
            <a:br>
              <a:rPr lang="en-US" dirty="0" smtClean="0"/>
            </a:br>
            <a:r>
              <a:rPr lang="en-US" dirty="0" smtClean="0"/>
              <a:t>But engineers don’t</a:t>
            </a:r>
            <a:br>
              <a:rPr lang="en-US" dirty="0" smtClean="0"/>
            </a:br>
            <a:r>
              <a:rPr lang="en-US" dirty="0" smtClean="0"/>
              <a:t>	need this…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722313" y="4399017"/>
            <a:ext cx="7772400" cy="2322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cute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Lectures 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Their work is to find algebraic laws of programming</a:t>
            </a:r>
          </a:p>
          <a:p>
            <a:endParaRPr lang="en-US" dirty="0"/>
          </a:p>
          <a:p>
            <a:r>
              <a:rPr lang="en-US" dirty="0" smtClean="0"/>
              <a:t>My approach to software automation has this flavor (physics), but is not as formal</a:t>
            </a:r>
          </a:p>
          <a:p>
            <a:pPr lvl="2"/>
            <a:r>
              <a:rPr lang="en-US" dirty="0" smtClean="0"/>
              <a:t>geared more to practice and engineering</a:t>
            </a:r>
          </a:p>
          <a:p>
            <a:pPr lvl="2"/>
            <a:r>
              <a:rPr lang="en-US" dirty="0" smtClean="0"/>
              <a:t>does not preclude others with stronger formal backgrounds to follow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321" y="1706119"/>
            <a:ext cx="1995199" cy="199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75" y="1735066"/>
            <a:ext cx="2221582" cy="193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98458" y="3657600"/>
            <a:ext cx="104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Jay Misra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14885" y="3657600"/>
            <a:ext cx="124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Tony Hoare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52471" y="365760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Ric</a:t>
            </a:r>
            <a:r>
              <a:rPr lang="en-US" dirty="0" smtClean="0"/>
              <a:t> </a:t>
            </a:r>
            <a:r>
              <a:rPr lang="en-US" dirty="0" err="1" smtClean="0"/>
              <a:t>Hehner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08" y="1726984"/>
            <a:ext cx="2003558" cy="195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105" y="1051578"/>
            <a:ext cx="6339791" cy="475484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bliqueTop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271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3773" y="2362201"/>
            <a:ext cx="5576455" cy="44958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Really???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0" y="2562225"/>
            <a:ext cx="5372100" cy="3381375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872" y="5943600"/>
            <a:ext cx="5429250" cy="714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38" y="1451704"/>
            <a:ext cx="7781925" cy="10382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1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3773" y="2362201"/>
            <a:ext cx="5576455" cy="44958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Really???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0" y="2562225"/>
            <a:ext cx="5372100" cy="3381375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5" y="5943600"/>
            <a:ext cx="5429250" cy="714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38" y="1451704"/>
            <a:ext cx="7781925" cy="10382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703779" y="2971667"/>
            <a:ext cx="5736442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Engineering is 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Applied Science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whose language is 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mathematics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It is the cooperation of theory and experiments</a:t>
            </a:r>
          </a:p>
          <a:p>
            <a:pPr lvl="2"/>
            <a:r>
              <a:rPr lang="en-US" dirty="0" smtClean="0"/>
              <a:t>experiments give observational data</a:t>
            </a:r>
          </a:p>
          <a:p>
            <a:pPr lvl="2"/>
            <a:r>
              <a:rPr lang="en-US" dirty="0" smtClean="0"/>
              <a:t>theory distills seemingly unrelated observations into a system of laws</a:t>
            </a:r>
          </a:p>
          <a:p>
            <a:pPr lvl="2"/>
            <a:endParaRPr lang="en-US" dirty="0"/>
          </a:p>
          <a:p>
            <a:r>
              <a:rPr lang="en-US" dirty="0" smtClean="0"/>
              <a:t>Go back in time to see the origins of </a:t>
            </a:r>
            <a:r>
              <a:rPr lang="en-US" b="1" dirty="0" smtClean="0">
                <a:solidFill>
                  <a:srgbClr val="FF0000"/>
                </a:solidFill>
              </a:rPr>
              <a:t>Automated Software Design (</a:t>
            </a:r>
            <a:r>
              <a:rPr lang="en-US" b="1" dirty="0" err="1" smtClean="0">
                <a:solidFill>
                  <a:srgbClr val="FF0000"/>
                </a:solidFill>
              </a:rPr>
              <a:t>ASD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94" y="3588800"/>
            <a:ext cx="4992813" cy="2808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is Everything in </a:t>
            </a:r>
            <a:r>
              <a:rPr lang="en-US" dirty="0" err="1" smtClean="0"/>
              <a:t>ASD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75841" y="4991099"/>
            <a:ext cx="1588897" cy="92333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2016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5840" y="4972644"/>
            <a:ext cx="1588897" cy="92333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2006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5840" y="4972644"/>
            <a:ext cx="1588897" cy="92333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1996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8895" y="4972644"/>
            <a:ext cx="1742786" cy="101566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1986</a:t>
            </a:r>
            <a:endParaRPr lang="en-US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2042" y="4269754"/>
            <a:ext cx="4379917" cy="1446550"/>
          </a:xfrm>
          <a:prstGeom prst="rect">
            <a:avLst/>
          </a:prstGeom>
          <a:noFill/>
          <a:scene3d>
            <a:camera prst="perspectiveRelaxedModerately" fov="3000000">
              <a:rot lat="18290631" lon="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Nothing to do</a:t>
            </a:r>
            <a:br>
              <a:rPr lang="en-US" sz="4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4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with being “cute”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51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0.00035 -0.217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00035 -0.2173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88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00035 -0.217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88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0.00034 -0.2173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88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4" grpId="3"/>
      <p:bldP spid="10" grpId="0"/>
      <p:bldP spid="10" grpId="1"/>
      <p:bldP spid="10" grpId="2"/>
      <p:bldP spid="10" grpId="3"/>
      <p:bldP spid="11" grpId="0"/>
      <p:bldP spid="11" grpId="1"/>
      <p:bldP spid="11" grpId="2"/>
      <p:bldP spid="11" grpId="3"/>
      <p:bldP spid="12" grpId="0"/>
      <p:bldP spid="12" grpId="1"/>
      <p:bldP spid="12" grpId="2"/>
      <p:bldP spid="12" grpId="3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In ~1986, Keys to the Future of </a:t>
            </a:r>
            <a:br>
              <a:rPr lang="en-US" dirty="0" smtClean="0"/>
            </a:br>
            <a:r>
              <a:rPr lang="en-US" dirty="0" smtClean="0"/>
              <a:t>Software Development</a:t>
            </a:r>
          </a:p>
        </p:txBody>
      </p:sp>
      <p:sp>
        <p:nvSpPr>
          <p:cNvPr id="1471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3754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Paradigms of the future must embrace </a:t>
            </a:r>
            <a:r>
              <a:rPr lang="en-US" b="1" i="1" dirty="0" smtClean="0"/>
              <a:t>at least</a:t>
            </a:r>
            <a:r>
              <a:rPr lang="en-US" dirty="0" smtClean="0"/>
              <a:t>:</a:t>
            </a:r>
          </a:p>
          <a:p>
            <a:pPr lvl="1" eaLnBrk="1" hangingPunct="1">
              <a:lnSpc>
                <a:spcPct val="80000"/>
              </a:lnSpc>
            </a:pPr>
            <a:endParaRPr lang="en-US" dirty="0" smtClean="0"/>
          </a:p>
          <a:p>
            <a:pPr lvl="2"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Compositional Programming </a:t>
            </a:r>
            <a:endParaRPr lang="en-US" b="1" dirty="0">
              <a:solidFill>
                <a:srgbClr val="FF0000"/>
              </a:solidFill>
            </a:endParaRPr>
          </a:p>
          <a:p>
            <a:pPr lvl="3">
              <a:lnSpc>
                <a:spcPct val="80000"/>
              </a:lnSpc>
            </a:pPr>
            <a:r>
              <a:rPr lang="en-US" dirty="0" smtClean="0"/>
              <a:t>develop software by composing “modules” </a:t>
            </a:r>
            <a:r>
              <a:rPr lang="en-US" sz="1800" i="1" dirty="0" smtClean="0"/>
              <a:t>(not writing code)</a:t>
            </a:r>
          </a:p>
          <a:p>
            <a:pPr lvl="2">
              <a:lnSpc>
                <a:spcPct val="8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Generative Programming </a:t>
            </a:r>
          </a:p>
          <a:p>
            <a:pPr lvl="3">
              <a:lnSpc>
                <a:spcPct val="80000"/>
              </a:lnSpc>
            </a:pPr>
            <a:r>
              <a:rPr lang="en-US" dirty="0" smtClean="0"/>
              <a:t>want software development to be automated</a:t>
            </a:r>
          </a:p>
          <a:p>
            <a:pPr lvl="2">
              <a:lnSpc>
                <a:spcPct val="80000"/>
              </a:lnSpc>
            </a:pPr>
            <a:endParaRPr lang="en-US" dirty="0" smtClean="0">
              <a:solidFill>
                <a:srgbClr val="FF0000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Domain-Specific Languages (DSLs)</a:t>
            </a:r>
          </a:p>
          <a:p>
            <a:pPr lvl="3">
              <a:lnSpc>
                <a:spcPct val="80000"/>
              </a:lnSpc>
            </a:pPr>
            <a:r>
              <a:rPr lang="en-US" dirty="0" smtClean="0"/>
              <a:t>not C or C++, use domain-specific notations</a:t>
            </a:r>
          </a:p>
          <a:p>
            <a:pPr lvl="2">
              <a:lnSpc>
                <a:spcPct val="80000"/>
              </a:lnSpc>
            </a:pPr>
            <a:endParaRPr lang="en-US" dirty="0" smtClean="0">
              <a:solidFill>
                <a:srgbClr val="FF0000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Automatic Programming </a:t>
            </a:r>
          </a:p>
          <a:p>
            <a:pPr lvl="3">
              <a:lnSpc>
                <a:spcPct val="80000"/>
              </a:lnSpc>
            </a:pPr>
            <a:r>
              <a:rPr lang="en-US" dirty="0" smtClean="0"/>
              <a:t>declarative specs → efficient programs</a:t>
            </a:r>
          </a:p>
          <a:p>
            <a:pPr lvl="3">
              <a:lnSpc>
                <a:spcPct val="80000"/>
              </a:lnSpc>
            </a:pPr>
            <a:endParaRPr lang="en-US" dirty="0"/>
          </a:p>
          <a:p>
            <a:pPr lvl="2"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Verification</a:t>
            </a:r>
          </a:p>
          <a:p>
            <a:pPr lvl="3">
              <a:lnSpc>
                <a:spcPct val="80000"/>
              </a:lnSpc>
            </a:pPr>
            <a:r>
              <a:rPr lang="en-US" dirty="0"/>
              <a:t>w</a:t>
            </a:r>
            <a:r>
              <a:rPr lang="en-US" dirty="0" smtClean="0"/>
              <a:t>ant our programs to be correct</a:t>
            </a:r>
          </a:p>
          <a:p>
            <a:pPr eaLnBrk="1" hangingPunct="1">
              <a:lnSpc>
                <a:spcPct val="80000"/>
              </a:lnSpc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Need simultaneous advance in all fronts to make a significant impact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71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71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71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71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71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71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714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714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7149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178" y="2528423"/>
            <a:ext cx="8905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Relational Query Optimization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err="1" smtClean="0"/>
              <a:t>Yeh</a:t>
            </a:r>
            <a:r>
              <a:rPr lang="en-US" dirty="0" smtClean="0"/>
              <a:t>, Right</a:t>
            </a:r>
            <a:endParaRPr lang="en-US" sz="2700" dirty="0" smtClean="0"/>
          </a:p>
        </p:txBody>
      </p:sp>
      <p:sp>
        <p:nvSpPr>
          <p:cNvPr id="1472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 smtClean="0"/>
              <a:t>But … an example of this futuristic paradigm realized 7 years earlier (1979) </a:t>
            </a:r>
            <a:br>
              <a:rPr lang="en-US" dirty="0" smtClean="0"/>
            </a:br>
            <a:r>
              <a:rPr lang="en-US" dirty="0" smtClean="0"/>
              <a:t>around time when many AI researchers gave up on automatic programming</a:t>
            </a:r>
          </a:p>
          <a:p>
            <a:pPr lvl="2" eaLnBrk="1" hangingPunct="1"/>
            <a:endParaRPr lang="en-US" dirty="0" smtClean="0"/>
          </a:p>
          <a:p>
            <a:pPr lvl="2" eaLnBrk="1" hangingPunct="1"/>
            <a:endParaRPr lang="en-US" dirty="0" smtClean="0"/>
          </a:p>
          <a:p>
            <a:pPr lvl="2" eaLnBrk="1" hangingPunct="1">
              <a:buNone/>
            </a:pPr>
            <a:endParaRPr lang="en-US" dirty="0" smtClean="0"/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u="sng" dirty="0"/>
          </a:p>
          <a:p>
            <a:r>
              <a:rPr lang="en-US" u="sng" dirty="0" smtClean="0"/>
              <a:t>IMO – most significant result in </a:t>
            </a:r>
            <a:r>
              <a:rPr lang="en-US" u="sng" dirty="0" err="1" smtClean="0"/>
              <a:t>ASD</a:t>
            </a:r>
            <a:r>
              <a:rPr lang="en-US" u="sng" dirty="0" smtClean="0"/>
              <a:t> and automated construction. Period.</a:t>
            </a:r>
          </a:p>
          <a:p>
            <a:endParaRPr lang="en-US" dirty="0" smtClean="0"/>
          </a:p>
          <a:p>
            <a:r>
              <a:rPr lang="en-US" dirty="0" smtClean="0"/>
              <a:t>Rarely mentioned in typical texts and research papers in SE, software design,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modularity, product lines, DSLs, </a:t>
            </a:r>
            <a:r>
              <a:rPr lang="en-US" dirty="0" err="1" smtClean="0"/>
              <a:t>MDE</a:t>
            </a:r>
            <a:r>
              <a:rPr lang="en-US" dirty="0" smtClean="0"/>
              <a:t>, software architectures…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178" y="2528423"/>
            <a:ext cx="8905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Relational Query Optimization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62754" y="3568086"/>
            <a:ext cx="1418493" cy="590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Selinger</a:t>
            </a:r>
            <a:r>
              <a:rPr lang="en-US" sz="1400" dirty="0" smtClean="0">
                <a:solidFill>
                  <a:schemeClr val="tx1"/>
                </a:solidFill>
              </a:rPr>
              <a:t> ACM </a:t>
            </a:r>
            <a:r>
              <a:rPr lang="en-US" sz="1400" dirty="0" err="1" smtClean="0">
                <a:solidFill>
                  <a:schemeClr val="tx1"/>
                </a:solidFill>
              </a:rPr>
              <a:t>SIGMOD</a:t>
            </a:r>
            <a:r>
              <a:rPr lang="en-US" sz="1400" dirty="0" smtClean="0">
                <a:solidFill>
                  <a:schemeClr val="tx1"/>
                </a:solidFill>
              </a:rPr>
              <a:t> 79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72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72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72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72515" grpId="0" build="p"/>
      <p:bldP spid="4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dirty="0" smtClean="0"/>
              <a:t>Relational Query Optimization (RQO)</a:t>
            </a: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403410" y="1920788"/>
            <a:ext cx="1058863" cy="7683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SQL</a:t>
            </a:r>
          </a:p>
          <a:p>
            <a:pPr algn="ctr"/>
            <a:r>
              <a:rPr lang="en-US" sz="1400" b="1"/>
              <a:t>select</a:t>
            </a:r>
          </a:p>
          <a:p>
            <a:pPr algn="ctr"/>
            <a:r>
              <a:rPr lang="en-US" sz="1400" b="1"/>
              <a:t>statement</a:t>
            </a:r>
          </a:p>
        </p:txBody>
      </p:sp>
      <p:sp>
        <p:nvSpPr>
          <p:cNvPr id="13339" name="AutoShape 6"/>
          <p:cNvSpPr>
            <a:spLocks noChangeArrowheads="1"/>
          </p:cNvSpPr>
          <p:nvPr/>
        </p:nvSpPr>
        <p:spPr bwMode="auto">
          <a:xfrm>
            <a:off x="505454" y="3255622"/>
            <a:ext cx="757238" cy="381000"/>
          </a:xfrm>
          <a:prstGeom prst="cube">
            <a:avLst>
              <a:gd name="adj" fmla="val 25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400" b="1" dirty="0"/>
              <a:t>parser</a:t>
            </a:r>
          </a:p>
        </p:txBody>
      </p:sp>
      <p:sp>
        <p:nvSpPr>
          <p:cNvPr id="25628" name="Text Box 7"/>
          <p:cNvSpPr txBox="1">
            <a:spLocks noChangeArrowheads="1"/>
          </p:cNvSpPr>
          <p:nvPr/>
        </p:nvSpPr>
        <p:spPr bwMode="auto">
          <a:xfrm>
            <a:off x="1922462" y="2918800"/>
            <a:ext cx="1220787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/>
              <a:t>inefficient</a:t>
            </a:r>
            <a:br>
              <a:rPr lang="en-US" sz="1400" b="1"/>
            </a:br>
            <a:r>
              <a:rPr lang="en-US" sz="1400" b="1"/>
              <a:t>relational</a:t>
            </a:r>
          </a:p>
          <a:p>
            <a:pPr algn="ctr"/>
            <a:r>
              <a:rPr lang="en-US" sz="1400" b="1"/>
              <a:t>algebra</a:t>
            </a:r>
          </a:p>
          <a:p>
            <a:pPr algn="ctr"/>
            <a:r>
              <a:rPr lang="en-US" sz="1400" b="1"/>
              <a:t>expression</a:t>
            </a:r>
          </a:p>
        </p:txBody>
      </p:sp>
      <p:cxnSp>
        <p:nvCxnSpPr>
          <p:cNvPr id="25629" name="AutoShape 8"/>
          <p:cNvCxnSpPr>
            <a:cxnSpLocks noChangeShapeType="1"/>
            <a:stCxn id="25606" idx="2"/>
            <a:endCxn id="13339" idx="0"/>
          </p:cNvCxnSpPr>
          <p:nvPr/>
        </p:nvCxnSpPr>
        <p:spPr bwMode="auto">
          <a:xfrm flipH="1">
            <a:off x="931698" y="2689138"/>
            <a:ext cx="1144" cy="56648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25630" name="AutoShape 9"/>
          <p:cNvCxnSpPr>
            <a:cxnSpLocks noChangeShapeType="1"/>
            <a:stCxn id="13339" idx="5"/>
            <a:endCxn id="25628" idx="1"/>
          </p:cNvCxnSpPr>
          <p:nvPr/>
        </p:nvCxnSpPr>
        <p:spPr bwMode="auto">
          <a:xfrm flipV="1">
            <a:off x="1262692" y="3395854"/>
            <a:ext cx="659770" cy="2643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3335" name="AutoShape 11"/>
          <p:cNvSpPr>
            <a:spLocks noChangeArrowheads="1"/>
          </p:cNvSpPr>
          <p:nvPr/>
        </p:nvSpPr>
        <p:spPr bwMode="auto">
          <a:xfrm>
            <a:off x="3713163" y="3064138"/>
            <a:ext cx="1104900" cy="544513"/>
          </a:xfrm>
          <a:prstGeom prst="cube">
            <a:avLst>
              <a:gd name="adj" fmla="val 25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400" b="1" dirty="0"/>
              <a:t>optimizer</a:t>
            </a:r>
          </a:p>
        </p:txBody>
      </p:sp>
      <p:sp>
        <p:nvSpPr>
          <p:cNvPr id="25624" name="Text Box 12"/>
          <p:cNvSpPr txBox="1">
            <a:spLocks noChangeArrowheads="1"/>
          </p:cNvSpPr>
          <p:nvPr/>
        </p:nvSpPr>
        <p:spPr bwMode="auto">
          <a:xfrm>
            <a:off x="5449888" y="2906817"/>
            <a:ext cx="1155700" cy="9810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efficient</a:t>
            </a:r>
            <a:br>
              <a:rPr lang="en-US" sz="1400" b="1"/>
            </a:br>
            <a:r>
              <a:rPr lang="en-US" sz="1400" b="1"/>
              <a:t>relational</a:t>
            </a:r>
          </a:p>
          <a:p>
            <a:pPr algn="ctr"/>
            <a:r>
              <a:rPr lang="en-US" sz="1400" b="1"/>
              <a:t>algebra</a:t>
            </a:r>
          </a:p>
          <a:p>
            <a:pPr algn="ctr"/>
            <a:r>
              <a:rPr lang="en-US" sz="1400" b="1"/>
              <a:t>expression</a:t>
            </a:r>
          </a:p>
        </p:txBody>
      </p:sp>
      <p:cxnSp>
        <p:nvCxnSpPr>
          <p:cNvPr id="25625" name="AutoShape 13"/>
          <p:cNvCxnSpPr>
            <a:cxnSpLocks noChangeShapeType="1"/>
            <a:stCxn id="25628" idx="3"/>
            <a:endCxn id="13335" idx="2"/>
          </p:cNvCxnSpPr>
          <p:nvPr/>
        </p:nvCxnSpPr>
        <p:spPr bwMode="auto">
          <a:xfrm>
            <a:off x="3143249" y="3395854"/>
            <a:ext cx="569914" cy="860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25626" name="AutoShape 14"/>
          <p:cNvCxnSpPr>
            <a:cxnSpLocks noChangeShapeType="1"/>
            <a:stCxn id="13335" idx="4"/>
            <a:endCxn id="25624" idx="1"/>
          </p:cNvCxnSpPr>
          <p:nvPr/>
        </p:nvCxnSpPr>
        <p:spPr bwMode="auto">
          <a:xfrm flipV="1">
            <a:off x="4681935" y="3397355"/>
            <a:ext cx="767953" cy="710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819151" y="2705012"/>
            <a:ext cx="1744663" cy="3003549"/>
            <a:chOff x="516" y="2366"/>
            <a:chExt cx="1099" cy="1892"/>
          </a:xfrm>
        </p:grpSpPr>
        <p:sp>
          <p:nvSpPr>
            <p:cNvPr id="1473557" name="Text Box 21"/>
            <p:cNvSpPr txBox="1">
              <a:spLocks noChangeArrowheads="1"/>
            </p:cNvSpPr>
            <p:nvPr/>
          </p:nvSpPr>
          <p:spPr bwMode="auto">
            <a:xfrm>
              <a:off x="516" y="3676"/>
              <a:ext cx="1099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</a:rPr>
                <a:t>declarative </a:t>
              </a:r>
            </a:p>
            <a:p>
              <a:pPr algn="ct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</a:rPr>
                <a:t>domain-specific </a:t>
              </a:r>
            </a:p>
            <a:p>
              <a:pPr algn="ct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</a:rPr>
                <a:t>language</a:t>
              </a:r>
            </a:p>
          </p:txBody>
        </p:sp>
        <p:cxnSp>
          <p:nvCxnSpPr>
            <p:cNvPr id="25622" name="AutoShape 22"/>
            <p:cNvCxnSpPr>
              <a:cxnSpLocks noChangeShapeType="1"/>
              <a:stCxn id="1473557" idx="0"/>
            </p:cNvCxnSpPr>
            <p:nvPr/>
          </p:nvCxnSpPr>
          <p:spPr bwMode="auto">
            <a:xfrm rot="16200000" flipV="1">
              <a:off x="293" y="2903"/>
              <a:ext cx="1310" cy="23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467100" y="3617839"/>
            <a:ext cx="1473200" cy="1804992"/>
            <a:chOff x="2184" y="2941"/>
            <a:chExt cx="928" cy="1137"/>
          </a:xfrm>
        </p:grpSpPr>
        <p:sp>
          <p:nvSpPr>
            <p:cNvPr id="1473563" name="Text Box 27"/>
            <p:cNvSpPr txBox="1">
              <a:spLocks noChangeArrowheads="1"/>
            </p:cNvSpPr>
            <p:nvPr/>
          </p:nvSpPr>
          <p:spPr bwMode="auto">
            <a:xfrm>
              <a:off x="2184" y="3671"/>
              <a:ext cx="92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</a:rPr>
                <a:t>automatic</a:t>
              </a:r>
            </a:p>
            <a:p>
              <a:pPr algn="ct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</a:rPr>
                <a:t>programming</a:t>
              </a:r>
            </a:p>
          </p:txBody>
        </p:sp>
        <p:cxnSp>
          <p:nvCxnSpPr>
            <p:cNvPr id="25620" name="AutoShape 28"/>
            <p:cNvCxnSpPr>
              <a:cxnSpLocks noChangeShapeType="1"/>
              <a:stCxn id="1473563" idx="0"/>
              <a:endCxn id="13335" idx="3"/>
            </p:cNvCxnSpPr>
            <p:nvPr/>
          </p:nvCxnSpPr>
          <p:spPr bwMode="auto">
            <a:xfrm rot="16200000" flipV="1">
              <a:off x="2281" y="3304"/>
              <a:ext cx="730" cy="4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3327" name="AutoShape 16"/>
          <p:cNvSpPr>
            <a:spLocks noChangeArrowheads="1"/>
          </p:cNvSpPr>
          <p:nvPr/>
        </p:nvSpPr>
        <p:spPr bwMode="auto">
          <a:xfrm>
            <a:off x="7243763" y="3051946"/>
            <a:ext cx="1271587" cy="544513"/>
          </a:xfrm>
          <a:prstGeom prst="cube">
            <a:avLst>
              <a:gd name="adj" fmla="val 25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400" b="1" dirty="0"/>
              <a:t>code</a:t>
            </a:r>
            <a:br>
              <a:rPr lang="en-US" sz="1400" b="1" dirty="0"/>
            </a:br>
            <a:r>
              <a:rPr lang="en-US" sz="1400" b="1" dirty="0"/>
              <a:t>generator</a:t>
            </a:r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7335203" y="4663988"/>
            <a:ext cx="950913" cy="5556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efficient </a:t>
            </a:r>
          </a:p>
          <a:p>
            <a:pPr algn="ctr"/>
            <a:r>
              <a:rPr lang="en-US" sz="1400" b="1"/>
              <a:t>program</a:t>
            </a:r>
          </a:p>
        </p:txBody>
      </p:sp>
      <p:cxnSp>
        <p:nvCxnSpPr>
          <p:cNvPr id="25617" name="AutoShape 18"/>
          <p:cNvCxnSpPr>
            <a:cxnSpLocks noChangeShapeType="1"/>
            <a:stCxn id="25624" idx="3"/>
            <a:endCxn id="13327" idx="2"/>
          </p:cNvCxnSpPr>
          <p:nvPr/>
        </p:nvCxnSpPr>
        <p:spPr bwMode="auto">
          <a:xfrm flipV="1">
            <a:off x="6605588" y="3392267"/>
            <a:ext cx="638175" cy="508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25618" name="AutoShape 19"/>
          <p:cNvCxnSpPr>
            <a:cxnSpLocks noChangeShapeType="1"/>
            <a:stCxn id="13327" idx="3"/>
            <a:endCxn id="25616" idx="0"/>
          </p:cNvCxnSpPr>
          <p:nvPr/>
        </p:nvCxnSpPr>
        <p:spPr bwMode="auto">
          <a:xfrm flipH="1">
            <a:off x="7810660" y="3596459"/>
            <a:ext cx="832" cy="1067529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5524500" y="3606717"/>
            <a:ext cx="2286000" cy="1827214"/>
            <a:chOff x="3480" y="2543"/>
            <a:chExt cx="1440" cy="1151"/>
          </a:xfrm>
        </p:grpSpPr>
        <p:sp>
          <p:nvSpPr>
            <p:cNvPr id="25613" name="Text Box 24"/>
            <p:cNvSpPr txBox="1">
              <a:spLocks noChangeArrowheads="1"/>
            </p:cNvSpPr>
            <p:nvPr/>
          </p:nvSpPr>
          <p:spPr bwMode="auto">
            <a:xfrm>
              <a:off x="3480" y="3290"/>
              <a:ext cx="11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FF0000"/>
                  </a:solidFill>
                </a:rPr>
                <a:t>generative</a:t>
              </a:r>
            </a:p>
            <a:p>
              <a:pPr algn="ctr" eaLnBrk="0" hangingPunct="0"/>
              <a:r>
                <a:rPr lang="en-US" sz="1800" b="1" dirty="0">
                  <a:solidFill>
                    <a:srgbClr val="FF0000"/>
                  </a:solidFill>
                </a:rPr>
                <a:t>programming</a:t>
              </a:r>
            </a:p>
          </p:txBody>
        </p:sp>
        <p:cxnSp>
          <p:nvCxnSpPr>
            <p:cNvPr id="25614" name="AutoShape 25"/>
            <p:cNvCxnSpPr>
              <a:cxnSpLocks noChangeShapeType="1"/>
              <a:stCxn id="25613" idx="0"/>
              <a:endCxn id="13327" idx="3"/>
            </p:cNvCxnSpPr>
            <p:nvPr/>
          </p:nvCxnSpPr>
          <p:spPr bwMode="auto">
            <a:xfrm rot="5400000" flipH="1" flipV="1">
              <a:off x="4107" y="2477"/>
              <a:ext cx="748" cy="87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0"/>
          <p:cNvGrpSpPr/>
          <p:nvPr/>
        </p:nvGrpSpPr>
        <p:grpSpPr>
          <a:xfrm>
            <a:off x="2532857" y="1629814"/>
            <a:ext cx="5753259" cy="1297951"/>
            <a:chOff x="2532857" y="2060114"/>
            <a:chExt cx="5753259" cy="1297951"/>
          </a:xfrm>
        </p:grpSpPr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6501766" y="2060114"/>
              <a:ext cx="1784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1" dirty="0" smtClean="0">
                  <a:solidFill>
                    <a:srgbClr val="FF0000"/>
                  </a:solidFill>
                </a:rPr>
                <a:t>compositional</a:t>
              </a:r>
              <a:endParaRPr lang="en-US" sz="1800" b="1" dirty="0">
                <a:solidFill>
                  <a:srgbClr val="FF0000"/>
                </a:solidFill>
              </a:endParaRPr>
            </a:p>
            <a:p>
              <a:pPr algn="ctr" eaLnBrk="0" hangingPunct="0"/>
              <a:r>
                <a:rPr lang="en-US" sz="1800" b="1" dirty="0">
                  <a:solidFill>
                    <a:srgbClr val="FF0000"/>
                  </a:solidFill>
                </a:rPr>
                <a:t>programming</a:t>
              </a:r>
            </a:p>
          </p:txBody>
        </p:sp>
        <p:cxnSp>
          <p:nvCxnSpPr>
            <p:cNvPr id="3" name="Curved Connector 2"/>
            <p:cNvCxnSpPr>
              <a:stCxn id="27" idx="2"/>
              <a:endCxn id="25628" idx="0"/>
            </p:cNvCxnSpPr>
            <p:nvPr/>
          </p:nvCxnSpPr>
          <p:spPr>
            <a:xfrm rot="5400000">
              <a:off x="4635099" y="599222"/>
              <a:ext cx="656601" cy="4861085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>
              <a:stCxn id="27" idx="2"/>
              <a:endCxn id="25624" idx="0"/>
            </p:cNvCxnSpPr>
            <p:nvPr/>
          </p:nvCxnSpPr>
          <p:spPr>
            <a:xfrm rot="5400000">
              <a:off x="6388531" y="2340672"/>
              <a:ext cx="644618" cy="1366203"/>
            </a:xfrm>
            <a:prstGeom prst="curvedConnector3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2945568" y="5825809"/>
            <a:ext cx="2477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correct-by-construction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(see this later)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9" grpId="0" animBg="1"/>
      <p:bldP spid="25628" grpId="0" animBg="1"/>
      <p:bldP spid="13335" grpId="0" animBg="1"/>
      <p:bldP spid="25624" grpId="0" animBg="1"/>
      <p:bldP spid="13327" grpId="0" animBg="1"/>
      <p:bldP spid="25616" grpId="0" animBg="1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RQO</a:t>
            </a:r>
            <a:r>
              <a:rPr lang="en-US" dirty="0" smtClean="0"/>
              <a:t> Did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56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458200" cy="151122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Started with a simple relational algebra expression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derived from SQL SELECT </a:t>
                </a:r>
              </a:p>
              <a:p>
                <a:r>
                  <a:rPr lang="en-US" dirty="0" smtClean="0"/>
                  <a:t>Applying algebraic identities, created a subdomain of equivalent expressions, </a:t>
                </a:r>
                <a:r>
                  <a:rPr lang="en-US" dirty="0" err="1" smtClean="0"/>
                  <a:t>incl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Ranked expressions by efficiency and chose the cheapest, ex: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That’s the implementation of the SQL SELECT to use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7" name="Content Placeholder 5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458200" cy="1511220"/>
              </a:xfrm>
              <a:blipFill rotWithShape="0">
                <a:blip r:embed="rId2"/>
                <a:stretch>
                  <a:fillRect l="-648" t="-2429" b="-6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 rot="21392154">
            <a:off x="2576842" y="5301532"/>
            <a:ext cx="2310571" cy="59367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2611765" y="5481020"/>
            <a:ext cx="362689" cy="276999"/>
            <a:chOff x="2611765" y="5481020"/>
            <a:chExt cx="362689" cy="276999"/>
          </a:xfrm>
        </p:grpSpPr>
        <p:sp>
          <p:nvSpPr>
            <p:cNvPr id="45" name="Oval 44"/>
            <p:cNvSpPr/>
            <p:nvPr/>
          </p:nvSpPr>
          <p:spPr>
            <a:xfrm>
              <a:off x="2898254" y="5587715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611765" y="5481020"/>
                  <a:ext cx="26199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765" y="5481020"/>
                  <a:ext cx="261995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628" r="-11628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3469092" y="3394584"/>
            <a:ext cx="4072772" cy="923330"/>
            <a:chOff x="4168358" y="2002050"/>
            <a:chExt cx="4072772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168358" y="2243617"/>
                  <a:ext cx="57868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ℝ𝔼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8358" y="2243617"/>
                  <a:ext cx="578685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6600937" y="2002050"/>
              <a:ext cx="164019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metamodel of all</a:t>
              </a:r>
              <a:br>
                <a:rPr lang="en-US" dirty="0" smtClean="0">
                  <a:latin typeface="Arial Narrow" panose="020B0606020202030204" pitchFamily="34" charset="0"/>
                </a:rPr>
              </a:br>
              <a:r>
                <a:rPr lang="en-US" dirty="0" smtClean="0">
                  <a:latin typeface="Arial Narrow" panose="020B0606020202030204" pitchFamily="34" charset="0"/>
                </a:rPr>
                <a:t>relational algebra</a:t>
              </a:r>
              <a:br>
                <a:rPr lang="en-US" dirty="0" smtClean="0">
                  <a:latin typeface="Arial Narrow" panose="020B0606020202030204" pitchFamily="34" charset="0"/>
                </a:rPr>
              </a:br>
              <a:r>
                <a:rPr lang="en-US" dirty="0" smtClean="0">
                  <a:latin typeface="Arial Narrow" panose="020B0606020202030204" pitchFamily="34" charset="0"/>
                </a:rPr>
                <a:t>expressions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44" name="Straight Arrow Connector 43"/>
            <p:cNvCxnSpPr>
              <a:stCxn id="43" idx="1"/>
              <a:endCxn id="42" idx="3"/>
            </p:cNvCxnSpPr>
            <p:nvPr/>
          </p:nvCxnSpPr>
          <p:spPr>
            <a:xfrm flipH="1" flipV="1">
              <a:off x="4747043" y="2459061"/>
              <a:ext cx="1853894" cy="465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981200" y="4067038"/>
            <a:ext cx="5560664" cy="2088922"/>
            <a:chOff x="1981200" y="4067038"/>
            <a:chExt cx="5560664" cy="2088922"/>
          </a:xfrm>
        </p:grpSpPr>
        <p:sp>
          <p:nvSpPr>
            <p:cNvPr id="28" name="TextBox 27"/>
            <p:cNvSpPr txBox="1"/>
            <p:nvPr/>
          </p:nvSpPr>
          <p:spPr>
            <a:xfrm>
              <a:off x="1981200" y="4262246"/>
              <a:ext cx="9973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cone of </a:t>
              </a:r>
            </a:p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instances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2534" y="4067038"/>
              <a:ext cx="5269330" cy="2088922"/>
              <a:chOff x="2208756" y="2748409"/>
              <a:chExt cx="5269330" cy="208892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2208756" y="3770531"/>
                <a:ext cx="2971800" cy="1066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42" idx="2"/>
                <a:endCxn id="37" idx="2"/>
              </p:cNvCxnSpPr>
              <p:nvPr/>
            </p:nvCxnSpPr>
            <p:spPr>
              <a:xfrm flipH="1">
                <a:off x="2208756" y="2748409"/>
                <a:ext cx="1485901" cy="1555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2" idx="2"/>
                <a:endCxn id="37" idx="6"/>
              </p:cNvCxnSpPr>
              <p:nvPr/>
            </p:nvCxnSpPr>
            <p:spPr>
              <a:xfrm>
                <a:off x="3694657" y="2748409"/>
                <a:ext cx="1485899" cy="1555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5837893" y="3842266"/>
                <a:ext cx="164019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 Narrow" panose="020B0606020202030204" pitchFamily="34" charset="0"/>
                  </a:rPr>
                  <a:t>domain of all </a:t>
                </a:r>
                <a:br>
                  <a:rPr lang="en-US" dirty="0" smtClean="0">
                    <a:latin typeface="Arial Narrow" panose="020B0606020202030204" pitchFamily="34" charset="0"/>
                  </a:rPr>
                </a:br>
                <a:r>
                  <a:rPr lang="en-US" dirty="0" smtClean="0">
                    <a:latin typeface="Arial Narrow" panose="020B0606020202030204" pitchFamily="34" charset="0"/>
                  </a:rPr>
                  <a:t>relational algebra</a:t>
                </a:r>
              </a:p>
              <a:p>
                <a:pPr algn="ctr"/>
                <a:r>
                  <a:rPr lang="en-US" dirty="0" smtClean="0">
                    <a:latin typeface="Arial Narrow" panose="020B0606020202030204" pitchFamily="34" charset="0"/>
                  </a:rPr>
                  <a:t>expressions</a:t>
                </a:r>
                <a:endParaRPr lang="en-US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41" name="Straight Arrow Connector 40"/>
              <p:cNvCxnSpPr>
                <a:stCxn id="40" idx="1"/>
                <a:endCxn id="37" idx="6"/>
              </p:cNvCxnSpPr>
              <p:nvPr/>
            </p:nvCxnSpPr>
            <p:spPr>
              <a:xfrm flipH="1">
                <a:off x="5180556" y="4303931"/>
                <a:ext cx="65733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/>
          <p:cNvGrpSpPr/>
          <p:nvPr/>
        </p:nvGrpSpPr>
        <p:grpSpPr>
          <a:xfrm>
            <a:off x="2963295" y="5642009"/>
            <a:ext cx="630220" cy="224743"/>
            <a:chOff x="2899517" y="4323380"/>
            <a:chExt cx="630220" cy="224743"/>
          </a:xfrm>
        </p:grpSpPr>
        <p:sp>
          <p:nvSpPr>
            <p:cNvPr id="35" name="Oval 34"/>
            <p:cNvSpPr/>
            <p:nvPr/>
          </p:nvSpPr>
          <p:spPr>
            <a:xfrm>
              <a:off x="3453537" y="4484514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45" idx="5"/>
              <a:endCxn id="35" idx="2"/>
            </p:cNvCxnSpPr>
            <p:nvPr/>
          </p:nvCxnSpPr>
          <p:spPr>
            <a:xfrm>
              <a:off x="2899517" y="4323380"/>
              <a:ext cx="554020" cy="1929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593515" y="5319069"/>
            <a:ext cx="460665" cy="515879"/>
            <a:chOff x="3529737" y="4000440"/>
            <a:chExt cx="460665" cy="515879"/>
          </a:xfrm>
        </p:grpSpPr>
        <p:sp>
          <p:nvSpPr>
            <p:cNvPr id="33" name="Oval 32"/>
            <p:cNvSpPr/>
            <p:nvPr/>
          </p:nvSpPr>
          <p:spPr>
            <a:xfrm>
              <a:off x="3914202" y="4000440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>
              <a:stCxn id="35" idx="6"/>
            </p:cNvCxnSpPr>
            <p:nvPr/>
          </p:nvCxnSpPr>
          <p:spPr>
            <a:xfrm flipV="1">
              <a:off x="3529737" y="4064049"/>
              <a:ext cx="384465" cy="4522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054180" y="5319069"/>
            <a:ext cx="842614" cy="276999"/>
            <a:chOff x="4054180" y="5319069"/>
            <a:chExt cx="842614" cy="276999"/>
          </a:xfrm>
        </p:grpSpPr>
        <p:sp>
          <p:nvSpPr>
            <p:cNvPr id="46" name="Oval 45"/>
            <p:cNvSpPr/>
            <p:nvPr/>
          </p:nvSpPr>
          <p:spPr>
            <a:xfrm>
              <a:off x="4473054" y="5425764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629478" y="5319069"/>
                  <a:ext cx="2673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9478" y="5319069"/>
                  <a:ext cx="267316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3636" r="-9091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/>
            <p:cNvCxnSpPr>
              <a:stCxn id="33" idx="6"/>
              <a:endCxn id="46" idx="2"/>
            </p:cNvCxnSpPr>
            <p:nvPr/>
          </p:nvCxnSpPr>
          <p:spPr>
            <a:xfrm>
              <a:off x="4054180" y="5350874"/>
              <a:ext cx="418874" cy="1066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367171" y="5308051"/>
            <a:ext cx="286078" cy="303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97019" y="4312986"/>
            <a:ext cx="25308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Elegant!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81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Keys to RQO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66488"/>
          </a:xfrm>
        </p:spPr>
        <p:txBody>
          <a:bodyPr>
            <a:normAutofit/>
          </a:bodyPr>
          <a:lstStyle/>
          <a:p>
            <a:r>
              <a:rPr lang="en-US" dirty="0"/>
              <a:t>Automated development of query evaluation programs</a:t>
            </a:r>
          </a:p>
          <a:p>
            <a:pPr lvl="2"/>
            <a:r>
              <a:rPr lang="en-US" dirty="0"/>
              <a:t>hard-to-write, hard-to-optimize, </a:t>
            </a:r>
            <a:r>
              <a:rPr lang="en-US" dirty="0" smtClean="0"/>
              <a:t>hard-to-maintain</a:t>
            </a:r>
            <a:endParaRPr lang="en-US" dirty="0"/>
          </a:p>
          <a:p>
            <a:pPr lvl="2"/>
            <a:r>
              <a:rPr lang="en-US" dirty="0" smtClean="0"/>
              <a:t>revolutionized and simplified database usage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 smtClean="0"/>
              <a:t>Based </a:t>
            </a:r>
            <a:r>
              <a:rPr lang="en-US" dirty="0"/>
              <a:t>on algebra of tables (not numbers)</a:t>
            </a:r>
          </a:p>
          <a:p>
            <a:pPr lvl="2"/>
            <a:r>
              <a:rPr lang="en-US" dirty="0" smtClean="0"/>
              <a:t>different table expressions represented different programs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Program designs / expressions can be optimized automatically</a:t>
            </a:r>
          </a:p>
          <a:p>
            <a:pPr lvl="2"/>
            <a:r>
              <a:rPr lang="en-US" dirty="0" smtClean="0"/>
              <a:t>key is finding relational algebra identities </a:t>
            </a:r>
          </a:p>
          <a:p>
            <a:endParaRPr lang="en-US" dirty="0"/>
          </a:p>
          <a:p>
            <a:r>
              <a:rPr lang="en-US" dirty="0" smtClean="0"/>
              <a:t>Gave me a framework about how to think about </a:t>
            </a:r>
            <a:r>
              <a:rPr lang="en-US" dirty="0" err="1" smtClean="0"/>
              <a:t>ASD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257629" y="4397566"/>
            <a:ext cx="8628742" cy="23224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Nice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2391" y="5176837"/>
            <a:ext cx="8881609" cy="1362075"/>
          </a:xfrm>
        </p:spPr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en-US" sz="4000" b="1" dirty="0" smtClean="0">
                <a:latin typeface="Comic Sans MS" panose="030F0702030302020204" pitchFamily="66" charset="0"/>
              </a:rPr>
              <a:t>SHOW ME SOMETHING USEFUL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Really??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Revolutionizing database management was not useful?</a:t>
            </a:r>
          </a:p>
          <a:p>
            <a:endParaRPr lang="en-US" dirty="0" smtClean="0"/>
          </a:p>
          <a:p>
            <a:r>
              <a:rPr lang="en-US" dirty="0" smtClean="0"/>
              <a:t>While you think about an answer, </a:t>
            </a:r>
            <a:br>
              <a:rPr lang="en-US" dirty="0" smtClean="0"/>
            </a:br>
            <a:r>
              <a:rPr lang="en-US" dirty="0" smtClean="0"/>
              <a:t>	    let me show others this example about dataflow applications…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3001921"/>
            <a:ext cx="6076950" cy="35528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6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be 7"/>
          <p:cNvSpPr/>
          <p:nvPr/>
        </p:nvSpPr>
        <p:spPr>
          <a:xfrm>
            <a:off x="2749806" y="4159250"/>
            <a:ext cx="3803393" cy="2197100"/>
          </a:xfrm>
          <a:prstGeom prst="cube">
            <a:avLst>
              <a:gd name="adj" fmla="val 11097"/>
            </a:avLst>
          </a:prstGeom>
          <a:solidFill>
            <a:srgbClr val="6699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42962" cy="2559050"/>
          </a:xfrm>
        </p:spPr>
        <p:txBody>
          <a:bodyPr>
            <a:normAutofit/>
          </a:bodyPr>
          <a:lstStyle/>
          <a:p>
            <a:r>
              <a:rPr lang="en-US" dirty="0" smtClean="0"/>
              <a:t>I </a:t>
            </a:r>
            <a:r>
              <a:rPr lang="en-US" dirty="0"/>
              <a:t>teach undergraduate and graduate software design courses	</a:t>
            </a:r>
          </a:p>
          <a:p>
            <a:endParaRPr lang="en-US" dirty="0"/>
          </a:p>
          <a:p>
            <a:r>
              <a:rPr lang="en-US" dirty="0" smtClean="0"/>
              <a:t>Goal is not JUST to present software design as:</a:t>
            </a:r>
          </a:p>
          <a:p>
            <a:pPr lvl="2"/>
            <a:r>
              <a:rPr lang="en-US" dirty="0" smtClean="0"/>
              <a:t>a collection of best practice techniques and tools to create</a:t>
            </a:r>
            <a:br>
              <a:rPr lang="en-US" dirty="0" smtClean="0"/>
            </a:br>
            <a:r>
              <a:rPr lang="en-US" dirty="0" smtClean="0"/>
              <a:t>understandable and cost-effective designs, but also</a:t>
            </a:r>
          </a:p>
          <a:p>
            <a:pPr lvl="2"/>
            <a:r>
              <a:rPr lang="en-US" dirty="0" smtClean="0"/>
              <a:t>a foundation to explain classical and revolutionary concepts</a:t>
            </a:r>
            <a:r>
              <a:rPr lang="en-US" dirty="0"/>
              <a:t> </a:t>
            </a:r>
            <a:r>
              <a:rPr lang="en-US" dirty="0" smtClean="0"/>
              <a:t>in last 25 years</a:t>
            </a:r>
            <a:endParaRPr lang="en-US" dirty="0"/>
          </a:p>
          <a:p>
            <a:pPr lvl="4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7730" y="4417358"/>
            <a:ext cx="3519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Driven Engineering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Refactorings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Patterns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 Architectures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Lines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096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dirty="0" smtClean="0"/>
              <a:t>This spaghetti diagram: it is a </a:t>
            </a:r>
            <a:r>
              <a:rPr lang="en-US" dirty="0"/>
              <a:t>dataflow graph of a </a:t>
            </a:r>
            <a:r>
              <a:rPr lang="en-US" dirty="0" smtClean="0"/>
              <a:t>fundamental parallel </a:t>
            </a:r>
            <a:r>
              <a:rPr lang="en-US" dirty="0"/>
              <a:t>hash join algorithm, </a:t>
            </a:r>
            <a:r>
              <a:rPr lang="en-US" dirty="0" smtClean="0"/>
              <a:t>similar </a:t>
            </a:r>
            <a:r>
              <a:rPr lang="en-US" dirty="0"/>
              <a:t>to what is used in database machines </a:t>
            </a:r>
            <a:r>
              <a:rPr lang="en-US" dirty="0" smtClean="0"/>
              <a:t>today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 explain &amp; derive it, you need data flow graph identities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Explain…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656149" y="2425821"/>
            <a:ext cx="8030651" cy="2874720"/>
            <a:chOff x="656149" y="2425821"/>
            <a:chExt cx="8030651" cy="2874720"/>
          </a:xfrm>
        </p:grpSpPr>
        <p:sp>
          <p:nvSpPr>
            <p:cNvPr id="7" name="Rectangle 6"/>
            <p:cNvSpPr/>
            <p:nvPr/>
          </p:nvSpPr>
          <p:spPr>
            <a:xfrm>
              <a:off x="6555227" y="2795336"/>
              <a:ext cx="11849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Gamma</a:t>
              </a:r>
              <a:endPara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149" y="2425821"/>
              <a:ext cx="8030651" cy="2874720"/>
            </a:xfrm>
            <a:prstGeom prst="rect">
              <a:avLst/>
            </a:prstGeom>
          </p:spPr>
        </p:pic>
      </p:grpSp>
      <p:sp>
        <p:nvSpPr>
          <p:cNvPr id="100" name="Rounded Rectangle 99"/>
          <p:cNvSpPr/>
          <p:nvPr/>
        </p:nvSpPr>
        <p:spPr>
          <a:xfrm>
            <a:off x="6781800" y="1969714"/>
            <a:ext cx="1418493" cy="590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DeWitt, et al.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IEEE </a:t>
            </a:r>
            <a:r>
              <a:rPr lang="en-US" sz="1400" dirty="0" err="1" smtClean="0">
                <a:solidFill>
                  <a:schemeClr val="tx1"/>
                </a:solidFill>
              </a:rPr>
              <a:t>TKDE</a:t>
            </a:r>
            <a:r>
              <a:rPr lang="en-US" sz="1400" dirty="0" smtClean="0">
                <a:solidFill>
                  <a:schemeClr val="tx1"/>
                </a:solidFill>
              </a:rPr>
              <a:t> 1990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2 identities that are well-known to database researchers </a:t>
            </a:r>
            <a:r>
              <a:rPr lang="en-US" sz="1400" dirty="0" smtClean="0"/>
              <a:t>but few others</a:t>
            </a:r>
          </a:p>
          <a:p>
            <a:r>
              <a:rPr lang="en-US" dirty="0" smtClean="0"/>
              <a:t>Bloom filters remove tuples from stream B that provably cannot join with stream 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Parallelize </a:t>
            </a:r>
            <a:r>
              <a:rPr lang="en-US" dirty="0" err="1" smtClean="0"/>
              <a:t>HJOIN</a:t>
            </a:r>
            <a:r>
              <a:rPr lang="en-US" dirty="0" smtClean="0"/>
              <a:t> operation via map-reduce: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Way To Derive Gamma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51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4455" y="2470913"/>
            <a:ext cx="7997626" cy="1329756"/>
            <a:chOff x="574455" y="2470913"/>
            <a:chExt cx="7997626" cy="13297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455" y="2837237"/>
              <a:ext cx="2209208" cy="5971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996" y="3004571"/>
              <a:ext cx="524475" cy="2624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080724" y="2603231"/>
              <a:ext cx="5870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bloom</a:t>
              </a:r>
              <a:br>
                <a:rPr lang="en-US" sz="1200" dirty="0" smtClean="0"/>
              </a:br>
              <a:r>
                <a:rPr lang="en-US" sz="1200" dirty="0" smtClean="0"/>
                <a:t>filter</a:t>
              </a:r>
              <a:endParaRPr lang="en-US" sz="12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4800" y="2470913"/>
              <a:ext cx="4447281" cy="132975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74455" y="4625478"/>
            <a:ext cx="8429652" cy="1474397"/>
            <a:chOff x="574455" y="4625478"/>
            <a:chExt cx="8429652" cy="1474397"/>
          </a:xfrm>
        </p:grpSpPr>
        <p:grpSp>
          <p:nvGrpSpPr>
            <p:cNvPr id="17" name="Group 16"/>
            <p:cNvGrpSpPr/>
            <p:nvPr/>
          </p:nvGrpSpPr>
          <p:grpSpPr>
            <a:xfrm>
              <a:off x="3065319" y="4856517"/>
              <a:ext cx="615425" cy="637379"/>
              <a:chOff x="3052318" y="4856517"/>
              <a:chExt cx="615425" cy="63737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7793" y="5231456"/>
                <a:ext cx="524475" cy="26244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052318" y="4856517"/>
                <a:ext cx="6154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map</a:t>
                </a:r>
                <a:br>
                  <a:rPr lang="en-US" sz="1200" dirty="0" smtClean="0"/>
                </a:br>
                <a:r>
                  <a:rPr lang="en-US" sz="1200" dirty="0" smtClean="0"/>
                  <a:t>reduce</a:t>
                </a:r>
                <a:endParaRPr lang="en-US" sz="1200" dirty="0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00" y="4625478"/>
              <a:ext cx="5041707" cy="147439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455" y="5064122"/>
              <a:ext cx="2209208" cy="597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0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3" y="1479045"/>
            <a:ext cx="2209208" cy="59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Derivation of Gamma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609613" y="4003994"/>
            <a:ext cx="7505812" cy="2352356"/>
            <a:chOff x="1609613" y="4003994"/>
            <a:chExt cx="7505812" cy="235235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9017" y="4003994"/>
              <a:ext cx="6546408" cy="235235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0884" y="5048952"/>
              <a:ext cx="524475" cy="26244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09613" y="4672264"/>
              <a:ext cx="5870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bloom</a:t>
              </a:r>
            </a:p>
            <a:p>
              <a:pPr algn="ctr"/>
              <a:r>
                <a:rPr lang="en-US" sz="1200" dirty="0" smtClean="0"/>
                <a:t>filter</a:t>
              </a:r>
              <a:endParaRPr lang="en-US" sz="12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722070" y="2411604"/>
            <a:ext cx="764330" cy="970610"/>
            <a:chOff x="4722070" y="2411604"/>
            <a:chExt cx="764330" cy="970610"/>
          </a:xfrm>
        </p:grpSpPr>
        <p:sp>
          <p:nvSpPr>
            <p:cNvPr id="4" name="Rectangle 3"/>
            <p:cNvSpPr/>
            <p:nvPr/>
          </p:nvSpPr>
          <p:spPr>
            <a:xfrm>
              <a:off x="4724400" y="2411604"/>
              <a:ext cx="762000" cy="25539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2070" y="3126818"/>
              <a:ext cx="762000" cy="25539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09612" y="2095831"/>
            <a:ext cx="6081852" cy="1474397"/>
            <a:chOff x="1609612" y="2095831"/>
            <a:chExt cx="6081852" cy="147439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9757" y="2095831"/>
              <a:ext cx="5041707" cy="1474397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1609612" y="2326870"/>
              <a:ext cx="615426" cy="637379"/>
              <a:chOff x="3052318" y="4856517"/>
              <a:chExt cx="615426" cy="63737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7793" y="5231456"/>
                <a:ext cx="524475" cy="26244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052318" y="4856517"/>
                <a:ext cx="6154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map</a:t>
                </a:r>
                <a:br>
                  <a:rPr lang="en-US" sz="1200" dirty="0" smtClean="0"/>
                </a:br>
                <a:r>
                  <a:rPr lang="en-US" sz="1200" dirty="0" smtClean="0"/>
                  <a:t>reduce</a:t>
                </a:r>
                <a:endParaRPr lang="en-US" sz="1200" dirty="0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4722070" y="2411604"/>
            <a:ext cx="762000" cy="2553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19740" y="3107607"/>
            <a:ext cx="762000" cy="2553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05851 0.296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481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decel="4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6719 0.3838 " pathEditMode="relative" rAng="0" ptsTypes="AA">
                                      <p:cBhvr>
                                        <p:cTn id="3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1919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decel="4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22" grpId="0" animBg="1"/>
      <p:bldP spid="22" grpId="1" animBg="1"/>
      <p:bldP spid="22" grpId="2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1" y="1326201"/>
            <a:ext cx="6546408" cy="2352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Derivation of Gamma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14400" y="3830509"/>
            <a:ext cx="8041675" cy="2432638"/>
            <a:chOff x="914400" y="3830509"/>
            <a:chExt cx="8041675" cy="2432638"/>
          </a:xfrm>
        </p:grpSpPr>
        <p:grpSp>
          <p:nvGrpSpPr>
            <p:cNvPr id="7" name="Group 6"/>
            <p:cNvGrpSpPr/>
            <p:nvPr/>
          </p:nvGrpSpPr>
          <p:grpSpPr>
            <a:xfrm>
              <a:off x="914400" y="4519864"/>
              <a:ext cx="1120949" cy="658184"/>
              <a:chOff x="914400" y="4519864"/>
              <a:chExt cx="1120949" cy="658184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914400" y="4519864"/>
                <a:ext cx="1120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graph</a:t>
                </a:r>
                <a:br>
                  <a:rPr lang="en-US" sz="1200" dirty="0" smtClean="0"/>
                </a:br>
                <a:r>
                  <a:rPr lang="en-US" sz="1200" dirty="0" smtClean="0"/>
                  <a:t>rearrangement</a:t>
                </a:r>
                <a:endParaRPr lang="en-US" sz="1200" dirty="0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2634" y="4915608"/>
                <a:ext cx="524475" cy="262440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2209800" y="3830509"/>
              <a:ext cx="6746275" cy="2432638"/>
              <a:chOff x="2209800" y="3830509"/>
              <a:chExt cx="6746275" cy="243263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229477" y="4150896"/>
                <a:ext cx="991866" cy="38912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Gamma</a:t>
                </a:r>
                <a:endParaRPr lang="en-US" sz="4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9800" y="3830509"/>
                <a:ext cx="6746275" cy="24326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841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12" y="1509612"/>
            <a:ext cx="2209208" cy="59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is Correct By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graph is correct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Rewrites are correct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End result is correct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5451916"/>
            <a:ext cx="1066800" cy="111044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273815" y="2592170"/>
            <a:ext cx="5257800" cy="1914798"/>
            <a:chOff x="516444" y="2470913"/>
            <a:chExt cx="4933461" cy="1625826"/>
          </a:xfrm>
        </p:grpSpPr>
        <p:grpSp>
          <p:nvGrpSpPr>
            <p:cNvPr id="46" name="Group 45"/>
            <p:cNvGrpSpPr/>
            <p:nvPr/>
          </p:nvGrpSpPr>
          <p:grpSpPr>
            <a:xfrm>
              <a:off x="574455" y="2470913"/>
              <a:ext cx="4530945" cy="707739"/>
              <a:chOff x="574455" y="2470913"/>
              <a:chExt cx="7997626" cy="132975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4455" y="2837237"/>
                <a:ext cx="2209208" cy="597108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1996" y="3004571"/>
                <a:ext cx="524475" cy="262440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3011530" y="2564197"/>
                <a:ext cx="723003" cy="636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bloom</a:t>
                </a:r>
                <a:br>
                  <a:rPr lang="en-US" sz="800" dirty="0" smtClean="0"/>
                </a:br>
                <a:r>
                  <a:rPr lang="en-US" sz="800" dirty="0" smtClean="0"/>
                  <a:t>filter</a:t>
                </a:r>
                <a:endParaRPr lang="en-US" sz="800" dirty="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4800" y="2470913"/>
                <a:ext cx="4447281" cy="1329756"/>
              </a:xfrm>
              <a:prstGeom prst="rect">
                <a:avLst/>
              </a:prstGeom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516444" y="3312017"/>
              <a:ext cx="4933461" cy="784722"/>
              <a:chOff x="574455" y="4397981"/>
              <a:chExt cx="8429652" cy="1474397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2976893" y="4561336"/>
                <a:ext cx="756192" cy="705062"/>
                <a:chOff x="2963892" y="4561336"/>
                <a:chExt cx="756192" cy="705062"/>
              </a:xfrm>
            </p:grpSpPr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97794" y="5003959"/>
                  <a:ext cx="524475" cy="262439"/>
                </a:xfrm>
                <a:prstGeom prst="rect">
                  <a:avLst/>
                </a:prstGeom>
              </p:spPr>
            </p:pic>
            <p:sp>
              <p:nvSpPr>
                <p:cNvPr id="52" name="TextBox 51"/>
                <p:cNvSpPr txBox="1"/>
                <p:nvPr/>
              </p:nvSpPr>
              <p:spPr>
                <a:xfrm>
                  <a:off x="2963892" y="4561336"/>
                  <a:ext cx="756192" cy="636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map</a:t>
                  </a:r>
                  <a:br>
                    <a:rPr lang="en-US" sz="800" dirty="0" smtClean="0"/>
                  </a:br>
                  <a:r>
                    <a:rPr lang="en-US" sz="800" dirty="0" smtClean="0"/>
                    <a:t>reduce</a:t>
                  </a:r>
                  <a:endParaRPr lang="en-US" sz="800" dirty="0"/>
                </a:p>
              </p:txBody>
            </p:sp>
          </p:grp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2400" y="4397981"/>
                <a:ext cx="5041707" cy="1474397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4455" y="4836624"/>
                <a:ext cx="2209208" cy="597109"/>
              </a:xfrm>
              <a:prstGeom prst="rect">
                <a:avLst/>
              </a:prstGeom>
            </p:spPr>
          </p:pic>
        </p:grpSp>
      </p:grpSp>
      <p:grpSp>
        <p:nvGrpSpPr>
          <p:cNvPr id="110" name="Group 109"/>
          <p:cNvGrpSpPr/>
          <p:nvPr/>
        </p:nvGrpSpPr>
        <p:grpSpPr>
          <a:xfrm>
            <a:off x="3149851" y="4748571"/>
            <a:ext cx="5529392" cy="1934450"/>
            <a:chOff x="3149851" y="4748571"/>
            <a:chExt cx="5529392" cy="19344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49851" y="4748571"/>
              <a:ext cx="5529392" cy="193445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232342" y="5004971"/>
              <a:ext cx="851515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Gamma</a:t>
              </a:r>
              <a:endPara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5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80" y="2561092"/>
            <a:ext cx="3011519" cy="9348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109" y="2897373"/>
            <a:ext cx="1333880" cy="374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ways to derive the same graph</a:t>
            </a:r>
          </a:p>
          <a:p>
            <a:pPr lvl="2"/>
            <a:r>
              <a:rPr lang="en-US" dirty="0" smtClean="0"/>
              <a:t>simple exploration of this space reveals other fundamental identities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519" y="3007967"/>
            <a:ext cx="355113" cy="173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2667000"/>
            <a:ext cx="550151" cy="430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bloom</a:t>
            </a:r>
            <a:br>
              <a:rPr lang="en-US" sz="1050" dirty="0" smtClean="0"/>
            </a:br>
            <a:r>
              <a:rPr lang="en-US" sz="1050" dirty="0" smtClean="0"/>
              <a:t>filter</a:t>
            </a:r>
            <a:endParaRPr lang="en-US" sz="105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95400" y="3678485"/>
            <a:ext cx="7749889" cy="2950915"/>
            <a:chOff x="1295400" y="3678485"/>
            <a:chExt cx="7749889" cy="29509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5638" y="3678485"/>
              <a:ext cx="6919651" cy="295091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6" name="Group 15"/>
            <p:cNvGrpSpPr/>
            <p:nvPr/>
          </p:nvGrpSpPr>
          <p:grpSpPr>
            <a:xfrm>
              <a:off x="1295400" y="4899330"/>
              <a:ext cx="582212" cy="509224"/>
              <a:chOff x="1295400" y="4899330"/>
              <a:chExt cx="582212" cy="50922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8949" y="5234599"/>
                <a:ext cx="355113" cy="173955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295400" y="4899330"/>
                <a:ext cx="58221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map</a:t>
                </a:r>
                <a:br>
                  <a:rPr lang="en-US" sz="1050" dirty="0" smtClean="0"/>
                </a:br>
                <a:r>
                  <a:rPr lang="en-US" sz="1050" dirty="0" smtClean="0"/>
                  <a:t>reduce</a:t>
                </a:r>
                <a:endParaRPr lang="en-US" sz="1050" dirty="0"/>
              </a:p>
            </p:txBody>
          </p:sp>
        </p:grpSp>
      </p:grpSp>
      <p:sp>
        <p:nvSpPr>
          <p:cNvPr id="19" name="Freeform 18"/>
          <p:cNvSpPr/>
          <p:nvPr/>
        </p:nvSpPr>
        <p:spPr>
          <a:xfrm>
            <a:off x="3874442" y="4614608"/>
            <a:ext cx="1705239" cy="1488730"/>
          </a:xfrm>
          <a:custGeom>
            <a:avLst/>
            <a:gdLst>
              <a:gd name="connsiteX0" fmla="*/ 402283 w 1705239"/>
              <a:gd name="connsiteY0" fmla="*/ 14542 h 1488730"/>
              <a:gd name="connsiteX1" fmla="*/ 935683 w 1705239"/>
              <a:gd name="connsiteY1" fmla="*/ 81217 h 1488730"/>
              <a:gd name="connsiteX2" fmla="*/ 1678633 w 1705239"/>
              <a:gd name="connsiteY2" fmla="*/ 243142 h 1488730"/>
              <a:gd name="connsiteX3" fmla="*/ 1478608 w 1705239"/>
              <a:gd name="connsiteY3" fmla="*/ 652717 h 1488730"/>
              <a:gd name="connsiteX4" fmla="*/ 888058 w 1705239"/>
              <a:gd name="connsiteY4" fmla="*/ 1443292 h 1488730"/>
              <a:gd name="connsiteX5" fmla="*/ 40333 w 1705239"/>
              <a:gd name="connsiteY5" fmla="*/ 1281367 h 1488730"/>
              <a:gd name="connsiteX6" fmla="*/ 164158 w 1705239"/>
              <a:gd name="connsiteY6" fmla="*/ 357442 h 1488730"/>
              <a:gd name="connsiteX7" fmla="*/ 402283 w 1705239"/>
              <a:gd name="connsiteY7" fmla="*/ 14542 h 148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5239" h="1488730">
                <a:moveTo>
                  <a:pt x="402283" y="14542"/>
                </a:moveTo>
                <a:cubicBezTo>
                  <a:pt x="530870" y="-31495"/>
                  <a:pt x="722958" y="43117"/>
                  <a:pt x="935683" y="81217"/>
                </a:cubicBezTo>
                <a:cubicBezTo>
                  <a:pt x="1148408" y="119317"/>
                  <a:pt x="1588146" y="147892"/>
                  <a:pt x="1678633" y="243142"/>
                </a:cubicBezTo>
                <a:cubicBezTo>
                  <a:pt x="1769120" y="338392"/>
                  <a:pt x="1610371" y="452692"/>
                  <a:pt x="1478608" y="652717"/>
                </a:cubicBezTo>
                <a:cubicBezTo>
                  <a:pt x="1346846" y="852742"/>
                  <a:pt x="1127771" y="1338517"/>
                  <a:pt x="888058" y="1443292"/>
                </a:cubicBezTo>
                <a:cubicBezTo>
                  <a:pt x="648346" y="1548067"/>
                  <a:pt x="160983" y="1462342"/>
                  <a:pt x="40333" y="1281367"/>
                </a:cubicBezTo>
                <a:cubicBezTo>
                  <a:pt x="-80317" y="1100392"/>
                  <a:pt x="102246" y="566992"/>
                  <a:pt x="164158" y="357442"/>
                </a:cubicBezTo>
                <a:cubicBezTo>
                  <a:pt x="226070" y="147892"/>
                  <a:pt x="273696" y="60579"/>
                  <a:pt x="402283" y="14542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543203" y="4721330"/>
            <a:ext cx="1556526" cy="1307995"/>
          </a:xfrm>
          <a:custGeom>
            <a:avLst/>
            <a:gdLst>
              <a:gd name="connsiteX0" fmla="*/ 1038572 w 1556526"/>
              <a:gd name="connsiteY0" fmla="*/ 3070 h 1307995"/>
              <a:gd name="connsiteX1" fmla="*/ 1267172 w 1556526"/>
              <a:gd name="connsiteY1" fmla="*/ 60220 h 1307995"/>
              <a:gd name="connsiteX2" fmla="*/ 1267172 w 1556526"/>
              <a:gd name="connsiteY2" fmla="*/ 298345 h 1307995"/>
              <a:gd name="connsiteX3" fmla="*/ 1552922 w 1556526"/>
              <a:gd name="connsiteY3" fmla="*/ 841270 h 1307995"/>
              <a:gd name="connsiteX4" fmla="*/ 1390997 w 1556526"/>
              <a:gd name="connsiteY4" fmla="*/ 1184170 h 1307995"/>
              <a:gd name="connsiteX5" fmla="*/ 876647 w 1556526"/>
              <a:gd name="connsiteY5" fmla="*/ 1307995 h 1307995"/>
              <a:gd name="connsiteX6" fmla="*/ 238472 w 1556526"/>
              <a:gd name="connsiteY6" fmla="*/ 1260370 h 1307995"/>
              <a:gd name="connsiteX7" fmla="*/ 162272 w 1556526"/>
              <a:gd name="connsiteY7" fmla="*/ 803170 h 1307995"/>
              <a:gd name="connsiteX8" fmla="*/ 347 w 1556526"/>
              <a:gd name="connsiteY8" fmla="*/ 507895 h 1307995"/>
              <a:gd name="connsiteX9" fmla="*/ 209897 w 1556526"/>
              <a:gd name="connsiteY9" fmla="*/ 126895 h 1307995"/>
              <a:gd name="connsiteX10" fmla="*/ 1038572 w 1556526"/>
              <a:gd name="connsiteY10" fmla="*/ 3070 h 130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6526" h="1307995">
                <a:moveTo>
                  <a:pt x="1038572" y="3070"/>
                </a:moveTo>
                <a:cubicBezTo>
                  <a:pt x="1214785" y="-8043"/>
                  <a:pt x="1229072" y="11008"/>
                  <a:pt x="1267172" y="60220"/>
                </a:cubicBezTo>
                <a:cubicBezTo>
                  <a:pt x="1305272" y="109433"/>
                  <a:pt x="1219547" y="168170"/>
                  <a:pt x="1267172" y="298345"/>
                </a:cubicBezTo>
                <a:cubicBezTo>
                  <a:pt x="1314797" y="428520"/>
                  <a:pt x="1532285" y="693633"/>
                  <a:pt x="1552922" y="841270"/>
                </a:cubicBezTo>
                <a:cubicBezTo>
                  <a:pt x="1573560" y="988908"/>
                  <a:pt x="1503710" y="1106383"/>
                  <a:pt x="1390997" y="1184170"/>
                </a:cubicBezTo>
                <a:cubicBezTo>
                  <a:pt x="1278285" y="1261958"/>
                  <a:pt x="1068734" y="1295295"/>
                  <a:pt x="876647" y="1307995"/>
                </a:cubicBezTo>
                <a:lnTo>
                  <a:pt x="238472" y="1260370"/>
                </a:lnTo>
                <a:cubicBezTo>
                  <a:pt x="119410" y="1176233"/>
                  <a:pt x="201959" y="928583"/>
                  <a:pt x="162272" y="803170"/>
                </a:cubicBezTo>
                <a:cubicBezTo>
                  <a:pt x="122584" y="677758"/>
                  <a:pt x="-7590" y="620607"/>
                  <a:pt x="347" y="507895"/>
                </a:cubicBezTo>
                <a:cubicBezTo>
                  <a:pt x="8284" y="395183"/>
                  <a:pt x="36859" y="212620"/>
                  <a:pt x="209897" y="126895"/>
                </a:cubicBezTo>
                <a:cubicBezTo>
                  <a:pt x="382935" y="41170"/>
                  <a:pt x="862359" y="14183"/>
                  <a:pt x="1038572" y="307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943912" y="4189151"/>
            <a:ext cx="2965101" cy="448721"/>
          </a:xfrm>
          <a:custGeom>
            <a:avLst/>
            <a:gdLst>
              <a:gd name="connsiteX0" fmla="*/ 237563 w 2965101"/>
              <a:gd name="connsiteY0" fmla="*/ 30424 h 448721"/>
              <a:gd name="connsiteX1" fmla="*/ 2580713 w 2965101"/>
              <a:gd name="connsiteY1" fmla="*/ 39949 h 448721"/>
              <a:gd name="connsiteX2" fmla="*/ 2933138 w 2965101"/>
              <a:gd name="connsiteY2" fmla="*/ 344749 h 448721"/>
              <a:gd name="connsiteX3" fmla="*/ 2266388 w 2965101"/>
              <a:gd name="connsiteY3" fmla="*/ 420949 h 448721"/>
              <a:gd name="connsiteX4" fmla="*/ 532838 w 2965101"/>
              <a:gd name="connsiteY4" fmla="*/ 439999 h 448721"/>
              <a:gd name="connsiteX5" fmla="*/ 113738 w 2965101"/>
              <a:gd name="connsiteY5" fmla="*/ 287599 h 448721"/>
              <a:gd name="connsiteX6" fmla="*/ 237563 w 2965101"/>
              <a:gd name="connsiteY6" fmla="*/ 30424 h 44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5101" h="448721">
                <a:moveTo>
                  <a:pt x="237563" y="30424"/>
                </a:moveTo>
                <a:cubicBezTo>
                  <a:pt x="648726" y="-10851"/>
                  <a:pt x="2131451" y="-12439"/>
                  <a:pt x="2580713" y="39949"/>
                </a:cubicBezTo>
                <a:cubicBezTo>
                  <a:pt x="3029976" y="92337"/>
                  <a:pt x="2985525" y="281249"/>
                  <a:pt x="2933138" y="344749"/>
                </a:cubicBezTo>
                <a:cubicBezTo>
                  <a:pt x="2880751" y="408249"/>
                  <a:pt x="2666438" y="405074"/>
                  <a:pt x="2266388" y="420949"/>
                </a:cubicBezTo>
                <a:cubicBezTo>
                  <a:pt x="1866338" y="436824"/>
                  <a:pt x="891613" y="462224"/>
                  <a:pt x="532838" y="439999"/>
                </a:cubicBezTo>
                <a:cubicBezTo>
                  <a:pt x="174063" y="417774"/>
                  <a:pt x="164538" y="355862"/>
                  <a:pt x="113738" y="287599"/>
                </a:cubicBezTo>
                <a:cubicBezTo>
                  <a:pt x="62938" y="219337"/>
                  <a:pt x="-173600" y="71699"/>
                  <a:pt x="237563" y="30424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74442" y="2819400"/>
            <a:ext cx="697558" cy="278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72000" y="3094877"/>
            <a:ext cx="697558" cy="278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650" y="4352122"/>
            <a:ext cx="504825" cy="2857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332415" y="2931938"/>
            <a:ext cx="697558" cy="278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17153 0.240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120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4879 0.2449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1224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5365 0.40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202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4" grpId="0" animBg="1"/>
      <p:bldP spid="4" grpId="1" animBg="1"/>
      <p:bldP spid="4" grpId="2" animBg="1"/>
      <p:bldP spid="4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Optimizations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Merge tuple streams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/>
                  <a:t> into A and then reconstitute them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/>
                  <a:t>Merge </a:t>
                </a:r>
                <a:r>
                  <a:rPr lang="en-US" dirty="0" smtClean="0"/>
                  <a:t>bitmaps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into </a:t>
                </a:r>
                <a:r>
                  <a:rPr lang="en-US" dirty="0" smtClean="0"/>
                  <a:t>a single bitmap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and </a:t>
                </a:r>
                <a:r>
                  <a:rPr lang="en-US" dirty="0" smtClean="0"/>
                  <a:t>recreate bitmaps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838132" y="2514977"/>
            <a:ext cx="659156" cy="380246"/>
            <a:chOff x="4822297" y="2420676"/>
            <a:chExt cx="659156" cy="3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4319" y="2626967"/>
              <a:ext cx="355113" cy="1739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22297" y="2420676"/>
              <a:ext cx="6591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smtClean="0"/>
                <a:t>optimize</a:t>
              </a:r>
              <a:endParaRPr lang="en-US" sz="105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93254" y="5019058"/>
            <a:ext cx="659156" cy="380246"/>
            <a:chOff x="4822297" y="2420676"/>
            <a:chExt cx="659156" cy="3802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4319" y="2626967"/>
              <a:ext cx="355113" cy="17395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22297" y="2420676"/>
              <a:ext cx="6591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smtClean="0"/>
                <a:t>optimize</a:t>
              </a:r>
              <a:endParaRPr lang="en-US" sz="1050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66" y="2286000"/>
            <a:ext cx="3739353" cy="83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301" y="2286000"/>
            <a:ext cx="2332741" cy="838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66" y="4816420"/>
            <a:ext cx="3788307" cy="785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592" y="4806644"/>
            <a:ext cx="2315849" cy="8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4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56148" y="3988959"/>
            <a:ext cx="7587852" cy="2432638"/>
            <a:chOff x="1580083" y="3988959"/>
            <a:chExt cx="7587852" cy="2432638"/>
          </a:xfrm>
        </p:grpSpPr>
        <p:grpSp>
          <p:nvGrpSpPr>
            <p:cNvPr id="16" name="Group 15"/>
            <p:cNvGrpSpPr/>
            <p:nvPr/>
          </p:nvGrpSpPr>
          <p:grpSpPr>
            <a:xfrm>
              <a:off x="1580083" y="5015155"/>
              <a:ext cx="659156" cy="380246"/>
              <a:chOff x="4822297" y="2420676"/>
              <a:chExt cx="659156" cy="38024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74319" y="2626967"/>
                <a:ext cx="355113" cy="17395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822297" y="2420676"/>
                <a:ext cx="65915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optimize</a:t>
                </a:r>
                <a:endParaRPr lang="en-US" sz="1050" dirty="0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1660" y="3988959"/>
              <a:ext cx="6746275" cy="24326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Derivation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1" y="1356318"/>
            <a:ext cx="6012834" cy="25641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7219000" y="4310149"/>
            <a:ext cx="11849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Gamma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57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57706" y="1859218"/>
            <a:ext cx="2412124" cy="1569782"/>
            <a:chOff x="3874442" y="4189151"/>
            <a:chExt cx="3225287" cy="1914187"/>
          </a:xfrm>
        </p:grpSpPr>
        <p:sp>
          <p:nvSpPr>
            <p:cNvPr id="11" name="Freeform 10"/>
            <p:cNvSpPr/>
            <p:nvPr/>
          </p:nvSpPr>
          <p:spPr>
            <a:xfrm>
              <a:off x="3874442" y="4614608"/>
              <a:ext cx="1705239" cy="1488730"/>
            </a:xfrm>
            <a:custGeom>
              <a:avLst/>
              <a:gdLst>
                <a:gd name="connsiteX0" fmla="*/ 402283 w 1705239"/>
                <a:gd name="connsiteY0" fmla="*/ 14542 h 1488730"/>
                <a:gd name="connsiteX1" fmla="*/ 935683 w 1705239"/>
                <a:gd name="connsiteY1" fmla="*/ 81217 h 1488730"/>
                <a:gd name="connsiteX2" fmla="*/ 1678633 w 1705239"/>
                <a:gd name="connsiteY2" fmla="*/ 243142 h 1488730"/>
                <a:gd name="connsiteX3" fmla="*/ 1478608 w 1705239"/>
                <a:gd name="connsiteY3" fmla="*/ 652717 h 1488730"/>
                <a:gd name="connsiteX4" fmla="*/ 888058 w 1705239"/>
                <a:gd name="connsiteY4" fmla="*/ 1443292 h 1488730"/>
                <a:gd name="connsiteX5" fmla="*/ 40333 w 1705239"/>
                <a:gd name="connsiteY5" fmla="*/ 1281367 h 1488730"/>
                <a:gd name="connsiteX6" fmla="*/ 164158 w 1705239"/>
                <a:gd name="connsiteY6" fmla="*/ 357442 h 1488730"/>
                <a:gd name="connsiteX7" fmla="*/ 402283 w 1705239"/>
                <a:gd name="connsiteY7" fmla="*/ 14542 h 148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5239" h="1488730">
                  <a:moveTo>
                    <a:pt x="402283" y="14542"/>
                  </a:moveTo>
                  <a:cubicBezTo>
                    <a:pt x="530870" y="-31495"/>
                    <a:pt x="722958" y="43117"/>
                    <a:pt x="935683" y="81217"/>
                  </a:cubicBezTo>
                  <a:cubicBezTo>
                    <a:pt x="1148408" y="119317"/>
                    <a:pt x="1588146" y="147892"/>
                    <a:pt x="1678633" y="243142"/>
                  </a:cubicBezTo>
                  <a:cubicBezTo>
                    <a:pt x="1769120" y="338392"/>
                    <a:pt x="1610371" y="452692"/>
                    <a:pt x="1478608" y="652717"/>
                  </a:cubicBezTo>
                  <a:cubicBezTo>
                    <a:pt x="1346846" y="852742"/>
                    <a:pt x="1127771" y="1338517"/>
                    <a:pt x="888058" y="1443292"/>
                  </a:cubicBezTo>
                  <a:cubicBezTo>
                    <a:pt x="648346" y="1548067"/>
                    <a:pt x="160983" y="1462342"/>
                    <a:pt x="40333" y="1281367"/>
                  </a:cubicBezTo>
                  <a:cubicBezTo>
                    <a:pt x="-80317" y="1100392"/>
                    <a:pt x="102246" y="566992"/>
                    <a:pt x="164158" y="357442"/>
                  </a:cubicBezTo>
                  <a:cubicBezTo>
                    <a:pt x="226070" y="147892"/>
                    <a:pt x="273696" y="60579"/>
                    <a:pt x="402283" y="14542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543203" y="4721330"/>
              <a:ext cx="1556526" cy="1307995"/>
            </a:xfrm>
            <a:custGeom>
              <a:avLst/>
              <a:gdLst>
                <a:gd name="connsiteX0" fmla="*/ 1038572 w 1556526"/>
                <a:gd name="connsiteY0" fmla="*/ 3070 h 1307995"/>
                <a:gd name="connsiteX1" fmla="*/ 1267172 w 1556526"/>
                <a:gd name="connsiteY1" fmla="*/ 60220 h 1307995"/>
                <a:gd name="connsiteX2" fmla="*/ 1267172 w 1556526"/>
                <a:gd name="connsiteY2" fmla="*/ 298345 h 1307995"/>
                <a:gd name="connsiteX3" fmla="*/ 1552922 w 1556526"/>
                <a:gd name="connsiteY3" fmla="*/ 841270 h 1307995"/>
                <a:gd name="connsiteX4" fmla="*/ 1390997 w 1556526"/>
                <a:gd name="connsiteY4" fmla="*/ 1184170 h 1307995"/>
                <a:gd name="connsiteX5" fmla="*/ 876647 w 1556526"/>
                <a:gd name="connsiteY5" fmla="*/ 1307995 h 1307995"/>
                <a:gd name="connsiteX6" fmla="*/ 238472 w 1556526"/>
                <a:gd name="connsiteY6" fmla="*/ 1260370 h 1307995"/>
                <a:gd name="connsiteX7" fmla="*/ 162272 w 1556526"/>
                <a:gd name="connsiteY7" fmla="*/ 803170 h 1307995"/>
                <a:gd name="connsiteX8" fmla="*/ 347 w 1556526"/>
                <a:gd name="connsiteY8" fmla="*/ 507895 h 1307995"/>
                <a:gd name="connsiteX9" fmla="*/ 209897 w 1556526"/>
                <a:gd name="connsiteY9" fmla="*/ 126895 h 1307995"/>
                <a:gd name="connsiteX10" fmla="*/ 1038572 w 1556526"/>
                <a:gd name="connsiteY10" fmla="*/ 3070 h 130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6526" h="1307995">
                  <a:moveTo>
                    <a:pt x="1038572" y="3070"/>
                  </a:moveTo>
                  <a:cubicBezTo>
                    <a:pt x="1214785" y="-8043"/>
                    <a:pt x="1229072" y="11008"/>
                    <a:pt x="1267172" y="60220"/>
                  </a:cubicBezTo>
                  <a:cubicBezTo>
                    <a:pt x="1305272" y="109433"/>
                    <a:pt x="1219547" y="168170"/>
                    <a:pt x="1267172" y="298345"/>
                  </a:cubicBezTo>
                  <a:cubicBezTo>
                    <a:pt x="1314797" y="428520"/>
                    <a:pt x="1532285" y="693633"/>
                    <a:pt x="1552922" y="841270"/>
                  </a:cubicBezTo>
                  <a:cubicBezTo>
                    <a:pt x="1573560" y="988908"/>
                    <a:pt x="1503710" y="1106383"/>
                    <a:pt x="1390997" y="1184170"/>
                  </a:cubicBezTo>
                  <a:cubicBezTo>
                    <a:pt x="1278285" y="1261958"/>
                    <a:pt x="1068734" y="1295295"/>
                    <a:pt x="876647" y="1307995"/>
                  </a:cubicBezTo>
                  <a:lnTo>
                    <a:pt x="238472" y="1260370"/>
                  </a:lnTo>
                  <a:cubicBezTo>
                    <a:pt x="119410" y="1176233"/>
                    <a:pt x="201959" y="928583"/>
                    <a:pt x="162272" y="803170"/>
                  </a:cubicBezTo>
                  <a:cubicBezTo>
                    <a:pt x="122584" y="677758"/>
                    <a:pt x="-7590" y="620607"/>
                    <a:pt x="347" y="507895"/>
                  </a:cubicBezTo>
                  <a:cubicBezTo>
                    <a:pt x="8284" y="395183"/>
                    <a:pt x="36859" y="212620"/>
                    <a:pt x="209897" y="126895"/>
                  </a:cubicBezTo>
                  <a:cubicBezTo>
                    <a:pt x="382935" y="41170"/>
                    <a:pt x="862359" y="14183"/>
                    <a:pt x="1038572" y="307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943912" y="4189151"/>
              <a:ext cx="2965101" cy="448721"/>
            </a:xfrm>
            <a:custGeom>
              <a:avLst/>
              <a:gdLst>
                <a:gd name="connsiteX0" fmla="*/ 237563 w 2965101"/>
                <a:gd name="connsiteY0" fmla="*/ 30424 h 448721"/>
                <a:gd name="connsiteX1" fmla="*/ 2580713 w 2965101"/>
                <a:gd name="connsiteY1" fmla="*/ 39949 h 448721"/>
                <a:gd name="connsiteX2" fmla="*/ 2933138 w 2965101"/>
                <a:gd name="connsiteY2" fmla="*/ 344749 h 448721"/>
                <a:gd name="connsiteX3" fmla="*/ 2266388 w 2965101"/>
                <a:gd name="connsiteY3" fmla="*/ 420949 h 448721"/>
                <a:gd name="connsiteX4" fmla="*/ 532838 w 2965101"/>
                <a:gd name="connsiteY4" fmla="*/ 439999 h 448721"/>
                <a:gd name="connsiteX5" fmla="*/ 113738 w 2965101"/>
                <a:gd name="connsiteY5" fmla="*/ 287599 h 448721"/>
                <a:gd name="connsiteX6" fmla="*/ 237563 w 2965101"/>
                <a:gd name="connsiteY6" fmla="*/ 30424 h 44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5101" h="448721">
                  <a:moveTo>
                    <a:pt x="237563" y="30424"/>
                  </a:moveTo>
                  <a:cubicBezTo>
                    <a:pt x="648726" y="-10851"/>
                    <a:pt x="2131451" y="-12439"/>
                    <a:pt x="2580713" y="39949"/>
                  </a:cubicBezTo>
                  <a:cubicBezTo>
                    <a:pt x="3029976" y="92337"/>
                    <a:pt x="2985525" y="281249"/>
                    <a:pt x="2933138" y="344749"/>
                  </a:cubicBezTo>
                  <a:cubicBezTo>
                    <a:pt x="2880751" y="408249"/>
                    <a:pt x="2666438" y="405074"/>
                    <a:pt x="2266388" y="420949"/>
                  </a:cubicBezTo>
                  <a:cubicBezTo>
                    <a:pt x="1866338" y="436824"/>
                    <a:pt x="891613" y="462224"/>
                    <a:pt x="532838" y="439999"/>
                  </a:cubicBezTo>
                  <a:cubicBezTo>
                    <a:pt x="174063" y="417774"/>
                    <a:pt x="164538" y="355862"/>
                    <a:pt x="113738" y="287599"/>
                  </a:cubicBezTo>
                  <a:cubicBezTo>
                    <a:pt x="62938" y="219337"/>
                    <a:pt x="-173600" y="71699"/>
                    <a:pt x="237563" y="30424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540" y="3077471"/>
            <a:ext cx="1066800" cy="1110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2627" y="1676400"/>
            <a:ext cx="221291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This is another</a:t>
            </a:r>
          </a:p>
          <a:p>
            <a:pPr algn="ctr"/>
            <a:r>
              <a:rPr lang="en-US" sz="2400" dirty="0" smtClean="0"/>
              <a:t>way to discover</a:t>
            </a:r>
          </a:p>
          <a:p>
            <a:pPr algn="ctr"/>
            <a:r>
              <a:rPr lang="en-US" sz="2400" dirty="0" smtClean="0"/>
              <a:t>graph identities.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575" y="1900336"/>
            <a:ext cx="504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314575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Too fancy for me;</a:t>
            </a:r>
            <a:br>
              <a:rPr lang="en-US" dirty="0" smtClean="0"/>
            </a:br>
            <a:r>
              <a:rPr lang="en-US" dirty="0" smtClean="0"/>
              <a:t>I prefer my 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2313" y="4406899"/>
            <a:ext cx="7772400" cy="2314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Don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Understand…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That’s exactly what Chemists said in the 1880s…</a:t>
            </a:r>
          </a:p>
          <a:p>
            <a:pPr lvl="2"/>
            <a:r>
              <a:rPr lang="en-US" dirty="0" smtClean="0"/>
              <a:t>but this will change and will take time… </a:t>
            </a:r>
          </a:p>
          <a:p>
            <a:pPr lvl="2"/>
            <a:r>
              <a:rPr lang="en-US" dirty="0" smtClean="0"/>
              <a:t>if it were easy, would have been done years ago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87" y="3109433"/>
            <a:ext cx="4572638" cy="3429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78026" y="3670010"/>
            <a:ext cx="230877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Let me show</a:t>
            </a:r>
          </a:p>
          <a:p>
            <a:pPr algn="ctr"/>
            <a:r>
              <a:rPr lang="en-US" dirty="0" smtClean="0"/>
              <a:t>you a difference</a:t>
            </a:r>
          </a:p>
          <a:p>
            <a:pPr algn="ctr"/>
            <a:r>
              <a:rPr lang="en-US" dirty="0" smtClean="0"/>
              <a:t>between manual</a:t>
            </a:r>
          </a:p>
          <a:p>
            <a:pPr algn="ctr"/>
            <a:r>
              <a:rPr lang="en-US" dirty="0" smtClean="0"/>
              <a:t>software development</a:t>
            </a:r>
          </a:p>
          <a:p>
            <a:pPr algn="ctr"/>
            <a:r>
              <a:rPr lang="en-US" dirty="0" smtClean="0"/>
              <a:t>and automated</a:t>
            </a:r>
          </a:p>
          <a:p>
            <a:pPr algn="ctr"/>
            <a:r>
              <a:rPr lang="en-US" dirty="0" smtClean="0"/>
              <a:t>design</a:t>
            </a:r>
            <a:r>
              <a:rPr lang="en-US" dirty="0"/>
              <a:t> </a:t>
            </a:r>
            <a:r>
              <a:rPr lang="en-US" dirty="0" smtClean="0"/>
              <a:t>in another</a:t>
            </a:r>
          </a:p>
          <a:p>
            <a:pPr algn="ctr"/>
            <a:r>
              <a:rPr lang="en-US" dirty="0" smtClean="0"/>
              <a:t>fundamental</a:t>
            </a:r>
          </a:p>
          <a:p>
            <a:pPr algn="ctr"/>
            <a:r>
              <a:rPr lang="en-US" dirty="0" smtClean="0"/>
              <a:t>area of 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#1 For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attended Software Product Line Conference in Nashville last summer</a:t>
            </a:r>
          </a:p>
          <a:p>
            <a:endParaRPr lang="en-US" dirty="0"/>
          </a:p>
          <a:p>
            <a:r>
              <a:rPr lang="en-US" dirty="0" smtClean="0"/>
              <a:t>Listened to a keynote of a founder of that Conference Series</a:t>
            </a:r>
          </a:p>
          <a:p>
            <a:endParaRPr lang="en-US" dirty="0"/>
          </a:p>
          <a:p>
            <a:r>
              <a:rPr lang="en-US" dirty="0" smtClean="0"/>
              <a:t>History and motivation behind the creation of </a:t>
            </a:r>
            <a:r>
              <a:rPr lang="en-US" dirty="0" err="1" smtClean="0"/>
              <a:t>SPLC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lvl="2"/>
            <a:r>
              <a:rPr lang="en-US" dirty="0" smtClean="0"/>
              <a:t>Software Reuse Conference lacked a</a:t>
            </a:r>
            <a:br>
              <a:rPr lang="en-US" dirty="0" smtClean="0"/>
            </a:br>
            <a:r>
              <a:rPr lang="en-US" dirty="0" smtClean="0"/>
              <a:t>focus on practical, cost-effective technology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and “we didn’t have to worry about math” </a:t>
            </a:r>
          </a:p>
          <a:p>
            <a:pPr lvl="2"/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 descr="Image result for thumbs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71539"/>
            <a:ext cx="1355284" cy="93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humbs dow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54" y="4850579"/>
            <a:ext cx="1163946" cy="11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4201" y="1765744"/>
            <a:ext cx="2190750" cy="135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Dense Linear Algebra (DLA)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76800"/>
          </a:xfrm>
        </p:spPr>
        <p:txBody>
          <a:bodyPr>
            <a:normAutofit/>
          </a:bodyPr>
          <a:lstStyle/>
          <a:p>
            <a:r>
              <a:rPr lang="en-US" dirty="0"/>
              <a:t>Robert van de </a:t>
            </a:r>
            <a:r>
              <a:rPr lang="en-US" dirty="0" smtClean="0"/>
              <a:t>Geijn </a:t>
            </a:r>
          </a:p>
          <a:p>
            <a:pPr lvl="2"/>
            <a:r>
              <a:rPr lang="en-US" dirty="0" smtClean="0"/>
              <a:t>last 30 years creating elegant mathematically</a:t>
            </a:r>
            <a:br>
              <a:rPr lang="en-US" dirty="0" smtClean="0"/>
            </a:br>
            <a:r>
              <a:rPr lang="en-US" dirty="0" smtClean="0"/>
              <a:t>layered designs of DLA computations</a:t>
            </a:r>
          </a:p>
          <a:p>
            <a:pPr lvl="2"/>
            <a:endParaRPr lang="en-US" dirty="0"/>
          </a:p>
          <a:p>
            <a:r>
              <a:rPr lang="en-US" dirty="0" smtClean="0"/>
              <a:t>Jack Paulson created Elemental Distributed DLA package</a:t>
            </a:r>
          </a:p>
          <a:p>
            <a:pPr lvl="2"/>
            <a:r>
              <a:rPr lang="en-US" dirty="0" smtClean="0"/>
              <a:t>standard BLAS3 matrix-matrix operations</a:t>
            </a:r>
          </a:p>
          <a:p>
            <a:pPr lvl="2"/>
            <a:r>
              <a:rPr lang="en-US" dirty="0" smtClean="0"/>
              <a:t>solvers</a:t>
            </a:r>
          </a:p>
          <a:p>
            <a:pPr lvl="2"/>
            <a:r>
              <a:rPr lang="en-US" dirty="0" smtClean="0"/>
              <a:t>decomposition functions (</a:t>
            </a:r>
            <a:r>
              <a:rPr lang="en-US" dirty="0" err="1" smtClean="0"/>
              <a:t>Cholesky</a:t>
            </a:r>
            <a:r>
              <a:rPr lang="en-US" dirty="0" smtClean="0"/>
              <a:t> factorization)</a:t>
            </a:r>
          </a:p>
          <a:p>
            <a:pPr lvl="2"/>
            <a:r>
              <a:rPr lang="en-US" dirty="0" smtClean="0"/>
              <a:t>eigenvalue problems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Bryan Marker mechanized the above work as application</a:t>
            </a:r>
            <a:br>
              <a:rPr lang="en-US" dirty="0" smtClean="0"/>
            </a:br>
            <a:r>
              <a:rPr lang="en-US" dirty="0" smtClean="0"/>
              <a:t>	of dataflow identities </a:t>
            </a:r>
          </a:p>
          <a:p>
            <a:pPr lvl="2"/>
            <a:r>
              <a:rPr lang="en-US" dirty="0" err="1" smtClean="0"/>
              <a:t>DxTer</a:t>
            </a:r>
            <a:r>
              <a:rPr lang="en-US" dirty="0" smtClean="0"/>
              <a:t> name of his tool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33" y="1651000"/>
            <a:ext cx="1365092" cy="1365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beg.utexas.edu/tccs/graphics/Jack_Poul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80" y="3397473"/>
            <a:ext cx="1062199" cy="1517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1.githubusercontent.com/u/152568?v=3&amp;s=4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67" y="5159375"/>
            <a:ext cx="1317625" cy="1317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7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DxTer</a:t>
            </a:r>
            <a:r>
              <a:rPr lang="en-US" dirty="0" smtClean="0"/>
              <a:t> Does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56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458200" cy="151122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Starts with a simple DLA dataflow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specified by library designer or DLA user</a:t>
                </a:r>
              </a:p>
              <a:p>
                <a:r>
                  <a:rPr lang="en-US" dirty="0" smtClean="0"/>
                  <a:t>Applies algebraic identities &amp; creates a subdomain of equivalent graphs, </a:t>
                </a:r>
                <a:r>
                  <a:rPr lang="en-US" dirty="0" err="1" smtClean="0"/>
                  <a:t>incl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Ranks graphs by their estimated efficiency and choses the cheapest, ex: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That’s the implementation that is translated to code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7" name="Content Placeholder 5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458200" cy="1511220"/>
              </a:xfrm>
              <a:blipFill rotWithShape="0">
                <a:blip r:embed="rId2"/>
                <a:stretch>
                  <a:fillRect l="-648" t="-2429" b="-6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 rot="21392154">
            <a:off x="2576842" y="5301532"/>
            <a:ext cx="2310571" cy="59367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2611765" y="5481020"/>
            <a:ext cx="362689" cy="276999"/>
            <a:chOff x="2611765" y="5481020"/>
            <a:chExt cx="362689" cy="276999"/>
          </a:xfrm>
        </p:grpSpPr>
        <p:sp>
          <p:nvSpPr>
            <p:cNvPr id="45" name="Oval 44"/>
            <p:cNvSpPr/>
            <p:nvPr/>
          </p:nvSpPr>
          <p:spPr>
            <a:xfrm>
              <a:off x="2898254" y="5587715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611765" y="5481020"/>
                  <a:ext cx="28809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765" y="5481020"/>
                  <a:ext cx="288092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0833" r="-6250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3469092" y="3526936"/>
            <a:ext cx="4041512" cy="646331"/>
            <a:chOff x="4168358" y="2134402"/>
            <a:chExt cx="4041512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168358" y="2243617"/>
                  <a:ext cx="58349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𝔻𝔽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8358" y="2243617"/>
                  <a:ext cx="583493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6632194" y="2134402"/>
              <a:ext cx="157767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metamodel of</a:t>
              </a:r>
              <a:br>
                <a:rPr lang="en-US" dirty="0" smtClean="0">
                  <a:latin typeface="Arial Narrow" panose="020B0606020202030204" pitchFamily="34" charset="0"/>
                </a:rPr>
              </a:br>
              <a:r>
                <a:rPr lang="en-US" dirty="0" smtClean="0">
                  <a:latin typeface="Arial Narrow" panose="020B0606020202030204" pitchFamily="34" charset="0"/>
                </a:rPr>
                <a:t>data flow graph</a:t>
              </a:r>
              <a:r>
                <a:rPr lang="en-US" dirty="0">
                  <a:latin typeface="Arial Narrow" panose="020B0606020202030204" pitchFamily="34" charset="0"/>
                </a:rPr>
                <a:t>s</a:t>
              </a:r>
            </a:p>
          </p:txBody>
        </p:sp>
        <p:cxnSp>
          <p:nvCxnSpPr>
            <p:cNvPr id="44" name="Straight Arrow Connector 43"/>
            <p:cNvCxnSpPr>
              <a:stCxn id="43" idx="1"/>
              <a:endCxn id="42" idx="3"/>
            </p:cNvCxnSpPr>
            <p:nvPr/>
          </p:nvCxnSpPr>
          <p:spPr>
            <a:xfrm flipH="1">
              <a:off x="4751851" y="2457568"/>
              <a:ext cx="1880343" cy="149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981200" y="4067038"/>
            <a:ext cx="5529406" cy="2088922"/>
            <a:chOff x="1981200" y="4067038"/>
            <a:chExt cx="5529406" cy="2088922"/>
          </a:xfrm>
        </p:grpSpPr>
        <p:sp>
          <p:nvSpPr>
            <p:cNvPr id="28" name="TextBox 27"/>
            <p:cNvSpPr txBox="1"/>
            <p:nvPr/>
          </p:nvSpPr>
          <p:spPr>
            <a:xfrm>
              <a:off x="1981200" y="4262246"/>
              <a:ext cx="9973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cone of </a:t>
              </a:r>
            </a:p>
            <a:p>
              <a:pPr algn="ctr"/>
              <a:r>
                <a:rPr lang="en-US" dirty="0" smtClean="0">
                  <a:latin typeface="Arial Narrow" panose="020B0606020202030204" pitchFamily="34" charset="0"/>
                </a:rPr>
                <a:t>instances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2534" y="4067038"/>
              <a:ext cx="5238072" cy="2088922"/>
              <a:chOff x="2208756" y="2748409"/>
              <a:chExt cx="5238072" cy="208892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2208756" y="3770531"/>
                <a:ext cx="2971800" cy="1066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42" idx="2"/>
                <a:endCxn id="37" idx="2"/>
              </p:cNvCxnSpPr>
              <p:nvPr/>
            </p:nvCxnSpPr>
            <p:spPr>
              <a:xfrm flipH="1">
                <a:off x="2208756" y="2748409"/>
                <a:ext cx="1488305" cy="1555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2" idx="2"/>
                <a:endCxn id="37" idx="6"/>
              </p:cNvCxnSpPr>
              <p:nvPr/>
            </p:nvCxnSpPr>
            <p:spPr>
              <a:xfrm>
                <a:off x="3697061" y="2748409"/>
                <a:ext cx="1483495" cy="1555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5869152" y="3982648"/>
                <a:ext cx="157767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 Narrow" panose="020B0606020202030204" pitchFamily="34" charset="0"/>
                  </a:rPr>
                  <a:t>domain of all </a:t>
                </a:r>
                <a:br>
                  <a:rPr lang="en-US" dirty="0" smtClean="0">
                    <a:latin typeface="Arial Narrow" panose="020B0606020202030204" pitchFamily="34" charset="0"/>
                  </a:rPr>
                </a:br>
                <a:r>
                  <a:rPr lang="en-US" dirty="0" smtClean="0">
                    <a:latin typeface="Arial Narrow" panose="020B0606020202030204" pitchFamily="34" charset="0"/>
                  </a:rPr>
                  <a:t>data flow graphs</a:t>
                </a:r>
              </a:p>
            </p:txBody>
          </p:sp>
          <p:cxnSp>
            <p:nvCxnSpPr>
              <p:cNvPr id="41" name="Straight Arrow Connector 40"/>
              <p:cNvCxnSpPr>
                <a:stCxn id="40" idx="1"/>
                <a:endCxn id="37" idx="6"/>
              </p:cNvCxnSpPr>
              <p:nvPr/>
            </p:nvCxnSpPr>
            <p:spPr>
              <a:xfrm flipH="1" flipV="1">
                <a:off x="5180556" y="4303931"/>
                <a:ext cx="688596" cy="18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/>
          <p:cNvGrpSpPr/>
          <p:nvPr/>
        </p:nvGrpSpPr>
        <p:grpSpPr>
          <a:xfrm>
            <a:off x="2963295" y="5642009"/>
            <a:ext cx="630220" cy="224743"/>
            <a:chOff x="2899517" y="4323380"/>
            <a:chExt cx="630220" cy="224743"/>
          </a:xfrm>
        </p:grpSpPr>
        <p:sp>
          <p:nvSpPr>
            <p:cNvPr id="35" name="Oval 34"/>
            <p:cNvSpPr/>
            <p:nvPr/>
          </p:nvSpPr>
          <p:spPr>
            <a:xfrm>
              <a:off x="3453537" y="4484514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45" idx="5"/>
              <a:endCxn id="35" idx="2"/>
            </p:cNvCxnSpPr>
            <p:nvPr/>
          </p:nvCxnSpPr>
          <p:spPr>
            <a:xfrm>
              <a:off x="2899517" y="4323380"/>
              <a:ext cx="554020" cy="1929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593515" y="5319069"/>
            <a:ext cx="460665" cy="515879"/>
            <a:chOff x="3529737" y="4000440"/>
            <a:chExt cx="460665" cy="515879"/>
          </a:xfrm>
        </p:grpSpPr>
        <p:sp>
          <p:nvSpPr>
            <p:cNvPr id="33" name="Oval 32"/>
            <p:cNvSpPr/>
            <p:nvPr/>
          </p:nvSpPr>
          <p:spPr>
            <a:xfrm>
              <a:off x="3914202" y="4000440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>
              <a:stCxn id="35" idx="6"/>
            </p:cNvCxnSpPr>
            <p:nvPr/>
          </p:nvCxnSpPr>
          <p:spPr>
            <a:xfrm flipV="1">
              <a:off x="3529737" y="4064049"/>
              <a:ext cx="384465" cy="4522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054180" y="5319069"/>
            <a:ext cx="868712" cy="276999"/>
            <a:chOff x="4054180" y="5319069"/>
            <a:chExt cx="868712" cy="276999"/>
          </a:xfrm>
        </p:grpSpPr>
        <p:sp>
          <p:nvSpPr>
            <p:cNvPr id="46" name="Oval 45"/>
            <p:cNvSpPr/>
            <p:nvPr/>
          </p:nvSpPr>
          <p:spPr>
            <a:xfrm>
              <a:off x="4473054" y="5425764"/>
              <a:ext cx="76200" cy="63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629478" y="5319069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9478" y="5319069"/>
                  <a:ext cx="293414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408" r="-612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/>
            <p:cNvCxnSpPr>
              <a:stCxn id="33" idx="6"/>
              <a:endCxn id="46" idx="2"/>
            </p:cNvCxnSpPr>
            <p:nvPr/>
          </p:nvCxnSpPr>
          <p:spPr>
            <a:xfrm>
              <a:off x="4054180" y="5350874"/>
              <a:ext cx="418874" cy="1066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367171" y="5308051"/>
            <a:ext cx="286078" cy="303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686300" y="4282482"/>
            <a:ext cx="433195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Look Familiar?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55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4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Autofit/>
          </a:bodyPr>
          <a:lstStyle/>
          <a:p>
            <a:r>
              <a:rPr lang="en-US" dirty="0" err="1" smtClean="0"/>
              <a:t>DxTer</a:t>
            </a:r>
            <a:r>
              <a:rPr lang="en-US" dirty="0" smtClean="0"/>
              <a:t> </a:t>
            </a:r>
            <a:r>
              <a:rPr lang="en-US" dirty="0"/>
              <a:t>automatically generated &amp; optimized Elemental code for BLAS3 and </a:t>
            </a:r>
            <a:r>
              <a:rPr lang="en-US" dirty="0" err="1"/>
              <a:t>Cholesky</a:t>
            </a:r>
            <a:r>
              <a:rPr lang="en-US" dirty="0"/>
              <a:t> </a:t>
            </a:r>
            <a:r>
              <a:rPr lang="en-US" dirty="0" smtClean="0"/>
              <a:t>operations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Benchmarked </a:t>
            </a:r>
            <a:r>
              <a:rPr lang="en-US" dirty="0" smtClean="0"/>
              <a:t>with manually-written </a:t>
            </a:r>
            <a:r>
              <a:rPr lang="en-US" dirty="0" err="1" smtClean="0"/>
              <a:t>ScaLAPACK</a:t>
            </a:r>
            <a:endParaRPr lang="en-US" dirty="0"/>
          </a:p>
          <a:p>
            <a:pPr lvl="2"/>
            <a:r>
              <a:rPr lang="en-US" dirty="0"/>
              <a:t>vendors standard option for distributed memory machines;</a:t>
            </a:r>
            <a:br>
              <a:rPr lang="en-US" dirty="0"/>
            </a:br>
            <a:r>
              <a:rPr lang="en-US" dirty="0"/>
              <a:t>auto-tuned or manually-tuned</a:t>
            </a:r>
          </a:p>
          <a:p>
            <a:pPr lvl="2"/>
            <a:r>
              <a:rPr lang="en-US" dirty="0"/>
              <a:t>only alternative available for target machines</a:t>
            </a:r>
          </a:p>
          <a:p>
            <a:pPr lvl="2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08264" y="1417638"/>
          <a:ext cx="7527471" cy="172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8702"/>
                <a:gridCol w="1267508"/>
                <a:gridCol w="1901261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Machine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# of Cores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Peak</a:t>
                      </a:r>
                      <a:r>
                        <a:rPr lang="en-US" sz="2000" baseline="0" dirty="0" smtClean="0"/>
                        <a:t> Performance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Argonne’s </a:t>
                      </a:r>
                      <a:r>
                        <a:rPr lang="en-US" sz="2000" dirty="0" err="1" smtClean="0"/>
                        <a:t>BlueGene</a:t>
                      </a:r>
                      <a:r>
                        <a:rPr lang="en-US" sz="2000" dirty="0" smtClean="0"/>
                        <a:t>/P (Intrepid)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8,192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27+ TFLOPS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Texas Advanced Computing</a:t>
                      </a:r>
                      <a:r>
                        <a:rPr lang="en-US" sz="2000" baseline="0" dirty="0" smtClean="0"/>
                        <a:t> Center (Lonestar)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240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3.2 TFLOPS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8063186"/>
              </p:ext>
            </p:extLst>
          </p:nvPr>
        </p:nvGraphicFramePr>
        <p:xfrm>
          <a:off x="457200" y="1292225"/>
          <a:ext cx="8229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BLAS3 Performance on Intrepid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8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15543"/>
              </p:ext>
            </p:extLst>
          </p:nvPr>
        </p:nvGraphicFramePr>
        <p:xfrm>
          <a:off x="457200" y="1292225"/>
          <a:ext cx="8229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BLAS3 Performance on Intrepid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44600" y="5103674"/>
            <a:ext cx="73914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Execution Time = Money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this is Huge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81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Bryan Found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Error(s) in Elemental Library</a:t>
            </a:r>
          </a:p>
          <a:p>
            <a:endParaRPr lang="en-US" dirty="0"/>
          </a:p>
          <a:p>
            <a:r>
              <a:rPr lang="en-US" dirty="0" smtClean="0"/>
              <a:t>Instances where the Domain Expert </a:t>
            </a:r>
            <a:r>
              <a:rPr lang="en-US" sz="1400" dirty="0" smtClean="0"/>
              <a:t>Jack </a:t>
            </a:r>
            <a:r>
              <a:rPr lang="en-US" dirty="0" smtClean="0"/>
              <a:t>forgot to apply an optimization</a:t>
            </a:r>
          </a:p>
          <a:p>
            <a:endParaRPr lang="en-US" dirty="0"/>
          </a:p>
          <a:p>
            <a:r>
              <a:rPr lang="en-US" dirty="0" smtClean="0"/>
              <a:t>Or used the wrong algorithm (performance error)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3540840"/>
            <a:ext cx="674704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DxTer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-Generated code </a:t>
            </a:r>
            <a:b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being shipped with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Elemental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42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Really Important…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hardware architectures are invented every year</a:t>
            </a:r>
          </a:p>
          <a:p>
            <a:endParaRPr lang="en-US" dirty="0"/>
          </a:p>
          <a:p>
            <a:r>
              <a:rPr lang="en-US" dirty="0" smtClean="0"/>
              <a:t>DLA algorithms that are optimized for 1 architecture are not optimized for another…</a:t>
            </a:r>
          </a:p>
          <a:p>
            <a:endParaRPr lang="en-US" dirty="0"/>
          </a:p>
          <a:p>
            <a:r>
              <a:rPr lang="en-US" dirty="0" smtClean="0"/>
              <a:t>Porting DLA libraries either</a:t>
            </a:r>
          </a:p>
          <a:p>
            <a:pPr lvl="2"/>
            <a:r>
              <a:rPr lang="en-US" dirty="0" smtClean="0"/>
              <a:t>runs slower than optimal – which is costly</a:t>
            </a:r>
          </a:p>
          <a:p>
            <a:pPr lvl="2"/>
            <a:r>
              <a:rPr lang="en-US" dirty="0" smtClean="0"/>
              <a:t>rewrite much from scratch – which is costly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54299" y="4267964"/>
            <a:ext cx="9252598" cy="258532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DxTer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is a long-term,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cost-effective, &amp; scalable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way to customize DLA libraries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9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Next Stop – Tensors!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/>
          </a:bodyPr>
          <a:lstStyle/>
          <a:p>
            <a:r>
              <a:rPr lang="en-US" dirty="0"/>
              <a:t>Tensor</a:t>
            </a:r>
          </a:p>
          <a:p>
            <a:pPr lvl="2"/>
            <a:r>
              <a:rPr lang="en-US" dirty="0"/>
              <a:t>n – dimensional </a:t>
            </a:r>
            <a:r>
              <a:rPr lang="en-US" dirty="0" smtClean="0"/>
              <a:t>array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Tensor Contraction</a:t>
            </a:r>
          </a:p>
          <a:p>
            <a:pPr lvl="2"/>
            <a:r>
              <a:rPr lang="en-US" dirty="0" smtClean="0"/>
              <a:t>generalization of matrix multiplication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Tensors = matrices on </a:t>
            </a:r>
            <a:r>
              <a:rPr lang="en-US" dirty="0" smtClean="0"/>
              <a:t>steroids</a:t>
            </a:r>
          </a:p>
          <a:p>
            <a:endParaRPr lang="en-US" dirty="0"/>
          </a:p>
          <a:p>
            <a:r>
              <a:rPr lang="en-US" dirty="0" smtClean="0"/>
              <a:t>Based on ROTE Library of Martin Schatz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408128"/>
            <a:ext cx="14097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67" y="1295400"/>
            <a:ext cx="3156266" cy="3028954"/>
          </a:xfrm>
        </p:spPr>
      </p:pic>
    </p:spTree>
    <p:extLst>
      <p:ext uri="{BB962C8B-B14F-4D97-AF65-F5344CB8AC3E}">
        <p14:creationId xmlns:p14="http://schemas.microsoft.com/office/powerpoint/2010/main" val="14290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Next Stop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Generalized computations </a:t>
            </a:r>
            <a:br>
              <a:rPr lang="en-US" dirty="0" smtClean="0"/>
            </a:br>
            <a:r>
              <a:rPr lang="en-US" dirty="0" smtClean="0"/>
              <a:t>to tensor equations in </a:t>
            </a:r>
            <a:br>
              <a:rPr lang="en-US" dirty="0" smtClean="0"/>
            </a:br>
            <a:r>
              <a:rPr lang="en-US" dirty="0" smtClean="0"/>
              <a:t>Computational Chemistry</a:t>
            </a:r>
          </a:p>
          <a:p>
            <a:endParaRPr lang="en-US" dirty="0"/>
          </a:p>
          <a:p>
            <a:r>
              <a:rPr lang="en-US" dirty="0" smtClean="0"/>
              <a:t>Here are the </a:t>
            </a:r>
            <a:r>
              <a:rPr lang="en-US" dirty="0" err="1" smtClean="0"/>
              <a:t>CCSD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coupled cluster single double</a:t>
            </a:r>
            <a:br>
              <a:rPr lang="en-US" dirty="0" smtClean="0"/>
            </a:br>
            <a:r>
              <a:rPr lang="en-US" dirty="0" smtClean="0"/>
              <a:t>equations for accurate </a:t>
            </a:r>
            <a:br>
              <a:rPr lang="en-US" dirty="0" smtClean="0"/>
            </a:br>
            <a:r>
              <a:rPr lang="en-US" dirty="0" smtClean="0"/>
              <a:t>reproduction of experimental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results on electron correlation</a:t>
            </a:r>
            <a:br>
              <a:rPr lang="en-US" dirty="0" smtClean="0"/>
            </a:br>
            <a:r>
              <a:rPr lang="en-US" dirty="0" smtClean="0"/>
              <a:t>for molecules</a:t>
            </a:r>
          </a:p>
          <a:p>
            <a:endParaRPr lang="en-US" dirty="0"/>
          </a:p>
          <a:p>
            <a:r>
              <a:rPr lang="en-US" dirty="0" smtClean="0"/>
              <a:t>Bryan &amp; Martin created a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dataflow</a:t>
            </a:r>
            <a:r>
              <a:rPr lang="en-US" dirty="0"/>
              <a:t> </a:t>
            </a:r>
            <a:r>
              <a:rPr lang="en-US" dirty="0" smtClean="0"/>
              <a:t>graph of these </a:t>
            </a:r>
            <a:br>
              <a:rPr lang="en-US" dirty="0" smtClean="0"/>
            </a:br>
            <a:r>
              <a:rPr lang="en-US" dirty="0" smtClean="0"/>
              <a:t>equations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DxTer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to optimize</a:t>
            </a:r>
            <a:r>
              <a:rPr lang="en-US" dirty="0"/>
              <a:t> </a:t>
            </a:r>
            <a:r>
              <a:rPr lang="en-US" dirty="0" smtClean="0"/>
              <a:t>their </a:t>
            </a:r>
            <a:br>
              <a:rPr lang="en-US" dirty="0" smtClean="0"/>
            </a:br>
            <a:r>
              <a:rPr lang="en-US" dirty="0" smtClean="0"/>
              <a:t>implementation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016" y="9525"/>
            <a:ext cx="5508984" cy="6848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Next Step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Generalized computations </a:t>
            </a:r>
            <a:br>
              <a:rPr lang="en-US" dirty="0" smtClean="0"/>
            </a:br>
            <a:r>
              <a:rPr lang="en-US" dirty="0" smtClean="0"/>
              <a:t>to tensor equations in </a:t>
            </a:r>
            <a:br>
              <a:rPr lang="en-US" dirty="0" smtClean="0"/>
            </a:br>
            <a:r>
              <a:rPr lang="en-US" dirty="0" smtClean="0"/>
              <a:t>Computational Chemistry</a:t>
            </a:r>
          </a:p>
          <a:p>
            <a:endParaRPr lang="en-US" dirty="0"/>
          </a:p>
          <a:p>
            <a:r>
              <a:rPr lang="en-US" dirty="0" smtClean="0"/>
              <a:t>Here are the </a:t>
            </a:r>
            <a:r>
              <a:rPr lang="en-US" dirty="0" err="1" smtClean="0"/>
              <a:t>CCSD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coupled cluster single double</a:t>
            </a:r>
            <a:br>
              <a:rPr lang="en-US" dirty="0" smtClean="0"/>
            </a:br>
            <a:r>
              <a:rPr lang="en-US" dirty="0" smtClean="0"/>
              <a:t>equations for accurate </a:t>
            </a:r>
            <a:br>
              <a:rPr lang="en-US" dirty="0" smtClean="0"/>
            </a:br>
            <a:r>
              <a:rPr lang="en-US" dirty="0" smtClean="0"/>
              <a:t>reproduction of experimental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results on electron correlation</a:t>
            </a:r>
            <a:br>
              <a:rPr lang="en-US" dirty="0" smtClean="0"/>
            </a:br>
            <a:r>
              <a:rPr lang="en-US" dirty="0" smtClean="0"/>
              <a:t>for molecules</a:t>
            </a:r>
          </a:p>
          <a:p>
            <a:endParaRPr lang="en-US" dirty="0"/>
          </a:p>
          <a:p>
            <a:r>
              <a:rPr lang="en-US" dirty="0" smtClean="0"/>
              <a:t>Marker created a dataflow</a:t>
            </a:r>
            <a:br>
              <a:rPr lang="en-US" dirty="0" smtClean="0"/>
            </a:br>
            <a:r>
              <a:rPr lang="en-US" dirty="0" smtClean="0"/>
              <a:t>graph of these equations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DxTer</a:t>
            </a:r>
            <a:r>
              <a:rPr lang="en-US" dirty="0" smtClean="0"/>
              <a:t> to optimize</a:t>
            </a:r>
            <a:r>
              <a:rPr lang="en-US" dirty="0"/>
              <a:t> </a:t>
            </a:r>
            <a:r>
              <a:rPr lang="en-US" dirty="0" smtClean="0"/>
              <a:t>their </a:t>
            </a:r>
            <a:br>
              <a:rPr lang="en-US" dirty="0" smtClean="0"/>
            </a:br>
            <a:r>
              <a:rPr lang="en-US" dirty="0" smtClean="0"/>
              <a:t>implementation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016" y="9525"/>
            <a:ext cx="5508984" cy="6848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69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39669" y="1905000"/>
                <a:ext cx="6264664" cy="260404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effectLst>
                <a:softEdge rad="127000"/>
              </a:effectLst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rPr>
                  <a:t> </a:t>
                </a:r>
                <a:r>
                  <a:rPr lang="en-US" sz="5400" b="1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Nontrivial Space </a:t>
                </a:r>
                <a:br>
                  <a:rPr lang="en-US" sz="5400" b="1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</a:br>
                <a:r>
                  <a:rPr lang="en-US" sz="5400" b="1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O(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n w="12700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dist="38100" dir="2640000" algn="bl" rotWithShape="0">
                            <a:schemeClr val="accent1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5400" b="1" i="1" smtClean="0">
                            <a:ln w="12700">
                              <a:solidFill>
                                <a:schemeClr val="accent1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effectLst>
                              <a:outerShdw dist="38100" dir="2640000" algn="bl" rotWithShape="0">
                                <a:schemeClr val="accent1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n w="12700">
                              <a:solidFill>
                                <a:schemeClr val="accent1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effectLst>
                              <a:outerShdw dist="38100" dir="2640000" algn="bl" rotWithShape="0">
                                <a:schemeClr val="accent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 smtClean="0">
                            <a:ln w="12700">
                              <a:solidFill>
                                <a:schemeClr val="accent1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effectLst>
                              <a:outerShdw dist="38100" dir="2640000" algn="bl" rotWithShape="0">
                                <a:schemeClr val="accent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𝟐𝟐</m:t>
                        </m:r>
                      </m:sup>
                    </m:sSup>
                  </m:oMath>
                </a14:m>
                <a:r>
                  <a:rPr lang="en-US" sz="5400" b="1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)</a:t>
                </a:r>
              </a:p>
              <a:p>
                <a:pPr algn="ctr"/>
                <a:r>
                  <a:rPr lang="en-US" sz="5400" b="1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  Searched in ~11sec</a:t>
                </a:r>
                <a:r>
                  <a:rPr lang="en-US" sz="54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  </a:t>
                </a:r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69" y="1905000"/>
                <a:ext cx="6264664" cy="26040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6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Surprising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Historically w.r.t. science, I think Software Design is ~1880s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Practice as </a:t>
            </a:r>
            <a:r>
              <a:rPr lang="en-US" dirty="0"/>
              <a:t>an art dominated in chemistry </a:t>
            </a:r>
            <a:endParaRPr lang="en-US" dirty="0" smtClean="0"/>
          </a:p>
          <a:p>
            <a:r>
              <a:rPr lang="en-US" dirty="0" smtClean="0"/>
              <a:t>Against the tide of the history of science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43050" y="4802159"/>
            <a:ext cx="6057900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practice, there is no difference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 and practice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86075" y="6094821"/>
            <a:ext cx="337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theory, there is.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" y="1968798"/>
            <a:ext cx="1486836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957" y="2200818"/>
            <a:ext cx="2577122" cy="128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2133585"/>
            <a:ext cx="1245149" cy="1423027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the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Contestant: </a:t>
            </a:r>
            <a:r>
              <a:rPr lang="en-US" b="1" dirty="0" err="1" smtClean="0">
                <a:solidFill>
                  <a:srgbClr val="FF0000"/>
                </a:solidFill>
              </a:rPr>
              <a:t>CTF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Cyclops Tensor Framework</a:t>
            </a:r>
          </a:p>
          <a:p>
            <a:pPr lvl="2"/>
            <a:r>
              <a:rPr lang="en-US" dirty="0" smtClean="0"/>
              <a:t>state-of-the art distributed library for tensor computations</a:t>
            </a:r>
          </a:p>
          <a:p>
            <a:pPr lvl="2"/>
            <a:r>
              <a:rPr lang="en-US" dirty="0" smtClean="0"/>
              <a:t>performs one contraction (tensor multiply) at a time</a:t>
            </a:r>
          </a:p>
          <a:p>
            <a:pPr lvl="2"/>
            <a:r>
              <a:rPr lang="en-US" dirty="0" smtClean="0"/>
              <a:t>chooses among different algorithms</a:t>
            </a:r>
          </a:p>
          <a:p>
            <a:pPr lvl="2"/>
            <a:endParaRPr lang="en-US" dirty="0"/>
          </a:p>
          <a:p>
            <a:r>
              <a:rPr lang="en-US" dirty="0" smtClean="0"/>
              <a:t>Machine: Benchmark on </a:t>
            </a:r>
            <a:r>
              <a:rPr lang="en-US" dirty="0" err="1" smtClean="0"/>
              <a:t>BlueGene</a:t>
            </a:r>
            <a:r>
              <a:rPr lang="en-US" dirty="0" smtClean="0"/>
              <a:t>/Q</a:t>
            </a:r>
          </a:p>
          <a:p>
            <a:pPr lvl="2"/>
            <a:r>
              <a:rPr lang="en-US" dirty="0" smtClean="0"/>
              <a:t>16 shared-memory cores of IBM’s 64-bit Power A2 architecture @ 1600MHz</a:t>
            </a:r>
          </a:p>
          <a:p>
            <a:pPr lvl="2"/>
            <a:r>
              <a:rPr lang="en-US" dirty="0" smtClean="0"/>
              <a:t>each node has 16 GB of memory</a:t>
            </a:r>
          </a:p>
          <a:p>
            <a:pPr lvl="2"/>
            <a:r>
              <a:rPr lang="en-US" dirty="0" smtClean="0"/>
              <a:t>ran </a:t>
            </a:r>
            <a:r>
              <a:rPr lang="en-US" dirty="0" err="1" smtClean="0"/>
              <a:t>CCSD</a:t>
            </a:r>
            <a:r>
              <a:rPr lang="en-US" dirty="0" smtClean="0"/>
              <a:t> on 256 of these nodes, for a total of 4096 cores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of Full </a:t>
            </a:r>
            <a:r>
              <a:rPr lang="en-US" dirty="0" err="1" smtClean="0"/>
              <a:t>CCSD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>
                <a:solidFill>
                  <a:srgbClr val="0070C0"/>
                </a:solidFill>
              </a:rPr>
              <a:t>on 4096 cores, ¼ peak on top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73" y="1752600"/>
            <a:ext cx="6136602" cy="4740275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>
          <a:xfrm>
            <a:off x="7145656" y="3608387"/>
            <a:ext cx="1524000" cy="533400"/>
          </a:xfrm>
          <a:prstGeom prst="borderCallout1">
            <a:avLst>
              <a:gd name="adj1" fmla="val 18750"/>
              <a:gd name="adj2" fmla="val -8333"/>
              <a:gd name="adj3" fmla="val 0"/>
              <a:gd name="adj4" fmla="val -121874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approx</a:t>
            </a:r>
            <a:r>
              <a:rPr lang="en-US" dirty="0" smtClean="0">
                <a:solidFill>
                  <a:schemeClr val="tx1"/>
                </a:solidFill>
              </a:rPr>
              <a:t> 1.4x faster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7145656" y="2362200"/>
            <a:ext cx="1524000" cy="762000"/>
          </a:xfrm>
          <a:prstGeom prst="borderCallout1">
            <a:avLst>
              <a:gd name="adj1" fmla="val 18750"/>
              <a:gd name="adj2" fmla="val -8333"/>
              <a:gd name="adj3" fmla="val 10714"/>
              <a:gd name="adj4" fmla="val -44374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approx</a:t>
            </a:r>
            <a:r>
              <a:rPr lang="en-US" dirty="0" smtClean="0">
                <a:solidFill>
                  <a:schemeClr val="tx1"/>
                </a:solidFill>
              </a:rPr>
              <a:t> 1.3x larger problems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5656" y="5064402"/>
            <a:ext cx="146494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This is good!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of Full </a:t>
            </a:r>
            <a:r>
              <a:rPr lang="en-US" dirty="0" err="1" smtClean="0"/>
              <a:t>CCSD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>
                <a:solidFill>
                  <a:srgbClr val="0070C0"/>
                </a:solidFill>
              </a:rPr>
              <a:t>on 4096 cores, ¼ peak on top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73" y="1752600"/>
            <a:ext cx="6136602" cy="4740275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>
          <a:xfrm>
            <a:off x="7145656" y="3608387"/>
            <a:ext cx="1524000" cy="533400"/>
          </a:xfrm>
          <a:prstGeom prst="borderCallout1">
            <a:avLst>
              <a:gd name="adj1" fmla="val 18750"/>
              <a:gd name="adj2" fmla="val -8333"/>
              <a:gd name="adj3" fmla="val 0"/>
              <a:gd name="adj4" fmla="val -121874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approx</a:t>
            </a:r>
            <a:r>
              <a:rPr lang="en-US" dirty="0" smtClean="0">
                <a:solidFill>
                  <a:schemeClr val="tx1"/>
                </a:solidFill>
              </a:rPr>
              <a:t> 1.4x faster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7145656" y="2362200"/>
            <a:ext cx="1524000" cy="762000"/>
          </a:xfrm>
          <a:prstGeom prst="borderCallout1">
            <a:avLst>
              <a:gd name="adj1" fmla="val 18750"/>
              <a:gd name="adj2" fmla="val -8333"/>
              <a:gd name="adj3" fmla="val 10714"/>
              <a:gd name="adj4" fmla="val -44374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approx</a:t>
            </a:r>
            <a:r>
              <a:rPr lang="en-US" dirty="0" smtClean="0">
                <a:solidFill>
                  <a:schemeClr val="tx1"/>
                </a:solidFill>
              </a:rPr>
              <a:t> 1.3x larger problems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5656" y="5064402"/>
            <a:ext cx="146494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This I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</a:t>
            </a:r>
            <a:r>
              <a:rPr lang="en-US" sz="2400" dirty="0" smtClean="0">
                <a:latin typeface="Comic Sans MS" panose="030F0702030302020204" pitchFamily="66" charset="0"/>
              </a:rPr>
              <a:t>s good!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328" y="2166927"/>
            <a:ext cx="8385372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Take-away:</a:t>
            </a:r>
            <a:endParaRPr lang="en-US" sz="54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DxTer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was essential in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guiding the development</a:t>
            </a:r>
            <a:b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of ROTE &amp; its Infrastructure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4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38386" y="1981200"/>
            <a:ext cx="626722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There is much, much</a:t>
            </a:r>
            <a:b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more to say…</a:t>
            </a:r>
            <a:b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but enough for today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0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378764"/>
            <a:ext cx="8116887" cy="2146300"/>
          </a:xfrm>
        </p:spPr>
        <p:txBody>
          <a:bodyPr>
            <a:normAutofit/>
          </a:bodyPr>
          <a:lstStyle/>
          <a:p>
            <a:r>
              <a:rPr lang="en-US" dirty="0" smtClean="0"/>
              <a:t>Don,</a:t>
            </a:r>
            <a:br>
              <a:rPr lang="en-US" dirty="0" smtClean="0"/>
            </a:br>
            <a:r>
              <a:rPr lang="en-US" dirty="0" smtClean="0"/>
              <a:t>I don’t want to worry about math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2313" y="4392612"/>
            <a:ext cx="8116887" cy="2146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Don,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105399" y="5638800"/>
            <a:ext cx="14478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r>
              <a:rPr lang="en-US" sz="7000" dirty="0" smtClean="0">
                <a:sym typeface="Wingdings" panose="05000000000000000000" pitchFamily="2" charset="2"/>
              </a:rPr>
              <a:t>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Years Ago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This leap forward could not have been done or would not believable</a:t>
                </a:r>
              </a:p>
              <a:p>
                <a:pPr lvl="2"/>
                <a:r>
                  <a:rPr lang="en-US" dirty="0" smtClean="0"/>
                  <a:t>simply didn’t have the “observational” data to propel us forward</a:t>
                </a:r>
              </a:p>
              <a:p>
                <a:pPr lvl="2"/>
                <a:r>
                  <a:rPr lang="en-US" dirty="0" smtClean="0"/>
                  <a:t>each “experiment” to derive programs from graph identities took ~4 years</a:t>
                </a:r>
              </a:p>
              <a:p>
                <a:pPr lvl="2"/>
                <a:r>
                  <a:rPr lang="en-US" dirty="0" smtClean="0"/>
                  <a:t>had to look at several domains to see the commonalities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 smtClean="0"/>
                  <a:t>more years</a:t>
                </a:r>
              </a:p>
              <a:p>
                <a:pPr lvl="2"/>
                <a:r>
                  <a:rPr lang="en-US" dirty="0" smtClean="0"/>
                  <a:t>took years to bring the pieces together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 smtClean="0"/>
                  <a:t>doesn’t happen over night</a:t>
                </a:r>
              </a:p>
              <a:p>
                <a:pPr lvl="2"/>
                <a:endParaRPr lang="en-US" dirty="0"/>
              </a:p>
              <a:p>
                <a:r>
                  <a:rPr lang="en-US" dirty="0" smtClean="0"/>
                  <a:t>And this is Hard: If there is anything I’ve learned from programming and my career: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955123" y="4556503"/>
            <a:ext cx="7233754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geniuses at making the simplest things complicated; 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 the simplicity and elegance behind what we do is hard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9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If You Do It Right…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will know you are successful when people ask…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Here, in summary, are my take-away ideas…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54095" y="2286000"/>
            <a:ext cx="483581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what was the problem?</a:t>
            </a:r>
            <a:b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so hard about this?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Domain-Specific Identities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325"/>
          </a:xfrm>
        </p:spPr>
        <p:txBody>
          <a:bodyPr/>
          <a:lstStyle/>
          <a:p>
            <a:r>
              <a:rPr lang="en-US" dirty="0" smtClean="0"/>
              <a:t>Is a fundamental activity in Science, like Physics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https://encrypted-tbn1.gstatic.com/images?q=tbn:ANd9GcS3WZt8va0DlVDurVHStw8AoH7zbQd2Bd3lofwxpjmzCMCuF-0A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57" y="2388904"/>
            <a:ext cx="2701201" cy="2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19483940">
                <a:off x="5740039" y="2285129"/>
                <a:ext cx="2279342" cy="5320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=8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3940">
                <a:off x="5740039" y="2285129"/>
                <a:ext cx="2279342" cy="5320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461640">
                <a:off x="6514781" y="3809460"/>
                <a:ext cx="16294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61640">
                <a:off x="6514781" y="3809460"/>
                <a:ext cx="1629485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66353">
                <a:off x="728305" y="2977024"/>
                <a:ext cx="2458237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type m:val="skw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66353">
                <a:off x="728305" y="2977024"/>
                <a:ext cx="2458237" cy="75155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20796487">
                <a:off x="584266" y="4717229"/>
                <a:ext cx="2290482" cy="818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96487">
                <a:off x="584266" y="4717229"/>
                <a:ext cx="2290482" cy="81804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111246">
                <a:off x="5860698" y="4847603"/>
                <a:ext cx="2013052" cy="737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111246">
                <a:off x="5860698" y="4847603"/>
                <a:ext cx="2013052" cy="73795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36737" y="5583736"/>
                <a:ext cx="6827062" cy="864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𝚤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737" y="5583736"/>
                <a:ext cx="6827062" cy="8645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79206" y="4546991"/>
                <a:ext cx="1577034" cy="815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206" y="4546991"/>
                <a:ext cx="1577034" cy="81522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Domain-Specific Identities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325"/>
          </a:xfrm>
        </p:spPr>
        <p:txBody>
          <a:bodyPr/>
          <a:lstStyle/>
          <a:p>
            <a:r>
              <a:rPr lang="en-US" dirty="0" smtClean="0"/>
              <a:t>Is a fundamental activity in Science, like Physics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https://encrypted-tbn1.gstatic.com/images?q=tbn:ANd9GcS3WZt8va0DlVDurVHStw8AoH7zbQd2Bd3lofwxpjmzCMCuF-0A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57" y="2388904"/>
            <a:ext cx="2701201" cy="2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19483940">
                <a:off x="5740039" y="2285129"/>
                <a:ext cx="2279342" cy="5320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=8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3940">
                <a:off x="5740039" y="2285129"/>
                <a:ext cx="2279342" cy="5320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461640">
                <a:off x="6514781" y="3809460"/>
                <a:ext cx="16294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61640">
                <a:off x="6514781" y="3809460"/>
                <a:ext cx="1629485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66353">
                <a:off x="728305" y="2977024"/>
                <a:ext cx="2458237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type m:val="skw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66353">
                <a:off x="728305" y="2977024"/>
                <a:ext cx="2458237" cy="75155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20796487">
                <a:off x="584266" y="4717229"/>
                <a:ext cx="2290482" cy="818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96487">
                <a:off x="584266" y="4717229"/>
                <a:ext cx="2290482" cy="81804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111246">
                <a:off x="5860698" y="4847603"/>
                <a:ext cx="2013052" cy="737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111246">
                <a:off x="5860698" y="4847603"/>
                <a:ext cx="2013052" cy="73795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36737" y="5583736"/>
                <a:ext cx="6827062" cy="864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𝚤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737" y="5583736"/>
                <a:ext cx="6827062" cy="8645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79206" y="4546991"/>
                <a:ext cx="1577034" cy="815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206" y="4546991"/>
                <a:ext cx="1577034" cy="81522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23" y="2225312"/>
            <a:ext cx="6931753" cy="258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Domain-Specific Identities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86100"/>
          </a:xfrm>
        </p:spPr>
        <p:txBody>
          <a:bodyPr/>
          <a:lstStyle/>
          <a:p>
            <a:r>
              <a:rPr lang="en-US" dirty="0" smtClean="0"/>
              <a:t>Is also a fundamental activity in Automated </a:t>
            </a:r>
            <a:r>
              <a:rPr lang="en-US" smtClean="0"/>
              <a:t>Software Design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6318">
            <a:off x="4701411" y="2414072"/>
            <a:ext cx="3885531" cy="9077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08368" y="2173548"/>
            <a:ext cx="2979515" cy="2153837"/>
            <a:chOff x="361472" y="2156926"/>
            <a:chExt cx="2979515" cy="2153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323218">
              <a:off x="361472" y="3419347"/>
              <a:ext cx="1460846" cy="8914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323218">
              <a:off x="1880141" y="2156926"/>
              <a:ext cx="1460846" cy="104780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323218">
              <a:off x="1747987" y="3216389"/>
              <a:ext cx="206486" cy="11310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564" y="5970294"/>
            <a:ext cx="2705510" cy="83810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0766272">
            <a:off x="382001" y="5476217"/>
            <a:ext cx="3170843" cy="678197"/>
            <a:chOff x="618835" y="2473198"/>
            <a:chExt cx="7915565" cy="134197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835" y="2473198"/>
              <a:ext cx="7915565" cy="134197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1997" y="3016269"/>
              <a:ext cx="524476" cy="26244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885750" y="4206134"/>
            <a:ext cx="4230271" cy="899266"/>
            <a:chOff x="618835" y="4753787"/>
            <a:chExt cx="8169567" cy="147953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835" y="4753787"/>
              <a:ext cx="8169567" cy="147953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0040" y="5362677"/>
              <a:ext cx="524475" cy="26244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440793">
            <a:off x="4758576" y="5238705"/>
            <a:ext cx="3627206" cy="576154"/>
            <a:chOff x="1720498" y="2319711"/>
            <a:chExt cx="6451953" cy="8551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20498" y="2394913"/>
              <a:ext cx="6451953" cy="7331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067900" y="2319711"/>
              <a:ext cx="948154" cy="855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296" y="2669838"/>
              <a:ext cx="355113" cy="17395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6080" y="2988912"/>
            <a:ext cx="3150945" cy="13971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891" y="4631259"/>
            <a:ext cx="1732514" cy="345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7210" y="4645623"/>
            <a:ext cx="2068868" cy="641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1459" y="6033782"/>
            <a:ext cx="2700338" cy="790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103" y="2069505"/>
            <a:ext cx="1881188" cy="5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Difference is Obvious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753294" cy="4525963"/>
          </a:xfrm>
        </p:spPr>
        <p:txBody>
          <a:bodyPr/>
          <a:lstStyle/>
          <a:p>
            <a:r>
              <a:rPr lang="en-US" dirty="0" smtClean="0"/>
              <a:t>View Software Design from reductionist and mathematical perspective</a:t>
            </a:r>
          </a:p>
          <a:p>
            <a:endParaRPr lang="en-US" dirty="0" smtClean="0"/>
          </a:p>
          <a:p>
            <a:r>
              <a:rPr lang="en-US" dirty="0" smtClean="0"/>
              <a:t>Only if you’re in the right place</a:t>
            </a:r>
          </a:p>
          <a:p>
            <a:endParaRPr lang="en-US" dirty="0" smtClean="0"/>
          </a:p>
          <a:p>
            <a:r>
              <a:rPr lang="en-US" dirty="0" smtClean="0"/>
              <a:t>At the right time </a:t>
            </a:r>
          </a:p>
          <a:p>
            <a:endParaRPr lang="en-US" dirty="0" smtClean="0"/>
          </a:p>
          <a:p>
            <a:r>
              <a:rPr lang="en-US" dirty="0" smtClean="0"/>
              <a:t>Looking in the right direction</a:t>
            </a:r>
          </a:p>
          <a:p>
            <a:endParaRPr lang="en-US" dirty="0"/>
          </a:p>
          <a:p>
            <a:r>
              <a:rPr lang="en-US" dirty="0" smtClean="0"/>
              <a:t>You’ll discover something beautiful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00200"/>
            <a:ext cx="26416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867" y="1612900"/>
            <a:ext cx="2633133" cy="394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12900"/>
            <a:ext cx="26416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867" y="1600200"/>
            <a:ext cx="2650067" cy="39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44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Domain-Specific Identities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86100"/>
          </a:xfrm>
        </p:spPr>
        <p:txBody>
          <a:bodyPr/>
          <a:lstStyle/>
          <a:p>
            <a:r>
              <a:rPr lang="en-US" dirty="0" smtClean="0"/>
              <a:t>Is also a fundamental activity in Automated </a:t>
            </a:r>
            <a:r>
              <a:rPr lang="en-US" smtClean="0"/>
              <a:t>Software Design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6318">
            <a:off x="4701411" y="2414072"/>
            <a:ext cx="3885531" cy="9077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08368" y="2173548"/>
            <a:ext cx="2979515" cy="2153837"/>
            <a:chOff x="361472" y="2156926"/>
            <a:chExt cx="2979515" cy="2153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323218">
              <a:off x="361472" y="3419347"/>
              <a:ext cx="1460846" cy="8914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323218">
              <a:off x="1880141" y="2156926"/>
              <a:ext cx="1460846" cy="104780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323218">
              <a:off x="1747987" y="3216389"/>
              <a:ext cx="206486" cy="11310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564" y="5970294"/>
            <a:ext cx="2705510" cy="83810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0766272">
            <a:off x="382001" y="5476217"/>
            <a:ext cx="3170843" cy="678197"/>
            <a:chOff x="618835" y="2473198"/>
            <a:chExt cx="7915565" cy="134197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835" y="2473198"/>
              <a:ext cx="7915565" cy="134197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1997" y="3016269"/>
              <a:ext cx="524476" cy="26244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885750" y="4206134"/>
            <a:ext cx="4230271" cy="899266"/>
            <a:chOff x="618835" y="4753787"/>
            <a:chExt cx="8169567" cy="147953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835" y="4753787"/>
              <a:ext cx="8169567" cy="147953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0040" y="5362677"/>
              <a:ext cx="524475" cy="26244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440793">
            <a:off x="4758576" y="5238705"/>
            <a:ext cx="3627206" cy="576154"/>
            <a:chOff x="1720498" y="2319711"/>
            <a:chExt cx="6451953" cy="8551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20498" y="2394913"/>
              <a:ext cx="6451953" cy="7331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067900" y="2319711"/>
              <a:ext cx="948154" cy="855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296" y="2669838"/>
              <a:ext cx="355113" cy="17395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6080" y="2988912"/>
            <a:ext cx="3150945" cy="13971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891" y="4631259"/>
            <a:ext cx="1732514" cy="345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7210" y="4645623"/>
            <a:ext cx="2068868" cy="641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1459" y="6033782"/>
            <a:ext cx="2700338" cy="790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103" y="2069505"/>
            <a:ext cx="1881188" cy="5672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" y="2368072"/>
            <a:ext cx="9071634" cy="258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30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Teaching Math in </a:t>
            </a:r>
            <a:br>
              <a:rPr lang="en-US" dirty="0" smtClean="0"/>
            </a:br>
            <a:r>
              <a:rPr lang="en-US" dirty="0" smtClean="0"/>
              <a:t>Software Design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67000"/>
          </a:xfrm>
        </p:spPr>
        <p:txBody>
          <a:bodyPr>
            <a:noAutofit/>
          </a:bodyPr>
          <a:lstStyle/>
          <a:p>
            <a:r>
              <a:rPr lang="en-US" dirty="0" smtClean="0"/>
              <a:t>Foundation of Science</a:t>
            </a:r>
          </a:p>
          <a:p>
            <a:endParaRPr lang="en-US" dirty="0"/>
          </a:p>
          <a:p>
            <a:r>
              <a:rPr lang="en-US" dirty="0" smtClean="0"/>
              <a:t>Shows algebraic foundations of advances in last 25 years in Software Design: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7" name="Cube 6"/>
          <p:cNvSpPr/>
          <p:nvPr/>
        </p:nvSpPr>
        <p:spPr>
          <a:xfrm>
            <a:off x="2667000" y="3114675"/>
            <a:ext cx="3803393" cy="2197100"/>
          </a:xfrm>
          <a:prstGeom prst="cube">
            <a:avLst>
              <a:gd name="adj" fmla="val 11097"/>
            </a:avLst>
          </a:prstGeom>
          <a:solidFill>
            <a:srgbClr val="6699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74924" y="3372783"/>
            <a:ext cx="3519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Driven Engineering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Refactorings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Patterns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 Architectures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Lines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910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History of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Greatest technical advances in last century were via science</a:t>
            </a:r>
          </a:p>
          <a:p>
            <a:endParaRPr lang="en-US" dirty="0"/>
          </a:p>
          <a:p>
            <a:r>
              <a:rPr lang="en-US" dirty="0" smtClean="0"/>
              <a:t>It will be no difference for software design</a:t>
            </a:r>
          </a:p>
          <a:p>
            <a:endParaRPr lang="en-US" dirty="0"/>
          </a:p>
          <a:p>
            <a:r>
              <a:rPr lang="en-US" dirty="0" smtClean="0"/>
              <a:t>It is now time to prepare our students for the future, not to continue the past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82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58819" y="3482077"/>
            <a:ext cx="4026363" cy="3296167"/>
            <a:chOff x="2558817" y="3482077"/>
            <a:chExt cx="4026363" cy="32961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8817" y="3482077"/>
              <a:ext cx="4026363" cy="28502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788258" y="6316579"/>
              <a:ext cx="1602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Thank You!</a:t>
              </a:r>
              <a:endParaRPr lang="en-US" sz="24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34490" y="4491683"/>
            <a:ext cx="158383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Even if you</a:t>
            </a:r>
          </a:p>
          <a:p>
            <a:pPr algn="ctr"/>
            <a:r>
              <a:rPr lang="en-US" sz="2400" b="1" dirty="0" smtClean="0"/>
              <a:t>are a dog…</a:t>
            </a:r>
          </a:p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851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4114800"/>
            <a:ext cx="7772400" cy="205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Starting Point </a:t>
            </a:r>
            <a:br>
              <a:rPr lang="en-US" dirty="0" smtClean="0"/>
            </a:br>
            <a:r>
              <a:rPr lang="en-US" dirty="0" smtClean="0"/>
              <a:t>to Teach </a:t>
            </a:r>
            <a:br>
              <a:rPr lang="en-US" dirty="0" smtClean="0"/>
            </a:br>
            <a:r>
              <a:rPr lang="en-US" dirty="0" smtClean="0"/>
              <a:t>Modern Software Design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3CE-5222-4EB4-84D5-369CFD92C68D}" type="slidenum">
              <a:rPr lang="en-US" smtClean="0"/>
              <a:pPr/>
              <a:t>9</a:t>
            </a:fld>
            <a:r>
              <a:rPr lang="en-US" smtClean="0"/>
              <a:t>     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97" y="177099"/>
            <a:ext cx="6448003" cy="373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12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PCE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ComicSansTemplate</Template>
  <TotalTime>5218</TotalTime>
  <Words>2393</Words>
  <Application>Microsoft Office PowerPoint</Application>
  <PresentationFormat>On-screen Show (4:3)</PresentationFormat>
  <Paragraphs>875</Paragraphs>
  <Slides>82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Arial</vt:lpstr>
      <vt:lpstr>Arial Narrow</vt:lpstr>
      <vt:lpstr>Calibri</vt:lpstr>
      <vt:lpstr>Cambria Math</vt:lpstr>
      <vt:lpstr>Comic Sans MS</vt:lpstr>
      <vt:lpstr>Wingdings</vt:lpstr>
      <vt:lpstr>GPCE2011</vt:lpstr>
      <vt:lpstr>Teaching Modeling and Variability  in Software Design and its Importance to Science</vt:lpstr>
      <vt:lpstr>Overture</vt:lpstr>
      <vt:lpstr>Heard Lectures by</vt:lpstr>
      <vt:lpstr>Recent Lectures by</vt:lpstr>
      <vt:lpstr>Introduction</vt:lpstr>
      <vt:lpstr>Motivation #1 For This Talk</vt:lpstr>
      <vt:lpstr>Not Surprising</vt:lpstr>
      <vt:lpstr>The Difference is Obvious</vt:lpstr>
      <vt:lpstr>A Starting Point  to Teach  Modern Software Design </vt:lpstr>
      <vt:lpstr>Basic Mathematics</vt:lpstr>
      <vt:lpstr>Dreaded Homework Assignments</vt:lpstr>
      <vt:lpstr>MDE Cosmic View </vt:lpstr>
      <vt:lpstr>MDE Cosmic View </vt:lpstr>
      <vt:lpstr>Incremental Software Design</vt:lpstr>
      <vt:lpstr>Automated Software Design</vt:lpstr>
      <vt:lpstr>Automated Software Design</vt:lpstr>
      <vt:lpstr>Make This Concrete!</vt:lpstr>
      <vt:lpstr>cute</vt:lpstr>
      <vt:lpstr>How Would You Explain </vt:lpstr>
      <vt:lpstr>Using Graph Addition</vt:lpstr>
      <vt:lpstr>No Unique Way to Construct Diagram</vt:lpstr>
      <vt:lpstr>cute</vt:lpstr>
      <vt:lpstr>Graph Identities often presented as Refactorings</vt:lpstr>
      <vt:lpstr>MDE Universe</vt:lpstr>
      <vt:lpstr>Motivation #2 for this Talk</vt:lpstr>
      <vt:lpstr>Guess: Common  Interpretation</vt:lpstr>
      <vt:lpstr>Teaching Databases Mid-1980s</vt:lpstr>
      <vt:lpstr>Where I Start Now</vt:lpstr>
      <vt:lpstr>The Assignment</vt:lpstr>
      <vt:lpstr>Answers #1 and #2</vt:lpstr>
      <vt:lpstr>Graph Identities Known Beforehand a.k.a. Refactorings</vt:lpstr>
      <vt:lpstr>Graph Identities Known Beforehand a.k.a. Refactorings</vt:lpstr>
      <vt:lpstr>So Let’s Derive their Equivalence</vt:lpstr>
      <vt:lpstr>Here’s Another Student Answer</vt:lpstr>
      <vt:lpstr>Again Use Normalization</vt:lpstr>
      <vt:lpstr>Next…</vt:lpstr>
      <vt:lpstr>Last Step</vt:lpstr>
      <vt:lpstr>Big Picture</vt:lpstr>
      <vt:lpstr>cute</vt:lpstr>
      <vt:lpstr>Really???</vt:lpstr>
      <vt:lpstr>Really???</vt:lpstr>
      <vt:lpstr>Science is Everything in ASD</vt:lpstr>
      <vt:lpstr>In ~1986, Keys to the Future of  Software Development</vt:lpstr>
      <vt:lpstr>Yeh, Right</vt:lpstr>
      <vt:lpstr>Relational Query Optimization (RQO)</vt:lpstr>
      <vt:lpstr>What RQO Did</vt:lpstr>
      <vt:lpstr>Keys to RQO Success</vt:lpstr>
      <vt:lpstr>SHOW ME SOMETHING USEFUL </vt:lpstr>
      <vt:lpstr>Really??</vt:lpstr>
      <vt:lpstr>How Do You Explain…</vt:lpstr>
      <vt:lpstr>Simple Way To Derive Gamma</vt:lpstr>
      <vt:lpstr>Derivation of Gamma</vt:lpstr>
      <vt:lpstr>Derivation of Gamma</vt:lpstr>
      <vt:lpstr>Design is Correct By Construction</vt:lpstr>
      <vt:lpstr>Remember!</vt:lpstr>
      <vt:lpstr>Identity Optimizations</vt:lpstr>
      <vt:lpstr>Derivation</vt:lpstr>
      <vt:lpstr> Too fancy for me; I prefer my way</vt:lpstr>
      <vt:lpstr>I Understand…</vt:lpstr>
      <vt:lpstr>Dense Linear Algebra (DLA)</vt:lpstr>
      <vt:lpstr>What DxTer Does</vt:lpstr>
      <vt:lpstr>Performance Results</vt:lpstr>
      <vt:lpstr>BLAS3 Performance on Intrepid</vt:lpstr>
      <vt:lpstr>BLAS3 Performance on Intrepid</vt:lpstr>
      <vt:lpstr>Bryan Found</vt:lpstr>
      <vt:lpstr>What is Really Important…</vt:lpstr>
      <vt:lpstr>Next Stop – Tensors! </vt:lpstr>
      <vt:lpstr>Next Stop </vt:lpstr>
      <vt:lpstr>Next Step </vt:lpstr>
      <vt:lpstr>State of the Art</vt:lpstr>
      <vt:lpstr>Performance of Full CCSD on 4096 cores, ¼ peak on top</vt:lpstr>
      <vt:lpstr>Performance of Full CCSD on 4096 cores, ¼ peak on top</vt:lpstr>
      <vt:lpstr>PowerPoint Presentation</vt:lpstr>
      <vt:lpstr>Don, I don’t want to worry about math</vt:lpstr>
      <vt:lpstr>30 Years Ago</vt:lpstr>
      <vt:lpstr>And If You Do It Right…</vt:lpstr>
      <vt:lpstr>Finding Domain-Specific Identities</vt:lpstr>
      <vt:lpstr>Finding Domain-Specific Identities</vt:lpstr>
      <vt:lpstr>Finding Domain-Specific Identities</vt:lpstr>
      <vt:lpstr>Finding Domain-Specific Identities</vt:lpstr>
      <vt:lpstr>Teaching Math in  Software Design is Important</vt:lpstr>
      <vt:lpstr>Remember History of Science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Unified Modeling Language</dc:title>
  <dc:creator>don batory</dc:creator>
  <cp:lastModifiedBy>Microsoft account</cp:lastModifiedBy>
  <cp:revision>625</cp:revision>
  <cp:lastPrinted>2012-06-28T16:10:34Z</cp:lastPrinted>
  <dcterms:created xsi:type="dcterms:W3CDTF">2009-08-25T18:30:59Z</dcterms:created>
  <dcterms:modified xsi:type="dcterms:W3CDTF">2016-05-15T15:49:19Z</dcterms:modified>
</cp:coreProperties>
</file>