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tags/tag2.xml" ContentType="application/vnd.openxmlformats-officedocument.presentationml.tags+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1"/>
  </p:notesMasterIdLst>
  <p:handoutMasterIdLst>
    <p:handoutMasterId r:id="rId102"/>
  </p:handoutMasterIdLst>
  <p:sldIdLst>
    <p:sldId id="256" r:id="rId2"/>
    <p:sldId id="314" r:id="rId3"/>
    <p:sldId id="315" r:id="rId4"/>
    <p:sldId id="316" r:id="rId5"/>
    <p:sldId id="317" r:id="rId6"/>
    <p:sldId id="318" r:id="rId7"/>
    <p:sldId id="320" r:id="rId8"/>
    <p:sldId id="321" r:id="rId9"/>
    <p:sldId id="319" r:id="rId10"/>
    <p:sldId id="322" r:id="rId11"/>
    <p:sldId id="323" r:id="rId12"/>
    <p:sldId id="403" r:id="rId13"/>
    <p:sldId id="341" r:id="rId14"/>
    <p:sldId id="405" r:id="rId15"/>
    <p:sldId id="406" r:id="rId16"/>
    <p:sldId id="407" r:id="rId17"/>
    <p:sldId id="443" r:id="rId18"/>
    <p:sldId id="272" r:id="rId19"/>
    <p:sldId id="417" r:id="rId20"/>
    <p:sldId id="326" r:id="rId21"/>
    <p:sldId id="338" r:id="rId22"/>
    <p:sldId id="339" r:id="rId23"/>
    <p:sldId id="340" r:id="rId24"/>
    <p:sldId id="404" r:id="rId25"/>
    <p:sldId id="342" r:id="rId26"/>
    <p:sldId id="281" r:id="rId27"/>
    <p:sldId id="282" r:id="rId28"/>
    <p:sldId id="283" r:id="rId29"/>
    <p:sldId id="418" r:id="rId30"/>
    <p:sldId id="284" r:id="rId31"/>
    <p:sldId id="311" r:id="rId32"/>
    <p:sldId id="312" r:id="rId33"/>
    <p:sldId id="344" r:id="rId34"/>
    <p:sldId id="345" r:id="rId35"/>
    <p:sldId id="349" r:id="rId36"/>
    <p:sldId id="346" r:id="rId37"/>
    <p:sldId id="353" r:id="rId38"/>
    <p:sldId id="354" r:id="rId39"/>
    <p:sldId id="356" r:id="rId40"/>
    <p:sldId id="350" r:id="rId41"/>
    <p:sldId id="352" r:id="rId42"/>
    <p:sldId id="359" r:id="rId43"/>
    <p:sldId id="360" r:id="rId44"/>
    <p:sldId id="351" r:id="rId45"/>
    <p:sldId id="347" r:id="rId46"/>
    <p:sldId id="444" r:id="rId47"/>
    <p:sldId id="371" r:id="rId48"/>
    <p:sldId id="370" r:id="rId49"/>
    <p:sldId id="361" r:id="rId50"/>
    <p:sldId id="432" r:id="rId51"/>
    <p:sldId id="433" r:id="rId52"/>
    <p:sldId id="434" r:id="rId53"/>
    <p:sldId id="435" r:id="rId54"/>
    <p:sldId id="436" r:id="rId55"/>
    <p:sldId id="437" r:id="rId56"/>
    <p:sldId id="438" r:id="rId57"/>
    <p:sldId id="439" r:id="rId58"/>
    <p:sldId id="291" r:id="rId59"/>
    <p:sldId id="440" r:id="rId60"/>
    <p:sldId id="441" r:id="rId61"/>
    <p:sldId id="419" r:id="rId62"/>
    <p:sldId id="411" r:id="rId63"/>
    <p:sldId id="413" r:id="rId64"/>
    <p:sldId id="412" r:id="rId65"/>
    <p:sldId id="414" r:id="rId66"/>
    <p:sldId id="416" r:id="rId67"/>
    <p:sldId id="420" r:id="rId68"/>
    <p:sldId id="445" r:id="rId69"/>
    <p:sldId id="421" r:id="rId70"/>
    <p:sldId id="386" r:id="rId71"/>
    <p:sldId id="387" r:id="rId72"/>
    <p:sldId id="423" r:id="rId73"/>
    <p:sldId id="424" r:id="rId74"/>
    <p:sldId id="425" r:id="rId75"/>
    <p:sldId id="446" r:id="rId76"/>
    <p:sldId id="426" r:id="rId77"/>
    <p:sldId id="427" r:id="rId78"/>
    <p:sldId id="428" r:id="rId79"/>
    <p:sldId id="429" r:id="rId80"/>
    <p:sldId id="430" r:id="rId81"/>
    <p:sldId id="431" r:id="rId82"/>
    <p:sldId id="298" r:id="rId83"/>
    <p:sldId id="422" r:id="rId84"/>
    <p:sldId id="442" r:id="rId85"/>
    <p:sldId id="388" r:id="rId86"/>
    <p:sldId id="389" r:id="rId87"/>
    <p:sldId id="391" r:id="rId88"/>
    <p:sldId id="392" r:id="rId89"/>
    <p:sldId id="393" r:id="rId90"/>
    <p:sldId id="394" r:id="rId91"/>
    <p:sldId id="390" r:id="rId92"/>
    <p:sldId id="395" r:id="rId93"/>
    <p:sldId id="396" r:id="rId94"/>
    <p:sldId id="397" r:id="rId95"/>
    <p:sldId id="398" r:id="rId96"/>
    <p:sldId id="300" r:id="rId97"/>
    <p:sldId id="293" r:id="rId98"/>
    <p:sldId id="301" r:id="rId99"/>
    <p:sldId id="302" r:id="rId10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showPr>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7" autoAdjust="0"/>
    <p:restoredTop sz="66271" autoAdjust="0"/>
  </p:normalViewPr>
  <p:slideViewPr>
    <p:cSldViewPr>
      <p:cViewPr varScale="1">
        <p:scale>
          <a:sx n="50" d="100"/>
          <a:sy n="50" d="100"/>
        </p:scale>
        <p:origin x="-175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32" y="-9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5092329F-36A4-42A1-BCBF-449CEAFF97E9}" type="datetimeFigureOut">
              <a:rPr lang="en-US" smtClean="0"/>
              <a:pPr/>
              <a:t>3/10/2010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3DFCA2B6-7505-417C-A1C6-403687A654A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4CF05C0-A2CA-43AA-BFE9-2D066593F36F}" type="datetimeFigureOut">
              <a:rPr lang="en-US"/>
              <a:pPr>
                <a:defRPr/>
              </a:pPr>
              <a:t>3/10/2010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CA31DC4-1ADA-4555-89F7-5FE034D3D01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Let’s first ask the question, what might we want from</a:t>
            </a:r>
            <a:r>
              <a:rPr lang="en-US" baseline="0" dirty="0" smtClean="0"/>
              <a:t> the network?</a:t>
            </a:r>
            <a:endParaRPr lang="en-US" dirty="0" smtClean="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FF4E43-2A41-4ECE-98DB-1CF21A70D5C4}" type="slidenum">
              <a:rPr lang="en-US"/>
              <a:pPr fontAlgn="base">
                <a:spcBef>
                  <a:spcPct val="0"/>
                </a:spcBef>
                <a:spcAft>
                  <a:spcPct val="0"/>
                </a:spcAft>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But doing “all of the above”, that is allowing all the different types of policies together is difficult.</a:t>
            </a:r>
          </a:p>
          <a:p>
            <a:pPr>
              <a:spcBef>
                <a:spcPct val="0"/>
              </a:spcBef>
            </a:pPr>
            <a:r>
              <a:rPr lang="en-US" smtClean="0"/>
              <a:t>First, it’s not clear how we can combine the results of these different policies given that they might conflict.</a:t>
            </a:r>
          </a:p>
          <a:p>
            <a:pPr>
              <a:spcBef>
                <a:spcPct val="0"/>
              </a:spcBef>
            </a:pPr>
            <a:r>
              <a:rPr lang="en-US" smtClean="0"/>
              <a:t>and second not clear how once policy decisions have been made, how to actually enforce them</a:t>
            </a:r>
          </a:p>
        </p:txBody>
      </p:sp>
      <p:sp>
        <p:nvSpPr>
          <p:cNvPr id="106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E8CDDC-8E34-4A9B-94D3-A1327B016515}" type="slidenum">
              <a:rPr lang="en-US"/>
              <a:pPr fontAlgn="base">
                <a:spcBef>
                  <a:spcPct val="0"/>
                </a:spcBef>
                <a:spcAft>
                  <a:spcPct val="0"/>
                </a:spcAft>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where ICING comes in.</a:t>
            </a:r>
          </a:p>
          <a:p>
            <a:pPr>
              <a:spcBef>
                <a:spcPct val="0"/>
              </a:spcBef>
            </a:pPr>
            <a:r>
              <a:rPr lang="en-US" smtClean="0"/>
              <a:t>ICING is a network architecture with a framework that allows the simultaneous enforcement of stakeholder policies.</a:t>
            </a:r>
          </a:p>
          <a:p>
            <a:pPr>
              <a:spcBef>
                <a:spcPct val="0"/>
              </a:spcBef>
            </a:pPr>
            <a:r>
              <a:rPr lang="en-US" smtClean="0"/>
              <a:t>ICING’s control plane is pluggable with different policy engines allowing it to emulate prior proposals as well as providing features for new types of policies.</a:t>
            </a:r>
          </a:p>
          <a:p>
            <a:pPr>
              <a:spcBef>
                <a:spcPct val="0"/>
              </a:spcBef>
            </a:pPr>
            <a:r>
              <a:rPr lang="en-US" smtClean="0"/>
              <a:t> For example</a:t>
            </a:r>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CBB1EC-EFD4-4186-BD02-AECED29A71A2}" type="slidenum">
              <a:rPr lang="en-US"/>
              <a:pPr fontAlgn="base">
                <a:spcBef>
                  <a:spcPct val="0"/>
                </a:spcBef>
                <a:spcAft>
                  <a:spcPct val="0"/>
                </a:spcAft>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Our main innovation is designing a very general efficient and secure data plane that can enforce all previous proposals with an interface that is although simple, flexible enough to emulate prior proposals and allow new ones without having to constantly re-spin </a:t>
            </a:r>
            <a:r>
              <a:rPr lang="en-US" dirty="0" err="1" smtClean="0"/>
              <a:t>asics</a:t>
            </a:r>
            <a:r>
              <a:rPr lang="en-US" dirty="0" smtClean="0"/>
              <a:t> and change network switches and routers as policies evolve. In ICING, policies evolve separately from the data plane.</a:t>
            </a:r>
          </a:p>
        </p:txBody>
      </p:sp>
      <p:sp>
        <p:nvSpPr>
          <p:cNvPr id="108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311DB4-5F6D-4FA5-ABD9-CAD2304BCBDA}" type="slidenum">
              <a:rPr lang="en-US"/>
              <a:pPr fontAlgn="base">
                <a:spcBef>
                  <a:spcPct val="0"/>
                </a:spcBef>
                <a:spcAft>
                  <a:spcPct val="0"/>
                </a:spcAft>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Set the scope</a:t>
            </a:r>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78CEE8-1C33-4C26-9D4B-CCB1A96E3605}" type="slidenum">
              <a:rPr lang="en-US"/>
              <a:pPr fontAlgn="base">
                <a:spcBef>
                  <a:spcPct val="0"/>
                </a:spcBef>
                <a:spcAft>
                  <a:spcPct val="0"/>
                </a:spcAft>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(Senders, Receivers, Providers, and everyone in between)</a:t>
            </a:r>
          </a:p>
          <a:p>
            <a:pPr>
              <a:spcBef>
                <a:spcPct val="0"/>
              </a:spcBef>
            </a:pPr>
            <a:endParaRPr lang="en-US" smtClean="0"/>
          </a:p>
          <a:p>
            <a:pPr>
              <a:spcBef>
                <a:spcPct val="0"/>
              </a:spcBef>
            </a:pPr>
            <a:endParaRPr lang="en-US" smtClean="0"/>
          </a:p>
        </p:txBody>
      </p:sp>
      <p:sp>
        <p:nvSpPr>
          <p:cNvPr id="1105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9BA640-FC5F-4CA7-8501-FE41838E8C62}" type="slidenum">
              <a:rPr lang="en-US"/>
              <a:pPr fontAlgn="base">
                <a:spcBef>
                  <a:spcPct val="0"/>
                </a:spcBef>
                <a:spcAft>
                  <a:spcPct val="0"/>
                </a:spcAft>
              </a:pPr>
              <a:t>23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C55C15-60DA-4034-B182-9CBEFF252A7F}" type="slidenum">
              <a:rPr lang="en-US"/>
              <a:pPr fontAlgn="base">
                <a:spcBef>
                  <a:spcPct val="0"/>
                </a:spcBef>
                <a:spcAft>
                  <a:spcPct val="0"/>
                </a:spcAft>
              </a:pPr>
              <a:t>24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For example, a provider’s policy might be to</a:t>
            </a:r>
          </a:p>
          <a:p>
            <a:pPr>
              <a:spcBef>
                <a:spcPct val="0"/>
              </a:spcBef>
            </a:pPr>
            <a:endParaRPr lang="en-US" smtClean="0"/>
          </a:p>
          <a:p>
            <a:pPr>
              <a:spcBef>
                <a:spcPct val="0"/>
              </a:spcBef>
            </a:pPr>
            <a:r>
              <a:rPr lang="en-US" smtClean="0"/>
              <a:t>In summary…</a:t>
            </a:r>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B8E25E-A727-4540-8D49-E8DD7C4B4308}" type="slidenum">
              <a:rPr lang="en-US"/>
              <a:pPr fontAlgn="base">
                <a:spcBef>
                  <a:spcPct val="0"/>
                </a:spcBef>
                <a:spcAft>
                  <a:spcPct val="0"/>
                </a:spcAft>
              </a:pPr>
              <a:t>25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path: info on who is consuming resources/whose resources will be consumed</a:t>
            </a:r>
          </a:p>
          <a:p>
            <a:pPr>
              <a:spcBef>
                <a:spcPct val="0"/>
              </a:spcBef>
            </a:pPr>
            <a:endParaRPr lang="en-US" smtClean="0"/>
          </a:p>
          <a:p>
            <a:pPr>
              <a:spcBef>
                <a:spcPct val="0"/>
              </a:spcBef>
            </a:pPr>
            <a:r>
              <a:rPr lang="en-US" smtClean="0"/>
              <a:t>Info on locally consumed internal resources</a:t>
            </a:r>
          </a:p>
          <a:p>
            <a:pPr>
              <a:spcBef>
                <a:spcPct val="0"/>
              </a:spcBef>
            </a:pPr>
            <a:endParaRPr lang="en-US" smtClean="0"/>
          </a:p>
          <a:p>
            <a:pPr>
              <a:spcBef>
                <a:spcPct val="0"/>
              </a:spcBef>
            </a:pPr>
            <a:r>
              <a:rPr lang="en-US" smtClean="0"/>
              <a:t>Allow additional external info such as access to a customer DB.</a:t>
            </a:r>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642000-0B48-4BE2-AE44-49C0EFE77934}" type="slidenum">
              <a:rPr lang="en-US"/>
              <a:pPr fontAlgn="base">
                <a:spcBef>
                  <a:spcPct val="0"/>
                </a:spcBef>
                <a:spcAft>
                  <a:spcPct val="0"/>
                </a:spcAft>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 Secure routing, where routing is defined as finding paths, is not sufficient</a:t>
            </a:r>
            <a:br>
              <a:rPr lang="en-US" smtClean="0"/>
            </a:br>
            <a:r>
              <a:rPr lang="en-US" smtClean="0"/>
              <a:t>  - Sharon Goldberg already told us this: Data packets today do not necessarily</a:t>
            </a:r>
            <a:br>
              <a:rPr lang="en-US" smtClean="0"/>
            </a:br>
            <a:r>
              <a:rPr lang="en-US" smtClean="0"/>
              <a:t>    follow the routes found</a:t>
            </a:r>
            <a:br>
              <a:rPr lang="en-US" smtClean="0"/>
            </a:br>
            <a:r>
              <a:rPr lang="en-US" smtClean="0"/>
              <a:t>  - i.e the data plane does not necessarily conform to the control plane</a:t>
            </a:r>
          </a:p>
        </p:txBody>
      </p:sp>
      <p:sp>
        <p:nvSpPr>
          <p:cNvPr id="114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4D710B-DBCC-4C07-AFF8-455DA0119C34}" type="slidenum">
              <a:rPr lang="en-US"/>
              <a:pPr fontAlgn="base">
                <a:spcBef>
                  <a:spcPct val="0"/>
                </a:spcBef>
                <a:spcAft>
                  <a:spcPct val="0"/>
                </a:spcAft>
              </a:pPr>
              <a:t>30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how we do it.</a:t>
            </a:r>
          </a:p>
          <a:p>
            <a:pPr>
              <a:spcBef>
                <a:spcPct val="0"/>
              </a:spcBef>
            </a:pPr>
            <a:r>
              <a:rPr lang="en-US" smtClean="0"/>
              <a:t>We divide the internet into trust domains we call realms that for now can be considered equivalent to Ases but can be arbitrarily small or large.</a:t>
            </a:r>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867290-3F48-40FA-A580-97682CF34EBF}" type="slidenum">
              <a:rPr lang="en-US"/>
              <a:pPr fontAlgn="base">
                <a:spcBef>
                  <a:spcPct val="0"/>
                </a:spcBef>
                <a:spcAft>
                  <a:spcPct val="0"/>
                </a:spcAft>
              </a:pPr>
              <a:t>36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sender</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Making sure the path is followed has its own challenges.</a:t>
            </a:r>
          </a:p>
          <a:p>
            <a:pPr>
              <a:spcBef>
                <a:spcPct val="0"/>
              </a:spcBef>
            </a:pPr>
            <a:r>
              <a:rPr lang="en-US" smtClean="0"/>
              <a:t>Because we need to run at backbone speed</a:t>
            </a:r>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507ACD-C034-4C88-ABB5-202BF140F88F}" type="slidenum">
              <a:rPr lang="en-US"/>
              <a:pPr fontAlgn="base">
                <a:spcBef>
                  <a:spcPct val="0"/>
                </a:spcBef>
                <a:spcAft>
                  <a:spcPct val="0"/>
                </a:spcAft>
              </a:pPr>
              <a:t>47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Note that this key is obtained only by using the public name of the realm and no other preconfigured shared state in the data plane.</a:t>
            </a:r>
          </a:p>
          <a:p>
            <a:pPr>
              <a:spcBef>
                <a:spcPct val="0"/>
              </a:spcBef>
            </a:pPr>
            <a:r>
              <a:rPr lang="en-US" dirty="0" smtClean="0"/>
              <a:t>The forwarder transforms the </a:t>
            </a:r>
            <a:r>
              <a:rPr lang="en-US" dirty="0" err="1" smtClean="0"/>
              <a:t>poc</a:t>
            </a:r>
            <a:r>
              <a:rPr lang="en-US" dirty="0" smtClean="0"/>
              <a:t> for the next hop into a verifier by </a:t>
            </a:r>
            <a:r>
              <a:rPr lang="en-US" dirty="0" err="1" smtClean="0"/>
              <a:t>xoring</a:t>
            </a:r>
            <a:r>
              <a:rPr lang="en-US" dirty="0" smtClean="0"/>
              <a:t> that </a:t>
            </a:r>
            <a:r>
              <a:rPr lang="en-US" dirty="0" err="1" smtClean="0"/>
              <a:t>poc</a:t>
            </a:r>
            <a:r>
              <a:rPr lang="en-US" dirty="0" smtClean="0"/>
              <a:t> with a MAC of what is equivalent to the packet under that </a:t>
            </a:r>
            <a:r>
              <a:rPr lang="en-US" dirty="0" err="1" smtClean="0"/>
              <a:t>diffie-hellman</a:t>
            </a:r>
            <a:r>
              <a:rPr lang="en-US" dirty="0" smtClean="0"/>
              <a:t> symmetric key.</a:t>
            </a:r>
          </a:p>
        </p:txBody>
      </p:sp>
      <p:sp>
        <p:nvSpPr>
          <p:cNvPr id="1177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2CEB94-14C1-4D9C-94A1-E7DC2C17D5A1}" type="slidenum">
              <a:rPr lang="en-US"/>
              <a:pPr fontAlgn="base">
                <a:spcBef>
                  <a:spcPct val="0"/>
                </a:spcBef>
                <a:spcAft>
                  <a:spcPct val="0"/>
                </a:spcAft>
              </a:pPr>
              <a:t>52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xfrm>
            <a:off x="1258888" y="720725"/>
            <a:ext cx="4797425" cy="3598863"/>
          </a:xfrm>
          <a:noFill/>
          <a:ln>
            <a:solidFill>
              <a:srgbClr val="000000"/>
            </a:solidFill>
            <a:miter lim="800000"/>
            <a:headEnd/>
            <a:tailEnd/>
          </a:ln>
        </p:spPr>
      </p:sp>
      <p:sp>
        <p:nvSpPr>
          <p:cNvPr id="1187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258888" y="720725"/>
            <a:ext cx="4797425" cy="3598863"/>
          </a:xfrm>
          <a:solidFill>
            <a:srgbClr val="FFFFFF"/>
          </a:solidFill>
          <a:ln>
            <a:solidFill>
              <a:srgbClr val="000000"/>
            </a:solidFill>
            <a:miter lim="800000"/>
            <a:headEnd/>
            <a:tailEnd/>
          </a:ln>
        </p:spPr>
      </p:sp>
      <p:sp>
        <p:nvSpPr>
          <p:cNvPr id="119811" name="Rectangle 3"/>
          <p:cNvSpPr>
            <a:spLocks noGrp="1" noChangeArrowheads="1"/>
          </p:cNvSpPr>
          <p:nvPr>
            <p:ph type="body" idx="1"/>
          </p:nvPr>
        </p:nvSpPr>
        <p:spPr bwMode="auto">
          <a:xfrm>
            <a:off x="976313" y="4559300"/>
            <a:ext cx="5362575" cy="4321175"/>
          </a:xfrm>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endParaRPr lang="en-US" smtClean="0"/>
          </a:p>
          <a:p>
            <a:pPr>
              <a:spcBef>
                <a:spcPct val="0"/>
              </a:spcBef>
            </a:pPr>
            <a:r>
              <a:rPr lang="en-US" smtClean="0"/>
              <a:t>…Let’s look at answers</a:t>
            </a:r>
          </a:p>
          <a:p>
            <a:pPr>
              <a:spcBef>
                <a:spcPct val="0"/>
              </a:spcBef>
            </a:pPr>
            <a:r>
              <a:rPr lang="en-US" smtClean="0"/>
              <a:t>--Even though # of cryptographic operations proportional to path length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xfrm>
            <a:off x="1258888" y="720725"/>
            <a:ext cx="4797425" cy="3598863"/>
          </a:xfr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976313" y="4559300"/>
            <a:ext cx="5362575" cy="4321175"/>
          </a:xfrm>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r>
              <a:rPr lang="en-US" smtClean="0"/>
              <a:t>Add a slide about hardware, NetFGPA</a:t>
            </a:r>
          </a:p>
          <a:p>
            <a:pPr>
              <a:spcBef>
                <a:spcPct val="0"/>
              </a:spcBef>
            </a:pPr>
            <a:r>
              <a:rPr lang="en-US" smtClean="0"/>
              <a:t>Move numbers there.</a:t>
            </a:r>
          </a:p>
          <a:p>
            <a:pPr>
              <a:spcBef>
                <a:spcPct val="0"/>
              </a:spcBef>
            </a:pPr>
            <a:endParaRPr lang="en-US" smtClean="0"/>
          </a:p>
          <a:p>
            <a:pPr>
              <a:spcBef>
                <a:spcPct val="0"/>
              </a:spcBef>
            </a:pPr>
            <a:r>
              <a:rPr lang="en-US" smtClean="0"/>
              <a:t>…Let’s look at answers</a:t>
            </a:r>
          </a:p>
          <a:p>
            <a:pPr>
              <a:spcBef>
                <a:spcPct val="0"/>
              </a:spcBef>
            </a:pPr>
            <a:r>
              <a:rPr lang="en-US" smtClean="0"/>
              <a:t>--Even though # of cryptographic operations proportional to path length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62</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second “knob” the control plane can use is </a:t>
            </a:r>
            <a:r>
              <a:rPr lang="en-US" dirty="0" smtClean="0"/>
              <a:t>delegating the</a:t>
            </a:r>
            <a:r>
              <a:rPr lang="en-US" baseline="0" dirty="0" smtClean="0"/>
              <a:t> </a:t>
            </a:r>
            <a:r>
              <a:rPr lang="en-US" dirty="0" smtClean="0"/>
              <a:t>power to allow/deny paths</a:t>
            </a:r>
            <a:r>
              <a:rPr lang="en-US" baseline="0" dirty="0" smtClean="0"/>
              <a:t> through its network by delegating </a:t>
            </a:r>
            <a:r>
              <a:rPr lang="en-US" baseline="0" dirty="0" err="1" smtClean="0"/>
              <a:t>PoC</a:t>
            </a:r>
            <a:r>
              <a:rPr lang="en-US" baseline="0" dirty="0" smtClean="0"/>
              <a:t>-minting capability. However, this delegated ability is constrained to mint </a:t>
            </a:r>
            <a:r>
              <a:rPr lang="en-US" baseline="0" dirty="0" err="1" smtClean="0"/>
              <a:t>PoCs</a:t>
            </a:r>
            <a:r>
              <a:rPr lang="en-US" baseline="0" dirty="0" smtClean="0"/>
              <a:t> only for local handling that the delegator has approved of. For example, the provider here can restrict the set of links that the customer is allowed to mint </a:t>
            </a:r>
            <a:r>
              <a:rPr lang="en-US" baseline="0" dirty="0" err="1" smtClean="0"/>
              <a:t>PoCs</a:t>
            </a:r>
            <a:r>
              <a:rPr lang="en-US" baseline="0" dirty="0" smtClean="0"/>
              <a:t> for.</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customer can then</a:t>
            </a:r>
            <a:r>
              <a:rPr lang="en-US" baseline="0" dirty="0" smtClean="0"/>
              <a:t> mint </a:t>
            </a:r>
            <a:r>
              <a:rPr lang="en-US" baseline="0" dirty="0" err="1" smtClean="0"/>
              <a:t>PoCs</a:t>
            </a:r>
            <a:r>
              <a:rPr lang="en-US" baseline="0" dirty="0" smtClean="0"/>
              <a:t> on behalf of the provider to give to senders, effectively relieving the provider from the per path decision process.</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To show how we can use ICING to emulate prior</a:t>
            </a:r>
            <a:r>
              <a:rPr lang="en-US" baseline="0" dirty="0" smtClean="0"/>
              <a:t> proposals, we’re going to discuss a couple of examples: BGP and TVA.</a:t>
            </a:r>
          </a:p>
          <a:p>
            <a:pPr>
              <a:spcBef>
                <a:spcPct val="0"/>
              </a:spcBef>
            </a:pPr>
            <a:r>
              <a:rPr lang="en-US" baseline="0" dirty="0" smtClean="0"/>
              <a:t>To emulate BGP with the additional bonus of enforcing local transit policies, consent servers run BGP among each other, with a few modifications: instead of IP prefixes and AS numbers, we use a flat namespace of public keys.</a:t>
            </a:r>
            <a:endParaRPr lang="en-US" dirty="0"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D286B0-8D73-4C8B-A500-2E464ABD6B6A}" type="slidenum">
              <a:rPr lang="en-US"/>
              <a:pPr fontAlgn="base">
                <a:spcBef>
                  <a:spcPct val="0"/>
                </a:spcBef>
                <a:spcAft>
                  <a:spcPct val="0"/>
                </a:spcAft>
              </a:pPr>
              <a:t>67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destination might want traffic to it that it thinks is dubious to be blocked at the source.</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To show how we can use ICING to emulate prior</a:t>
            </a:r>
            <a:r>
              <a:rPr lang="en-US" baseline="0" dirty="0" smtClean="0"/>
              <a:t> proposals, we’re going to discuss a couple of examples: BGP and TVA.</a:t>
            </a:r>
          </a:p>
          <a:p>
            <a:pPr>
              <a:spcBef>
                <a:spcPct val="0"/>
              </a:spcBef>
            </a:pPr>
            <a:r>
              <a:rPr lang="en-US" baseline="0" dirty="0" smtClean="0"/>
              <a:t>To emulate BGP with the additional bonus of enforcing local transit policies, consent servers run BGP among each other, with a few modifications: instead of IP prefixes and AS numbers, we use a flat namespace of public keys.</a:t>
            </a:r>
            <a:endParaRPr lang="en-US" dirty="0"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D286B0-8D73-4C8B-A500-2E464ABD6B6A}" type="slidenum">
              <a:rPr lang="en-US"/>
              <a:pPr fontAlgn="base">
                <a:spcBef>
                  <a:spcPct val="0"/>
                </a:spcBef>
                <a:spcAft>
                  <a:spcPct val="0"/>
                </a:spcAft>
              </a:pPr>
              <a:t>68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the</a:t>
            </a:r>
            <a:r>
              <a:rPr lang="en-US" baseline="0" dirty="0" smtClean="0"/>
              <a:t> consent servers delegate </a:t>
            </a:r>
            <a:r>
              <a:rPr lang="en-US" baseline="0" dirty="0" err="1" smtClean="0"/>
              <a:t>PoC</a:t>
            </a:r>
            <a:r>
              <a:rPr lang="en-US" baseline="0" dirty="0" smtClean="0"/>
              <a:t> minted capabilities that are restricted to the paths they allow to each other</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69</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 a sender contacts a</a:t>
            </a:r>
            <a:r>
              <a:rPr lang="en-US" baseline="0" dirty="0" smtClean="0"/>
              <a:t> consent server and requests a path to a particular destination, this might also be where a human readable name gets resolved into a public key.</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70</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consent server says: Sure</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71</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on to TVA and other similar default-off proposals where the destination decides who it wants to hear from and the network enforces that decision.</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73</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 a sender contacts a</a:t>
            </a:r>
            <a:r>
              <a:rPr lang="en-US" baseline="0" dirty="0" smtClean="0"/>
              <a:t> consent server and requests a path to a particular destination, this might also be where a human readable name gets resolved into a public key.</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75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xfrm>
            <a:off x="1258888" y="720725"/>
            <a:ext cx="4797425" cy="3598863"/>
          </a:xfrm>
          <a:solidFill>
            <a:srgbClr val="FFFFFF"/>
          </a:solidFill>
          <a:ln>
            <a:solidFill>
              <a:srgbClr val="000000"/>
            </a:solidFill>
            <a:miter lim="800000"/>
            <a:headEnd/>
            <a:tailEnd/>
          </a:ln>
        </p:spPr>
      </p:sp>
      <p:sp>
        <p:nvSpPr>
          <p:cNvPr id="122883" name="Rectangle 3"/>
          <p:cNvSpPr>
            <a:spLocks noGrp="1" noChangeArrowheads="1"/>
          </p:cNvSpPr>
          <p:nvPr>
            <p:ph type="body" idx="1"/>
          </p:nvPr>
        </p:nvSpPr>
        <p:spPr bwMode="auto">
          <a:xfrm>
            <a:off x="976313" y="4559300"/>
            <a:ext cx="5362575" cy="4321175"/>
          </a:xfrm>
          <a:solidFill>
            <a:srgbClr val="FFFFFF"/>
          </a:solidFill>
          <a:ln>
            <a:solidFill>
              <a:srgbClr val="000000"/>
            </a:solidFill>
            <a:miter lim="800000"/>
            <a:headEnd/>
            <a:tailEnd/>
          </a:ln>
        </p:spPr>
        <p:txBody>
          <a:bodyPr wrap="square" numCol="1" anchor="t" anchorCtr="0" compatLnSpc="1">
            <a:prstTxWarp prst="textNoShape">
              <a:avLst/>
            </a:prstTxWarp>
          </a:bodyPr>
          <a:lstStyle/>
          <a:p>
            <a:pPr marL="236538" indent="-236538">
              <a:spcBef>
                <a:spcPct val="0"/>
              </a:spcBef>
            </a:pPr>
            <a:r>
              <a:rPr lang="en-US" smtClean="0"/>
              <a:t>Useful for recipients who have requirements about which providers deliver data *to* them.</a:t>
            </a:r>
          </a:p>
          <a:p>
            <a:pPr marL="236538" indent="-236538">
              <a:spcBef>
                <a:spcPct val="0"/>
              </a:spcBef>
            </a:pPr>
            <a:r>
              <a:rPr lang="en-US" smtClean="0"/>
              <a:t> Would allow an organization (financial, medical, intelligence, legal) that handles sensitive data to ensure that only providers that it trusts carry data to it or between remote offices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this is also something a provider (such as a University) might care</a:t>
            </a:r>
            <a:r>
              <a:rPr lang="en-US" baseline="0" dirty="0" smtClean="0"/>
              <a:t> about too</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still other stakeholders outside the network layer, such as the owner of the data that is traveling</a:t>
            </a:r>
            <a:r>
              <a:rPr lang="en-US" baseline="0" dirty="0" smtClean="0"/>
              <a:t> over the network.</a:t>
            </a:r>
            <a:endParaRPr lang="en-US" dirty="0"/>
          </a:p>
        </p:txBody>
      </p:sp>
      <p:sp>
        <p:nvSpPr>
          <p:cNvPr id="4" name="Slide Number Placeholder 3"/>
          <p:cNvSpPr>
            <a:spLocks noGrp="1"/>
          </p:cNvSpPr>
          <p:nvPr>
            <p:ph type="sldNum" sz="quarter" idx="10"/>
          </p:nvPr>
        </p:nvSpPr>
        <p:spPr/>
        <p:txBody>
          <a:bodyPr/>
          <a:lstStyle/>
          <a:p>
            <a:pPr>
              <a:defRPr/>
            </a:pPr>
            <a:fld id="{ACA31DC4-1ADA-4555-89F7-5FE034D3D012}" type="slidenum">
              <a:rPr lang="en-US" smtClean="0"/>
              <a:pPr>
                <a:defRPr/>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xfrm>
            <a:off x="1258888" y="720725"/>
            <a:ext cx="4797425" cy="3598863"/>
          </a:xfrm>
          <a:solidFill>
            <a:srgbClr val="FFFFFF"/>
          </a:solidFill>
          <a:ln>
            <a:solidFill>
              <a:srgbClr val="000000"/>
            </a:solidFill>
            <a:miter lim="800000"/>
            <a:headEnd/>
            <a:tailEnd/>
          </a:ln>
        </p:spPr>
      </p:sp>
      <p:sp>
        <p:nvSpPr>
          <p:cNvPr id="10342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r>
              <a:rPr lang="en-US" smtClean="0">
                <a:latin typeface="Times New Roman" pitchFamily="18" charset="0"/>
                <a:ea typeface="ＭＳ Ｐゴシック" pitchFamily="34" charset="-128"/>
              </a:rPr>
              <a:t>Indeed there are many previous proposals that try to solve this problem by choosing some particular subset of stakeholders, and giving them some additional control. For example:</a:t>
            </a:r>
          </a:p>
          <a:p>
            <a:pPr>
              <a:spcBef>
                <a:spcPct val="0"/>
              </a:spcBef>
            </a:pPr>
            <a:r>
              <a:rPr lang="en-US" smtClean="0">
                <a:latin typeface="Times New Roman" pitchFamily="18" charset="0"/>
                <a:ea typeface="ＭＳ Ｐゴシック" pitchFamily="34" charset="-128"/>
              </a:rPr>
              <a:t>Source routing, NIRA,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Unfortunately, do not fulfill the reuirements of all stakeholders.</a:t>
            </a:r>
          </a:p>
        </p:txBody>
      </p:sp>
      <p:sp>
        <p:nvSpPr>
          <p:cNvPr id="104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0255CD-9F8C-478A-A0BD-90490460CFC7}" type="slidenum">
              <a:rPr lang="en-US"/>
              <a:pPr fontAlgn="base">
                <a:spcBef>
                  <a:spcPct val="0"/>
                </a:spcBef>
                <a:spcAft>
                  <a:spcPct val="0"/>
                </a:spcAft>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should we choose for the future internet? What types of policies should we allow?</a:t>
            </a:r>
          </a:p>
          <a:p>
            <a:pPr>
              <a:spcBef>
                <a:spcPct val="0"/>
              </a:spcBef>
            </a:pPr>
            <a:r>
              <a:rPr lang="en-US" dirty="0" smtClean="0"/>
              <a:t>We have three choices:</a:t>
            </a:r>
          </a:p>
          <a:p>
            <a:pPr>
              <a:spcBef>
                <a:spcPct val="0"/>
              </a:spcBef>
              <a:buFontTx/>
              <a:buChar char="-"/>
            </a:pPr>
            <a:r>
              <a:rPr lang="en-US" dirty="0" smtClean="0"/>
              <a:t>Do nothing, but it doesn’t seem like that’s the right approach. There are all these prior proposals with really good motivation. So something needs to change.</a:t>
            </a:r>
          </a:p>
          <a:p>
            <a:pPr>
              <a:spcBef>
                <a:spcPct val="0"/>
              </a:spcBef>
              <a:buFontTx/>
              <a:buChar char="-"/>
            </a:pPr>
            <a:r>
              <a:rPr lang="en-US" dirty="0" smtClean="0"/>
              <a:t> We could do what the prior proposals have done and try to guess what will be right set of policy types in the future. But that is a gamble that we will get it right, and it’s a gamble that we probably won’t win given how badly we have predicted the Internet was going to turn out. It’s also a choice that we are probably going to live with for the next 20-30 years, so we better get it right.</a:t>
            </a:r>
          </a:p>
          <a:p>
            <a:pPr>
              <a:spcBef>
                <a:spcPct val="0"/>
              </a:spcBef>
              <a:buFontTx/>
              <a:buChar char="-"/>
            </a:pPr>
            <a:r>
              <a:rPr lang="en-US" dirty="0" smtClean="0"/>
              <a:t> Or we can make the greedy choice of “all of the above”. If we can allow all types of policies, we won’t have to choose which is going to win. We keep all options open, and leave a path to innovation and flexibility.</a:t>
            </a:r>
          </a:p>
          <a:p>
            <a:pPr>
              <a:spcBef>
                <a:spcPct val="0"/>
              </a:spcBef>
              <a:buFontTx/>
              <a:buChar char="-"/>
            </a:pPr>
            <a:endParaRPr lang="en-US" dirty="0" smtClean="0"/>
          </a:p>
          <a:p>
            <a:pPr>
              <a:spcBef>
                <a:spcPct val="0"/>
              </a:spcBef>
            </a:pPr>
            <a:r>
              <a:rPr lang="en-US" dirty="0" smtClean="0"/>
              <a:t>Don’t just say unsatisfactory. Preface by there are all these proposals with good motivations.</a:t>
            </a:r>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712608-410F-4799-A2AE-2A1EB09516AB}" type="slidenum">
              <a:rPr lang="en-US"/>
              <a:pPr fontAlgn="base">
                <a:spcBef>
                  <a:spcPct val="0"/>
                </a:spcBef>
                <a:spcAft>
                  <a:spcPct val="0"/>
                </a:spcAft>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ECEA0C-0F0B-498F-B6B1-737E9170C71C}" type="datetime1">
              <a:rPr lang="en-US" smtClean="0"/>
              <a:pPr>
                <a:defRPr/>
              </a:pPr>
              <a:t>3/10/2010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err="1" smtClean="0"/>
              <a:t>Jad</a:t>
            </a:r>
            <a:r>
              <a:rPr lang="en-US" dirty="0" smtClean="0"/>
              <a:t> </a:t>
            </a:r>
            <a:r>
              <a:rPr lang="en-US" dirty="0" err="1" smtClean="0"/>
              <a:t>Naous</a:t>
            </a:r>
            <a:r>
              <a:rPr lang="en-US" dirty="0" smtClean="0"/>
              <a:t> – DIMACS </a:t>
            </a:r>
            <a:r>
              <a:rPr lang="en-US" dirty="0" err="1" smtClean="0"/>
              <a:t>Woorkshop</a:t>
            </a:r>
            <a:r>
              <a:rPr lang="en-US" dirty="0" smtClean="0"/>
              <a:t> on Secure Routing</a:t>
            </a:r>
          </a:p>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B51613-B0B2-469F-9346-ABDF0FD6824B}"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044CF3-0166-4D04-B0C8-F555E6AB2216}" type="datetime1">
              <a:rPr lang="en-US" smtClean="0"/>
              <a:pPr>
                <a:defRPr/>
              </a:pPr>
              <a:t>3/10/2010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6" name="Slide Number Placeholder 5"/>
          <p:cNvSpPr>
            <a:spLocks noGrp="1"/>
          </p:cNvSpPr>
          <p:nvPr>
            <p:ph type="sldNum" sz="quarter" idx="12"/>
          </p:nvPr>
        </p:nvSpPr>
        <p:spPr/>
        <p:txBody>
          <a:bodyPr/>
          <a:lstStyle>
            <a:lvl1pPr>
              <a:defRPr/>
            </a:lvl1pPr>
          </a:lstStyle>
          <a:p>
            <a:pPr>
              <a:defRPr/>
            </a:pPr>
            <a:fld id="{79A71F0D-06BE-4E7D-8759-31FBFF2CBFC2}"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5A05D1-C93B-4349-A4FB-B3675AED8616}" type="datetime1">
              <a:rPr lang="en-US" smtClean="0"/>
              <a:pPr>
                <a:defRPr/>
              </a:pPr>
              <a:t>3/10/2010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6" name="Slide Number Placeholder 5"/>
          <p:cNvSpPr>
            <a:spLocks noGrp="1"/>
          </p:cNvSpPr>
          <p:nvPr>
            <p:ph type="sldNum" sz="quarter" idx="12"/>
          </p:nvPr>
        </p:nvSpPr>
        <p:spPr/>
        <p:txBody>
          <a:bodyPr/>
          <a:lstStyle>
            <a:lvl1pPr>
              <a:defRPr/>
            </a:lvl1pPr>
          </a:lstStyle>
          <a:p>
            <a:pPr>
              <a:defRPr/>
            </a:pPr>
            <a:fld id="{D9CB00CF-AE45-4504-9316-45A4BAC979FC}"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31E5DC-8031-4247-B90D-56ACAD163F1E}" type="datetime1">
              <a:rPr lang="en-US" smtClean="0"/>
              <a:pPr>
                <a:defRPr/>
              </a:pPr>
              <a:t>3/10/2010</a:t>
            </a:fld>
            <a:endParaRPr lang="en-US"/>
          </a:p>
        </p:txBody>
      </p:sp>
      <p:sp>
        <p:nvSpPr>
          <p:cNvPr id="5" name="Footer Placeholder 4"/>
          <p:cNvSpPr>
            <a:spLocks noGrp="1"/>
          </p:cNvSpPr>
          <p:nvPr>
            <p:ph type="ftr" sz="quarter" idx="11"/>
          </p:nvPr>
        </p:nvSpPr>
        <p:spPr>
          <a:xfrm>
            <a:off x="2743200" y="6356350"/>
            <a:ext cx="3733800" cy="365125"/>
          </a:xfrm>
        </p:spPr>
        <p:txBody>
          <a:bodyPr/>
          <a:lstStyle>
            <a:lvl1pPr>
              <a:defRPr/>
            </a:lvl1pPr>
          </a:lstStyle>
          <a:p>
            <a:pPr>
              <a:defRPr/>
            </a:pPr>
            <a:r>
              <a:rPr lang="en-US" dirty="0" err="1" smtClean="0"/>
              <a:t>Jad</a:t>
            </a:r>
            <a:r>
              <a:rPr lang="en-US" dirty="0" smtClean="0"/>
              <a:t> </a:t>
            </a:r>
            <a:r>
              <a:rPr lang="en-US" dirty="0" err="1" smtClean="0"/>
              <a:t>Naous</a:t>
            </a:r>
            <a:r>
              <a:rPr lang="en-US" dirty="0" smtClean="0"/>
              <a:t> – DIMACS </a:t>
            </a:r>
            <a:r>
              <a:rPr lang="en-US" dirty="0" err="1" smtClean="0"/>
              <a:t>Woorkshop</a:t>
            </a:r>
            <a:r>
              <a:rPr lang="en-US" dirty="0" smtClean="0"/>
              <a:t> on Secure Routing</a:t>
            </a:r>
          </a:p>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FC08B15-D673-4702-8A65-1B00E34A360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CF39F0-B01C-41C3-84D9-948AEAAD9CE3}" type="datetime1">
              <a:rPr lang="en-US" smtClean="0"/>
              <a:pPr>
                <a:defRPr/>
              </a:pPr>
              <a:t>3/10/2010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6" name="Slide Number Placeholder 5"/>
          <p:cNvSpPr>
            <a:spLocks noGrp="1"/>
          </p:cNvSpPr>
          <p:nvPr>
            <p:ph type="sldNum" sz="quarter" idx="12"/>
          </p:nvPr>
        </p:nvSpPr>
        <p:spPr/>
        <p:txBody>
          <a:bodyPr/>
          <a:lstStyle>
            <a:lvl1pPr>
              <a:defRPr/>
            </a:lvl1pPr>
          </a:lstStyle>
          <a:p>
            <a:pPr>
              <a:defRPr/>
            </a:pPr>
            <a:fld id="{F5030DB6-E64C-4C82-8C5D-B9F41AD2EA71}"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C906442-833B-433A-85BD-4ED5F069523A}" type="datetime1">
              <a:rPr lang="en-US" smtClean="0"/>
              <a:pPr>
                <a:defRPr/>
              </a:pPr>
              <a:t>3/10/2010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7" name="Slide Number Placeholder 5"/>
          <p:cNvSpPr>
            <a:spLocks noGrp="1"/>
          </p:cNvSpPr>
          <p:nvPr>
            <p:ph type="sldNum" sz="quarter" idx="12"/>
          </p:nvPr>
        </p:nvSpPr>
        <p:spPr/>
        <p:txBody>
          <a:bodyPr/>
          <a:lstStyle>
            <a:lvl1pPr>
              <a:defRPr/>
            </a:lvl1pPr>
          </a:lstStyle>
          <a:p>
            <a:pPr>
              <a:defRPr/>
            </a:pPr>
            <a:fld id="{676A3CF8-2D7C-44BC-A555-FE11EBBB599B}"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638366B-6D83-4E3F-9403-A94B336D64B3}" type="datetime1">
              <a:rPr lang="en-US" smtClean="0"/>
              <a:pPr>
                <a:defRPr/>
              </a:pPr>
              <a:t>3/10/2010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9" name="Slide Number Placeholder 5"/>
          <p:cNvSpPr>
            <a:spLocks noGrp="1"/>
          </p:cNvSpPr>
          <p:nvPr>
            <p:ph type="sldNum" sz="quarter" idx="12"/>
          </p:nvPr>
        </p:nvSpPr>
        <p:spPr/>
        <p:txBody>
          <a:bodyPr/>
          <a:lstStyle>
            <a:lvl1pPr>
              <a:defRPr/>
            </a:lvl1pPr>
          </a:lstStyle>
          <a:p>
            <a:pPr>
              <a:defRPr/>
            </a:pPr>
            <a:fld id="{69F359ED-AF59-419D-8324-D03A8DA0C162}"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B2EEA4F-4FB6-4B1F-8647-72791814EF2A}" type="datetime1">
              <a:rPr lang="en-US" smtClean="0"/>
              <a:pPr>
                <a:defRPr/>
              </a:pPr>
              <a:t>3/10/2010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5" name="Slide Number Placeholder 5"/>
          <p:cNvSpPr>
            <a:spLocks noGrp="1"/>
          </p:cNvSpPr>
          <p:nvPr>
            <p:ph type="sldNum" sz="quarter" idx="12"/>
          </p:nvPr>
        </p:nvSpPr>
        <p:spPr/>
        <p:txBody>
          <a:bodyPr/>
          <a:lstStyle>
            <a:lvl1pPr>
              <a:defRPr/>
            </a:lvl1pPr>
          </a:lstStyle>
          <a:p>
            <a:pPr>
              <a:defRPr/>
            </a:pPr>
            <a:fld id="{B7BCD304-C605-4097-B1B0-1A7E7483F042}"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483D17-D630-485E-AD66-3C3785693164}" type="datetime1">
              <a:rPr lang="en-US" smtClean="0"/>
              <a:pPr>
                <a:defRPr/>
              </a:pPr>
              <a:t>3/10/2010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4" name="Slide Number Placeholder 5"/>
          <p:cNvSpPr>
            <a:spLocks noGrp="1"/>
          </p:cNvSpPr>
          <p:nvPr>
            <p:ph type="sldNum" sz="quarter" idx="12"/>
          </p:nvPr>
        </p:nvSpPr>
        <p:spPr/>
        <p:txBody>
          <a:bodyPr/>
          <a:lstStyle>
            <a:lvl1pPr>
              <a:defRPr/>
            </a:lvl1pPr>
          </a:lstStyle>
          <a:p>
            <a:pPr>
              <a:defRPr/>
            </a:pPr>
            <a:fld id="{8D3E9AD3-F87F-45A4-AC1E-CE4BBB5FD6B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33AFDF-4F94-44D6-BE09-9EF0E34B1C02}" type="datetime1">
              <a:rPr lang="en-US" smtClean="0"/>
              <a:pPr>
                <a:defRPr/>
              </a:pPr>
              <a:t>3/10/2010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7" name="Slide Number Placeholder 5"/>
          <p:cNvSpPr>
            <a:spLocks noGrp="1"/>
          </p:cNvSpPr>
          <p:nvPr>
            <p:ph type="sldNum" sz="quarter" idx="12"/>
          </p:nvPr>
        </p:nvSpPr>
        <p:spPr/>
        <p:txBody>
          <a:bodyPr/>
          <a:lstStyle>
            <a:lvl1pPr>
              <a:defRPr/>
            </a:lvl1pPr>
          </a:lstStyle>
          <a:p>
            <a:pPr>
              <a:defRPr/>
            </a:pPr>
            <a:fld id="{CB990206-EA3E-40AC-A9F2-562B9948BB8C}"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3E1264-0346-4944-A3DA-3DC3FE3B47A4}" type="datetime1">
              <a:rPr lang="en-US" smtClean="0"/>
              <a:pPr>
                <a:defRPr/>
              </a:pPr>
              <a:t>3/10/2010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Jad Naous – DIMACS Woorkshop on Secure Routing </a:t>
            </a:r>
            <a:endParaRPr lang="en-US"/>
          </a:p>
        </p:txBody>
      </p:sp>
      <p:sp>
        <p:nvSpPr>
          <p:cNvPr id="7" name="Slide Number Placeholder 5"/>
          <p:cNvSpPr>
            <a:spLocks noGrp="1"/>
          </p:cNvSpPr>
          <p:nvPr>
            <p:ph type="sldNum" sz="quarter" idx="12"/>
          </p:nvPr>
        </p:nvSpPr>
        <p:spPr/>
        <p:txBody>
          <a:bodyPr/>
          <a:lstStyle>
            <a:lvl1pPr>
              <a:defRPr/>
            </a:lvl1pPr>
          </a:lstStyle>
          <a:p>
            <a:pPr>
              <a:defRPr/>
            </a:pPr>
            <a:fld id="{D5DCCAA4-2065-4DE1-905C-70FED49A9B0F}"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43CB567-DB91-448B-9EA3-2B8006CA8B62}" type="datetime1">
              <a:rPr lang="en-US" smtClean="0"/>
              <a:pPr>
                <a:defRPr/>
              </a:pPr>
              <a:t>3/10/2010</a:t>
            </a:fld>
            <a:endParaRPr lang="en-US"/>
          </a:p>
        </p:txBody>
      </p:sp>
      <p:sp>
        <p:nvSpPr>
          <p:cNvPr id="5" name="Footer Placeholder 4"/>
          <p:cNvSpPr>
            <a:spLocks noGrp="1"/>
          </p:cNvSpPr>
          <p:nvPr>
            <p:ph type="ftr" sz="quarter" idx="3"/>
          </p:nvPr>
        </p:nvSpPr>
        <p:spPr>
          <a:xfrm>
            <a:off x="2743200" y="6356350"/>
            <a:ext cx="3657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dirty="0" err="1" smtClean="0"/>
              <a:t>Jad</a:t>
            </a:r>
            <a:r>
              <a:rPr lang="en-US" dirty="0" smtClean="0"/>
              <a:t> </a:t>
            </a:r>
            <a:r>
              <a:rPr lang="en-US" dirty="0" err="1" smtClean="0"/>
              <a:t>Naous</a:t>
            </a:r>
            <a:r>
              <a:rPr lang="en-US" dirty="0" smtClean="0"/>
              <a:t> – DIMACS </a:t>
            </a:r>
            <a:r>
              <a:rPr lang="en-US" dirty="0" err="1" smtClean="0"/>
              <a:t>Woorkshop</a:t>
            </a:r>
            <a:r>
              <a:rPr lang="en-US" dirty="0" smtClean="0"/>
              <a:t> on Secure Routing</a:t>
            </a:r>
          </a:p>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A0F4F02-08E8-46ED-887F-EA0C1664CC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A Policy Framework for a Secure Future Internet</a:t>
            </a:r>
          </a:p>
        </p:txBody>
      </p:sp>
      <p:sp>
        <p:nvSpPr>
          <p:cNvPr id="3" name="Subtitle 2"/>
          <p:cNvSpPr>
            <a:spLocks noGrp="1"/>
          </p:cNvSpPr>
          <p:nvPr>
            <p:ph type="subTitle" idx="1"/>
          </p:nvPr>
        </p:nvSpPr>
        <p:spPr>
          <a:xfrm>
            <a:off x="1371600" y="3810000"/>
            <a:ext cx="6400800" cy="2667000"/>
          </a:xfrm>
        </p:spPr>
        <p:txBody>
          <a:bodyPr rtlCol="0">
            <a:normAutofit fontScale="85000" lnSpcReduction="20000"/>
          </a:bodyPr>
          <a:lstStyle/>
          <a:p>
            <a:pPr fontAlgn="auto">
              <a:spcAft>
                <a:spcPts val="0"/>
              </a:spcAft>
              <a:buFont typeface="Arial" pitchFamily="34" charset="0"/>
              <a:buNone/>
              <a:defRPr/>
            </a:pPr>
            <a:r>
              <a:rPr lang="en-US" dirty="0" err="1" smtClean="0">
                <a:solidFill>
                  <a:schemeClr val="tx1"/>
                </a:solidFill>
              </a:rPr>
              <a:t>Jad</a:t>
            </a:r>
            <a:r>
              <a:rPr lang="en-US" dirty="0" smtClean="0">
                <a:solidFill>
                  <a:schemeClr val="tx1"/>
                </a:solidFill>
              </a:rPr>
              <a:t> </a:t>
            </a:r>
            <a:r>
              <a:rPr lang="en-US" dirty="0" err="1" smtClean="0">
                <a:solidFill>
                  <a:schemeClr val="tx1"/>
                </a:solidFill>
              </a:rPr>
              <a:t>Naous</a:t>
            </a:r>
            <a:r>
              <a:rPr lang="en-US" dirty="0" smtClean="0">
                <a:solidFill>
                  <a:schemeClr val="tx1"/>
                </a:solidFill>
              </a:rPr>
              <a:t> (Stanford University)</a:t>
            </a:r>
          </a:p>
          <a:p>
            <a:pPr fontAlgn="auto">
              <a:spcAft>
                <a:spcPts val="0"/>
              </a:spcAft>
              <a:buFont typeface="Arial" pitchFamily="34" charset="0"/>
              <a:buNone/>
              <a:defRPr/>
            </a:pPr>
            <a:r>
              <a:rPr lang="en-US" dirty="0" err="1" smtClean="0"/>
              <a:t>Arun</a:t>
            </a:r>
            <a:r>
              <a:rPr lang="en-US" dirty="0" smtClean="0"/>
              <a:t> </a:t>
            </a:r>
            <a:r>
              <a:rPr lang="en-US" dirty="0" err="1" smtClean="0"/>
              <a:t>Seehra</a:t>
            </a:r>
            <a:r>
              <a:rPr lang="en-US" dirty="0" smtClean="0"/>
              <a:t> (UT Austin)</a:t>
            </a:r>
          </a:p>
          <a:p>
            <a:pPr fontAlgn="auto">
              <a:spcAft>
                <a:spcPts val="0"/>
              </a:spcAft>
              <a:buFont typeface="Arial" pitchFamily="34" charset="0"/>
              <a:buNone/>
              <a:defRPr/>
            </a:pPr>
            <a:r>
              <a:rPr lang="en-US" dirty="0" smtClean="0"/>
              <a:t>Michael </a:t>
            </a:r>
            <a:r>
              <a:rPr lang="en-US" dirty="0" err="1" smtClean="0"/>
              <a:t>Walfish</a:t>
            </a:r>
            <a:r>
              <a:rPr lang="en-US" dirty="0" smtClean="0"/>
              <a:t> (UT Austin)</a:t>
            </a:r>
          </a:p>
          <a:p>
            <a:pPr fontAlgn="auto">
              <a:spcAft>
                <a:spcPts val="0"/>
              </a:spcAft>
              <a:buFont typeface="Arial" pitchFamily="34" charset="0"/>
              <a:buNone/>
              <a:defRPr/>
            </a:pPr>
            <a:r>
              <a:rPr lang="en-US" dirty="0" smtClean="0"/>
              <a:t>David </a:t>
            </a:r>
            <a:r>
              <a:rPr lang="en-US" dirty="0" err="1" smtClean="0"/>
              <a:t>Mazières</a:t>
            </a:r>
            <a:r>
              <a:rPr lang="en-US" dirty="0" smtClean="0"/>
              <a:t> (Stanford University)</a:t>
            </a:r>
          </a:p>
          <a:p>
            <a:pPr fontAlgn="auto">
              <a:spcAft>
                <a:spcPts val="0"/>
              </a:spcAft>
              <a:buFont typeface="Arial" pitchFamily="34" charset="0"/>
              <a:buNone/>
              <a:defRPr/>
            </a:pPr>
            <a:r>
              <a:rPr lang="en-US" dirty="0" smtClean="0"/>
              <a:t>Antonio </a:t>
            </a:r>
            <a:r>
              <a:rPr lang="en-US" dirty="0" err="1" smtClean="0"/>
              <a:t>Nicolosi</a:t>
            </a:r>
            <a:r>
              <a:rPr lang="en-US" dirty="0" smtClean="0"/>
              <a:t> </a:t>
            </a:r>
            <a:r>
              <a:rPr lang="en-US" dirty="0" smtClean="0"/>
              <a:t>(Stevens Institute of Tech)</a:t>
            </a:r>
            <a:endParaRPr lang="en-US" dirty="0" smtClean="0"/>
          </a:p>
          <a:p>
            <a:pPr fontAlgn="auto">
              <a:spcAft>
                <a:spcPts val="0"/>
              </a:spcAft>
              <a:buFont typeface="Arial" pitchFamily="34" charset="0"/>
              <a:buNone/>
              <a:defRPr/>
            </a:pPr>
            <a:r>
              <a:rPr lang="en-US" dirty="0" smtClean="0"/>
              <a:t>Scott </a:t>
            </a:r>
            <a:r>
              <a:rPr lang="en-US" dirty="0" err="1" smtClean="0"/>
              <a:t>Shenker</a:t>
            </a:r>
            <a:r>
              <a:rPr lang="en-US" dirty="0" smtClean="0"/>
              <a:t> (UC Berkeley)</a:t>
            </a:r>
            <a:endParaRPr lang="en-US" dirty="0"/>
          </a:p>
        </p:txBody>
      </p:sp>
    </p:spTree>
  </p:cSld>
  <p:clrMapOvr>
    <a:masterClrMapping/>
  </p:clrMapOvr>
  <p:transition advTm="1354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Network Policies</a:t>
            </a:r>
          </a:p>
        </p:txBody>
      </p:sp>
      <p:sp>
        <p:nvSpPr>
          <p:cNvPr id="11267"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sp>
        <p:nvSpPr>
          <p:cNvPr id="11268"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11269"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11270" name="Cloud"/>
          <p:cNvSpPr>
            <a:spLocks noChangeAspect="1" noEditPoints="1" noChangeArrowheads="1"/>
          </p:cNvSpPr>
          <p:nvPr/>
        </p:nvSpPr>
        <p:spPr bwMode="auto">
          <a:xfrm>
            <a:off x="2016125" y="40259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1271" name="Cloud"/>
          <p:cNvSpPr>
            <a:spLocks noChangeAspect="1" noEditPoints="1" noChangeArrowheads="1"/>
          </p:cNvSpPr>
          <p:nvPr/>
        </p:nvSpPr>
        <p:spPr bwMode="auto">
          <a:xfrm>
            <a:off x="4648200" y="35814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1272" name="Cloud"/>
          <p:cNvSpPr>
            <a:spLocks noChangeAspect="1" noEditPoints="1" noChangeArrowheads="1"/>
          </p:cNvSpPr>
          <p:nvPr/>
        </p:nvSpPr>
        <p:spPr bwMode="auto">
          <a:xfrm>
            <a:off x="4648200" y="44196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1273" name="Cloud"/>
          <p:cNvSpPr>
            <a:spLocks noChangeAspect="1" noEditPoints="1" noChangeArrowheads="1"/>
          </p:cNvSpPr>
          <p:nvPr/>
        </p:nvSpPr>
        <p:spPr bwMode="auto">
          <a:xfrm>
            <a:off x="5943600" y="39624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1274" name="Cloud"/>
          <p:cNvSpPr>
            <a:spLocks noChangeAspect="1" noEditPoints="1" noChangeArrowheads="1"/>
          </p:cNvSpPr>
          <p:nvPr/>
        </p:nvSpPr>
        <p:spPr bwMode="auto">
          <a:xfrm>
            <a:off x="3311525" y="36068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1275" name="Cloud"/>
          <p:cNvSpPr>
            <a:spLocks noChangeAspect="1" noEditPoints="1" noChangeArrowheads="1"/>
          </p:cNvSpPr>
          <p:nvPr/>
        </p:nvSpPr>
        <p:spPr bwMode="auto">
          <a:xfrm>
            <a:off x="3311525" y="4432300"/>
            <a:ext cx="1108075" cy="6207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11276"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11277" name="Group 31"/>
          <p:cNvGrpSpPr>
            <a:grpSpLocks/>
          </p:cNvGrpSpPr>
          <p:nvPr/>
        </p:nvGrpSpPr>
        <p:grpSpPr bwMode="auto">
          <a:xfrm>
            <a:off x="0" y="4800600"/>
            <a:ext cx="1219200" cy="1717675"/>
            <a:chOff x="609600" y="3159615"/>
            <a:chExt cx="1219200" cy="1717185"/>
          </a:xfrm>
        </p:grpSpPr>
        <p:sp>
          <p:nvSpPr>
            <p:cNvPr id="39" name="Oval 38"/>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0" name="Right Arrow 39"/>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
        <p:nvSpPr>
          <p:cNvPr id="11278" name="computr4"/>
          <p:cNvSpPr>
            <a:spLocks noEditPoints="1" noChangeArrowheads="1"/>
          </p:cNvSpPr>
          <p:nvPr/>
        </p:nvSpPr>
        <p:spPr bwMode="auto">
          <a:xfrm>
            <a:off x="7620000" y="5105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32" name="Freeform 31"/>
          <p:cNvSpPr/>
          <p:nvPr/>
        </p:nvSpPr>
        <p:spPr>
          <a:xfrm>
            <a:off x="1497013" y="3902075"/>
            <a:ext cx="6122987" cy="1585913"/>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 name="connsiteX0" fmla="*/ 0 w 6123709"/>
              <a:gd name="connsiteY0" fmla="*/ 174502 h 1363023"/>
              <a:gd name="connsiteX1" fmla="*/ 1211283 w 6123709"/>
              <a:gd name="connsiteY1" fmla="*/ 233878 h 1363023"/>
              <a:gd name="connsiteX2" fmla="*/ 2389909 w 6123709"/>
              <a:gd name="connsiteY2" fmla="*/ 600034 h 1363023"/>
              <a:gd name="connsiteX3" fmla="*/ 3685309 w 6123709"/>
              <a:gd name="connsiteY3" fmla="*/ 600034 h 1363023"/>
              <a:gd name="connsiteX4" fmla="*/ 5070764 w 6123709"/>
              <a:gd name="connsiteY4" fmla="*/ 127000 h 1363023"/>
              <a:gd name="connsiteX5" fmla="*/ 6123709 w 6123709"/>
              <a:gd name="connsiteY5" fmla="*/ 1362034 h 1363023"/>
              <a:gd name="connsiteX0" fmla="*/ 0 w 6123709"/>
              <a:gd name="connsiteY0" fmla="*/ 397494 h 1586015"/>
              <a:gd name="connsiteX1" fmla="*/ 1211283 w 6123709"/>
              <a:gd name="connsiteY1" fmla="*/ 456870 h 1586015"/>
              <a:gd name="connsiteX2" fmla="*/ 2389909 w 6123709"/>
              <a:gd name="connsiteY2" fmla="*/ 61026 h 1586015"/>
              <a:gd name="connsiteX3" fmla="*/ 3685309 w 6123709"/>
              <a:gd name="connsiteY3" fmla="*/ 823026 h 1586015"/>
              <a:gd name="connsiteX4" fmla="*/ 5070764 w 6123709"/>
              <a:gd name="connsiteY4" fmla="*/ 349992 h 1586015"/>
              <a:gd name="connsiteX5" fmla="*/ 6123709 w 6123709"/>
              <a:gd name="connsiteY5" fmla="*/ 1585026 h 1586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23709" h="1586015">
                <a:moveTo>
                  <a:pt x="0" y="397494"/>
                </a:moveTo>
                <a:cubicBezTo>
                  <a:pt x="399802" y="457860"/>
                  <a:pt x="812965" y="512948"/>
                  <a:pt x="1211283" y="456870"/>
                </a:cubicBezTo>
                <a:cubicBezTo>
                  <a:pt x="1609601" y="400792"/>
                  <a:pt x="1977571" y="0"/>
                  <a:pt x="2389909" y="61026"/>
                </a:cubicBezTo>
                <a:cubicBezTo>
                  <a:pt x="2802247" y="122052"/>
                  <a:pt x="3238500" y="774865"/>
                  <a:pt x="3685309" y="823026"/>
                </a:cubicBezTo>
                <a:cubicBezTo>
                  <a:pt x="4132118" y="871187"/>
                  <a:pt x="4664364" y="222992"/>
                  <a:pt x="5070764" y="349992"/>
                </a:cubicBezTo>
                <a:cubicBezTo>
                  <a:pt x="5477164" y="476992"/>
                  <a:pt x="5812971" y="1586015"/>
                  <a:pt x="6123709" y="1585026"/>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41" name="&quot;No&quot; Symbol 40"/>
          <p:cNvSpPr/>
          <p:nvPr/>
        </p:nvSpPr>
        <p:spPr>
          <a:xfrm>
            <a:off x="7315200" y="3657600"/>
            <a:ext cx="1295400" cy="1219200"/>
          </a:xfrm>
          <a:prstGeom prst="noSmoking">
            <a:avLst>
              <a:gd name="adj" fmla="val 7947"/>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Tree>
  </p:cSld>
  <p:clrMapOvr>
    <a:masterClrMapping/>
  </p:clrMapOvr>
  <p:transition advTm="26759"/>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Network Policies</a:t>
            </a:r>
          </a:p>
        </p:txBody>
      </p:sp>
      <p:sp>
        <p:nvSpPr>
          <p:cNvPr id="12291" name="Content Placeholder 2"/>
          <p:cNvSpPr>
            <a:spLocks noGrp="1"/>
          </p:cNvSpPr>
          <p:nvPr>
            <p:ph idx="1"/>
          </p:nvPr>
        </p:nvSpPr>
        <p:spPr/>
        <p:txBody>
          <a:bodyPr/>
          <a:lstStyle/>
          <a:p>
            <a:pPr>
              <a:buFont typeface="Arial" charset="0"/>
              <a:buNone/>
            </a:pPr>
            <a:r>
              <a:rPr lang="en-US" smtClean="0"/>
              <a:t>There are many stakeholders:</a:t>
            </a:r>
          </a:p>
          <a:p>
            <a:pPr>
              <a:buFont typeface="Arial" charset="0"/>
              <a:buNone/>
            </a:pPr>
            <a:r>
              <a:rPr lang="en-US" smtClean="0"/>
              <a:t>	senders, receivers, enterprises that are both senders and receivers (e.g. data centers), service providers, security middlemen (à la Prolexic), governments, data owners, …</a:t>
            </a:r>
          </a:p>
          <a:p>
            <a:pPr>
              <a:buFont typeface="Arial" charset="0"/>
              <a:buNone/>
            </a:pPr>
            <a:endParaRPr lang="en-US" smtClean="0"/>
          </a:p>
          <a:p>
            <a:pPr>
              <a:buFont typeface="Arial" charset="0"/>
              <a:buNone/>
            </a:pPr>
            <a:r>
              <a:rPr lang="en-US" smtClean="0"/>
              <a:t>Each has many valid policy goals, and they might conflict.</a:t>
            </a:r>
          </a:p>
        </p:txBody>
      </p:sp>
    </p:spTree>
  </p:cSld>
  <p:clrMapOvr>
    <a:masterClrMapping/>
  </p:clrMapOvr>
  <p:transition advTm="2983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106363"/>
            <a:ext cx="9144000" cy="1143000"/>
          </a:xfrm>
        </p:spPr>
        <p:txBody>
          <a:bodyPr rtlCol="0">
            <a:normAutofit fontScale="90000"/>
          </a:bodyPr>
          <a:lstStyle/>
          <a:p>
            <a:pPr fontAlgn="auto">
              <a:spcAft>
                <a:spcPts val="0"/>
              </a:spcAft>
              <a:defRPr/>
            </a:pPr>
            <a:r>
              <a:rPr lang="en-US" dirty="0" smtClean="0">
                <a:ea typeface="ＭＳ Ｐゴシック" charset="-128"/>
              </a:rPr>
              <a:t>Prior proposals:</a:t>
            </a:r>
            <a:br>
              <a:rPr lang="en-US" dirty="0" smtClean="0">
                <a:ea typeface="ＭＳ Ｐゴシック" charset="-128"/>
              </a:rPr>
            </a:br>
            <a:r>
              <a:rPr lang="en-US" dirty="0" smtClean="0">
                <a:ea typeface="ＭＳ Ｐゴシック" charset="-128"/>
              </a:rPr>
              <a:t>Large union, small intersection</a:t>
            </a:r>
          </a:p>
        </p:txBody>
      </p:sp>
      <p:sp>
        <p:nvSpPr>
          <p:cNvPr id="13315" name="Rectangle 3"/>
          <p:cNvSpPr>
            <a:spLocks noGrp="1" noChangeArrowheads="1"/>
          </p:cNvSpPr>
          <p:nvPr>
            <p:ph type="body" idx="1"/>
          </p:nvPr>
        </p:nvSpPr>
        <p:spPr>
          <a:xfrm>
            <a:off x="436563" y="5791200"/>
            <a:ext cx="8596312" cy="571500"/>
          </a:xfrm>
        </p:spPr>
        <p:txBody>
          <a:bodyPr/>
          <a:lstStyle/>
          <a:p>
            <a:pPr algn="ctr">
              <a:buFontTx/>
              <a:buNone/>
            </a:pPr>
            <a:r>
              <a:rPr lang="en-US" sz="2400" smtClean="0">
                <a:ea typeface="ＭＳ Ｐゴシック" pitchFamily="34" charset="-128"/>
              </a:rPr>
              <a:t>[legend: </a:t>
            </a:r>
            <a:r>
              <a:rPr lang="en-US" sz="2400" b="1" smtClean="0">
                <a:solidFill>
                  <a:srgbClr val="CC0000"/>
                </a:solidFill>
                <a:latin typeface="Courier New Bold" pitchFamily="49" charset="0"/>
                <a:ea typeface="ＭＳ Ｐゴシック" pitchFamily="34" charset="-128"/>
              </a:rPr>
              <a:t>x</a:t>
            </a:r>
            <a:r>
              <a:rPr lang="en-US" sz="2400" b="1" smtClean="0">
                <a:solidFill>
                  <a:srgbClr val="0000CC"/>
                </a:solidFill>
                <a:latin typeface="Courier New Bold" pitchFamily="49" charset="0"/>
                <a:ea typeface="ＭＳ Ｐゴシック" pitchFamily="34" charset="-128"/>
              </a:rPr>
              <a:t> </a:t>
            </a:r>
            <a:r>
              <a:rPr lang="en-US" sz="2400" smtClean="0">
                <a:solidFill>
                  <a:srgbClr val="000000"/>
                </a:solidFill>
                <a:ea typeface="ＭＳ Ｐゴシック" pitchFamily="34" charset="-128"/>
              </a:rPr>
              <a:t>exerts control over </a:t>
            </a:r>
            <a:r>
              <a:rPr lang="en-US" sz="2400" b="1" smtClean="0">
                <a:solidFill>
                  <a:srgbClr val="0000CC"/>
                </a:solidFill>
                <a:latin typeface="Courier New Bold" pitchFamily="49" charset="0"/>
                <a:ea typeface="ＭＳ Ｐゴシック" pitchFamily="34" charset="-128"/>
              </a:rPr>
              <a:t>o</a:t>
            </a:r>
            <a:r>
              <a:rPr lang="en-US" sz="2400" smtClean="0">
                <a:ea typeface="ＭＳ Ｐゴシック" pitchFamily="34" charset="-128"/>
              </a:rPr>
              <a:t>’s]</a:t>
            </a:r>
            <a:endParaRPr lang="en-US" sz="800" smtClean="0">
              <a:ea typeface="ＭＳ Ｐゴシック" pitchFamily="34" charset="-128"/>
            </a:endParaRPr>
          </a:p>
          <a:p>
            <a:pPr algn="ctr">
              <a:buFontTx/>
              <a:buNone/>
            </a:pPr>
            <a:endParaRPr lang="en-US" sz="800" smtClean="0">
              <a:ea typeface="ＭＳ Ｐゴシック" pitchFamily="34" charset="-128"/>
            </a:endParaRPr>
          </a:p>
        </p:txBody>
      </p:sp>
      <p:grpSp>
        <p:nvGrpSpPr>
          <p:cNvPr id="13316" name="Group 42"/>
          <p:cNvGrpSpPr>
            <a:grpSpLocks/>
          </p:cNvGrpSpPr>
          <p:nvPr/>
        </p:nvGrpSpPr>
        <p:grpSpPr bwMode="auto">
          <a:xfrm>
            <a:off x="228600" y="1676400"/>
            <a:ext cx="2698750" cy="854075"/>
            <a:chOff x="288" y="797"/>
            <a:chExt cx="1700" cy="538"/>
          </a:xfrm>
        </p:grpSpPr>
        <p:sp>
          <p:nvSpPr>
            <p:cNvPr id="13341" name="Text Box 5"/>
            <p:cNvSpPr txBox="1">
              <a:spLocks noChangeArrowheads="1"/>
            </p:cNvSpPr>
            <p:nvPr/>
          </p:nvSpPr>
          <p:spPr bwMode="auto">
            <a:xfrm>
              <a:off x="324" y="1056"/>
              <a:ext cx="1649" cy="279"/>
            </a:xfrm>
            <a:prstGeom prst="rect">
              <a:avLst/>
            </a:prstGeom>
            <a:noFill/>
            <a:ln w="38100">
              <a:noFill/>
              <a:miter lim="800000"/>
              <a:headEnd/>
              <a:tailEnd/>
            </a:ln>
          </p:spPr>
          <p:txBody>
            <a:bodyPr tIns="0">
              <a:spAutoFit/>
            </a:bodyPr>
            <a:lstStyle/>
            <a:p>
              <a:r>
                <a:rPr lang="en-US" sz="2600">
                  <a:solidFill>
                    <a:schemeClr val="folHlink"/>
                  </a:solidFill>
                  <a:latin typeface="Courier New Bold" pitchFamily="49" charset="0"/>
                </a:rPr>
                <a:t>x</a:t>
              </a:r>
              <a:r>
                <a:rPr lang="en-US" sz="2600">
                  <a:latin typeface="Courier New Bold" pitchFamily="49" charset="0"/>
                </a:rPr>
                <a:t> </a:t>
              </a:r>
              <a:r>
                <a:rPr lang="en-US" sz="2600">
                  <a:solidFill>
                    <a:schemeClr val="hlink"/>
                  </a:solidFill>
                  <a:latin typeface="Courier New Bold" pitchFamily="49" charset="0"/>
                </a:rPr>
                <a:t>o o o o o </a:t>
              </a:r>
              <a:endParaRPr lang="en-US" sz="2600">
                <a:solidFill>
                  <a:schemeClr val="folHlink"/>
                </a:solidFill>
                <a:latin typeface="Courier New Bold" pitchFamily="49" charset="0"/>
              </a:endParaRPr>
            </a:p>
          </p:txBody>
        </p:sp>
        <p:sp>
          <p:nvSpPr>
            <p:cNvPr id="13342" name="Text Box 12"/>
            <p:cNvSpPr txBox="1">
              <a:spLocks noChangeArrowheads="1"/>
            </p:cNvSpPr>
            <p:nvPr/>
          </p:nvSpPr>
          <p:spPr bwMode="auto">
            <a:xfrm>
              <a:off x="292" y="797"/>
              <a:ext cx="1696"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source routing</a:t>
              </a:r>
              <a:endParaRPr lang="en-US" sz="2600">
                <a:latin typeface="Courier New Bold" pitchFamily="49" charset="0"/>
              </a:endParaRPr>
            </a:p>
          </p:txBody>
        </p:sp>
        <p:sp>
          <p:nvSpPr>
            <p:cNvPr id="13343" name="Rectangle 13"/>
            <p:cNvSpPr>
              <a:spLocks noChangeArrowheads="1"/>
            </p:cNvSpPr>
            <p:nvPr/>
          </p:nvSpPr>
          <p:spPr bwMode="auto">
            <a:xfrm>
              <a:off x="288" y="808"/>
              <a:ext cx="1680" cy="517"/>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grpSp>
      <p:grpSp>
        <p:nvGrpSpPr>
          <p:cNvPr id="13317" name="Group 28"/>
          <p:cNvGrpSpPr>
            <a:grpSpLocks/>
          </p:cNvGrpSpPr>
          <p:nvPr/>
        </p:nvGrpSpPr>
        <p:grpSpPr bwMode="auto">
          <a:xfrm>
            <a:off x="223838" y="3305175"/>
            <a:ext cx="2673350" cy="2044700"/>
            <a:chOff x="272" y="1560"/>
            <a:chExt cx="1684" cy="1288"/>
          </a:xfrm>
        </p:grpSpPr>
        <p:sp>
          <p:nvSpPr>
            <p:cNvPr id="13338" name="Text Box 6"/>
            <p:cNvSpPr txBox="1">
              <a:spLocks noChangeArrowheads="1"/>
            </p:cNvSpPr>
            <p:nvPr/>
          </p:nvSpPr>
          <p:spPr bwMode="auto">
            <a:xfrm>
              <a:off x="276" y="1572"/>
              <a:ext cx="1680"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BGP</a:t>
              </a:r>
              <a:endParaRPr lang="en-US" sz="2600">
                <a:latin typeface="Courier New Bold" pitchFamily="49" charset="0"/>
              </a:endParaRPr>
            </a:p>
          </p:txBody>
        </p:sp>
        <p:sp>
          <p:nvSpPr>
            <p:cNvPr id="13339" name="Text Box 8"/>
            <p:cNvSpPr txBox="1">
              <a:spLocks noChangeArrowheads="1"/>
            </p:cNvSpPr>
            <p:nvPr/>
          </p:nvSpPr>
          <p:spPr bwMode="auto">
            <a:xfrm>
              <a:off x="276" y="1784"/>
              <a:ext cx="1672" cy="1029"/>
            </a:xfrm>
            <a:prstGeom prst="rect">
              <a:avLst/>
            </a:prstGeom>
            <a:noFill/>
            <a:ln w="38100">
              <a:noFill/>
              <a:miter lim="800000"/>
              <a:headEnd/>
              <a:tailEnd/>
            </a:ln>
          </p:spPr>
          <p:txBody>
            <a:bodyPr tIns="0">
              <a:spAutoFit/>
            </a:bodyPr>
            <a:lstStyle/>
            <a:p>
              <a:r>
                <a:rPr lang="en-US" sz="2600">
                  <a:latin typeface="Courier New Bold" pitchFamily="49" charset="0"/>
                </a:rPr>
                <a:t>- -</a:t>
              </a:r>
              <a:r>
                <a:rPr lang="en-US" sz="2600">
                  <a:solidFill>
                    <a:schemeClr val="folHlink"/>
                  </a:solidFill>
                  <a:latin typeface="Courier New Bold" pitchFamily="49" charset="0"/>
                </a:rPr>
                <a:t> </a:t>
              </a:r>
              <a:r>
                <a:rPr lang="en-US" sz="2600">
                  <a:latin typeface="Courier New Bold" pitchFamily="49" charset="0"/>
                </a:rPr>
                <a:t>-</a:t>
              </a:r>
              <a:r>
                <a:rPr lang="en-US" sz="2600">
                  <a:solidFill>
                    <a:schemeClr val="hlink"/>
                  </a:solidFill>
                  <a:latin typeface="Courier New Bold" pitchFamily="49" charset="0"/>
                </a:rPr>
                <a:t> o </a:t>
              </a:r>
              <a:r>
                <a:rPr lang="en-US" sz="2600">
                  <a:solidFill>
                    <a:schemeClr val="folHlink"/>
                  </a:solidFill>
                  <a:latin typeface="Courier New Bold" pitchFamily="49" charset="0"/>
                </a:rPr>
                <a:t>x</a:t>
              </a:r>
              <a:r>
                <a:rPr lang="en-US" sz="2600">
                  <a:solidFill>
                    <a:schemeClr val="hlink"/>
                  </a:solidFill>
                  <a:latin typeface="Courier New Bold" pitchFamily="49" charset="0"/>
                </a:rPr>
                <a:t> o</a:t>
              </a:r>
              <a:endParaRPr lang="en-US" sz="2600">
                <a:latin typeface="Courier New Bold" pitchFamily="49" charset="0"/>
              </a:endParaRPr>
            </a:p>
            <a:p>
              <a:r>
                <a:rPr lang="en-US" sz="2600">
                  <a:latin typeface="Courier New Bold" pitchFamily="49" charset="0"/>
                </a:rPr>
                <a:t>- -</a:t>
              </a:r>
              <a:r>
                <a:rPr lang="en-US" sz="2600">
                  <a:solidFill>
                    <a:schemeClr val="folHlink"/>
                  </a:solidFill>
                  <a:latin typeface="Courier New Bold" pitchFamily="49" charset="0"/>
                </a:rPr>
                <a:t>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r>
                <a:rPr lang="en-US" sz="2600">
                  <a:solidFill>
                    <a:schemeClr val="hlink"/>
                  </a:solidFill>
                  <a:latin typeface="Courier New Bold" pitchFamily="49" charset="0"/>
                </a:rPr>
                <a:t> o o</a:t>
              </a:r>
            </a:p>
            <a:p>
              <a:r>
                <a:rPr lang="en-US" sz="2600">
                  <a:latin typeface="Courier New Bold" pitchFamily="49" charset="0"/>
                </a:rPr>
                <a:t>-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r>
                <a:rPr lang="en-US" sz="2600">
                  <a:solidFill>
                    <a:schemeClr val="hlink"/>
                  </a:solidFill>
                  <a:latin typeface="Courier New Bold" pitchFamily="49" charset="0"/>
                </a:rPr>
                <a:t> o o o</a:t>
              </a:r>
            </a:p>
            <a:p>
              <a:r>
                <a:rPr lang="en-US" sz="2600">
                  <a:solidFill>
                    <a:schemeClr val="hlink"/>
                  </a:solidFill>
                  <a:latin typeface="Courier New Bold" pitchFamily="49" charset="0"/>
                </a:rPr>
                <a:t>o</a:t>
              </a:r>
              <a:r>
                <a:rPr lang="en-US" sz="2600">
                  <a:latin typeface="Courier New Bold" pitchFamily="49" charset="0"/>
                </a:rPr>
                <a:t> </a:t>
              </a:r>
              <a:r>
                <a:rPr lang="en-US" sz="2600">
                  <a:solidFill>
                    <a:schemeClr val="folHlink"/>
                  </a:solidFill>
                  <a:latin typeface="Courier New Bold" pitchFamily="49" charset="0"/>
                </a:rPr>
                <a:t>x</a:t>
              </a:r>
              <a:r>
                <a:rPr lang="en-US" sz="2600">
                  <a:solidFill>
                    <a:schemeClr val="hlink"/>
                  </a:solidFill>
                  <a:latin typeface="Courier New Bold" pitchFamily="49" charset="0"/>
                </a:rPr>
                <a:t> o o o o</a:t>
              </a:r>
              <a:endParaRPr lang="en-US" sz="2600">
                <a:solidFill>
                  <a:schemeClr val="folHlink"/>
                </a:solidFill>
                <a:latin typeface="Courier New Bold" pitchFamily="49" charset="0"/>
              </a:endParaRPr>
            </a:p>
          </p:txBody>
        </p:sp>
        <p:sp>
          <p:nvSpPr>
            <p:cNvPr id="13340" name="Rectangle 14"/>
            <p:cNvSpPr>
              <a:spLocks noChangeArrowheads="1"/>
            </p:cNvSpPr>
            <p:nvPr/>
          </p:nvSpPr>
          <p:spPr bwMode="auto">
            <a:xfrm>
              <a:off x="272" y="1560"/>
              <a:ext cx="1680" cy="1288"/>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grpSp>
      <p:grpSp>
        <p:nvGrpSpPr>
          <p:cNvPr id="13318" name="Group 39"/>
          <p:cNvGrpSpPr>
            <a:grpSpLocks/>
          </p:cNvGrpSpPr>
          <p:nvPr/>
        </p:nvGrpSpPr>
        <p:grpSpPr bwMode="auto">
          <a:xfrm>
            <a:off x="3198813" y="1676400"/>
            <a:ext cx="2679700" cy="1225550"/>
            <a:chOff x="2120" y="805"/>
            <a:chExt cx="1688" cy="772"/>
          </a:xfrm>
        </p:grpSpPr>
        <p:sp>
          <p:nvSpPr>
            <p:cNvPr id="13335" name="Text Box 7"/>
            <p:cNvSpPr txBox="1">
              <a:spLocks noChangeArrowheads="1"/>
            </p:cNvSpPr>
            <p:nvPr/>
          </p:nvSpPr>
          <p:spPr bwMode="auto">
            <a:xfrm>
              <a:off x="2164" y="1048"/>
              <a:ext cx="1616" cy="529"/>
            </a:xfrm>
            <a:prstGeom prst="rect">
              <a:avLst/>
            </a:prstGeom>
            <a:noFill/>
            <a:ln w="38100">
              <a:noFill/>
              <a:miter lim="800000"/>
              <a:headEnd/>
              <a:tailEnd/>
            </a:ln>
          </p:spPr>
          <p:txBody>
            <a:bodyPr tIns="0">
              <a:spAutoFit/>
            </a:bodyPr>
            <a:lstStyle/>
            <a:p>
              <a:r>
                <a:rPr lang="en-US" sz="2600">
                  <a:solidFill>
                    <a:schemeClr val="folHlink"/>
                  </a:solidFill>
                  <a:latin typeface="Courier New Bold" pitchFamily="49" charset="0"/>
                </a:rPr>
                <a:t>x</a:t>
              </a:r>
              <a:r>
                <a:rPr lang="en-US" sz="2600">
                  <a:solidFill>
                    <a:schemeClr val="hlink"/>
                  </a:solidFill>
                  <a:latin typeface="Courier New Bold" pitchFamily="49" charset="0"/>
                </a:rPr>
                <a:t> o o </a:t>
              </a:r>
              <a:r>
                <a:rPr lang="en-US" sz="2600">
                  <a:latin typeface="Courier New Bold" pitchFamily="49" charset="0"/>
                </a:rPr>
                <a:t>- - -</a:t>
              </a:r>
              <a:endParaRPr lang="en-US" sz="2600">
                <a:solidFill>
                  <a:schemeClr val="hlink"/>
                </a:solidFill>
                <a:latin typeface="Tahoma" pitchFamily="34" charset="0"/>
              </a:endParaRPr>
            </a:p>
            <a:p>
              <a:r>
                <a:rPr lang="en-US" sz="2600">
                  <a:latin typeface="Courier New Bold" pitchFamily="49" charset="0"/>
                </a:rPr>
                <a:t>-</a:t>
              </a:r>
              <a:r>
                <a:rPr lang="en-US" sz="2600">
                  <a:solidFill>
                    <a:schemeClr val="folHlink"/>
                  </a:solidFill>
                  <a:latin typeface="Courier New Bold" pitchFamily="49" charset="0"/>
                </a:rPr>
                <a:t> </a:t>
              </a:r>
              <a:r>
                <a:rPr lang="en-US" sz="2600">
                  <a:latin typeface="Courier New Bold" pitchFamily="49" charset="0"/>
                </a:rPr>
                <a:t>-</a:t>
              </a:r>
              <a:r>
                <a:rPr lang="en-US" sz="2600">
                  <a:solidFill>
                    <a:schemeClr val="hlink"/>
                  </a:solidFill>
                  <a:latin typeface="Courier New Bold" pitchFamily="49" charset="0"/>
                </a:rPr>
                <a:t> </a:t>
              </a:r>
              <a:r>
                <a:rPr lang="en-US" sz="2600">
                  <a:latin typeface="Courier New Bold" pitchFamily="49" charset="0"/>
                </a:rPr>
                <a:t>-</a:t>
              </a:r>
              <a:r>
                <a:rPr lang="en-US" sz="2600">
                  <a:solidFill>
                    <a:schemeClr val="hlink"/>
                  </a:solidFill>
                  <a:latin typeface="Courier New Bold" pitchFamily="49" charset="0"/>
                </a:rPr>
                <a:t> o</a:t>
              </a:r>
              <a:r>
                <a:rPr lang="en-US" sz="2600">
                  <a:solidFill>
                    <a:schemeClr val="folHlink"/>
                  </a:solidFill>
                  <a:latin typeface="Courier New Bold" pitchFamily="49" charset="0"/>
                </a:rPr>
                <a:t>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p>
          </p:txBody>
        </p:sp>
        <p:sp>
          <p:nvSpPr>
            <p:cNvPr id="13336" name="Text Box 15"/>
            <p:cNvSpPr txBox="1">
              <a:spLocks noChangeArrowheads="1"/>
            </p:cNvSpPr>
            <p:nvPr/>
          </p:nvSpPr>
          <p:spPr bwMode="auto">
            <a:xfrm>
              <a:off x="2132" y="805"/>
              <a:ext cx="1648"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NIRA</a:t>
              </a:r>
              <a:endParaRPr lang="en-US" sz="2600">
                <a:latin typeface="Courier New Bold" pitchFamily="49" charset="0"/>
              </a:endParaRPr>
            </a:p>
          </p:txBody>
        </p:sp>
        <p:sp>
          <p:nvSpPr>
            <p:cNvPr id="13337" name="Rectangle 16"/>
            <p:cNvSpPr>
              <a:spLocks noChangeArrowheads="1"/>
            </p:cNvSpPr>
            <p:nvPr/>
          </p:nvSpPr>
          <p:spPr bwMode="auto">
            <a:xfrm>
              <a:off x="2120" y="808"/>
              <a:ext cx="1688" cy="736"/>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grpSp>
      <p:grpSp>
        <p:nvGrpSpPr>
          <p:cNvPr id="13319" name="Group 37"/>
          <p:cNvGrpSpPr>
            <a:grpSpLocks/>
          </p:cNvGrpSpPr>
          <p:nvPr/>
        </p:nvGrpSpPr>
        <p:grpSpPr bwMode="auto">
          <a:xfrm>
            <a:off x="6149975" y="1676400"/>
            <a:ext cx="2679700" cy="825500"/>
            <a:chOff x="2120" y="1704"/>
            <a:chExt cx="1688" cy="520"/>
          </a:xfrm>
        </p:grpSpPr>
        <p:sp>
          <p:nvSpPr>
            <p:cNvPr id="13332" name="Text Box 9"/>
            <p:cNvSpPr txBox="1">
              <a:spLocks noChangeArrowheads="1"/>
            </p:cNvSpPr>
            <p:nvPr/>
          </p:nvSpPr>
          <p:spPr bwMode="auto">
            <a:xfrm>
              <a:off x="2148" y="1920"/>
              <a:ext cx="1648" cy="279"/>
            </a:xfrm>
            <a:prstGeom prst="rect">
              <a:avLst/>
            </a:prstGeom>
            <a:noFill/>
            <a:ln w="38100">
              <a:noFill/>
              <a:miter lim="800000"/>
              <a:headEnd/>
              <a:tailEnd/>
            </a:ln>
          </p:spPr>
          <p:txBody>
            <a:bodyPr tIns="0">
              <a:spAutoFit/>
            </a:bodyPr>
            <a:lstStyle/>
            <a:p>
              <a:pPr>
                <a:spcBef>
                  <a:spcPct val="10000"/>
                </a:spcBef>
              </a:pPr>
              <a:r>
                <a:rPr lang="en-US" sz="2600">
                  <a:solidFill>
                    <a:schemeClr val="hlink"/>
                  </a:solidFill>
                  <a:latin typeface="Courier New Bold" pitchFamily="49" charset="0"/>
                </a:rPr>
                <a:t>o</a:t>
              </a:r>
              <a:r>
                <a:rPr lang="en-US" sz="2600">
                  <a:latin typeface="Courier New Bold" pitchFamily="49" charset="0"/>
                </a:rPr>
                <a:t> - - - -</a:t>
              </a:r>
              <a:r>
                <a:rPr lang="en-US" sz="2600">
                  <a:solidFill>
                    <a:schemeClr val="hlink"/>
                  </a:solidFill>
                  <a:latin typeface="Courier New Bold" pitchFamily="49" charset="0"/>
                </a:rPr>
                <a:t> </a:t>
              </a:r>
              <a:r>
                <a:rPr lang="en-US" sz="2600">
                  <a:solidFill>
                    <a:schemeClr val="folHlink"/>
                  </a:solidFill>
                  <a:latin typeface="Courier New Bold" pitchFamily="49" charset="0"/>
                </a:rPr>
                <a:t>x</a:t>
              </a:r>
            </a:p>
          </p:txBody>
        </p:sp>
        <p:sp>
          <p:nvSpPr>
            <p:cNvPr id="13333" name="Rectangle 17"/>
            <p:cNvSpPr>
              <a:spLocks noChangeArrowheads="1"/>
            </p:cNvSpPr>
            <p:nvPr/>
          </p:nvSpPr>
          <p:spPr bwMode="auto">
            <a:xfrm>
              <a:off x="2120" y="1704"/>
              <a:ext cx="1688" cy="520"/>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sp>
          <p:nvSpPr>
            <p:cNvPr id="13334" name="Text Box 18"/>
            <p:cNvSpPr txBox="1">
              <a:spLocks noChangeArrowheads="1"/>
            </p:cNvSpPr>
            <p:nvPr/>
          </p:nvSpPr>
          <p:spPr bwMode="auto">
            <a:xfrm>
              <a:off x="2148" y="1708"/>
              <a:ext cx="1648"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TVA</a:t>
              </a:r>
              <a:endParaRPr lang="en-US" sz="2600">
                <a:latin typeface="Courier New Bold" pitchFamily="49" charset="0"/>
              </a:endParaRPr>
            </a:p>
          </p:txBody>
        </p:sp>
      </p:grpSp>
      <p:grpSp>
        <p:nvGrpSpPr>
          <p:cNvPr id="13320" name="Group 41"/>
          <p:cNvGrpSpPr>
            <a:grpSpLocks/>
          </p:cNvGrpSpPr>
          <p:nvPr/>
        </p:nvGrpSpPr>
        <p:grpSpPr bwMode="auto">
          <a:xfrm>
            <a:off x="3200400" y="3276600"/>
            <a:ext cx="2679700" cy="1227138"/>
            <a:chOff x="1988" y="1620"/>
            <a:chExt cx="1688" cy="773"/>
          </a:xfrm>
        </p:grpSpPr>
        <p:sp>
          <p:nvSpPr>
            <p:cNvPr id="13329" name="Text Box 10"/>
            <p:cNvSpPr txBox="1">
              <a:spLocks noChangeArrowheads="1"/>
            </p:cNvSpPr>
            <p:nvPr/>
          </p:nvSpPr>
          <p:spPr bwMode="auto">
            <a:xfrm>
              <a:off x="2052" y="1864"/>
              <a:ext cx="1616" cy="529"/>
            </a:xfrm>
            <a:prstGeom prst="rect">
              <a:avLst/>
            </a:prstGeom>
            <a:noFill/>
            <a:ln w="38100">
              <a:noFill/>
              <a:miter lim="800000"/>
              <a:headEnd/>
              <a:tailEnd/>
            </a:ln>
          </p:spPr>
          <p:txBody>
            <a:bodyPr tIns="0">
              <a:spAutoFit/>
            </a:bodyPr>
            <a:lstStyle/>
            <a:p>
              <a:r>
                <a:rPr lang="en-US" sz="2600">
                  <a:solidFill>
                    <a:schemeClr val="hlink"/>
                  </a:solidFill>
                  <a:latin typeface="Courier New Bold" pitchFamily="49" charset="0"/>
                </a:rPr>
                <a:t>o </a:t>
              </a:r>
              <a:r>
                <a:rPr lang="en-US" sz="2600">
                  <a:solidFill>
                    <a:schemeClr val="folHlink"/>
                  </a:solidFill>
                  <a:latin typeface="Courier New Bold" pitchFamily="49" charset="0"/>
                </a:rPr>
                <a:t>x</a:t>
              </a:r>
              <a:r>
                <a:rPr lang="en-US" sz="2600">
                  <a:solidFill>
                    <a:schemeClr val="hlink"/>
                  </a:solidFill>
                  <a:latin typeface="Courier New Bold" pitchFamily="49" charset="0"/>
                </a:rPr>
                <a:t> o</a:t>
              </a:r>
              <a:r>
                <a:rPr lang="en-US" sz="2600">
                  <a:latin typeface="Courier New Bold" pitchFamily="49" charset="0"/>
                </a:rPr>
                <a:t> - -</a:t>
              </a:r>
              <a:r>
                <a:rPr lang="en-US" sz="2600">
                  <a:solidFill>
                    <a:schemeClr val="hlink"/>
                  </a:solidFill>
                  <a:latin typeface="Courier New Bold" pitchFamily="49" charset="0"/>
                </a:rPr>
                <a:t> o</a:t>
              </a:r>
            </a:p>
            <a:p>
              <a:r>
                <a:rPr lang="en-US" sz="2600">
                  <a:solidFill>
                    <a:schemeClr val="hlink"/>
                  </a:solidFill>
                  <a:latin typeface="Courier New Bold" pitchFamily="49" charset="0"/>
                </a:rPr>
                <a:t>o </a:t>
              </a:r>
              <a:r>
                <a:rPr lang="en-US" sz="2600">
                  <a:latin typeface="Courier New Bold" pitchFamily="49" charset="0"/>
                </a:rPr>
                <a:t>- - </a:t>
              </a:r>
              <a:r>
                <a:rPr lang="en-US" sz="2600">
                  <a:solidFill>
                    <a:schemeClr val="hlink"/>
                  </a:solidFill>
                  <a:latin typeface="Courier New Bold" pitchFamily="49" charset="0"/>
                </a:rPr>
                <a:t>o</a:t>
              </a:r>
              <a:r>
                <a:rPr lang="en-US" sz="2600">
                  <a:latin typeface="Courier New Bold" pitchFamily="49" charset="0"/>
                </a:rPr>
                <a:t> </a:t>
              </a:r>
              <a:r>
                <a:rPr lang="en-US" sz="2600">
                  <a:solidFill>
                    <a:schemeClr val="folHlink"/>
                  </a:solidFill>
                  <a:latin typeface="Courier New Bold" pitchFamily="49" charset="0"/>
                </a:rPr>
                <a:t>x</a:t>
              </a:r>
              <a:r>
                <a:rPr lang="en-US" sz="2600">
                  <a:solidFill>
                    <a:schemeClr val="hlink"/>
                  </a:solidFill>
                  <a:latin typeface="Courier New Bold" pitchFamily="49" charset="0"/>
                </a:rPr>
                <a:t> o</a:t>
              </a:r>
              <a:endParaRPr lang="en-US" sz="2600">
                <a:solidFill>
                  <a:schemeClr val="folHlink"/>
                </a:solidFill>
                <a:latin typeface="Courier New Bold" pitchFamily="49" charset="0"/>
              </a:endParaRPr>
            </a:p>
          </p:txBody>
        </p:sp>
        <p:sp>
          <p:nvSpPr>
            <p:cNvPr id="13330" name="Rectangle 19"/>
            <p:cNvSpPr>
              <a:spLocks noChangeArrowheads="1"/>
            </p:cNvSpPr>
            <p:nvPr/>
          </p:nvSpPr>
          <p:spPr bwMode="auto">
            <a:xfrm>
              <a:off x="1988" y="1624"/>
              <a:ext cx="1688" cy="736"/>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sp>
          <p:nvSpPr>
            <p:cNvPr id="13331" name="Text Box 20"/>
            <p:cNvSpPr txBox="1">
              <a:spLocks noChangeArrowheads="1"/>
            </p:cNvSpPr>
            <p:nvPr/>
          </p:nvSpPr>
          <p:spPr bwMode="auto">
            <a:xfrm>
              <a:off x="2016" y="1620"/>
              <a:ext cx="1656"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NUTSS</a:t>
              </a:r>
              <a:endParaRPr lang="en-US" sz="2600">
                <a:latin typeface="Courier New Bold" pitchFamily="49" charset="0"/>
              </a:endParaRPr>
            </a:p>
          </p:txBody>
        </p:sp>
      </p:grpSp>
      <p:grpSp>
        <p:nvGrpSpPr>
          <p:cNvPr id="13321" name="Group 40"/>
          <p:cNvGrpSpPr>
            <a:grpSpLocks/>
          </p:cNvGrpSpPr>
          <p:nvPr/>
        </p:nvGrpSpPr>
        <p:grpSpPr bwMode="auto">
          <a:xfrm>
            <a:off x="3200400" y="4648200"/>
            <a:ext cx="2679700" cy="760413"/>
            <a:chOff x="2116" y="2392"/>
            <a:chExt cx="1688" cy="479"/>
          </a:xfrm>
        </p:grpSpPr>
        <p:sp>
          <p:nvSpPr>
            <p:cNvPr id="13326" name="Text Box 11"/>
            <p:cNvSpPr txBox="1">
              <a:spLocks noChangeArrowheads="1"/>
            </p:cNvSpPr>
            <p:nvPr/>
          </p:nvSpPr>
          <p:spPr bwMode="auto">
            <a:xfrm>
              <a:off x="2144" y="2592"/>
              <a:ext cx="1648" cy="279"/>
            </a:xfrm>
            <a:prstGeom prst="rect">
              <a:avLst/>
            </a:prstGeom>
            <a:noFill/>
            <a:ln w="38100">
              <a:noFill/>
              <a:miter lim="800000"/>
              <a:headEnd/>
              <a:tailEnd/>
            </a:ln>
          </p:spPr>
          <p:txBody>
            <a:bodyPr tIns="0">
              <a:spAutoFit/>
            </a:bodyPr>
            <a:lstStyle/>
            <a:p>
              <a:pPr>
                <a:spcBef>
                  <a:spcPct val="10000"/>
                </a:spcBef>
              </a:pPr>
              <a:r>
                <a:rPr lang="en-US" sz="2600">
                  <a:latin typeface="Courier New Bold" pitchFamily="49" charset="0"/>
                </a:rPr>
                <a:t>- - </a:t>
              </a:r>
              <a:r>
                <a:rPr lang="en-US" sz="2600">
                  <a:solidFill>
                    <a:schemeClr val="hlink"/>
                  </a:solidFill>
                  <a:latin typeface="Courier New Bold" pitchFamily="49" charset="0"/>
                </a:rPr>
                <a:t>o</a:t>
              </a:r>
              <a:r>
                <a:rPr lang="en-US" sz="2600">
                  <a:latin typeface="Courier New Bold" pitchFamily="49" charset="0"/>
                </a:rPr>
                <a:t> - -</a:t>
              </a:r>
              <a:r>
                <a:rPr lang="en-US" sz="2600">
                  <a:solidFill>
                    <a:schemeClr val="hlink"/>
                  </a:solidFill>
                  <a:latin typeface="Courier New Bold" pitchFamily="49" charset="0"/>
                </a:rPr>
                <a:t> </a:t>
              </a:r>
              <a:r>
                <a:rPr lang="en-US" sz="2600">
                  <a:solidFill>
                    <a:schemeClr val="folHlink"/>
                  </a:solidFill>
                  <a:latin typeface="Courier New Bold" pitchFamily="49" charset="0"/>
                </a:rPr>
                <a:t>x</a:t>
              </a:r>
            </a:p>
          </p:txBody>
        </p:sp>
        <p:sp>
          <p:nvSpPr>
            <p:cNvPr id="13327" name="Rectangle 21"/>
            <p:cNvSpPr>
              <a:spLocks noChangeArrowheads="1"/>
            </p:cNvSpPr>
            <p:nvPr/>
          </p:nvSpPr>
          <p:spPr bwMode="auto">
            <a:xfrm>
              <a:off x="2116" y="2392"/>
              <a:ext cx="1688" cy="472"/>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sp>
          <p:nvSpPr>
            <p:cNvPr id="13328" name="Text Box 22"/>
            <p:cNvSpPr txBox="1">
              <a:spLocks noChangeArrowheads="1"/>
            </p:cNvSpPr>
            <p:nvPr/>
          </p:nvSpPr>
          <p:spPr bwMode="auto">
            <a:xfrm>
              <a:off x="2144" y="2396"/>
              <a:ext cx="1648"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i3, DOA</a:t>
              </a:r>
              <a:endParaRPr lang="en-US" sz="2600">
                <a:latin typeface="Courier New Bold" pitchFamily="49" charset="0"/>
              </a:endParaRPr>
            </a:p>
          </p:txBody>
        </p:sp>
      </p:grpSp>
      <p:grpSp>
        <p:nvGrpSpPr>
          <p:cNvPr id="13322" name="Group 28"/>
          <p:cNvGrpSpPr>
            <a:grpSpLocks/>
          </p:cNvGrpSpPr>
          <p:nvPr/>
        </p:nvGrpSpPr>
        <p:grpSpPr bwMode="auto">
          <a:xfrm>
            <a:off x="6172200" y="2819400"/>
            <a:ext cx="2673350" cy="2801938"/>
            <a:chOff x="272" y="1560"/>
            <a:chExt cx="1684" cy="1765"/>
          </a:xfrm>
        </p:grpSpPr>
        <p:sp>
          <p:nvSpPr>
            <p:cNvPr id="13323" name="Text Box 6"/>
            <p:cNvSpPr txBox="1">
              <a:spLocks noChangeArrowheads="1"/>
            </p:cNvSpPr>
            <p:nvPr/>
          </p:nvSpPr>
          <p:spPr bwMode="auto">
            <a:xfrm>
              <a:off x="276" y="1572"/>
              <a:ext cx="1680" cy="279"/>
            </a:xfrm>
            <a:prstGeom prst="rect">
              <a:avLst/>
            </a:prstGeom>
            <a:noFill/>
            <a:ln w="38100">
              <a:noFill/>
              <a:miter lim="800000"/>
              <a:headEnd/>
              <a:tailEnd/>
            </a:ln>
          </p:spPr>
          <p:txBody>
            <a:bodyPr tIns="0" anchor="ctr">
              <a:spAutoFit/>
            </a:bodyPr>
            <a:lstStyle/>
            <a:p>
              <a:pPr>
                <a:spcBef>
                  <a:spcPct val="10000"/>
                </a:spcBef>
              </a:pPr>
              <a:r>
                <a:rPr lang="en-US" sz="2600">
                  <a:latin typeface="Tahoma" pitchFamily="34" charset="0"/>
                </a:rPr>
                <a:t>Pathlets</a:t>
              </a:r>
              <a:endParaRPr lang="en-US" sz="2600">
                <a:latin typeface="Courier New Bold" pitchFamily="49" charset="0"/>
              </a:endParaRPr>
            </a:p>
          </p:txBody>
        </p:sp>
        <p:sp>
          <p:nvSpPr>
            <p:cNvPr id="13324" name="Text Box 8"/>
            <p:cNvSpPr txBox="1">
              <a:spLocks noChangeArrowheads="1"/>
            </p:cNvSpPr>
            <p:nvPr/>
          </p:nvSpPr>
          <p:spPr bwMode="auto">
            <a:xfrm>
              <a:off x="276" y="1784"/>
              <a:ext cx="1672" cy="1541"/>
            </a:xfrm>
            <a:prstGeom prst="rect">
              <a:avLst/>
            </a:prstGeom>
            <a:noFill/>
            <a:ln w="38100">
              <a:noFill/>
              <a:miter lim="800000"/>
              <a:headEnd/>
              <a:tailEnd/>
            </a:ln>
          </p:spPr>
          <p:txBody>
            <a:bodyPr tIns="0">
              <a:spAutoFit/>
            </a:bodyPr>
            <a:lstStyle/>
            <a:p>
              <a:r>
                <a:rPr lang="en-US" sz="2600">
                  <a:latin typeface="Courier New Bold" pitchFamily="49" charset="0"/>
                </a:rPr>
                <a:t>- - - -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endParaRPr lang="en-US" sz="2600">
                <a:latin typeface="Courier New Bold" pitchFamily="49" charset="0"/>
              </a:endParaRPr>
            </a:p>
            <a:p>
              <a:r>
                <a:rPr lang="en-US" sz="2600">
                  <a:latin typeface="Courier New Bold" pitchFamily="49" charset="0"/>
                </a:rPr>
                <a:t>- -</a:t>
              </a:r>
              <a:r>
                <a:rPr lang="en-US" sz="2600">
                  <a:solidFill>
                    <a:schemeClr val="folHlink"/>
                  </a:solidFill>
                  <a:latin typeface="Courier New Bold" pitchFamily="49" charset="0"/>
                </a:rPr>
                <a:t> </a:t>
              </a:r>
              <a:r>
                <a:rPr lang="en-US" sz="2600">
                  <a:latin typeface="Courier New Bold" pitchFamily="49" charset="0"/>
                </a:rPr>
                <a:t>-</a:t>
              </a:r>
              <a:r>
                <a:rPr lang="en-US" sz="2600">
                  <a:solidFill>
                    <a:schemeClr val="hlink"/>
                  </a:solidFill>
                  <a:latin typeface="Courier New Bold" pitchFamily="49" charset="0"/>
                </a:rPr>
                <a:t> o </a:t>
              </a:r>
              <a:r>
                <a:rPr lang="en-US" sz="2600">
                  <a:solidFill>
                    <a:schemeClr val="folHlink"/>
                  </a:solidFill>
                  <a:latin typeface="Courier New Bold" pitchFamily="49" charset="0"/>
                </a:rPr>
                <a:t>x</a:t>
              </a:r>
              <a:r>
                <a:rPr lang="en-US" sz="2600">
                  <a:solidFill>
                    <a:schemeClr val="hlink"/>
                  </a:solidFill>
                  <a:latin typeface="Courier New Bold" pitchFamily="49" charset="0"/>
                </a:rPr>
                <a:t> o</a:t>
              </a:r>
              <a:endParaRPr lang="en-US" sz="2600">
                <a:latin typeface="Courier New Bold" pitchFamily="49" charset="0"/>
              </a:endParaRPr>
            </a:p>
            <a:p>
              <a:r>
                <a:rPr lang="en-US" sz="2600">
                  <a:latin typeface="Courier New Bold" pitchFamily="49" charset="0"/>
                </a:rPr>
                <a:t>- -</a:t>
              </a:r>
              <a:r>
                <a:rPr lang="en-US" sz="2600">
                  <a:solidFill>
                    <a:schemeClr val="folHlink"/>
                  </a:solidFill>
                  <a:latin typeface="Courier New Bold" pitchFamily="49" charset="0"/>
                </a:rPr>
                <a:t>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r>
                <a:rPr lang="en-US" sz="2600">
                  <a:solidFill>
                    <a:schemeClr val="hlink"/>
                  </a:solidFill>
                  <a:latin typeface="Courier New Bold" pitchFamily="49" charset="0"/>
                </a:rPr>
                <a:t> o o</a:t>
              </a:r>
            </a:p>
            <a:p>
              <a:r>
                <a:rPr lang="en-US" sz="2600">
                  <a:latin typeface="Courier New Bold" pitchFamily="49" charset="0"/>
                </a:rPr>
                <a:t>- </a:t>
              </a:r>
              <a:r>
                <a:rPr lang="en-US" sz="2600">
                  <a:solidFill>
                    <a:schemeClr val="hlink"/>
                  </a:solidFill>
                  <a:latin typeface="Courier New Bold" pitchFamily="49" charset="0"/>
                </a:rPr>
                <a:t>o </a:t>
              </a:r>
              <a:r>
                <a:rPr lang="en-US" sz="2600">
                  <a:solidFill>
                    <a:schemeClr val="folHlink"/>
                  </a:solidFill>
                  <a:latin typeface="Courier New Bold" pitchFamily="49" charset="0"/>
                </a:rPr>
                <a:t>x</a:t>
              </a:r>
              <a:r>
                <a:rPr lang="en-US" sz="2600">
                  <a:solidFill>
                    <a:schemeClr val="hlink"/>
                  </a:solidFill>
                  <a:latin typeface="Courier New Bold" pitchFamily="49" charset="0"/>
                </a:rPr>
                <a:t> o o o</a:t>
              </a:r>
            </a:p>
            <a:p>
              <a:r>
                <a:rPr lang="en-US" sz="2600">
                  <a:solidFill>
                    <a:schemeClr val="hlink"/>
                  </a:solidFill>
                  <a:latin typeface="Courier New Bold" pitchFamily="49" charset="0"/>
                </a:rPr>
                <a:t>o</a:t>
              </a:r>
              <a:r>
                <a:rPr lang="en-US" sz="2600">
                  <a:latin typeface="Courier New Bold" pitchFamily="49" charset="0"/>
                </a:rPr>
                <a:t> </a:t>
              </a:r>
              <a:r>
                <a:rPr lang="en-US" sz="2600">
                  <a:solidFill>
                    <a:schemeClr val="folHlink"/>
                  </a:solidFill>
                  <a:latin typeface="Courier New Bold" pitchFamily="49" charset="0"/>
                </a:rPr>
                <a:t>x</a:t>
              </a:r>
              <a:r>
                <a:rPr lang="en-US" sz="2600">
                  <a:solidFill>
                    <a:schemeClr val="hlink"/>
                  </a:solidFill>
                  <a:latin typeface="Courier New Bold" pitchFamily="49" charset="0"/>
                </a:rPr>
                <a:t> o o o o</a:t>
              </a:r>
            </a:p>
            <a:p>
              <a:r>
                <a:rPr lang="en-US" sz="2600">
                  <a:solidFill>
                    <a:schemeClr val="folHlink"/>
                  </a:solidFill>
                  <a:latin typeface="Courier New Bold" pitchFamily="49" charset="0"/>
                </a:rPr>
                <a:t>x</a:t>
              </a:r>
              <a:r>
                <a:rPr lang="en-US" sz="2600">
                  <a:solidFill>
                    <a:schemeClr val="hlink"/>
                  </a:solidFill>
                  <a:latin typeface="Courier New Bold" pitchFamily="49" charset="0"/>
                </a:rPr>
                <a:t> o o o o o</a:t>
              </a:r>
              <a:endParaRPr lang="en-US" sz="2600">
                <a:solidFill>
                  <a:schemeClr val="folHlink"/>
                </a:solidFill>
                <a:latin typeface="Courier New Bold" pitchFamily="49" charset="0"/>
              </a:endParaRPr>
            </a:p>
          </p:txBody>
        </p:sp>
        <p:sp>
          <p:nvSpPr>
            <p:cNvPr id="13325" name="Rectangle 14"/>
            <p:cNvSpPr>
              <a:spLocks noChangeArrowheads="1"/>
            </p:cNvSpPr>
            <p:nvPr/>
          </p:nvSpPr>
          <p:spPr bwMode="auto">
            <a:xfrm>
              <a:off x="272" y="1560"/>
              <a:ext cx="1680" cy="1728"/>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grpSp>
    </p:spTree>
  </p:cSld>
  <p:clrMapOvr>
    <a:masterClrMapping/>
  </p:clrMapOvr>
  <p:transition advTm="4038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Prior Proposals</a:t>
            </a:r>
          </a:p>
        </p:txBody>
      </p:sp>
      <p:sp>
        <p:nvSpPr>
          <p:cNvPr id="14339" name="Content Placeholder 2"/>
          <p:cNvSpPr>
            <a:spLocks noGrp="1"/>
          </p:cNvSpPr>
          <p:nvPr>
            <p:ph idx="1"/>
          </p:nvPr>
        </p:nvSpPr>
        <p:spPr/>
        <p:txBody>
          <a:bodyPr/>
          <a:lstStyle/>
          <a:p>
            <a:pPr algn="ctr">
              <a:buFont typeface="Arial" charset="0"/>
              <a:buNone/>
            </a:pPr>
            <a:endParaRPr lang="en-US" smtClean="0"/>
          </a:p>
          <a:p>
            <a:pPr algn="ctr">
              <a:buFont typeface="Arial" charset="0"/>
              <a:buNone/>
            </a:pPr>
            <a:r>
              <a:rPr lang="en-US" smtClean="0"/>
              <a:t>Incomplete or insufficient</a:t>
            </a:r>
          </a:p>
          <a:p>
            <a:pPr algn="ctr">
              <a:buFont typeface="Arial" charset="0"/>
              <a:buNone/>
            </a:pPr>
            <a:endParaRPr lang="en-US" smtClean="0"/>
          </a:p>
          <a:p>
            <a:pPr algn="ctr">
              <a:buFont typeface="Arial" charset="0"/>
              <a:buNone/>
            </a:pPr>
            <a:r>
              <a:rPr lang="en-US" smtClean="0"/>
              <a:t>Incompatible</a:t>
            </a:r>
          </a:p>
        </p:txBody>
      </p:sp>
    </p:spTree>
  </p:cSld>
  <p:clrMapOvr>
    <a:masterClrMapping/>
  </p:clrMapOvr>
  <p:transition advTm="998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What Types of Policies </a:t>
            </a:r>
            <a:br>
              <a:rPr lang="en-US" dirty="0" smtClean="0"/>
            </a:br>
            <a:r>
              <a:rPr lang="en-US" dirty="0" smtClean="0"/>
              <a:t>for the Future Internet?</a:t>
            </a:r>
            <a:endParaRPr lang="en-US" dirty="0"/>
          </a:p>
        </p:txBody>
      </p:sp>
      <p:sp>
        <p:nvSpPr>
          <p:cNvPr id="3" name="Content Placeholder 2"/>
          <p:cNvSpPr>
            <a:spLocks noGrp="1"/>
          </p:cNvSpPr>
          <p:nvPr>
            <p:ph idx="1"/>
          </p:nvPr>
        </p:nvSpPr>
        <p:spPr>
          <a:xfrm>
            <a:off x="152400" y="1600200"/>
            <a:ext cx="8991600" cy="4525963"/>
          </a:xfrm>
        </p:spPr>
        <p:txBody>
          <a:bodyPr rtlCol="0">
            <a:noAutofit/>
          </a:bodyPr>
          <a:lstStyle/>
          <a:p>
            <a:pPr fontAlgn="auto">
              <a:spcAft>
                <a:spcPts val="600"/>
              </a:spcAft>
              <a:buFont typeface="Arial" pitchFamily="34" charset="0"/>
              <a:buNone/>
              <a:defRPr/>
            </a:pPr>
            <a:r>
              <a:rPr lang="en-US" dirty="0" smtClean="0"/>
              <a:t>Three choices:</a:t>
            </a:r>
          </a:p>
          <a:p>
            <a:pPr marL="514350" indent="-514350" fontAlgn="auto">
              <a:spcAft>
                <a:spcPts val="600"/>
              </a:spcAft>
              <a:buFont typeface="+mj-lt"/>
              <a:buAutoNum type="arabicPeriod"/>
              <a:defRPr/>
            </a:pPr>
            <a:r>
              <a:rPr lang="en-US" dirty="0" smtClean="0">
                <a:solidFill>
                  <a:srgbClr val="0000CC"/>
                </a:solidFill>
              </a:rPr>
              <a:t>Embrace the status quo</a:t>
            </a:r>
            <a:r>
              <a:rPr lang="en-US" dirty="0" smtClean="0"/>
              <a:t>: </a:t>
            </a:r>
            <a:r>
              <a:rPr lang="en-US" i="1" dirty="0" smtClean="0"/>
              <a:t>Do nothing. </a:t>
            </a:r>
            <a:r>
              <a:rPr lang="en-US" dirty="0" smtClean="0"/>
              <a:t>Unsatisfactory.</a:t>
            </a:r>
          </a:p>
          <a:p>
            <a:pPr marL="514350" indent="-514350" fontAlgn="auto">
              <a:spcAft>
                <a:spcPts val="600"/>
              </a:spcAft>
              <a:buFont typeface="+mj-lt"/>
              <a:buAutoNum type="arabicPeriod"/>
              <a:defRPr/>
            </a:pPr>
            <a:r>
              <a:rPr lang="en-US" dirty="0" smtClean="0">
                <a:solidFill>
                  <a:srgbClr val="0000CC"/>
                </a:solidFill>
              </a:rPr>
              <a:t>Make a hard choice</a:t>
            </a:r>
            <a:r>
              <a:rPr lang="en-US" dirty="0" smtClean="0"/>
              <a:t>: </a:t>
            </a:r>
            <a:r>
              <a:rPr lang="en-US" i="1" dirty="0" smtClean="0"/>
              <a:t>Select the “right” subset.</a:t>
            </a:r>
            <a:br>
              <a:rPr lang="en-US" i="1" dirty="0" smtClean="0"/>
            </a:br>
            <a:r>
              <a:rPr lang="en-US" dirty="0" smtClean="0"/>
              <a:t>A high-stakes gamble.</a:t>
            </a:r>
          </a:p>
          <a:p>
            <a:pPr marL="514350" indent="-514350" fontAlgn="auto">
              <a:spcAft>
                <a:spcPts val="600"/>
              </a:spcAft>
              <a:buFont typeface="+mj-lt"/>
              <a:buAutoNum type="arabicPeriod"/>
              <a:defRPr/>
            </a:pPr>
            <a:r>
              <a:rPr lang="en-US" dirty="0" smtClean="0">
                <a:solidFill>
                  <a:srgbClr val="0000CC"/>
                </a:solidFill>
              </a:rPr>
              <a:t>Choose “all of the above”</a:t>
            </a:r>
            <a:r>
              <a:rPr lang="en-US" dirty="0" smtClean="0"/>
              <a:t>: </a:t>
            </a:r>
            <a:r>
              <a:rPr lang="en-US" i="1" dirty="0" smtClean="0"/>
              <a:t>Take union of controls.</a:t>
            </a:r>
            <a:r>
              <a:rPr lang="en-US" sz="1400" dirty="0" smtClean="0"/>
              <a:t/>
            </a:r>
            <a:br>
              <a:rPr lang="en-US" sz="1400" dirty="0" smtClean="0"/>
            </a:br>
            <a:r>
              <a:rPr lang="en-US" dirty="0" smtClean="0"/>
              <a:t>Preserve all options; no picking winners/losers.</a:t>
            </a:r>
            <a:endParaRPr lang="en-US" i="1" dirty="0" smtClean="0"/>
          </a:p>
        </p:txBody>
      </p:sp>
    </p:spTree>
  </p:cSld>
  <p:clrMapOvr>
    <a:masterClrMapping/>
  </p:clrMapOvr>
  <p:transition advTm="49727"/>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rtlCol="0">
            <a:normAutofit fontScale="90000"/>
          </a:bodyPr>
          <a:lstStyle/>
          <a:p>
            <a:pPr fontAlgn="auto">
              <a:spcAft>
                <a:spcPts val="0"/>
              </a:spcAft>
              <a:defRPr/>
            </a:pPr>
            <a:r>
              <a:rPr lang="en-US" dirty="0" smtClean="0"/>
              <a:t>“All of the above” brings challenges:</a:t>
            </a:r>
            <a:endParaRPr lang="en-US" dirty="0"/>
          </a:p>
        </p:txBody>
      </p:sp>
      <p:sp>
        <p:nvSpPr>
          <p:cNvPr id="16387" name="Content Placeholder 2"/>
          <p:cNvSpPr>
            <a:spLocks noGrp="1"/>
          </p:cNvSpPr>
          <p:nvPr>
            <p:ph idx="1"/>
          </p:nvPr>
        </p:nvSpPr>
        <p:spPr>
          <a:xfrm>
            <a:off x="228600" y="2362200"/>
            <a:ext cx="8610600" cy="3763963"/>
          </a:xfrm>
        </p:spPr>
        <p:txBody>
          <a:bodyPr/>
          <a:lstStyle/>
          <a:p>
            <a:pPr marL="514350" indent="-514350">
              <a:buFont typeface="Calibri" pitchFamily="34" charset="0"/>
              <a:buAutoNum type="arabicPeriod"/>
            </a:pPr>
            <a:endParaRPr lang="en-US" smtClean="0"/>
          </a:p>
          <a:p>
            <a:pPr marL="514350" indent="-514350">
              <a:buFont typeface="Calibri" pitchFamily="34" charset="0"/>
              <a:buAutoNum type="arabicPeriod"/>
            </a:pPr>
            <a:r>
              <a:rPr lang="en-US" smtClean="0"/>
              <a:t>How do we enable all these different policies?</a:t>
            </a:r>
          </a:p>
          <a:p>
            <a:pPr marL="514350" indent="-514350">
              <a:buFont typeface="Calibri" pitchFamily="34" charset="0"/>
              <a:buAutoNum type="arabicPeriod"/>
            </a:pPr>
            <a:endParaRPr lang="en-US" smtClean="0"/>
          </a:p>
          <a:p>
            <a:pPr marL="514350" indent="-514350">
              <a:buFont typeface="Calibri" pitchFamily="34" charset="0"/>
              <a:buAutoNum type="arabicPeriod"/>
            </a:pPr>
            <a:r>
              <a:rPr lang="en-US" smtClean="0"/>
              <a:t>How do we enforce all of them efficiently?</a:t>
            </a:r>
          </a:p>
        </p:txBody>
      </p:sp>
    </p:spTree>
  </p:cSld>
  <p:clrMapOvr>
    <a:masterClrMapping/>
  </p:clrMapOvr>
  <p:transition advTm="100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143000" y="1295400"/>
            <a:ext cx="6781800" cy="2209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3600" dirty="0"/>
              <a:t>“Pluggable” Control Plane</a:t>
            </a:r>
          </a:p>
          <a:p>
            <a:pPr algn="ctr" fontAlgn="auto">
              <a:spcBef>
                <a:spcPts val="0"/>
              </a:spcBef>
              <a:spcAft>
                <a:spcPts val="0"/>
              </a:spcAft>
              <a:defRPr/>
            </a:pPr>
            <a:endParaRPr lang="en-US" sz="3600" dirty="0"/>
          </a:p>
          <a:p>
            <a:pPr algn="ctr" fontAlgn="auto">
              <a:spcBef>
                <a:spcPts val="0"/>
              </a:spcBef>
              <a:spcAft>
                <a:spcPts val="0"/>
              </a:spcAft>
              <a:defRPr/>
            </a:pPr>
            <a:endParaRPr lang="en-US" sz="3600" dirty="0"/>
          </a:p>
          <a:p>
            <a:pPr algn="ctr" fontAlgn="auto">
              <a:spcBef>
                <a:spcPts val="0"/>
              </a:spcBef>
              <a:spcAft>
                <a:spcPts val="0"/>
              </a:spcAft>
              <a:defRPr/>
            </a:pPr>
            <a:endParaRPr lang="en-US" sz="3600" dirty="0"/>
          </a:p>
        </p:txBody>
      </p:sp>
      <p:sp>
        <p:nvSpPr>
          <p:cNvPr id="17411" name="Title 1"/>
          <p:cNvSpPr>
            <a:spLocks noGrp="1"/>
          </p:cNvSpPr>
          <p:nvPr>
            <p:ph type="title"/>
          </p:nvPr>
        </p:nvSpPr>
        <p:spPr>
          <a:xfrm>
            <a:off x="457200" y="304800"/>
            <a:ext cx="8229600" cy="1143000"/>
          </a:xfrm>
        </p:spPr>
        <p:txBody>
          <a:bodyPr/>
          <a:lstStyle/>
          <a:p>
            <a:r>
              <a:rPr lang="en-US" smtClean="0"/>
              <a:t>The ICING Policy Framework</a:t>
            </a:r>
          </a:p>
        </p:txBody>
      </p:sp>
      <p:sp>
        <p:nvSpPr>
          <p:cNvPr id="6" name="Rectangle 5"/>
          <p:cNvSpPr/>
          <p:nvPr/>
        </p:nvSpPr>
        <p:spPr>
          <a:xfrm>
            <a:off x="1143000" y="5715000"/>
            <a:ext cx="6781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dirty="0"/>
              <a:t>General Efficient Secure Data Plane</a:t>
            </a:r>
          </a:p>
        </p:txBody>
      </p:sp>
      <p:sp>
        <p:nvSpPr>
          <p:cNvPr id="8" name="Rectangle 7"/>
          <p:cNvSpPr/>
          <p:nvPr/>
        </p:nvSpPr>
        <p:spPr>
          <a:xfrm>
            <a:off x="1371600" y="2057400"/>
            <a:ext cx="1600200" cy="129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2800" dirty="0" err="1"/>
              <a:t>Pathlets</a:t>
            </a:r>
            <a:endParaRPr lang="en-US" sz="2800" dirty="0"/>
          </a:p>
          <a:p>
            <a:pPr algn="ctr" fontAlgn="auto">
              <a:spcBef>
                <a:spcPts val="0"/>
              </a:spcBef>
              <a:spcAft>
                <a:spcPts val="0"/>
              </a:spcAft>
              <a:defRPr/>
            </a:pPr>
            <a:r>
              <a:rPr lang="en-US" sz="2800" dirty="0"/>
              <a:t>Policy Engine</a:t>
            </a:r>
          </a:p>
        </p:txBody>
      </p:sp>
      <p:sp>
        <p:nvSpPr>
          <p:cNvPr id="10" name="Rectangle 9"/>
          <p:cNvSpPr/>
          <p:nvPr/>
        </p:nvSpPr>
        <p:spPr>
          <a:xfrm>
            <a:off x="3124200" y="2057400"/>
            <a:ext cx="1600200" cy="1295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800" dirty="0"/>
              <a:t>BGP</a:t>
            </a:r>
          </a:p>
          <a:p>
            <a:pPr algn="ctr" fontAlgn="auto">
              <a:spcBef>
                <a:spcPts val="0"/>
              </a:spcBef>
              <a:spcAft>
                <a:spcPts val="0"/>
              </a:spcAft>
              <a:defRPr/>
            </a:pPr>
            <a:r>
              <a:rPr lang="en-US" sz="2800" dirty="0"/>
              <a:t>Policy Engine</a:t>
            </a:r>
          </a:p>
        </p:txBody>
      </p:sp>
      <p:sp>
        <p:nvSpPr>
          <p:cNvPr id="11" name="Rectangle 10"/>
          <p:cNvSpPr/>
          <p:nvPr/>
        </p:nvSpPr>
        <p:spPr>
          <a:xfrm>
            <a:off x="4876800" y="2057400"/>
            <a:ext cx="1600200" cy="1295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800" dirty="0"/>
              <a:t>SR</a:t>
            </a:r>
          </a:p>
          <a:p>
            <a:pPr algn="ctr" fontAlgn="auto">
              <a:spcBef>
                <a:spcPts val="0"/>
              </a:spcBef>
              <a:spcAft>
                <a:spcPts val="0"/>
              </a:spcAft>
              <a:defRPr/>
            </a:pPr>
            <a:r>
              <a:rPr lang="en-US" sz="2800" dirty="0"/>
              <a:t>Policy Engine</a:t>
            </a:r>
          </a:p>
        </p:txBody>
      </p:sp>
      <p:sp>
        <p:nvSpPr>
          <p:cNvPr id="17416" name="TextBox 13"/>
          <p:cNvSpPr txBox="1">
            <a:spLocks noChangeArrowheads="1"/>
          </p:cNvSpPr>
          <p:nvPr/>
        </p:nvSpPr>
        <p:spPr bwMode="auto">
          <a:xfrm>
            <a:off x="6629400" y="1905000"/>
            <a:ext cx="1149350" cy="1016000"/>
          </a:xfrm>
          <a:prstGeom prst="rect">
            <a:avLst/>
          </a:prstGeom>
          <a:noFill/>
          <a:ln w="9525">
            <a:noFill/>
            <a:miter lim="800000"/>
            <a:headEnd/>
            <a:tailEnd/>
          </a:ln>
        </p:spPr>
        <p:txBody>
          <a:bodyPr wrap="none">
            <a:spAutoFit/>
          </a:bodyPr>
          <a:lstStyle/>
          <a:p>
            <a:r>
              <a:rPr lang="en-US" sz="6000" b="1">
                <a:latin typeface="Calibri" pitchFamily="34" charset="0"/>
              </a:rPr>
              <a:t>. . .</a:t>
            </a:r>
          </a:p>
        </p:txBody>
      </p:sp>
      <p:sp>
        <p:nvSpPr>
          <p:cNvPr id="13" name="Down Arrow 12"/>
          <p:cNvSpPr/>
          <p:nvPr/>
        </p:nvSpPr>
        <p:spPr>
          <a:xfrm>
            <a:off x="4419600" y="3505200"/>
            <a:ext cx="609600" cy="220980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en-US"/>
          </a:p>
        </p:txBody>
      </p:sp>
      <p:sp useBgFill="1">
        <p:nvSpPr>
          <p:cNvPr id="12" name="Cloud"/>
          <p:cNvSpPr>
            <a:spLocks noChangeAspect="1" noEditPoints="1" noChangeArrowheads="1"/>
          </p:cNvSpPr>
          <p:nvPr/>
        </p:nvSpPr>
        <p:spPr bwMode="auto">
          <a:xfrm>
            <a:off x="3505200" y="3810000"/>
            <a:ext cx="2447925" cy="13716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6">
              <a:shade val="50000"/>
            </a:schemeClr>
          </a:lnRef>
          <a:fillRef idx="1">
            <a:schemeClr val="accent6"/>
          </a:fillRef>
          <a:effectRef idx="0">
            <a:schemeClr val="accent6"/>
          </a:effectRef>
          <a:fontRef idx="minor">
            <a:schemeClr val="lt1"/>
          </a:fontRef>
        </p:style>
        <p:txBody>
          <a:bodyPr/>
          <a:lstStyle/>
          <a:p>
            <a:pPr algn="ctr" fontAlgn="auto">
              <a:spcBef>
                <a:spcPts val="0"/>
              </a:spcBef>
              <a:spcAft>
                <a:spcPts val="0"/>
              </a:spcAft>
              <a:defRPr/>
            </a:pPr>
            <a:r>
              <a:rPr lang="en-US" sz="7200" b="1" dirty="0">
                <a:solidFill>
                  <a:srgbClr val="FF0000"/>
                </a:solidFill>
              </a:rPr>
              <a:t> ?</a:t>
            </a:r>
            <a:endParaRPr lang="en-US" b="1" dirty="0">
              <a:solidFill>
                <a:srgbClr val="FF00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143000" y="1295400"/>
            <a:ext cx="6781800" cy="2209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3600" dirty="0"/>
              <a:t>“Pluggable” Control Plane</a:t>
            </a:r>
          </a:p>
          <a:p>
            <a:pPr algn="ctr" fontAlgn="auto">
              <a:spcBef>
                <a:spcPts val="0"/>
              </a:spcBef>
              <a:spcAft>
                <a:spcPts val="0"/>
              </a:spcAft>
              <a:defRPr/>
            </a:pPr>
            <a:endParaRPr lang="en-US" sz="3600" dirty="0"/>
          </a:p>
          <a:p>
            <a:pPr algn="ctr" fontAlgn="auto">
              <a:spcBef>
                <a:spcPts val="0"/>
              </a:spcBef>
              <a:spcAft>
                <a:spcPts val="0"/>
              </a:spcAft>
              <a:defRPr/>
            </a:pPr>
            <a:endParaRPr lang="en-US" sz="3600" dirty="0"/>
          </a:p>
          <a:p>
            <a:pPr algn="ctr" fontAlgn="auto">
              <a:spcBef>
                <a:spcPts val="0"/>
              </a:spcBef>
              <a:spcAft>
                <a:spcPts val="0"/>
              </a:spcAft>
              <a:defRPr/>
            </a:pPr>
            <a:endParaRPr lang="en-US" sz="3600" dirty="0"/>
          </a:p>
        </p:txBody>
      </p:sp>
      <p:sp>
        <p:nvSpPr>
          <p:cNvPr id="18435" name="Title 1"/>
          <p:cNvSpPr>
            <a:spLocks noGrp="1"/>
          </p:cNvSpPr>
          <p:nvPr>
            <p:ph type="title"/>
          </p:nvPr>
        </p:nvSpPr>
        <p:spPr>
          <a:xfrm>
            <a:off x="457200" y="304800"/>
            <a:ext cx="8229600" cy="1143000"/>
          </a:xfrm>
        </p:spPr>
        <p:txBody>
          <a:bodyPr/>
          <a:lstStyle/>
          <a:p>
            <a:r>
              <a:rPr lang="en-US" smtClean="0"/>
              <a:t>The ICING Policy Framework</a:t>
            </a:r>
          </a:p>
        </p:txBody>
      </p:sp>
      <p:sp>
        <p:nvSpPr>
          <p:cNvPr id="6" name="Rectangle 5"/>
          <p:cNvSpPr/>
          <p:nvPr/>
        </p:nvSpPr>
        <p:spPr>
          <a:xfrm>
            <a:off x="1143000" y="5715000"/>
            <a:ext cx="6781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dirty="0"/>
              <a:t>General Efficient Secure Data Plane</a:t>
            </a:r>
          </a:p>
        </p:txBody>
      </p:sp>
      <p:sp>
        <p:nvSpPr>
          <p:cNvPr id="8" name="Rectangle 7"/>
          <p:cNvSpPr/>
          <p:nvPr/>
        </p:nvSpPr>
        <p:spPr>
          <a:xfrm>
            <a:off x="1371600" y="2057400"/>
            <a:ext cx="1600200" cy="129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2800" dirty="0" err="1"/>
              <a:t>Pathlets</a:t>
            </a:r>
            <a:endParaRPr lang="en-US" sz="2800" dirty="0"/>
          </a:p>
          <a:p>
            <a:pPr algn="ctr" fontAlgn="auto">
              <a:spcBef>
                <a:spcPts val="0"/>
              </a:spcBef>
              <a:spcAft>
                <a:spcPts val="0"/>
              </a:spcAft>
              <a:defRPr/>
            </a:pPr>
            <a:r>
              <a:rPr lang="en-US" sz="2800" dirty="0"/>
              <a:t>Policy Engine</a:t>
            </a:r>
          </a:p>
        </p:txBody>
      </p:sp>
      <p:sp>
        <p:nvSpPr>
          <p:cNvPr id="10" name="Rectangle 9"/>
          <p:cNvSpPr/>
          <p:nvPr/>
        </p:nvSpPr>
        <p:spPr>
          <a:xfrm>
            <a:off x="3124200" y="2057400"/>
            <a:ext cx="1600200" cy="1295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800" dirty="0"/>
              <a:t>BGP</a:t>
            </a:r>
          </a:p>
          <a:p>
            <a:pPr algn="ctr" fontAlgn="auto">
              <a:spcBef>
                <a:spcPts val="0"/>
              </a:spcBef>
              <a:spcAft>
                <a:spcPts val="0"/>
              </a:spcAft>
              <a:defRPr/>
            </a:pPr>
            <a:r>
              <a:rPr lang="en-US" sz="2800" dirty="0"/>
              <a:t>Policy Engine</a:t>
            </a:r>
          </a:p>
        </p:txBody>
      </p:sp>
      <p:sp>
        <p:nvSpPr>
          <p:cNvPr id="11" name="Rectangle 10"/>
          <p:cNvSpPr/>
          <p:nvPr/>
        </p:nvSpPr>
        <p:spPr>
          <a:xfrm>
            <a:off x="4876800" y="2057400"/>
            <a:ext cx="1600200" cy="1295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800" dirty="0"/>
              <a:t>SR</a:t>
            </a:r>
          </a:p>
          <a:p>
            <a:pPr algn="ctr" fontAlgn="auto">
              <a:spcBef>
                <a:spcPts val="0"/>
              </a:spcBef>
              <a:spcAft>
                <a:spcPts val="0"/>
              </a:spcAft>
              <a:defRPr/>
            </a:pPr>
            <a:r>
              <a:rPr lang="en-US" sz="2800" dirty="0"/>
              <a:t>Policy Engine</a:t>
            </a:r>
          </a:p>
        </p:txBody>
      </p:sp>
      <p:sp>
        <p:nvSpPr>
          <p:cNvPr id="18440" name="TextBox 13"/>
          <p:cNvSpPr txBox="1">
            <a:spLocks noChangeArrowheads="1"/>
          </p:cNvSpPr>
          <p:nvPr/>
        </p:nvSpPr>
        <p:spPr bwMode="auto">
          <a:xfrm>
            <a:off x="6629400" y="1905000"/>
            <a:ext cx="1149350" cy="1016000"/>
          </a:xfrm>
          <a:prstGeom prst="rect">
            <a:avLst/>
          </a:prstGeom>
          <a:noFill/>
          <a:ln w="9525">
            <a:noFill/>
            <a:miter lim="800000"/>
            <a:headEnd/>
            <a:tailEnd/>
          </a:ln>
        </p:spPr>
        <p:txBody>
          <a:bodyPr wrap="none">
            <a:spAutoFit/>
          </a:bodyPr>
          <a:lstStyle/>
          <a:p>
            <a:r>
              <a:rPr lang="en-US" sz="6000" b="1">
                <a:latin typeface="Calibri" pitchFamily="34" charset="0"/>
              </a:rPr>
              <a:t>. . .</a:t>
            </a:r>
          </a:p>
        </p:txBody>
      </p:sp>
      <p:sp>
        <p:nvSpPr>
          <p:cNvPr id="13" name="Down Arrow 12"/>
          <p:cNvSpPr/>
          <p:nvPr/>
        </p:nvSpPr>
        <p:spPr>
          <a:xfrm>
            <a:off x="4419600" y="3505200"/>
            <a:ext cx="609600" cy="220980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en-US"/>
          </a:p>
        </p:txBody>
      </p:sp>
      <p:sp useBgFill="1">
        <p:nvSpPr>
          <p:cNvPr id="12" name="Cloud"/>
          <p:cNvSpPr>
            <a:spLocks noChangeAspect="1" noEditPoints="1" noChangeArrowheads="1"/>
          </p:cNvSpPr>
          <p:nvPr/>
        </p:nvSpPr>
        <p:spPr bwMode="auto">
          <a:xfrm>
            <a:off x="3505200" y="3810000"/>
            <a:ext cx="2447925" cy="13716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6">
              <a:shade val="50000"/>
            </a:schemeClr>
          </a:lnRef>
          <a:fillRef idx="1">
            <a:schemeClr val="accent6"/>
          </a:fillRef>
          <a:effectRef idx="0">
            <a:schemeClr val="accent6"/>
          </a:effectRef>
          <a:fontRef idx="minor">
            <a:schemeClr val="lt1"/>
          </a:fontRef>
        </p:style>
        <p:txBody>
          <a:bodyPr/>
          <a:lstStyle/>
          <a:p>
            <a:pPr algn="ctr" fontAlgn="auto">
              <a:spcBef>
                <a:spcPts val="0"/>
              </a:spcBef>
              <a:spcAft>
                <a:spcPts val="0"/>
              </a:spcAft>
              <a:defRPr/>
            </a:pPr>
            <a:r>
              <a:rPr lang="en-US" sz="7200" b="1" dirty="0">
                <a:solidFill>
                  <a:srgbClr val="FF0000"/>
                </a:solidFill>
              </a:rPr>
              <a:t> ?</a:t>
            </a:r>
            <a:endParaRPr lang="en-US" b="1" dirty="0">
              <a:solidFill>
                <a:srgbClr val="FF0000"/>
              </a:solidFill>
            </a:endParaRPr>
          </a:p>
        </p:txBody>
      </p:sp>
      <p:sp>
        <p:nvSpPr>
          <p:cNvPr id="15" name="Right Arrow 14"/>
          <p:cNvSpPr/>
          <p:nvPr/>
        </p:nvSpPr>
        <p:spPr>
          <a:xfrm>
            <a:off x="1981200" y="4191000"/>
            <a:ext cx="1600200" cy="762000"/>
          </a:xfrm>
          <a:prstGeom prst="rightArrow">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7" name="Right Arrow 16"/>
          <p:cNvSpPr/>
          <p:nvPr/>
        </p:nvSpPr>
        <p:spPr>
          <a:xfrm rot="3332957">
            <a:off x="1666875" y="4829175"/>
            <a:ext cx="1600200" cy="762000"/>
          </a:xfrm>
          <a:prstGeom prst="rightArrow">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Outline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How general is general?</a:t>
            </a:r>
            <a:br>
              <a:rPr lang="en-US" dirty="0" smtClean="0"/>
            </a:br>
            <a:r>
              <a:rPr lang="en-US" sz="2600" dirty="0" smtClean="0"/>
              <a:t>(What is the control? Who gets control? How can it be used?)</a:t>
            </a:r>
            <a:endParaRPr lang="en-US" sz="3100"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How do we enforce policy decisions in the data plane?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What is the control/data plane interface and how can it be used?</a:t>
            </a:r>
          </a:p>
        </p:txBody>
      </p:sp>
    </p:spTree>
  </p:cSld>
  <p:clrMapOvr>
    <a:masterClrMapping/>
  </p:clrMapOvr>
  <p:transition advTm="224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Outline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How general is general?</a:t>
            </a:r>
            <a:br>
              <a:rPr lang="en-US" dirty="0" smtClean="0"/>
            </a:br>
            <a:r>
              <a:rPr lang="en-US" sz="2600" dirty="0" smtClean="0"/>
              <a:t>(What is the control? Who gets control? How can it be used?)</a:t>
            </a:r>
            <a:endParaRPr lang="en-US" sz="3100"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solidFill>
                  <a:schemeClr val="bg1">
                    <a:lumMod val="65000"/>
                  </a:schemeClr>
                </a:solidFill>
              </a:rPr>
              <a:t>How do we enforce policy decisions in the data plane?</a:t>
            </a:r>
          </a:p>
          <a:p>
            <a:pPr fontAlgn="auto">
              <a:spcAft>
                <a:spcPts val="0"/>
              </a:spcAft>
              <a:buFont typeface="Arial" pitchFamily="34" charset="0"/>
              <a:buChar char="•"/>
              <a:defRPr/>
            </a:pPr>
            <a:endParaRPr lang="en-US" dirty="0" smtClean="0">
              <a:solidFill>
                <a:schemeClr val="bg1">
                  <a:lumMod val="65000"/>
                </a:schemeClr>
              </a:solidFill>
            </a:endParaRPr>
          </a:p>
          <a:p>
            <a:pPr fontAlgn="auto">
              <a:spcAft>
                <a:spcPts val="0"/>
              </a:spcAft>
              <a:buFont typeface="Arial" pitchFamily="34" charset="0"/>
              <a:buChar char="•"/>
              <a:defRPr/>
            </a:pPr>
            <a:r>
              <a:rPr lang="en-US" dirty="0" smtClean="0">
                <a:solidFill>
                  <a:schemeClr val="bg1">
                    <a:lumMod val="65000"/>
                  </a:schemeClr>
                </a:solidFill>
              </a:rPr>
              <a:t>What is the control/data plane interface and how can it be used?</a:t>
            </a:r>
          </a:p>
        </p:txBody>
      </p:sp>
    </p:spTree>
  </p:cSld>
  <p:clrMapOvr>
    <a:masterClrMapping/>
  </p:clrMapOvr>
  <p:transition advTm="224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What do we want from the network?</a:t>
            </a:r>
            <a:endParaRPr lang="en-US" dirty="0"/>
          </a:p>
        </p:txBody>
      </p:sp>
      <p:sp>
        <p:nvSpPr>
          <p:cNvPr id="3075"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3076" name="Group 25"/>
          <p:cNvGrpSpPr>
            <a:grpSpLocks/>
          </p:cNvGrpSpPr>
          <p:nvPr/>
        </p:nvGrpSpPr>
        <p:grpSpPr bwMode="auto">
          <a:xfrm>
            <a:off x="457200" y="3581400"/>
            <a:ext cx="8382000" cy="2819400"/>
            <a:chOff x="457200" y="3581400"/>
            <a:chExt cx="8382000" cy="2819400"/>
          </a:xfrm>
        </p:grpSpPr>
        <p:sp>
          <p:nvSpPr>
            <p:cNvPr id="3077"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3078"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3079"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3080"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3081"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3082"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3083"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3084"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3085"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3086"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spTree>
  </p:cSld>
  <p:clrMapOvr>
    <a:masterClrMapping/>
  </p:clrMapOvr>
  <p:transition advTm="14477"/>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Control over what?</a:t>
            </a:r>
          </a:p>
        </p:txBody>
      </p:sp>
      <p:sp>
        <p:nvSpPr>
          <p:cNvPr id="21507" name="Content Placeholder 2"/>
          <p:cNvSpPr>
            <a:spLocks noGrp="1"/>
          </p:cNvSpPr>
          <p:nvPr>
            <p:ph idx="1"/>
          </p:nvPr>
        </p:nvSpPr>
        <p:spPr/>
        <p:txBody>
          <a:bodyPr/>
          <a:lstStyle/>
          <a:p>
            <a:pPr marL="514350" indent="-514350">
              <a:buFont typeface="Arial" charset="0"/>
              <a:buNone/>
            </a:pPr>
            <a:endParaRPr lang="en-US" smtClean="0"/>
          </a:p>
          <a:p>
            <a:pPr marL="514350" indent="-514350">
              <a:buFont typeface="Arial" charset="0"/>
              <a:buNone/>
            </a:pPr>
            <a:r>
              <a:rPr lang="en-US" smtClean="0"/>
              <a:t>Policy requirements</a:t>
            </a:r>
          </a:p>
          <a:p>
            <a:pPr marL="514350" indent="-514350">
              <a:buFont typeface="Symbol" pitchFamily="18" charset="2"/>
              <a:buChar char="Þ"/>
            </a:pPr>
            <a:r>
              <a:rPr lang="en-US" smtClean="0"/>
              <a:t>Who handles the packets and how</a:t>
            </a:r>
          </a:p>
          <a:p>
            <a:pPr marL="914400" lvl="1" indent="-514350">
              <a:buFont typeface="Symbol" pitchFamily="18" charset="2"/>
              <a:buChar char="Þ"/>
            </a:pPr>
            <a:r>
              <a:rPr lang="en-US" sz="4000" smtClean="0"/>
              <a:t>The </a:t>
            </a:r>
            <a:r>
              <a:rPr lang="en-US" sz="4000" smtClean="0">
                <a:solidFill>
                  <a:srgbClr val="0000CC"/>
                </a:solidFill>
              </a:rPr>
              <a:t>path </a:t>
            </a:r>
            <a:r>
              <a:rPr lang="en-US" sz="4000" smtClean="0"/>
              <a:t>or parts of it (interdomain-level)</a:t>
            </a:r>
          </a:p>
          <a:p>
            <a:pPr marL="514350" indent="-514350">
              <a:buFont typeface="Arial" charset="0"/>
              <a:buNone/>
            </a:pPr>
            <a:endParaRPr lang="en-US" sz="360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Control over what?</a:t>
            </a:r>
          </a:p>
        </p:txBody>
      </p:sp>
      <p:sp>
        <p:nvSpPr>
          <p:cNvPr id="3" name="Content Placeholder 2"/>
          <p:cNvSpPr>
            <a:spLocks noGrp="1"/>
          </p:cNvSpPr>
          <p:nvPr>
            <p:ph idx="1"/>
          </p:nvPr>
        </p:nvSpPr>
        <p:spPr/>
        <p:txBody>
          <a:bodyPr rtlCol="0">
            <a:normAutofit lnSpcReduction="10000"/>
          </a:bodyPr>
          <a:lstStyle/>
          <a:p>
            <a:pPr marL="514350" indent="-514350" fontAlgn="auto">
              <a:spcAft>
                <a:spcPts val="0"/>
              </a:spcAft>
              <a:buFont typeface="Arial" pitchFamily="34" charset="0"/>
              <a:buNone/>
              <a:defRPr/>
            </a:pPr>
            <a:endParaRPr lang="en-US" dirty="0" smtClean="0"/>
          </a:p>
          <a:p>
            <a:pPr marL="514350" indent="-514350" fontAlgn="auto">
              <a:spcAft>
                <a:spcPts val="0"/>
              </a:spcAft>
              <a:buFont typeface="Arial" pitchFamily="34" charset="0"/>
              <a:buNone/>
              <a:defRPr/>
            </a:pPr>
            <a:r>
              <a:rPr lang="en-US" dirty="0" smtClean="0"/>
              <a:t>Policy requirements</a:t>
            </a:r>
          </a:p>
          <a:p>
            <a:pPr marL="514350" indent="-514350" fontAlgn="auto">
              <a:spcAft>
                <a:spcPts val="0"/>
              </a:spcAft>
              <a:buFont typeface="Symbol" pitchFamily="1" charset="2"/>
              <a:buChar char="Þ"/>
              <a:defRPr/>
            </a:pPr>
            <a:r>
              <a:rPr lang="en-US" dirty="0" smtClean="0"/>
              <a:t>Who handles packets they send/receive/transit and how</a:t>
            </a:r>
          </a:p>
          <a:p>
            <a:pPr marL="914400" lvl="1" indent="-514350" fontAlgn="auto">
              <a:spcAft>
                <a:spcPts val="0"/>
              </a:spcAft>
              <a:buFont typeface="Symbol" pitchFamily="1" charset="2"/>
              <a:buChar char="Þ"/>
              <a:defRPr/>
            </a:pPr>
            <a:r>
              <a:rPr lang="en-US" sz="3200" dirty="0" smtClean="0"/>
              <a:t>The </a:t>
            </a:r>
            <a:r>
              <a:rPr lang="en-US" sz="3200" dirty="0" smtClean="0">
                <a:solidFill>
                  <a:srgbClr val="0000CC"/>
                </a:solidFill>
              </a:rPr>
              <a:t>path </a:t>
            </a:r>
            <a:r>
              <a:rPr lang="en-US" sz="3200" dirty="0" smtClean="0"/>
              <a:t>or parts of it (</a:t>
            </a:r>
            <a:r>
              <a:rPr lang="en-US" sz="3200" dirty="0" err="1" smtClean="0"/>
              <a:t>interdomain</a:t>
            </a:r>
            <a:r>
              <a:rPr lang="en-US" sz="3200" dirty="0" smtClean="0"/>
              <a:t>-level)</a:t>
            </a:r>
          </a:p>
          <a:p>
            <a:pPr marL="514350" indent="-514350" fontAlgn="auto">
              <a:spcAft>
                <a:spcPts val="0"/>
              </a:spcAft>
              <a:buFont typeface="Arial" pitchFamily="34" charset="0"/>
              <a:buNone/>
              <a:defRPr/>
            </a:pPr>
            <a:endParaRPr lang="en-US" sz="3600" dirty="0" smtClean="0"/>
          </a:p>
          <a:p>
            <a:pPr marL="514350" indent="-514350" fontAlgn="auto">
              <a:spcAft>
                <a:spcPts val="0"/>
              </a:spcAft>
              <a:buFont typeface="Arial" pitchFamily="34" charset="0"/>
              <a:buNone/>
              <a:defRPr/>
            </a:pPr>
            <a:r>
              <a:rPr lang="en-US" sz="3600" dirty="0" smtClean="0"/>
              <a:t>For most flexibility: </a:t>
            </a:r>
          </a:p>
          <a:p>
            <a:pPr marL="514350" indent="-514350" algn="ctr" fontAlgn="auto">
              <a:spcAft>
                <a:spcPts val="0"/>
              </a:spcAft>
              <a:buFont typeface="Arial" pitchFamily="34" charset="0"/>
              <a:buNone/>
              <a:defRPr/>
            </a:pPr>
            <a:r>
              <a:rPr lang="en-US" sz="3600" dirty="0" smtClean="0">
                <a:solidFill>
                  <a:srgbClr val="0000CC"/>
                </a:solidFill>
              </a:rPr>
              <a:t>	Give control over full path</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990600"/>
            <a:ext cx="8229600" cy="1143000"/>
          </a:xfrm>
        </p:spPr>
        <p:txBody>
          <a:bodyPr/>
          <a:lstStyle/>
          <a:p>
            <a:r>
              <a:rPr lang="en-US" smtClean="0"/>
              <a:t>Who gets control?</a:t>
            </a:r>
          </a:p>
        </p:txBody>
      </p:sp>
      <p:sp>
        <p:nvSpPr>
          <p:cNvPr id="3" name="Content Placeholder 2"/>
          <p:cNvSpPr>
            <a:spLocks noGrp="1"/>
          </p:cNvSpPr>
          <p:nvPr>
            <p:ph idx="1"/>
          </p:nvPr>
        </p:nvSpPr>
        <p:spPr>
          <a:xfrm>
            <a:off x="152400" y="2133600"/>
            <a:ext cx="8991600" cy="3992563"/>
          </a:xfrm>
        </p:spPr>
        <p:txBody>
          <a:bodyPr rtlCol="0">
            <a:noAutofit/>
          </a:bodyPr>
          <a:lstStyle/>
          <a:p>
            <a:pPr fontAlgn="auto">
              <a:spcAft>
                <a:spcPts val="1200"/>
              </a:spcAft>
              <a:buFont typeface="Arial" pitchFamily="34" charset="0"/>
              <a:buNone/>
              <a:defRPr/>
            </a:pPr>
            <a:r>
              <a:rPr lang="en-US" dirty="0" smtClean="0"/>
              <a:t>Three principles:</a:t>
            </a:r>
          </a:p>
          <a:p>
            <a:pPr marL="514350" indent="-514350" fontAlgn="auto">
              <a:spcAft>
                <a:spcPts val="1200"/>
              </a:spcAft>
              <a:buFont typeface="+mj-lt"/>
              <a:buAutoNum type="arabicPeriod"/>
              <a:defRPr/>
            </a:pPr>
            <a:r>
              <a:rPr lang="en-US" dirty="0" smtClean="0"/>
              <a:t>Entities whose network resources are consumed.</a:t>
            </a:r>
          </a:p>
          <a:p>
            <a:pPr marL="514350" indent="-514350" fontAlgn="auto">
              <a:spcAft>
                <a:spcPts val="1200"/>
              </a:spcAft>
              <a:buFont typeface="+mj-lt"/>
              <a:buAutoNum type="arabicPeriod"/>
              <a:defRPr/>
            </a:pPr>
            <a:r>
              <a:rPr lang="en-US" dirty="0" smtClean="0"/>
              <a:t>Entities that are consuming network resources.</a:t>
            </a:r>
          </a:p>
          <a:p>
            <a:pPr marL="514350" indent="-514350" fontAlgn="auto">
              <a:spcAft>
                <a:spcPts val="1200"/>
              </a:spcAft>
              <a:buFont typeface="+mj-lt"/>
              <a:buAutoNum type="arabicPeriod"/>
              <a:defRPr/>
            </a:pPr>
            <a:r>
              <a:rPr lang="en-US" dirty="0" smtClean="0"/>
              <a:t>Entities should be within a single layer – the network layer.</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Who gets control?</a:t>
            </a:r>
          </a:p>
        </p:txBody>
      </p:sp>
      <p:sp>
        <p:nvSpPr>
          <p:cNvPr id="3" name="Content Placeholder 2"/>
          <p:cNvSpPr>
            <a:spLocks noGrp="1"/>
          </p:cNvSpPr>
          <p:nvPr>
            <p:ph idx="1"/>
          </p:nvPr>
        </p:nvSpPr>
        <p:spPr>
          <a:xfrm>
            <a:off x="304800" y="1600200"/>
            <a:ext cx="8534400" cy="4525963"/>
          </a:xfrm>
        </p:spPr>
        <p:txBody>
          <a:bodyPr rtlCol="0">
            <a:normAutofit/>
          </a:bodyPr>
          <a:lstStyle/>
          <a:p>
            <a:pPr marL="514350" indent="-514350" fontAlgn="auto">
              <a:spcAft>
                <a:spcPts val="0"/>
              </a:spcAft>
              <a:buFont typeface="Arial" pitchFamily="34" charset="0"/>
              <a:buNone/>
              <a:defRPr/>
            </a:pPr>
            <a:r>
              <a:rPr lang="en-US" dirty="0" smtClean="0"/>
              <a:t>The three principles</a:t>
            </a:r>
          </a:p>
          <a:p>
            <a:pPr marL="514350" indent="-514350" fontAlgn="auto">
              <a:spcAft>
                <a:spcPts val="0"/>
              </a:spcAft>
              <a:buFont typeface="Arial" pitchFamily="34" charset="0"/>
              <a:buNone/>
              <a:defRPr/>
            </a:pPr>
            <a:endParaRPr lang="en-US" dirty="0" smtClean="0"/>
          </a:p>
          <a:p>
            <a:pPr marL="514350" indent="-514350" fontAlgn="auto">
              <a:spcAft>
                <a:spcPts val="0"/>
              </a:spcAft>
              <a:buFont typeface="Symbol" pitchFamily="1" charset="2"/>
              <a:buChar char="Þ"/>
              <a:defRPr/>
            </a:pPr>
            <a:r>
              <a:rPr lang="en-US" dirty="0" smtClean="0"/>
              <a:t>    </a:t>
            </a:r>
            <a:r>
              <a:rPr lang="en-US" sz="3600" dirty="0" smtClean="0"/>
              <a:t>Give control to </a:t>
            </a:r>
            <a:r>
              <a:rPr lang="en-US" sz="3600" dirty="0" smtClean="0">
                <a:solidFill>
                  <a:srgbClr val="0000CC"/>
                </a:solidFill>
              </a:rPr>
              <a:t>all entities on the path</a:t>
            </a:r>
            <a:r>
              <a:rPr lang="en-US" sz="3600" dirty="0" smtClean="0"/>
              <a:t>.</a:t>
            </a:r>
            <a:endParaRPr lang="en-US" dirty="0" smtClean="0"/>
          </a:p>
          <a:p>
            <a:pPr marL="514350" indent="-514350" fontAlgn="auto">
              <a:spcAft>
                <a:spcPts val="0"/>
              </a:spcAft>
              <a:buFont typeface="Arial" pitchFamily="34" charset="0"/>
              <a:buNone/>
              <a:defRPr/>
            </a:pPr>
            <a:endParaRPr lang="en-US" sz="2800" dirty="0" smtClean="0"/>
          </a:p>
          <a:p>
            <a:pPr marL="0" indent="0" fontAlgn="auto">
              <a:spcAft>
                <a:spcPts val="0"/>
              </a:spcAft>
              <a:buFont typeface="Arial" pitchFamily="34" charset="0"/>
              <a:buNone/>
              <a:defRPr/>
            </a:pPr>
            <a:r>
              <a:rPr lang="en-US" sz="2800" dirty="0" smtClean="0"/>
              <a:t>Other stakeholders use other layers or external power of authority (e.g. laws).</a:t>
            </a:r>
          </a:p>
          <a:p>
            <a:pPr marL="514350" indent="-514350" fontAlgn="auto">
              <a:spcAft>
                <a:spcPts val="0"/>
              </a:spcAft>
              <a:buFont typeface="Arial" pitchFamily="34" charset="0"/>
              <a:buNone/>
              <a:defRPr/>
            </a:pPr>
            <a:endParaRPr lang="en-US" sz="28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ICING’s Policy Principle</a:t>
            </a:r>
          </a:p>
        </p:txBody>
      </p:sp>
      <p:grpSp>
        <p:nvGrpSpPr>
          <p:cNvPr id="25603" name="Group 20"/>
          <p:cNvGrpSpPr>
            <a:grpSpLocks/>
          </p:cNvGrpSpPr>
          <p:nvPr/>
        </p:nvGrpSpPr>
        <p:grpSpPr bwMode="auto">
          <a:xfrm>
            <a:off x="3276600" y="1295400"/>
            <a:ext cx="2628900" cy="2951163"/>
            <a:chOff x="1992" y="1005"/>
            <a:chExt cx="1872" cy="1859"/>
          </a:xfrm>
        </p:grpSpPr>
        <p:sp>
          <p:nvSpPr>
            <p:cNvPr id="25605" name="Text Box 5"/>
            <p:cNvSpPr txBox="1">
              <a:spLocks noChangeArrowheads="1"/>
            </p:cNvSpPr>
            <p:nvPr/>
          </p:nvSpPr>
          <p:spPr bwMode="auto">
            <a:xfrm>
              <a:off x="2000" y="1339"/>
              <a:ext cx="1832" cy="1495"/>
            </a:xfrm>
            <a:prstGeom prst="rect">
              <a:avLst/>
            </a:prstGeom>
            <a:noFill/>
            <a:ln w="38100">
              <a:noFill/>
              <a:miter lim="800000"/>
              <a:headEnd/>
              <a:tailEnd/>
            </a:ln>
          </p:spPr>
          <p:txBody>
            <a:bodyPr tIns="0" anchor="ctr">
              <a:spAutoFit/>
            </a:bodyPr>
            <a:lstStyle/>
            <a:p>
              <a:pPr>
                <a:lnSpc>
                  <a:spcPct val="90000"/>
                </a:lnSpc>
              </a:pPr>
              <a:r>
                <a:rPr lang="en-US" sz="2400">
                  <a:solidFill>
                    <a:schemeClr val="folHlink"/>
                  </a:solidFill>
                  <a:latin typeface="Courier New Bold" pitchFamily="49" charset="0"/>
                </a:rPr>
                <a:t>x</a:t>
              </a:r>
              <a:r>
                <a:rPr lang="en-US" sz="2400">
                  <a:latin typeface="Courier New Bold" pitchFamily="49" charset="0"/>
                </a:rPr>
                <a:t> </a:t>
              </a:r>
              <a:r>
                <a:rPr lang="en-US" sz="2400">
                  <a:solidFill>
                    <a:schemeClr val="hlink"/>
                  </a:solidFill>
                  <a:latin typeface="Courier New Bold" pitchFamily="49" charset="0"/>
                </a:rPr>
                <a:t>o o o</a:t>
              </a:r>
              <a:r>
                <a:rPr lang="en-US" sz="2400">
                  <a:latin typeface="Courier New Bold" pitchFamily="49" charset="0"/>
                </a:rPr>
                <a:t> </a:t>
              </a:r>
              <a:r>
                <a:rPr lang="en-US" sz="2400">
                  <a:solidFill>
                    <a:schemeClr val="hlink"/>
                  </a:solidFill>
                  <a:latin typeface="Courier New Bold" pitchFamily="49" charset="0"/>
                </a:rPr>
                <a:t>o o o</a:t>
              </a:r>
            </a:p>
            <a:p>
              <a:pPr>
                <a:lnSpc>
                  <a:spcPct val="90000"/>
                </a:lnSpc>
              </a:pPr>
              <a:r>
                <a:rPr lang="en-US" sz="2400">
                  <a:solidFill>
                    <a:schemeClr val="hlink"/>
                  </a:solidFill>
                  <a:latin typeface="Courier New Bold" pitchFamily="49" charset="0"/>
                </a:rPr>
                <a:t>o</a:t>
              </a:r>
              <a:r>
                <a:rPr lang="en-US" sz="2400">
                  <a:latin typeface="Courier New Bold" pitchFamily="49" charset="0"/>
                </a:rPr>
                <a:t> </a:t>
              </a:r>
              <a:r>
                <a:rPr lang="en-US" sz="2400">
                  <a:solidFill>
                    <a:schemeClr val="folHlink"/>
                  </a:solidFill>
                  <a:latin typeface="Courier New Bold" pitchFamily="49" charset="0"/>
                </a:rPr>
                <a:t>x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 o o o</a:t>
              </a:r>
            </a:p>
            <a:p>
              <a:pPr>
                <a:lnSpc>
                  <a:spcPct val="90000"/>
                </a:lnSpc>
              </a:pP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folHlink"/>
                  </a:solidFill>
                  <a:latin typeface="Courier New Bold" pitchFamily="49" charset="0"/>
                </a:rPr>
                <a:t>x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 o o</a:t>
              </a:r>
              <a:endParaRPr lang="en-US" sz="2400">
                <a:solidFill>
                  <a:schemeClr val="hlink"/>
                </a:solidFill>
                <a:latin typeface="Tahoma" pitchFamily="34" charset="0"/>
              </a:endParaRPr>
            </a:p>
            <a:p>
              <a:pPr>
                <a:lnSpc>
                  <a:spcPct val="90000"/>
                </a:lnSpc>
              </a:pPr>
              <a:r>
                <a:rPr lang="en-US" sz="2400">
                  <a:solidFill>
                    <a:schemeClr val="hlink"/>
                  </a:solidFill>
                  <a:latin typeface="Courier New Bold" pitchFamily="49" charset="0"/>
                </a:rPr>
                <a:t>o o</a:t>
              </a:r>
              <a:r>
                <a:rPr lang="en-US" sz="2400">
                  <a:latin typeface="Courier New Bold" pitchFamily="49" charset="0"/>
                </a:rPr>
                <a:t>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folHlink"/>
                  </a:solidFill>
                  <a:latin typeface="Courier New Bold" pitchFamily="49" charset="0"/>
                </a:rPr>
                <a:t>x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 o</a:t>
              </a:r>
              <a:endParaRPr lang="en-US" sz="2400">
                <a:solidFill>
                  <a:schemeClr val="hlink"/>
                </a:solidFill>
                <a:latin typeface="Tahoma" pitchFamily="34" charset="0"/>
              </a:endParaRPr>
            </a:p>
            <a:p>
              <a:pPr>
                <a:lnSpc>
                  <a:spcPct val="90000"/>
                </a:lnSpc>
              </a:pPr>
              <a:r>
                <a:rPr lang="en-US" sz="2400">
                  <a:solidFill>
                    <a:schemeClr val="hlink"/>
                  </a:solidFill>
                  <a:latin typeface="Courier New Bold" pitchFamily="49" charset="0"/>
                </a:rPr>
                <a:t>o o o</a:t>
              </a:r>
              <a:r>
                <a:rPr lang="en-US" sz="2400">
                  <a:latin typeface="Courier New Bold" pitchFamily="49" charset="0"/>
                </a:rPr>
                <a:t>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folHlink"/>
                  </a:solidFill>
                  <a:latin typeface="Courier New Bold" pitchFamily="49" charset="0"/>
                </a:rPr>
                <a:t>x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a:t>
              </a:r>
              <a:endParaRPr lang="en-US" sz="2400">
                <a:solidFill>
                  <a:schemeClr val="hlink"/>
                </a:solidFill>
                <a:latin typeface="Tahoma" pitchFamily="34" charset="0"/>
              </a:endParaRPr>
            </a:p>
            <a:p>
              <a:pPr>
                <a:lnSpc>
                  <a:spcPct val="90000"/>
                </a:lnSpc>
              </a:pPr>
              <a:r>
                <a:rPr lang="en-US" sz="2400">
                  <a:solidFill>
                    <a:schemeClr val="hlink"/>
                  </a:solidFill>
                  <a:latin typeface="Courier New Bold" pitchFamily="49" charset="0"/>
                </a:rPr>
                <a:t>o o o</a:t>
              </a:r>
              <a:r>
                <a:rPr lang="en-US" sz="2400">
                  <a:latin typeface="Courier New Bold" pitchFamily="49" charset="0"/>
                </a:rPr>
                <a:t>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 </a:t>
              </a:r>
              <a:r>
                <a:rPr lang="en-US" sz="2400">
                  <a:solidFill>
                    <a:schemeClr val="folHlink"/>
                  </a:solidFill>
                  <a:latin typeface="Courier New Bold" pitchFamily="49" charset="0"/>
                </a:rPr>
                <a:t>x </a:t>
              </a:r>
              <a:r>
                <a:rPr lang="en-US" sz="2400">
                  <a:solidFill>
                    <a:schemeClr val="hlink"/>
                  </a:solidFill>
                  <a:latin typeface="Courier New Bold" pitchFamily="49" charset="0"/>
                </a:rPr>
                <a:t>o</a:t>
              </a:r>
            </a:p>
            <a:p>
              <a:pPr>
                <a:lnSpc>
                  <a:spcPct val="90000"/>
                </a:lnSpc>
              </a:pPr>
              <a:r>
                <a:rPr lang="en-US" sz="2400">
                  <a:solidFill>
                    <a:schemeClr val="hlink"/>
                  </a:solidFill>
                  <a:latin typeface="Courier New Bold" pitchFamily="49" charset="0"/>
                </a:rPr>
                <a:t>o o o</a:t>
              </a:r>
              <a:r>
                <a:rPr lang="en-US" sz="2400">
                  <a:latin typeface="Courier New Bold" pitchFamily="49" charset="0"/>
                </a:rPr>
                <a:t> </a:t>
              </a:r>
              <a:r>
                <a:rPr lang="en-US" sz="2400">
                  <a:solidFill>
                    <a:schemeClr val="hlink"/>
                  </a:solidFill>
                  <a:latin typeface="Courier New Bold" pitchFamily="49" charset="0"/>
                </a:rPr>
                <a:t>o</a:t>
              </a:r>
              <a:r>
                <a:rPr lang="en-US" sz="2400">
                  <a:latin typeface="Courier New Bold" pitchFamily="49" charset="0"/>
                </a:rPr>
                <a:t> </a:t>
              </a:r>
              <a:r>
                <a:rPr lang="en-US" sz="2400">
                  <a:solidFill>
                    <a:schemeClr val="hlink"/>
                  </a:solidFill>
                  <a:latin typeface="Courier New Bold" pitchFamily="49" charset="0"/>
                </a:rPr>
                <a:t>o o</a:t>
              </a:r>
              <a:r>
                <a:rPr lang="en-US" sz="2400">
                  <a:solidFill>
                    <a:schemeClr val="folHlink"/>
                  </a:solidFill>
                  <a:latin typeface="Courier New Bold" pitchFamily="49" charset="0"/>
                </a:rPr>
                <a:t> x</a:t>
              </a:r>
            </a:p>
          </p:txBody>
        </p:sp>
        <p:sp>
          <p:nvSpPr>
            <p:cNvPr id="25606" name="Rectangle 12"/>
            <p:cNvSpPr>
              <a:spLocks noChangeArrowheads="1"/>
            </p:cNvSpPr>
            <p:nvPr/>
          </p:nvSpPr>
          <p:spPr bwMode="auto">
            <a:xfrm>
              <a:off x="2025" y="1005"/>
              <a:ext cx="1807" cy="451"/>
            </a:xfrm>
            <a:prstGeom prst="rect">
              <a:avLst/>
            </a:prstGeom>
            <a:noFill/>
            <a:ln w="9525">
              <a:noFill/>
              <a:miter lim="800000"/>
              <a:headEnd/>
              <a:tailEnd/>
            </a:ln>
          </p:spPr>
          <p:txBody>
            <a:bodyPr/>
            <a:lstStyle/>
            <a:p>
              <a:pPr marL="342900" indent="-342900">
                <a:spcBef>
                  <a:spcPct val="40000"/>
                </a:spcBef>
                <a:buClr>
                  <a:schemeClr val="accent1"/>
                </a:buClr>
              </a:pPr>
              <a:r>
                <a:rPr lang="en-US" sz="2800">
                  <a:latin typeface="Tahoma" pitchFamily="34" charset="0"/>
                </a:rPr>
                <a:t>ICING</a:t>
              </a:r>
            </a:p>
          </p:txBody>
        </p:sp>
        <p:sp>
          <p:nvSpPr>
            <p:cNvPr id="25607" name="Rectangle 13"/>
            <p:cNvSpPr>
              <a:spLocks noChangeArrowheads="1"/>
            </p:cNvSpPr>
            <p:nvPr/>
          </p:nvSpPr>
          <p:spPr bwMode="auto">
            <a:xfrm>
              <a:off x="1992" y="1024"/>
              <a:ext cx="1872" cy="1840"/>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grpSp>
      <p:sp>
        <p:nvSpPr>
          <p:cNvPr id="25604" name="Rectangle 15"/>
          <p:cNvSpPr>
            <a:spLocks noChangeArrowheads="1"/>
          </p:cNvSpPr>
          <p:nvPr/>
        </p:nvSpPr>
        <p:spPr bwMode="auto">
          <a:xfrm>
            <a:off x="0" y="4419600"/>
            <a:ext cx="9144000" cy="2062163"/>
          </a:xfrm>
          <a:prstGeom prst="rect">
            <a:avLst/>
          </a:prstGeom>
          <a:noFill/>
          <a:ln w="9525">
            <a:noFill/>
            <a:miter lim="800000"/>
            <a:headEnd/>
            <a:tailEnd/>
          </a:ln>
        </p:spPr>
        <p:txBody>
          <a:bodyPr>
            <a:spAutoFit/>
          </a:bodyPr>
          <a:lstStyle/>
          <a:p>
            <a:pPr algn="ctr"/>
            <a:r>
              <a:rPr lang="en-US" sz="3200" dirty="0">
                <a:solidFill>
                  <a:srgbClr val="C00000"/>
                </a:solidFill>
                <a:latin typeface="Calibri" pitchFamily="34" charset="0"/>
              </a:rPr>
              <a:t>A path is </a:t>
            </a:r>
            <a:r>
              <a:rPr lang="en-US" sz="3200" dirty="0" smtClean="0">
                <a:solidFill>
                  <a:srgbClr val="0000CC"/>
                </a:solidFill>
                <a:latin typeface="Calibri" pitchFamily="34" charset="0"/>
              </a:rPr>
              <a:t>legal</a:t>
            </a:r>
            <a:r>
              <a:rPr lang="en-US" sz="3200" dirty="0" smtClean="0">
                <a:solidFill>
                  <a:srgbClr val="C00000"/>
                </a:solidFill>
                <a:latin typeface="Calibri" pitchFamily="34" charset="0"/>
              </a:rPr>
              <a:t> if </a:t>
            </a:r>
            <a:r>
              <a:rPr lang="en-US" sz="3200" dirty="0">
                <a:solidFill>
                  <a:srgbClr val="C00000"/>
                </a:solidFill>
                <a:latin typeface="Calibri" pitchFamily="34" charset="0"/>
              </a:rPr>
              <a:t>and only if</a:t>
            </a:r>
          </a:p>
          <a:p>
            <a:pPr algn="ctr"/>
            <a:r>
              <a:rPr lang="en-US" sz="3200" dirty="0">
                <a:solidFill>
                  <a:srgbClr val="C00000"/>
                </a:solidFill>
                <a:latin typeface="Calibri" pitchFamily="34" charset="0"/>
              </a:rPr>
              <a:t>all participants on the path approve of the path.</a:t>
            </a:r>
          </a:p>
          <a:p>
            <a:pPr algn="ctr"/>
            <a:endParaRPr lang="en-US" sz="3200" dirty="0">
              <a:solidFill>
                <a:srgbClr val="C00000"/>
              </a:solidFill>
              <a:latin typeface="Calibri" pitchFamily="34" charset="0"/>
            </a:endParaRPr>
          </a:p>
          <a:p>
            <a:pPr algn="ctr"/>
            <a:r>
              <a:rPr lang="en-US" sz="3200" dirty="0">
                <a:latin typeface="Calibri" pitchFamily="34" charset="0"/>
              </a:rPr>
              <a:t>Architecture enforces that only legal paths are used.</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How general are policies?</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endParaRPr lang="en-US" dirty="0" smtClean="0">
              <a:solidFill>
                <a:schemeClr val="accent2">
                  <a:lumMod val="50000"/>
                </a:schemeClr>
              </a:solidFill>
            </a:endParaRPr>
          </a:p>
          <a:p>
            <a:pPr fontAlgn="auto">
              <a:spcAft>
                <a:spcPts val="0"/>
              </a:spcAft>
              <a:buFont typeface="Arial" pitchFamily="34" charset="0"/>
              <a:buChar char="•"/>
              <a:defRPr/>
            </a:pPr>
            <a:r>
              <a:rPr lang="en-US" dirty="0" smtClean="0">
                <a:solidFill>
                  <a:schemeClr val="accent2">
                    <a:lumMod val="50000"/>
                  </a:schemeClr>
                </a:solidFill>
              </a:rPr>
              <a:t>Provider</a:t>
            </a:r>
            <a:r>
              <a:rPr lang="en-US" dirty="0" smtClean="0"/>
              <a:t>: Allow use of high speed links from 5pm to 8am only</a:t>
            </a:r>
          </a:p>
          <a:p>
            <a:pPr fontAlgn="auto">
              <a:spcAft>
                <a:spcPts val="0"/>
              </a:spcAft>
              <a:buFont typeface="Arial" pitchFamily="34" charset="0"/>
              <a:buChar char="•"/>
              <a:defRPr/>
            </a:pPr>
            <a:r>
              <a:rPr lang="en-US" dirty="0" smtClean="0">
                <a:solidFill>
                  <a:schemeClr val="accent2">
                    <a:lumMod val="50000"/>
                  </a:schemeClr>
                </a:solidFill>
              </a:rPr>
              <a:t>Internet2</a:t>
            </a:r>
            <a:r>
              <a:rPr lang="en-US" dirty="0" smtClean="0"/>
              <a:t>: Only carry traffic between universities</a:t>
            </a:r>
          </a:p>
          <a:p>
            <a:pPr fontAlgn="auto">
              <a:spcAft>
                <a:spcPts val="0"/>
              </a:spcAft>
              <a:buFont typeface="Arial" pitchFamily="34" charset="0"/>
              <a:buChar char="•"/>
              <a:defRPr/>
            </a:pPr>
            <a:r>
              <a:rPr lang="en-US" dirty="0" smtClean="0">
                <a:solidFill>
                  <a:schemeClr val="accent2">
                    <a:lumMod val="50000"/>
                  </a:schemeClr>
                </a:solidFill>
              </a:rPr>
              <a:t>Sender</a:t>
            </a:r>
            <a:r>
              <a:rPr lang="en-US" dirty="0" smtClean="0"/>
              <a:t>: Only use paths that my neighbor is using.</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sz="3500" dirty="0" smtClean="0"/>
              <a:t>=&gt; </a:t>
            </a:r>
            <a:r>
              <a:rPr lang="en-US" sz="4300" dirty="0" smtClean="0"/>
              <a:t>Policies can be </a:t>
            </a:r>
            <a:r>
              <a:rPr lang="en-US" sz="4300" dirty="0" smtClean="0">
                <a:solidFill>
                  <a:srgbClr val="0000CC"/>
                </a:solidFill>
              </a:rPr>
              <a:t>arbitrary</a:t>
            </a:r>
            <a:r>
              <a:rPr lang="en-US" sz="4300" dirty="0" smtClean="0"/>
              <a:t>.</a:t>
            </a:r>
            <a:endParaRPr lang="en-US" sz="35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None/>
              <a:defRPr/>
            </a:pPr>
            <a:r>
              <a:rPr lang="en-US" dirty="0" smtClean="0"/>
              <a:t>For flexibility and </a:t>
            </a:r>
            <a:r>
              <a:rPr lang="en-US" dirty="0" err="1" smtClean="0"/>
              <a:t>evolvability</a:t>
            </a:r>
            <a:r>
              <a:rPr lang="en-US" dirty="0" smtClean="0"/>
              <a:t>:</a:t>
            </a:r>
          </a:p>
          <a:p>
            <a:pPr lvl="1" algn="ctr" fontAlgn="auto">
              <a:spcAft>
                <a:spcPts val="0"/>
              </a:spcAft>
              <a:buFont typeface="Arial" pitchFamily="34" charset="0"/>
              <a:buNone/>
              <a:defRPr/>
            </a:pPr>
            <a:r>
              <a:rPr lang="en-US" sz="4000" dirty="0" smtClean="0"/>
              <a:t>Allow </a:t>
            </a:r>
            <a:r>
              <a:rPr lang="en-US" sz="4000" dirty="0" smtClean="0">
                <a:solidFill>
                  <a:srgbClr val="FF0000"/>
                </a:solidFill>
              </a:rPr>
              <a:t>arbitrary </a:t>
            </a:r>
            <a:r>
              <a:rPr lang="en-US" sz="4000" dirty="0" smtClean="0"/>
              <a:t>policies</a:t>
            </a:r>
          </a:p>
          <a:p>
            <a:pPr lvl="1" algn="ctr" fontAlgn="auto">
              <a:spcAft>
                <a:spcPts val="0"/>
              </a:spcAft>
              <a:buFont typeface="Arial" pitchFamily="34" charset="0"/>
              <a:buNone/>
              <a:defRPr/>
            </a:pPr>
            <a:endParaRPr lang="en-US" sz="3200" dirty="0" smtClean="0"/>
          </a:p>
          <a:p>
            <a:pPr marL="457200" lvl="1" indent="-457200" fontAlgn="auto">
              <a:spcAft>
                <a:spcPts val="0"/>
              </a:spcAft>
              <a:buFont typeface="Arial" pitchFamily="34" charset="0"/>
              <a:buNone/>
              <a:defRPr/>
            </a:pPr>
            <a:r>
              <a:rPr lang="en-US" sz="3200" dirty="0" smtClean="0"/>
              <a:t>For accuracy:</a:t>
            </a:r>
          </a:p>
          <a:p>
            <a:pPr marL="457200" lvl="1" indent="-457200" algn="ctr" fontAlgn="auto">
              <a:spcAft>
                <a:spcPts val="0"/>
              </a:spcAft>
              <a:buFont typeface="Arial" pitchFamily="34" charset="0"/>
              <a:buNone/>
              <a:defRPr/>
            </a:pPr>
            <a:r>
              <a:rPr lang="en-US" sz="4000" dirty="0" smtClean="0"/>
              <a:t>Provide sufficient information</a:t>
            </a:r>
          </a:p>
        </p:txBody>
      </p:sp>
    </p:spTree>
  </p:cSld>
  <p:clrMapOvr>
    <a:masterClrMapping/>
  </p:clrMapOvr>
  <p:transition advTm="27981"/>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What are policy decisions based on?</a:t>
            </a:r>
            <a:endParaRPr lang="en-US" dirty="0"/>
          </a:p>
        </p:txBody>
      </p:sp>
      <p:sp>
        <p:nvSpPr>
          <p:cNvPr id="3" name="Content Placeholder 2"/>
          <p:cNvSpPr>
            <a:spLocks noGrp="1"/>
          </p:cNvSpPr>
          <p:nvPr>
            <p:ph idx="1"/>
          </p:nvPr>
        </p:nvSpPr>
        <p:spPr/>
        <p:txBody>
          <a:bodyPr rtlCol="0">
            <a:normAutofit lnSpcReduction="10000"/>
          </a:bodyPr>
          <a:lstStyle/>
          <a:p>
            <a:pPr marL="514350" indent="-514350" fontAlgn="auto">
              <a:spcAft>
                <a:spcPts val="0"/>
              </a:spcAft>
              <a:buFont typeface="+mj-lt"/>
              <a:buAutoNum type="arabicPeriod"/>
              <a:defRPr/>
            </a:pPr>
            <a:r>
              <a:rPr lang="en-US" dirty="0" smtClean="0">
                <a:solidFill>
                  <a:srgbClr val="0000CC"/>
                </a:solidFill>
              </a:rPr>
              <a:t>The path</a:t>
            </a:r>
          </a:p>
          <a:p>
            <a:pPr marL="914400" lvl="1" indent="-514350" fontAlgn="auto">
              <a:spcAft>
                <a:spcPts val="0"/>
              </a:spcAft>
              <a:buFont typeface="Arial" pitchFamily="34" charset="0"/>
              <a:buNone/>
              <a:defRPr/>
            </a:pPr>
            <a:endParaRPr lang="en-US" dirty="0" smtClean="0"/>
          </a:p>
          <a:p>
            <a:pPr marL="514350" indent="-514350" fontAlgn="auto">
              <a:spcAft>
                <a:spcPts val="0"/>
              </a:spcAft>
              <a:buFont typeface="+mj-lt"/>
              <a:buAutoNum type="arabicPeriod"/>
              <a:defRPr/>
            </a:pPr>
            <a:r>
              <a:rPr lang="en-US" dirty="0" smtClean="0">
                <a:solidFill>
                  <a:srgbClr val="0000CC"/>
                </a:solidFill>
              </a:rPr>
              <a:t>Consumed resources</a:t>
            </a:r>
            <a:r>
              <a:rPr lang="en-US" dirty="0" smtClean="0"/>
              <a:t>:</a:t>
            </a:r>
          </a:p>
          <a:p>
            <a:pPr marL="914400" lvl="1" indent="-514350" fontAlgn="auto">
              <a:spcAft>
                <a:spcPts val="0"/>
              </a:spcAft>
              <a:buFont typeface="Arial" pitchFamily="34" charset="0"/>
              <a:buChar char="–"/>
              <a:defRPr/>
            </a:pPr>
            <a:r>
              <a:rPr lang="en-US" dirty="0" smtClean="0"/>
              <a:t>Long/short haul, high/low speed, transit/delivery, …</a:t>
            </a:r>
          </a:p>
          <a:p>
            <a:pPr marL="914400" lvl="1" indent="-514350" fontAlgn="auto">
              <a:spcAft>
                <a:spcPts val="0"/>
              </a:spcAft>
              <a:buFont typeface="Arial" pitchFamily="34" charset="0"/>
              <a:buChar char="–"/>
              <a:defRPr/>
            </a:pPr>
            <a:endParaRPr lang="en-US" dirty="0" smtClean="0"/>
          </a:p>
          <a:p>
            <a:pPr marL="514350" indent="-514350" fontAlgn="auto">
              <a:spcAft>
                <a:spcPts val="0"/>
              </a:spcAft>
              <a:buFont typeface="+mj-lt"/>
              <a:buAutoNum type="arabicPeriod"/>
              <a:defRPr/>
            </a:pPr>
            <a:r>
              <a:rPr lang="en-US" dirty="0" smtClean="0">
                <a:solidFill>
                  <a:srgbClr val="0000CC"/>
                </a:solidFill>
              </a:rPr>
              <a:t>Arbitrary external information</a:t>
            </a:r>
            <a:r>
              <a:rPr lang="en-US" dirty="0" smtClean="0"/>
              <a:t>:</a:t>
            </a:r>
          </a:p>
          <a:p>
            <a:pPr marL="914400" lvl="1" indent="-514350" fontAlgn="auto">
              <a:spcAft>
                <a:spcPts val="0"/>
              </a:spcAft>
              <a:buFont typeface="Arial" pitchFamily="34" charset="0"/>
              <a:buChar char="–"/>
              <a:defRPr/>
            </a:pPr>
            <a:r>
              <a:rPr lang="en-US" dirty="0" smtClean="0"/>
              <a:t>Billing status, costs, time of day</a:t>
            </a:r>
          </a:p>
          <a:p>
            <a:pPr marL="914400" lvl="1" indent="-514350" fontAlgn="auto">
              <a:spcAft>
                <a:spcPts val="0"/>
              </a:spcAft>
              <a:buFont typeface="Arial" pitchFamily="34" charset="0"/>
              <a:buChar char="–"/>
              <a:defRPr/>
            </a:pPr>
            <a:r>
              <a:rPr lang="en-US" dirty="0" smtClean="0"/>
              <a:t>Does everyone else consent?</a:t>
            </a:r>
            <a:endParaRPr lang="en-US" dirty="0"/>
          </a:p>
        </p:txBody>
      </p:sp>
    </p:spTree>
  </p:cSld>
  <p:clrMapOvr>
    <a:masterClrMapping/>
  </p:clrMapOvr>
  <p:transition advTm="52501"/>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Checkpoint Summary</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There are many stakeholders in a communication, and we give </a:t>
            </a:r>
            <a:r>
              <a:rPr lang="en-US" dirty="0" smtClean="0">
                <a:solidFill>
                  <a:srgbClr val="FF0000"/>
                </a:solidFill>
              </a:rPr>
              <a:t>control to all network-level participants.</a:t>
            </a:r>
          </a:p>
          <a:p>
            <a:pPr fontAlgn="auto">
              <a:spcAft>
                <a:spcPts val="0"/>
              </a:spcAft>
              <a:buFont typeface="Arial" pitchFamily="34" charset="0"/>
              <a:buChar char="•"/>
              <a:defRPr/>
            </a:pPr>
            <a:r>
              <a:rPr lang="en-US" dirty="0" smtClean="0"/>
              <a:t>For most flexibility and to satisfy the largest number of requirements we need to give them control </a:t>
            </a:r>
            <a:r>
              <a:rPr lang="en-US" dirty="0" smtClean="0">
                <a:solidFill>
                  <a:srgbClr val="FF0000"/>
                </a:solidFill>
              </a:rPr>
              <a:t>over the full path</a:t>
            </a:r>
            <a:r>
              <a:rPr lang="en-US" dirty="0" smtClean="0"/>
              <a:t>.</a:t>
            </a:r>
          </a:p>
          <a:p>
            <a:pPr fontAlgn="auto">
              <a:spcAft>
                <a:spcPts val="0"/>
              </a:spcAft>
              <a:buFont typeface="Arial" pitchFamily="34" charset="0"/>
              <a:buChar char="•"/>
              <a:defRPr/>
            </a:pPr>
            <a:r>
              <a:rPr lang="en-US" dirty="0" smtClean="0"/>
              <a:t>For </a:t>
            </a:r>
            <a:r>
              <a:rPr lang="en-US" dirty="0" err="1" smtClean="0"/>
              <a:t>evolvability</a:t>
            </a:r>
            <a:r>
              <a:rPr lang="en-US" dirty="0" smtClean="0"/>
              <a:t> and flexibility, allow </a:t>
            </a:r>
            <a:r>
              <a:rPr lang="en-US" dirty="0" smtClean="0">
                <a:solidFill>
                  <a:srgbClr val="FF0000"/>
                </a:solidFill>
              </a:rPr>
              <a:t>arbitrary policies</a:t>
            </a:r>
            <a:r>
              <a:rPr lang="en-US" dirty="0" smtClean="0"/>
              <a:t> and provide sufficient information</a:t>
            </a:r>
            <a:br>
              <a:rPr lang="en-US" dirty="0" smtClean="0"/>
            </a:br>
            <a:endParaRPr lang="en-US" dirty="0" smtClean="0"/>
          </a:p>
          <a:p>
            <a:pPr fontAlgn="auto">
              <a:spcAft>
                <a:spcPts val="0"/>
              </a:spcAft>
              <a:buFont typeface="Arial" pitchFamily="34" charset="0"/>
              <a:buChar char="•"/>
              <a:defRPr/>
            </a:pPr>
            <a:endParaRPr lang="en-US" dirty="0"/>
          </a:p>
        </p:txBody>
      </p:sp>
    </p:spTree>
  </p:cSld>
  <p:clrMapOvr>
    <a:masterClrMapping/>
  </p:clrMapOvr>
  <p:transition advTm="2457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Outline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solidFill>
                  <a:schemeClr val="bg1">
                    <a:lumMod val="65000"/>
                  </a:schemeClr>
                </a:solidFill>
              </a:rPr>
              <a:t>How general is general?</a:t>
            </a:r>
            <a:br>
              <a:rPr lang="en-US" dirty="0" smtClean="0">
                <a:solidFill>
                  <a:schemeClr val="bg1">
                    <a:lumMod val="65000"/>
                  </a:schemeClr>
                </a:solidFill>
              </a:rPr>
            </a:br>
            <a:r>
              <a:rPr lang="en-US" sz="2600" dirty="0" smtClean="0">
                <a:solidFill>
                  <a:schemeClr val="bg1">
                    <a:lumMod val="65000"/>
                  </a:schemeClr>
                </a:solidFill>
              </a:rPr>
              <a:t>(What is the control? Who gets control? How can it be used?)</a:t>
            </a:r>
            <a:endParaRPr lang="en-US" sz="3100" dirty="0" smtClean="0">
              <a:solidFill>
                <a:schemeClr val="bg1">
                  <a:lumMod val="65000"/>
                </a:schemeClr>
              </a:solidFill>
            </a:endParaRP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How do we enforce policy decisions in the data plane?</a:t>
            </a:r>
          </a:p>
          <a:p>
            <a:pPr fontAlgn="auto">
              <a:spcAft>
                <a:spcPts val="0"/>
              </a:spcAft>
              <a:buFont typeface="Arial" pitchFamily="34" charset="0"/>
              <a:buChar char="•"/>
              <a:defRPr/>
            </a:pPr>
            <a:endParaRPr lang="en-US" dirty="0" smtClean="0">
              <a:solidFill>
                <a:schemeClr val="bg1">
                  <a:lumMod val="65000"/>
                </a:schemeClr>
              </a:solidFill>
            </a:endParaRPr>
          </a:p>
          <a:p>
            <a:pPr fontAlgn="auto">
              <a:spcAft>
                <a:spcPts val="0"/>
              </a:spcAft>
              <a:buFont typeface="Arial" pitchFamily="34" charset="0"/>
              <a:buChar char="•"/>
              <a:defRPr/>
            </a:pPr>
            <a:r>
              <a:rPr lang="en-US" dirty="0" smtClean="0">
                <a:solidFill>
                  <a:schemeClr val="bg1">
                    <a:lumMod val="65000"/>
                  </a:schemeClr>
                </a:solidFill>
              </a:rPr>
              <a:t>What is the control/data plane interface and how can it be used?</a:t>
            </a:r>
          </a:p>
        </p:txBody>
      </p:sp>
    </p:spTree>
  </p:cSld>
  <p:clrMapOvr>
    <a:masterClrMapping/>
  </p:clrMapOvr>
  <p:transition advTm="224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Network Policies</a:t>
            </a:r>
          </a:p>
        </p:txBody>
      </p:sp>
      <p:sp>
        <p:nvSpPr>
          <p:cNvPr id="4099"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4100" name="Group 25"/>
          <p:cNvGrpSpPr>
            <a:grpSpLocks/>
          </p:cNvGrpSpPr>
          <p:nvPr/>
        </p:nvGrpSpPr>
        <p:grpSpPr bwMode="auto">
          <a:xfrm>
            <a:off x="457200" y="3581400"/>
            <a:ext cx="8382000" cy="2819400"/>
            <a:chOff x="457200" y="3581400"/>
            <a:chExt cx="8382000" cy="2819400"/>
          </a:xfrm>
        </p:grpSpPr>
        <p:sp>
          <p:nvSpPr>
            <p:cNvPr id="4104"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105"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4106"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4107"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4108"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4109"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4110"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4111"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4112"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4113"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sp>
        <p:nvSpPr>
          <p:cNvPr id="27" name="Freeform 26"/>
          <p:cNvSpPr/>
          <p:nvPr/>
        </p:nvSpPr>
        <p:spPr>
          <a:xfrm>
            <a:off x="1497013" y="3829050"/>
            <a:ext cx="6091237" cy="590550"/>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2041" h="589808">
                <a:moveTo>
                  <a:pt x="0" y="469076"/>
                </a:moveTo>
                <a:cubicBezTo>
                  <a:pt x="399802" y="529442"/>
                  <a:pt x="799605" y="589808"/>
                  <a:pt x="1211283" y="528452"/>
                </a:cubicBezTo>
                <a:cubicBezTo>
                  <a:pt x="1622961" y="467096"/>
                  <a:pt x="2056410" y="180109"/>
                  <a:pt x="2470067" y="100940"/>
                </a:cubicBezTo>
                <a:cubicBezTo>
                  <a:pt x="2883724" y="21771"/>
                  <a:pt x="3259777" y="0"/>
                  <a:pt x="3693226" y="53439"/>
                </a:cubicBezTo>
                <a:cubicBezTo>
                  <a:pt x="4126675" y="106878"/>
                  <a:pt x="4670962" y="348343"/>
                  <a:pt x="5070764" y="421574"/>
                </a:cubicBezTo>
                <a:cubicBezTo>
                  <a:pt x="5470566" y="494805"/>
                  <a:pt x="5781303" y="493815"/>
                  <a:pt x="6092041" y="492826"/>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28" name="Oval 27"/>
          <p:cNvSpPr/>
          <p:nvPr/>
        </p:nvSpPr>
        <p:spPr>
          <a:xfrm>
            <a:off x="609600" y="3657600"/>
            <a:ext cx="1219200" cy="1219200"/>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763" y="3311525"/>
            <a:ext cx="6096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advTm="33524"/>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Secure Routing Insufficient</a:t>
            </a:r>
          </a:p>
        </p:txBody>
      </p:sp>
      <p:sp>
        <p:nvSpPr>
          <p:cNvPr id="31747" name="Content Placeholder 2"/>
          <p:cNvSpPr>
            <a:spLocks noGrp="1"/>
          </p:cNvSpPr>
          <p:nvPr>
            <p:ph idx="1"/>
          </p:nvPr>
        </p:nvSpPr>
        <p:spPr/>
        <p:txBody>
          <a:bodyPr/>
          <a:lstStyle/>
          <a:p>
            <a:endParaRPr lang="en-US" dirty="0" smtClean="0"/>
          </a:p>
          <a:p>
            <a:pPr>
              <a:buNone/>
            </a:pPr>
            <a:r>
              <a:rPr lang="en-US" dirty="0" smtClean="0"/>
              <a:t>Data packets today do not necessarily follow BGP-given routes</a:t>
            </a:r>
          </a:p>
          <a:p>
            <a:endParaRPr lang="en-US" dirty="0" smtClean="0"/>
          </a:p>
          <a:p>
            <a:pPr>
              <a:buNone/>
            </a:pPr>
            <a:r>
              <a:rPr lang="en-US" dirty="0" smtClean="0"/>
              <a:t>i.e. Data plane does not necessarily conform to the control plane.</a:t>
            </a:r>
          </a:p>
        </p:txBody>
      </p:sp>
    </p:spTree>
  </p:cSld>
  <p:clrMapOvr>
    <a:masterClrMapping/>
  </p:clrMapOvr>
  <p:transition advTm="407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Challenges</a:t>
            </a:r>
          </a:p>
        </p:txBody>
      </p:sp>
      <p:sp>
        <p:nvSpPr>
          <p:cNvPr id="32771" name="Content Placeholder 2"/>
          <p:cNvSpPr>
            <a:spLocks noGrp="1"/>
          </p:cNvSpPr>
          <p:nvPr>
            <p:ph idx="1"/>
          </p:nvPr>
        </p:nvSpPr>
        <p:spPr/>
        <p:txBody>
          <a:bodyPr/>
          <a:lstStyle/>
          <a:p>
            <a:pPr>
              <a:buFont typeface="Arial" charset="0"/>
              <a:buNone/>
            </a:pPr>
            <a:r>
              <a:rPr lang="en-US" smtClean="0"/>
              <a:t>Many challenges:</a:t>
            </a:r>
          </a:p>
          <a:p>
            <a:r>
              <a:rPr lang="en-US" smtClean="0"/>
              <a:t>Enabling arbitrary informed policies</a:t>
            </a:r>
          </a:p>
          <a:p>
            <a:r>
              <a:rPr lang="en-US" smtClean="0"/>
              <a:t>Enforcing policy decisions at line-rate</a:t>
            </a:r>
          </a:p>
          <a:p>
            <a:r>
              <a:rPr lang="en-US" smtClean="0"/>
              <a:t>Handling errors and network failures in a locked-down Internet</a:t>
            </a:r>
          </a:p>
          <a:p>
            <a:r>
              <a:rPr lang="en-US" smtClean="0"/>
              <a:t>Delegating access</a:t>
            </a:r>
          </a:p>
          <a:p>
            <a:r>
              <a:rPr lang="en-US" smtClean="0"/>
              <a:t>Bootstrapping</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Challenges</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None/>
              <a:defRPr/>
            </a:pPr>
            <a:r>
              <a:rPr lang="en-US" dirty="0" smtClean="0">
                <a:solidFill>
                  <a:schemeClr val="bg1">
                    <a:lumMod val="65000"/>
                  </a:schemeClr>
                </a:solidFill>
              </a:rPr>
              <a:t>Many challenges:</a:t>
            </a:r>
          </a:p>
          <a:p>
            <a:pPr fontAlgn="auto">
              <a:spcAft>
                <a:spcPts val="0"/>
              </a:spcAft>
              <a:buFont typeface="Arial" pitchFamily="34" charset="0"/>
              <a:buChar char="•"/>
              <a:defRPr/>
            </a:pPr>
            <a:r>
              <a:rPr lang="en-US" dirty="0" smtClean="0"/>
              <a:t>Enabling arbitrary informed policies</a:t>
            </a:r>
          </a:p>
          <a:p>
            <a:pPr fontAlgn="auto">
              <a:spcAft>
                <a:spcPts val="0"/>
              </a:spcAft>
              <a:buFont typeface="Arial" pitchFamily="34" charset="0"/>
              <a:buChar char="•"/>
              <a:defRPr/>
            </a:pPr>
            <a:r>
              <a:rPr lang="en-US" dirty="0" smtClean="0"/>
              <a:t>Enforcing policy decisions at line-rate</a:t>
            </a:r>
          </a:p>
          <a:p>
            <a:pPr fontAlgn="auto">
              <a:spcAft>
                <a:spcPts val="0"/>
              </a:spcAft>
              <a:buFont typeface="Arial" pitchFamily="34" charset="0"/>
              <a:buChar char="•"/>
              <a:defRPr/>
            </a:pPr>
            <a:r>
              <a:rPr lang="en-US" dirty="0" smtClean="0">
                <a:solidFill>
                  <a:schemeClr val="bg1">
                    <a:lumMod val="65000"/>
                  </a:schemeClr>
                </a:solidFill>
              </a:rPr>
              <a:t>Handling errors and network failures in a locked-down Internet</a:t>
            </a:r>
          </a:p>
          <a:p>
            <a:pPr fontAlgn="auto">
              <a:spcAft>
                <a:spcPts val="0"/>
              </a:spcAft>
              <a:buFont typeface="Arial" pitchFamily="34" charset="0"/>
              <a:buChar char="•"/>
              <a:defRPr/>
            </a:pPr>
            <a:r>
              <a:rPr lang="en-US" dirty="0" smtClean="0">
                <a:solidFill>
                  <a:schemeClr val="bg1">
                    <a:lumMod val="65000"/>
                  </a:schemeClr>
                </a:solidFill>
              </a:rPr>
              <a:t>Delegating access</a:t>
            </a:r>
          </a:p>
          <a:p>
            <a:pPr fontAlgn="auto">
              <a:spcAft>
                <a:spcPts val="0"/>
              </a:spcAft>
              <a:buFont typeface="Arial" pitchFamily="34" charset="0"/>
              <a:buChar char="•"/>
              <a:defRPr/>
            </a:pPr>
            <a:r>
              <a:rPr lang="en-US" dirty="0" smtClean="0">
                <a:solidFill>
                  <a:schemeClr val="bg1">
                    <a:lumMod val="65000"/>
                  </a:schemeClr>
                </a:solidFill>
              </a:rPr>
              <a:t>Bootstrapping</a:t>
            </a:r>
            <a:endParaRPr lang="en-US" dirty="0">
              <a:solidFill>
                <a:schemeClr val="bg1">
                  <a:lumMod val="65000"/>
                </a:schemeClr>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Enabling arbitrary informed policies</a:t>
            </a:r>
            <a:endParaRPr lang="en-US" dirty="0"/>
          </a:p>
        </p:txBody>
      </p:sp>
      <p:sp useBgFill="1">
        <p:nvSpPr>
          <p:cNvPr id="34819" name="Cloud"/>
          <p:cNvSpPr>
            <a:spLocks noChangeAspect="1" noEditPoints="1" noChangeArrowheads="1"/>
          </p:cNvSpPr>
          <p:nvPr/>
        </p:nvSpPr>
        <p:spPr bwMode="auto">
          <a:xfrm>
            <a:off x="2438400" y="3200400"/>
            <a:ext cx="4495800" cy="3200400"/>
          </a:xfrm>
          <a:custGeom>
            <a:avLst/>
            <a:gdLst>
              <a:gd name="T0" fmla="*/ 13945 w 21600"/>
              <a:gd name="T1" fmla="*/ 1600200 h 21600"/>
              <a:gd name="T2" fmla="*/ 2247900 w 21600"/>
              <a:gd name="T3" fmla="*/ 3196992 h 21600"/>
              <a:gd name="T4" fmla="*/ 4492054 w 21600"/>
              <a:gd name="T5" fmla="*/ 1600200 h 21600"/>
              <a:gd name="T6" fmla="*/ 2247900 w 21600"/>
              <a:gd name="T7" fmla="*/ 18298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p:nvSpPr>
          <p:cNvPr id="12" name="Rectangle 11"/>
          <p:cNvSpPr/>
          <p:nvPr/>
        </p:nvSpPr>
        <p:spPr>
          <a:xfrm>
            <a:off x="3429000" y="3810000"/>
            <a:ext cx="2362200" cy="1981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Router</a:t>
            </a:r>
          </a:p>
          <a:p>
            <a:pPr algn="ctr" fontAlgn="auto">
              <a:spcBef>
                <a:spcPts val="0"/>
              </a:spcBef>
              <a:spcAft>
                <a:spcPts val="0"/>
              </a:spcAft>
              <a:defRPr/>
            </a:pPr>
            <a:endParaRPr lang="en-US" sz="2400" dirty="0">
              <a:solidFill>
                <a:schemeClr val="tx1"/>
              </a:solidFill>
            </a:endParaRPr>
          </a:p>
          <a:p>
            <a:pPr algn="ctr" fontAlgn="auto">
              <a:spcBef>
                <a:spcPts val="0"/>
              </a:spcBef>
              <a:spcAft>
                <a:spcPts val="0"/>
              </a:spcAft>
              <a:defRPr/>
            </a:pPr>
            <a:endParaRPr lang="en-US" sz="2400" dirty="0">
              <a:solidFill>
                <a:schemeClr val="tx1"/>
              </a:solidFill>
            </a:endParaRPr>
          </a:p>
          <a:p>
            <a:pPr algn="ctr" fontAlgn="auto">
              <a:spcBef>
                <a:spcPts val="0"/>
              </a:spcBef>
              <a:spcAft>
                <a:spcPts val="0"/>
              </a:spcAft>
              <a:defRPr/>
            </a:pPr>
            <a:endParaRPr lang="en-US" sz="2400" dirty="0">
              <a:solidFill>
                <a:schemeClr val="tx1"/>
              </a:solidFill>
            </a:endParaRPr>
          </a:p>
          <a:p>
            <a:pPr algn="ctr" fontAlgn="auto">
              <a:spcBef>
                <a:spcPts val="0"/>
              </a:spcBef>
              <a:spcAft>
                <a:spcPts val="0"/>
              </a:spcAft>
              <a:defRPr/>
            </a:pPr>
            <a:endParaRPr lang="en-US" sz="2400" dirty="0">
              <a:solidFill>
                <a:schemeClr val="tx1"/>
              </a:solidFill>
            </a:endParaRPr>
          </a:p>
        </p:txBody>
      </p:sp>
      <p:sp>
        <p:nvSpPr>
          <p:cNvPr id="13" name="Oval 12"/>
          <p:cNvSpPr/>
          <p:nvPr/>
        </p:nvSpPr>
        <p:spPr>
          <a:xfrm>
            <a:off x="3581400" y="5029200"/>
            <a:ext cx="2057400" cy="6858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sp>
        <p:nvSpPr>
          <p:cNvPr id="14" name="Rectangle 13"/>
          <p:cNvSpPr/>
          <p:nvPr/>
        </p:nvSpPr>
        <p:spPr>
          <a:xfrm>
            <a:off x="3581400" y="4267200"/>
            <a:ext cx="2057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Control plane</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Enabling arbitrary informed policies</a:t>
            </a:r>
            <a:endParaRPr lang="en-US" dirty="0"/>
          </a:p>
        </p:txBody>
      </p:sp>
      <p:sp useBgFill="1">
        <p:nvSpPr>
          <p:cNvPr id="35843" name="Cloud"/>
          <p:cNvSpPr>
            <a:spLocks noChangeAspect="1" noEditPoints="1" noChangeArrowheads="1"/>
          </p:cNvSpPr>
          <p:nvPr/>
        </p:nvSpPr>
        <p:spPr bwMode="auto">
          <a:xfrm>
            <a:off x="2438400" y="3200400"/>
            <a:ext cx="4495800" cy="3200400"/>
          </a:xfrm>
          <a:custGeom>
            <a:avLst/>
            <a:gdLst>
              <a:gd name="T0" fmla="*/ 13945 w 21600"/>
              <a:gd name="T1" fmla="*/ 1600200 h 21600"/>
              <a:gd name="T2" fmla="*/ 2247900 w 21600"/>
              <a:gd name="T3" fmla="*/ 3196992 h 21600"/>
              <a:gd name="T4" fmla="*/ 4492054 w 21600"/>
              <a:gd name="T5" fmla="*/ 1600200 h 21600"/>
              <a:gd name="T6" fmla="*/ 2247900 w 21600"/>
              <a:gd name="T7" fmla="*/ 18298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p:nvSpPr>
          <p:cNvPr id="12" name="Rectangle 11"/>
          <p:cNvSpPr/>
          <p:nvPr/>
        </p:nvSpPr>
        <p:spPr>
          <a:xfrm>
            <a:off x="3429000" y="4495800"/>
            <a:ext cx="2362200" cy="1295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ICING Forwarder</a:t>
            </a:r>
          </a:p>
          <a:p>
            <a:pPr algn="ctr" fontAlgn="auto">
              <a:spcBef>
                <a:spcPts val="0"/>
              </a:spcBef>
              <a:spcAft>
                <a:spcPts val="0"/>
              </a:spcAft>
              <a:defRPr/>
            </a:pPr>
            <a:endParaRPr lang="en-US" sz="2400" dirty="0">
              <a:solidFill>
                <a:schemeClr val="tx1"/>
              </a:solidFill>
            </a:endParaRPr>
          </a:p>
          <a:p>
            <a:pPr algn="ctr" fontAlgn="auto">
              <a:spcBef>
                <a:spcPts val="0"/>
              </a:spcBef>
              <a:spcAft>
                <a:spcPts val="0"/>
              </a:spcAft>
              <a:defRPr/>
            </a:pPr>
            <a:endParaRPr lang="en-US" sz="2400" dirty="0">
              <a:solidFill>
                <a:schemeClr val="tx1"/>
              </a:solidFill>
            </a:endParaRPr>
          </a:p>
        </p:txBody>
      </p:sp>
      <p:sp>
        <p:nvSpPr>
          <p:cNvPr id="13" name="Oval 12"/>
          <p:cNvSpPr/>
          <p:nvPr/>
        </p:nvSpPr>
        <p:spPr>
          <a:xfrm>
            <a:off x="3581400" y="5029200"/>
            <a:ext cx="2057400" cy="6858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sp>
        <p:nvSpPr>
          <p:cNvPr id="7" name="Rectangle 6"/>
          <p:cNvSpPr/>
          <p:nvPr/>
        </p:nvSpPr>
        <p:spPr>
          <a:xfrm>
            <a:off x="3657600" y="1905000"/>
            <a:ext cx="2057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ICING Consent Server</a:t>
            </a:r>
          </a:p>
        </p:txBody>
      </p:sp>
      <p:sp>
        <p:nvSpPr>
          <p:cNvPr id="35847" name="TextBox 7"/>
          <p:cNvSpPr txBox="1">
            <a:spLocks noChangeArrowheads="1"/>
          </p:cNvSpPr>
          <p:nvPr/>
        </p:nvSpPr>
        <p:spPr bwMode="auto">
          <a:xfrm>
            <a:off x="152400" y="1981200"/>
            <a:ext cx="3379788" cy="461963"/>
          </a:xfrm>
          <a:prstGeom prst="rect">
            <a:avLst/>
          </a:prstGeom>
          <a:noFill/>
          <a:ln w="9525">
            <a:noFill/>
            <a:miter lim="800000"/>
            <a:headEnd/>
            <a:tailEnd/>
          </a:ln>
        </p:spPr>
        <p:txBody>
          <a:bodyPr wrap="none">
            <a:spAutoFit/>
          </a:bodyPr>
          <a:lstStyle/>
          <a:p>
            <a:r>
              <a:rPr lang="en-US" sz="2400">
                <a:latin typeface="Calibri" pitchFamily="34" charset="0"/>
              </a:rPr>
              <a:t>Makes all policy decisions</a:t>
            </a:r>
          </a:p>
        </p:txBody>
      </p:sp>
      <p:sp>
        <p:nvSpPr>
          <p:cNvPr id="35848" name="TextBox 8"/>
          <p:cNvSpPr txBox="1">
            <a:spLocks noChangeArrowheads="1"/>
          </p:cNvSpPr>
          <p:nvPr/>
        </p:nvSpPr>
        <p:spPr bwMode="auto">
          <a:xfrm>
            <a:off x="304800" y="4800600"/>
            <a:ext cx="2055813" cy="830263"/>
          </a:xfrm>
          <a:prstGeom prst="rect">
            <a:avLst/>
          </a:prstGeom>
          <a:noFill/>
          <a:ln w="9525">
            <a:noFill/>
            <a:miter lim="800000"/>
            <a:headEnd/>
            <a:tailEnd/>
          </a:ln>
        </p:spPr>
        <p:txBody>
          <a:bodyPr wrap="none">
            <a:spAutoFit/>
          </a:bodyPr>
          <a:lstStyle/>
          <a:p>
            <a:r>
              <a:rPr lang="en-US" sz="2400">
                <a:latin typeface="Calibri" pitchFamily="34" charset="0"/>
              </a:rPr>
              <a:t>Enforces policy</a:t>
            </a:r>
          </a:p>
          <a:p>
            <a:r>
              <a:rPr lang="en-US" sz="2400">
                <a:latin typeface="Calibri" pitchFamily="34" charset="0"/>
              </a:rPr>
              <a:t>decisions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36867" name="Content Placeholder 2"/>
          <p:cNvSpPr>
            <a:spLocks noGrp="1"/>
          </p:cNvSpPr>
          <p:nvPr>
            <p:ph idx="1"/>
          </p:nvPr>
        </p:nvSpPr>
        <p:spPr/>
        <p:txBody>
          <a:bodyPr/>
          <a:lstStyle/>
          <a:p>
            <a:pPr marL="514350" indent="-514350">
              <a:buFont typeface="Calibri" pitchFamily="34" charset="0"/>
              <a:buAutoNum type="arabicPeriod"/>
            </a:pPr>
            <a:endParaRPr lang="en-US" smtClean="0"/>
          </a:p>
          <a:p>
            <a:pPr marL="514350" indent="-514350">
              <a:buFont typeface="Calibri" pitchFamily="34" charset="0"/>
              <a:buAutoNum type="arabicPeriod"/>
            </a:pPr>
            <a:r>
              <a:rPr lang="en-US" smtClean="0"/>
              <a:t>Make sure that the path is legal</a:t>
            </a:r>
          </a:p>
          <a:p>
            <a:pPr marL="514350" indent="-514350">
              <a:buFont typeface="Calibri" pitchFamily="34" charset="0"/>
              <a:buAutoNum type="arabicPeriod"/>
            </a:pPr>
            <a:endParaRPr lang="en-US" smtClean="0"/>
          </a:p>
          <a:p>
            <a:pPr marL="514350" indent="-514350">
              <a:buFont typeface="Calibri" pitchFamily="34" charset="0"/>
              <a:buAutoNum type="arabicPeriod"/>
            </a:pPr>
            <a:r>
              <a:rPr lang="en-US" smtClean="0"/>
              <a:t>Make sure that the path is followed</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37892"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7893"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7894" name="Group 14"/>
          <p:cNvGrpSpPr>
            <a:grpSpLocks/>
          </p:cNvGrpSpPr>
          <p:nvPr/>
        </p:nvGrpSpPr>
        <p:grpSpPr bwMode="auto">
          <a:xfrm>
            <a:off x="533400" y="3805238"/>
            <a:ext cx="1065213" cy="1300162"/>
            <a:chOff x="838200" y="2438400"/>
            <a:chExt cx="1064715" cy="1299865"/>
          </a:xfrm>
        </p:grpSpPr>
        <p:sp>
          <p:nvSpPr>
            <p:cNvPr id="37901"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37902"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37895"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37900"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37896"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sp>
        <p:nvSpPr>
          <p:cNvPr id="37897"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37898"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38916"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8917"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8918" name="Group 14"/>
          <p:cNvGrpSpPr>
            <a:grpSpLocks/>
          </p:cNvGrpSpPr>
          <p:nvPr/>
        </p:nvGrpSpPr>
        <p:grpSpPr bwMode="auto">
          <a:xfrm>
            <a:off x="533400" y="3805238"/>
            <a:ext cx="1065213" cy="1300162"/>
            <a:chOff x="838200" y="2438400"/>
            <a:chExt cx="1064715" cy="1299865"/>
          </a:xfrm>
        </p:grpSpPr>
        <p:sp>
          <p:nvSpPr>
            <p:cNvPr id="3892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38929"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38919"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38927"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38920"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sp>
        <p:nvSpPr>
          <p:cNvPr id="38921"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38922"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6" name="Rounded Rectangle 25"/>
          <p:cNvSpPr/>
          <p:nvPr/>
        </p:nvSpPr>
        <p:spPr>
          <a:xfrm>
            <a:off x="381000" y="2362200"/>
            <a:ext cx="1828800" cy="11430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400" dirty="0"/>
              <a:t>Share Secret Key = s_1</a:t>
            </a:r>
          </a:p>
        </p:txBody>
      </p:sp>
      <p:cxnSp>
        <p:nvCxnSpPr>
          <p:cNvPr id="28" name="Straight Arrow Connector 27"/>
          <p:cNvCxnSpPr>
            <a:stCxn id="26" idx="3"/>
            <a:endCxn id="5" idx="1"/>
          </p:cNvCxnSpPr>
          <p:nvPr/>
        </p:nvCxnSpPr>
        <p:spPr>
          <a:xfrm flipV="1">
            <a:off x="2209800" y="2852738"/>
            <a:ext cx="495300" cy="8096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0" name="Straight Arrow Connector 29"/>
          <p:cNvCxnSpPr>
            <a:stCxn id="26" idx="3"/>
            <a:endCxn id="6" idx="1"/>
          </p:cNvCxnSpPr>
          <p:nvPr/>
        </p:nvCxnSpPr>
        <p:spPr>
          <a:xfrm>
            <a:off x="2209800" y="2933700"/>
            <a:ext cx="685800" cy="97155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39940"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9941"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39942" name="Group 14"/>
          <p:cNvGrpSpPr>
            <a:grpSpLocks/>
          </p:cNvGrpSpPr>
          <p:nvPr/>
        </p:nvGrpSpPr>
        <p:grpSpPr bwMode="auto">
          <a:xfrm>
            <a:off x="533400" y="3805238"/>
            <a:ext cx="1065213" cy="1300162"/>
            <a:chOff x="838200" y="2438400"/>
            <a:chExt cx="1064715" cy="1299865"/>
          </a:xfrm>
        </p:grpSpPr>
        <p:sp>
          <p:nvSpPr>
            <p:cNvPr id="3995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39953"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39943"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39951"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39944"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sp>
        <p:nvSpPr>
          <p:cNvPr id="39945"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39946"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6" name="Rounded Rectangle 25"/>
          <p:cNvSpPr/>
          <p:nvPr/>
        </p:nvSpPr>
        <p:spPr>
          <a:xfrm>
            <a:off x="381000" y="2362200"/>
            <a:ext cx="1828800" cy="1143000"/>
          </a:xfrm>
          <a:prstGeom prst="roundRect">
            <a:avLst/>
          </a:prstGeom>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400" dirty="0"/>
              <a:t>Share Secret Key = s_2</a:t>
            </a:r>
          </a:p>
        </p:txBody>
      </p:sp>
      <p:cxnSp>
        <p:nvCxnSpPr>
          <p:cNvPr id="28" name="Straight Arrow Connector 27"/>
          <p:cNvCxnSpPr>
            <a:stCxn id="26" idx="3"/>
            <a:endCxn id="10" idx="1"/>
          </p:cNvCxnSpPr>
          <p:nvPr/>
        </p:nvCxnSpPr>
        <p:spPr>
          <a:xfrm flipV="1">
            <a:off x="2209800" y="2852738"/>
            <a:ext cx="2705100" cy="809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Straight Arrow Connector 29"/>
          <p:cNvCxnSpPr>
            <a:stCxn id="26" idx="3"/>
            <a:endCxn id="11" idx="2"/>
          </p:cNvCxnSpPr>
          <p:nvPr/>
        </p:nvCxnSpPr>
        <p:spPr>
          <a:xfrm>
            <a:off x="2209800" y="2933700"/>
            <a:ext cx="2705100" cy="121443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0964"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0965"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0966" name="Group 14"/>
          <p:cNvGrpSpPr>
            <a:grpSpLocks/>
          </p:cNvGrpSpPr>
          <p:nvPr/>
        </p:nvGrpSpPr>
        <p:grpSpPr bwMode="auto">
          <a:xfrm>
            <a:off x="533400" y="3805238"/>
            <a:ext cx="1065213" cy="1300162"/>
            <a:chOff x="838200" y="2438400"/>
            <a:chExt cx="1064715" cy="1299865"/>
          </a:xfrm>
        </p:grpSpPr>
        <p:sp>
          <p:nvSpPr>
            <p:cNvPr id="40976"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0977"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0967"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0975"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0968"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sp>
        <p:nvSpPr>
          <p:cNvPr id="40969"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0970"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6" name="Rounded Rectangle 25"/>
          <p:cNvSpPr/>
          <p:nvPr/>
        </p:nvSpPr>
        <p:spPr>
          <a:xfrm>
            <a:off x="381000" y="2362200"/>
            <a:ext cx="1828800" cy="1143000"/>
          </a:xfrm>
          <a:prstGeom prst="roundRect">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r>
              <a:rPr lang="en-US" sz="2400" dirty="0"/>
              <a:t>Share Secret Key = </a:t>
            </a:r>
            <a:r>
              <a:rPr lang="en-US" sz="2400" dirty="0" err="1"/>
              <a:t>s_dst</a:t>
            </a:r>
            <a:endParaRPr lang="en-US" sz="2400" dirty="0"/>
          </a:p>
        </p:txBody>
      </p:sp>
      <p:cxnSp>
        <p:nvCxnSpPr>
          <p:cNvPr id="28" name="Straight Arrow Connector 27"/>
          <p:cNvCxnSpPr>
            <a:stCxn id="26" idx="3"/>
            <a:endCxn id="21" idx="1"/>
          </p:cNvCxnSpPr>
          <p:nvPr/>
        </p:nvCxnSpPr>
        <p:spPr>
          <a:xfrm flipV="1">
            <a:off x="2209800" y="2852738"/>
            <a:ext cx="4914900" cy="8096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0" name="Straight Arrow Connector 29"/>
          <p:cNvCxnSpPr>
            <a:stCxn id="26" idx="3"/>
            <a:endCxn id="17" idx="0"/>
          </p:cNvCxnSpPr>
          <p:nvPr/>
        </p:nvCxnSpPr>
        <p:spPr>
          <a:xfrm>
            <a:off x="2209800" y="2933700"/>
            <a:ext cx="5259388" cy="87153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Network Policies</a:t>
            </a:r>
          </a:p>
        </p:txBody>
      </p:sp>
      <p:sp>
        <p:nvSpPr>
          <p:cNvPr id="5123"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a:p>
            <a:pPr algn="ctr">
              <a:buFont typeface="Arial" charset="0"/>
              <a:buNone/>
            </a:pPr>
            <a:endParaRPr lang="en-US" smtClean="0"/>
          </a:p>
        </p:txBody>
      </p:sp>
      <p:grpSp>
        <p:nvGrpSpPr>
          <p:cNvPr id="5124" name="Group 25"/>
          <p:cNvGrpSpPr>
            <a:grpSpLocks/>
          </p:cNvGrpSpPr>
          <p:nvPr/>
        </p:nvGrpSpPr>
        <p:grpSpPr bwMode="auto">
          <a:xfrm>
            <a:off x="457200" y="3581400"/>
            <a:ext cx="8382000" cy="2819400"/>
            <a:chOff x="457200" y="3581400"/>
            <a:chExt cx="8382000" cy="2819400"/>
          </a:xfrm>
        </p:grpSpPr>
        <p:sp>
          <p:nvSpPr>
            <p:cNvPr id="5129"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130"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5131"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5132"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5133"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5134"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5135"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5136"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5137"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5138"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sp>
        <p:nvSpPr>
          <p:cNvPr id="27" name="Freeform 26"/>
          <p:cNvSpPr/>
          <p:nvPr/>
        </p:nvSpPr>
        <p:spPr>
          <a:xfrm>
            <a:off x="1497013" y="4184650"/>
            <a:ext cx="6091237" cy="619125"/>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2041" h="618837">
                <a:moveTo>
                  <a:pt x="0" y="114466"/>
                </a:moveTo>
                <a:cubicBezTo>
                  <a:pt x="399802" y="174832"/>
                  <a:pt x="812965" y="102920"/>
                  <a:pt x="1211283" y="173842"/>
                </a:cubicBezTo>
                <a:cubicBezTo>
                  <a:pt x="1609601" y="244764"/>
                  <a:pt x="1977571" y="478972"/>
                  <a:pt x="2389909" y="539998"/>
                </a:cubicBezTo>
                <a:cubicBezTo>
                  <a:pt x="2802247" y="601024"/>
                  <a:pt x="3238500" y="618837"/>
                  <a:pt x="3685309" y="539998"/>
                </a:cubicBezTo>
                <a:cubicBezTo>
                  <a:pt x="4132118" y="461159"/>
                  <a:pt x="4669642" y="133928"/>
                  <a:pt x="5070764" y="66964"/>
                </a:cubicBezTo>
                <a:cubicBezTo>
                  <a:pt x="5471886" y="0"/>
                  <a:pt x="5781303" y="139205"/>
                  <a:pt x="6092041" y="138216"/>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grpSp>
        <p:nvGrpSpPr>
          <p:cNvPr id="5126" name="Group 31"/>
          <p:cNvGrpSpPr>
            <a:grpSpLocks/>
          </p:cNvGrpSpPr>
          <p:nvPr/>
        </p:nvGrpSpPr>
        <p:grpSpPr bwMode="auto">
          <a:xfrm>
            <a:off x="7315200" y="3159125"/>
            <a:ext cx="1219200" cy="1717675"/>
            <a:chOff x="609600" y="3159615"/>
            <a:chExt cx="1219200" cy="1717185"/>
          </a:xfrm>
        </p:grpSpPr>
        <p:sp>
          <p:nvSpPr>
            <p:cNvPr id="28" name="Oval 27"/>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Tree>
  </p:cSld>
  <p:clrMapOvr>
    <a:masterClrMapping/>
  </p:clrMapOvr>
  <p:transition advTm="18652"/>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1988"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1989"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1990" name="Group 14"/>
          <p:cNvGrpSpPr>
            <a:grpSpLocks/>
          </p:cNvGrpSpPr>
          <p:nvPr/>
        </p:nvGrpSpPr>
        <p:grpSpPr bwMode="auto">
          <a:xfrm>
            <a:off x="533400" y="3805238"/>
            <a:ext cx="1065213" cy="1300162"/>
            <a:chOff x="838200" y="2438400"/>
            <a:chExt cx="1064715" cy="1299865"/>
          </a:xfrm>
        </p:grpSpPr>
        <p:sp>
          <p:nvSpPr>
            <p:cNvPr id="42001"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2002"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1991"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2000"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1992"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cxnSp>
        <p:nvCxnSpPr>
          <p:cNvPr id="22" name="Straight Arrow Connector 21"/>
          <p:cNvCxnSpPr/>
          <p:nvPr/>
        </p:nvCxnSpPr>
        <p:spPr>
          <a:xfrm flipV="1">
            <a:off x="1371600" y="3200400"/>
            <a:ext cx="19812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flipV="1">
            <a:off x="1371600" y="3200400"/>
            <a:ext cx="41910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V="1">
            <a:off x="1447800" y="3200400"/>
            <a:ext cx="63246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4038600" cy="914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Is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 allowed?</a:t>
            </a:r>
          </a:p>
        </p:txBody>
      </p:sp>
      <p:sp>
        <p:nvSpPr>
          <p:cNvPr id="41997"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1998"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3012"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3013"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3014" name="Group 14"/>
          <p:cNvGrpSpPr>
            <a:grpSpLocks/>
          </p:cNvGrpSpPr>
          <p:nvPr/>
        </p:nvGrpSpPr>
        <p:grpSpPr bwMode="auto">
          <a:xfrm>
            <a:off x="533400" y="3805238"/>
            <a:ext cx="1065213" cy="1300162"/>
            <a:chOff x="838200" y="2438400"/>
            <a:chExt cx="1064715" cy="1299865"/>
          </a:xfrm>
        </p:grpSpPr>
        <p:sp>
          <p:nvSpPr>
            <p:cNvPr id="43023"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3024"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3015"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3022"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3016"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cxnSp>
        <p:nvCxnSpPr>
          <p:cNvPr id="22" name="Straight Arrow Connector 21"/>
          <p:cNvCxnSpPr/>
          <p:nvPr/>
        </p:nvCxnSpPr>
        <p:spPr>
          <a:xfrm flipV="1">
            <a:off x="1371600" y="3200400"/>
            <a:ext cx="1981200" cy="995363"/>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4800600" cy="1219200"/>
          </a:xfrm>
          <a:prstGeom prst="wedgeRectCallout">
            <a:avLst>
              <a:gd name="adj1" fmla="val 5602"/>
              <a:gd name="adj2" fmla="val -218670"/>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my cryptographic proof-of-consent</a:t>
            </a:r>
          </a:p>
          <a:p>
            <a:pPr algn="ctr" fontAlgn="auto">
              <a:spcBef>
                <a:spcPts val="0"/>
              </a:spcBef>
              <a:spcAft>
                <a:spcPts val="0"/>
              </a:spcAft>
              <a:defRPr/>
            </a:pPr>
            <a:r>
              <a:rPr lang="en-US" sz="2400" dirty="0">
                <a:solidFill>
                  <a:schemeClr val="tx2">
                    <a:lumMod val="60000"/>
                    <a:lumOff val="40000"/>
                  </a:schemeClr>
                </a:solidFill>
              </a:rPr>
              <a:t>PoC_1</a:t>
            </a:r>
            <a:r>
              <a:rPr lang="en-US" sz="2400" dirty="0"/>
              <a:t> = MAC(</a:t>
            </a:r>
            <a:r>
              <a:rPr lang="en-US" sz="2400" dirty="0">
                <a:solidFill>
                  <a:schemeClr val="tx2">
                    <a:lumMod val="60000"/>
                    <a:lumOff val="40000"/>
                  </a:schemeClr>
                </a:solidFill>
              </a:rPr>
              <a:t>s_1</a:t>
            </a:r>
            <a:r>
              <a:rPr lang="en-US" sz="2400" dirty="0"/>
              <a:t>, Path)</a:t>
            </a:r>
          </a:p>
        </p:txBody>
      </p:sp>
      <p:sp>
        <p:nvSpPr>
          <p:cNvPr id="43019"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3020"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4036"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4037"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4038" name="Group 14"/>
          <p:cNvGrpSpPr>
            <a:grpSpLocks/>
          </p:cNvGrpSpPr>
          <p:nvPr/>
        </p:nvGrpSpPr>
        <p:grpSpPr bwMode="auto">
          <a:xfrm>
            <a:off x="533400" y="3805238"/>
            <a:ext cx="1065213" cy="1300162"/>
            <a:chOff x="838200" y="2438400"/>
            <a:chExt cx="1064715" cy="1299865"/>
          </a:xfrm>
        </p:grpSpPr>
        <p:sp>
          <p:nvSpPr>
            <p:cNvPr id="4404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4048"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4039"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4046"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4040"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cxnSp>
        <p:nvCxnSpPr>
          <p:cNvPr id="22" name="Straight Arrow Connector 21"/>
          <p:cNvCxnSpPr>
            <a:endCxn id="10" idx="2"/>
          </p:cNvCxnSpPr>
          <p:nvPr/>
        </p:nvCxnSpPr>
        <p:spPr>
          <a:xfrm flipV="1">
            <a:off x="1371600" y="3195638"/>
            <a:ext cx="41910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4800600" cy="1219200"/>
          </a:xfrm>
          <a:prstGeom prst="wedgeRectCallout">
            <a:avLst>
              <a:gd name="adj1" fmla="val 48150"/>
              <a:gd name="adj2" fmla="val -221592"/>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my cryptographic proof-of-consent</a:t>
            </a:r>
          </a:p>
          <a:p>
            <a:pPr algn="ctr" fontAlgn="auto">
              <a:spcBef>
                <a:spcPts val="0"/>
              </a:spcBef>
              <a:spcAft>
                <a:spcPts val="0"/>
              </a:spcAft>
              <a:defRPr/>
            </a:pPr>
            <a:r>
              <a:rPr lang="en-US" sz="2400" dirty="0">
                <a:solidFill>
                  <a:schemeClr val="accent3">
                    <a:lumMod val="75000"/>
                  </a:schemeClr>
                </a:solidFill>
              </a:rPr>
              <a:t>PoC_2</a:t>
            </a:r>
            <a:r>
              <a:rPr lang="en-US" sz="2400" dirty="0"/>
              <a:t> = MAC(</a:t>
            </a:r>
            <a:r>
              <a:rPr lang="en-US" sz="2400" dirty="0">
                <a:solidFill>
                  <a:schemeClr val="accent3">
                    <a:lumMod val="75000"/>
                  </a:schemeClr>
                </a:solidFill>
              </a:rPr>
              <a:t>s_2</a:t>
            </a:r>
            <a:r>
              <a:rPr lang="en-US" sz="2400" dirty="0"/>
              <a:t>, Path)</a:t>
            </a:r>
          </a:p>
        </p:txBody>
      </p:sp>
      <p:sp>
        <p:nvSpPr>
          <p:cNvPr id="44043"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4044"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5060"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5061"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5062" name="Group 14"/>
          <p:cNvGrpSpPr>
            <a:grpSpLocks/>
          </p:cNvGrpSpPr>
          <p:nvPr/>
        </p:nvGrpSpPr>
        <p:grpSpPr bwMode="auto">
          <a:xfrm>
            <a:off x="533400" y="3805238"/>
            <a:ext cx="1065213" cy="1300162"/>
            <a:chOff x="838200" y="2438400"/>
            <a:chExt cx="1064715" cy="1299865"/>
          </a:xfrm>
        </p:grpSpPr>
        <p:sp>
          <p:nvSpPr>
            <p:cNvPr id="45071"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5072"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5063"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5070"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5064"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cxnSp>
        <p:nvCxnSpPr>
          <p:cNvPr id="22" name="Straight Arrow Connector 21"/>
          <p:cNvCxnSpPr>
            <a:endCxn id="21" idx="2"/>
          </p:cNvCxnSpPr>
          <p:nvPr/>
        </p:nvCxnSpPr>
        <p:spPr>
          <a:xfrm flipV="1">
            <a:off x="1371600" y="3195638"/>
            <a:ext cx="64008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2743200" y="5334000"/>
            <a:ext cx="4800600" cy="1219200"/>
          </a:xfrm>
          <a:prstGeom prst="wedgeRectCallout">
            <a:avLst>
              <a:gd name="adj1" fmla="val 60411"/>
              <a:gd name="adj2" fmla="val -22463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my cryptographic proof-of-consent</a:t>
            </a:r>
          </a:p>
          <a:p>
            <a:pPr algn="ctr" fontAlgn="auto">
              <a:spcBef>
                <a:spcPts val="0"/>
              </a:spcBef>
              <a:spcAft>
                <a:spcPts val="0"/>
              </a:spcAft>
              <a:defRPr/>
            </a:pPr>
            <a:r>
              <a:rPr lang="en-US" sz="2400" dirty="0" err="1">
                <a:solidFill>
                  <a:srgbClr val="7030A0"/>
                </a:solidFill>
              </a:rPr>
              <a:t>PoC_dst</a:t>
            </a:r>
            <a:r>
              <a:rPr lang="en-US" sz="2400" dirty="0"/>
              <a:t> = MAC(</a:t>
            </a:r>
            <a:r>
              <a:rPr lang="en-US" sz="2400" dirty="0" err="1">
                <a:solidFill>
                  <a:srgbClr val="7030A0"/>
                </a:solidFill>
              </a:rPr>
              <a:t>s_dst</a:t>
            </a:r>
            <a:r>
              <a:rPr lang="en-US" sz="2400" dirty="0"/>
              <a:t>, Path)</a:t>
            </a:r>
          </a:p>
        </p:txBody>
      </p:sp>
      <p:sp>
        <p:nvSpPr>
          <p:cNvPr id="45067"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5068"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6084"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6085"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6086" name="Group 14"/>
          <p:cNvGrpSpPr>
            <a:grpSpLocks/>
          </p:cNvGrpSpPr>
          <p:nvPr/>
        </p:nvGrpSpPr>
        <p:grpSpPr bwMode="auto">
          <a:xfrm>
            <a:off x="533400" y="3805238"/>
            <a:ext cx="1065213" cy="1300162"/>
            <a:chOff x="838200" y="2438400"/>
            <a:chExt cx="1064715" cy="1299865"/>
          </a:xfrm>
        </p:grpSpPr>
        <p:sp>
          <p:nvSpPr>
            <p:cNvPr id="46095"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6096"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6087"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6094"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6088" name="TextBox 22"/>
          <p:cNvSpPr txBox="1">
            <a:spLocks noChangeArrowheads="1"/>
          </p:cNvSpPr>
          <p:nvPr/>
        </p:nvSpPr>
        <p:spPr bwMode="auto">
          <a:xfrm>
            <a:off x="1905000" y="1676400"/>
            <a:ext cx="5173663" cy="523875"/>
          </a:xfrm>
          <a:prstGeom prst="rect">
            <a:avLst/>
          </a:prstGeom>
          <a:noFill/>
          <a:ln w="9525">
            <a:noFill/>
            <a:miter lim="800000"/>
            <a:headEnd/>
            <a:tailEnd/>
          </a:ln>
        </p:spPr>
        <p:txBody>
          <a:bodyPr wrap="none">
            <a:spAutoFit/>
          </a:bodyPr>
          <a:lstStyle/>
          <a:p>
            <a:r>
              <a:rPr lang="en-US" sz="2800">
                <a:latin typeface="Calibri" pitchFamily="34" charset="0"/>
              </a:rPr>
              <a:t>Step 1: Make sure the path is legal</a:t>
            </a:r>
          </a:p>
        </p:txBody>
      </p:sp>
      <p:cxnSp>
        <p:nvCxnSpPr>
          <p:cNvPr id="22" name="Straight Arrow Connector 21"/>
          <p:cNvCxnSpPr/>
          <p:nvPr/>
        </p:nvCxnSpPr>
        <p:spPr>
          <a:xfrm flipV="1">
            <a:off x="1371600" y="4191000"/>
            <a:ext cx="6096000" cy="4763"/>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
        <p:nvSpPr>
          <p:cNvPr id="28" name="Snip Diagonal Corner Rectangle 27"/>
          <p:cNvSpPr/>
          <p:nvPr/>
        </p:nvSpPr>
        <p:spPr>
          <a:xfrm>
            <a:off x="1600200" y="5105400"/>
            <a:ext cx="5562600" cy="1524000"/>
          </a:xfrm>
          <a:prstGeom prst="snip2DiagRect">
            <a:avLst/>
          </a:prstGeom>
        </p:spPr>
        <p:style>
          <a:lnRef idx="2">
            <a:schemeClr val="accent2"/>
          </a:lnRef>
          <a:fillRef idx="1">
            <a:schemeClr val="lt1"/>
          </a:fillRef>
          <a:effectRef idx="0">
            <a:schemeClr val="accent2"/>
          </a:effectRef>
          <a:fontRef idx="minor">
            <a:schemeClr val="dk1"/>
          </a:fontRef>
        </p:style>
        <p:txBody>
          <a:bodyPr anchor="ctr"/>
          <a:lstStyle/>
          <a:p>
            <a:pPr fontAlgn="auto">
              <a:spcBef>
                <a:spcPts val="0"/>
              </a:spcBef>
              <a:spcAft>
                <a:spcPts val="0"/>
              </a:spcAft>
              <a:defRPr/>
            </a:pPr>
            <a:r>
              <a:rPr lang="en-US" sz="2400" dirty="0"/>
              <a:t>Packet =</a:t>
            </a:r>
          </a:p>
          <a:p>
            <a:pPr fontAlgn="auto">
              <a:spcBef>
                <a:spcPts val="0"/>
              </a:spcBef>
              <a:spcAft>
                <a:spcPts val="0"/>
              </a:spcAft>
              <a:defRPr/>
            </a:pPr>
            <a:r>
              <a:rPr lang="en-US" sz="2400" dirty="0"/>
              <a:t>&lt;Path, </a:t>
            </a:r>
            <a:r>
              <a:rPr lang="en-US" sz="2400" dirty="0">
                <a:solidFill>
                  <a:schemeClr val="tx2">
                    <a:lumMod val="60000"/>
                    <a:lumOff val="40000"/>
                  </a:schemeClr>
                </a:solidFill>
              </a:rPr>
              <a:t>PoC_1</a:t>
            </a:r>
            <a:r>
              <a:rPr lang="en-US" sz="2400" dirty="0"/>
              <a:t>, </a:t>
            </a:r>
            <a:r>
              <a:rPr lang="en-US" sz="2400" dirty="0">
                <a:solidFill>
                  <a:schemeClr val="accent3">
                    <a:lumMod val="75000"/>
                  </a:schemeClr>
                </a:solidFill>
              </a:rPr>
              <a:t>PoC_2</a:t>
            </a:r>
            <a:r>
              <a:rPr lang="en-US" sz="2400" dirty="0"/>
              <a:t>, </a:t>
            </a:r>
            <a:r>
              <a:rPr lang="en-US" sz="2400" dirty="0" err="1">
                <a:solidFill>
                  <a:schemeClr val="accent4">
                    <a:lumMod val="75000"/>
                  </a:schemeClr>
                </a:solidFill>
              </a:rPr>
              <a:t>PoC_dst</a:t>
            </a:r>
            <a:r>
              <a:rPr lang="en-US" sz="2400" dirty="0"/>
              <a:t>, data&gt;</a:t>
            </a:r>
          </a:p>
          <a:p>
            <a:pPr fontAlgn="auto">
              <a:spcBef>
                <a:spcPts val="0"/>
              </a:spcBef>
              <a:spcAft>
                <a:spcPts val="0"/>
              </a:spcAft>
              <a:defRPr/>
            </a:pPr>
            <a:r>
              <a:rPr lang="en-US" sz="2400" dirty="0" err="1"/>
              <a:t>PoCs</a:t>
            </a:r>
            <a:r>
              <a:rPr lang="en-US" sz="2400" dirty="0"/>
              <a:t> verifiable by data plane using </a:t>
            </a:r>
          </a:p>
          <a:p>
            <a:pPr fontAlgn="auto">
              <a:spcBef>
                <a:spcPts val="0"/>
              </a:spcBef>
              <a:spcAft>
                <a:spcPts val="0"/>
              </a:spcAft>
              <a:defRPr/>
            </a:pPr>
            <a:r>
              <a:rPr lang="en-US" sz="2400" dirty="0"/>
              <a:t>Shared secret keys </a:t>
            </a:r>
            <a:r>
              <a:rPr lang="en-US" sz="2400" dirty="0">
                <a:solidFill>
                  <a:schemeClr val="tx2">
                    <a:lumMod val="60000"/>
                    <a:lumOff val="40000"/>
                  </a:schemeClr>
                </a:solidFill>
              </a:rPr>
              <a:t>s_1</a:t>
            </a:r>
            <a:r>
              <a:rPr lang="en-US" sz="2400" dirty="0"/>
              <a:t>, </a:t>
            </a:r>
            <a:r>
              <a:rPr lang="en-US" sz="2400" dirty="0">
                <a:solidFill>
                  <a:schemeClr val="accent3">
                    <a:lumMod val="75000"/>
                  </a:schemeClr>
                </a:solidFill>
              </a:rPr>
              <a:t>s_2</a:t>
            </a:r>
            <a:r>
              <a:rPr lang="en-US" sz="2400" dirty="0"/>
              <a:t>, </a:t>
            </a:r>
            <a:r>
              <a:rPr lang="en-US" sz="2400" dirty="0" err="1">
                <a:solidFill>
                  <a:schemeClr val="accent4">
                    <a:lumMod val="75000"/>
                  </a:schemeClr>
                </a:solidFill>
              </a:rPr>
              <a:t>s_dst</a:t>
            </a:r>
            <a:endParaRPr lang="en-US" sz="2400" dirty="0">
              <a:solidFill>
                <a:schemeClr val="accent4">
                  <a:lumMod val="75000"/>
                </a:schemeClr>
              </a:solidFill>
            </a:endParaRPr>
          </a:p>
        </p:txBody>
      </p:sp>
      <p:sp>
        <p:nvSpPr>
          <p:cNvPr id="46091" name="TextBox 28"/>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6092" name="TextBox 29"/>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9" name="Rounded Rectangle 28"/>
          <p:cNvSpPr/>
          <p:nvPr/>
        </p:nvSpPr>
        <p:spPr>
          <a:xfrm>
            <a:off x="381000" y="2362200"/>
            <a:ext cx="1828800" cy="11430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400" dirty="0"/>
              <a:t>Share Secret Key = s_1</a:t>
            </a:r>
          </a:p>
        </p:txBody>
      </p:sp>
      <p:cxnSp>
        <p:nvCxnSpPr>
          <p:cNvPr id="30" name="Straight Arrow Connector 29"/>
          <p:cNvCxnSpPr>
            <a:stCxn id="29" idx="3"/>
          </p:cNvCxnSpPr>
          <p:nvPr/>
        </p:nvCxnSpPr>
        <p:spPr>
          <a:xfrm flipV="1">
            <a:off x="2209800" y="2852738"/>
            <a:ext cx="495300" cy="8096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1" name="Straight Arrow Connector 30"/>
          <p:cNvCxnSpPr>
            <a:stCxn id="29" idx="3"/>
          </p:cNvCxnSpPr>
          <p:nvPr/>
        </p:nvCxnSpPr>
        <p:spPr>
          <a:xfrm>
            <a:off x="2209800" y="2933700"/>
            <a:ext cx="685800" cy="97155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3" name="Content Placeholder 2"/>
          <p:cNvSpPr>
            <a:spLocks noGrp="1"/>
          </p:cNvSpPr>
          <p:nvPr>
            <p:ph idx="1"/>
          </p:nvPr>
        </p:nvSpPr>
        <p:spPr>
          <a:xfrm>
            <a:off x="457200" y="1828800"/>
            <a:ext cx="8229600" cy="4297363"/>
          </a:xfrm>
        </p:spPr>
        <p:txBody>
          <a:bodyPr rtlCol="0">
            <a:normAutofit fontScale="92500" lnSpcReduction="10000"/>
          </a:bodyPr>
          <a:lstStyle/>
          <a:p>
            <a:pPr marL="514350" indent="-514350" fontAlgn="auto">
              <a:spcAft>
                <a:spcPts val="0"/>
              </a:spcAft>
              <a:buFont typeface="Arial" pitchFamily="34" charset="0"/>
              <a:buNone/>
              <a:defRPr/>
            </a:pPr>
            <a:r>
              <a:rPr lang="en-US" dirty="0" smtClean="0"/>
              <a:t>Notes:</a:t>
            </a:r>
          </a:p>
          <a:p>
            <a:pPr marL="514350" indent="-514350" fontAlgn="auto">
              <a:spcAft>
                <a:spcPts val="0"/>
              </a:spcAft>
              <a:buFont typeface="+mj-lt"/>
              <a:buAutoNum type="arabicPeriod"/>
              <a:defRPr/>
            </a:pPr>
            <a:r>
              <a:rPr lang="en-US" dirty="0" smtClean="0"/>
              <a:t>Policy decisions made off the critical path</a:t>
            </a:r>
          </a:p>
          <a:p>
            <a:pPr marL="914400" lvl="1" indent="-514350" fontAlgn="auto">
              <a:spcAft>
                <a:spcPts val="0"/>
              </a:spcAft>
              <a:buFont typeface="Arial" pitchFamily="34" charset="0"/>
              <a:buChar char="–"/>
              <a:defRPr/>
            </a:pPr>
            <a:r>
              <a:rPr lang="en-US" dirty="0" smtClean="0"/>
              <a:t>Once per path</a:t>
            </a:r>
            <a:br>
              <a:rPr lang="en-US" dirty="0" smtClean="0"/>
            </a:br>
            <a:r>
              <a:rPr lang="en-US" dirty="0" smtClean="0"/>
              <a:t>(not per-packet, not even per flow)</a:t>
            </a:r>
          </a:p>
          <a:p>
            <a:pPr marL="914400" lvl="1" indent="-514350" fontAlgn="auto">
              <a:spcAft>
                <a:spcPts val="0"/>
              </a:spcAft>
              <a:buFont typeface="Arial" pitchFamily="34" charset="0"/>
              <a:buChar char="–"/>
              <a:defRPr/>
            </a:pPr>
            <a:r>
              <a:rPr lang="en-US" dirty="0" smtClean="0"/>
              <a:t>Before packet flow</a:t>
            </a:r>
          </a:p>
          <a:p>
            <a:pPr marL="514350" indent="-514350" fontAlgn="auto">
              <a:spcAft>
                <a:spcPts val="0"/>
              </a:spcAft>
              <a:buFont typeface="+mj-lt"/>
              <a:buAutoNum type="arabicPeriod"/>
              <a:defRPr/>
            </a:pPr>
            <a:r>
              <a:rPr lang="en-US" dirty="0" smtClean="0"/>
              <a:t>Decision is encoded in cryptographic proof of consent using shared symmetric key.</a:t>
            </a:r>
          </a:p>
          <a:p>
            <a:pPr marL="514350" indent="-514350" fontAlgn="auto">
              <a:spcAft>
                <a:spcPts val="0"/>
              </a:spcAft>
              <a:buFont typeface="+mj-lt"/>
              <a:buAutoNum type="arabicPeriod"/>
              <a:defRPr/>
            </a:pPr>
            <a:r>
              <a:rPr lang="en-US" dirty="0" smtClean="0"/>
              <a:t>Forwarders can verify that the consent server had approved of the path.</a:t>
            </a:r>
            <a:endParaRPr 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36867" name="Content Placeholder 2"/>
          <p:cNvSpPr>
            <a:spLocks noGrp="1"/>
          </p:cNvSpPr>
          <p:nvPr>
            <p:ph idx="1"/>
          </p:nvPr>
        </p:nvSpPr>
        <p:spPr/>
        <p:txBody>
          <a:bodyPr/>
          <a:lstStyle/>
          <a:p>
            <a:pPr marL="514350" indent="-514350">
              <a:buFont typeface="Calibri" pitchFamily="34" charset="0"/>
              <a:buAutoNum type="arabicPeriod"/>
            </a:pPr>
            <a:endParaRPr lang="en-US" dirty="0" smtClean="0"/>
          </a:p>
          <a:p>
            <a:pPr marL="514350" indent="-514350">
              <a:buFont typeface="Calibri" pitchFamily="34" charset="0"/>
              <a:buAutoNum type="arabicPeriod"/>
            </a:pPr>
            <a:r>
              <a:rPr lang="en-US" dirty="0" smtClean="0">
                <a:solidFill>
                  <a:schemeClr val="bg1">
                    <a:lumMod val="75000"/>
                  </a:schemeClr>
                </a:solidFill>
              </a:rPr>
              <a:t>Make sure that the path is legal</a:t>
            </a:r>
          </a:p>
          <a:p>
            <a:pPr marL="514350" indent="-514350">
              <a:buFont typeface="Calibri" pitchFamily="34" charset="0"/>
              <a:buAutoNum type="arabicPeriod"/>
            </a:pPr>
            <a:endParaRPr lang="en-US" dirty="0" smtClean="0"/>
          </a:p>
          <a:p>
            <a:pPr marL="514350" indent="-514350">
              <a:buFont typeface="Calibri" pitchFamily="34" charset="0"/>
              <a:buAutoNum type="arabicPeriod"/>
            </a:pPr>
            <a:r>
              <a:rPr lang="en-US" dirty="0" smtClean="0"/>
              <a:t>Make sure that the path is followed</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Problems:</a:t>
            </a:r>
          </a:p>
          <a:p>
            <a:pPr lvl="1" fontAlgn="auto">
              <a:spcAft>
                <a:spcPts val="0"/>
              </a:spcAft>
              <a:buFont typeface="Arial" pitchFamily="34" charset="0"/>
              <a:buChar char="–"/>
              <a:defRPr/>
            </a:pPr>
            <a:r>
              <a:rPr lang="en-US" dirty="0" smtClean="0">
                <a:solidFill>
                  <a:srgbClr val="0000CC"/>
                </a:solidFill>
              </a:rPr>
              <a:t>Backbone speeds </a:t>
            </a:r>
            <a:r>
              <a:rPr lang="en-US" dirty="0" smtClean="0"/>
              <a:t>preclude digital signatures or public key crypto on the fast path.</a:t>
            </a:r>
          </a:p>
          <a:p>
            <a:pPr lvl="1" fontAlgn="auto">
              <a:spcAft>
                <a:spcPts val="0"/>
              </a:spcAft>
              <a:buFont typeface="Arial" pitchFamily="34" charset="0"/>
              <a:buChar char="–"/>
              <a:defRPr/>
            </a:pPr>
            <a:r>
              <a:rPr lang="en-US" dirty="0" smtClean="0">
                <a:solidFill>
                  <a:srgbClr val="0000CC"/>
                </a:solidFill>
              </a:rPr>
              <a:t>Federated nature of the Internet </a:t>
            </a:r>
            <a:r>
              <a:rPr lang="en-US" dirty="0" smtClean="0"/>
              <a:t>precludes central root of trust, pre-configured shared secrets, etc…</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solidFill>
                  <a:srgbClr val="C00000"/>
                </a:solidFill>
              </a:rPr>
              <a:t>ICING </a:t>
            </a:r>
            <a:r>
              <a:rPr lang="en-US" dirty="0" smtClean="0"/>
              <a:t>overcomes these hurdles with new packet authentication techniques.</a:t>
            </a:r>
          </a:p>
        </p:txBody>
      </p:sp>
      <p:sp>
        <p:nvSpPr>
          <p:cNvPr id="48132" name="TextBox 3"/>
          <p:cNvSpPr txBox="1">
            <a:spLocks noChangeArrowheads="1"/>
          </p:cNvSpPr>
          <p:nvPr/>
        </p:nvSpPr>
        <p:spPr bwMode="auto">
          <a:xfrm>
            <a:off x="1905000" y="15240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49156"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9157"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49158" name="Group 14"/>
          <p:cNvGrpSpPr>
            <a:grpSpLocks/>
          </p:cNvGrpSpPr>
          <p:nvPr/>
        </p:nvGrpSpPr>
        <p:grpSpPr bwMode="auto">
          <a:xfrm>
            <a:off x="533400" y="3805238"/>
            <a:ext cx="1065213" cy="1300162"/>
            <a:chOff x="838200" y="2438400"/>
            <a:chExt cx="1064715" cy="1299865"/>
          </a:xfrm>
        </p:grpSpPr>
        <p:sp>
          <p:nvSpPr>
            <p:cNvPr id="4916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49169"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49159"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49167"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49160"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cxnSp>
        <p:nvCxnSpPr>
          <p:cNvPr id="22" name="Straight Arrow Connector 21"/>
          <p:cNvCxnSpPr/>
          <p:nvPr/>
        </p:nvCxnSpPr>
        <p:spPr>
          <a:xfrm flipV="1">
            <a:off x="1371600" y="4191000"/>
            <a:ext cx="6096000" cy="4763"/>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
        <p:nvSpPr>
          <p:cNvPr id="28" name="Snip Diagonal Corner Rectangle 27"/>
          <p:cNvSpPr/>
          <p:nvPr/>
        </p:nvSpPr>
        <p:spPr>
          <a:xfrm>
            <a:off x="1371600" y="5105400"/>
            <a:ext cx="7239000" cy="1524000"/>
          </a:xfrm>
          <a:prstGeom prst="snip2DiagRect">
            <a:avLst/>
          </a:prstGeom>
        </p:spPr>
        <p:style>
          <a:lnRef idx="2">
            <a:schemeClr val="accent2"/>
          </a:lnRef>
          <a:fillRef idx="1">
            <a:schemeClr val="lt1"/>
          </a:fillRef>
          <a:effectRef idx="0">
            <a:schemeClr val="accent2"/>
          </a:effectRef>
          <a:fontRef idx="minor">
            <a:schemeClr val="dk1"/>
          </a:fontRef>
        </p:style>
        <p:txBody>
          <a:bodyPr anchor="ctr"/>
          <a:lstStyle/>
          <a:p>
            <a:pPr fontAlgn="auto">
              <a:spcBef>
                <a:spcPts val="0"/>
              </a:spcBef>
              <a:spcAft>
                <a:spcPts val="0"/>
              </a:spcAft>
              <a:defRPr/>
            </a:pPr>
            <a:r>
              <a:rPr lang="en-US" sz="2400" dirty="0"/>
              <a:t>Packet =</a:t>
            </a:r>
          </a:p>
          <a:p>
            <a:pPr fontAlgn="auto">
              <a:spcBef>
                <a:spcPts val="0"/>
              </a:spcBef>
              <a:spcAft>
                <a:spcPts val="0"/>
              </a:spcAft>
              <a:defRPr/>
            </a:pPr>
            <a:r>
              <a:rPr lang="en-US" sz="2400" dirty="0"/>
              <a:t>&lt;Path, </a:t>
            </a:r>
            <a:r>
              <a:rPr lang="en-US" sz="2400" dirty="0">
                <a:solidFill>
                  <a:schemeClr val="tx2">
                    <a:lumMod val="60000"/>
                    <a:lumOff val="40000"/>
                  </a:schemeClr>
                </a:solidFill>
              </a:rPr>
              <a:t>PoC_1</a:t>
            </a:r>
            <a:r>
              <a:rPr lang="en-US" sz="2400" dirty="0"/>
              <a:t>, </a:t>
            </a:r>
            <a:r>
              <a:rPr lang="en-US" sz="2400" dirty="0">
                <a:solidFill>
                  <a:schemeClr val="accent3">
                    <a:lumMod val="75000"/>
                  </a:schemeClr>
                </a:solidFill>
              </a:rPr>
              <a:t>PoC_2</a:t>
            </a:r>
            <a:r>
              <a:rPr lang="en-US" sz="2400" dirty="0"/>
              <a:t>, </a:t>
            </a:r>
            <a:r>
              <a:rPr lang="en-US" sz="2400" dirty="0" err="1">
                <a:solidFill>
                  <a:schemeClr val="accent4">
                    <a:lumMod val="75000"/>
                  </a:schemeClr>
                </a:solidFill>
              </a:rPr>
              <a:t>PoC_dst</a:t>
            </a:r>
            <a:r>
              <a:rPr lang="en-US" sz="2400" dirty="0"/>
              <a:t>, </a:t>
            </a:r>
            <a:r>
              <a:rPr lang="en-US" sz="2400" dirty="0">
                <a:solidFill>
                  <a:schemeClr val="tx2">
                    <a:lumMod val="60000"/>
                    <a:lumOff val="40000"/>
                  </a:schemeClr>
                </a:solidFill>
              </a:rPr>
              <a:t>V_1</a:t>
            </a:r>
            <a:r>
              <a:rPr lang="en-US" sz="2400" dirty="0"/>
              <a:t>, </a:t>
            </a:r>
            <a:r>
              <a:rPr lang="en-US" sz="2400" dirty="0">
                <a:solidFill>
                  <a:schemeClr val="accent3">
                    <a:lumMod val="75000"/>
                  </a:schemeClr>
                </a:solidFill>
              </a:rPr>
              <a:t>V_2</a:t>
            </a:r>
            <a:r>
              <a:rPr lang="en-US" sz="2400" dirty="0"/>
              <a:t>, </a:t>
            </a:r>
            <a:r>
              <a:rPr lang="en-US" sz="2400" dirty="0" err="1">
                <a:solidFill>
                  <a:schemeClr val="accent4">
                    <a:lumMod val="75000"/>
                  </a:schemeClr>
                </a:solidFill>
              </a:rPr>
              <a:t>V_dst</a:t>
            </a:r>
            <a:r>
              <a:rPr lang="en-US" sz="2400" dirty="0"/>
              <a:t>, data&gt;</a:t>
            </a:r>
          </a:p>
          <a:p>
            <a:pPr fontAlgn="auto">
              <a:spcBef>
                <a:spcPts val="0"/>
              </a:spcBef>
              <a:spcAft>
                <a:spcPts val="0"/>
              </a:spcAft>
              <a:defRPr/>
            </a:pPr>
            <a:r>
              <a:rPr lang="en-US" sz="2400" dirty="0" err="1"/>
              <a:t>V_i</a:t>
            </a:r>
            <a:r>
              <a:rPr lang="en-US" sz="2400" dirty="0"/>
              <a:t> proves to Realm </a:t>
            </a:r>
            <a:r>
              <a:rPr lang="en-US" sz="2400" dirty="0" err="1"/>
              <a:t>i</a:t>
            </a:r>
            <a:r>
              <a:rPr lang="en-US" sz="2400" dirty="0"/>
              <a:t> that everyone before it has seen the packet.</a:t>
            </a:r>
          </a:p>
        </p:txBody>
      </p:sp>
      <p:sp>
        <p:nvSpPr>
          <p:cNvPr id="49163" name="TextBox 28"/>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49164" name="TextBox 29"/>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5" name="Oval 24"/>
          <p:cNvSpPr/>
          <p:nvPr/>
        </p:nvSpPr>
        <p:spPr>
          <a:xfrm>
            <a:off x="5257800" y="5410200"/>
            <a:ext cx="2209800" cy="5334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grpSp>
        <p:nvGrpSpPr>
          <p:cNvPr id="50180"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50181"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50182" name="Group 14"/>
          <p:cNvGrpSpPr>
            <a:grpSpLocks/>
          </p:cNvGrpSpPr>
          <p:nvPr/>
        </p:nvGrpSpPr>
        <p:grpSpPr bwMode="auto">
          <a:xfrm>
            <a:off x="533400" y="3805238"/>
            <a:ext cx="1065213" cy="1300162"/>
            <a:chOff x="838200" y="2438400"/>
            <a:chExt cx="1064715" cy="1299865"/>
          </a:xfrm>
        </p:grpSpPr>
        <p:sp>
          <p:nvSpPr>
            <p:cNvPr id="5019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0199"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50183"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50197"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50184"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50185"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50186"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7" name="Oval 26"/>
          <p:cNvSpPr/>
          <p:nvPr/>
        </p:nvSpPr>
        <p:spPr>
          <a:xfrm>
            <a:off x="6934200" y="4648200"/>
            <a:ext cx="1752600" cy="457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4724400" y="4648200"/>
            <a:ext cx="1752600" cy="457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2438400" y="4648200"/>
            <a:ext cx="1752600" cy="457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1828800" y="5715000"/>
            <a:ext cx="55626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Name is a Public Key</a:t>
            </a:r>
          </a:p>
          <a:p>
            <a:pPr algn="ctr" fontAlgn="auto">
              <a:spcBef>
                <a:spcPts val="0"/>
              </a:spcBef>
              <a:spcAft>
                <a:spcPts val="0"/>
              </a:spcAft>
              <a:defRPr/>
            </a:pPr>
            <a:r>
              <a:rPr lang="en-US" sz="2400" dirty="0"/>
              <a:t>(use </a:t>
            </a:r>
            <a:r>
              <a:rPr lang="en-US" sz="2400" dirty="0" smtClean="0"/>
              <a:t>elliptic curve crypto to </a:t>
            </a:r>
            <a:r>
              <a:rPr lang="en-US" sz="2400" dirty="0"/>
              <a:t>make short)</a:t>
            </a:r>
          </a:p>
        </p:txBody>
      </p:sp>
      <p:cxnSp>
        <p:nvCxnSpPr>
          <p:cNvPr id="32" name="Straight Arrow Connector 31"/>
          <p:cNvCxnSpPr>
            <a:stCxn id="30" idx="0"/>
            <a:endCxn id="29" idx="5"/>
          </p:cNvCxnSpPr>
          <p:nvPr/>
        </p:nvCxnSpPr>
        <p:spPr>
          <a:xfrm rot="16200000" flipV="1">
            <a:off x="3933942" y="5038841"/>
            <a:ext cx="676555" cy="67576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4" name="Straight Arrow Connector 33"/>
          <p:cNvCxnSpPr>
            <a:stCxn id="30" idx="0"/>
            <a:endCxn id="50186" idx="2"/>
          </p:cNvCxnSpPr>
          <p:nvPr/>
        </p:nvCxnSpPr>
        <p:spPr>
          <a:xfrm rot="5400000" flipH="1" flipV="1">
            <a:off x="4796235" y="4924029"/>
            <a:ext cx="604837" cy="97710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7" name="Straight Arrow Connector 36"/>
          <p:cNvCxnSpPr>
            <a:stCxn id="30" idx="0"/>
            <a:endCxn id="27" idx="3"/>
          </p:cNvCxnSpPr>
          <p:nvPr/>
        </p:nvCxnSpPr>
        <p:spPr>
          <a:xfrm rot="5400000" flipH="1" flipV="1">
            <a:off x="5562204" y="4086342"/>
            <a:ext cx="676555" cy="258076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40" name="Oval 39"/>
          <p:cNvSpPr/>
          <p:nvPr/>
        </p:nvSpPr>
        <p:spPr>
          <a:xfrm>
            <a:off x="228600" y="4648200"/>
            <a:ext cx="1752600" cy="457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41" name="Straight Arrow Connector 40"/>
          <p:cNvCxnSpPr>
            <a:stCxn id="30" idx="0"/>
            <a:endCxn id="40" idx="5"/>
          </p:cNvCxnSpPr>
          <p:nvPr/>
        </p:nvCxnSpPr>
        <p:spPr>
          <a:xfrm rot="16200000" flipV="1">
            <a:off x="2829042" y="3933941"/>
            <a:ext cx="676555" cy="288556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Network Policies</a:t>
            </a:r>
          </a:p>
        </p:txBody>
      </p:sp>
      <p:sp>
        <p:nvSpPr>
          <p:cNvPr id="6147"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6148" name="Group 25"/>
          <p:cNvGrpSpPr>
            <a:grpSpLocks/>
          </p:cNvGrpSpPr>
          <p:nvPr/>
        </p:nvGrpSpPr>
        <p:grpSpPr bwMode="auto">
          <a:xfrm>
            <a:off x="457200" y="3581400"/>
            <a:ext cx="8382000" cy="2819400"/>
            <a:chOff x="457200" y="3581400"/>
            <a:chExt cx="8382000" cy="2819400"/>
          </a:xfrm>
        </p:grpSpPr>
        <p:sp>
          <p:nvSpPr>
            <p:cNvPr id="6154"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155"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6156"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6157"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6158"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6159"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6160"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6161"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6162"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6163"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grpSp>
        <p:nvGrpSpPr>
          <p:cNvPr id="6149" name="Group 31"/>
          <p:cNvGrpSpPr>
            <a:grpSpLocks/>
          </p:cNvGrpSpPr>
          <p:nvPr/>
        </p:nvGrpSpPr>
        <p:grpSpPr bwMode="auto">
          <a:xfrm>
            <a:off x="7315200" y="3159125"/>
            <a:ext cx="1219200" cy="1717675"/>
            <a:chOff x="609600" y="3159615"/>
            <a:chExt cx="1219200" cy="1717185"/>
          </a:xfrm>
        </p:grpSpPr>
        <p:sp>
          <p:nvSpPr>
            <p:cNvPr id="28" name="Oval 27"/>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
        <p:nvSpPr>
          <p:cNvPr id="6150" name="modem"/>
          <p:cNvSpPr>
            <a:spLocks noEditPoints="1" noChangeArrowheads="1"/>
          </p:cNvSpPr>
          <p:nvPr/>
        </p:nvSpPr>
        <p:spPr bwMode="auto">
          <a:xfrm>
            <a:off x="4267200" y="5334000"/>
            <a:ext cx="1371600" cy="457200"/>
          </a:xfrm>
          <a:custGeom>
            <a:avLst/>
            <a:gdLst>
              <a:gd name="T0" fmla="*/ 0 w 21600"/>
              <a:gd name="T1" fmla="*/ 109051 h 21600"/>
              <a:gd name="T2" fmla="*/ 186753 w 21600"/>
              <a:gd name="T3" fmla="*/ 0 h 21600"/>
              <a:gd name="T4" fmla="*/ 1182688 w 21600"/>
              <a:gd name="T5" fmla="*/ 0 h 21600"/>
              <a:gd name="T6" fmla="*/ 1371600 w 21600"/>
              <a:gd name="T7" fmla="*/ 109051 h 21600"/>
              <a:gd name="T8" fmla="*/ 1371600 w 21600"/>
              <a:gd name="T9" fmla="*/ 457200 h 21600"/>
              <a:gd name="T10" fmla="*/ 0 w 21600"/>
              <a:gd name="T11" fmla="*/ 457200 h 21600"/>
              <a:gd name="T12" fmla="*/ 685800 w 21600"/>
              <a:gd name="T13" fmla="*/ 0 h 21600"/>
              <a:gd name="T14" fmla="*/ 685800 w 21600"/>
              <a:gd name="T15" fmla="*/ 457200 h 21600"/>
              <a:gd name="T16" fmla="*/ 0 w 21600"/>
              <a:gd name="T17" fmla="*/ 283125 h 21600"/>
              <a:gd name="T18" fmla="*/ 1371600 w 21600"/>
              <a:gd name="T19" fmla="*/ 28312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r>
              <a:rPr lang="en-US">
                <a:latin typeface="Calibri" pitchFamily="34" charset="0"/>
              </a:rPr>
              <a:t>Middlebox</a:t>
            </a:r>
          </a:p>
        </p:txBody>
      </p:sp>
      <p:sp>
        <p:nvSpPr>
          <p:cNvPr id="27" name="Freeform 26"/>
          <p:cNvSpPr/>
          <p:nvPr/>
        </p:nvSpPr>
        <p:spPr>
          <a:xfrm>
            <a:off x="1497013" y="4184650"/>
            <a:ext cx="6091237" cy="1479550"/>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 name="connsiteX0" fmla="*/ 0 w 6092041"/>
              <a:gd name="connsiteY0" fmla="*/ 266866 h 1685637"/>
              <a:gd name="connsiteX1" fmla="*/ 1211283 w 6092041"/>
              <a:gd name="connsiteY1" fmla="*/ 326242 h 1685637"/>
              <a:gd name="connsiteX2" fmla="*/ 2389909 w 6092041"/>
              <a:gd name="connsiteY2" fmla="*/ 692398 h 1685637"/>
              <a:gd name="connsiteX3" fmla="*/ 3456709 w 6092041"/>
              <a:gd name="connsiteY3" fmla="*/ 1606798 h 1685637"/>
              <a:gd name="connsiteX4" fmla="*/ 5070764 w 6092041"/>
              <a:gd name="connsiteY4" fmla="*/ 219364 h 1685637"/>
              <a:gd name="connsiteX5" fmla="*/ 6092041 w 6092041"/>
              <a:gd name="connsiteY5" fmla="*/ 290616 h 1685637"/>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80128"/>
              <a:gd name="connsiteX1" fmla="*/ 1211283 w 6092041"/>
              <a:gd name="connsiteY1" fmla="*/ 173842 h 1480128"/>
              <a:gd name="connsiteX2" fmla="*/ 2389909 w 6092041"/>
              <a:gd name="connsiteY2" fmla="*/ 539998 h 1480128"/>
              <a:gd name="connsiteX3" fmla="*/ 3456709 w 6092041"/>
              <a:gd name="connsiteY3" fmla="*/ 1454398 h 1480128"/>
              <a:gd name="connsiteX4" fmla="*/ 3761509 w 6092041"/>
              <a:gd name="connsiteY4" fmla="*/ 539998 h 1480128"/>
              <a:gd name="connsiteX5" fmla="*/ 5070764 w 6092041"/>
              <a:gd name="connsiteY5" fmla="*/ 66964 h 1480128"/>
              <a:gd name="connsiteX6" fmla="*/ 6092041 w 6092041"/>
              <a:gd name="connsiteY6" fmla="*/ 138216 h 148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2041" h="1480128">
                <a:moveTo>
                  <a:pt x="0" y="114466"/>
                </a:moveTo>
                <a:cubicBezTo>
                  <a:pt x="399802" y="174832"/>
                  <a:pt x="812965" y="102920"/>
                  <a:pt x="1211283" y="173842"/>
                </a:cubicBezTo>
                <a:cubicBezTo>
                  <a:pt x="1609601" y="244764"/>
                  <a:pt x="2015671" y="326572"/>
                  <a:pt x="2389909" y="539998"/>
                </a:cubicBezTo>
                <a:cubicBezTo>
                  <a:pt x="2764147" y="753424"/>
                  <a:pt x="2992582" y="1480128"/>
                  <a:pt x="3456709" y="1454398"/>
                </a:cubicBezTo>
                <a:cubicBezTo>
                  <a:pt x="3903023" y="1432627"/>
                  <a:pt x="3492500" y="771237"/>
                  <a:pt x="3761509" y="539998"/>
                </a:cubicBezTo>
                <a:cubicBezTo>
                  <a:pt x="4030518" y="308759"/>
                  <a:pt x="4682342" y="133928"/>
                  <a:pt x="5070764" y="66964"/>
                </a:cubicBezTo>
                <a:cubicBezTo>
                  <a:pt x="5459186" y="0"/>
                  <a:pt x="5781303" y="139205"/>
                  <a:pt x="6092041" y="138216"/>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advTm="15604"/>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1203"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1205"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PoC_2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err="1"/>
              <a:t>PoC_d</a:t>
            </a:r>
            <a:endParaRPr lang="en-US" sz="2400" dirty="0"/>
          </a:p>
        </p:txBody>
      </p:sp>
      <p:grpSp>
        <p:nvGrpSpPr>
          <p:cNvPr id="51211"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1215"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1216"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1217" name="Group 14"/>
            <p:cNvGrpSpPr>
              <a:grpSpLocks/>
            </p:cNvGrpSpPr>
            <p:nvPr/>
          </p:nvGrpSpPr>
          <p:grpSpPr bwMode="auto">
            <a:xfrm>
              <a:off x="533400" y="3805535"/>
              <a:ext cx="860425" cy="1326900"/>
              <a:chOff x="838200" y="2438400"/>
              <a:chExt cx="860425" cy="1326900"/>
            </a:xfrm>
          </p:grpSpPr>
          <p:sp>
            <p:nvSpPr>
              <p:cNvPr id="5122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1221"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1219"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cxnSp>
        <p:nvCxnSpPr>
          <p:cNvPr id="74" name="Straight Arrow Connector 73"/>
          <p:cNvCxnSpPr/>
          <p:nvPr/>
        </p:nvCxnSpPr>
        <p:spPr>
          <a:xfrm>
            <a:off x="5667375" y="2819400"/>
            <a:ext cx="504825" cy="0"/>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
        <p:nvSpPr>
          <p:cNvPr id="51213" name="TextBox 84"/>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685800" y="5105400"/>
            <a:ext cx="8001000" cy="12192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marL="457200" indent="-457200" fontAlgn="auto">
              <a:spcBef>
                <a:spcPts val="0"/>
              </a:spcBef>
              <a:spcAft>
                <a:spcPts val="0"/>
              </a:spcAft>
              <a:buFontTx/>
              <a:buAutoNum type="arabicPeriod"/>
              <a:defRPr/>
            </a:pPr>
            <a:r>
              <a:rPr lang="en-US" sz="2400" dirty="0"/>
              <a:t>Check PoC_1 = MAC(s_1, Path)</a:t>
            </a:r>
            <a:endParaRPr lang="en-US" sz="2400" dirty="0">
              <a:solidFill>
                <a:schemeClr val="accent1">
                  <a:lumMod val="75000"/>
                </a:schemeClr>
              </a:solidFill>
            </a:endParaRPr>
          </a:p>
        </p:txBody>
      </p:sp>
      <p:cxnSp>
        <p:nvCxnSpPr>
          <p:cNvPr id="31" name="Straight Arrow Connector 30"/>
          <p:cNvCxnSpPr/>
          <p:nvPr/>
        </p:nvCxnSpPr>
        <p:spPr>
          <a:xfrm rot="5400000" flipH="1" flipV="1">
            <a:off x="2628901" y="4838700"/>
            <a:ext cx="533400" cy="317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2229"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grpSp>
        <p:nvGrpSpPr>
          <p:cNvPr id="52230"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2242"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2243"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2244" name="Group 14"/>
            <p:cNvGrpSpPr>
              <a:grpSpLocks/>
            </p:cNvGrpSpPr>
            <p:nvPr/>
          </p:nvGrpSpPr>
          <p:grpSpPr bwMode="auto">
            <a:xfrm>
              <a:off x="533400" y="3805535"/>
              <a:ext cx="860425" cy="1326900"/>
              <a:chOff x="838200" y="2438400"/>
              <a:chExt cx="860425" cy="1326900"/>
            </a:xfrm>
          </p:grpSpPr>
          <p:sp>
            <p:nvSpPr>
              <p:cNvPr id="5224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2248"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2246"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5146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5943600" y="2286000"/>
            <a:ext cx="1143000" cy="10668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233" name="TextBox 37"/>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
        <p:nvSpPr>
          <p:cNvPr id="32" name="Snip Single Corner Rectangle 31"/>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2235" name="TextBox 32"/>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34" name="Rectangle 33"/>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5" name="Snip Single Corner Rectangle 34"/>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36" name="Rectangle 35"/>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37" name="Rectangle 36"/>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PoC_2</a:t>
            </a:r>
          </a:p>
        </p:txBody>
      </p:sp>
      <p:sp>
        <p:nvSpPr>
          <p:cNvPr id="39" name="Rectangle 38"/>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err="1"/>
              <a:t>PoC_d</a:t>
            </a:r>
            <a:endParaRPr lang="en-US" sz="2400"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30" name="Rectangle 29"/>
          <p:cNvSpPr/>
          <p:nvPr/>
        </p:nvSpPr>
        <p:spPr>
          <a:xfrm>
            <a:off x="685800" y="5105400"/>
            <a:ext cx="8001000" cy="12192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marL="457200" indent="-457200" fontAlgn="auto">
              <a:spcBef>
                <a:spcPts val="0"/>
              </a:spcBef>
              <a:spcAft>
                <a:spcPts val="0"/>
              </a:spcAft>
              <a:buFontTx/>
              <a:buAutoNum type="arabicPeriod"/>
              <a:defRPr/>
            </a:pPr>
            <a:r>
              <a:rPr lang="en-US" sz="2400" dirty="0"/>
              <a:t>If not in cache, calculate k</a:t>
            </a:r>
            <a:r>
              <a:rPr lang="en-US" sz="2400" baseline="-25000" dirty="0"/>
              <a:t>1,2</a:t>
            </a:r>
            <a:r>
              <a:rPr lang="en-US" sz="2400" dirty="0"/>
              <a:t> = DH-Key-</a:t>
            </a:r>
            <a:r>
              <a:rPr lang="en-US" sz="2400" dirty="0" err="1"/>
              <a:t>Exch</a:t>
            </a:r>
            <a:r>
              <a:rPr lang="en-US" sz="2400" dirty="0"/>
              <a:t>(R1, R2)</a:t>
            </a:r>
          </a:p>
          <a:p>
            <a:pPr marL="457200" indent="-457200" fontAlgn="auto">
              <a:spcBef>
                <a:spcPts val="0"/>
              </a:spcBef>
              <a:spcAft>
                <a:spcPts val="0"/>
              </a:spcAft>
              <a:buFontTx/>
              <a:buAutoNum type="arabicPeriod"/>
              <a:defRPr/>
            </a:pPr>
            <a:r>
              <a:rPr lang="en-US" sz="2400" dirty="0"/>
              <a:t>V_2 = </a:t>
            </a:r>
            <a:r>
              <a:rPr lang="en-US" sz="2400" dirty="0">
                <a:solidFill>
                  <a:schemeClr val="accent3">
                    <a:lumMod val="75000"/>
                  </a:schemeClr>
                </a:solidFill>
              </a:rPr>
              <a:t>PoC_2</a:t>
            </a:r>
            <a:r>
              <a:rPr lang="en-US" sz="2400" dirty="0"/>
              <a:t> ^ </a:t>
            </a:r>
            <a:r>
              <a:rPr lang="en-US" sz="2400" dirty="0">
                <a:solidFill>
                  <a:schemeClr val="tx1"/>
                </a:solidFill>
              </a:rPr>
              <a:t>MAC(</a:t>
            </a:r>
            <a:r>
              <a:rPr lang="en-US" sz="2400" dirty="0">
                <a:solidFill>
                  <a:schemeClr val="tx2">
                    <a:lumMod val="60000"/>
                    <a:lumOff val="40000"/>
                  </a:schemeClr>
                </a:solidFill>
              </a:rPr>
              <a:t>k</a:t>
            </a:r>
            <a:r>
              <a:rPr lang="en-US" sz="2400" baseline="-25000" dirty="0">
                <a:solidFill>
                  <a:schemeClr val="tx2">
                    <a:lumMod val="60000"/>
                    <a:lumOff val="40000"/>
                  </a:schemeClr>
                </a:solidFill>
              </a:rPr>
              <a:t>1,2</a:t>
            </a:r>
            <a:r>
              <a:rPr lang="en-US" sz="2400" dirty="0">
                <a:solidFill>
                  <a:schemeClr val="tx1"/>
                </a:solidFill>
              </a:rPr>
              <a:t>, </a:t>
            </a:r>
            <a:r>
              <a:rPr lang="en-US" sz="2400" dirty="0">
                <a:solidFill>
                  <a:schemeClr val="tx2">
                    <a:lumMod val="60000"/>
                    <a:lumOff val="40000"/>
                  </a:schemeClr>
                </a:solidFill>
              </a:rPr>
              <a:t>0</a:t>
            </a:r>
            <a:r>
              <a:rPr lang="en-US" sz="2400" dirty="0">
                <a:solidFill>
                  <a:schemeClr val="tx1"/>
                </a:solidFill>
              </a:rPr>
              <a:t> || Hash(Path || Data))</a:t>
            </a:r>
          </a:p>
        </p:txBody>
      </p:sp>
      <p:cxnSp>
        <p:nvCxnSpPr>
          <p:cNvPr id="31" name="Straight Arrow Connector 30"/>
          <p:cNvCxnSpPr>
            <a:stCxn id="30" idx="0"/>
            <a:endCxn id="29" idx="2"/>
          </p:cNvCxnSpPr>
          <p:nvPr/>
        </p:nvCxnSpPr>
        <p:spPr>
          <a:xfrm rot="5400000" flipH="1" flipV="1">
            <a:off x="4457701" y="4876800"/>
            <a:ext cx="457200" cy="317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3254"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3256"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err="1"/>
              <a:t>PoC_d</a:t>
            </a:r>
            <a:endParaRPr lang="en-US" sz="2400" dirty="0"/>
          </a:p>
        </p:txBody>
      </p:sp>
      <p:grpSp>
        <p:nvGrpSpPr>
          <p:cNvPr id="53262"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3267"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3268"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3269" name="Group 14"/>
            <p:cNvGrpSpPr>
              <a:grpSpLocks/>
            </p:cNvGrpSpPr>
            <p:nvPr/>
          </p:nvGrpSpPr>
          <p:grpSpPr bwMode="auto">
            <a:xfrm>
              <a:off x="533400" y="3805535"/>
              <a:ext cx="860425" cy="1326900"/>
              <a:chOff x="838200" y="2438400"/>
              <a:chExt cx="860425" cy="1326900"/>
            </a:xfrm>
          </p:grpSpPr>
          <p:sp>
            <p:nvSpPr>
              <p:cNvPr id="5327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3273"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3271"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9718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5943600" y="2286000"/>
            <a:ext cx="1143000" cy="10668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265" name="TextBox 37"/>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019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30" name="Rectangle 29"/>
          <p:cNvSpPr/>
          <p:nvPr/>
        </p:nvSpPr>
        <p:spPr>
          <a:xfrm>
            <a:off x="685800" y="5105400"/>
            <a:ext cx="8001000" cy="12192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marL="457200" indent="-457200" fontAlgn="auto">
              <a:spcBef>
                <a:spcPts val="0"/>
              </a:spcBef>
              <a:spcAft>
                <a:spcPts val="0"/>
              </a:spcAft>
              <a:buFontTx/>
              <a:buAutoNum type="arabicPeriod"/>
              <a:defRPr/>
            </a:pPr>
            <a:r>
              <a:rPr lang="en-US" sz="2400" dirty="0"/>
              <a:t>If not in cache, calculate k</a:t>
            </a:r>
            <a:r>
              <a:rPr lang="en-US" sz="2400" baseline="-25000" dirty="0"/>
              <a:t>1,3</a:t>
            </a:r>
            <a:r>
              <a:rPr lang="en-US" sz="2400" dirty="0"/>
              <a:t> = DH-Key-</a:t>
            </a:r>
            <a:r>
              <a:rPr lang="en-US" sz="2400" dirty="0" err="1"/>
              <a:t>Exch</a:t>
            </a:r>
            <a:r>
              <a:rPr lang="en-US" sz="2400" dirty="0"/>
              <a:t>(R1, R3)</a:t>
            </a:r>
          </a:p>
          <a:p>
            <a:pPr marL="457200" indent="-457200" fontAlgn="auto">
              <a:spcBef>
                <a:spcPts val="0"/>
              </a:spcBef>
              <a:spcAft>
                <a:spcPts val="0"/>
              </a:spcAft>
              <a:buFontTx/>
              <a:buAutoNum type="arabicPeriod"/>
              <a:defRPr/>
            </a:pPr>
            <a:r>
              <a:rPr lang="en-US" sz="2400" dirty="0"/>
              <a:t>V_3 = </a:t>
            </a:r>
            <a:r>
              <a:rPr lang="en-US" sz="2400" dirty="0">
                <a:solidFill>
                  <a:srgbClr val="7030A0"/>
                </a:solidFill>
              </a:rPr>
              <a:t>PoC_3</a:t>
            </a:r>
            <a:r>
              <a:rPr lang="en-US" sz="2400" dirty="0"/>
              <a:t> ^ </a:t>
            </a:r>
            <a:r>
              <a:rPr lang="en-US" sz="2400" dirty="0">
                <a:solidFill>
                  <a:schemeClr val="tx1"/>
                </a:solidFill>
              </a:rPr>
              <a:t>MAC(</a:t>
            </a:r>
            <a:r>
              <a:rPr lang="en-US" sz="2400" dirty="0">
                <a:solidFill>
                  <a:schemeClr val="tx2">
                    <a:lumMod val="60000"/>
                    <a:lumOff val="40000"/>
                  </a:schemeClr>
                </a:solidFill>
              </a:rPr>
              <a:t>k</a:t>
            </a:r>
            <a:r>
              <a:rPr lang="en-US" sz="2400" baseline="-25000" dirty="0">
                <a:solidFill>
                  <a:schemeClr val="tx2">
                    <a:lumMod val="60000"/>
                    <a:lumOff val="40000"/>
                  </a:schemeClr>
                </a:solidFill>
              </a:rPr>
              <a:t>1,3</a:t>
            </a:r>
            <a:r>
              <a:rPr lang="en-US" sz="2400" dirty="0">
                <a:solidFill>
                  <a:schemeClr val="tx1"/>
                </a:solidFill>
              </a:rPr>
              <a:t>, </a:t>
            </a:r>
            <a:r>
              <a:rPr lang="en-US" sz="2400" dirty="0">
                <a:solidFill>
                  <a:schemeClr val="tx2">
                    <a:lumMod val="60000"/>
                    <a:lumOff val="40000"/>
                  </a:schemeClr>
                </a:solidFill>
              </a:rPr>
              <a:t>0</a:t>
            </a:r>
            <a:r>
              <a:rPr lang="en-US" sz="2400" dirty="0">
                <a:solidFill>
                  <a:schemeClr val="tx1"/>
                </a:solidFill>
              </a:rPr>
              <a:t> || Hash(Path || Data))</a:t>
            </a:r>
          </a:p>
        </p:txBody>
      </p:sp>
      <p:cxnSp>
        <p:nvCxnSpPr>
          <p:cNvPr id="31" name="Straight Arrow Connector 30"/>
          <p:cNvCxnSpPr/>
          <p:nvPr/>
        </p:nvCxnSpPr>
        <p:spPr>
          <a:xfrm rot="5400000" flipH="1" flipV="1">
            <a:off x="6325394" y="4876006"/>
            <a:ext cx="4572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4279"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4281"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a:t>V_3</a:t>
            </a:r>
          </a:p>
        </p:txBody>
      </p:sp>
      <p:grpSp>
        <p:nvGrpSpPr>
          <p:cNvPr id="54287"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4292"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4293"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4294" name="Group 14"/>
            <p:cNvGrpSpPr>
              <a:grpSpLocks/>
            </p:cNvGrpSpPr>
            <p:nvPr/>
          </p:nvGrpSpPr>
          <p:grpSpPr bwMode="auto">
            <a:xfrm>
              <a:off x="533400" y="3805535"/>
              <a:ext cx="860425" cy="1326900"/>
              <a:chOff x="838200" y="2438400"/>
              <a:chExt cx="860425" cy="1326900"/>
            </a:xfrm>
          </p:grpSpPr>
          <p:sp>
            <p:nvSpPr>
              <p:cNvPr id="5429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4298"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4296"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9718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5943600" y="2286000"/>
            <a:ext cx="1143000" cy="10668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290" name="TextBox 32"/>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019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5301"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5303"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a:t>V_3</a:t>
            </a:r>
          </a:p>
        </p:txBody>
      </p:sp>
      <p:grpSp>
        <p:nvGrpSpPr>
          <p:cNvPr id="55309"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5313"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5314"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5315" name="Group 14"/>
            <p:cNvGrpSpPr>
              <a:grpSpLocks/>
            </p:cNvGrpSpPr>
            <p:nvPr/>
          </p:nvGrpSpPr>
          <p:grpSpPr bwMode="auto">
            <a:xfrm>
              <a:off x="533400" y="3805535"/>
              <a:ext cx="860425" cy="1326900"/>
              <a:chOff x="838200" y="2438400"/>
              <a:chExt cx="860425" cy="1326900"/>
            </a:xfrm>
          </p:grpSpPr>
          <p:sp>
            <p:nvSpPr>
              <p:cNvPr id="5531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5319"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5317"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55310" name="TextBox 32"/>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cxnSp>
        <p:nvCxnSpPr>
          <p:cNvPr id="34" name="Straight Arrow Connector 33"/>
          <p:cNvCxnSpPr/>
          <p:nvPr/>
        </p:nvCxnSpPr>
        <p:spPr>
          <a:xfrm>
            <a:off x="6781800" y="2819400"/>
            <a:ext cx="504825" cy="0"/>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019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30" name="Rectangle 29"/>
          <p:cNvSpPr/>
          <p:nvPr/>
        </p:nvSpPr>
        <p:spPr>
          <a:xfrm>
            <a:off x="76200" y="5105400"/>
            <a:ext cx="8915400" cy="121920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457200" indent="-457200" fontAlgn="auto">
              <a:spcBef>
                <a:spcPts val="0"/>
              </a:spcBef>
              <a:spcAft>
                <a:spcPts val="0"/>
              </a:spcAft>
              <a:buFontTx/>
              <a:buAutoNum type="arabicPeriod"/>
              <a:defRPr/>
            </a:pPr>
            <a:r>
              <a:rPr lang="en-US" sz="2400" dirty="0"/>
              <a:t>Calculate PoC_2 = MAC(s_2, Path)</a:t>
            </a:r>
          </a:p>
          <a:p>
            <a:pPr marL="457200" indent="-457200" fontAlgn="auto">
              <a:spcBef>
                <a:spcPts val="0"/>
              </a:spcBef>
              <a:spcAft>
                <a:spcPts val="0"/>
              </a:spcAft>
              <a:buFontTx/>
              <a:buAutoNum type="arabicPeriod"/>
              <a:defRPr/>
            </a:pPr>
            <a:r>
              <a:rPr lang="en-US" sz="2400" dirty="0"/>
              <a:t>If not in cache, calculate k</a:t>
            </a:r>
            <a:r>
              <a:rPr lang="en-US" sz="2400" baseline="-25000" dirty="0"/>
              <a:t>1,2</a:t>
            </a:r>
            <a:r>
              <a:rPr lang="en-US" sz="2400" dirty="0"/>
              <a:t> = DH-Key-</a:t>
            </a:r>
            <a:r>
              <a:rPr lang="en-US" sz="2400" dirty="0" err="1"/>
              <a:t>Exch</a:t>
            </a:r>
            <a:r>
              <a:rPr lang="en-US" sz="2400" dirty="0"/>
              <a:t>(R1, R2)</a:t>
            </a:r>
          </a:p>
          <a:p>
            <a:pPr marL="457200" indent="-457200" fontAlgn="auto">
              <a:spcBef>
                <a:spcPts val="0"/>
              </a:spcBef>
              <a:spcAft>
                <a:spcPts val="0"/>
              </a:spcAft>
              <a:buFontTx/>
              <a:buAutoNum type="arabicPeriod"/>
              <a:defRPr/>
            </a:pPr>
            <a:r>
              <a:rPr lang="en-US" sz="2400" dirty="0"/>
              <a:t>Verify that V_2 = </a:t>
            </a:r>
            <a:r>
              <a:rPr lang="en-US" sz="2400" dirty="0">
                <a:solidFill>
                  <a:schemeClr val="accent3">
                    <a:lumMod val="75000"/>
                  </a:schemeClr>
                </a:solidFill>
              </a:rPr>
              <a:t>PoC_2</a:t>
            </a:r>
            <a:r>
              <a:rPr lang="en-US" sz="2400" dirty="0"/>
              <a:t> ^ </a:t>
            </a:r>
            <a:r>
              <a:rPr lang="en-US" sz="2400" dirty="0">
                <a:solidFill>
                  <a:schemeClr val="tx1"/>
                </a:solidFill>
              </a:rPr>
              <a:t>MAC(</a:t>
            </a:r>
            <a:r>
              <a:rPr lang="en-US" sz="2400" dirty="0">
                <a:solidFill>
                  <a:schemeClr val="accent1">
                    <a:lumMod val="75000"/>
                  </a:schemeClr>
                </a:solidFill>
              </a:rPr>
              <a:t>k</a:t>
            </a:r>
            <a:r>
              <a:rPr lang="en-US" sz="2400" baseline="-25000" dirty="0">
                <a:solidFill>
                  <a:schemeClr val="accent1">
                    <a:lumMod val="75000"/>
                  </a:schemeClr>
                </a:solidFill>
              </a:rPr>
              <a:t>1,2</a:t>
            </a:r>
            <a:r>
              <a:rPr lang="en-US" sz="2400" dirty="0">
                <a:solidFill>
                  <a:schemeClr val="tx1"/>
                </a:solidFill>
              </a:rPr>
              <a:t>,</a:t>
            </a:r>
            <a:r>
              <a:rPr lang="en-US" sz="2400" dirty="0">
                <a:solidFill>
                  <a:schemeClr val="accent1">
                    <a:lumMod val="75000"/>
                  </a:schemeClr>
                </a:solidFill>
              </a:rPr>
              <a:t> 0 </a:t>
            </a:r>
            <a:r>
              <a:rPr lang="en-US" sz="2400" dirty="0">
                <a:solidFill>
                  <a:schemeClr val="tx1"/>
                </a:solidFill>
              </a:rPr>
              <a:t>|| Hash(Path || Data))</a:t>
            </a:r>
          </a:p>
        </p:txBody>
      </p:sp>
      <p:cxnSp>
        <p:nvCxnSpPr>
          <p:cNvPr id="31" name="Straight Arrow Connector 30"/>
          <p:cNvCxnSpPr/>
          <p:nvPr/>
        </p:nvCxnSpPr>
        <p:spPr>
          <a:xfrm rot="5400000" flipH="1" flipV="1">
            <a:off x="4420394" y="4876006"/>
            <a:ext cx="4572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6327"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6329"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a:t>V_3</a:t>
            </a:r>
          </a:p>
        </p:txBody>
      </p:sp>
      <p:grpSp>
        <p:nvGrpSpPr>
          <p:cNvPr id="56335"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6340"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6341"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6342" name="Group 14"/>
            <p:cNvGrpSpPr>
              <a:grpSpLocks/>
            </p:cNvGrpSpPr>
            <p:nvPr/>
          </p:nvGrpSpPr>
          <p:grpSpPr bwMode="auto">
            <a:xfrm>
              <a:off x="533400" y="3805535"/>
              <a:ext cx="860425" cy="1326900"/>
              <a:chOff x="838200" y="2438400"/>
              <a:chExt cx="860425" cy="1326900"/>
            </a:xfrm>
          </p:grpSpPr>
          <p:sp>
            <p:nvSpPr>
              <p:cNvPr id="56345"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6346"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6344"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5146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6934200" y="2286000"/>
            <a:ext cx="1143000" cy="10668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338" name="TextBox 32"/>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5867400" y="4038600"/>
            <a:ext cx="1447800" cy="685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a:p>
        </p:txBody>
      </p:sp>
      <p:sp>
        <p:nvSpPr>
          <p:cNvPr id="32" name="Rectangle 31"/>
          <p:cNvSpPr/>
          <p:nvPr/>
        </p:nvSpPr>
        <p:spPr>
          <a:xfrm>
            <a:off x="6019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30" name="Rectangle 29"/>
          <p:cNvSpPr/>
          <p:nvPr/>
        </p:nvSpPr>
        <p:spPr>
          <a:xfrm>
            <a:off x="76200" y="5105400"/>
            <a:ext cx="8915400" cy="121920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457200" indent="-457200" fontAlgn="auto">
              <a:spcBef>
                <a:spcPts val="0"/>
              </a:spcBef>
              <a:spcAft>
                <a:spcPts val="0"/>
              </a:spcAft>
              <a:buFontTx/>
              <a:buAutoNum type="arabicPeriod"/>
              <a:defRPr/>
            </a:pPr>
            <a:r>
              <a:rPr lang="en-US" sz="2400" dirty="0"/>
              <a:t>If not in cache, calculate k</a:t>
            </a:r>
            <a:r>
              <a:rPr lang="en-US" sz="2400" baseline="-25000" dirty="0"/>
              <a:t>2,3</a:t>
            </a:r>
            <a:r>
              <a:rPr lang="en-US" sz="2400" dirty="0"/>
              <a:t> = DH-Key-</a:t>
            </a:r>
            <a:r>
              <a:rPr lang="en-US" sz="2400" dirty="0" err="1"/>
              <a:t>Exch</a:t>
            </a:r>
            <a:r>
              <a:rPr lang="en-US" sz="2400" dirty="0"/>
              <a:t>(R1, R2)</a:t>
            </a:r>
          </a:p>
          <a:p>
            <a:pPr marL="457200" indent="-457200" fontAlgn="auto">
              <a:spcBef>
                <a:spcPts val="0"/>
              </a:spcBef>
              <a:spcAft>
                <a:spcPts val="0"/>
              </a:spcAft>
              <a:buFontTx/>
              <a:buAutoNum type="arabicPeriod"/>
              <a:defRPr/>
            </a:pPr>
            <a:r>
              <a:rPr lang="en-US" sz="2400" dirty="0"/>
              <a:t>Set V_3 = </a:t>
            </a:r>
            <a:r>
              <a:rPr lang="en-US" sz="2400" dirty="0">
                <a:solidFill>
                  <a:srgbClr val="7030A0"/>
                </a:solidFill>
              </a:rPr>
              <a:t>V_3</a:t>
            </a:r>
            <a:r>
              <a:rPr lang="en-US" sz="2400" dirty="0"/>
              <a:t> ^ </a:t>
            </a:r>
            <a:r>
              <a:rPr lang="en-US" sz="2400" dirty="0">
                <a:solidFill>
                  <a:schemeClr val="tx1"/>
                </a:solidFill>
              </a:rPr>
              <a:t>MAC(</a:t>
            </a:r>
            <a:r>
              <a:rPr lang="en-US" sz="2400" dirty="0">
                <a:solidFill>
                  <a:schemeClr val="accent3">
                    <a:lumMod val="75000"/>
                  </a:schemeClr>
                </a:solidFill>
              </a:rPr>
              <a:t>k</a:t>
            </a:r>
            <a:r>
              <a:rPr lang="en-US" sz="2400" baseline="-25000" dirty="0">
                <a:solidFill>
                  <a:schemeClr val="accent3">
                    <a:lumMod val="75000"/>
                  </a:schemeClr>
                </a:solidFill>
              </a:rPr>
              <a:t>2,3</a:t>
            </a:r>
            <a:r>
              <a:rPr lang="en-US" sz="2400" dirty="0">
                <a:solidFill>
                  <a:schemeClr val="tx1"/>
                </a:solidFill>
              </a:rPr>
              <a:t>, </a:t>
            </a:r>
            <a:r>
              <a:rPr lang="en-US" sz="2400" dirty="0">
                <a:solidFill>
                  <a:schemeClr val="accent3">
                    <a:lumMod val="75000"/>
                  </a:schemeClr>
                </a:solidFill>
              </a:rPr>
              <a:t>1</a:t>
            </a:r>
            <a:r>
              <a:rPr lang="en-US" sz="2400" dirty="0">
                <a:solidFill>
                  <a:schemeClr val="tx1"/>
                </a:solidFill>
              </a:rPr>
              <a:t> || Hash(Path || Data))</a:t>
            </a:r>
          </a:p>
        </p:txBody>
      </p:sp>
      <p:cxnSp>
        <p:nvCxnSpPr>
          <p:cNvPr id="31" name="Straight Arrow Connector 30"/>
          <p:cNvCxnSpPr/>
          <p:nvPr/>
        </p:nvCxnSpPr>
        <p:spPr>
          <a:xfrm rot="5400000" flipH="1" flipV="1">
            <a:off x="6438107" y="4915694"/>
            <a:ext cx="381000" cy="1587"/>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7352"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7354"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a:t>V_3</a:t>
            </a:r>
          </a:p>
        </p:txBody>
      </p:sp>
      <p:grpSp>
        <p:nvGrpSpPr>
          <p:cNvPr id="57360"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7365"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7366"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7367" name="Group 14"/>
            <p:cNvGrpSpPr>
              <a:grpSpLocks/>
            </p:cNvGrpSpPr>
            <p:nvPr/>
          </p:nvGrpSpPr>
          <p:grpSpPr bwMode="auto">
            <a:xfrm>
              <a:off x="533400" y="3805535"/>
              <a:ext cx="860425" cy="1326900"/>
              <a:chOff x="838200" y="2438400"/>
              <a:chExt cx="860425" cy="1326900"/>
            </a:xfrm>
          </p:grpSpPr>
          <p:sp>
            <p:nvSpPr>
              <p:cNvPr id="5737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7371"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7369"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9718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6934200" y="2286000"/>
            <a:ext cx="1143000" cy="1066800"/>
          </a:xfrm>
          <a:prstGeom prst="ellipse">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363" name="TextBox 32"/>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5867400" y="4038600"/>
            <a:ext cx="1447800" cy="685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a:p>
        </p:txBody>
      </p:sp>
      <p:sp>
        <p:nvSpPr>
          <p:cNvPr id="32" name="Rectangle 31"/>
          <p:cNvSpPr/>
          <p:nvPr/>
        </p:nvSpPr>
        <p:spPr>
          <a:xfrm>
            <a:off x="6019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9" name="Rectangle 28"/>
          <p:cNvSpPr/>
          <p:nvPr/>
        </p:nvSpPr>
        <p:spPr>
          <a:xfrm>
            <a:off x="4114800" y="4114800"/>
            <a:ext cx="1143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Challenge:</a:t>
            </a:r>
            <a:br>
              <a:rPr lang="en-US" dirty="0" smtClean="0"/>
            </a:br>
            <a:r>
              <a:rPr lang="en-US" dirty="0" smtClean="0"/>
              <a:t>Enforcing policy decisions at line-rate </a:t>
            </a:r>
            <a:endParaRPr lang="en-US" dirty="0"/>
          </a:p>
        </p:txBody>
      </p:sp>
      <p:sp>
        <p:nvSpPr>
          <p:cNvPr id="58374" name="TextBox 22"/>
          <p:cNvSpPr txBox="1">
            <a:spLocks noChangeArrowheads="1"/>
          </p:cNvSpPr>
          <p:nvPr/>
        </p:nvSpPr>
        <p:spPr bwMode="auto">
          <a:xfrm>
            <a:off x="1905000" y="1676400"/>
            <a:ext cx="5761038" cy="523875"/>
          </a:xfrm>
          <a:prstGeom prst="rect">
            <a:avLst/>
          </a:prstGeom>
          <a:noFill/>
          <a:ln w="9525">
            <a:noFill/>
            <a:miter lim="800000"/>
            <a:headEnd/>
            <a:tailEnd/>
          </a:ln>
        </p:spPr>
        <p:txBody>
          <a:bodyPr wrap="none">
            <a:spAutoFit/>
          </a:bodyPr>
          <a:lstStyle/>
          <a:p>
            <a:r>
              <a:rPr lang="en-US" sz="2800">
                <a:latin typeface="Calibri" pitchFamily="34" charset="0"/>
              </a:rPr>
              <a:t>Step 2: Make sure the path is followed</a:t>
            </a:r>
          </a:p>
        </p:txBody>
      </p:sp>
      <p:sp>
        <p:nvSpPr>
          <p:cNvPr id="67" name="Snip Single Corner Rectangle 66"/>
          <p:cNvSpPr/>
          <p:nvPr/>
        </p:nvSpPr>
        <p:spPr>
          <a:xfrm flipH="1" flipV="1">
            <a:off x="685800" y="3810000"/>
            <a:ext cx="1066800" cy="10668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sp>
        <p:nvSpPr>
          <p:cNvPr id="58376" name="TextBox 67"/>
          <p:cNvSpPr txBox="1">
            <a:spLocks noChangeArrowheads="1"/>
          </p:cNvSpPr>
          <p:nvPr/>
        </p:nvSpPr>
        <p:spPr bwMode="auto">
          <a:xfrm>
            <a:off x="838200" y="4114800"/>
            <a:ext cx="746125" cy="461963"/>
          </a:xfrm>
          <a:prstGeom prst="rect">
            <a:avLst/>
          </a:prstGeom>
          <a:noFill/>
          <a:ln w="9525">
            <a:noFill/>
            <a:miter lim="800000"/>
            <a:headEnd/>
            <a:tailEnd/>
          </a:ln>
        </p:spPr>
        <p:txBody>
          <a:bodyPr wrap="none">
            <a:spAutoFit/>
          </a:bodyPr>
          <a:lstStyle/>
          <a:p>
            <a:r>
              <a:rPr lang="en-US" sz="2400">
                <a:latin typeface="Calibri" pitchFamily="34" charset="0"/>
              </a:rPr>
              <a:t>Path</a:t>
            </a:r>
          </a:p>
        </p:txBody>
      </p:sp>
      <p:sp>
        <p:nvSpPr>
          <p:cNvPr id="69" name="Rectangle 68"/>
          <p:cNvSpPr/>
          <p:nvPr/>
        </p:nvSpPr>
        <p:spPr>
          <a:xfrm>
            <a:off x="1752600" y="3810000"/>
            <a:ext cx="5943600" cy="10668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70" name="Snip Single Corner Rectangle 69"/>
          <p:cNvSpPr/>
          <p:nvPr/>
        </p:nvSpPr>
        <p:spPr>
          <a:xfrm>
            <a:off x="7696200" y="3810000"/>
            <a:ext cx="1066800" cy="1066800"/>
          </a:xfrm>
          <a:prstGeom prst="snip1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Data</a:t>
            </a:r>
          </a:p>
        </p:txBody>
      </p:sp>
      <p:sp>
        <p:nvSpPr>
          <p:cNvPr id="71" name="Rectangle 70"/>
          <p:cNvSpPr/>
          <p:nvPr/>
        </p:nvSpPr>
        <p:spPr>
          <a:xfrm>
            <a:off x="2438400" y="4191000"/>
            <a:ext cx="838200" cy="304800"/>
          </a:xfrm>
          <a:prstGeom prst="rect">
            <a:avLst/>
          </a:prstGeo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lgn="ctr" fontAlgn="auto">
              <a:spcBef>
                <a:spcPts val="0"/>
              </a:spcBef>
              <a:spcAft>
                <a:spcPts val="0"/>
              </a:spcAft>
              <a:defRPr/>
            </a:pPr>
            <a:r>
              <a:rPr lang="en-US" sz="2400" dirty="0"/>
              <a:t>PoC_1</a:t>
            </a:r>
          </a:p>
        </p:txBody>
      </p:sp>
      <p:sp>
        <p:nvSpPr>
          <p:cNvPr id="72" name="Rectangle 71"/>
          <p:cNvSpPr/>
          <p:nvPr/>
        </p:nvSpPr>
        <p:spPr>
          <a:xfrm>
            <a:off x="4267200" y="4191000"/>
            <a:ext cx="838200" cy="304800"/>
          </a:xfrm>
          <a:prstGeom prst="rect">
            <a:avLst/>
          </a:prstGeom>
          <a:ln/>
        </p:spPr>
        <p:style>
          <a:lnRef idx="1">
            <a:schemeClr val="accent3"/>
          </a:lnRef>
          <a:fillRef idx="2">
            <a:schemeClr val="accent3"/>
          </a:fillRef>
          <a:effectRef idx="1">
            <a:schemeClr val="accent3"/>
          </a:effectRef>
          <a:fontRef idx="minor">
            <a:schemeClr val="dk1"/>
          </a:fontRef>
        </p:style>
        <p:txBody>
          <a:bodyPr wrap="none" lIns="0" tIns="0" rIns="0" bIns="0" anchor="ctr"/>
          <a:lstStyle/>
          <a:p>
            <a:pPr algn="ctr" fontAlgn="auto">
              <a:spcBef>
                <a:spcPts val="0"/>
              </a:spcBef>
              <a:spcAft>
                <a:spcPts val="0"/>
              </a:spcAft>
              <a:defRPr/>
            </a:pPr>
            <a:r>
              <a:rPr lang="en-US" sz="2400" dirty="0"/>
              <a:t>V_2</a:t>
            </a:r>
          </a:p>
        </p:txBody>
      </p:sp>
      <p:sp>
        <p:nvSpPr>
          <p:cNvPr id="73" name="Rectangle 72"/>
          <p:cNvSpPr/>
          <p:nvPr/>
        </p:nvSpPr>
        <p:spPr>
          <a:xfrm>
            <a:off x="6172200" y="4191000"/>
            <a:ext cx="838200" cy="304800"/>
          </a:xfrm>
          <a:prstGeom prst="rect">
            <a:avLst/>
          </a:prstGeom>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fontAlgn="auto">
              <a:spcBef>
                <a:spcPts val="0"/>
              </a:spcBef>
              <a:spcAft>
                <a:spcPts val="0"/>
              </a:spcAft>
              <a:defRPr/>
            </a:pPr>
            <a:r>
              <a:rPr lang="en-US" sz="2400" dirty="0"/>
              <a:t>V_3</a:t>
            </a:r>
          </a:p>
        </p:txBody>
      </p:sp>
      <p:grpSp>
        <p:nvGrpSpPr>
          <p:cNvPr id="58382" name="Group 76"/>
          <p:cNvGrpSpPr>
            <a:grpSpLocks/>
          </p:cNvGrpSpPr>
          <p:nvPr/>
        </p:nvGrpSpPr>
        <p:grpSpPr bwMode="auto">
          <a:xfrm>
            <a:off x="5257800" y="2514600"/>
            <a:ext cx="3657600" cy="762000"/>
            <a:chOff x="533400" y="3576935"/>
            <a:chExt cx="8153400" cy="1559963"/>
          </a:xfrm>
        </p:grpSpPr>
        <p:sp useBgFill="1">
          <p:nvSpPr>
            <p:cNvPr id="20" name="Cloud"/>
            <p:cNvSpPr>
              <a:spLocks noChangeAspect="1" noEditPoints="1" noChangeArrowheads="1"/>
            </p:cNvSpPr>
            <p:nvPr/>
          </p:nvSpPr>
          <p:spPr bwMode="auto">
            <a:xfrm>
              <a:off x="6896166" y="3576935"/>
              <a:ext cx="1790634" cy="1143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sz="200"/>
            </a:p>
          </p:txBody>
        </p:sp>
        <p:grpSp>
          <p:nvGrpSpPr>
            <p:cNvPr id="58387" name="Group 6"/>
            <p:cNvGrpSpPr>
              <a:grpSpLocks/>
            </p:cNvGrpSpPr>
            <p:nvPr/>
          </p:nvGrpSpPr>
          <p:grpSpPr bwMode="auto">
            <a:xfrm>
              <a:off x="2476500" y="3576935"/>
              <a:ext cx="1790700" cy="1143000"/>
              <a:chOff x="3048000" y="2743200"/>
              <a:chExt cx="1790700" cy="1143000"/>
            </a:xfrm>
          </p:grpSpPr>
          <p:sp useBgFill="1">
            <p:nvSpPr>
              <p:cNvPr id="4" name="Cloud"/>
              <p:cNvSpPr>
                <a:spLocks noChangeAspect="1" noEditPoints="1" noChangeArrowheads="1"/>
              </p:cNvSpPr>
              <p:nvPr/>
            </p:nvSpPr>
            <p:spPr bwMode="auto">
              <a:xfrm>
                <a:off x="304770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sz="200"/>
              </a:p>
            </p:txBody>
          </p:sp>
          <p:sp>
            <p:nvSpPr>
              <p:cNvPr id="6" name="Oval 5"/>
              <p:cNvSpPr/>
              <p:nvPr/>
            </p:nvSpPr>
            <p:spPr>
              <a:xfrm>
                <a:off x="3277724" y="2970695"/>
                <a:ext cx="1295201" cy="688983"/>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8388" name="Group 7"/>
            <p:cNvGrpSpPr>
              <a:grpSpLocks/>
            </p:cNvGrpSpPr>
            <p:nvPr/>
          </p:nvGrpSpPr>
          <p:grpSpPr bwMode="auto">
            <a:xfrm>
              <a:off x="4686300" y="3576935"/>
              <a:ext cx="1790700" cy="1143000"/>
              <a:chOff x="3048000" y="2743200"/>
              <a:chExt cx="1790700" cy="1143000"/>
            </a:xfrm>
          </p:grpSpPr>
          <p:sp useBgFill="1">
            <p:nvSpPr>
              <p:cNvPr id="9" name="Cloud"/>
              <p:cNvSpPr>
                <a:spLocks noChangeAspect="1" noEditPoints="1" noChangeArrowheads="1"/>
              </p:cNvSpPr>
              <p:nvPr/>
            </p:nvSpPr>
            <p:spPr bwMode="auto">
              <a:xfrm>
                <a:off x="3049654" y="2743200"/>
                <a:ext cx="1790633" cy="114397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sz="200"/>
              </a:p>
            </p:txBody>
          </p:sp>
          <p:sp>
            <p:nvSpPr>
              <p:cNvPr id="11" name="Oval 10"/>
              <p:cNvSpPr/>
              <p:nvPr/>
            </p:nvSpPr>
            <p:spPr>
              <a:xfrm>
                <a:off x="3279677" y="2970695"/>
                <a:ext cx="1295201" cy="68898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400" dirty="0">
                  <a:solidFill>
                    <a:schemeClr val="tx1"/>
                  </a:solidFill>
                </a:endParaRPr>
              </a:p>
            </p:txBody>
          </p:sp>
        </p:grpSp>
        <p:grpSp>
          <p:nvGrpSpPr>
            <p:cNvPr id="58389" name="Group 14"/>
            <p:cNvGrpSpPr>
              <a:grpSpLocks/>
            </p:cNvGrpSpPr>
            <p:nvPr/>
          </p:nvGrpSpPr>
          <p:grpSpPr bwMode="auto">
            <a:xfrm>
              <a:off x="533400" y="3805535"/>
              <a:ext cx="860425" cy="1326900"/>
              <a:chOff x="838200" y="2438400"/>
              <a:chExt cx="860425" cy="1326900"/>
            </a:xfrm>
          </p:grpSpPr>
          <p:sp>
            <p:nvSpPr>
              <p:cNvPr id="5839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58393" name="TextBox 12"/>
              <p:cNvSpPr txBox="1">
                <a:spLocks noChangeArrowheads="1"/>
              </p:cNvSpPr>
              <p:nvPr/>
            </p:nvSpPr>
            <p:spPr bwMode="auto">
              <a:xfrm>
                <a:off x="838200" y="3276608"/>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17" name="computr4"/>
            <p:cNvSpPr>
              <a:spLocks noEditPoints="1" noChangeArrowheads="1"/>
            </p:cNvSpPr>
            <p:nvPr/>
          </p:nvSpPr>
          <p:spPr bwMode="auto">
            <a:xfrm>
              <a:off x="7469452" y="3804430"/>
              <a:ext cx="633447" cy="77673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sz="200"/>
            </a:p>
          </p:txBody>
        </p:sp>
        <p:sp>
          <p:nvSpPr>
            <p:cNvPr id="58391" name="TextBox 24"/>
            <p:cNvSpPr txBox="1">
              <a:spLocks noChangeArrowheads="1"/>
            </p:cNvSpPr>
            <p:nvPr/>
          </p:nvSpPr>
          <p:spPr bwMode="auto">
            <a:xfrm>
              <a:off x="5333999" y="4648206"/>
              <a:ext cx="581359" cy="488692"/>
            </a:xfrm>
            <a:prstGeom prst="rect">
              <a:avLst/>
            </a:prstGeom>
            <a:noFill/>
            <a:ln w="9525">
              <a:noFill/>
              <a:miter lim="800000"/>
              <a:headEnd/>
              <a:tailEnd/>
            </a:ln>
          </p:spPr>
          <p:txBody>
            <a:bodyPr wrap="none">
              <a:spAutoFit/>
            </a:bodyPr>
            <a:lstStyle/>
            <a:p>
              <a:endParaRPr lang="en-US" sz="400">
                <a:latin typeface="Calibri" pitchFamily="34" charset="0"/>
              </a:endParaRPr>
            </a:p>
          </p:txBody>
        </p:sp>
      </p:grpSp>
      <p:sp>
        <p:nvSpPr>
          <p:cNvPr id="86" name="Right Arrow 85"/>
          <p:cNvSpPr/>
          <p:nvPr/>
        </p:nvSpPr>
        <p:spPr>
          <a:xfrm>
            <a:off x="50800" y="2971800"/>
            <a:ext cx="635000"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8384" name="TextBox 32"/>
          <p:cNvSpPr txBox="1">
            <a:spLocks noChangeArrowheads="1"/>
          </p:cNvSpPr>
          <p:nvPr/>
        </p:nvSpPr>
        <p:spPr bwMode="auto">
          <a:xfrm>
            <a:off x="588963" y="2398713"/>
            <a:ext cx="4745037" cy="954087"/>
          </a:xfrm>
          <a:prstGeom prst="rect">
            <a:avLst/>
          </a:prstGeom>
          <a:noFill/>
          <a:ln w="9525">
            <a:noFill/>
            <a:miter lim="800000"/>
            <a:headEnd/>
            <a:tailEnd/>
          </a:ln>
        </p:spPr>
        <p:txBody>
          <a:bodyPr>
            <a:spAutoFit/>
          </a:bodyPr>
          <a:lstStyle/>
          <a:p>
            <a:pPr marL="342900" indent="-342900">
              <a:buFontTx/>
              <a:buAutoNum type="arabicPeriod"/>
            </a:pPr>
            <a:r>
              <a:rPr lang="en-US" sz="2800">
                <a:latin typeface="Calibri" pitchFamily="34" charset="0"/>
              </a:rPr>
              <a:t>Verify consent &amp; provenance</a:t>
            </a:r>
          </a:p>
          <a:p>
            <a:pPr marL="342900" indent="-342900">
              <a:buFontTx/>
              <a:buAutoNum type="arabicPeriod"/>
            </a:pPr>
            <a:r>
              <a:rPr lang="en-US" sz="2800">
                <a:latin typeface="Calibri" pitchFamily="34" charset="0"/>
              </a:rPr>
              <a:t>Prove provenance</a:t>
            </a:r>
          </a:p>
        </p:txBody>
      </p:sp>
      <p:cxnSp>
        <p:nvCxnSpPr>
          <p:cNvPr id="35" name="Straight Arrow Connector 34"/>
          <p:cNvCxnSpPr/>
          <p:nvPr/>
        </p:nvCxnSpPr>
        <p:spPr>
          <a:xfrm>
            <a:off x="7800975" y="2819400"/>
            <a:ext cx="504825" cy="0"/>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177800"/>
            <a:ext cx="9144000" cy="1143000"/>
          </a:xfrm>
        </p:spPr>
        <p:txBody>
          <a:bodyPr/>
          <a:lstStyle/>
          <a:p>
            <a:r>
              <a:rPr lang="en-US" smtClean="0"/>
              <a:t>ICING’s data plane in a nutshell</a:t>
            </a:r>
          </a:p>
        </p:txBody>
      </p:sp>
      <p:sp>
        <p:nvSpPr>
          <p:cNvPr id="2272259" name="Rectangle 3"/>
          <p:cNvSpPr>
            <a:spLocks noGrp="1" noChangeArrowheads="1"/>
          </p:cNvSpPr>
          <p:nvPr>
            <p:ph type="body" idx="1"/>
          </p:nvPr>
        </p:nvSpPr>
        <p:spPr>
          <a:xfrm>
            <a:off x="339725" y="1125538"/>
            <a:ext cx="8804275" cy="5630862"/>
          </a:xfrm>
        </p:spPr>
        <p:txBody>
          <a:bodyPr rtlCol="0">
            <a:normAutofit fontScale="92500"/>
          </a:bodyPr>
          <a:lstStyle/>
          <a:p>
            <a:pPr fontAlgn="auto">
              <a:spcBef>
                <a:spcPct val="40000"/>
              </a:spcBef>
              <a:spcAft>
                <a:spcPts val="0"/>
              </a:spcAft>
              <a:buFont typeface="Arial" pitchFamily="34" charset="0"/>
              <a:buChar char="•"/>
              <a:defRPr/>
            </a:pPr>
            <a:r>
              <a:rPr lang="en-US" dirty="0">
                <a:solidFill>
                  <a:srgbClr val="FF0000"/>
                </a:solidFill>
              </a:rPr>
              <a:t>Binds a packet to its path</a:t>
            </a:r>
            <a:endParaRPr lang="en-US" dirty="0"/>
          </a:p>
          <a:p>
            <a:pPr lvl="1" fontAlgn="auto">
              <a:spcBef>
                <a:spcPct val="30000"/>
              </a:spcBef>
              <a:spcAft>
                <a:spcPts val="0"/>
              </a:spcAft>
              <a:buFont typeface="Arial" pitchFamily="34" charset="0"/>
              <a:buChar char="–"/>
              <a:defRPr/>
            </a:pPr>
            <a:r>
              <a:rPr lang="en-US" dirty="0"/>
              <a:t>Packet carries path (list of public keys), </a:t>
            </a:r>
            <a:r>
              <a:rPr lang="en-US" dirty="0" smtClean="0"/>
              <a:t>verifiers</a:t>
            </a:r>
            <a:endParaRPr lang="en-US" dirty="0"/>
          </a:p>
          <a:p>
            <a:pPr lvl="1" fontAlgn="auto">
              <a:spcBef>
                <a:spcPct val="30000"/>
              </a:spcBef>
              <a:spcAft>
                <a:spcPts val="0"/>
              </a:spcAft>
              <a:buFont typeface="Arial" pitchFamily="34" charset="0"/>
              <a:buChar char="–"/>
              <a:defRPr/>
            </a:pPr>
            <a:r>
              <a:rPr lang="en-US" dirty="0"/>
              <a:t>Realms use </a:t>
            </a:r>
            <a:r>
              <a:rPr lang="en-US" dirty="0" err="1"/>
              <a:t>k</a:t>
            </a:r>
            <a:r>
              <a:rPr lang="en-US" baseline="-25000" dirty="0" err="1"/>
              <a:t>i,j</a:t>
            </a:r>
            <a:r>
              <a:rPr lang="en-US" dirty="0"/>
              <a:t> to transform </a:t>
            </a:r>
            <a:r>
              <a:rPr lang="en-US" dirty="0" smtClean="0"/>
              <a:t>verifiers</a:t>
            </a:r>
            <a:endParaRPr lang="en-US" dirty="0"/>
          </a:p>
          <a:p>
            <a:pPr lvl="1" fontAlgn="auto">
              <a:spcBef>
                <a:spcPct val="30000"/>
              </a:spcBef>
              <a:spcAft>
                <a:spcPts val="0"/>
              </a:spcAft>
              <a:buFont typeface="Arial" pitchFamily="34" charset="0"/>
              <a:buChar char="–"/>
              <a:defRPr/>
            </a:pPr>
            <a:r>
              <a:rPr lang="en-US" dirty="0" err="1" smtClean="0"/>
              <a:t>R</a:t>
            </a:r>
            <a:r>
              <a:rPr lang="en-US" baseline="-25000" dirty="0" err="1" smtClean="0"/>
              <a:t>i</a:t>
            </a:r>
            <a:r>
              <a:rPr lang="en-US" dirty="0" smtClean="0"/>
              <a:t> </a:t>
            </a:r>
            <a:r>
              <a:rPr lang="en-US" dirty="0" smtClean="0">
                <a:solidFill>
                  <a:schemeClr val="hlink"/>
                </a:solidFill>
              </a:rPr>
              <a:t>verifies provenance through upstream realms </a:t>
            </a:r>
            <a:r>
              <a:rPr lang="en-US" dirty="0" err="1" smtClean="0">
                <a:solidFill>
                  <a:schemeClr val="hlink"/>
                </a:solidFill>
              </a:rPr>
              <a:t>R</a:t>
            </a:r>
            <a:r>
              <a:rPr lang="en-US" baseline="-25000" dirty="0" err="1" smtClean="0">
                <a:solidFill>
                  <a:schemeClr val="hlink"/>
                </a:solidFill>
              </a:rPr>
              <a:t>j</a:t>
            </a:r>
            <a:r>
              <a:rPr lang="en-US" dirty="0" smtClean="0">
                <a:solidFill>
                  <a:schemeClr val="hlink"/>
                </a:solidFill>
              </a:rPr>
              <a:t> </a:t>
            </a:r>
            <a:r>
              <a:rPr lang="en-US" dirty="0" smtClean="0"/>
              <a:t>using </a:t>
            </a:r>
            <a:r>
              <a:rPr lang="en-US" dirty="0" err="1" smtClean="0">
                <a:solidFill>
                  <a:schemeClr val="hlink"/>
                </a:solidFill>
              </a:rPr>
              <a:t>k</a:t>
            </a:r>
            <a:r>
              <a:rPr lang="en-US" baseline="-25000" dirty="0" err="1" smtClean="0">
                <a:solidFill>
                  <a:schemeClr val="hlink"/>
                </a:solidFill>
              </a:rPr>
              <a:t>j,i</a:t>
            </a:r>
            <a:endParaRPr lang="en-US" dirty="0"/>
          </a:p>
          <a:p>
            <a:pPr lvl="1" fontAlgn="auto">
              <a:spcBef>
                <a:spcPct val="30000"/>
              </a:spcBef>
              <a:spcAft>
                <a:spcPts val="0"/>
              </a:spcAft>
              <a:buFont typeface="Arial" pitchFamily="34" charset="0"/>
              <a:buChar char="–"/>
              <a:defRPr/>
            </a:pPr>
            <a:r>
              <a:rPr lang="en-US" dirty="0" err="1" smtClean="0"/>
              <a:t>R</a:t>
            </a:r>
            <a:r>
              <a:rPr lang="en-US" baseline="-25000" dirty="0" err="1" smtClean="0"/>
              <a:t>i</a:t>
            </a:r>
            <a:r>
              <a:rPr lang="en-US" dirty="0" smtClean="0"/>
              <a:t> </a:t>
            </a:r>
            <a:r>
              <a:rPr lang="en-US" dirty="0">
                <a:solidFill>
                  <a:schemeClr val="hlink"/>
                </a:solidFill>
              </a:rPr>
              <a:t>proves </a:t>
            </a:r>
            <a:r>
              <a:rPr lang="en-US" dirty="0" smtClean="0">
                <a:solidFill>
                  <a:schemeClr val="hlink"/>
                </a:solidFill>
              </a:rPr>
              <a:t>provenance to downstream realms </a:t>
            </a:r>
            <a:r>
              <a:rPr lang="en-US" dirty="0" err="1" smtClean="0">
                <a:solidFill>
                  <a:schemeClr val="hlink"/>
                </a:solidFill>
              </a:rPr>
              <a:t>R</a:t>
            </a:r>
            <a:r>
              <a:rPr lang="en-US" baseline="-25000" dirty="0" err="1" smtClean="0">
                <a:solidFill>
                  <a:schemeClr val="hlink"/>
                </a:solidFill>
              </a:rPr>
              <a:t>j</a:t>
            </a:r>
            <a:r>
              <a:rPr lang="en-US" dirty="0" smtClean="0"/>
              <a:t> using </a:t>
            </a:r>
            <a:r>
              <a:rPr lang="en-US" dirty="0" err="1">
                <a:solidFill>
                  <a:schemeClr val="hlink"/>
                </a:solidFill>
              </a:rPr>
              <a:t>k</a:t>
            </a:r>
            <a:r>
              <a:rPr lang="en-US" baseline="-25000" dirty="0" err="1">
                <a:solidFill>
                  <a:schemeClr val="hlink"/>
                </a:solidFill>
              </a:rPr>
              <a:t>i,j</a:t>
            </a:r>
            <a:endParaRPr lang="en-US" dirty="0"/>
          </a:p>
          <a:p>
            <a:pPr fontAlgn="auto">
              <a:spcBef>
                <a:spcPct val="60000"/>
              </a:spcBef>
              <a:spcAft>
                <a:spcPts val="0"/>
              </a:spcAft>
              <a:buFont typeface="Arial" pitchFamily="34" charset="0"/>
              <a:buChar char="•"/>
              <a:defRPr/>
            </a:pPr>
            <a:r>
              <a:rPr lang="en-US" dirty="0">
                <a:solidFill>
                  <a:srgbClr val="FF0000"/>
                </a:solidFill>
              </a:rPr>
              <a:t>No key distribution</a:t>
            </a:r>
            <a:r>
              <a:rPr lang="en-US" dirty="0"/>
              <a:t>: </a:t>
            </a:r>
            <a:r>
              <a:rPr lang="en-US" dirty="0" err="1"/>
              <a:t>R</a:t>
            </a:r>
            <a:r>
              <a:rPr lang="en-US" baseline="-25000" dirty="0" err="1"/>
              <a:t>i</a:t>
            </a:r>
            <a:r>
              <a:rPr lang="en-US" dirty="0"/>
              <a:t> derives </a:t>
            </a:r>
            <a:r>
              <a:rPr lang="en-US" dirty="0" err="1"/>
              <a:t>k</a:t>
            </a:r>
            <a:r>
              <a:rPr lang="en-US" baseline="-25000" dirty="0" err="1"/>
              <a:t>i,j</a:t>
            </a:r>
            <a:r>
              <a:rPr lang="en-US" dirty="0"/>
              <a:t> from </a:t>
            </a:r>
            <a:r>
              <a:rPr lang="en-US" dirty="0" err="1"/>
              <a:t>R</a:t>
            </a:r>
            <a:r>
              <a:rPr lang="en-US" baseline="-25000" dirty="0" err="1"/>
              <a:t>j</a:t>
            </a:r>
            <a:r>
              <a:rPr lang="en-US" dirty="0" err="1"/>
              <a:t>’s</a:t>
            </a:r>
            <a:r>
              <a:rPr lang="en-US" dirty="0"/>
              <a:t> </a:t>
            </a:r>
            <a:r>
              <a:rPr lang="en-US" dirty="0">
                <a:solidFill>
                  <a:schemeClr val="hlink"/>
                </a:solidFill>
              </a:rPr>
              <a:t>name</a:t>
            </a:r>
            <a:endParaRPr lang="en-US" dirty="0"/>
          </a:p>
          <a:p>
            <a:pPr fontAlgn="auto">
              <a:spcBef>
                <a:spcPct val="60000"/>
              </a:spcBef>
              <a:spcAft>
                <a:spcPts val="0"/>
              </a:spcAft>
              <a:buFont typeface="Arial" pitchFamily="34" charset="0"/>
              <a:buChar char="•"/>
              <a:defRPr/>
            </a:pPr>
            <a:r>
              <a:rPr lang="en-US" dirty="0">
                <a:solidFill>
                  <a:srgbClr val="FF0000"/>
                </a:solidFill>
              </a:rPr>
              <a:t>Resists attack</a:t>
            </a:r>
            <a:r>
              <a:rPr lang="en-US" dirty="0"/>
              <a:t>: forgery, injection, short-circuiting, …</a:t>
            </a:r>
          </a:p>
          <a:p>
            <a:pPr fontAlgn="auto">
              <a:spcBef>
                <a:spcPct val="60000"/>
              </a:spcBef>
              <a:spcAft>
                <a:spcPts val="0"/>
              </a:spcAft>
              <a:buFont typeface="Arial" pitchFamily="34" charset="0"/>
              <a:buChar char="•"/>
              <a:defRPr/>
            </a:pPr>
            <a:r>
              <a:rPr lang="en-US" dirty="0">
                <a:solidFill>
                  <a:srgbClr val="FF0000"/>
                </a:solidFill>
              </a:rPr>
              <a:t>Feasibility</a:t>
            </a:r>
            <a:r>
              <a:rPr lang="en-US" dirty="0"/>
              <a:t>:</a:t>
            </a:r>
            <a:r>
              <a:rPr lang="en-US" dirty="0">
                <a:solidFill>
                  <a:srgbClr val="FF0000"/>
                </a:solidFill>
              </a:rPr>
              <a:t> </a:t>
            </a:r>
            <a:r>
              <a:rPr lang="en-US" dirty="0"/>
              <a:t>is required space, computation tolerable?</a:t>
            </a:r>
          </a:p>
        </p:txBody>
      </p:sp>
    </p:spTree>
  </p:cSld>
  <p:clrMapOvr>
    <a:masterClrMapping/>
  </p:clrMapOvr>
  <p:transition advTm="9550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12700"/>
            <a:ext cx="9144000" cy="1143000"/>
          </a:xfrm>
        </p:spPr>
        <p:txBody>
          <a:bodyPr/>
          <a:lstStyle/>
          <a:p>
            <a:r>
              <a:rPr lang="en-US" smtClean="0"/>
              <a:t>ICING is feasible</a:t>
            </a:r>
          </a:p>
        </p:txBody>
      </p:sp>
      <p:sp>
        <p:nvSpPr>
          <p:cNvPr id="60419" name="Rectangle 3"/>
          <p:cNvSpPr>
            <a:spLocks noGrp="1" noChangeArrowheads="1"/>
          </p:cNvSpPr>
          <p:nvPr>
            <p:ph type="body" idx="1"/>
          </p:nvPr>
        </p:nvSpPr>
        <p:spPr>
          <a:xfrm>
            <a:off x="250825" y="998538"/>
            <a:ext cx="8893175" cy="5160962"/>
          </a:xfrm>
        </p:spPr>
        <p:txBody>
          <a:bodyPr/>
          <a:lstStyle/>
          <a:p>
            <a:pPr>
              <a:spcBef>
                <a:spcPct val="40000"/>
              </a:spcBef>
            </a:pPr>
            <a:endParaRPr lang="en-US" smtClean="0"/>
          </a:p>
          <a:p>
            <a:pPr>
              <a:spcBef>
                <a:spcPct val="40000"/>
              </a:spcBef>
              <a:buFont typeface="Arial" charset="0"/>
              <a:buNone/>
            </a:pPr>
            <a:r>
              <a:rPr lang="en-US" smtClean="0"/>
              <a:t>Space overhead?</a:t>
            </a:r>
          </a:p>
          <a:p>
            <a:pPr marL="673100" lvl="1" indent="-292100">
              <a:spcBef>
                <a:spcPct val="200000"/>
              </a:spcBef>
            </a:pPr>
            <a:endParaRPr lang="en-US" smtClean="0"/>
          </a:p>
          <a:p>
            <a:pPr marL="673100" lvl="1" indent="-292100">
              <a:spcBef>
                <a:spcPct val="200000"/>
              </a:spcBef>
            </a:pPr>
            <a:r>
              <a:rPr lang="en-US" smtClean="0"/>
              <a:t>Average ICING header: </a:t>
            </a:r>
            <a:r>
              <a:rPr lang="en-US" smtClean="0">
                <a:solidFill>
                  <a:schemeClr val="hlink"/>
                </a:solidFill>
              </a:rPr>
              <a:t>~250 bytes</a:t>
            </a:r>
            <a:endParaRPr lang="en-US" smtClean="0"/>
          </a:p>
          <a:p>
            <a:pPr marL="673100" lvl="1" indent="-292100">
              <a:spcBef>
                <a:spcPct val="10000"/>
              </a:spcBef>
            </a:pPr>
            <a:r>
              <a:rPr lang="en-US" smtClean="0"/>
              <a:t>Average packet size:</a:t>
            </a:r>
            <a:r>
              <a:rPr lang="en-US" smtClean="0">
                <a:solidFill>
                  <a:schemeClr val="hlink"/>
                </a:solidFill>
              </a:rPr>
              <a:t> ~1300 bytes</a:t>
            </a:r>
            <a:r>
              <a:rPr lang="en-US" smtClean="0"/>
              <a:t> [CAIDA]</a:t>
            </a:r>
          </a:p>
          <a:p>
            <a:pPr marL="673100" lvl="1" indent="-292100">
              <a:spcBef>
                <a:spcPct val="10000"/>
              </a:spcBef>
            </a:pPr>
            <a:r>
              <a:rPr lang="en-US" smtClean="0"/>
              <a:t>So, total overhead from </a:t>
            </a:r>
            <a:r>
              <a:rPr lang="en-US" sz="2200" smtClean="0"/>
              <a:t>ICING</a:t>
            </a:r>
            <a:r>
              <a:rPr lang="en-US" smtClean="0"/>
              <a:t>: </a:t>
            </a:r>
            <a:r>
              <a:rPr lang="en-US" smtClean="0">
                <a:solidFill>
                  <a:schemeClr val="hlink"/>
                </a:solidFill>
              </a:rPr>
              <a:t>~20% more space</a:t>
            </a:r>
          </a:p>
        </p:txBody>
      </p:sp>
      <p:grpSp>
        <p:nvGrpSpPr>
          <p:cNvPr id="60420" name="Group 24"/>
          <p:cNvGrpSpPr>
            <a:grpSpLocks/>
          </p:cNvGrpSpPr>
          <p:nvPr/>
        </p:nvGrpSpPr>
        <p:grpSpPr bwMode="auto">
          <a:xfrm>
            <a:off x="1905000" y="2590800"/>
            <a:ext cx="5243513" cy="1130300"/>
            <a:chOff x="2377" y="712"/>
            <a:chExt cx="3447" cy="712"/>
          </a:xfrm>
        </p:grpSpPr>
        <p:sp>
          <p:nvSpPr>
            <p:cNvPr id="60422" name="Rectangle 4"/>
            <p:cNvSpPr>
              <a:spLocks noChangeArrowheads="1"/>
            </p:cNvSpPr>
            <p:nvPr/>
          </p:nvSpPr>
          <p:spPr bwMode="auto">
            <a:xfrm>
              <a:off x="2424" y="712"/>
              <a:ext cx="3400" cy="320"/>
            </a:xfrm>
            <a:prstGeom prst="rect">
              <a:avLst/>
            </a:prstGeom>
            <a:noFill/>
            <a:ln w="38100">
              <a:solidFill>
                <a:schemeClr val="tx1"/>
              </a:solidFill>
              <a:miter lim="800000"/>
              <a:headEnd/>
              <a:tailEnd/>
            </a:ln>
          </p:spPr>
          <p:txBody>
            <a:bodyPr wrap="none" tIns="0" anchor="ctr"/>
            <a:lstStyle/>
            <a:p>
              <a:endParaRPr lang="en-US">
                <a:latin typeface="Calibri" pitchFamily="34" charset="0"/>
              </a:endParaRPr>
            </a:p>
          </p:txBody>
        </p:sp>
        <p:sp>
          <p:nvSpPr>
            <p:cNvPr id="60423" name="Line 5"/>
            <p:cNvSpPr>
              <a:spLocks noChangeShapeType="1"/>
            </p:cNvSpPr>
            <p:nvPr/>
          </p:nvSpPr>
          <p:spPr bwMode="auto">
            <a:xfrm>
              <a:off x="3864" y="728"/>
              <a:ext cx="1" cy="296"/>
            </a:xfrm>
            <a:prstGeom prst="line">
              <a:avLst/>
            </a:prstGeom>
            <a:noFill/>
            <a:ln w="38100">
              <a:solidFill>
                <a:schemeClr val="tx1"/>
              </a:solidFill>
              <a:round/>
              <a:headEnd/>
              <a:tailEnd/>
            </a:ln>
          </p:spPr>
          <p:txBody>
            <a:bodyPr wrap="none" tIns="0" anchor="ctr"/>
            <a:lstStyle/>
            <a:p>
              <a:endParaRPr lang="en-US"/>
            </a:p>
          </p:txBody>
        </p:sp>
        <p:sp>
          <p:nvSpPr>
            <p:cNvPr id="60424" name="Line 6"/>
            <p:cNvSpPr>
              <a:spLocks noChangeShapeType="1"/>
            </p:cNvSpPr>
            <p:nvPr/>
          </p:nvSpPr>
          <p:spPr bwMode="auto">
            <a:xfrm>
              <a:off x="5544" y="720"/>
              <a:ext cx="1" cy="296"/>
            </a:xfrm>
            <a:prstGeom prst="line">
              <a:avLst/>
            </a:prstGeom>
            <a:noFill/>
            <a:ln w="38100">
              <a:solidFill>
                <a:schemeClr val="tx1"/>
              </a:solidFill>
              <a:round/>
              <a:headEnd/>
              <a:tailEnd/>
            </a:ln>
          </p:spPr>
          <p:txBody>
            <a:bodyPr wrap="none" tIns="0" anchor="ctr"/>
            <a:lstStyle/>
            <a:p>
              <a:endParaRPr lang="en-US"/>
            </a:p>
          </p:txBody>
        </p:sp>
        <p:sp>
          <p:nvSpPr>
            <p:cNvPr id="60425" name="Rectangle 7"/>
            <p:cNvSpPr>
              <a:spLocks noChangeArrowheads="1"/>
            </p:cNvSpPr>
            <p:nvPr/>
          </p:nvSpPr>
          <p:spPr bwMode="auto">
            <a:xfrm>
              <a:off x="2406" y="717"/>
              <a:ext cx="1407" cy="403"/>
            </a:xfrm>
            <a:prstGeom prst="rect">
              <a:avLst/>
            </a:prstGeom>
            <a:noFill/>
            <a:ln w="9525">
              <a:noFill/>
              <a:miter lim="800000"/>
              <a:headEnd/>
              <a:tailEnd/>
            </a:ln>
          </p:spPr>
          <p:txBody>
            <a:bodyPr/>
            <a:lstStyle/>
            <a:p>
              <a:pPr marL="342900" indent="-342900">
                <a:spcBef>
                  <a:spcPct val="20000"/>
                </a:spcBef>
                <a:buClr>
                  <a:schemeClr val="accent1"/>
                </a:buClr>
              </a:pPr>
              <a:r>
                <a:rPr lang="en-US" sz="2400">
                  <a:latin typeface="Tahoma" pitchFamily="34" charset="0"/>
                </a:rPr>
                <a:t>R</a:t>
              </a:r>
              <a:r>
                <a:rPr lang="en-US" sz="2400" baseline="-25000">
                  <a:latin typeface="Tahoma" pitchFamily="34" charset="0"/>
                </a:rPr>
                <a:t>0</a:t>
              </a:r>
              <a:r>
                <a:rPr lang="en-US" sz="2400">
                  <a:latin typeface="Tahoma" pitchFamily="34" charset="0"/>
                </a:rPr>
                <a:t> R</a:t>
              </a:r>
              <a:r>
                <a:rPr lang="en-US" sz="2400" baseline="-25000">
                  <a:latin typeface="Tahoma" pitchFamily="34" charset="0"/>
                </a:rPr>
                <a:t>1</a:t>
              </a:r>
              <a:r>
                <a:rPr lang="en-US" sz="2400">
                  <a:latin typeface="Tahoma" pitchFamily="34" charset="0"/>
                </a:rPr>
                <a:t> R</a:t>
              </a:r>
              <a:r>
                <a:rPr lang="en-US" sz="2400" baseline="-25000">
                  <a:latin typeface="Tahoma" pitchFamily="34" charset="0"/>
                </a:rPr>
                <a:t>2</a:t>
              </a:r>
              <a:r>
                <a:rPr lang="en-US" sz="2400">
                  <a:latin typeface="Tahoma" pitchFamily="34" charset="0"/>
                </a:rPr>
                <a:t> R</a:t>
              </a:r>
              <a:r>
                <a:rPr lang="en-US" sz="2400" baseline="-25000">
                  <a:latin typeface="Tahoma" pitchFamily="34" charset="0"/>
                </a:rPr>
                <a:t>3 </a:t>
              </a:r>
              <a:r>
                <a:rPr lang="en-US" sz="2400">
                  <a:latin typeface="Tahoma" pitchFamily="34" charset="0"/>
                </a:rPr>
                <a:t> R</a:t>
              </a:r>
              <a:r>
                <a:rPr lang="en-US" sz="2400" baseline="-25000">
                  <a:latin typeface="Tahoma" pitchFamily="34" charset="0"/>
                </a:rPr>
                <a:t>4</a:t>
              </a:r>
            </a:p>
          </p:txBody>
        </p:sp>
        <p:sp>
          <p:nvSpPr>
            <p:cNvPr id="60426" name="Rectangle 8"/>
            <p:cNvSpPr>
              <a:spLocks noChangeArrowheads="1"/>
            </p:cNvSpPr>
            <p:nvPr/>
          </p:nvSpPr>
          <p:spPr bwMode="auto">
            <a:xfrm>
              <a:off x="5542" y="725"/>
              <a:ext cx="247" cy="307"/>
            </a:xfrm>
            <a:prstGeom prst="rect">
              <a:avLst/>
            </a:prstGeom>
            <a:noFill/>
            <a:ln w="9525">
              <a:noFill/>
              <a:miter lim="800000"/>
              <a:headEnd/>
              <a:tailEnd/>
            </a:ln>
          </p:spPr>
          <p:txBody>
            <a:bodyPr/>
            <a:lstStyle/>
            <a:p>
              <a:pPr marL="342900" indent="-342900">
                <a:spcBef>
                  <a:spcPct val="20000"/>
                </a:spcBef>
                <a:buClr>
                  <a:schemeClr val="accent1"/>
                </a:buClr>
              </a:pPr>
              <a:r>
                <a:rPr lang="en-US" sz="2400">
                  <a:latin typeface="Tahoma" pitchFamily="34" charset="0"/>
                </a:rPr>
                <a:t>D</a:t>
              </a:r>
              <a:endParaRPr lang="en-US" sz="2400" baseline="-25000">
                <a:latin typeface="Tahoma" pitchFamily="34" charset="0"/>
              </a:endParaRPr>
            </a:p>
          </p:txBody>
        </p:sp>
        <p:sp>
          <p:nvSpPr>
            <p:cNvPr id="60427" name="Rectangle 9"/>
            <p:cNvSpPr>
              <a:spLocks noChangeArrowheads="1"/>
            </p:cNvSpPr>
            <p:nvPr/>
          </p:nvSpPr>
          <p:spPr bwMode="auto">
            <a:xfrm>
              <a:off x="3908" y="744"/>
              <a:ext cx="280" cy="264"/>
            </a:xfrm>
            <a:prstGeom prst="rect">
              <a:avLst/>
            </a:prstGeom>
            <a:solidFill>
              <a:srgbClr val="FF6FCF"/>
            </a:solidFill>
            <a:ln w="38100">
              <a:noFill/>
              <a:miter lim="800000"/>
              <a:headEnd/>
              <a:tailEnd/>
            </a:ln>
          </p:spPr>
          <p:txBody>
            <a:bodyPr wrap="none" tIns="0" anchor="ctr"/>
            <a:lstStyle/>
            <a:p>
              <a:endParaRPr lang="en-US">
                <a:latin typeface="Calibri" pitchFamily="34" charset="0"/>
              </a:endParaRPr>
            </a:p>
          </p:txBody>
        </p:sp>
        <p:sp>
          <p:nvSpPr>
            <p:cNvPr id="60428" name="Rectangle 10"/>
            <p:cNvSpPr>
              <a:spLocks noChangeArrowheads="1"/>
            </p:cNvSpPr>
            <p:nvPr/>
          </p:nvSpPr>
          <p:spPr bwMode="auto">
            <a:xfrm>
              <a:off x="4233" y="744"/>
              <a:ext cx="280" cy="264"/>
            </a:xfrm>
            <a:prstGeom prst="rect">
              <a:avLst/>
            </a:prstGeom>
            <a:solidFill>
              <a:srgbClr val="FF6FCF"/>
            </a:solidFill>
            <a:ln w="38100">
              <a:noFill/>
              <a:miter lim="800000"/>
              <a:headEnd/>
              <a:tailEnd/>
            </a:ln>
          </p:spPr>
          <p:txBody>
            <a:bodyPr wrap="none" tIns="0" anchor="ctr"/>
            <a:lstStyle/>
            <a:p>
              <a:endParaRPr lang="en-US">
                <a:latin typeface="Calibri" pitchFamily="34" charset="0"/>
              </a:endParaRPr>
            </a:p>
          </p:txBody>
        </p:sp>
        <p:sp>
          <p:nvSpPr>
            <p:cNvPr id="60429" name="Rectangle 11"/>
            <p:cNvSpPr>
              <a:spLocks noChangeArrowheads="1"/>
            </p:cNvSpPr>
            <p:nvPr/>
          </p:nvSpPr>
          <p:spPr bwMode="auto">
            <a:xfrm>
              <a:off x="4558" y="744"/>
              <a:ext cx="280" cy="264"/>
            </a:xfrm>
            <a:prstGeom prst="rect">
              <a:avLst/>
            </a:prstGeom>
            <a:solidFill>
              <a:srgbClr val="FF6FCF"/>
            </a:solidFill>
            <a:ln w="38100">
              <a:noFill/>
              <a:miter lim="800000"/>
              <a:headEnd/>
              <a:tailEnd/>
            </a:ln>
          </p:spPr>
          <p:txBody>
            <a:bodyPr wrap="none" tIns="0" anchor="ctr"/>
            <a:lstStyle/>
            <a:p>
              <a:endParaRPr lang="en-US">
                <a:latin typeface="Calibri" pitchFamily="34" charset="0"/>
              </a:endParaRPr>
            </a:p>
          </p:txBody>
        </p:sp>
        <p:sp>
          <p:nvSpPr>
            <p:cNvPr id="60430" name="Rectangle 12"/>
            <p:cNvSpPr>
              <a:spLocks noChangeArrowheads="1"/>
            </p:cNvSpPr>
            <p:nvPr/>
          </p:nvSpPr>
          <p:spPr bwMode="auto">
            <a:xfrm>
              <a:off x="4883" y="744"/>
              <a:ext cx="280" cy="264"/>
            </a:xfrm>
            <a:prstGeom prst="rect">
              <a:avLst/>
            </a:prstGeom>
            <a:solidFill>
              <a:srgbClr val="FF6FCF"/>
            </a:solidFill>
            <a:ln w="38100">
              <a:noFill/>
              <a:miter lim="800000"/>
              <a:headEnd/>
              <a:tailEnd/>
            </a:ln>
          </p:spPr>
          <p:txBody>
            <a:bodyPr wrap="none" tIns="0" anchor="ctr"/>
            <a:lstStyle/>
            <a:p>
              <a:endParaRPr lang="en-US">
                <a:latin typeface="Calibri" pitchFamily="34" charset="0"/>
              </a:endParaRPr>
            </a:p>
          </p:txBody>
        </p:sp>
        <p:sp>
          <p:nvSpPr>
            <p:cNvPr id="60431" name="Rectangle 13"/>
            <p:cNvSpPr>
              <a:spLocks noChangeArrowheads="1"/>
            </p:cNvSpPr>
            <p:nvPr/>
          </p:nvSpPr>
          <p:spPr bwMode="auto">
            <a:xfrm>
              <a:off x="5208" y="744"/>
              <a:ext cx="280" cy="264"/>
            </a:xfrm>
            <a:prstGeom prst="rect">
              <a:avLst/>
            </a:prstGeom>
            <a:solidFill>
              <a:srgbClr val="FF6FCF"/>
            </a:solidFill>
            <a:ln w="38100">
              <a:noFill/>
              <a:miter lim="800000"/>
              <a:headEnd/>
              <a:tailEnd/>
            </a:ln>
          </p:spPr>
          <p:txBody>
            <a:bodyPr wrap="none" tIns="0" anchor="ctr"/>
            <a:lstStyle/>
            <a:p>
              <a:endParaRPr lang="en-US">
                <a:latin typeface="Calibri" pitchFamily="34" charset="0"/>
              </a:endParaRPr>
            </a:p>
          </p:txBody>
        </p:sp>
        <p:sp>
          <p:nvSpPr>
            <p:cNvPr id="60432" name="Rectangle 14"/>
            <p:cNvSpPr>
              <a:spLocks noChangeArrowheads="1"/>
            </p:cNvSpPr>
            <p:nvPr/>
          </p:nvSpPr>
          <p:spPr bwMode="auto">
            <a:xfrm>
              <a:off x="2377" y="1101"/>
              <a:ext cx="1551" cy="323"/>
            </a:xfrm>
            <a:prstGeom prst="rect">
              <a:avLst/>
            </a:prstGeom>
            <a:noFill/>
            <a:ln w="9525">
              <a:noFill/>
              <a:miter lim="800000"/>
              <a:headEnd/>
              <a:tailEnd/>
            </a:ln>
          </p:spPr>
          <p:txBody>
            <a:bodyPr/>
            <a:lstStyle/>
            <a:p>
              <a:pPr marL="342900" indent="-342900">
                <a:spcBef>
                  <a:spcPct val="20000"/>
                </a:spcBef>
                <a:buClr>
                  <a:schemeClr val="accent1"/>
                </a:buClr>
              </a:pPr>
              <a:r>
                <a:rPr lang="en-US" sz="2400">
                  <a:latin typeface="Tahoma" pitchFamily="34" charset="0"/>
                </a:rPr>
                <a:t>24 bytes (ECC)</a:t>
              </a:r>
            </a:p>
          </p:txBody>
        </p:sp>
        <p:sp>
          <p:nvSpPr>
            <p:cNvPr id="60433" name="Rectangle 15"/>
            <p:cNvSpPr>
              <a:spLocks noChangeArrowheads="1"/>
            </p:cNvSpPr>
            <p:nvPr/>
          </p:nvSpPr>
          <p:spPr bwMode="auto">
            <a:xfrm>
              <a:off x="3889" y="1093"/>
              <a:ext cx="903" cy="323"/>
            </a:xfrm>
            <a:prstGeom prst="rect">
              <a:avLst/>
            </a:prstGeom>
            <a:noFill/>
            <a:ln w="9525">
              <a:noFill/>
              <a:miter lim="800000"/>
              <a:headEnd/>
              <a:tailEnd/>
            </a:ln>
          </p:spPr>
          <p:txBody>
            <a:bodyPr/>
            <a:lstStyle/>
            <a:p>
              <a:pPr marL="342900" indent="-342900">
                <a:spcBef>
                  <a:spcPct val="20000"/>
                </a:spcBef>
                <a:buClr>
                  <a:schemeClr val="accent1"/>
                </a:buClr>
              </a:pPr>
              <a:r>
                <a:rPr lang="en-US" sz="2400">
                  <a:latin typeface="Tahoma" pitchFamily="34" charset="0"/>
                </a:rPr>
                <a:t>18 bytes</a:t>
              </a:r>
            </a:p>
          </p:txBody>
        </p:sp>
        <p:sp>
          <p:nvSpPr>
            <p:cNvPr id="60434" name="AutoShape 16"/>
            <p:cNvSpPr>
              <a:spLocks/>
            </p:cNvSpPr>
            <p:nvPr/>
          </p:nvSpPr>
          <p:spPr bwMode="auto">
            <a:xfrm rot="-5400000">
              <a:off x="2768" y="976"/>
              <a:ext cx="112" cy="272"/>
            </a:xfrm>
            <a:prstGeom prst="leftBrace">
              <a:avLst>
                <a:gd name="adj1" fmla="val 20238"/>
                <a:gd name="adj2" fmla="val 50000"/>
              </a:avLst>
            </a:prstGeom>
            <a:noFill/>
            <a:ln w="25400">
              <a:solidFill>
                <a:schemeClr val="tx1"/>
              </a:solidFill>
              <a:round/>
              <a:headEnd/>
              <a:tailEnd/>
            </a:ln>
          </p:spPr>
          <p:txBody>
            <a:bodyPr wrap="none" tIns="0" anchor="ctr"/>
            <a:lstStyle/>
            <a:p>
              <a:endParaRPr lang="en-US">
                <a:latin typeface="Calibri" pitchFamily="34" charset="0"/>
              </a:endParaRPr>
            </a:p>
          </p:txBody>
        </p:sp>
        <p:sp>
          <p:nvSpPr>
            <p:cNvPr id="60435" name="AutoShape 17"/>
            <p:cNvSpPr>
              <a:spLocks/>
            </p:cNvSpPr>
            <p:nvPr/>
          </p:nvSpPr>
          <p:spPr bwMode="auto">
            <a:xfrm rot="-5400000">
              <a:off x="4304" y="976"/>
              <a:ext cx="112" cy="272"/>
            </a:xfrm>
            <a:prstGeom prst="leftBrace">
              <a:avLst>
                <a:gd name="adj1" fmla="val 20238"/>
                <a:gd name="adj2" fmla="val 50000"/>
              </a:avLst>
            </a:prstGeom>
            <a:noFill/>
            <a:ln w="25400">
              <a:solidFill>
                <a:schemeClr val="tx1"/>
              </a:solidFill>
              <a:round/>
              <a:headEnd/>
              <a:tailEnd/>
            </a:ln>
          </p:spPr>
          <p:txBody>
            <a:bodyPr wrap="none" tIns="0" anchor="ctr"/>
            <a:lstStyle/>
            <a:p>
              <a:endParaRPr lang="en-US">
                <a:latin typeface="Calibri" pitchFamily="34" charset="0"/>
              </a:endParaRPr>
            </a:p>
          </p:txBody>
        </p:sp>
      </p:grpSp>
      <p:sp>
        <p:nvSpPr>
          <p:cNvPr id="60421" name="Rectangle 22"/>
          <p:cNvSpPr>
            <a:spLocks noChangeArrowheads="1"/>
          </p:cNvSpPr>
          <p:nvPr/>
        </p:nvSpPr>
        <p:spPr bwMode="auto">
          <a:xfrm>
            <a:off x="457200" y="5334000"/>
            <a:ext cx="8115300" cy="520700"/>
          </a:xfrm>
          <a:prstGeom prst="rect">
            <a:avLst/>
          </a:prstGeom>
          <a:noFill/>
          <a:ln w="38100">
            <a:solidFill>
              <a:srgbClr val="FF0000"/>
            </a:solidFill>
            <a:miter lim="800000"/>
            <a:headEnd/>
            <a:tailEnd/>
          </a:ln>
        </p:spPr>
        <p:txBody>
          <a:bodyPr wrap="none" tIns="0" anchor="ctr"/>
          <a:lstStyle/>
          <a:p>
            <a:endParaRPr lang="en-US">
              <a:latin typeface="Calibri" pitchFamily="34" charset="0"/>
            </a:endParaRPr>
          </a:p>
        </p:txBody>
      </p:sp>
    </p:spTree>
    <p:custDataLst>
      <p:tags r:id="rId1"/>
    </p:custDataLst>
  </p:cSld>
  <p:clrMapOvr>
    <a:masterClrMapping/>
  </p:clrMapOvr>
  <p:transition advTm="7923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Network Policies</a:t>
            </a:r>
          </a:p>
        </p:txBody>
      </p:sp>
      <p:sp>
        <p:nvSpPr>
          <p:cNvPr id="8195"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8196" name="Group 25"/>
          <p:cNvGrpSpPr>
            <a:grpSpLocks/>
          </p:cNvGrpSpPr>
          <p:nvPr/>
        </p:nvGrpSpPr>
        <p:grpSpPr bwMode="auto">
          <a:xfrm>
            <a:off x="457200" y="3581400"/>
            <a:ext cx="8382000" cy="2819400"/>
            <a:chOff x="457200" y="3581400"/>
            <a:chExt cx="8382000" cy="2819400"/>
          </a:xfrm>
        </p:grpSpPr>
        <p:sp>
          <p:nvSpPr>
            <p:cNvPr id="8202"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203"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8204"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205"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206"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207"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208"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209"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8210"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8211"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grpSp>
        <p:nvGrpSpPr>
          <p:cNvPr id="8197" name="Group 31"/>
          <p:cNvGrpSpPr>
            <a:grpSpLocks/>
          </p:cNvGrpSpPr>
          <p:nvPr/>
        </p:nvGrpSpPr>
        <p:grpSpPr bwMode="auto">
          <a:xfrm>
            <a:off x="7315200" y="3159125"/>
            <a:ext cx="1219200" cy="1717675"/>
            <a:chOff x="609600" y="3159615"/>
            <a:chExt cx="1219200" cy="1717185"/>
          </a:xfrm>
        </p:grpSpPr>
        <p:sp>
          <p:nvSpPr>
            <p:cNvPr id="28" name="Oval 27"/>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
        <p:nvSpPr>
          <p:cNvPr id="27" name="Freeform 26"/>
          <p:cNvSpPr/>
          <p:nvPr/>
        </p:nvSpPr>
        <p:spPr>
          <a:xfrm>
            <a:off x="1497013" y="4298950"/>
            <a:ext cx="1017587" cy="44450"/>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 name="connsiteX0" fmla="*/ 0 w 6092041"/>
              <a:gd name="connsiteY0" fmla="*/ 266866 h 1685637"/>
              <a:gd name="connsiteX1" fmla="*/ 1211283 w 6092041"/>
              <a:gd name="connsiteY1" fmla="*/ 326242 h 1685637"/>
              <a:gd name="connsiteX2" fmla="*/ 2389909 w 6092041"/>
              <a:gd name="connsiteY2" fmla="*/ 692398 h 1685637"/>
              <a:gd name="connsiteX3" fmla="*/ 3456709 w 6092041"/>
              <a:gd name="connsiteY3" fmla="*/ 1606798 h 1685637"/>
              <a:gd name="connsiteX4" fmla="*/ 5070764 w 6092041"/>
              <a:gd name="connsiteY4" fmla="*/ 219364 h 1685637"/>
              <a:gd name="connsiteX5" fmla="*/ 6092041 w 6092041"/>
              <a:gd name="connsiteY5" fmla="*/ 290616 h 1685637"/>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80128"/>
              <a:gd name="connsiteX1" fmla="*/ 1211283 w 6092041"/>
              <a:gd name="connsiteY1" fmla="*/ 173842 h 1480128"/>
              <a:gd name="connsiteX2" fmla="*/ 2389909 w 6092041"/>
              <a:gd name="connsiteY2" fmla="*/ 539998 h 1480128"/>
              <a:gd name="connsiteX3" fmla="*/ 3456709 w 6092041"/>
              <a:gd name="connsiteY3" fmla="*/ 1454398 h 1480128"/>
              <a:gd name="connsiteX4" fmla="*/ 3761509 w 6092041"/>
              <a:gd name="connsiteY4" fmla="*/ 539998 h 1480128"/>
              <a:gd name="connsiteX5" fmla="*/ 5070764 w 6092041"/>
              <a:gd name="connsiteY5" fmla="*/ 66964 h 1480128"/>
              <a:gd name="connsiteX6" fmla="*/ 6092041 w 6092041"/>
              <a:gd name="connsiteY6" fmla="*/ 138216 h 1480128"/>
              <a:gd name="connsiteX0" fmla="*/ 0 w 6092041"/>
              <a:gd name="connsiteY0" fmla="*/ 11546 h 1377208"/>
              <a:gd name="connsiteX1" fmla="*/ 1211283 w 6092041"/>
              <a:gd name="connsiteY1" fmla="*/ 70922 h 1377208"/>
              <a:gd name="connsiteX2" fmla="*/ 2389909 w 6092041"/>
              <a:gd name="connsiteY2" fmla="*/ 437078 h 1377208"/>
              <a:gd name="connsiteX3" fmla="*/ 3456709 w 6092041"/>
              <a:gd name="connsiteY3" fmla="*/ 1351478 h 1377208"/>
              <a:gd name="connsiteX4" fmla="*/ 3761509 w 6092041"/>
              <a:gd name="connsiteY4" fmla="*/ 437078 h 1377208"/>
              <a:gd name="connsiteX5" fmla="*/ 6092041 w 6092041"/>
              <a:gd name="connsiteY5" fmla="*/ 35296 h 1377208"/>
              <a:gd name="connsiteX0" fmla="*/ 0 w 6092041"/>
              <a:gd name="connsiteY0" fmla="*/ 11546 h 1377208"/>
              <a:gd name="connsiteX1" fmla="*/ 1211283 w 6092041"/>
              <a:gd name="connsiteY1" fmla="*/ 70922 h 1377208"/>
              <a:gd name="connsiteX2" fmla="*/ 2389909 w 6092041"/>
              <a:gd name="connsiteY2" fmla="*/ 437078 h 1377208"/>
              <a:gd name="connsiteX3" fmla="*/ 3456709 w 6092041"/>
              <a:gd name="connsiteY3" fmla="*/ 1351478 h 1377208"/>
              <a:gd name="connsiteX4" fmla="*/ 6092041 w 6092041"/>
              <a:gd name="connsiteY4" fmla="*/ 35296 h 1377208"/>
              <a:gd name="connsiteX0" fmla="*/ 0 w 6092041"/>
              <a:gd name="connsiteY0" fmla="*/ 11546 h 443016"/>
              <a:gd name="connsiteX1" fmla="*/ 1211283 w 6092041"/>
              <a:gd name="connsiteY1" fmla="*/ 70922 h 443016"/>
              <a:gd name="connsiteX2" fmla="*/ 2389909 w 6092041"/>
              <a:gd name="connsiteY2" fmla="*/ 437078 h 443016"/>
              <a:gd name="connsiteX3" fmla="*/ 6092041 w 6092041"/>
              <a:gd name="connsiteY3" fmla="*/ 35296 h 443016"/>
              <a:gd name="connsiteX0" fmla="*/ 0 w 6092041"/>
              <a:gd name="connsiteY0" fmla="*/ 0 h 60366"/>
              <a:gd name="connsiteX1" fmla="*/ 1211283 w 6092041"/>
              <a:gd name="connsiteY1" fmla="*/ 59376 h 60366"/>
              <a:gd name="connsiteX2" fmla="*/ 6092041 w 6092041"/>
              <a:gd name="connsiteY2" fmla="*/ 23750 h 60366"/>
              <a:gd name="connsiteX0" fmla="*/ 0 w 1932709"/>
              <a:gd name="connsiteY0" fmla="*/ 0 h 120732"/>
              <a:gd name="connsiteX1" fmla="*/ 1211283 w 1932709"/>
              <a:gd name="connsiteY1" fmla="*/ 59376 h 120732"/>
              <a:gd name="connsiteX2" fmla="*/ 1932709 w 1932709"/>
              <a:gd name="connsiteY2" fmla="*/ 120732 h 120732"/>
              <a:gd name="connsiteX0" fmla="*/ 0 w 1932709"/>
              <a:gd name="connsiteY0" fmla="*/ 0 h 120732"/>
              <a:gd name="connsiteX1" fmla="*/ 1932709 w 1932709"/>
              <a:gd name="connsiteY1" fmla="*/ 120732 h 120732"/>
              <a:gd name="connsiteX0" fmla="*/ 0 w 1018309"/>
              <a:gd name="connsiteY0" fmla="*/ 0 h 44532"/>
              <a:gd name="connsiteX1" fmla="*/ 1018309 w 1018309"/>
              <a:gd name="connsiteY1" fmla="*/ 44532 h 44532"/>
            </a:gdLst>
            <a:ahLst/>
            <a:cxnLst>
              <a:cxn ang="0">
                <a:pos x="connsiteX0" y="connsiteY0"/>
              </a:cxn>
              <a:cxn ang="0">
                <a:pos x="connsiteX1" y="connsiteY1"/>
              </a:cxn>
            </a:cxnLst>
            <a:rect l="l" t="t" r="r" b="b"/>
            <a:pathLst>
              <a:path w="1018309" h="44532">
                <a:moveTo>
                  <a:pt x="0" y="0"/>
                </a:moveTo>
                <a:lnTo>
                  <a:pt x="1018309" y="44532"/>
                </a:ln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8199" name="AutoShape 39"/>
          <p:cNvSpPr>
            <a:spLocks noChangeArrowheads="1"/>
          </p:cNvSpPr>
          <p:nvPr/>
        </p:nvSpPr>
        <p:spPr bwMode="auto">
          <a:xfrm>
            <a:off x="2286000" y="4114800"/>
            <a:ext cx="471488" cy="482600"/>
          </a:xfrm>
          <a:prstGeom prst="octagon">
            <a:avLst>
              <a:gd name="adj" fmla="val 29287"/>
            </a:avLst>
          </a:prstGeom>
          <a:solidFill>
            <a:srgbClr val="FF0000"/>
          </a:solidFill>
          <a:ln w="12700">
            <a:solidFill>
              <a:schemeClr val="tx1"/>
            </a:solidFill>
            <a:miter lim="800000"/>
            <a:headEnd/>
            <a:tailEnd/>
          </a:ln>
        </p:spPr>
        <p:txBody>
          <a:bodyPr anchor="ctr">
            <a:spAutoFit/>
          </a:bodyPr>
          <a:lstStyle/>
          <a:p>
            <a:endParaRPr lang="en-US">
              <a:latin typeface="Calibri" pitchFamily="34" charset="0"/>
            </a:endParaRPr>
          </a:p>
        </p:txBody>
      </p:sp>
    </p:spTree>
  </p:cSld>
  <p:clrMapOvr>
    <a:masterClrMapping/>
  </p:clrMapOvr>
  <p:transition advTm="13715"/>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12700"/>
            <a:ext cx="9144000" cy="1143000"/>
          </a:xfrm>
        </p:spPr>
        <p:txBody>
          <a:bodyPr/>
          <a:lstStyle/>
          <a:p>
            <a:r>
              <a:rPr lang="en-US" smtClean="0"/>
              <a:t>ICING is feasible</a:t>
            </a:r>
          </a:p>
        </p:txBody>
      </p:sp>
      <p:sp>
        <p:nvSpPr>
          <p:cNvPr id="2296835" name="Rectangle 3"/>
          <p:cNvSpPr>
            <a:spLocks noGrp="1" noChangeArrowheads="1"/>
          </p:cNvSpPr>
          <p:nvPr>
            <p:ph type="body" idx="1"/>
          </p:nvPr>
        </p:nvSpPr>
        <p:spPr>
          <a:xfrm>
            <a:off x="250825" y="998538"/>
            <a:ext cx="8893175" cy="5160962"/>
          </a:xfrm>
        </p:spPr>
        <p:txBody>
          <a:bodyPr rtlCol="0">
            <a:normAutofit/>
          </a:bodyPr>
          <a:lstStyle/>
          <a:p>
            <a:pPr fontAlgn="auto">
              <a:spcBef>
                <a:spcPct val="60000"/>
              </a:spcBef>
              <a:spcAft>
                <a:spcPts val="0"/>
              </a:spcAft>
              <a:buFont typeface="Arial" pitchFamily="34" charset="0"/>
              <a:buNone/>
              <a:defRPr/>
            </a:pPr>
            <a:endParaRPr lang="en-US" dirty="0" smtClean="0"/>
          </a:p>
          <a:p>
            <a:pPr fontAlgn="auto">
              <a:spcBef>
                <a:spcPct val="60000"/>
              </a:spcBef>
              <a:spcAft>
                <a:spcPts val="0"/>
              </a:spcAft>
              <a:buFont typeface="Arial" pitchFamily="34" charset="0"/>
              <a:buChar char="•"/>
              <a:defRPr/>
            </a:pPr>
            <a:r>
              <a:rPr lang="en-US" dirty="0" smtClean="0"/>
              <a:t>What is the hardware cost?</a:t>
            </a:r>
          </a:p>
          <a:p>
            <a:pPr marL="673100" lvl="1" indent="-292100" fontAlgn="auto">
              <a:spcAft>
                <a:spcPts val="0"/>
              </a:spcAft>
              <a:buFont typeface="Arial" pitchFamily="34" charset="0"/>
              <a:buChar char="–"/>
              <a:defRPr/>
            </a:pPr>
            <a:r>
              <a:rPr lang="en-US" dirty="0" err="1" smtClean="0"/>
              <a:t>NetFPGA</a:t>
            </a:r>
            <a:r>
              <a:rPr lang="en-US" dirty="0" smtClean="0"/>
              <a:t> gate counts: ICING is </a:t>
            </a:r>
            <a:r>
              <a:rPr lang="en-US" dirty="0" smtClean="0">
                <a:solidFill>
                  <a:schemeClr val="hlink"/>
                </a:solidFill>
              </a:rPr>
              <a:t>13.4 M</a:t>
            </a:r>
            <a:r>
              <a:rPr lang="en-US" dirty="0" smtClean="0"/>
              <a:t>, IP is </a:t>
            </a:r>
            <a:r>
              <a:rPr lang="en-US" dirty="0" smtClean="0">
                <a:solidFill>
                  <a:schemeClr val="hlink"/>
                </a:solidFill>
              </a:rPr>
              <a:t>8.7 </a:t>
            </a:r>
            <a:r>
              <a:rPr lang="en-US" dirty="0" smtClean="0"/>
              <a:t>M</a:t>
            </a:r>
          </a:p>
          <a:p>
            <a:pPr marL="673100" lvl="1" indent="-292100" fontAlgn="auto">
              <a:spcAft>
                <a:spcPts val="0"/>
              </a:spcAft>
              <a:buFont typeface="Arial" pitchFamily="34" charset="0"/>
              <a:buChar char="–"/>
              <a:defRPr/>
            </a:pPr>
            <a:r>
              <a:rPr lang="en-US" dirty="0" err="1" smtClean="0"/>
              <a:t>NetFPGA</a:t>
            </a:r>
            <a:r>
              <a:rPr lang="en-US" dirty="0" smtClean="0"/>
              <a:t> forwarding speed: ICING is ~80% of IP</a:t>
            </a:r>
          </a:p>
          <a:p>
            <a:pPr marL="673100" lvl="1" indent="-292100" fontAlgn="auto">
              <a:spcAft>
                <a:spcPts val="0"/>
              </a:spcAft>
              <a:buFont typeface="Arial" pitchFamily="34" charset="0"/>
              <a:buChar char="–"/>
              <a:defRPr/>
            </a:pPr>
            <a:r>
              <a:rPr lang="en-US" dirty="0" smtClean="0"/>
              <a:t> ICING vs. simple IP in gates/(</a:t>
            </a:r>
            <a:r>
              <a:rPr lang="en-US" dirty="0" err="1" smtClean="0"/>
              <a:t>Gbits</a:t>
            </a:r>
            <a:r>
              <a:rPr lang="en-US" dirty="0" smtClean="0"/>
              <a:t>/sec): </a:t>
            </a:r>
            <a:r>
              <a:rPr lang="en-US" dirty="0" smtClean="0">
                <a:solidFill>
                  <a:schemeClr val="hlink"/>
                </a:solidFill>
              </a:rPr>
              <a:t>~2x</a:t>
            </a:r>
          </a:p>
          <a:p>
            <a:pPr marL="673100" lvl="1" indent="-292100" fontAlgn="auto">
              <a:spcAft>
                <a:spcPts val="0"/>
              </a:spcAft>
              <a:buFont typeface="Arial" pitchFamily="34" charset="0"/>
              <a:buChar char="–"/>
              <a:defRPr/>
            </a:pPr>
            <a:endParaRPr lang="en-US" dirty="0" smtClean="0">
              <a:solidFill>
                <a:schemeClr val="hlink"/>
              </a:solidFill>
            </a:endParaRPr>
          </a:p>
          <a:p>
            <a:pPr marL="273050" indent="-292100" fontAlgn="auto">
              <a:spcAft>
                <a:spcPts val="0"/>
              </a:spcAft>
              <a:buFont typeface="Arial" pitchFamily="34" charset="0"/>
              <a:buChar char="•"/>
              <a:defRPr/>
            </a:pPr>
            <a:r>
              <a:rPr lang="en-US" dirty="0" smtClean="0">
                <a:solidFill>
                  <a:srgbClr val="0000CC"/>
                </a:solidFill>
              </a:rPr>
              <a:t>Bandwidth and computation increasing faster than crypto costs</a:t>
            </a:r>
            <a:endParaRPr lang="en-US" dirty="0">
              <a:solidFill>
                <a:srgbClr val="0000CC"/>
              </a:solidFill>
            </a:endParaRPr>
          </a:p>
        </p:txBody>
      </p:sp>
      <p:sp>
        <p:nvSpPr>
          <p:cNvPr id="61444" name="Rectangle 22"/>
          <p:cNvSpPr>
            <a:spLocks noChangeArrowheads="1"/>
          </p:cNvSpPr>
          <p:nvPr/>
        </p:nvSpPr>
        <p:spPr bwMode="auto">
          <a:xfrm>
            <a:off x="381000" y="3429000"/>
            <a:ext cx="8115300" cy="520700"/>
          </a:xfrm>
          <a:prstGeom prst="rect">
            <a:avLst/>
          </a:prstGeom>
          <a:noFill/>
          <a:ln w="38100">
            <a:solidFill>
              <a:srgbClr val="FF0000"/>
            </a:solidFill>
            <a:miter lim="800000"/>
            <a:headEnd/>
            <a:tailEnd/>
          </a:ln>
        </p:spPr>
        <p:txBody>
          <a:bodyPr wrap="none" tIns="0" anchor="ctr"/>
          <a:lstStyle/>
          <a:p>
            <a:endParaRPr lang="en-US">
              <a:latin typeface="Calibri" pitchFamily="34" charset="0"/>
            </a:endParaRPr>
          </a:p>
        </p:txBody>
      </p:sp>
      <p:pic>
        <p:nvPicPr>
          <p:cNvPr id="61445" name="Picture 2" descr="NetFPGA"/>
          <p:cNvPicPr>
            <a:picLocks noChangeAspect="1" noChangeArrowheads="1"/>
          </p:cNvPicPr>
          <p:nvPr/>
        </p:nvPicPr>
        <p:blipFill>
          <a:blip r:embed="rId4" cstate="print"/>
          <a:srcRect/>
          <a:stretch>
            <a:fillRect/>
          </a:stretch>
        </p:blipFill>
        <p:spPr bwMode="auto">
          <a:xfrm>
            <a:off x="5410200" y="914400"/>
            <a:ext cx="3276600" cy="1441450"/>
          </a:xfrm>
          <a:prstGeom prst="rect">
            <a:avLst/>
          </a:prstGeom>
          <a:noFill/>
          <a:ln w="9525">
            <a:noFill/>
            <a:miter lim="800000"/>
            <a:headEnd/>
            <a:tailEnd/>
          </a:ln>
        </p:spPr>
      </p:pic>
    </p:spTree>
    <p:custDataLst>
      <p:tags r:id="rId1"/>
    </p:custDataLst>
  </p:cSld>
  <p:clrMapOvr>
    <a:masterClrMapping/>
  </p:clrMapOvr>
  <p:transition advTm="79231"/>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Outline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solidFill>
                  <a:schemeClr val="bg1">
                    <a:lumMod val="65000"/>
                  </a:schemeClr>
                </a:solidFill>
              </a:rPr>
              <a:t>How general is general?</a:t>
            </a:r>
            <a:br>
              <a:rPr lang="en-US" dirty="0" smtClean="0">
                <a:solidFill>
                  <a:schemeClr val="bg1">
                    <a:lumMod val="65000"/>
                  </a:schemeClr>
                </a:solidFill>
              </a:rPr>
            </a:br>
            <a:r>
              <a:rPr lang="en-US" sz="2600" dirty="0" smtClean="0">
                <a:solidFill>
                  <a:schemeClr val="bg1">
                    <a:lumMod val="65000"/>
                  </a:schemeClr>
                </a:solidFill>
              </a:rPr>
              <a:t>(What is the control? Who gets control? How can it be used?)</a:t>
            </a:r>
            <a:endParaRPr lang="en-US" sz="3100" dirty="0" smtClean="0">
              <a:solidFill>
                <a:schemeClr val="bg1">
                  <a:lumMod val="65000"/>
                </a:schemeClr>
              </a:solidFill>
            </a:endParaRPr>
          </a:p>
          <a:p>
            <a:pPr fontAlgn="auto">
              <a:spcAft>
                <a:spcPts val="0"/>
              </a:spcAft>
              <a:buFont typeface="Arial" pitchFamily="34" charset="0"/>
              <a:buChar char="•"/>
              <a:defRPr/>
            </a:pPr>
            <a:endParaRPr lang="en-US" dirty="0" smtClean="0">
              <a:solidFill>
                <a:schemeClr val="bg1">
                  <a:lumMod val="65000"/>
                </a:schemeClr>
              </a:solidFill>
            </a:endParaRPr>
          </a:p>
          <a:p>
            <a:pPr fontAlgn="auto">
              <a:spcAft>
                <a:spcPts val="0"/>
              </a:spcAft>
              <a:buFont typeface="Arial" pitchFamily="34" charset="0"/>
              <a:buChar char="•"/>
              <a:defRPr/>
            </a:pPr>
            <a:r>
              <a:rPr lang="en-US" dirty="0" smtClean="0">
                <a:solidFill>
                  <a:schemeClr val="bg1">
                    <a:lumMod val="65000"/>
                  </a:schemeClr>
                </a:solidFill>
              </a:rPr>
              <a:t>How do we enforce policy decisions in the data plane?</a:t>
            </a:r>
          </a:p>
          <a:p>
            <a:pPr fontAlgn="auto">
              <a:spcAft>
                <a:spcPts val="0"/>
              </a:spcAft>
              <a:buFont typeface="Arial" pitchFamily="34" charset="0"/>
              <a:buChar char="•"/>
              <a:defRPr/>
            </a:pPr>
            <a:endParaRPr lang="en-US" dirty="0" smtClean="0">
              <a:solidFill>
                <a:schemeClr val="bg1">
                  <a:lumMod val="65000"/>
                </a:schemeClr>
              </a:solidFill>
            </a:endParaRPr>
          </a:p>
          <a:p>
            <a:pPr fontAlgn="auto">
              <a:spcAft>
                <a:spcPts val="0"/>
              </a:spcAft>
              <a:buFont typeface="Arial" pitchFamily="34" charset="0"/>
              <a:buChar char="•"/>
              <a:defRPr/>
            </a:pPr>
            <a:r>
              <a:rPr lang="en-US" dirty="0" smtClean="0"/>
              <a:t>What is the control/data plane interface and how can it be used?</a:t>
            </a:r>
          </a:p>
        </p:txBody>
      </p:sp>
    </p:spTree>
  </p:cSld>
  <p:clrMapOvr>
    <a:masterClrMapping/>
  </p:clrMapOvr>
  <p:transition advTm="2240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Control/Data Plane Interface</a:t>
            </a:r>
            <a:br>
              <a:rPr lang="en-US" dirty="0" smtClean="0"/>
            </a:br>
            <a:r>
              <a:rPr lang="en-US" sz="4000" dirty="0" smtClean="0">
                <a:solidFill>
                  <a:srgbClr val="0000CC"/>
                </a:solidFill>
              </a:rPr>
              <a:t>1. Allow/Deny Decisions</a:t>
            </a:r>
            <a:endParaRPr lang="en-US" dirty="0">
              <a:solidFill>
                <a:srgbClr val="0000CC"/>
              </a:solidFill>
            </a:endParaRPr>
          </a:p>
        </p:txBody>
      </p:sp>
      <p:sp>
        <p:nvSpPr>
          <p:cNvPr id="4" name="Rectangle 3"/>
          <p:cNvSpPr/>
          <p:nvPr/>
        </p:nvSpPr>
        <p:spPr>
          <a:xfrm>
            <a:off x="3810000" y="2286000"/>
            <a:ext cx="1905000" cy="304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dirty="0"/>
              <a:t>Consent</a:t>
            </a:r>
          </a:p>
          <a:p>
            <a:pPr algn="ctr" fontAlgn="auto">
              <a:spcBef>
                <a:spcPts val="0"/>
              </a:spcBef>
              <a:spcAft>
                <a:spcPts val="0"/>
              </a:spcAft>
              <a:defRPr/>
            </a:pPr>
            <a:r>
              <a:rPr lang="en-US" sz="3600" dirty="0"/>
              <a:t>Server</a:t>
            </a:r>
          </a:p>
          <a:p>
            <a:pPr algn="ctr" fontAlgn="auto">
              <a:spcBef>
                <a:spcPts val="0"/>
              </a:spcBef>
              <a:spcAft>
                <a:spcPts val="0"/>
              </a:spcAft>
              <a:defRPr/>
            </a:pPr>
            <a:r>
              <a:rPr lang="en-US" sz="2800" dirty="0"/>
              <a:t>(Policy engine)</a:t>
            </a:r>
          </a:p>
        </p:txBody>
      </p:sp>
      <p:sp>
        <p:nvSpPr>
          <p:cNvPr id="5" name="Right Arrow 4"/>
          <p:cNvSpPr/>
          <p:nvPr/>
        </p:nvSpPr>
        <p:spPr>
          <a:xfrm>
            <a:off x="228600" y="2209800"/>
            <a:ext cx="3581400" cy="914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3200" dirty="0"/>
              <a:t>Path</a:t>
            </a:r>
          </a:p>
        </p:txBody>
      </p:sp>
      <p:sp>
        <p:nvSpPr>
          <p:cNvPr id="6" name="Right Arrow 5"/>
          <p:cNvSpPr/>
          <p:nvPr/>
        </p:nvSpPr>
        <p:spPr>
          <a:xfrm>
            <a:off x="228600" y="3276600"/>
            <a:ext cx="3581400" cy="9144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3200" dirty="0"/>
              <a:t>Local Handling</a:t>
            </a:r>
          </a:p>
        </p:txBody>
      </p:sp>
      <p:sp>
        <p:nvSpPr>
          <p:cNvPr id="7" name="Right Arrow 6"/>
          <p:cNvSpPr/>
          <p:nvPr/>
        </p:nvSpPr>
        <p:spPr>
          <a:xfrm>
            <a:off x="228600" y="4343400"/>
            <a:ext cx="3581400" cy="9144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3200" dirty="0" smtClean="0"/>
              <a:t>Arbitrary </a:t>
            </a:r>
            <a:r>
              <a:rPr lang="en-US" sz="3200" dirty="0"/>
              <a:t>ext. Info</a:t>
            </a:r>
          </a:p>
        </p:txBody>
      </p:sp>
      <p:sp>
        <p:nvSpPr>
          <p:cNvPr id="8" name="Right Arrow 7"/>
          <p:cNvSpPr/>
          <p:nvPr/>
        </p:nvSpPr>
        <p:spPr>
          <a:xfrm>
            <a:off x="5715000" y="3048000"/>
            <a:ext cx="3276600" cy="1371600"/>
          </a:xfrm>
          <a:prstGeom prst="rightArrow">
            <a:avLst>
              <a:gd name="adj1" fmla="val 65238"/>
              <a:gd name="adj2" fmla="val 64806"/>
            </a:avLst>
          </a:prstGeom>
        </p:spPr>
        <p:style>
          <a:lnRef idx="3">
            <a:schemeClr val="lt1"/>
          </a:lnRef>
          <a:fillRef idx="1">
            <a:schemeClr val="dk1"/>
          </a:fillRef>
          <a:effectRef idx="1">
            <a:schemeClr val="dk1"/>
          </a:effectRef>
          <a:fontRef idx="minor">
            <a:schemeClr val="lt1"/>
          </a:fontRef>
        </p:style>
        <p:txBody>
          <a:bodyPr anchor="ctr"/>
          <a:lstStyle/>
          <a:p>
            <a:pPr algn="ctr" fontAlgn="auto">
              <a:spcBef>
                <a:spcPts val="0"/>
              </a:spcBef>
              <a:spcAft>
                <a:spcPts val="0"/>
              </a:spcAft>
              <a:defRPr/>
            </a:pPr>
            <a:r>
              <a:rPr lang="en-US" sz="2800" dirty="0"/>
              <a:t>Proof of consent (</a:t>
            </a:r>
            <a:r>
              <a:rPr lang="en-US" sz="2800" dirty="0" err="1"/>
              <a:t>PoC</a:t>
            </a:r>
            <a:r>
              <a:rPr lang="en-US" sz="2800" dirty="0"/>
              <a: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Control/Data Plane Interface</a:t>
            </a:r>
            <a:br>
              <a:rPr lang="en-US" dirty="0" smtClean="0"/>
            </a:br>
            <a:r>
              <a:rPr lang="en-US" sz="4000" dirty="0" smtClean="0">
                <a:solidFill>
                  <a:srgbClr val="0000CC"/>
                </a:solidFill>
              </a:rPr>
              <a:t>1. Allow/Deny Decisions</a:t>
            </a:r>
            <a:endParaRPr lang="en-US" dirty="0">
              <a:solidFill>
                <a:srgbClr val="0000CC"/>
              </a:solidFill>
            </a:endParaRPr>
          </a:p>
        </p:txBody>
      </p:sp>
      <p:sp useBgFill="1">
        <p:nvSpPr>
          <p:cNvPr id="64515" name="Cloud"/>
          <p:cNvSpPr>
            <a:spLocks noChangeAspect="1" noEditPoints="1" noChangeArrowheads="1"/>
          </p:cNvSpPr>
          <p:nvPr/>
        </p:nvSpPr>
        <p:spPr bwMode="auto">
          <a:xfrm>
            <a:off x="3124200" y="2438400"/>
            <a:ext cx="2743200" cy="1952625"/>
          </a:xfrm>
          <a:custGeom>
            <a:avLst/>
            <a:gdLst>
              <a:gd name="T0" fmla="*/ 8509 w 21600"/>
              <a:gd name="T1" fmla="*/ 976393 h 21600"/>
              <a:gd name="T2" fmla="*/ 1371600 w 21600"/>
              <a:gd name="T3" fmla="*/ 1950707 h 21600"/>
              <a:gd name="T4" fmla="*/ 2740914 w 21600"/>
              <a:gd name="T5" fmla="*/ 976393 h 21600"/>
              <a:gd name="T6" fmla="*/ 1371600 w 21600"/>
              <a:gd name="T7" fmla="*/ 1116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p:nvSpPr>
          <p:cNvPr id="17" name="Rectangle 16"/>
          <p:cNvSpPr/>
          <p:nvPr/>
        </p:nvSpPr>
        <p:spPr>
          <a:xfrm>
            <a:off x="3657600" y="3048000"/>
            <a:ext cx="1600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Quad Arrow 17"/>
          <p:cNvSpPr/>
          <p:nvPr/>
        </p:nvSpPr>
        <p:spPr>
          <a:xfrm>
            <a:off x="3962400" y="3124200"/>
            <a:ext cx="1066800" cy="762000"/>
          </a:xfrm>
          <a:prstGeom prst="quadArrow">
            <a:avLst>
              <a:gd name="adj1" fmla="val 13899"/>
              <a:gd name="adj2" fmla="val 19946"/>
              <a:gd name="adj3" fmla="val 30054"/>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9" name="Snip Single Corner Rectangle 8"/>
          <p:cNvSpPr/>
          <p:nvPr/>
        </p:nvSpPr>
        <p:spPr>
          <a:xfrm flipH="1">
            <a:off x="2514600" y="3276600"/>
            <a:ext cx="1219200" cy="533400"/>
          </a:xfrm>
          <a:prstGeom prst="snip1Rect">
            <a:avLst>
              <a:gd name="adj" fmla="val 3670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Packet</a:t>
            </a:r>
          </a:p>
        </p:txBody>
      </p:sp>
      <p:sp>
        <p:nvSpPr>
          <p:cNvPr id="19" name="Rectangular Callout 18"/>
          <p:cNvSpPr/>
          <p:nvPr/>
        </p:nvSpPr>
        <p:spPr>
          <a:xfrm>
            <a:off x="1981200" y="4648200"/>
            <a:ext cx="3581400" cy="838200"/>
          </a:xfrm>
          <a:prstGeom prst="wedgeRectCallout">
            <a:avLst>
              <a:gd name="adj1" fmla="val 24650"/>
              <a:gd name="adj2" fmla="val -139773"/>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400" dirty="0"/>
              <a:t>Is Proof-of-Consent (</a:t>
            </a:r>
            <a:r>
              <a:rPr lang="en-US" sz="2400" dirty="0" err="1"/>
              <a:t>PoC</a:t>
            </a:r>
            <a:r>
              <a:rPr lang="en-US" sz="2400" dirty="0"/>
              <a:t>)</a:t>
            </a:r>
          </a:p>
          <a:p>
            <a:pPr algn="ctr" fontAlgn="auto">
              <a:spcBef>
                <a:spcPts val="0"/>
              </a:spcBef>
              <a:spcAft>
                <a:spcPts val="0"/>
              </a:spcAft>
              <a:defRPr/>
            </a:pPr>
            <a:r>
              <a:rPr lang="en-US" sz="2400" dirty="0"/>
              <a:t>for my realm correct?</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Control/Data Plane Interface </a:t>
            </a:r>
            <a:br>
              <a:rPr lang="en-US" dirty="0" smtClean="0"/>
            </a:br>
            <a:r>
              <a:rPr lang="en-US" sz="4000" dirty="0" smtClean="0">
                <a:solidFill>
                  <a:srgbClr val="0000CC"/>
                </a:solidFill>
              </a:rPr>
              <a:t>2. Allow/Deny Decision Delegation</a:t>
            </a:r>
            <a:endParaRPr lang="en-US" dirty="0">
              <a:solidFill>
                <a:srgbClr val="0000CC"/>
              </a:solidFill>
            </a:endParaRPr>
          </a:p>
        </p:txBody>
      </p:sp>
      <p:sp useBgFill="1">
        <p:nvSpPr>
          <p:cNvPr id="65539" name="Cloud"/>
          <p:cNvSpPr>
            <a:spLocks noChangeAspect="1" noEditPoints="1" noChangeArrowheads="1"/>
          </p:cNvSpPr>
          <p:nvPr/>
        </p:nvSpPr>
        <p:spPr bwMode="auto">
          <a:xfrm>
            <a:off x="3429000" y="1981200"/>
            <a:ext cx="3124200" cy="1905000"/>
          </a:xfrm>
          <a:custGeom>
            <a:avLst/>
            <a:gdLst>
              <a:gd name="T0" fmla="*/ 9691 w 21600"/>
              <a:gd name="T1" fmla="*/ 952500 h 21600"/>
              <a:gd name="T2" fmla="*/ 1562100 w 21600"/>
              <a:gd name="T3" fmla="*/ 1902972 h 21600"/>
              <a:gd name="T4" fmla="*/ 3121597 w 21600"/>
              <a:gd name="T5" fmla="*/ 952500 h 21600"/>
              <a:gd name="T6" fmla="*/ 1562100 w 21600"/>
              <a:gd name="T7" fmla="*/ 10892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Provider (R1)</a:t>
            </a:r>
          </a:p>
        </p:txBody>
      </p:sp>
      <p:sp useBgFill="1">
        <p:nvSpPr>
          <p:cNvPr id="65540" name="Cloud"/>
          <p:cNvSpPr>
            <a:spLocks noChangeAspect="1" noEditPoints="1" noChangeArrowheads="1"/>
          </p:cNvSpPr>
          <p:nvPr/>
        </p:nvSpPr>
        <p:spPr bwMode="auto">
          <a:xfrm>
            <a:off x="3352800" y="4495800"/>
            <a:ext cx="3124200" cy="1952625"/>
          </a:xfrm>
          <a:custGeom>
            <a:avLst/>
            <a:gdLst>
              <a:gd name="T0" fmla="*/ 9691 w 21600"/>
              <a:gd name="T1" fmla="*/ 976393 h 21600"/>
              <a:gd name="T2" fmla="*/ 1562100 w 21600"/>
              <a:gd name="T3" fmla="*/ 1950707 h 21600"/>
              <a:gd name="T4" fmla="*/ 3121597 w 21600"/>
              <a:gd name="T5" fmla="*/ 976393 h 21600"/>
              <a:gd name="T6" fmla="*/ 1562100 w 21600"/>
              <a:gd name="T7" fmla="*/ 1116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Customer (R2)</a:t>
            </a:r>
          </a:p>
        </p:txBody>
      </p:sp>
      <p:sp>
        <p:nvSpPr>
          <p:cNvPr id="8" name="Down Arrow 7"/>
          <p:cNvSpPr/>
          <p:nvPr/>
        </p:nvSpPr>
        <p:spPr>
          <a:xfrm>
            <a:off x="4724400" y="3810000"/>
            <a:ext cx="5334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ular Callout 9"/>
          <p:cNvSpPr/>
          <p:nvPr/>
        </p:nvSpPr>
        <p:spPr>
          <a:xfrm>
            <a:off x="228600" y="3581400"/>
            <a:ext cx="3581400" cy="1371600"/>
          </a:xfrm>
          <a:prstGeom prst="wedgeRectCallout">
            <a:avLst>
              <a:gd name="adj1" fmla="val 80688"/>
              <a:gd name="adj2" fmla="val -25015"/>
            </a:avLst>
          </a:prstGeom>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r>
              <a:rPr lang="en-US" sz="2800" b="1" i="1" dirty="0">
                <a:solidFill>
                  <a:schemeClr val="tx1"/>
                </a:solidFill>
              </a:rPr>
              <a:t>Constrained</a:t>
            </a:r>
          </a:p>
          <a:p>
            <a:pPr fontAlgn="auto">
              <a:spcBef>
                <a:spcPts val="0"/>
              </a:spcBef>
              <a:spcAft>
                <a:spcPts val="0"/>
              </a:spcAft>
              <a:defRPr/>
            </a:pPr>
            <a:r>
              <a:rPr lang="en-US" sz="2800" dirty="0" err="1"/>
              <a:t>PoC</a:t>
            </a:r>
            <a:r>
              <a:rPr lang="en-US" sz="2800" dirty="0"/>
              <a:t>-minting ability over local handling</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Control/Data Plane Interface </a:t>
            </a:r>
            <a:br>
              <a:rPr lang="en-US" dirty="0" smtClean="0"/>
            </a:br>
            <a:r>
              <a:rPr lang="en-US" sz="4000" dirty="0" smtClean="0">
                <a:solidFill>
                  <a:srgbClr val="0000CC"/>
                </a:solidFill>
              </a:rPr>
              <a:t>2. Allow/Deny Decision Delegation</a:t>
            </a:r>
            <a:endParaRPr lang="en-US" dirty="0">
              <a:solidFill>
                <a:srgbClr val="0000CC"/>
              </a:solidFill>
            </a:endParaRPr>
          </a:p>
        </p:txBody>
      </p:sp>
      <p:sp useBgFill="1">
        <p:nvSpPr>
          <p:cNvPr id="66563" name="Cloud"/>
          <p:cNvSpPr>
            <a:spLocks noChangeAspect="1" noEditPoints="1" noChangeArrowheads="1"/>
          </p:cNvSpPr>
          <p:nvPr/>
        </p:nvSpPr>
        <p:spPr bwMode="auto">
          <a:xfrm>
            <a:off x="3429000" y="1981200"/>
            <a:ext cx="3124200" cy="1905000"/>
          </a:xfrm>
          <a:custGeom>
            <a:avLst/>
            <a:gdLst>
              <a:gd name="T0" fmla="*/ 9691 w 21600"/>
              <a:gd name="T1" fmla="*/ 952500 h 21600"/>
              <a:gd name="T2" fmla="*/ 1562100 w 21600"/>
              <a:gd name="T3" fmla="*/ 1902972 h 21600"/>
              <a:gd name="T4" fmla="*/ 3121597 w 21600"/>
              <a:gd name="T5" fmla="*/ 952500 h 21600"/>
              <a:gd name="T6" fmla="*/ 1562100 w 21600"/>
              <a:gd name="T7" fmla="*/ 10892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Provider (R1)</a:t>
            </a:r>
          </a:p>
        </p:txBody>
      </p:sp>
      <p:sp useBgFill="1">
        <p:nvSpPr>
          <p:cNvPr id="66564" name="Cloud"/>
          <p:cNvSpPr>
            <a:spLocks noChangeAspect="1" noEditPoints="1" noChangeArrowheads="1"/>
          </p:cNvSpPr>
          <p:nvPr/>
        </p:nvSpPr>
        <p:spPr bwMode="auto">
          <a:xfrm>
            <a:off x="3352800" y="4495800"/>
            <a:ext cx="3124200" cy="1952625"/>
          </a:xfrm>
          <a:custGeom>
            <a:avLst/>
            <a:gdLst>
              <a:gd name="T0" fmla="*/ 9691 w 21600"/>
              <a:gd name="T1" fmla="*/ 976393 h 21600"/>
              <a:gd name="T2" fmla="*/ 1562100 w 21600"/>
              <a:gd name="T3" fmla="*/ 1950707 h 21600"/>
              <a:gd name="T4" fmla="*/ 3121597 w 21600"/>
              <a:gd name="T5" fmla="*/ 976393 h 21600"/>
              <a:gd name="T6" fmla="*/ 1562100 w 21600"/>
              <a:gd name="T7" fmla="*/ 1116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Customer (R2)</a:t>
            </a:r>
          </a:p>
        </p:txBody>
      </p:sp>
      <p:grpSp>
        <p:nvGrpSpPr>
          <p:cNvPr id="66565" name="Group 14"/>
          <p:cNvGrpSpPr>
            <a:grpSpLocks/>
          </p:cNvGrpSpPr>
          <p:nvPr/>
        </p:nvGrpSpPr>
        <p:grpSpPr bwMode="auto">
          <a:xfrm>
            <a:off x="152400" y="4953000"/>
            <a:ext cx="1065213" cy="1300163"/>
            <a:chOff x="838200" y="2438400"/>
            <a:chExt cx="1064715" cy="1299865"/>
          </a:xfrm>
        </p:grpSpPr>
        <p:sp>
          <p:nvSpPr>
            <p:cNvPr id="6656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6569" name="TextBox 14"/>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cxnSp>
        <p:nvCxnSpPr>
          <p:cNvPr id="17" name="Straight Arrow Connector 16"/>
          <p:cNvCxnSpPr/>
          <p:nvPr/>
        </p:nvCxnSpPr>
        <p:spPr>
          <a:xfrm rot="10800000">
            <a:off x="990600" y="5410200"/>
            <a:ext cx="2514600" cy="1588"/>
          </a:xfrm>
          <a:prstGeom prst="straightConnector1">
            <a:avLst/>
          </a:prstGeom>
          <a:ln w="88900">
            <a:tailEnd type="stealth" w="lg" len="lg"/>
          </a:ln>
        </p:spPr>
        <p:style>
          <a:lnRef idx="3">
            <a:schemeClr val="accent2"/>
          </a:lnRef>
          <a:fillRef idx="0">
            <a:schemeClr val="accent2"/>
          </a:fillRef>
          <a:effectRef idx="2">
            <a:schemeClr val="accent2"/>
          </a:effectRef>
          <a:fontRef idx="minor">
            <a:schemeClr val="tx1"/>
          </a:fontRef>
        </p:style>
      </p:cxnSp>
      <p:sp>
        <p:nvSpPr>
          <p:cNvPr id="66567" name="TextBox 18"/>
          <p:cNvSpPr txBox="1">
            <a:spLocks noChangeArrowheads="1"/>
          </p:cNvSpPr>
          <p:nvPr/>
        </p:nvSpPr>
        <p:spPr bwMode="auto">
          <a:xfrm>
            <a:off x="1143000" y="4572000"/>
            <a:ext cx="2495550" cy="830263"/>
          </a:xfrm>
          <a:prstGeom prst="rect">
            <a:avLst/>
          </a:prstGeom>
          <a:noFill/>
          <a:ln w="9525">
            <a:noFill/>
            <a:miter lim="800000"/>
            <a:headEnd/>
            <a:tailEnd/>
          </a:ln>
        </p:spPr>
        <p:txBody>
          <a:bodyPr wrap="none">
            <a:spAutoFit/>
          </a:bodyPr>
          <a:lstStyle/>
          <a:p>
            <a:pPr algn="ctr"/>
            <a:r>
              <a:rPr lang="en-US" sz="2400" b="1">
                <a:latin typeface="Calibri" pitchFamily="34" charset="0"/>
              </a:rPr>
              <a:t>Proofs-of-Consent</a:t>
            </a:r>
          </a:p>
          <a:p>
            <a:pPr algn="ctr"/>
            <a:r>
              <a:rPr lang="en-US" sz="2400" b="1">
                <a:latin typeface="Calibri" pitchFamily="34" charset="0"/>
              </a:rPr>
              <a:t>for R1 and R2</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Control Plane “Knobs”</a:t>
            </a:r>
            <a:br>
              <a:rPr lang="en-US" dirty="0" smtClean="0"/>
            </a:br>
            <a:r>
              <a:rPr lang="en-US" sz="4000" dirty="0" smtClean="0">
                <a:solidFill>
                  <a:srgbClr val="0000CC"/>
                </a:solidFill>
              </a:rPr>
              <a:t>2. Allow/Deny Decision Delegation</a:t>
            </a:r>
            <a:endParaRPr lang="en-US" dirty="0">
              <a:solidFill>
                <a:srgbClr val="0000CC"/>
              </a:solidFill>
            </a:endParaRPr>
          </a:p>
        </p:txBody>
      </p:sp>
      <p:sp useBgFill="1">
        <p:nvSpPr>
          <p:cNvPr id="67587" name="Cloud"/>
          <p:cNvSpPr>
            <a:spLocks noChangeAspect="1" noEditPoints="1" noChangeArrowheads="1"/>
          </p:cNvSpPr>
          <p:nvPr/>
        </p:nvSpPr>
        <p:spPr bwMode="auto">
          <a:xfrm>
            <a:off x="3429000" y="1981200"/>
            <a:ext cx="3124200" cy="1905000"/>
          </a:xfrm>
          <a:custGeom>
            <a:avLst/>
            <a:gdLst>
              <a:gd name="T0" fmla="*/ 9691 w 21600"/>
              <a:gd name="T1" fmla="*/ 952500 h 21600"/>
              <a:gd name="T2" fmla="*/ 1562100 w 21600"/>
              <a:gd name="T3" fmla="*/ 1902972 h 21600"/>
              <a:gd name="T4" fmla="*/ 3121597 w 21600"/>
              <a:gd name="T5" fmla="*/ 952500 h 21600"/>
              <a:gd name="T6" fmla="*/ 1562100 w 21600"/>
              <a:gd name="T7" fmla="*/ 10892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Provider</a:t>
            </a:r>
          </a:p>
        </p:txBody>
      </p:sp>
      <p:sp useBgFill="1">
        <p:nvSpPr>
          <p:cNvPr id="67588" name="Cloud"/>
          <p:cNvSpPr>
            <a:spLocks noChangeAspect="1" noEditPoints="1" noChangeArrowheads="1"/>
          </p:cNvSpPr>
          <p:nvPr/>
        </p:nvSpPr>
        <p:spPr bwMode="auto">
          <a:xfrm>
            <a:off x="3352800" y="4495800"/>
            <a:ext cx="3124200" cy="1952625"/>
          </a:xfrm>
          <a:custGeom>
            <a:avLst/>
            <a:gdLst>
              <a:gd name="T0" fmla="*/ 9691 w 21600"/>
              <a:gd name="T1" fmla="*/ 976393 h 21600"/>
              <a:gd name="T2" fmla="*/ 1562100 w 21600"/>
              <a:gd name="T3" fmla="*/ 1950707 h 21600"/>
              <a:gd name="T4" fmla="*/ 3121597 w 21600"/>
              <a:gd name="T5" fmla="*/ 976393 h 21600"/>
              <a:gd name="T6" fmla="*/ 1562100 w 21600"/>
              <a:gd name="T7" fmla="*/ 1116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pPr algn="ctr">
              <a:spcAft>
                <a:spcPts val="1800"/>
              </a:spcAft>
            </a:pPr>
            <a:r>
              <a:rPr lang="en-US" sz="3200">
                <a:latin typeface="Calibri" pitchFamily="34" charset="0"/>
              </a:rPr>
              <a:t>Customer</a:t>
            </a:r>
          </a:p>
        </p:txBody>
      </p:sp>
      <p:grpSp>
        <p:nvGrpSpPr>
          <p:cNvPr id="67589" name="Group 14"/>
          <p:cNvGrpSpPr>
            <a:grpSpLocks/>
          </p:cNvGrpSpPr>
          <p:nvPr/>
        </p:nvGrpSpPr>
        <p:grpSpPr bwMode="auto">
          <a:xfrm>
            <a:off x="152400" y="4953000"/>
            <a:ext cx="1065213" cy="1300163"/>
            <a:chOff x="838200" y="2438400"/>
            <a:chExt cx="1064715" cy="1299865"/>
          </a:xfrm>
        </p:grpSpPr>
        <p:sp>
          <p:nvSpPr>
            <p:cNvPr id="67591"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7592" name="TextBox 14"/>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sp>
        <p:nvSpPr>
          <p:cNvPr id="10" name="Freeform 9"/>
          <p:cNvSpPr/>
          <p:nvPr/>
        </p:nvSpPr>
        <p:spPr>
          <a:xfrm>
            <a:off x="925513" y="2662238"/>
            <a:ext cx="6972300" cy="3155950"/>
          </a:xfrm>
          <a:custGeom>
            <a:avLst/>
            <a:gdLst>
              <a:gd name="connsiteX0" fmla="*/ 0 w 6970816"/>
              <a:gd name="connsiteY0" fmla="*/ 2705595 h 3156857"/>
              <a:gd name="connsiteX1" fmla="*/ 3788229 w 6970816"/>
              <a:gd name="connsiteY1" fmla="*/ 2776847 h 3156857"/>
              <a:gd name="connsiteX2" fmla="*/ 4168239 w 6970816"/>
              <a:gd name="connsiteY2" fmla="*/ 425532 h 3156857"/>
              <a:gd name="connsiteX3" fmla="*/ 6970816 w 6970816"/>
              <a:gd name="connsiteY3" fmla="*/ 223652 h 3156857"/>
            </a:gdLst>
            <a:ahLst/>
            <a:cxnLst>
              <a:cxn ang="0">
                <a:pos x="connsiteX0" y="connsiteY0"/>
              </a:cxn>
              <a:cxn ang="0">
                <a:pos x="connsiteX1" y="connsiteY1"/>
              </a:cxn>
              <a:cxn ang="0">
                <a:pos x="connsiteX2" y="connsiteY2"/>
              </a:cxn>
              <a:cxn ang="0">
                <a:pos x="connsiteX3" y="connsiteY3"/>
              </a:cxn>
            </a:cxnLst>
            <a:rect l="l" t="t" r="r" b="b"/>
            <a:pathLst>
              <a:path w="6970816" h="3156857">
                <a:moveTo>
                  <a:pt x="0" y="2705595"/>
                </a:moveTo>
                <a:cubicBezTo>
                  <a:pt x="1546761" y="2931226"/>
                  <a:pt x="3093523" y="3156857"/>
                  <a:pt x="3788229" y="2776847"/>
                </a:cubicBezTo>
                <a:cubicBezTo>
                  <a:pt x="4482935" y="2396837"/>
                  <a:pt x="3637808" y="851065"/>
                  <a:pt x="4168239" y="425532"/>
                </a:cubicBezTo>
                <a:cubicBezTo>
                  <a:pt x="4698670" y="0"/>
                  <a:pt x="5834743" y="111826"/>
                  <a:pt x="6970816" y="223652"/>
                </a:cubicBezTo>
              </a:path>
            </a:pathLst>
          </a:custGeom>
          <a:ln w="63500">
            <a:solidFill>
              <a:srgbClr val="0000CC"/>
            </a:solidFill>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BGP with Enforcement</a:t>
            </a:r>
            <a:endParaRPr lang="en-US" dirty="0"/>
          </a:p>
        </p:txBody>
      </p:sp>
      <p:grpSp>
        <p:nvGrpSpPr>
          <p:cNvPr id="68611" name="Group 18"/>
          <p:cNvGrpSpPr>
            <a:grpSpLocks/>
          </p:cNvGrpSpPr>
          <p:nvPr/>
        </p:nvGrpSpPr>
        <p:grpSpPr bwMode="auto">
          <a:xfrm>
            <a:off x="6896100" y="2509838"/>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68612" name="Group 6"/>
          <p:cNvGrpSpPr>
            <a:grpSpLocks/>
          </p:cNvGrpSpPr>
          <p:nvPr/>
        </p:nvGrpSpPr>
        <p:grpSpPr bwMode="auto">
          <a:xfrm>
            <a:off x="2476500" y="2509838"/>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68613" name="Group 10"/>
          <p:cNvGrpSpPr>
            <a:grpSpLocks/>
          </p:cNvGrpSpPr>
          <p:nvPr/>
        </p:nvGrpSpPr>
        <p:grpSpPr bwMode="auto">
          <a:xfrm>
            <a:off x="4686300" y="2509838"/>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68614" name="Group 14"/>
          <p:cNvGrpSpPr>
            <a:grpSpLocks/>
          </p:cNvGrpSpPr>
          <p:nvPr/>
        </p:nvGrpSpPr>
        <p:grpSpPr bwMode="auto">
          <a:xfrm>
            <a:off x="533400" y="3805238"/>
            <a:ext cx="1065213" cy="1300162"/>
            <a:chOff x="838200" y="2438400"/>
            <a:chExt cx="1064715" cy="1299865"/>
          </a:xfrm>
        </p:grpSpPr>
        <p:sp>
          <p:nvSpPr>
            <p:cNvPr id="68624"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8625"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68615" name="Group 15"/>
          <p:cNvGrpSpPr>
            <a:grpSpLocks/>
          </p:cNvGrpSpPr>
          <p:nvPr/>
        </p:nvGrpSpPr>
        <p:grpSpPr bwMode="auto">
          <a:xfrm>
            <a:off x="6989763" y="3805238"/>
            <a:ext cx="1620837" cy="1300162"/>
            <a:chOff x="586694" y="2438400"/>
            <a:chExt cx="1621021" cy="1299865"/>
          </a:xfrm>
        </p:grpSpPr>
        <p:sp>
          <p:nvSpPr>
            <p:cNvPr id="19"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68623"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68616"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68617"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BGP with Enforcement</a:t>
            </a:r>
            <a:endParaRPr lang="en-US" dirty="0"/>
          </a:p>
        </p:txBody>
      </p:sp>
      <p:grpSp>
        <p:nvGrpSpPr>
          <p:cNvPr id="3" name="Group 18"/>
          <p:cNvGrpSpPr>
            <a:grpSpLocks/>
          </p:cNvGrpSpPr>
          <p:nvPr/>
        </p:nvGrpSpPr>
        <p:grpSpPr bwMode="auto">
          <a:xfrm>
            <a:off x="6896100" y="2509838"/>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4" name="Group 6"/>
          <p:cNvGrpSpPr>
            <a:grpSpLocks/>
          </p:cNvGrpSpPr>
          <p:nvPr/>
        </p:nvGrpSpPr>
        <p:grpSpPr bwMode="auto">
          <a:xfrm>
            <a:off x="2476500" y="2509838"/>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 name="Group 10"/>
          <p:cNvGrpSpPr>
            <a:grpSpLocks/>
          </p:cNvGrpSpPr>
          <p:nvPr/>
        </p:nvGrpSpPr>
        <p:grpSpPr bwMode="auto">
          <a:xfrm>
            <a:off x="4686300" y="2509838"/>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11" name="Group 14"/>
          <p:cNvGrpSpPr>
            <a:grpSpLocks/>
          </p:cNvGrpSpPr>
          <p:nvPr/>
        </p:nvGrpSpPr>
        <p:grpSpPr bwMode="auto">
          <a:xfrm>
            <a:off x="533400" y="3805238"/>
            <a:ext cx="1065213" cy="1300162"/>
            <a:chOff x="838200" y="2438400"/>
            <a:chExt cx="1064715" cy="1299865"/>
          </a:xfrm>
        </p:grpSpPr>
        <p:sp>
          <p:nvSpPr>
            <p:cNvPr id="68624"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8625"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15" name="Group 15"/>
          <p:cNvGrpSpPr>
            <a:grpSpLocks/>
          </p:cNvGrpSpPr>
          <p:nvPr/>
        </p:nvGrpSpPr>
        <p:grpSpPr bwMode="auto">
          <a:xfrm>
            <a:off x="6989763" y="3805238"/>
            <a:ext cx="1620837" cy="1300162"/>
            <a:chOff x="586694" y="2438400"/>
            <a:chExt cx="1621021" cy="1299865"/>
          </a:xfrm>
        </p:grpSpPr>
        <p:sp>
          <p:nvSpPr>
            <p:cNvPr id="19"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68623"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68616"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68617"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cxnSp>
        <p:nvCxnSpPr>
          <p:cNvPr id="27" name="Straight Arrow Connector 26"/>
          <p:cNvCxnSpPr>
            <a:stCxn id="9" idx="3"/>
            <a:endCxn id="13" idx="1"/>
          </p:cNvCxnSpPr>
          <p:nvPr/>
        </p:nvCxnSpPr>
        <p:spPr>
          <a:xfrm>
            <a:off x="40005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8" name="Straight Arrow Connector 27"/>
          <p:cNvCxnSpPr>
            <a:stCxn id="13" idx="3"/>
            <a:endCxn id="6" idx="1"/>
          </p:cNvCxnSpPr>
          <p:nvPr/>
        </p:nvCxnSpPr>
        <p:spPr>
          <a:xfrm>
            <a:off x="62103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68620" name="TextBox 30"/>
          <p:cNvSpPr txBox="1">
            <a:spLocks noChangeArrowheads="1"/>
          </p:cNvSpPr>
          <p:nvPr/>
        </p:nvSpPr>
        <p:spPr bwMode="auto">
          <a:xfrm>
            <a:off x="411480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
        <p:nvSpPr>
          <p:cNvPr id="68621" name="TextBox 31"/>
          <p:cNvSpPr txBox="1">
            <a:spLocks noChangeArrowheads="1"/>
          </p:cNvSpPr>
          <p:nvPr/>
        </p:nvSpPr>
        <p:spPr bwMode="auto">
          <a:xfrm>
            <a:off x="629285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BGP with Enforcement</a:t>
            </a:r>
            <a:endParaRPr lang="en-US" dirty="0"/>
          </a:p>
        </p:txBody>
      </p:sp>
      <p:grpSp>
        <p:nvGrpSpPr>
          <p:cNvPr id="69635" name="Group 18"/>
          <p:cNvGrpSpPr>
            <a:grpSpLocks/>
          </p:cNvGrpSpPr>
          <p:nvPr/>
        </p:nvGrpSpPr>
        <p:grpSpPr bwMode="auto">
          <a:xfrm>
            <a:off x="6896100" y="2509838"/>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69636" name="Group 6"/>
          <p:cNvGrpSpPr>
            <a:grpSpLocks/>
          </p:cNvGrpSpPr>
          <p:nvPr/>
        </p:nvGrpSpPr>
        <p:grpSpPr bwMode="auto">
          <a:xfrm>
            <a:off x="2476500" y="2509838"/>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69637" name="Group 10"/>
          <p:cNvGrpSpPr>
            <a:grpSpLocks/>
          </p:cNvGrpSpPr>
          <p:nvPr/>
        </p:nvGrpSpPr>
        <p:grpSpPr bwMode="auto">
          <a:xfrm>
            <a:off x="4686300" y="2509838"/>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69638" name="Group 14"/>
          <p:cNvGrpSpPr>
            <a:grpSpLocks/>
          </p:cNvGrpSpPr>
          <p:nvPr/>
        </p:nvGrpSpPr>
        <p:grpSpPr bwMode="auto">
          <a:xfrm>
            <a:off x="533400" y="3805238"/>
            <a:ext cx="1065213" cy="1300162"/>
            <a:chOff x="838200" y="2438400"/>
            <a:chExt cx="1064715" cy="1299865"/>
          </a:xfrm>
        </p:grpSpPr>
        <p:sp>
          <p:nvSpPr>
            <p:cNvPr id="6965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69653"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69639" name="Group 15"/>
          <p:cNvGrpSpPr>
            <a:grpSpLocks/>
          </p:cNvGrpSpPr>
          <p:nvPr/>
        </p:nvGrpSpPr>
        <p:grpSpPr bwMode="auto">
          <a:xfrm>
            <a:off x="6989763" y="3805238"/>
            <a:ext cx="1620837" cy="1300162"/>
            <a:chOff x="586694" y="2438400"/>
            <a:chExt cx="1621021" cy="1299865"/>
          </a:xfrm>
        </p:grpSpPr>
        <p:sp>
          <p:nvSpPr>
            <p:cNvPr id="19"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69651"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69640"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69641"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cxnSp>
        <p:nvCxnSpPr>
          <p:cNvPr id="27" name="Straight Arrow Connector 26"/>
          <p:cNvCxnSpPr>
            <a:stCxn id="9" idx="3"/>
            <a:endCxn id="13" idx="1"/>
          </p:cNvCxnSpPr>
          <p:nvPr/>
        </p:nvCxnSpPr>
        <p:spPr>
          <a:xfrm>
            <a:off x="40005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8" name="Straight Arrow Connector 27"/>
          <p:cNvCxnSpPr>
            <a:stCxn id="13" idx="3"/>
            <a:endCxn id="6" idx="1"/>
          </p:cNvCxnSpPr>
          <p:nvPr/>
        </p:nvCxnSpPr>
        <p:spPr>
          <a:xfrm>
            <a:off x="62103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69644" name="TextBox 30"/>
          <p:cNvSpPr txBox="1">
            <a:spLocks noChangeArrowheads="1"/>
          </p:cNvSpPr>
          <p:nvPr/>
        </p:nvSpPr>
        <p:spPr bwMode="auto">
          <a:xfrm>
            <a:off x="411480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
        <p:nvSpPr>
          <p:cNvPr id="69645" name="TextBox 31"/>
          <p:cNvSpPr txBox="1">
            <a:spLocks noChangeArrowheads="1"/>
          </p:cNvSpPr>
          <p:nvPr/>
        </p:nvSpPr>
        <p:spPr bwMode="auto">
          <a:xfrm>
            <a:off x="629285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
        <p:nvSpPr>
          <p:cNvPr id="33" name="Freeform 32"/>
          <p:cNvSpPr/>
          <p:nvPr/>
        </p:nvSpPr>
        <p:spPr>
          <a:xfrm>
            <a:off x="3336925" y="2033588"/>
            <a:ext cx="2232025" cy="471487"/>
          </a:xfrm>
          <a:custGeom>
            <a:avLst/>
            <a:gdLst>
              <a:gd name="connsiteX0" fmla="*/ 2232561 w 2232561"/>
              <a:gd name="connsiteY0" fmla="*/ 423554 h 471055"/>
              <a:gd name="connsiteX1" fmla="*/ 1199408 w 2232561"/>
              <a:gd name="connsiteY1" fmla="*/ 7917 h 471055"/>
              <a:gd name="connsiteX2" fmla="*/ 0 w 2232561"/>
              <a:gd name="connsiteY2" fmla="*/ 471055 h 471055"/>
              <a:gd name="connsiteX0" fmla="*/ 2232561 w 2232561"/>
              <a:gd name="connsiteY0" fmla="*/ 423554 h 471055"/>
              <a:gd name="connsiteX1" fmla="*/ 1199408 w 2232561"/>
              <a:gd name="connsiteY1" fmla="*/ 7917 h 471055"/>
              <a:gd name="connsiteX2" fmla="*/ 0 w 2232561"/>
              <a:gd name="connsiteY2" fmla="*/ 471055 h 471055"/>
              <a:gd name="connsiteX0" fmla="*/ 2232561 w 2232561"/>
              <a:gd name="connsiteY0" fmla="*/ 421575 h 457201"/>
              <a:gd name="connsiteX1" fmla="*/ 1199408 w 2232561"/>
              <a:gd name="connsiteY1" fmla="*/ 5938 h 457201"/>
              <a:gd name="connsiteX2" fmla="*/ 0 w 2232561"/>
              <a:gd name="connsiteY2" fmla="*/ 457201 h 457201"/>
              <a:gd name="connsiteX0" fmla="*/ 2232561 w 2232561"/>
              <a:gd name="connsiteY0" fmla="*/ 436418 h 472044"/>
              <a:gd name="connsiteX1" fmla="*/ 1199408 w 2232561"/>
              <a:gd name="connsiteY1" fmla="*/ 20781 h 472044"/>
              <a:gd name="connsiteX2" fmla="*/ 0 w 2232561"/>
              <a:gd name="connsiteY2" fmla="*/ 472044 h 472044"/>
            </a:gdLst>
            <a:ahLst/>
            <a:cxnLst>
              <a:cxn ang="0">
                <a:pos x="connsiteX0" y="connsiteY0"/>
              </a:cxn>
              <a:cxn ang="0">
                <a:pos x="connsiteX1" y="connsiteY1"/>
              </a:cxn>
              <a:cxn ang="0">
                <a:pos x="connsiteX2" y="connsiteY2"/>
              </a:cxn>
            </a:cxnLst>
            <a:rect l="l" t="t" r="r" b="b"/>
            <a:pathLst>
              <a:path w="2232561" h="472044">
                <a:moveTo>
                  <a:pt x="2232561" y="436418"/>
                </a:moveTo>
                <a:cubicBezTo>
                  <a:pt x="2059379" y="140524"/>
                  <a:pt x="1571501" y="14843"/>
                  <a:pt x="1199408" y="20781"/>
                </a:cubicBezTo>
                <a:cubicBezTo>
                  <a:pt x="602673" y="0"/>
                  <a:pt x="0" y="472044"/>
                  <a:pt x="0" y="472044"/>
                </a:cubicBez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4" name="Freeform 33"/>
          <p:cNvSpPr/>
          <p:nvPr/>
        </p:nvSpPr>
        <p:spPr>
          <a:xfrm>
            <a:off x="3352800" y="1600200"/>
            <a:ext cx="4283075" cy="904875"/>
          </a:xfrm>
          <a:custGeom>
            <a:avLst/>
            <a:gdLst>
              <a:gd name="connsiteX0" fmla="*/ 2232561 w 2232561"/>
              <a:gd name="connsiteY0" fmla="*/ 423554 h 471055"/>
              <a:gd name="connsiteX1" fmla="*/ 1199408 w 2232561"/>
              <a:gd name="connsiteY1" fmla="*/ 7917 h 471055"/>
              <a:gd name="connsiteX2" fmla="*/ 0 w 2232561"/>
              <a:gd name="connsiteY2" fmla="*/ 471055 h 471055"/>
              <a:gd name="connsiteX0" fmla="*/ 2232561 w 2232561"/>
              <a:gd name="connsiteY0" fmla="*/ 423554 h 471055"/>
              <a:gd name="connsiteX1" fmla="*/ 1199408 w 2232561"/>
              <a:gd name="connsiteY1" fmla="*/ 7917 h 471055"/>
              <a:gd name="connsiteX2" fmla="*/ 0 w 2232561"/>
              <a:gd name="connsiteY2" fmla="*/ 471055 h 471055"/>
              <a:gd name="connsiteX0" fmla="*/ 2232561 w 2232561"/>
              <a:gd name="connsiteY0" fmla="*/ 421575 h 457201"/>
              <a:gd name="connsiteX1" fmla="*/ 1199408 w 2232561"/>
              <a:gd name="connsiteY1" fmla="*/ 5938 h 457201"/>
              <a:gd name="connsiteX2" fmla="*/ 0 w 2232561"/>
              <a:gd name="connsiteY2" fmla="*/ 457201 h 457201"/>
              <a:gd name="connsiteX0" fmla="*/ 2232561 w 2232561"/>
              <a:gd name="connsiteY0" fmla="*/ 436418 h 472044"/>
              <a:gd name="connsiteX1" fmla="*/ 1199408 w 2232561"/>
              <a:gd name="connsiteY1" fmla="*/ 20781 h 472044"/>
              <a:gd name="connsiteX2" fmla="*/ 0 w 2232561"/>
              <a:gd name="connsiteY2" fmla="*/ 472044 h 472044"/>
            </a:gdLst>
            <a:ahLst/>
            <a:cxnLst>
              <a:cxn ang="0">
                <a:pos x="connsiteX0" y="connsiteY0"/>
              </a:cxn>
              <a:cxn ang="0">
                <a:pos x="connsiteX1" y="connsiteY1"/>
              </a:cxn>
              <a:cxn ang="0">
                <a:pos x="connsiteX2" y="connsiteY2"/>
              </a:cxn>
            </a:cxnLst>
            <a:rect l="l" t="t" r="r" b="b"/>
            <a:pathLst>
              <a:path w="2232561" h="472044">
                <a:moveTo>
                  <a:pt x="2232561" y="436418"/>
                </a:moveTo>
                <a:cubicBezTo>
                  <a:pt x="2059379" y="140524"/>
                  <a:pt x="1571501" y="14843"/>
                  <a:pt x="1199408" y="20781"/>
                </a:cubicBezTo>
                <a:cubicBezTo>
                  <a:pt x="602673" y="0"/>
                  <a:pt x="0" y="472044"/>
                  <a:pt x="0" y="472044"/>
                </a:cubicBez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69648" name="TextBox 34"/>
          <p:cNvSpPr txBox="1">
            <a:spLocks noChangeArrowheads="1"/>
          </p:cNvSpPr>
          <p:nvPr/>
        </p:nvSpPr>
        <p:spPr bwMode="auto">
          <a:xfrm>
            <a:off x="5105400" y="1828800"/>
            <a:ext cx="1568450" cy="461963"/>
          </a:xfrm>
          <a:prstGeom prst="rect">
            <a:avLst/>
          </a:prstGeom>
          <a:noFill/>
          <a:ln w="9525">
            <a:noFill/>
            <a:miter lim="800000"/>
            <a:headEnd/>
            <a:tailEnd/>
          </a:ln>
        </p:spPr>
        <p:txBody>
          <a:bodyPr wrap="none">
            <a:spAutoFit/>
          </a:bodyPr>
          <a:lstStyle/>
          <a:p>
            <a:r>
              <a:rPr lang="en-US" sz="2400" b="1">
                <a:solidFill>
                  <a:schemeClr val="accent1"/>
                </a:solidFill>
                <a:latin typeface="Calibri" pitchFamily="34" charset="0"/>
              </a:rPr>
              <a:t>Delegation</a:t>
            </a:r>
          </a:p>
        </p:txBody>
      </p:sp>
      <p:sp>
        <p:nvSpPr>
          <p:cNvPr id="69649" name="TextBox 35"/>
          <p:cNvSpPr txBox="1">
            <a:spLocks noChangeArrowheads="1"/>
          </p:cNvSpPr>
          <p:nvPr/>
        </p:nvSpPr>
        <p:spPr bwMode="auto">
          <a:xfrm>
            <a:off x="7010400" y="1600200"/>
            <a:ext cx="1568450" cy="461963"/>
          </a:xfrm>
          <a:prstGeom prst="rect">
            <a:avLst/>
          </a:prstGeom>
          <a:noFill/>
          <a:ln w="9525">
            <a:noFill/>
            <a:miter lim="800000"/>
            <a:headEnd/>
            <a:tailEnd/>
          </a:ln>
        </p:spPr>
        <p:txBody>
          <a:bodyPr wrap="none">
            <a:spAutoFit/>
          </a:bodyPr>
          <a:lstStyle/>
          <a:p>
            <a:r>
              <a:rPr lang="en-US" sz="2400" b="1">
                <a:solidFill>
                  <a:schemeClr val="accent1"/>
                </a:solidFill>
                <a:latin typeface="Calibri" pitchFamily="34" charset="0"/>
              </a:rPr>
              <a:t>Delegation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Network Policies</a:t>
            </a:r>
          </a:p>
        </p:txBody>
      </p:sp>
      <p:sp>
        <p:nvSpPr>
          <p:cNvPr id="7171"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7172" name="Group 25"/>
          <p:cNvGrpSpPr>
            <a:grpSpLocks/>
          </p:cNvGrpSpPr>
          <p:nvPr/>
        </p:nvGrpSpPr>
        <p:grpSpPr bwMode="auto">
          <a:xfrm>
            <a:off x="457200" y="3581400"/>
            <a:ext cx="8382000" cy="2819400"/>
            <a:chOff x="457200" y="3581400"/>
            <a:chExt cx="8382000" cy="2819400"/>
          </a:xfrm>
        </p:grpSpPr>
        <p:sp>
          <p:nvSpPr>
            <p:cNvPr id="7178"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179"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7180"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7181"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7182"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7183"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7184"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7185"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7186"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7187"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grpSp>
        <p:nvGrpSpPr>
          <p:cNvPr id="7173" name="Group 31"/>
          <p:cNvGrpSpPr>
            <a:grpSpLocks/>
          </p:cNvGrpSpPr>
          <p:nvPr/>
        </p:nvGrpSpPr>
        <p:grpSpPr bwMode="auto">
          <a:xfrm>
            <a:off x="5867400" y="3124200"/>
            <a:ext cx="1219200" cy="1717675"/>
            <a:chOff x="609600" y="3159615"/>
            <a:chExt cx="1219200" cy="1717185"/>
          </a:xfrm>
        </p:grpSpPr>
        <p:sp>
          <p:nvSpPr>
            <p:cNvPr id="28" name="Oval 27"/>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
        <p:nvSpPr>
          <p:cNvPr id="7174" name="modem"/>
          <p:cNvSpPr>
            <a:spLocks noEditPoints="1" noChangeArrowheads="1"/>
          </p:cNvSpPr>
          <p:nvPr/>
        </p:nvSpPr>
        <p:spPr bwMode="auto">
          <a:xfrm>
            <a:off x="4267200" y="5334000"/>
            <a:ext cx="1371600" cy="457200"/>
          </a:xfrm>
          <a:custGeom>
            <a:avLst/>
            <a:gdLst>
              <a:gd name="T0" fmla="*/ 0 w 21600"/>
              <a:gd name="T1" fmla="*/ 109051 h 21600"/>
              <a:gd name="T2" fmla="*/ 186753 w 21600"/>
              <a:gd name="T3" fmla="*/ 0 h 21600"/>
              <a:gd name="T4" fmla="*/ 1182688 w 21600"/>
              <a:gd name="T5" fmla="*/ 0 h 21600"/>
              <a:gd name="T6" fmla="*/ 1371600 w 21600"/>
              <a:gd name="T7" fmla="*/ 109051 h 21600"/>
              <a:gd name="T8" fmla="*/ 1371600 w 21600"/>
              <a:gd name="T9" fmla="*/ 457200 h 21600"/>
              <a:gd name="T10" fmla="*/ 0 w 21600"/>
              <a:gd name="T11" fmla="*/ 457200 h 21600"/>
              <a:gd name="T12" fmla="*/ 685800 w 21600"/>
              <a:gd name="T13" fmla="*/ 0 h 21600"/>
              <a:gd name="T14" fmla="*/ 685800 w 21600"/>
              <a:gd name="T15" fmla="*/ 457200 h 21600"/>
              <a:gd name="T16" fmla="*/ 0 w 21600"/>
              <a:gd name="T17" fmla="*/ 283125 h 21600"/>
              <a:gd name="T18" fmla="*/ 1371600 w 21600"/>
              <a:gd name="T19" fmla="*/ 28312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r>
              <a:rPr lang="en-US">
                <a:latin typeface="Calibri" pitchFamily="34" charset="0"/>
              </a:rPr>
              <a:t>Middlebox</a:t>
            </a:r>
          </a:p>
        </p:txBody>
      </p:sp>
      <p:sp>
        <p:nvSpPr>
          <p:cNvPr id="27" name="Freeform 26"/>
          <p:cNvSpPr/>
          <p:nvPr/>
        </p:nvSpPr>
        <p:spPr>
          <a:xfrm>
            <a:off x="1497013" y="4184650"/>
            <a:ext cx="6091237" cy="1479550"/>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 name="connsiteX0" fmla="*/ 0 w 6092041"/>
              <a:gd name="connsiteY0" fmla="*/ 266866 h 1685637"/>
              <a:gd name="connsiteX1" fmla="*/ 1211283 w 6092041"/>
              <a:gd name="connsiteY1" fmla="*/ 326242 h 1685637"/>
              <a:gd name="connsiteX2" fmla="*/ 2389909 w 6092041"/>
              <a:gd name="connsiteY2" fmla="*/ 692398 h 1685637"/>
              <a:gd name="connsiteX3" fmla="*/ 3456709 w 6092041"/>
              <a:gd name="connsiteY3" fmla="*/ 1606798 h 1685637"/>
              <a:gd name="connsiteX4" fmla="*/ 5070764 w 6092041"/>
              <a:gd name="connsiteY4" fmla="*/ 219364 h 1685637"/>
              <a:gd name="connsiteX5" fmla="*/ 6092041 w 6092041"/>
              <a:gd name="connsiteY5" fmla="*/ 290616 h 1685637"/>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54398"/>
              <a:gd name="connsiteX1" fmla="*/ 1211283 w 6092041"/>
              <a:gd name="connsiteY1" fmla="*/ 173842 h 1454398"/>
              <a:gd name="connsiteX2" fmla="*/ 2389909 w 6092041"/>
              <a:gd name="connsiteY2" fmla="*/ 539998 h 1454398"/>
              <a:gd name="connsiteX3" fmla="*/ 3456709 w 6092041"/>
              <a:gd name="connsiteY3" fmla="*/ 1454398 h 1454398"/>
              <a:gd name="connsiteX4" fmla="*/ 3761509 w 6092041"/>
              <a:gd name="connsiteY4" fmla="*/ 539998 h 1454398"/>
              <a:gd name="connsiteX5" fmla="*/ 5070764 w 6092041"/>
              <a:gd name="connsiteY5" fmla="*/ 66964 h 1454398"/>
              <a:gd name="connsiteX6" fmla="*/ 6092041 w 6092041"/>
              <a:gd name="connsiteY6" fmla="*/ 138216 h 1454398"/>
              <a:gd name="connsiteX0" fmla="*/ 0 w 6092041"/>
              <a:gd name="connsiteY0" fmla="*/ 114466 h 1480128"/>
              <a:gd name="connsiteX1" fmla="*/ 1211283 w 6092041"/>
              <a:gd name="connsiteY1" fmla="*/ 173842 h 1480128"/>
              <a:gd name="connsiteX2" fmla="*/ 2389909 w 6092041"/>
              <a:gd name="connsiteY2" fmla="*/ 539998 h 1480128"/>
              <a:gd name="connsiteX3" fmla="*/ 3456709 w 6092041"/>
              <a:gd name="connsiteY3" fmla="*/ 1454398 h 1480128"/>
              <a:gd name="connsiteX4" fmla="*/ 3761509 w 6092041"/>
              <a:gd name="connsiteY4" fmla="*/ 539998 h 1480128"/>
              <a:gd name="connsiteX5" fmla="*/ 5070764 w 6092041"/>
              <a:gd name="connsiteY5" fmla="*/ 66964 h 1480128"/>
              <a:gd name="connsiteX6" fmla="*/ 6092041 w 6092041"/>
              <a:gd name="connsiteY6" fmla="*/ 138216 h 148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2041" h="1480128">
                <a:moveTo>
                  <a:pt x="0" y="114466"/>
                </a:moveTo>
                <a:cubicBezTo>
                  <a:pt x="399802" y="174832"/>
                  <a:pt x="812965" y="102920"/>
                  <a:pt x="1211283" y="173842"/>
                </a:cubicBezTo>
                <a:cubicBezTo>
                  <a:pt x="1609601" y="244764"/>
                  <a:pt x="2015671" y="326572"/>
                  <a:pt x="2389909" y="539998"/>
                </a:cubicBezTo>
                <a:cubicBezTo>
                  <a:pt x="2764147" y="753424"/>
                  <a:pt x="2992582" y="1480128"/>
                  <a:pt x="3456709" y="1454398"/>
                </a:cubicBezTo>
                <a:cubicBezTo>
                  <a:pt x="3903023" y="1432627"/>
                  <a:pt x="3492500" y="771237"/>
                  <a:pt x="3761509" y="539998"/>
                </a:cubicBezTo>
                <a:cubicBezTo>
                  <a:pt x="4030518" y="308759"/>
                  <a:pt x="4682342" y="133928"/>
                  <a:pt x="5070764" y="66964"/>
                </a:cubicBezTo>
                <a:cubicBezTo>
                  <a:pt x="5459186" y="0"/>
                  <a:pt x="5781303" y="139205"/>
                  <a:pt x="6092041" y="138216"/>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advTm="5669"/>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BGP with Enforcement</a:t>
            </a:r>
            <a:endParaRPr lang="en-US" dirty="0"/>
          </a:p>
        </p:txBody>
      </p:sp>
      <p:grpSp>
        <p:nvGrpSpPr>
          <p:cNvPr id="70660"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0661"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0662" name="Group 14"/>
          <p:cNvGrpSpPr>
            <a:grpSpLocks/>
          </p:cNvGrpSpPr>
          <p:nvPr/>
        </p:nvGrpSpPr>
        <p:grpSpPr bwMode="auto">
          <a:xfrm>
            <a:off x="533400" y="3805238"/>
            <a:ext cx="1065213" cy="1300162"/>
            <a:chOff x="838200" y="2438400"/>
            <a:chExt cx="1064715" cy="1299865"/>
          </a:xfrm>
        </p:grpSpPr>
        <p:sp>
          <p:nvSpPr>
            <p:cNvPr id="7067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067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0663"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066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4038600" cy="914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 need a path to </a:t>
            </a:r>
            <a:r>
              <a:rPr lang="en-US" sz="2400" dirty="0">
                <a:solidFill>
                  <a:srgbClr val="7030A0"/>
                </a:solidFill>
              </a:rPr>
              <a:t>Destination</a:t>
            </a:r>
          </a:p>
        </p:txBody>
      </p:sp>
      <p:sp>
        <p:nvSpPr>
          <p:cNvPr id="70666"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0667"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82"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71683"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1684"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1685" name="Group 14"/>
          <p:cNvGrpSpPr>
            <a:grpSpLocks/>
          </p:cNvGrpSpPr>
          <p:nvPr/>
        </p:nvGrpSpPr>
        <p:grpSpPr bwMode="auto">
          <a:xfrm>
            <a:off x="533400" y="3805238"/>
            <a:ext cx="1065213" cy="1300162"/>
            <a:chOff x="838200" y="2438400"/>
            <a:chExt cx="1064715" cy="1299865"/>
          </a:xfrm>
        </p:grpSpPr>
        <p:sp>
          <p:nvSpPr>
            <p:cNvPr id="71694"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1695"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1686"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1693"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5105400" cy="1219200"/>
          </a:xfrm>
          <a:prstGeom prst="wedgeRectCallout">
            <a:avLst>
              <a:gd name="adj1" fmla="val 3741"/>
              <a:gd name="adj2" fmla="val -218670"/>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You can use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 </a:t>
            </a:r>
          </a:p>
          <a:p>
            <a:pPr algn="ctr" fontAlgn="auto">
              <a:spcBef>
                <a:spcPts val="0"/>
              </a:spcBef>
              <a:spcAft>
                <a:spcPts val="0"/>
              </a:spcAft>
              <a:defRPr/>
            </a:pPr>
            <a:r>
              <a:rPr lang="en-US" sz="2400" dirty="0"/>
              <a:t>Here are &lt;</a:t>
            </a:r>
            <a:r>
              <a:rPr lang="en-US" sz="2400" dirty="0">
                <a:solidFill>
                  <a:schemeClr val="tx2">
                    <a:lumMod val="60000"/>
                    <a:lumOff val="40000"/>
                  </a:schemeClr>
                </a:solidFill>
              </a:rPr>
              <a:t>PoC_1</a:t>
            </a:r>
            <a:r>
              <a:rPr lang="en-US" sz="2400" dirty="0"/>
              <a:t> </a:t>
            </a:r>
            <a:r>
              <a:rPr lang="en-US" sz="2400" dirty="0">
                <a:solidFill>
                  <a:schemeClr val="accent3">
                    <a:lumMod val="75000"/>
                  </a:schemeClr>
                </a:solidFill>
              </a:rPr>
              <a:t>PoC_2</a:t>
            </a:r>
            <a:r>
              <a:rPr lang="en-US" sz="2400" dirty="0"/>
              <a:t> </a:t>
            </a:r>
            <a:r>
              <a:rPr lang="en-US" sz="2400" dirty="0" err="1">
                <a:solidFill>
                  <a:srgbClr val="7030A0"/>
                </a:solidFill>
              </a:rPr>
              <a:t>PoC_dst</a:t>
            </a:r>
            <a:r>
              <a:rPr lang="en-US" sz="2400" dirty="0">
                <a:solidFill>
                  <a:srgbClr val="7030A0"/>
                </a:solidFill>
              </a:rPr>
              <a:t>&gt;</a:t>
            </a:r>
            <a:endParaRPr lang="en-US" sz="2400" dirty="0"/>
          </a:p>
        </p:txBody>
      </p:sp>
      <p:sp>
        <p:nvSpPr>
          <p:cNvPr id="71689"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1690"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30"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BGP with Enforcement</a:t>
            </a:r>
            <a:endParaRPr lang="en-US"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6"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72707"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2708"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2709" name="Group 14"/>
          <p:cNvGrpSpPr>
            <a:grpSpLocks/>
          </p:cNvGrpSpPr>
          <p:nvPr/>
        </p:nvGrpSpPr>
        <p:grpSpPr bwMode="auto">
          <a:xfrm>
            <a:off x="533400" y="3805238"/>
            <a:ext cx="1065213" cy="1300162"/>
            <a:chOff x="838200" y="2438400"/>
            <a:chExt cx="1064715" cy="1299865"/>
          </a:xfrm>
        </p:grpSpPr>
        <p:sp>
          <p:nvSpPr>
            <p:cNvPr id="7271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2718"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2710"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2716"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rot="10800000">
            <a:off x="1295400" y="4191000"/>
            <a:ext cx="6324600" cy="0"/>
          </a:xfrm>
          <a:prstGeom prst="straightConnector1">
            <a:avLst/>
          </a:prstGeom>
          <a:ln w="44450">
            <a:solidFill>
              <a:schemeClr val="accent2">
                <a:lumMod val="75000"/>
              </a:schemeClr>
            </a:solidFill>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72712"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2713"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30"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BGP with Enforcement</a:t>
            </a:r>
            <a:endParaRPr lang="en-US"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TVA and default-off</a:t>
            </a:r>
            <a:endParaRPr lang="en-US" dirty="0"/>
          </a:p>
        </p:txBody>
      </p:sp>
      <p:grpSp>
        <p:nvGrpSpPr>
          <p:cNvPr id="73731" name="Group 18"/>
          <p:cNvGrpSpPr>
            <a:grpSpLocks/>
          </p:cNvGrpSpPr>
          <p:nvPr/>
        </p:nvGrpSpPr>
        <p:grpSpPr bwMode="auto">
          <a:xfrm>
            <a:off x="6896100" y="2509838"/>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73732" name="Group 6"/>
          <p:cNvGrpSpPr>
            <a:grpSpLocks/>
          </p:cNvGrpSpPr>
          <p:nvPr/>
        </p:nvGrpSpPr>
        <p:grpSpPr bwMode="auto">
          <a:xfrm>
            <a:off x="2476500" y="2509838"/>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3733" name="Group 10"/>
          <p:cNvGrpSpPr>
            <a:grpSpLocks/>
          </p:cNvGrpSpPr>
          <p:nvPr/>
        </p:nvGrpSpPr>
        <p:grpSpPr bwMode="auto">
          <a:xfrm>
            <a:off x="4686300" y="2509838"/>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3734" name="Group 14"/>
          <p:cNvGrpSpPr>
            <a:grpSpLocks/>
          </p:cNvGrpSpPr>
          <p:nvPr/>
        </p:nvGrpSpPr>
        <p:grpSpPr bwMode="auto">
          <a:xfrm>
            <a:off x="533400" y="3805238"/>
            <a:ext cx="1065213" cy="1300162"/>
            <a:chOff x="838200" y="2438400"/>
            <a:chExt cx="1064715" cy="1299865"/>
          </a:xfrm>
        </p:grpSpPr>
        <p:sp>
          <p:nvSpPr>
            <p:cNvPr id="7374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3741"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3735" name="Group 15"/>
          <p:cNvGrpSpPr>
            <a:grpSpLocks/>
          </p:cNvGrpSpPr>
          <p:nvPr/>
        </p:nvGrpSpPr>
        <p:grpSpPr bwMode="auto">
          <a:xfrm>
            <a:off x="6989763" y="3805238"/>
            <a:ext cx="1620837" cy="1300162"/>
            <a:chOff x="586694" y="2438400"/>
            <a:chExt cx="1621021" cy="1299865"/>
          </a:xfrm>
        </p:grpSpPr>
        <p:sp>
          <p:nvSpPr>
            <p:cNvPr id="19"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3739"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73736"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3737"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TVA and default-off</a:t>
            </a:r>
            <a:endParaRPr lang="en-US" dirty="0"/>
          </a:p>
        </p:txBody>
      </p:sp>
      <p:grpSp>
        <p:nvGrpSpPr>
          <p:cNvPr id="74755" name="Group 18"/>
          <p:cNvGrpSpPr>
            <a:grpSpLocks/>
          </p:cNvGrpSpPr>
          <p:nvPr/>
        </p:nvGrpSpPr>
        <p:grpSpPr bwMode="auto">
          <a:xfrm>
            <a:off x="6896100" y="2509838"/>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74756" name="Group 6"/>
          <p:cNvGrpSpPr>
            <a:grpSpLocks/>
          </p:cNvGrpSpPr>
          <p:nvPr/>
        </p:nvGrpSpPr>
        <p:grpSpPr bwMode="auto">
          <a:xfrm>
            <a:off x="2476500" y="2509838"/>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4757" name="Group 10"/>
          <p:cNvGrpSpPr>
            <a:grpSpLocks/>
          </p:cNvGrpSpPr>
          <p:nvPr/>
        </p:nvGrpSpPr>
        <p:grpSpPr bwMode="auto">
          <a:xfrm>
            <a:off x="4686300" y="2509838"/>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4758" name="Group 14"/>
          <p:cNvGrpSpPr>
            <a:grpSpLocks/>
          </p:cNvGrpSpPr>
          <p:nvPr/>
        </p:nvGrpSpPr>
        <p:grpSpPr bwMode="auto">
          <a:xfrm>
            <a:off x="533400" y="3805238"/>
            <a:ext cx="1065213" cy="1300162"/>
            <a:chOff x="838200" y="2438400"/>
            <a:chExt cx="1064715" cy="1299865"/>
          </a:xfrm>
        </p:grpSpPr>
        <p:sp>
          <p:nvSpPr>
            <p:cNvPr id="7476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4769"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4759" name="Group 15"/>
          <p:cNvGrpSpPr>
            <a:grpSpLocks/>
          </p:cNvGrpSpPr>
          <p:nvPr/>
        </p:nvGrpSpPr>
        <p:grpSpPr bwMode="auto">
          <a:xfrm>
            <a:off x="6989763" y="3805238"/>
            <a:ext cx="1620837" cy="1300162"/>
            <a:chOff x="586694" y="2438400"/>
            <a:chExt cx="1621021" cy="1299865"/>
          </a:xfrm>
        </p:grpSpPr>
        <p:sp>
          <p:nvSpPr>
            <p:cNvPr id="19"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4767"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74760" name="TextBox 23"/>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4761" name="TextBox 24"/>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cxnSp>
        <p:nvCxnSpPr>
          <p:cNvPr id="27" name="Straight Arrow Connector 26"/>
          <p:cNvCxnSpPr>
            <a:stCxn id="9" idx="3"/>
            <a:endCxn id="13" idx="1"/>
          </p:cNvCxnSpPr>
          <p:nvPr/>
        </p:nvCxnSpPr>
        <p:spPr>
          <a:xfrm>
            <a:off x="40005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8" name="Straight Arrow Connector 27"/>
          <p:cNvCxnSpPr>
            <a:stCxn id="13" idx="3"/>
            <a:endCxn id="6" idx="1"/>
          </p:cNvCxnSpPr>
          <p:nvPr/>
        </p:nvCxnSpPr>
        <p:spPr>
          <a:xfrm>
            <a:off x="6210300" y="2852738"/>
            <a:ext cx="914400" cy="1587"/>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74764" name="TextBox 30"/>
          <p:cNvSpPr txBox="1">
            <a:spLocks noChangeArrowheads="1"/>
          </p:cNvSpPr>
          <p:nvPr/>
        </p:nvSpPr>
        <p:spPr bwMode="auto">
          <a:xfrm>
            <a:off x="411480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
        <p:nvSpPr>
          <p:cNvPr id="74765" name="TextBox 31"/>
          <p:cNvSpPr txBox="1">
            <a:spLocks noChangeArrowheads="1"/>
          </p:cNvSpPr>
          <p:nvPr/>
        </p:nvSpPr>
        <p:spPr bwMode="auto">
          <a:xfrm>
            <a:off x="6292850" y="2286000"/>
            <a:ext cx="717550" cy="461963"/>
          </a:xfrm>
          <a:prstGeom prst="rect">
            <a:avLst/>
          </a:prstGeom>
          <a:noFill/>
          <a:ln w="9525">
            <a:noFill/>
            <a:miter lim="800000"/>
            <a:headEnd/>
            <a:tailEnd/>
          </a:ln>
        </p:spPr>
        <p:txBody>
          <a:bodyPr wrap="none">
            <a:spAutoFit/>
          </a:bodyPr>
          <a:lstStyle/>
          <a:p>
            <a:r>
              <a:rPr lang="en-US" sz="2400" b="1">
                <a:solidFill>
                  <a:schemeClr val="accent2"/>
                </a:solidFill>
                <a:latin typeface="Calibri" pitchFamily="34" charset="0"/>
              </a:rPr>
              <a:t>BGP</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BGP with Enforcement</a:t>
            </a:r>
            <a:endParaRPr lang="en-US" dirty="0"/>
          </a:p>
        </p:txBody>
      </p:sp>
      <p:grpSp>
        <p:nvGrpSpPr>
          <p:cNvPr id="7"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12" name="Group 14"/>
          <p:cNvGrpSpPr>
            <a:grpSpLocks/>
          </p:cNvGrpSpPr>
          <p:nvPr/>
        </p:nvGrpSpPr>
        <p:grpSpPr bwMode="auto">
          <a:xfrm>
            <a:off x="533400" y="3805238"/>
            <a:ext cx="1065213" cy="1300162"/>
            <a:chOff x="838200" y="2438400"/>
            <a:chExt cx="1064715" cy="1299865"/>
          </a:xfrm>
        </p:grpSpPr>
        <p:sp>
          <p:nvSpPr>
            <p:cNvPr id="7067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067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13"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066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4038600" cy="914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 need a path to </a:t>
            </a:r>
            <a:r>
              <a:rPr lang="en-US" sz="2400" dirty="0">
                <a:solidFill>
                  <a:srgbClr val="7030A0"/>
                </a:solidFill>
              </a:rPr>
              <a:t>Destination</a:t>
            </a:r>
          </a:p>
        </p:txBody>
      </p:sp>
      <p:sp>
        <p:nvSpPr>
          <p:cNvPr id="70666"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0667"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77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75779"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5780"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5781" name="Group 14"/>
          <p:cNvGrpSpPr>
            <a:grpSpLocks/>
          </p:cNvGrpSpPr>
          <p:nvPr/>
        </p:nvGrpSpPr>
        <p:grpSpPr bwMode="auto">
          <a:xfrm>
            <a:off x="533400" y="3805238"/>
            <a:ext cx="1065213" cy="1300162"/>
            <a:chOff x="838200" y="2438400"/>
            <a:chExt cx="1064715" cy="1299865"/>
          </a:xfrm>
        </p:grpSpPr>
        <p:sp>
          <p:nvSpPr>
            <p:cNvPr id="7579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579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5782"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578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5105400" cy="1219200"/>
          </a:xfrm>
          <a:prstGeom prst="wedgeRectCallout">
            <a:avLst>
              <a:gd name="adj1" fmla="val 3741"/>
              <a:gd name="adj2" fmla="val -218670"/>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You can use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 </a:t>
            </a:r>
          </a:p>
        </p:txBody>
      </p:sp>
      <p:sp>
        <p:nvSpPr>
          <p:cNvPr id="75785"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5786"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30"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TVA and default-off</a:t>
            </a:r>
            <a:endParaRPr lang="en-US"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802"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TVA and default-off</a:t>
            </a:r>
            <a:endParaRPr lang="en-US" dirty="0"/>
          </a:p>
        </p:txBody>
      </p:sp>
      <p:grpSp>
        <p:nvGrpSpPr>
          <p:cNvPr id="76804"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6805"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6806" name="Group 14"/>
          <p:cNvGrpSpPr>
            <a:grpSpLocks/>
          </p:cNvGrpSpPr>
          <p:nvPr/>
        </p:nvGrpSpPr>
        <p:grpSpPr bwMode="auto">
          <a:xfrm>
            <a:off x="533400" y="3805238"/>
            <a:ext cx="1065213" cy="1300162"/>
            <a:chOff x="838200" y="2438400"/>
            <a:chExt cx="1064715" cy="1299865"/>
          </a:xfrm>
        </p:grpSpPr>
        <p:sp>
          <p:nvSpPr>
            <p:cNvPr id="76814"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6815"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6807"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6813"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5" name="Straight Arrow Connector 24"/>
          <p:cNvCxnSpPr/>
          <p:nvPr/>
        </p:nvCxnSpPr>
        <p:spPr>
          <a:xfrm flipV="1">
            <a:off x="1447800" y="3200400"/>
            <a:ext cx="63246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4038600" cy="914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Is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 allowed?</a:t>
            </a:r>
          </a:p>
        </p:txBody>
      </p:sp>
      <p:sp>
        <p:nvSpPr>
          <p:cNvPr id="76810"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6811"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6"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TVA and default-off</a:t>
            </a:r>
            <a:endParaRPr lang="en-US" dirty="0"/>
          </a:p>
        </p:txBody>
      </p:sp>
      <p:grpSp>
        <p:nvGrpSpPr>
          <p:cNvPr id="77828"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7829"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7830" name="Group 14"/>
          <p:cNvGrpSpPr>
            <a:grpSpLocks/>
          </p:cNvGrpSpPr>
          <p:nvPr/>
        </p:nvGrpSpPr>
        <p:grpSpPr bwMode="auto">
          <a:xfrm>
            <a:off x="533400" y="3805238"/>
            <a:ext cx="1065213" cy="1300162"/>
            <a:chOff x="838200" y="2438400"/>
            <a:chExt cx="1064715" cy="1299865"/>
          </a:xfrm>
        </p:grpSpPr>
        <p:sp>
          <p:nvSpPr>
            <p:cNvPr id="7783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7839"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7831"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7837"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5" name="Straight Arrow Connector 24"/>
          <p:cNvCxnSpPr>
            <a:stCxn id="21" idx="1"/>
            <a:endCxn id="10" idx="3"/>
          </p:cNvCxnSpPr>
          <p:nvPr/>
        </p:nvCxnSpPr>
        <p:spPr>
          <a:xfrm rot="10800000">
            <a:off x="6210300" y="2852738"/>
            <a:ext cx="914400" cy="1587"/>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905000" y="5486400"/>
            <a:ext cx="6096000" cy="914400"/>
          </a:xfrm>
          <a:prstGeom prst="wedgeRectCallout">
            <a:avLst>
              <a:gd name="adj1" fmla="val 41763"/>
              <a:gd name="adj2" fmla="val -30020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 allow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a:t>
            </a:r>
          </a:p>
          <a:p>
            <a:pPr algn="ctr" fontAlgn="auto">
              <a:spcBef>
                <a:spcPts val="0"/>
              </a:spcBef>
              <a:spcAft>
                <a:spcPts val="0"/>
              </a:spcAft>
              <a:defRPr/>
            </a:pPr>
            <a:r>
              <a:rPr lang="en-US" sz="2400" dirty="0"/>
              <a:t>Here’s a </a:t>
            </a:r>
            <a:r>
              <a:rPr lang="en-US" sz="2400" i="1" dirty="0">
                <a:solidFill>
                  <a:srgbClr val="7030A0"/>
                </a:solidFill>
              </a:rPr>
              <a:t>consent cert</a:t>
            </a:r>
            <a:r>
              <a:rPr lang="en-US" sz="2400" dirty="0"/>
              <a:t> proving it and </a:t>
            </a:r>
            <a:r>
              <a:rPr lang="en-US" sz="2400" dirty="0" err="1">
                <a:solidFill>
                  <a:srgbClr val="7030A0"/>
                </a:solidFill>
              </a:rPr>
              <a:t>PoC_dst</a:t>
            </a:r>
            <a:r>
              <a:rPr lang="en-US" sz="2400" dirty="0"/>
              <a:t>.</a:t>
            </a:r>
          </a:p>
        </p:txBody>
      </p:sp>
      <p:sp>
        <p:nvSpPr>
          <p:cNvPr id="77834"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7835"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850"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TVA and default-off</a:t>
            </a:r>
            <a:endParaRPr lang="en-US" dirty="0"/>
          </a:p>
        </p:txBody>
      </p:sp>
      <p:grpSp>
        <p:nvGrpSpPr>
          <p:cNvPr id="78852"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8853"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8854" name="Group 14"/>
          <p:cNvGrpSpPr>
            <a:grpSpLocks/>
          </p:cNvGrpSpPr>
          <p:nvPr/>
        </p:nvGrpSpPr>
        <p:grpSpPr bwMode="auto">
          <a:xfrm>
            <a:off x="533400" y="3805238"/>
            <a:ext cx="1065213" cy="1300162"/>
            <a:chOff x="838200" y="2438400"/>
            <a:chExt cx="1064715" cy="1299865"/>
          </a:xfrm>
        </p:grpSpPr>
        <p:sp>
          <p:nvSpPr>
            <p:cNvPr id="7886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8863"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8855"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8861"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5" name="Straight Arrow Connector 24"/>
          <p:cNvCxnSpPr>
            <a:stCxn id="10" idx="1"/>
            <a:endCxn id="5" idx="3"/>
          </p:cNvCxnSpPr>
          <p:nvPr/>
        </p:nvCxnSpPr>
        <p:spPr>
          <a:xfrm rot="10800000">
            <a:off x="4000500" y="2852738"/>
            <a:ext cx="914400" cy="1587"/>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78857"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8858"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6" name="Rectangular Callout 25"/>
          <p:cNvSpPr/>
          <p:nvPr/>
        </p:nvSpPr>
        <p:spPr>
          <a:xfrm>
            <a:off x="1905000" y="5486400"/>
            <a:ext cx="6096000" cy="1066800"/>
          </a:xfrm>
          <a:prstGeom prst="wedgeRectCallout">
            <a:avLst>
              <a:gd name="adj1" fmla="val 7819"/>
              <a:gd name="adj2" fmla="val -26644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Destination allows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a:t>
            </a:r>
          </a:p>
          <a:p>
            <a:pPr algn="ctr" fontAlgn="auto">
              <a:spcBef>
                <a:spcPts val="0"/>
              </a:spcBef>
              <a:spcAft>
                <a:spcPts val="0"/>
              </a:spcAft>
              <a:defRPr/>
            </a:pPr>
            <a:r>
              <a:rPr lang="en-US" sz="2400" dirty="0"/>
              <a:t>Here’s a </a:t>
            </a:r>
            <a:r>
              <a:rPr lang="en-US" sz="2400" i="1" dirty="0">
                <a:solidFill>
                  <a:srgbClr val="7030A0"/>
                </a:solidFill>
              </a:rPr>
              <a:t>consent cert</a:t>
            </a:r>
            <a:r>
              <a:rPr lang="en-US" sz="2400" dirty="0"/>
              <a:t> proving it and </a:t>
            </a:r>
          </a:p>
          <a:p>
            <a:pPr algn="ctr" fontAlgn="auto">
              <a:spcBef>
                <a:spcPts val="0"/>
              </a:spcBef>
              <a:spcAft>
                <a:spcPts val="0"/>
              </a:spcAft>
              <a:defRPr/>
            </a:pPr>
            <a:r>
              <a:rPr lang="en-US" sz="2400" dirty="0"/>
              <a:t>&lt;</a:t>
            </a:r>
            <a:r>
              <a:rPr lang="en-US" sz="2400" dirty="0">
                <a:solidFill>
                  <a:schemeClr val="accent3">
                    <a:lumMod val="75000"/>
                  </a:schemeClr>
                </a:solidFill>
              </a:rPr>
              <a:t>PoC_2</a:t>
            </a:r>
            <a:r>
              <a:rPr lang="en-US" sz="2400" dirty="0"/>
              <a:t>, </a:t>
            </a:r>
            <a:r>
              <a:rPr lang="en-US" sz="2400" dirty="0" err="1">
                <a:solidFill>
                  <a:srgbClr val="7030A0"/>
                </a:solidFill>
              </a:rPr>
              <a:t>PoC_dst</a:t>
            </a:r>
            <a:r>
              <a:rPr lang="en-US" sz="2400" dirty="0">
                <a:solidFill>
                  <a:srgbClr val="7030A0"/>
                </a:solidFill>
              </a:rPr>
              <a:t>&gt;</a:t>
            </a:r>
            <a:r>
              <a:rPr lang="en-US" sz="2400" dirty="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Network Policies</a:t>
            </a:r>
          </a:p>
        </p:txBody>
      </p:sp>
      <p:sp>
        <p:nvSpPr>
          <p:cNvPr id="9219"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9220" name="Group 25"/>
          <p:cNvGrpSpPr>
            <a:grpSpLocks/>
          </p:cNvGrpSpPr>
          <p:nvPr/>
        </p:nvGrpSpPr>
        <p:grpSpPr bwMode="auto">
          <a:xfrm>
            <a:off x="457200" y="3581400"/>
            <a:ext cx="8382000" cy="2819400"/>
            <a:chOff x="457200" y="3581400"/>
            <a:chExt cx="8382000" cy="2819400"/>
          </a:xfrm>
        </p:grpSpPr>
        <p:sp>
          <p:nvSpPr>
            <p:cNvPr id="9226"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227"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9228"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9229"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9230"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9231"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9232"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9233"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9234"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9235"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grpSp>
        <p:nvGrpSpPr>
          <p:cNvPr id="9221" name="Group 31"/>
          <p:cNvGrpSpPr>
            <a:grpSpLocks/>
          </p:cNvGrpSpPr>
          <p:nvPr/>
        </p:nvGrpSpPr>
        <p:grpSpPr bwMode="auto">
          <a:xfrm>
            <a:off x="3276600" y="3657600"/>
            <a:ext cx="1219200" cy="1717675"/>
            <a:chOff x="609600" y="3159615"/>
            <a:chExt cx="1219200" cy="1717185"/>
          </a:xfrm>
        </p:grpSpPr>
        <p:sp>
          <p:nvSpPr>
            <p:cNvPr id="28" name="Oval 27"/>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1" name="Right Arrow 30"/>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pic>
        <p:nvPicPr>
          <p:cNvPr id="9222" name="Picture 2" descr="C:\Users\jnaous\AppData\Local\Microsoft\Windows\Temporary Internet Files\Content.IE5\ZLVEEIOW\MCj04403790000[1].png"/>
          <p:cNvPicPr>
            <a:picLocks noChangeAspect="1" noChangeArrowheads="1"/>
          </p:cNvPicPr>
          <p:nvPr/>
        </p:nvPicPr>
        <p:blipFill>
          <a:blip r:embed="rId3" cstate="print"/>
          <a:srcRect/>
          <a:stretch>
            <a:fillRect/>
          </a:stretch>
        </p:blipFill>
        <p:spPr bwMode="auto">
          <a:xfrm>
            <a:off x="4141788" y="4294188"/>
            <a:ext cx="842962" cy="842962"/>
          </a:xfrm>
          <a:prstGeom prst="rect">
            <a:avLst/>
          </a:prstGeom>
          <a:noFill/>
          <a:ln w="9525">
            <a:noFill/>
            <a:miter lim="800000"/>
            <a:headEnd/>
            <a:tailEnd/>
          </a:ln>
        </p:spPr>
      </p:pic>
      <p:pic>
        <p:nvPicPr>
          <p:cNvPr id="9223" name="Picture 2" descr="C:\Users\jnaous\AppData\Local\Microsoft\Windows\Temporary Internet Files\Content.IE5\ZLVEEIOW\MCj04403790000[1].png"/>
          <p:cNvPicPr>
            <a:picLocks noChangeAspect="1" noChangeArrowheads="1"/>
          </p:cNvPicPr>
          <p:nvPr/>
        </p:nvPicPr>
        <p:blipFill>
          <a:blip r:embed="rId3" cstate="print"/>
          <a:srcRect/>
          <a:stretch>
            <a:fillRect/>
          </a:stretch>
        </p:blipFill>
        <p:spPr bwMode="auto">
          <a:xfrm rot="1203216">
            <a:off x="2786063" y="4081463"/>
            <a:ext cx="842962" cy="842962"/>
          </a:xfrm>
          <a:prstGeom prst="rect">
            <a:avLst/>
          </a:prstGeom>
          <a:noFill/>
          <a:ln w="9525">
            <a:noFill/>
            <a:miter lim="800000"/>
            <a:headEnd/>
            <a:tailEnd/>
          </a:ln>
        </p:spPr>
      </p:pic>
    </p:spTree>
  </p:cSld>
  <p:clrMapOvr>
    <a:masterClrMapping/>
  </p:clrMapOvr>
  <p:transition advTm="9743"/>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87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TVA and default-off</a:t>
            </a:r>
            <a:endParaRPr lang="en-US" dirty="0"/>
          </a:p>
        </p:txBody>
      </p:sp>
      <p:grpSp>
        <p:nvGrpSpPr>
          <p:cNvPr id="79876"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9877"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79878" name="Group 14"/>
          <p:cNvGrpSpPr>
            <a:grpSpLocks/>
          </p:cNvGrpSpPr>
          <p:nvPr/>
        </p:nvGrpSpPr>
        <p:grpSpPr bwMode="auto">
          <a:xfrm>
            <a:off x="533400" y="3805238"/>
            <a:ext cx="1065213" cy="1300162"/>
            <a:chOff x="838200" y="2438400"/>
            <a:chExt cx="1064715" cy="1299865"/>
          </a:xfrm>
        </p:grpSpPr>
        <p:sp>
          <p:nvSpPr>
            <p:cNvPr id="79886"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79887"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79879"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79885"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5" name="Straight Arrow Connector 24"/>
          <p:cNvCxnSpPr/>
          <p:nvPr/>
        </p:nvCxnSpPr>
        <p:spPr>
          <a:xfrm rot="10800000" flipV="1">
            <a:off x="1295400" y="3200400"/>
            <a:ext cx="1447800" cy="990600"/>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79881"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79882"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6" name="Rectangular Callout 25"/>
          <p:cNvSpPr/>
          <p:nvPr/>
        </p:nvSpPr>
        <p:spPr>
          <a:xfrm>
            <a:off x="1905000" y="5486400"/>
            <a:ext cx="6096000" cy="1066800"/>
          </a:xfrm>
          <a:prstGeom prst="wedgeRectCallout">
            <a:avLst>
              <a:gd name="adj1" fmla="val -16364"/>
              <a:gd name="adj2" fmla="val -263592"/>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Destination allows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a:t>
            </a:r>
          </a:p>
          <a:p>
            <a:pPr algn="ctr" fontAlgn="auto">
              <a:spcBef>
                <a:spcPts val="0"/>
              </a:spcBef>
              <a:spcAft>
                <a:spcPts val="0"/>
              </a:spcAft>
              <a:defRPr/>
            </a:pPr>
            <a:r>
              <a:rPr lang="en-US" sz="2400" dirty="0"/>
              <a:t>Here’s a set of </a:t>
            </a:r>
            <a:r>
              <a:rPr lang="en-US" sz="2400" dirty="0" err="1"/>
              <a:t>PoCs</a:t>
            </a:r>
            <a:r>
              <a:rPr lang="en-US" sz="2400" dirty="0"/>
              <a:t> &lt;</a:t>
            </a:r>
            <a:r>
              <a:rPr lang="en-US" sz="2400" dirty="0">
                <a:solidFill>
                  <a:schemeClr val="accent1"/>
                </a:solidFill>
              </a:rPr>
              <a:t>PoC_1</a:t>
            </a:r>
            <a:r>
              <a:rPr lang="en-US" sz="2400" dirty="0"/>
              <a:t>, </a:t>
            </a:r>
            <a:r>
              <a:rPr lang="en-US" sz="2400" dirty="0">
                <a:solidFill>
                  <a:schemeClr val="accent3">
                    <a:lumMod val="75000"/>
                  </a:schemeClr>
                </a:solidFill>
              </a:rPr>
              <a:t>PoC_2</a:t>
            </a:r>
            <a:r>
              <a:rPr lang="en-US" sz="2400" dirty="0"/>
              <a:t>, </a:t>
            </a:r>
            <a:r>
              <a:rPr lang="en-US" sz="2400" dirty="0" err="1">
                <a:solidFill>
                  <a:srgbClr val="7030A0"/>
                </a:solidFill>
              </a:rPr>
              <a:t>PoC_dst</a:t>
            </a:r>
            <a:r>
              <a:rPr lang="en-US" sz="2400" dirty="0">
                <a:solidFill>
                  <a:srgbClr val="7030A0"/>
                </a:solidFill>
              </a:rPr>
              <a:t>&gt;</a:t>
            </a:r>
            <a:r>
              <a:rPr lang="en-US" sz="2400" dirty="0"/>
              <a:t>.</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smtClean="0"/>
              <a:t>Others</a:t>
            </a:r>
          </a:p>
        </p:txBody>
      </p:sp>
      <p:sp>
        <p:nvSpPr>
          <p:cNvPr id="80899" name="Content Placeholder 2"/>
          <p:cNvSpPr>
            <a:spLocks noGrp="1"/>
          </p:cNvSpPr>
          <p:nvPr>
            <p:ph idx="1"/>
          </p:nvPr>
        </p:nvSpPr>
        <p:spPr/>
        <p:txBody>
          <a:bodyPr/>
          <a:lstStyle/>
          <a:p>
            <a:pPr>
              <a:buFont typeface="Arial" charset="0"/>
              <a:buNone/>
            </a:pPr>
            <a:r>
              <a:rPr lang="en-US" smtClean="0"/>
              <a:t>Can emulate other proposals: NIRA, Pathlets, Source Routing, LSRR, …</a:t>
            </a:r>
          </a:p>
          <a:p>
            <a:pPr>
              <a:buFont typeface="Arial" charset="0"/>
              <a:buNone/>
            </a:pPr>
            <a:endParaRPr lang="en-US" smtClean="0"/>
          </a:p>
          <a:p>
            <a:pPr>
              <a:buFont typeface="Arial" charset="0"/>
              <a:buNone/>
            </a:pPr>
            <a:r>
              <a:rPr lang="en-US" smtClean="0"/>
              <a:t>New policy engines with more features.</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986"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Example: </a:t>
            </a:r>
            <a:r>
              <a:rPr lang="en-US" dirty="0"/>
              <a:t>choosing trustworthy providers through </a:t>
            </a:r>
            <a:r>
              <a:rPr lang="en-US" dirty="0">
                <a:solidFill>
                  <a:schemeClr val="hlink"/>
                </a:solidFill>
              </a:rPr>
              <a:t>sink routing</a:t>
            </a:r>
            <a:r>
              <a:rPr lang="en-US" dirty="0"/>
              <a:t> </a:t>
            </a:r>
          </a:p>
        </p:txBody>
      </p:sp>
      <p:sp useBgFill="1">
        <p:nvSpPr>
          <p:cNvPr id="81923" name="Cloud"/>
          <p:cNvSpPr>
            <a:spLocks noChangeAspect="1" noEditPoints="1" noChangeArrowheads="1"/>
          </p:cNvSpPr>
          <p:nvPr/>
        </p:nvSpPr>
        <p:spPr bwMode="auto">
          <a:xfrm>
            <a:off x="1722438" y="2965450"/>
            <a:ext cx="1460500" cy="1039813"/>
          </a:xfrm>
          <a:custGeom>
            <a:avLst/>
            <a:gdLst>
              <a:gd name="T0" fmla="*/ 4530 w 21600"/>
              <a:gd name="T1" fmla="*/ 519906 h 21600"/>
              <a:gd name="T2" fmla="*/ 730250 w 21600"/>
              <a:gd name="T3" fmla="*/ 1038706 h 21600"/>
              <a:gd name="T4" fmla="*/ 1459283 w 21600"/>
              <a:gd name="T5" fmla="*/ 519906 h 21600"/>
              <a:gd name="T6" fmla="*/ 730250 w 21600"/>
              <a:gd name="T7" fmla="*/ 594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1924" name="Cloud"/>
          <p:cNvSpPr>
            <a:spLocks noChangeAspect="1" noEditPoints="1" noChangeArrowheads="1"/>
          </p:cNvSpPr>
          <p:nvPr/>
        </p:nvSpPr>
        <p:spPr bwMode="auto">
          <a:xfrm>
            <a:off x="6218238" y="2965450"/>
            <a:ext cx="1460500" cy="1039813"/>
          </a:xfrm>
          <a:custGeom>
            <a:avLst/>
            <a:gdLst>
              <a:gd name="T0" fmla="*/ 4530 w 21600"/>
              <a:gd name="T1" fmla="*/ 519906 h 21600"/>
              <a:gd name="T2" fmla="*/ 730250 w 21600"/>
              <a:gd name="T3" fmla="*/ 1038706 h 21600"/>
              <a:gd name="T4" fmla="*/ 1459283 w 21600"/>
              <a:gd name="T5" fmla="*/ 519906 h 21600"/>
              <a:gd name="T6" fmla="*/ 730250 w 21600"/>
              <a:gd name="T7" fmla="*/ 594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p:nvSpPr>
          <p:cNvPr id="81925" name="computr4"/>
          <p:cNvSpPr>
            <a:spLocks noEditPoints="1" noChangeArrowheads="1"/>
          </p:cNvSpPr>
          <p:nvPr/>
        </p:nvSpPr>
        <p:spPr bwMode="auto">
          <a:xfrm>
            <a:off x="376238" y="3073400"/>
            <a:ext cx="631825" cy="774700"/>
          </a:xfrm>
          <a:custGeom>
            <a:avLst/>
            <a:gdLst>
              <a:gd name="T0" fmla="*/ 315913 w 21600"/>
              <a:gd name="T1" fmla="*/ 0 h 21600"/>
              <a:gd name="T2" fmla="*/ 631825 w 21600"/>
              <a:gd name="T3" fmla="*/ 387350 h 21600"/>
              <a:gd name="T4" fmla="*/ 315913 w 21600"/>
              <a:gd name="T5" fmla="*/ 774700 h 21600"/>
              <a:gd name="T6" fmla="*/ 0 w 21600"/>
              <a:gd name="T7" fmla="*/ 387350 h 21600"/>
              <a:gd name="T8" fmla="*/ 0 60000 65536"/>
              <a:gd name="T9" fmla="*/ 0 60000 65536"/>
              <a:gd name="T10" fmla="*/ 0 60000 65536"/>
              <a:gd name="T11" fmla="*/ 0 60000 65536"/>
              <a:gd name="T12" fmla="*/ 3509 w 21600"/>
              <a:gd name="T13" fmla="*/ 2414 h 21600"/>
              <a:gd name="T14" fmla="*/ 18090 w 21600"/>
              <a:gd name="T15" fmla="*/ 11028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81926" name="Cloud"/>
          <p:cNvSpPr>
            <a:spLocks noChangeAspect="1" noEditPoints="1" noChangeArrowheads="1"/>
          </p:cNvSpPr>
          <p:nvPr/>
        </p:nvSpPr>
        <p:spPr bwMode="auto">
          <a:xfrm>
            <a:off x="3983038" y="3460750"/>
            <a:ext cx="1460500" cy="1039813"/>
          </a:xfrm>
          <a:custGeom>
            <a:avLst/>
            <a:gdLst>
              <a:gd name="T0" fmla="*/ 4530 w 21600"/>
              <a:gd name="T1" fmla="*/ 519906 h 21600"/>
              <a:gd name="T2" fmla="*/ 730250 w 21600"/>
              <a:gd name="T3" fmla="*/ 1038706 h 21600"/>
              <a:gd name="T4" fmla="*/ 1459283 w 21600"/>
              <a:gd name="T5" fmla="*/ 519906 h 21600"/>
              <a:gd name="T6" fmla="*/ 730250 w 21600"/>
              <a:gd name="T7" fmla="*/ 594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81927" name="Cloud"/>
          <p:cNvSpPr>
            <a:spLocks noChangeAspect="1" noEditPoints="1" noChangeArrowheads="1"/>
          </p:cNvSpPr>
          <p:nvPr/>
        </p:nvSpPr>
        <p:spPr bwMode="auto">
          <a:xfrm>
            <a:off x="3995738" y="2317750"/>
            <a:ext cx="1460500" cy="1039813"/>
          </a:xfrm>
          <a:custGeom>
            <a:avLst/>
            <a:gdLst>
              <a:gd name="T0" fmla="*/ 4530 w 21600"/>
              <a:gd name="T1" fmla="*/ 519906 h 21600"/>
              <a:gd name="T2" fmla="*/ 730250 w 21600"/>
              <a:gd name="T3" fmla="*/ 1038706 h 21600"/>
              <a:gd name="T4" fmla="*/ 1459283 w 21600"/>
              <a:gd name="T5" fmla="*/ 519906 h 21600"/>
              <a:gd name="T6" fmla="*/ 730250 w 21600"/>
              <a:gd name="T7" fmla="*/ 5945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p:nvSpPr>
          <p:cNvPr id="81928" name="Freeform 30"/>
          <p:cNvSpPr>
            <a:spLocks/>
          </p:cNvSpPr>
          <p:nvPr/>
        </p:nvSpPr>
        <p:spPr bwMode="auto">
          <a:xfrm>
            <a:off x="1028700" y="2743200"/>
            <a:ext cx="7226300" cy="857250"/>
          </a:xfrm>
          <a:custGeom>
            <a:avLst/>
            <a:gdLst>
              <a:gd name="T0" fmla="*/ 0 w 4552"/>
              <a:gd name="T1" fmla="*/ 432 h 540"/>
              <a:gd name="T2" fmla="*/ 1112 w 4552"/>
              <a:gd name="T3" fmla="*/ 456 h 540"/>
              <a:gd name="T4" fmla="*/ 2344 w 4552"/>
              <a:gd name="T5" fmla="*/ 0 h 540"/>
              <a:gd name="T6" fmla="*/ 3584 w 4552"/>
              <a:gd name="T7" fmla="*/ 456 h 540"/>
              <a:gd name="T8" fmla="*/ 4552 w 4552"/>
              <a:gd name="T9" fmla="*/ 504 h 540"/>
              <a:gd name="T10" fmla="*/ 0 60000 65536"/>
              <a:gd name="T11" fmla="*/ 0 60000 65536"/>
              <a:gd name="T12" fmla="*/ 0 60000 65536"/>
              <a:gd name="T13" fmla="*/ 0 60000 65536"/>
              <a:gd name="T14" fmla="*/ 0 60000 65536"/>
              <a:gd name="T15" fmla="*/ 0 w 4552"/>
              <a:gd name="T16" fmla="*/ 0 h 540"/>
              <a:gd name="T17" fmla="*/ 4552 w 4552"/>
              <a:gd name="T18" fmla="*/ 540 h 540"/>
            </a:gdLst>
            <a:ahLst/>
            <a:cxnLst>
              <a:cxn ang="T10">
                <a:pos x="T0" y="T1"/>
              </a:cxn>
              <a:cxn ang="T11">
                <a:pos x="T2" y="T3"/>
              </a:cxn>
              <a:cxn ang="T12">
                <a:pos x="T4" y="T5"/>
              </a:cxn>
              <a:cxn ang="T13">
                <a:pos x="T6" y="T7"/>
              </a:cxn>
              <a:cxn ang="T14">
                <a:pos x="T8" y="T9"/>
              </a:cxn>
            </a:cxnLst>
            <a:rect l="T15" t="T16" r="T17" b="T18"/>
            <a:pathLst>
              <a:path w="4552" h="540">
                <a:moveTo>
                  <a:pt x="0" y="432"/>
                </a:moveTo>
                <a:cubicBezTo>
                  <a:pt x="185" y="436"/>
                  <a:pt x="721" y="528"/>
                  <a:pt x="1112" y="456"/>
                </a:cubicBezTo>
                <a:cubicBezTo>
                  <a:pt x="1503" y="384"/>
                  <a:pt x="1932" y="0"/>
                  <a:pt x="2344" y="0"/>
                </a:cubicBezTo>
                <a:cubicBezTo>
                  <a:pt x="2756" y="0"/>
                  <a:pt x="3216" y="372"/>
                  <a:pt x="3584" y="456"/>
                </a:cubicBezTo>
                <a:cubicBezTo>
                  <a:pt x="3952" y="540"/>
                  <a:pt x="4350" y="494"/>
                  <a:pt x="4552" y="504"/>
                </a:cubicBezTo>
              </a:path>
            </a:pathLst>
          </a:custGeom>
          <a:noFill/>
          <a:ln w="38100" cap="flat" cmpd="sng">
            <a:solidFill>
              <a:schemeClr val="hlink"/>
            </a:solidFill>
            <a:prstDash val="solid"/>
            <a:round/>
            <a:headEnd/>
            <a:tailEnd type="triangle" w="med" len="med"/>
          </a:ln>
        </p:spPr>
        <p:txBody>
          <a:bodyPr wrap="none" tIns="0" anchor="ctr"/>
          <a:lstStyle/>
          <a:p>
            <a:endParaRPr lang="en-US"/>
          </a:p>
        </p:txBody>
      </p:sp>
      <p:sp>
        <p:nvSpPr>
          <p:cNvPr id="81929" name="Line 35"/>
          <p:cNvSpPr>
            <a:spLocks noChangeShapeType="1"/>
          </p:cNvSpPr>
          <p:nvPr/>
        </p:nvSpPr>
        <p:spPr bwMode="auto">
          <a:xfrm flipH="1">
            <a:off x="5319713" y="2070100"/>
            <a:ext cx="1752600" cy="0"/>
          </a:xfrm>
          <a:prstGeom prst="line">
            <a:avLst/>
          </a:prstGeom>
          <a:noFill/>
          <a:ln w="38100">
            <a:solidFill>
              <a:srgbClr val="800000"/>
            </a:solidFill>
            <a:round/>
            <a:headEnd/>
            <a:tailEnd type="triangle" w="med" len="med"/>
          </a:ln>
        </p:spPr>
        <p:txBody>
          <a:bodyPr wrap="none" tIns="0" anchor="ctr"/>
          <a:lstStyle/>
          <a:p>
            <a:endParaRPr lang="en-US"/>
          </a:p>
        </p:txBody>
      </p:sp>
      <p:sp>
        <p:nvSpPr>
          <p:cNvPr id="81930" name="Rectangle 36"/>
          <p:cNvSpPr>
            <a:spLocks noChangeArrowheads="1"/>
          </p:cNvSpPr>
          <p:nvPr/>
        </p:nvSpPr>
        <p:spPr bwMode="auto">
          <a:xfrm rot="-19321">
            <a:off x="6121400" y="1374775"/>
            <a:ext cx="812800" cy="557213"/>
          </a:xfrm>
          <a:prstGeom prst="rect">
            <a:avLst/>
          </a:prstGeom>
          <a:noFill/>
          <a:ln w="9525">
            <a:noFill/>
            <a:miter lim="800000"/>
            <a:headEnd/>
            <a:tailEnd/>
          </a:ln>
        </p:spPr>
        <p:txBody>
          <a:bodyPr/>
          <a:lstStyle/>
          <a:p>
            <a:pPr marL="342900" indent="-342900">
              <a:spcBef>
                <a:spcPct val="20000"/>
              </a:spcBef>
              <a:buClr>
                <a:schemeClr val="accent1"/>
              </a:buClr>
            </a:pPr>
            <a:r>
              <a:rPr lang="en-US" sz="2200">
                <a:solidFill>
                  <a:schemeClr val="hlink"/>
                </a:solidFill>
                <a:latin typeface="Tahoma" pitchFamily="34" charset="0"/>
              </a:rPr>
              <a:t>S</a:t>
            </a:r>
          </a:p>
        </p:txBody>
      </p:sp>
      <p:sp>
        <p:nvSpPr>
          <p:cNvPr id="81931" name="Line 37"/>
          <p:cNvSpPr>
            <a:spLocks noChangeShapeType="1"/>
          </p:cNvSpPr>
          <p:nvPr/>
        </p:nvSpPr>
        <p:spPr bwMode="auto">
          <a:xfrm flipV="1">
            <a:off x="5319713" y="1790700"/>
            <a:ext cx="1816100" cy="0"/>
          </a:xfrm>
          <a:prstGeom prst="line">
            <a:avLst/>
          </a:prstGeom>
          <a:noFill/>
          <a:ln w="38100">
            <a:solidFill>
              <a:srgbClr val="800000"/>
            </a:solidFill>
            <a:round/>
            <a:headEnd/>
            <a:tailEnd type="triangle" w="med" len="med"/>
          </a:ln>
        </p:spPr>
        <p:txBody>
          <a:bodyPr wrap="none" tIns="0" anchor="ctr"/>
          <a:lstStyle/>
          <a:p>
            <a:endParaRPr lang="en-US"/>
          </a:p>
        </p:txBody>
      </p:sp>
      <p:sp>
        <p:nvSpPr>
          <p:cNvPr id="81932" name="Rectangle 38"/>
          <p:cNvSpPr>
            <a:spLocks noChangeArrowheads="1"/>
          </p:cNvSpPr>
          <p:nvPr/>
        </p:nvSpPr>
        <p:spPr bwMode="auto">
          <a:xfrm rot="-19321">
            <a:off x="5994400" y="2035175"/>
            <a:ext cx="812800" cy="557213"/>
          </a:xfrm>
          <a:prstGeom prst="rect">
            <a:avLst/>
          </a:prstGeom>
          <a:noFill/>
          <a:ln w="9525">
            <a:noFill/>
            <a:miter lim="800000"/>
            <a:headEnd/>
            <a:tailEnd/>
          </a:ln>
        </p:spPr>
        <p:txBody>
          <a:bodyPr/>
          <a:lstStyle/>
          <a:p>
            <a:pPr marL="342900" indent="-342900">
              <a:spcBef>
                <a:spcPct val="20000"/>
              </a:spcBef>
              <a:buClr>
                <a:schemeClr val="accent1"/>
              </a:buClr>
            </a:pPr>
            <a:r>
              <a:rPr lang="en-US" sz="2200">
                <a:solidFill>
                  <a:schemeClr val="hlink"/>
                </a:solidFill>
                <a:latin typeface="Tahoma" pitchFamily="34" charset="0"/>
              </a:rPr>
              <a:t>C, P</a:t>
            </a:r>
          </a:p>
        </p:txBody>
      </p:sp>
      <p:sp>
        <p:nvSpPr>
          <p:cNvPr id="2346025" name="Rectangle 41"/>
          <p:cNvSpPr>
            <a:spLocks noGrp="1" noChangeArrowheads="1"/>
          </p:cNvSpPr>
          <p:nvPr>
            <p:ph type="body" idx="1"/>
          </p:nvPr>
        </p:nvSpPr>
        <p:spPr>
          <a:xfrm>
            <a:off x="365125" y="4579938"/>
            <a:ext cx="8609013" cy="2278062"/>
          </a:xfrm>
        </p:spPr>
        <p:txBody>
          <a:bodyPr rtlCol="0">
            <a:normAutofit lnSpcReduction="10000"/>
          </a:bodyPr>
          <a:lstStyle/>
          <a:p>
            <a:pPr fontAlgn="auto">
              <a:spcBef>
                <a:spcPct val="40000"/>
              </a:spcBef>
              <a:spcAft>
                <a:spcPts val="0"/>
              </a:spcAft>
              <a:buFont typeface="Arial" pitchFamily="34" charset="0"/>
              <a:buChar char="•"/>
              <a:defRPr/>
            </a:pPr>
            <a:r>
              <a:rPr lang="en-US" dirty="0"/>
              <a:t>This is analog of well-known </a:t>
            </a:r>
            <a:r>
              <a:rPr lang="en-US" dirty="0">
                <a:solidFill>
                  <a:schemeClr val="hlink"/>
                </a:solidFill>
              </a:rPr>
              <a:t>source routing</a:t>
            </a:r>
            <a:endParaRPr lang="en-US" dirty="0"/>
          </a:p>
          <a:p>
            <a:pPr fontAlgn="auto">
              <a:spcBef>
                <a:spcPct val="40000"/>
              </a:spcBef>
              <a:spcAft>
                <a:spcPts val="0"/>
              </a:spcAft>
              <a:buFont typeface="Arial" pitchFamily="34" charset="0"/>
              <a:buChar char="•"/>
              <a:defRPr/>
            </a:pPr>
            <a:r>
              <a:rPr lang="en-US" dirty="0"/>
              <a:t>Sender requests consent; gives its own id (</a:t>
            </a:r>
            <a:r>
              <a:rPr lang="en-US" dirty="0">
                <a:solidFill>
                  <a:schemeClr val="hlink"/>
                </a:solidFill>
              </a:rPr>
              <a:t>S</a:t>
            </a:r>
            <a:r>
              <a:rPr lang="en-US" dirty="0"/>
              <a:t>)</a:t>
            </a:r>
          </a:p>
          <a:p>
            <a:pPr fontAlgn="auto">
              <a:spcBef>
                <a:spcPct val="40000"/>
              </a:spcBef>
              <a:spcAft>
                <a:spcPts val="0"/>
              </a:spcAft>
              <a:buFont typeface="Arial" pitchFamily="34" charset="0"/>
              <a:buChar char="•"/>
              <a:defRPr/>
            </a:pPr>
            <a:r>
              <a:rPr lang="en-US" dirty="0"/>
              <a:t>Receiver specifies path toward itself</a:t>
            </a:r>
          </a:p>
          <a:p>
            <a:pPr lvl="1" fontAlgn="auto">
              <a:spcAft>
                <a:spcPts val="0"/>
              </a:spcAft>
              <a:buFont typeface="Arial" pitchFamily="34" charset="0"/>
              <a:buChar char="–"/>
              <a:defRPr/>
            </a:pPr>
            <a:r>
              <a:rPr lang="en-US" dirty="0"/>
              <a:t>Useful for organizations handling sensitive data</a:t>
            </a:r>
          </a:p>
        </p:txBody>
      </p:sp>
      <p:sp>
        <p:nvSpPr>
          <p:cNvPr id="19" name="Rectangle 18"/>
          <p:cNvSpPr/>
          <p:nvPr/>
        </p:nvSpPr>
        <p:spPr>
          <a:xfrm>
            <a:off x="7086600" y="16002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nvGrpSpPr>
          <p:cNvPr id="81935" name="Group 15"/>
          <p:cNvGrpSpPr>
            <a:grpSpLocks/>
          </p:cNvGrpSpPr>
          <p:nvPr/>
        </p:nvGrpSpPr>
        <p:grpSpPr bwMode="auto">
          <a:xfrm>
            <a:off x="8251825" y="3048000"/>
            <a:ext cx="631825" cy="1300163"/>
            <a:chOff x="1066800" y="2438400"/>
            <a:chExt cx="631825" cy="1299865"/>
          </a:xfrm>
        </p:grpSpPr>
        <p:sp>
          <p:nvSpPr>
            <p:cNvPr id="21" name="computr4"/>
            <p:cNvSpPr>
              <a:spLocks noEditPoints="1" noChangeArrowheads="1"/>
            </p:cNvSpPr>
            <p:nvPr/>
          </p:nvSpPr>
          <p:spPr bwMode="auto">
            <a:xfrm>
              <a:off x="1066800" y="2438400"/>
              <a:ext cx="631825" cy="77452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1937" name="TextBox 21"/>
            <p:cNvSpPr txBox="1">
              <a:spLocks noChangeArrowheads="1"/>
            </p:cNvSpPr>
            <p:nvPr/>
          </p:nvSpPr>
          <p:spPr bwMode="auto">
            <a:xfrm>
              <a:off x="1304839" y="3276600"/>
              <a:ext cx="184730" cy="461665"/>
            </a:xfrm>
            <a:prstGeom prst="rect">
              <a:avLst/>
            </a:prstGeom>
            <a:noFill/>
            <a:ln w="9525">
              <a:noFill/>
              <a:miter lim="800000"/>
              <a:headEnd/>
              <a:tailEnd/>
            </a:ln>
          </p:spPr>
          <p:txBody>
            <a:bodyPr wrap="none">
              <a:spAutoFit/>
            </a:bodyPr>
            <a:lstStyle/>
            <a:p>
              <a:pPr algn="ctr"/>
              <a:endParaRPr lang="en-US" sz="2400">
                <a:latin typeface="Calibri" pitchFamily="34" charset="0"/>
              </a:endParaRPr>
            </a:p>
          </p:txBody>
        </p:sp>
      </p:grpSp>
    </p:spTree>
  </p:cSld>
  <p:clrMapOvr>
    <a:masterClrMapping/>
  </p:clrMapOvr>
  <p:transition advTm="43031"/>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946"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grpSp>
        <p:nvGrpSpPr>
          <p:cNvPr id="82948"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2949"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2950" name="Group 14"/>
          <p:cNvGrpSpPr>
            <a:grpSpLocks/>
          </p:cNvGrpSpPr>
          <p:nvPr/>
        </p:nvGrpSpPr>
        <p:grpSpPr bwMode="auto">
          <a:xfrm>
            <a:off x="533400" y="3805238"/>
            <a:ext cx="1065213" cy="1300162"/>
            <a:chOff x="838200" y="2438400"/>
            <a:chExt cx="1064715" cy="1299865"/>
          </a:xfrm>
        </p:grpSpPr>
        <p:sp>
          <p:nvSpPr>
            <p:cNvPr id="8296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296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2951"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295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flipV="1">
            <a:off x="1371600" y="3200400"/>
            <a:ext cx="41910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V="1">
            <a:off x="1447800" y="3200400"/>
            <a:ext cx="63246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4038600" cy="914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Is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 allowed?</a:t>
            </a:r>
          </a:p>
        </p:txBody>
      </p:sp>
      <p:sp>
        <p:nvSpPr>
          <p:cNvPr id="82956"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2957"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83971"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3972"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3973" name="Group 14"/>
          <p:cNvGrpSpPr>
            <a:grpSpLocks/>
          </p:cNvGrpSpPr>
          <p:nvPr/>
        </p:nvGrpSpPr>
        <p:grpSpPr bwMode="auto">
          <a:xfrm>
            <a:off x="533400" y="3805238"/>
            <a:ext cx="1065213" cy="1300162"/>
            <a:chOff x="838200" y="2438400"/>
            <a:chExt cx="1064715" cy="1299865"/>
          </a:xfrm>
        </p:grpSpPr>
        <p:sp>
          <p:nvSpPr>
            <p:cNvPr id="8398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3983"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3974"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3981"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a:endCxn id="5" idx="2"/>
          </p:cNvCxnSpPr>
          <p:nvPr/>
        </p:nvCxnSpPr>
        <p:spPr>
          <a:xfrm flipV="1">
            <a:off x="1371600" y="3195638"/>
            <a:ext cx="19812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83976"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3977"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9"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sp>
        <p:nvSpPr>
          <p:cNvPr id="24" name="Rectangular Callout 23"/>
          <p:cNvSpPr/>
          <p:nvPr/>
        </p:nvSpPr>
        <p:spPr>
          <a:xfrm>
            <a:off x="1066800" y="5257800"/>
            <a:ext cx="5105400" cy="1219200"/>
          </a:xfrm>
          <a:prstGeom prst="wedgeRectCallout">
            <a:avLst>
              <a:gd name="adj1" fmla="val -2870"/>
              <a:gd name="adj2" fmla="val -218618"/>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a signed consent certificate proving I approve of the path.</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99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84995"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4996"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4997" name="Group 14"/>
          <p:cNvGrpSpPr>
            <a:grpSpLocks/>
          </p:cNvGrpSpPr>
          <p:nvPr/>
        </p:nvGrpSpPr>
        <p:grpSpPr bwMode="auto">
          <a:xfrm>
            <a:off x="533400" y="3805238"/>
            <a:ext cx="1065213" cy="1300162"/>
            <a:chOff x="838200" y="2438400"/>
            <a:chExt cx="1064715" cy="1299865"/>
          </a:xfrm>
        </p:grpSpPr>
        <p:sp>
          <p:nvSpPr>
            <p:cNvPr id="85006"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5007"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4998"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5005"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a:endCxn id="10" idx="2"/>
          </p:cNvCxnSpPr>
          <p:nvPr/>
        </p:nvCxnSpPr>
        <p:spPr>
          <a:xfrm flipV="1">
            <a:off x="1371600" y="3195638"/>
            <a:ext cx="41910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85000"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5001"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9"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sp>
        <p:nvSpPr>
          <p:cNvPr id="24" name="Rectangular Callout 23"/>
          <p:cNvSpPr/>
          <p:nvPr/>
        </p:nvSpPr>
        <p:spPr>
          <a:xfrm>
            <a:off x="1066800" y="5257800"/>
            <a:ext cx="5105400" cy="1219200"/>
          </a:xfrm>
          <a:prstGeom prst="wedgeRectCallout">
            <a:avLst>
              <a:gd name="adj1" fmla="val 40492"/>
              <a:gd name="adj2" fmla="val -222566"/>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a signed consent certificate proving I approve of the path.</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01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86019"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6020"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6021" name="Group 14"/>
          <p:cNvGrpSpPr>
            <a:grpSpLocks/>
          </p:cNvGrpSpPr>
          <p:nvPr/>
        </p:nvGrpSpPr>
        <p:grpSpPr bwMode="auto">
          <a:xfrm>
            <a:off x="533400" y="3805238"/>
            <a:ext cx="1065213" cy="1300162"/>
            <a:chOff x="838200" y="2438400"/>
            <a:chExt cx="1064715" cy="1299865"/>
          </a:xfrm>
        </p:grpSpPr>
        <p:sp>
          <p:nvSpPr>
            <p:cNvPr id="8603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603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6022"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602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a:endCxn id="21" idx="2"/>
          </p:cNvCxnSpPr>
          <p:nvPr/>
        </p:nvCxnSpPr>
        <p:spPr>
          <a:xfrm flipV="1">
            <a:off x="1371600" y="3195638"/>
            <a:ext cx="64008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86024"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6025"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5"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sp>
        <p:nvSpPr>
          <p:cNvPr id="24" name="Rectangular Callout 23"/>
          <p:cNvSpPr/>
          <p:nvPr/>
        </p:nvSpPr>
        <p:spPr>
          <a:xfrm>
            <a:off x="1752600" y="5257800"/>
            <a:ext cx="5105400" cy="1219200"/>
          </a:xfrm>
          <a:prstGeom prst="wedgeRectCallout">
            <a:avLst>
              <a:gd name="adj1" fmla="val 72824"/>
              <a:gd name="adj2" fmla="val -221592"/>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Yes, here’s a signed consent certificate proving I approve of the path.</a:t>
            </a: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042"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grpSp>
        <p:nvGrpSpPr>
          <p:cNvPr id="87044"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7045"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7046" name="Group 14"/>
          <p:cNvGrpSpPr>
            <a:grpSpLocks/>
          </p:cNvGrpSpPr>
          <p:nvPr/>
        </p:nvGrpSpPr>
        <p:grpSpPr bwMode="auto">
          <a:xfrm>
            <a:off x="533400" y="3805238"/>
            <a:ext cx="1065213" cy="1300162"/>
            <a:chOff x="838200" y="2438400"/>
            <a:chExt cx="1064715" cy="1299865"/>
          </a:xfrm>
        </p:grpSpPr>
        <p:sp>
          <p:nvSpPr>
            <p:cNvPr id="87056"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7057"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7047"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7055"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flipV="1">
            <a:off x="1371600" y="3200400"/>
            <a:ext cx="41910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V="1">
            <a:off x="1447800" y="3200400"/>
            <a:ext cx="6324600" cy="995363"/>
          </a:xfrm>
          <a:prstGeom prst="straightConnector1">
            <a:avLst/>
          </a:prstGeom>
          <a:ln w="44450">
            <a:tailEnd type="stealth"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676400" y="5334000"/>
            <a:ext cx="5867400" cy="1295400"/>
          </a:xfrm>
          <a:prstGeom prst="wedgeRectCallout">
            <a:avLst>
              <a:gd name="adj1" fmla="val -53766"/>
              <a:gd name="adj2" fmla="val -12451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I want a </a:t>
            </a:r>
            <a:r>
              <a:rPr lang="en-US" sz="2400" dirty="0" err="1"/>
              <a:t>PoC</a:t>
            </a:r>
            <a:r>
              <a:rPr lang="en-US" sz="2400" dirty="0"/>
              <a:t> for path P = &lt;</a:t>
            </a:r>
            <a:r>
              <a:rPr lang="en-US" sz="2400" dirty="0" err="1"/>
              <a:t>Sndr</a:t>
            </a:r>
            <a:r>
              <a:rPr lang="en-US" sz="2400" dirty="0"/>
              <a:t> </a:t>
            </a:r>
            <a:r>
              <a:rPr lang="en-US" sz="2400" dirty="0">
                <a:solidFill>
                  <a:schemeClr val="tx2">
                    <a:lumMod val="60000"/>
                    <a:lumOff val="40000"/>
                  </a:schemeClr>
                </a:solidFill>
              </a:rPr>
              <a:t>R1</a:t>
            </a:r>
            <a:r>
              <a:rPr lang="en-US" sz="2400" dirty="0"/>
              <a:t> </a:t>
            </a:r>
            <a:r>
              <a:rPr lang="en-US" sz="2400" dirty="0">
                <a:solidFill>
                  <a:schemeClr val="accent3">
                    <a:lumMod val="75000"/>
                  </a:schemeClr>
                </a:solidFill>
              </a:rPr>
              <a:t>R2</a:t>
            </a:r>
            <a:r>
              <a:rPr lang="en-US" sz="2400" dirty="0"/>
              <a:t> </a:t>
            </a:r>
            <a:r>
              <a:rPr lang="en-US" sz="2400" dirty="0" err="1">
                <a:solidFill>
                  <a:srgbClr val="7030A0"/>
                </a:solidFill>
              </a:rPr>
              <a:t>Dest</a:t>
            </a:r>
            <a:r>
              <a:rPr lang="en-US" sz="2400" dirty="0"/>
              <a:t>&gt;</a:t>
            </a:r>
          </a:p>
          <a:p>
            <a:pPr algn="ctr" fontAlgn="auto">
              <a:spcBef>
                <a:spcPts val="0"/>
              </a:spcBef>
              <a:spcAft>
                <a:spcPts val="0"/>
              </a:spcAft>
              <a:defRPr/>
            </a:pPr>
            <a:r>
              <a:rPr lang="en-US" sz="2400" dirty="0"/>
              <a:t>Here’s a set of signed consent certificates proving everyone else approves</a:t>
            </a:r>
          </a:p>
        </p:txBody>
      </p:sp>
      <p:sp>
        <p:nvSpPr>
          <p:cNvPr id="87052"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7053"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066"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Early blocking of illegal packets</a:t>
            </a:r>
            <a:endParaRPr lang="en-US" dirty="0"/>
          </a:p>
        </p:txBody>
      </p:sp>
      <p:grpSp>
        <p:nvGrpSpPr>
          <p:cNvPr id="88068"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8069"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8070" name="Group 14"/>
          <p:cNvGrpSpPr>
            <a:grpSpLocks/>
          </p:cNvGrpSpPr>
          <p:nvPr/>
        </p:nvGrpSpPr>
        <p:grpSpPr bwMode="auto">
          <a:xfrm>
            <a:off x="533400" y="3805238"/>
            <a:ext cx="1065213" cy="1300162"/>
            <a:chOff x="838200" y="2438400"/>
            <a:chExt cx="1064715" cy="1299865"/>
          </a:xfrm>
        </p:grpSpPr>
        <p:sp>
          <p:nvSpPr>
            <p:cNvPr id="88078"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8079"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8071"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8077"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3200400"/>
            <a:ext cx="1981200" cy="995363"/>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4800600" cy="1219200"/>
          </a:xfrm>
          <a:prstGeom prst="wedgeRectCallout">
            <a:avLst>
              <a:gd name="adj1" fmla="val 5602"/>
              <a:gd name="adj2" fmla="val -218670"/>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OK, here’s my cryptographic proof-of-consent</a:t>
            </a:r>
          </a:p>
          <a:p>
            <a:pPr algn="ctr" fontAlgn="auto">
              <a:spcBef>
                <a:spcPts val="0"/>
              </a:spcBef>
              <a:spcAft>
                <a:spcPts val="0"/>
              </a:spcAft>
              <a:defRPr/>
            </a:pPr>
            <a:r>
              <a:rPr lang="en-US" sz="2400" dirty="0">
                <a:solidFill>
                  <a:schemeClr val="tx2">
                    <a:lumMod val="60000"/>
                    <a:lumOff val="40000"/>
                  </a:schemeClr>
                </a:solidFill>
              </a:rPr>
              <a:t>PoC_1</a:t>
            </a:r>
            <a:r>
              <a:rPr lang="en-US" sz="2400" dirty="0"/>
              <a:t> = MAC(</a:t>
            </a:r>
            <a:r>
              <a:rPr lang="en-US" sz="2400" dirty="0">
                <a:solidFill>
                  <a:schemeClr val="tx2">
                    <a:lumMod val="60000"/>
                    <a:lumOff val="40000"/>
                  </a:schemeClr>
                </a:solidFill>
              </a:rPr>
              <a:t>s_1</a:t>
            </a:r>
            <a:r>
              <a:rPr lang="en-US" sz="2400" dirty="0"/>
              <a:t>, Path)</a:t>
            </a:r>
          </a:p>
        </p:txBody>
      </p:sp>
      <p:sp>
        <p:nvSpPr>
          <p:cNvPr id="88074"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8075"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090"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Early blocking of illegal packets</a:t>
            </a:r>
            <a:endParaRPr lang="en-US" dirty="0"/>
          </a:p>
        </p:txBody>
      </p:sp>
      <p:grpSp>
        <p:nvGrpSpPr>
          <p:cNvPr id="89092"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9093"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89094" name="Group 14"/>
          <p:cNvGrpSpPr>
            <a:grpSpLocks/>
          </p:cNvGrpSpPr>
          <p:nvPr/>
        </p:nvGrpSpPr>
        <p:grpSpPr bwMode="auto">
          <a:xfrm>
            <a:off x="533400" y="3805238"/>
            <a:ext cx="1065213" cy="1300162"/>
            <a:chOff x="838200" y="2438400"/>
            <a:chExt cx="1064715" cy="1299865"/>
          </a:xfrm>
        </p:grpSpPr>
        <p:sp>
          <p:nvSpPr>
            <p:cNvPr id="89102"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89103"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89095"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89101"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a:endCxn id="10" idx="2"/>
          </p:cNvCxnSpPr>
          <p:nvPr/>
        </p:nvCxnSpPr>
        <p:spPr>
          <a:xfrm flipV="1">
            <a:off x="1371600" y="3195638"/>
            <a:ext cx="41910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1066800" y="5257800"/>
            <a:ext cx="4800600" cy="1219200"/>
          </a:xfrm>
          <a:prstGeom prst="wedgeRectCallout">
            <a:avLst>
              <a:gd name="adj1" fmla="val 48150"/>
              <a:gd name="adj2" fmla="val -221592"/>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OK, here’s my cryptographic proof-of-consent</a:t>
            </a:r>
          </a:p>
          <a:p>
            <a:pPr algn="ctr" fontAlgn="auto">
              <a:spcBef>
                <a:spcPts val="0"/>
              </a:spcBef>
              <a:spcAft>
                <a:spcPts val="0"/>
              </a:spcAft>
              <a:defRPr/>
            </a:pPr>
            <a:r>
              <a:rPr lang="en-US" sz="2400" dirty="0">
                <a:solidFill>
                  <a:schemeClr val="accent3">
                    <a:lumMod val="75000"/>
                  </a:schemeClr>
                </a:solidFill>
              </a:rPr>
              <a:t>PoC_2</a:t>
            </a:r>
            <a:r>
              <a:rPr lang="en-US" sz="2400" dirty="0"/>
              <a:t> = MAC(</a:t>
            </a:r>
            <a:r>
              <a:rPr lang="en-US" sz="2400" dirty="0">
                <a:solidFill>
                  <a:schemeClr val="accent3">
                    <a:lumMod val="75000"/>
                  </a:schemeClr>
                </a:solidFill>
              </a:rPr>
              <a:t>s_2</a:t>
            </a:r>
            <a:r>
              <a:rPr lang="en-US" sz="2400" dirty="0"/>
              <a:t>, Path)</a:t>
            </a:r>
          </a:p>
        </p:txBody>
      </p:sp>
      <p:sp>
        <p:nvSpPr>
          <p:cNvPr id="89098"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89099"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Network Policies</a:t>
            </a:r>
          </a:p>
        </p:txBody>
      </p:sp>
      <p:sp>
        <p:nvSpPr>
          <p:cNvPr id="10243" name="Content Placeholder 2"/>
          <p:cNvSpPr>
            <a:spLocks noGrp="1"/>
          </p:cNvSpPr>
          <p:nvPr>
            <p:ph idx="1"/>
          </p:nvPr>
        </p:nvSpPr>
        <p:spPr/>
        <p:txBody>
          <a:bodyPr/>
          <a:lstStyle/>
          <a:p>
            <a:pPr algn="ctr">
              <a:buFont typeface="Arial" charset="0"/>
              <a:buNone/>
            </a:pPr>
            <a:r>
              <a:rPr lang="en-US" smtClean="0"/>
              <a:t>Conflicting requirements</a:t>
            </a:r>
          </a:p>
          <a:p>
            <a:pPr algn="ctr">
              <a:buFont typeface="Arial" charset="0"/>
              <a:buNone/>
            </a:pPr>
            <a:r>
              <a:rPr lang="en-US" smtClean="0"/>
              <a:t>from many stakeholders</a:t>
            </a:r>
          </a:p>
          <a:p>
            <a:pPr algn="ctr">
              <a:buFont typeface="Arial" charset="0"/>
              <a:buNone/>
            </a:pPr>
            <a:endParaRPr lang="en-US" smtClean="0"/>
          </a:p>
          <a:p>
            <a:pPr algn="ctr">
              <a:buFont typeface="Arial" charset="0"/>
              <a:buNone/>
            </a:pPr>
            <a:endParaRPr lang="en-US" smtClean="0"/>
          </a:p>
        </p:txBody>
      </p:sp>
      <p:grpSp>
        <p:nvGrpSpPr>
          <p:cNvPr id="10244" name="Group 25"/>
          <p:cNvGrpSpPr>
            <a:grpSpLocks/>
          </p:cNvGrpSpPr>
          <p:nvPr/>
        </p:nvGrpSpPr>
        <p:grpSpPr bwMode="auto">
          <a:xfrm>
            <a:off x="457200" y="3581400"/>
            <a:ext cx="8382000" cy="2819400"/>
            <a:chOff x="457200" y="3581400"/>
            <a:chExt cx="8382000" cy="2819400"/>
          </a:xfrm>
        </p:grpSpPr>
        <p:sp>
          <p:nvSpPr>
            <p:cNvPr id="10249" name="computr4"/>
            <p:cNvSpPr>
              <a:spLocks noEditPoints="1" noChangeArrowheads="1"/>
            </p:cNvSpPr>
            <p:nvPr/>
          </p:nvSpPr>
          <p:spPr bwMode="auto">
            <a:xfrm>
              <a:off x="9144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10250" name="computr4"/>
            <p:cNvSpPr>
              <a:spLocks noEditPoints="1" noChangeArrowheads="1"/>
            </p:cNvSpPr>
            <p:nvPr/>
          </p:nvSpPr>
          <p:spPr bwMode="auto">
            <a:xfrm>
              <a:off x="7620000" y="38862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useBgFill="1">
          <p:nvSpPr>
            <p:cNvPr id="10251" name="Cloud"/>
            <p:cNvSpPr>
              <a:spLocks noChangeAspect="1" noEditPoints="1" noChangeArrowheads="1"/>
            </p:cNvSpPr>
            <p:nvPr/>
          </p:nvSpPr>
          <p:spPr bwMode="auto">
            <a:xfrm>
              <a:off x="2016125" y="40259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0252" name="Cloud"/>
            <p:cNvSpPr>
              <a:spLocks noChangeAspect="1" noEditPoints="1" noChangeArrowheads="1"/>
            </p:cNvSpPr>
            <p:nvPr/>
          </p:nvSpPr>
          <p:spPr bwMode="auto">
            <a:xfrm>
              <a:off x="4648200" y="3581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0253" name="Cloud"/>
            <p:cNvSpPr>
              <a:spLocks noChangeAspect="1" noEditPoints="1" noChangeArrowheads="1"/>
            </p:cNvSpPr>
            <p:nvPr/>
          </p:nvSpPr>
          <p:spPr bwMode="auto">
            <a:xfrm>
              <a:off x="4648200" y="44196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0254" name="Cloud"/>
            <p:cNvSpPr>
              <a:spLocks noChangeAspect="1" noEditPoints="1" noChangeArrowheads="1"/>
            </p:cNvSpPr>
            <p:nvPr/>
          </p:nvSpPr>
          <p:spPr bwMode="auto">
            <a:xfrm>
              <a:off x="5943600" y="39624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0255" name="Cloud"/>
            <p:cNvSpPr>
              <a:spLocks noChangeAspect="1" noEditPoints="1" noChangeArrowheads="1"/>
            </p:cNvSpPr>
            <p:nvPr/>
          </p:nvSpPr>
          <p:spPr bwMode="auto">
            <a:xfrm>
              <a:off x="3311525" y="36068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sp useBgFill="1">
          <p:nvSpPr>
            <p:cNvPr id="10256" name="Cloud"/>
            <p:cNvSpPr>
              <a:spLocks noChangeAspect="1" noEditPoints="1" noChangeArrowheads="1"/>
            </p:cNvSpPr>
            <p:nvPr/>
          </p:nvSpPr>
          <p:spPr bwMode="auto">
            <a:xfrm>
              <a:off x="3311525" y="4432300"/>
              <a:ext cx="1108075" cy="6207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1 w 21600"/>
                <a:gd name="T13" fmla="*/ 3259 h 21600"/>
                <a:gd name="T14" fmla="*/ 17082 w 21600"/>
                <a:gd name="T15" fmla="*/ 17346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w="38100">
              <a:solidFill>
                <a:schemeClr val="tx1"/>
              </a:solidFill>
              <a:miter lim="800000"/>
              <a:headEnd/>
              <a:tailEnd/>
            </a:ln>
          </p:spPr>
          <p:txBody>
            <a:bodyPr/>
            <a:lstStyle/>
            <a:p>
              <a:endParaRPr lang="en-US"/>
            </a:p>
          </p:txBody>
        </p:sp>
        <p:grpSp>
          <p:nvGrpSpPr>
            <p:cNvPr id="10257" name="Group 30"/>
            <p:cNvGrpSpPr>
              <a:grpSpLocks/>
            </p:cNvGrpSpPr>
            <p:nvPr/>
          </p:nvGrpSpPr>
          <p:grpSpPr bwMode="auto">
            <a:xfrm>
              <a:off x="457200" y="5334000"/>
              <a:ext cx="304800" cy="1066800"/>
              <a:chOff x="533400" y="990600"/>
              <a:chExt cx="304800" cy="1066800"/>
            </a:xfrm>
          </p:grpSpPr>
          <p:sp>
            <p:nvSpPr>
              <p:cNvPr id="16" name="Oval 15"/>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18" name="Straight Connector 17"/>
              <p:cNvCxnSpPr>
                <a:stCxn id="16"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22" name="Straight Connector 21"/>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5" name="Straight Connector 24"/>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29" name="Straight Connector 28"/>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nvGrpSpPr>
            <p:cNvPr id="10258" name="Group 31"/>
            <p:cNvGrpSpPr>
              <a:grpSpLocks/>
            </p:cNvGrpSpPr>
            <p:nvPr/>
          </p:nvGrpSpPr>
          <p:grpSpPr bwMode="auto">
            <a:xfrm>
              <a:off x="8534400" y="5181600"/>
              <a:ext cx="304800" cy="1066800"/>
              <a:chOff x="533400" y="990600"/>
              <a:chExt cx="304800" cy="1066800"/>
            </a:xfrm>
          </p:grpSpPr>
          <p:sp>
            <p:nvSpPr>
              <p:cNvPr id="33" name="Oval 32"/>
              <p:cNvSpPr/>
              <p:nvPr/>
            </p:nvSpPr>
            <p:spPr>
              <a:xfrm>
                <a:off x="533400" y="990600"/>
                <a:ext cx="304800" cy="304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cxnSp>
            <p:nvCxnSpPr>
              <p:cNvPr id="34" name="Straight Connector 33"/>
              <p:cNvCxnSpPr>
                <a:stCxn id="33" idx="4"/>
              </p:cNvCxnSpPr>
              <p:nvPr/>
            </p:nvCxnSpPr>
            <p:spPr>
              <a:xfrm rot="5400000">
                <a:off x="381000" y="1600200"/>
                <a:ext cx="609600" cy="0"/>
              </a:xfrm>
              <a:prstGeom prst="line">
                <a:avLst/>
              </a:prstGeom>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rot="16200000" flipH="1">
                <a:off x="6858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rot="5400000">
                <a:off x="533400" y="14478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7" name="Straight Connector 36"/>
              <p:cNvCxnSpPr/>
              <p:nvPr/>
            </p:nvCxnSpPr>
            <p:spPr>
              <a:xfrm rot="16200000" flipH="1">
                <a:off x="685800" y="1905000"/>
                <a:ext cx="152400" cy="152400"/>
              </a:xfrm>
              <a:prstGeom prst="line">
                <a:avLst/>
              </a:prstGeom>
            </p:spPr>
            <p:style>
              <a:lnRef idx="2">
                <a:schemeClr val="dk1"/>
              </a:lnRef>
              <a:fillRef idx="1">
                <a:schemeClr val="lt1"/>
              </a:fillRef>
              <a:effectRef idx="0">
                <a:schemeClr val="dk1"/>
              </a:effectRef>
              <a:fontRef idx="minor">
                <a:schemeClr val="dk1"/>
              </a:fontRef>
            </p:style>
          </p:cxnSp>
          <p:cxnSp>
            <p:nvCxnSpPr>
              <p:cNvPr id="38" name="Straight Connector 37"/>
              <p:cNvCxnSpPr/>
              <p:nvPr/>
            </p:nvCxnSpPr>
            <p:spPr>
              <a:xfrm rot="5400000">
                <a:off x="533400" y="1905000"/>
                <a:ext cx="152400" cy="152400"/>
              </a:xfrm>
              <a:prstGeom prst="line">
                <a:avLst/>
              </a:prstGeom>
            </p:spPr>
            <p:style>
              <a:lnRef idx="2">
                <a:schemeClr val="dk1"/>
              </a:lnRef>
              <a:fillRef idx="1">
                <a:schemeClr val="lt1"/>
              </a:fillRef>
              <a:effectRef idx="0">
                <a:schemeClr val="dk1"/>
              </a:effectRef>
              <a:fontRef idx="minor">
                <a:schemeClr val="dk1"/>
              </a:fontRef>
            </p:style>
          </p:cxnSp>
        </p:grpSp>
      </p:grpSp>
      <p:sp>
        <p:nvSpPr>
          <p:cNvPr id="27" name="Freeform 26"/>
          <p:cNvSpPr/>
          <p:nvPr/>
        </p:nvSpPr>
        <p:spPr>
          <a:xfrm>
            <a:off x="2708275" y="3746500"/>
            <a:ext cx="4879975" cy="1057275"/>
          </a:xfrm>
          <a:custGeom>
            <a:avLst/>
            <a:gdLst>
              <a:gd name="connsiteX0" fmla="*/ 0 w 6092041"/>
              <a:gd name="connsiteY0" fmla="*/ 469076 h 589808"/>
              <a:gd name="connsiteX1" fmla="*/ 1211283 w 6092041"/>
              <a:gd name="connsiteY1" fmla="*/ 528452 h 589808"/>
              <a:gd name="connsiteX2" fmla="*/ 2470067 w 6092041"/>
              <a:gd name="connsiteY2" fmla="*/ 100940 h 589808"/>
              <a:gd name="connsiteX3" fmla="*/ 3693226 w 6092041"/>
              <a:gd name="connsiteY3" fmla="*/ 53439 h 589808"/>
              <a:gd name="connsiteX4" fmla="*/ 5070764 w 6092041"/>
              <a:gd name="connsiteY4" fmla="*/ 421574 h 589808"/>
              <a:gd name="connsiteX5" fmla="*/ 6092041 w 6092041"/>
              <a:gd name="connsiteY5" fmla="*/ 492826 h 589808"/>
              <a:gd name="connsiteX0" fmla="*/ 0 w 6092041"/>
              <a:gd name="connsiteY0" fmla="*/ 429162 h 908133"/>
              <a:gd name="connsiteX1" fmla="*/ 1211283 w 6092041"/>
              <a:gd name="connsiteY1" fmla="*/ 488538 h 908133"/>
              <a:gd name="connsiteX2" fmla="*/ 2470067 w 6092041"/>
              <a:gd name="connsiteY2" fmla="*/ 61026 h 908133"/>
              <a:gd name="connsiteX3" fmla="*/ 3685309 w 6092041"/>
              <a:gd name="connsiteY3" fmla="*/ 854694 h 908133"/>
              <a:gd name="connsiteX4" fmla="*/ 5070764 w 6092041"/>
              <a:gd name="connsiteY4" fmla="*/ 381660 h 908133"/>
              <a:gd name="connsiteX5" fmla="*/ 6092041 w 6092041"/>
              <a:gd name="connsiteY5" fmla="*/ 452912 h 908133"/>
              <a:gd name="connsiteX0" fmla="*/ 0 w 6092041"/>
              <a:gd name="connsiteY0" fmla="*/ 114466 h 618837"/>
              <a:gd name="connsiteX1" fmla="*/ 1211283 w 6092041"/>
              <a:gd name="connsiteY1" fmla="*/ 173842 h 618837"/>
              <a:gd name="connsiteX2" fmla="*/ 2389909 w 6092041"/>
              <a:gd name="connsiteY2" fmla="*/ 539998 h 618837"/>
              <a:gd name="connsiteX3" fmla="*/ 3685309 w 6092041"/>
              <a:gd name="connsiteY3" fmla="*/ 539998 h 618837"/>
              <a:gd name="connsiteX4" fmla="*/ 5070764 w 6092041"/>
              <a:gd name="connsiteY4" fmla="*/ 66964 h 618837"/>
              <a:gd name="connsiteX5" fmla="*/ 6092041 w 6092041"/>
              <a:gd name="connsiteY5" fmla="*/ 138216 h 618837"/>
              <a:gd name="connsiteX0" fmla="*/ 0 w 4880758"/>
              <a:gd name="connsiteY0" fmla="*/ 173842 h 618837"/>
              <a:gd name="connsiteX1" fmla="*/ 1178626 w 4880758"/>
              <a:gd name="connsiteY1" fmla="*/ 539998 h 618837"/>
              <a:gd name="connsiteX2" fmla="*/ 2474026 w 4880758"/>
              <a:gd name="connsiteY2" fmla="*/ 539998 h 618837"/>
              <a:gd name="connsiteX3" fmla="*/ 3859481 w 4880758"/>
              <a:gd name="connsiteY3" fmla="*/ 66964 h 618837"/>
              <a:gd name="connsiteX4" fmla="*/ 4880758 w 4880758"/>
              <a:gd name="connsiteY4" fmla="*/ 138216 h 618837"/>
              <a:gd name="connsiteX0" fmla="*/ 0 w 4880758"/>
              <a:gd name="connsiteY0" fmla="*/ 550883 h 995713"/>
              <a:gd name="connsiteX1" fmla="*/ 1178626 w 4880758"/>
              <a:gd name="connsiteY1" fmla="*/ 917039 h 995713"/>
              <a:gd name="connsiteX2" fmla="*/ 1254825 w 4880758"/>
              <a:gd name="connsiteY2" fmla="*/ 78839 h 995713"/>
              <a:gd name="connsiteX3" fmla="*/ 3859481 w 4880758"/>
              <a:gd name="connsiteY3" fmla="*/ 444005 h 995713"/>
              <a:gd name="connsiteX4" fmla="*/ 4880758 w 4880758"/>
              <a:gd name="connsiteY4" fmla="*/ 515257 h 995713"/>
              <a:gd name="connsiteX0" fmla="*/ 0 w 4880758"/>
              <a:gd name="connsiteY0" fmla="*/ 550883 h 995714"/>
              <a:gd name="connsiteX1" fmla="*/ 950025 w 4880758"/>
              <a:gd name="connsiteY1" fmla="*/ 917040 h 995714"/>
              <a:gd name="connsiteX2" fmla="*/ 1254825 w 4880758"/>
              <a:gd name="connsiteY2" fmla="*/ 78839 h 995714"/>
              <a:gd name="connsiteX3" fmla="*/ 3859481 w 4880758"/>
              <a:gd name="connsiteY3" fmla="*/ 444005 h 995714"/>
              <a:gd name="connsiteX4" fmla="*/ 4880758 w 4880758"/>
              <a:gd name="connsiteY4" fmla="*/ 515257 h 995714"/>
              <a:gd name="connsiteX0" fmla="*/ 0 w 4880758"/>
              <a:gd name="connsiteY0" fmla="*/ 602343 h 1047174"/>
              <a:gd name="connsiteX1" fmla="*/ 950025 w 4880758"/>
              <a:gd name="connsiteY1" fmla="*/ 968500 h 1047174"/>
              <a:gd name="connsiteX2" fmla="*/ 1254825 w 4880758"/>
              <a:gd name="connsiteY2" fmla="*/ 130299 h 1047174"/>
              <a:gd name="connsiteX3" fmla="*/ 2185059 w 4880758"/>
              <a:gd name="connsiteY3" fmla="*/ 186707 h 1047174"/>
              <a:gd name="connsiteX4" fmla="*/ 3859481 w 4880758"/>
              <a:gd name="connsiteY4" fmla="*/ 495465 h 1047174"/>
              <a:gd name="connsiteX5" fmla="*/ 4880758 w 4880758"/>
              <a:gd name="connsiteY5" fmla="*/ 566717 h 1047174"/>
              <a:gd name="connsiteX0" fmla="*/ 0 w 4880758"/>
              <a:gd name="connsiteY0" fmla="*/ 611744 h 1056575"/>
              <a:gd name="connsiteX1" fmla="*/ 950025 w 4880758"/>
              <a:gd name="connsiteY1" fmla="*/ 977901 h 1056575"/>
              <a:gd name="connsiteX2" fmla="*/ 1254825 w 4880758"/>
              <a:gd name="connsiteY2" fmla="*/ 139700 h 1056575"/>
              <a:gd name="connsiteX3" fmla="*/ 2474025 w 4880758"/>
              <a:gd name="connsiteY3" fmla="*/ 139700 h 1056575"/>
              <a:gd name="connsiteX4" fmla="*/ 3859481 w 4880758"/>
              <a:gd name="connsiteY4" fmla="*/ 504866 h 1056575"/>
              <a:gd name="connsiteX5" fmla="*/ 4880758 w 4880758"/>
              <a:gd name="connsiteY5" fmla="*/ 576118 h 105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0758" h="1056575">
                <a:moveTo>
                  <a:pt x="0" y="611744"/>
                </a:moveTo>
                <a:cubicBezTo>
                  <a:pt x="398318" y="682666"/>
                  <a:pt x="740888" y="1056575"/>
                  <a:pt x="950025" y="977901"/>
                </a:cubicBezTo>
                <a:cubicBezTo>
                  <a:pt x="1159163" y="899227"/>
                  <a:pt x="1000825" y="279400"/>
                  <a:pt x="1254825" y="139700"/>
                </a:cubicBezTo>
                <a:cubicBezTo>
                  <a:pt x="1508825" y="0"/>
                  <a:pt x="2039916" y="78839"/>
                  <a:pt x="2474025" y="139700"/>
                </a:cubicBezTo>
                <a:cubicBezTo>
                  <a:pt x="2908134" y="200561"/>
                  <a:pt x="3458359" y="432130"/>
                  <a:pt x="3859481" y="504866"/>
                </a:cubicBezTo>
                <a:cubicBezTo>
                  <a:pt x="4260603" y="577602"/>
                  <a:pt x="4570020" y="577107"/>
                  <a:pt x="4880758" y="576118"/>
                </a:cubicBezTo>
              </a:path>
            </a:pathLst>
          </a:custGeom>
          <a:ln>
            <a:solidFill>
              <a:srgbClr val="0000CC"/>
            </a:solidFill>
            <a:tailEnd type="stealth" w="lg" len="lg"/>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grpSp>
        <p:nvGrpSpPr>
          <p:cNvPr id="10246" name="Group 31"/>
          <p:cNvGrpSpPr>
            <a:grpSpLocks/>
          </p:cNvGrpSpPr>
          <p:nvPr/>
        </p:nvGrpSpPr>
        <p:grpSpPr bwMode="auto">
          <a:xfrm>
            <a:off x="3276600" y="3657600"/>
            <a:ext cx="1219200" cy="1717675"/>
            <a:chOff x="609600" y="3159615"/>
            <a:chExt cx="1219200" cy="1717185"/>
          </a:xfrm>
        </p:grpSpPr>
        <p:sp>
          <p:nvSpPr>
            <p:cNvPr id="39" name="Oval 38"/>
            <p:cNvSpPr/>
            <p:nvPr/>
          </p:nvSpPr>
          <p:spPr>
            <a:xfrm>
              <a:off x="609600" y="3657948"/>
              <a:ext cx="1219200" cy="1218852"/>
            </a:xfrm>
            <a:prstGeom prst="ellipse">
              <a:avLst/>
            </a:prstGeom>
            <a:noFill/>
            <a:ln>
              <a:solidFill>
                <a:srgbClr val="FF0000"/>
              </a:solidFill>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0" name="Right Arrow 39"/>
            <p:cNvSpPr/>
            <p:nvPr/>
          </p:nvSpPr>
          <p:spPr>
            <a:xfrm rot="3608711">
              <a:off x="512850" y="3311928"/>
              <a:ext cx="609426" cy="304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grpSp>
    </p:spTree>
  </p:cSld>
  <p:clrMapOvr>
    <a:masterClrMapping/>
  </p:clrMapOvr>
  <p:transition advTm="3312"/>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4"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 Early blocking of illegal packets</a:t>
            </a:r>
            <a:endParaRPr lang="en-US" dirty="0"/>
          </a:p>
        </p:txBody>
      </p:sp>
      <p:grpSp>
        <p:nvGrpSpPr>
          <p:cNvPr id="90116"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0117"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0118" name="Group 14"/>
          <p:cNvGrpSpPr>
            <a:grpSpLocks/>
          </p:cNvGrpSpPr>
          <p:nvPr/>
        </p:nvGrpSpPr>
        <p:grpSpPr bwMode="auto">
          <a:xfrm>
            <a:off x="533400" y="3805238"/>
            <a:ext cx="1065213" cy="1300162"/>
            <a:chOff x="838200" y="2438400"/>
            <a:chExt cx="1064715" cy="1299865"/>
          </a:xfrm>
        </p:grpSpPr>
        <p:sp>
          <p:nvSpPr>
            <p:cNvPr id="90126"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0127"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90119"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0125"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a:endCxn id="21" idx="2"/>
          </p:cNvCxnSpPr>
          <p:nvPr/>
        </p:nvCxnSpPr>
        <p:spPr>
          <a:xfrm flipV="1">
            <a:off x="1371600" y="3195638"/>
            <a:ext cx="6400800" cy="1000125"/>
          </a:xfrm>
          <a:prstGeom prst="straightConnector1">
            <a:avLst/>
          </a:prstGeom>
          <a:ln w="44450">
            <a:headEnd type="stealth" w="lg" len="lg"/>
            <a:tailEnd type="none" w="lg" len="lg"/>
          </a:ln>
        </p:spPr>
        <p:style>
          <a:lnRef idx="3">
            <a:schemeClr val="dk1"/>
          </a:lnRef>
          <a:fillRef idx="0">
            <a:schemeClr val="dk1"/>
          </a:fillRef>
          <a:effectRef idx="2">
            <a:schemeClr val="dk1"/>
          </a:effectRef>
          <a:fontRef idx="minor">
            <a:schemeClr val="tx1"/>
          </a:fontRef>
        </p:style>
      </p:cxnSp>
      <p:sp>
        <p:nvSpPr>
          <p:cNvPr id="26" name="Rectangular Callout 25"/>
          <p:cNvSpPr/>
          <p:nvPr/>
        </p:nvSpPr>
        <p:spPr>
          <a:xfrm>
            <a:off x="2743200" y="5334000"/>
            <a:ext cx="4800600" cy="1219200"/>
          </a:xfrm>
          <a:prstGeom prst="wedgeRectCallout">
            <a:avLst>
              <a:gd name="adj1" fmla="val 60411"/>
              <a:gd name="adj2" fmla="val -224633"/>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400" dirty="0"/>
              <a:t>OK, here’s my cryptographic proof-of-consent</a:t>
            </a:r>
          </a:p>
          <a:p>
            <a:pPr algn="ctr" fontAlgn="auto">
              <a:spcBef>
                <a:spcPts val="0"/>
              </a:spcBef>
              <a:spcAft>
                <a:spcPts val="0"/>
              </a:spcAft>
              <a:defRPr/>
            </a:pPr>
            <a:r>
              <a:rPr lang="en-US" sz="2400" dirty="0" err="1">
                <a:solidFill>
                  <a:srgbClr val="7030A0"/>
                </a:solidFill>
              </a:rPr>
              <a:t>PoC_dst</a:t>
            </a:r>
            <a:r>
              <a:rPr lang="en-US" sz="2400" dirty="0"/>
              <a:t> = MAC(</a:t>
            </a:r>
            <a:r>
              <a:rPr lang="en-US" sz="2400" dirty="0" err="1">
                <a:solidFill>
                  <a:srgbClr val="7030A0"/>
                </a:solidFill>
              </a:rPr>
              <a:t>s_dst</a:t>
            </a:r>
            <a:r>
              <a:rPr lang="en-US" sz="2400" dirty="0"/>
              <a:t>, Path)</a:t>
            </a:r>
          </a:p>
        </p:txBody>
      </p:sp>
      <p:sp>
        <p:nvSpPr>
          <p:cNvPr id="90122" name="TextBox 26"/>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0123" name="TextBox 27"/>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38" name="Group 18"/>
          <p:cNvGrpSpPr>
            <a:grpSpLocks/>
          </p:cNvGrpSpPr>
          <p:nvPr/>
        </p:nvGrpSpPr>
        <p:grpSpPr bwMode="auto">
          <a:xfrm>
            <a:off x="6896100" y="2509838"/>
            <a:ext cx="1790700" cy="2209800"/>
            <a:chOff x="3048000" y="1676400"/>
            <a:chExt cx="1790700" cy="2209800"/>
          </a:xfrm>
        </p:grpSpPr>
        <p:sp useBgFill="1">
          <p:nvSpPr>
            <p:cNvPr id="20"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21" name="Rectangle 20"/>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91139" name="Group 6"/>
          <p:cNvGrpSpPr>
            <a:grpSpLocks/>
          </p:cNvGrpSpPr>
          <p:nvPr/>
        </p:nvGrpSpPr>
        <p:grpSpPr bwMode="auto">
          <a:xfrm>
            <a:off x="2476500" y="2509838"/>
            <a:ext cx="1790700" cy="2209800"/>
            <a:chOff x="3048000" y="1676400"/>
            <a:chExt cx="1790700" cy="2209800"/>
          </a:xfrm>
        </p:grpSpPr>
        <p:sp useBgFill="1">
          <p:nvSpPr>
            <p:cNvPr id="4"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5" name="Rectangle 4"/>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6" name="Oval 5"/>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1140" name="Group 7"/>
          <p:cNvGrpSpPr>
            <a:grpSpLocks/>
          </p:cNvGrpSpPr>
          <p:nvPr/>
        </p:nvGrpSpPr>
        <p:grpSpPr bwMode="auto">
          <a:xfrm>
            <a:off x="4686300" y="2509838"/>
            <a:ext cx="1790700" cy="2209800"/>
            <a:chOff x="3048000" y="1676400"/>
            <a:chExt cx="1790700" cy="2209800"/>
          </a:xfrm>
        </p:grpSpPr>
        <p:sp useBgFill="1">
          <p:nvSpPr>
            <p:cNvPr id="9"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0" name="Rectangle 9"/>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1" name="Oval 10"/>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1141" name="Group 14"/>
          <p:cNvGrpSpPr>
            <a:grpSpLocks/>
          </p:cNvGrpSpPr>
          <p:nvPr/>
        </p:nvGrpSpPr>
        <p:grpSpPr bwMode="auto">
          <a:xfrm>
            <a:off x="533400" y="3805238"/>
            <a:ext cx="1065213" cy="1300162"/>
            <a:chOff x="838200" y="2438400"/>
            <a:chExt cx="1064715" cy="1299865"/>
          </a:xfrm>
        </p:grpSpPr>
        <p:sp>
          <p:nvSpPr>
            <p:cNvPr id="9115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1151" name="TextBox 12"/>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91142" name="Group 15"/>
          <p:cNvGrpSpPr>
            <a:grpSpLocks/>
          </p:cNvGrpSpPr>
          <p:nvPr/>
        </p:nvGrpSpPr>
        <p:grpSpPr bwMode="auto">
          <a:xfrm>
            <a:off x="6989763" y="3805238"/>
            <a:ext cx="1620837" cy="1300162"/>
            <a:chOff x="586694" y="2438400"/>
            <a:chExt cx="1621021" cy="1299865"/>
          </a:xfrm>
        </p:grpSpPr>
        <p:sp>
          <p:nvSpPr>
            <p:cNvPr id="17" name="computr4"/>
            <p:cNvSpPr>
              <a:spLocks noEditPoints="1" noChangeArrowheads="1"/>
            </p:cNvSpPr>
            <p:nvPr/>
          </p:nvSpPr>
          <p:spPr bwMode="auto">
            <a:xfrm>
              <a:off x="1066173" y="2438400"/>
              <a:ext cx="631897" cy="77452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1149" name="TextBox 17"/>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cxnSp>
        <p:nvCxnSpPr>
          <p:cNvPr id="22" name="Straight Arrow Connector 21"/>
          <p:cNvCxnSpPr/>
          <p:nvPr/>
        </p:nvCxnSpPr>
        <p:spPr>
          <a:xfrm flipV="1">
            <a:off x="1371600" y="4191000"/>
            <a:ext cx="6096000" cy="4763"/>
          </a:xfrm>
          <a:prstGeom prst="straightConnector1">
            <a:avLst/>
          </a:prstGeom>
          <a:ln w="44450">
            <a:solidFill>
              <a:srgbClr val="C00000"/>
            </a:solidFill>
            <a:tailEnd type="stealth" w="lg" len="lg"/>
          </a:ln>
        </p:spPr>
        <p:style>
          <a:lnRef idx="3">
            <a:schemeClr val="dk1"/>
          </a:lnRef>
          <a:fillRef idx="0">
            <a:schemeClr val="dk1"/>
          </a:fillRef>
          <a:effectRef idx="2">
            <a:schemeClr val="dk1"/>
          </a:effectRef>
          <a:fontRef idx="minor">
            <a:schemeClr val="tx1"/>
          </a:fontRef>
        </p:style>
      </p:cxnSp>
      <p:sp>
        <p:nvSpPr>
          <p:cNvPr id="28" name="Snip Diagonal Corner Rectangle 27"/>
          <p:cNvSpPr/>
          <p:nvPr/>
        </p:nvSpPr>
        <p:spPr>
          <a:xfrm>
            <a:off x="1600200" y="5105400"/>
            <a:ext cx="5562600" cy="1524000"/>
          </a:xfrm>
          <a:prstGeom prst="snip2DiagRect">
            <a:avLst/>
          </a:prstGeom>
        </p:spPr>
        <p:style>
          <a:lnRef idx="2">
            <a:schemeClr val="accent2"/>
          </a:lnRef>
          <a:fillRef idx="1">
            <a:schemeClr val="lt1"/>
          </a:fillRef>
          <a:effectRef idx="0">
            <a:schemeClr val="accent2"/>
          </a:effectRef>
          <a:fontRef idx="minor">
            <a:schemeClr val="dk1"/>
          </a:fontRef>
        </p:style>
        <p:txBody>
          <a:bodyPr anchor="ctr"/>
          <a:lstStyle/>
          <a:p>
            <a:pPr fontAlgn="auto">
              <a:spcBef>
                <a:spcPts val="0"/>
              </a:spcBef>
              <a:spcAft>
                <a:spcPts val="0"/>
              </a:spcAft>
              <a:defRPr/>
            </a:pPr>
            <a:r>
              <a:rPr lang="en-US" sz="2400" dirty="0"/>
              <a:t>Packet =</a:t>
            </a:r>
          </a:p>
          <a:p>
            <a:pPr fontAlgn="auto">
              <a:spcBef>
                <a:spcPts val="0"/>
              </a:spcBef>
              <a:spcAft>
                <a:spcPts val="0"/>
              </a:spcAft>
              <a:defRPr/>
            </a:pPr>
            <a:r>
              <a:rPr lang="en-US" sz="2400" dirty="0"/>
              <a:t>&lt;Path, </a:t>
            </a:r>
            <a:r>
              <a:rPr lang="en-US" sz="2400" dirty="0">
                <a:solidFill>
                  <a:schemeClr val="tx2">
                    <a:lumMod val="60000"/>
                    <a:lumOff val="40000"/>
                  </a:schemeClr>
                </a:solidFill>
              </a:rPr>
              <a:t>PoC_1</a:t>
            </a:r>
            <a:r>
              <a:rPr lang="en-US" sz="2400" dirty="0"/>
              <a:t>, </a:t>
            </a:r>
            <a:r>
              <a:rPr lang="en-US" sz="2400" dirty="0">
                <a:solidFill>
                  <a:schemeClr val="accent3">
                    <a:lumMod val="75000"/>
                  </a:schemeClr>
                </a:solidFill>
              </a:rPr>
              <a:t>PoC_2</a:t>
            </a:r>
            <a:r>
              <a:rPr lang="en-US" sz="2400" dirty="0"/>
              <a:t>, </a:t>
            </a:r>
            <a:r>
              <a:rPr lang="en-US" sz="2400" dirty="0" err="1">
                <a:solidFill>
                  <a:schemeClr val="accent4">
                    <a:lumMod val="75000"/>
                  </a:schemeClr>
                </a:solidFill>
              </a:rPr>
              <a:t>PoC_dst</a:t>
            </a:r>
            <a:r>
              <a:rPr lang="en-US" sz="2400" dirty="0"/>
              <a:t>, data&gt;</a:t>
            </a:r>
          </a:p>
          <a:p>
            <a:pPr fontAlgn="auto">
              <a:spcBef>
                <a:spcPts val="0"/>
              </a:spcBef>
              <a:spcAft>
                <a:spcPts val="0"/>
              </a:spcAft>
              <a:defRPr/>
            </a:pPr>
            <a:r>
              <a:rPr lang="en-US" sz="2400" dirty="0" err="1"/>
              <a:t>PoCs</a:t>
            </a:r>
            <a:r>
              <a:rPr lang="en-US" sz="2400" dirty="0"/>
              <a:t> verifiable by data plane using </a:t>
            </a:r>
          </a:p>
          <a:p>
            <a:pPr fontAlgn="auto">
              <a:spcBef>
                <a:spcPts val="0"/>
              </a:spcBef>
              <a:spcAft>
                <a:spcPts val="0"/>
              </a:spcAft>
              <a:defRPr/>
            </a:pPr>
            <a:r>
              <a:rPr lang="en-US" sz="2400" dirty="0"/>
              <a:t>Shared secret keys </a:t>
            </a:r>
            <a:r>
              <a:rPr lang="en-US" sz="2400" dirty="0">
                <a:solidFill>
                  <a:schemeClr val="tx2">
                    <a:lumMod val="60000"/>
                    <a:lumOff val="40000"/>
                  </a:schemeClr>
                </a:solidFill>
              </a:rPr>
              <a:t>s_1</a:t>
            </a:r>
            <a:r>
              <a:rPr lang="en-US" sz="2400" dirty="0"/>
              <a:t>, </a:t>
            </a:r>
            <a:r>
              <a:rPr lang="en-US" sz="2400" dirty="0">
                <a:solidFill>
                  <a:schemeClr val="accent3">
                    <a:lumMod val="75000"/>
                  </a:schemeClr>
                </a:solidFill>
              </a:rPr>
              <a:t>s_2</a:t>
            </a:r>
            <a:r>
              <a:rPr lang="en-US" sz="2400" dirty="0"/>
              <a:t>, </a:t>
            </a:r>
            <a:r>
              <a:rPr lang="en-US" sz="2400" dirty="0" err="1">
                <a:solidFill>
                  <a:schemeClr val="accent4">
                    <a:lumMod val="75000"/>
                  </a:schemeClr>
                </a:solidFill>
              </a:rPr>
              <a:t>s_dst</a:t>
            </a:r>
            <a:endParaRPr lang="en-US" sz="2400" dirty="0">
              <a:solidFill>
                <a:schemeClr val="accent4">
                  <a:lumMod val="75000"/>
                </a:schemeClr>
              </a:solidFill>
            </a:endParaRPr>
          </a:p>
        </p:txBody>
      </p:sp>
      <p:sp>
        <p:nvSpPr>
          <p:cNvPr id="91145" name="TextBox 28"/>
          <p:cNvSpPr txBox="1">
            <a:spLocks noChangeArrowheads="1"/>
          </p:cNvSpPr>
          <p:nvPr/>
        </p:nvSpPr>
        <p:spPr bwMode="auto">
          <a:xfrm>
            <a:off x="3048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1146" name="TextBox 29"/>
          <p:cNvSpPr txBox="1">
            <a:spLocks noChangeArrowheads="1"/>
          </p:cNvSpPr>
          <p:nvPr/>
        </p:nvSpPr>
        <p:spPr bwMode="auto">
          <a:xfrm>
            <a:off x="5334000" y="4648200"/>
            <a:ext cx="506413" cy="461963"/>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5" name="Title 1"/>
          <p:cNvSpPr>
            <a:spLocks noGrp="1"/>
          </p:cNvSpPr>
          <p:nvPr>
            <p:ph type="title"/>
          </p:nvPr>
        </p:nvSpPr>
        <p:spPr/>
        <p:txBody>
          <a:bodyPr rtlCol="0">
            <a:normAutofit fontScale="90000"/>
          </a:bodyPr>
          <a:lstStyle/>
          <a:p>
            <a:pPr fontAlgn="auto">
              <a:spcAft>
                <a:spcPts val="0"/>
              </a:spcAft>
              <a:defRPr/>
            </a:pPr>
            <a:r>
              <a:rPr lang="en-US" dirty="0" smtClean="0"/>
              <a:t>Example:</a:t>
            </a:r>
            <a:br>
              <a:rPr lang="en-US" dirty="0" smtClean="0"/>
            </a:br>
            <a:r>
              <a:rPr lang="en-US" dirty="0" smtClean="0"/>
              <a:t>Early blocking of illegal packets</a:t>
            </a:r>
            <a:endParaRPr lang="en-US" dirty="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rtlCol="0">
            <a:normAutofit fontScale="90000"/>
          </a:bodyPr>
          <a:lstStyle/>
          <a:p>
            <a:pPr fontAlgn="auto">
              <a:spcAft>
                <a:spcPts val="0"/>
              </a:spcAft>
              <a:defRPr/>
            </a:pPr>
            <a:r>
              <a:rPr lang="en-US" dirty="0" smtClean="0"/>
              <a:t>Example use: preventing denial-of-service </a:t>
            </a:r>
            <a:endParaRPr lang="en-US" dirty="0"/>
          </a:p>
        </p:txBody>
      </p:sp>
      <p:grpSp>
        <p:nvGrpSpPr>
          <p:cNvPr id="92163" name="Group 18"/>
          <p:cNvGrpSpPr>
            <a:grpSpLocks/>
          </p:cNvGrpSpPr>
          <p:nvPr/>
        </p:nvGrpSpPr>
        <p:grpSpPr bwMode="auto">
          <a:xfrm>
            <a:off x="6896100" y="1676400"/>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92164" name="Group 6"/>
          <p:cNvGrpSpPr>
            <a:grpSpLocks/>
          </p:cNvGrpSpPr>
          <p:nvPr/>
        </p:nvGrpSpPr>
        <p:grpSpPr bwMode="auto">
          <a:xfrm>
            <a:off x="2476500" y="1676400"/>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2165" name="Group 10"/>
          <p:cNvGrpSpPr>
            <a:grpSpLocks/>
          </p:cNvGrpSpPr>
          <p:nvPr/>
        </p:nvGrpSpPr>
        <p:grpSpPr bwMode="auto">
          <a:xfrm>
            <a:off x="4686300" y="1676400"/>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2166" name="Group 14"/>
          <p:cNvGrpSpPr>
            <a:grpSpLocks/>
          </p:cNvGrpSpPr>
          <p:nvPr/>
        </p:nvGrpSpPr>
        <p:grpSpPr bwMode="auto">
          <a:xfrm>
            <a:off x="533400" y="2971800"/>
            <a:ext cx="1065213" cy="1300163"/>
            <a:chOff x="838200" y="2438400"/>
            <a:chExt cx="1064715" cy="1299865"/>
          </a:xfrm>
        </p:grpSpPr>
        <p:sp>
          <p:nvSpPr>
            <p:cNvPr id="92173"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2174"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92167" name="Group 15"/>
          <p:cNvGrpSpPr>
            <a:grpSpLocks/>
          </p:cNvGrpSpPr>
          <p:nvPr/>
        </p:nvGrpSpPr>
        <p:grpSpPr bwMode="auto">
          <a:xfrm>
            <a:off x="6989763" y="2971800"/>
            <a:ext cx="1620837" cy="1300163"/>
            <a:chOff x="586694" y="2438400"/>
            <a:chExt cx="1621021" cy="1299865"/>
          </a:xfrm>
        </p:grpSpPr>
        <p:sp>
          <p:nvSpPr>
            <p:cNvPr id="19" name="computr4"/>
            <p:cNvSpPr>
              <a:spLocks noEditPoints="1" noChangeArrowheads="1"/>
            </p:cNvSpPr>
            <p:nvPr/>
          </p:nvSpPr>
          <p:spPr bwMode="auto">
            <a:xfrm>
              <a:off x="1066173" y="2438400"/>
              <a:ext cx="631897" cy="77452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2172"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92168" name="TextBox 21"/>
          <p:cNvSpPr txBox="1">
            <a:spLocks noChangeArrowheads="1"/>
          </p:cNvSpPr>
          <p:nvPr/>
        </p:nvSpPr>
        <p:spPr bwMode="auto">
          <a:xfrm>
            <a:off x="3048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2169" name="TextBox 22"/>
          <p:cNvSpPr txBox="1">
            <a:spLocks noChangeArrowheads="1"/>
          </p:cNvSpPr>
          <p:nvPr/>
        </p:nvSpPr>
        <p:spPr bwMode="auto">
          <a:xfrm>
            <a:off x="5334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4" name="Freeform 23"/>
          <p:cNvSpPr/>
          <p:nvPr/>
        </p:nvSpPr>
        <p:spPr>
          <a:xfrm>
            <a:off x="1365250" y="2387600"/>
            <a:ext cx="6127750" cy="995363"/>
          </a:xfrm>
          <a:custGeom>
            <a:avLst/>
            <a:gdLst>
              <a:gd name="connsiteX0" fmla="*/ 0 w 6127668"/>
              <a:gd name="connsiteY0" fmla="*/ 985652 h 995548"/>
              <a:gd name="connsiteX1" fmla="*/ 4892634 w 6127668"/>
              <a:gd name="connsiteY1" fmla="*/ 831273 h 995548"/>
              <a:gd name="connsiteX2" fmla="*/ 6127668 w 6127668"/>
              <a:gd name="connsiteY2" fmla="*/ 0 h 995548"/>
            </a:gdLst>
            <a:ahLst/>
            <a:cxnLst>
              <a:cxn ang="0">
                <a:pos x="connsiteX0" y="connsiteY0"/>
              </a:cxn>
              <a:cxn ang="0">
                <a:pos x="connsiteX1" y="connsiteY1"/>
              </a:cxn>
              <a:cxn ang="0">
                <a:pos x="connsiteX2" y="connsiteY2"/>
              </a:cxn>
            </a:cxnLst>
            <a:rect l="l" t="t" r="r" b="b"/>
            <a:pathLst>
              <a:path w="6127668" h="995548">
                <a:moveTo>
                  <a:pt x="0" y="985652"/>
                </a:moveTo>
                <a:cubicBezTo>
                  <a:pt x="1935678" y="990600"/>
                  <a:pt x="3871356" y="995548"/>
                  <a:pt x="4892634" y="831273"/>
                </a:cubicBezTo>
                <a:cubicBezTo>
                  <a:pt x="5913912" y="666998"/>
                  <a:pt x="6020790" y="333499"/>
                  <a:pt x="6127668" y="0"/>
                </a:cubicBezTo>
              </a:path>
            </a:pathLst>
          </a:custGeom>
          <a:ln w="44450">
            <a:solidFill>
              <a:srgbClr val="C0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an 26"/>
          <p:cNvSpPr/>
          <p:nvPr/>
        </p:nvSpPr>
        <p:spPr>
          <a:xfrm rot="20297472">
            <a:off x="3467100" y="3763963"/>
            <a:ext cx="457200" cy="1527175"/>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52400" y="274638"/>
            <a:ext cx="8839200" cy="1143000"/>
          </a:xfrm>
        </p:spPr>
        <p:txBody>
          <a:bodyPr rtlCol="0">
            <a:normAutofit fontScale="90000"/>
          </a:bodyPr>
          <a:lstStyle/>
          <a:p>
            <a:pPr fontAlgn="auto">
              <a:spcAft>
                <a:spcPts val="0"/>
              </a:spcAft>
              <a:defRPr/>
            </a:pPr>
            <a:r>
              <a:rPr lang="en-US" dirty="0" smtClean="0"/>
              <a:t>Example use: preventing denial-of-service </a:t>
            </a:r>
            <a:endParaRPr lang="en-US" dirty="0"/>
          </a:p>
        </p:txBody>
      </p:sp>
      <p:sp useBgFill="1">
        <p:nvSpPr>
          <p:cNvPr id="5" name="Cloud"/>
          <p:cNvSpPr>
            <a:spLocks noChangeAspect="1" noEditPoints="1" noChangeArrowheads="1"/>
          </p:cNvSpPr>
          <p:nvPr/>
        </p:nvSpPr>
        <p:spPr bwMode="auto">
          <a:xfrm>
            <a:off x="68961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grpSp>
        <p:nvGrpSpPr>
          <p:cNvPr id="93189" name="Group 6"/>
          <p:cNvGrpSpPr>
            <a:grpSpLocks/>
          </p:cNvGrpSpPr>
          <p:nvPr/>
        </p:nvGrpSpPr>
        <p:grpSpPr bwMode="auto">
          <a:xfrm>
            <a:off x="2476500" y="1676400"/>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3190" name="Group 10"/>
          <p:cNvGrpSpPr>
            <a:grpSpLocks/>
          </p:cNvGrpSpPr>
          <p:nvPr/>
        </p:nvGrpSpPr>
        <p:grpSpPr bwMode="auto">
          <a:xfrm>
            <a:off x="4686300" y="1676400"/>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3191" name="Group 14"/>
          <p:cNvGrpSpPr>
            <a:grpSpLocks/>
          </p:cNvGrpSpPr>
          <p:nvPr/>
        </p:nvGrpSpPr>
        <p:grpSpPr bwMode="auto">
          <a:xfrm>
            <a:off x="533400" y="2971800"/>
            <a:ext cx="1065213" cy="1300163"/>
            <a:chOff x="838200" y="2438400"/>
            <a:chExt cx="1064715" cy="1299865"/>
          </a:xfrm>
        </p:grpSpPr>
        <p:sp>
          <p:nvSpPr>
            <p:cNvPr id="93200"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3201"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93192" name="Group 15"/>
          <p:cNvGrpSpPr>
            <a:grpSpLocks/>
          </p:cNvGrpSpPr>
          <p:nvPr/>
        </p:nvGrpSpPr>
        <p:grpSpPr bwMode="auto">
          <a:xfrm>
            <a:off x="6989763" y="2971800"/>
            <a:ext cx="1620837" cy="1300163"/>
            <a:chOff x="586694" y="2438400"/>
            <a:chExt cx="1621021" cy="1299865"/>
          </a:xfrm>
        </p:grpSpPr>
        <p:sp>
          <p:nvSpPr>
            <p:cNvPr id="19" name="computr4"/>
            <p:cNvSpPr>
              <a:spLocks noEditPoints="1" noChangeArrowheads="1"/>
            </p:cNvSpPr>
            <p:nvPr/>
          </p:nvSpPr>
          <p:spPr bwMode="auto">
            <a:xfrm>
              <a:off x="1066173" y="2438400"/>
              <a:ext cx="631897" cy="77452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3199"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93193" name="TextBox 21"/>
          <p:cNvSpPr txBox="1">
            <a:spLocks noChangeArrowheads="1"/>
          </p:cNvSpPr>
          <p:nvPr/>
        </p:nvSpPr>
        <p:spPr bwMode="auto">
          <a:xfrm>
            <a:off x="3048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3194" name="TextBox 22"/>
          <p:cNvSpPr txBox="1">
            <a:spLocks noChangeArrowheads="1"/>
          </p:cNvSpPr>
          <p:nvPr/>
        </p:nvSpPr>
        <p:spPr bwMode="auto">
          <a:xfrm>
            <a:off x="5334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4" name="Rectangle 23"/>
          <p:cNvSpPr/>
          <p:nvPr/>
        </p:nvSpPr>
        <p:spPr>
          <a:xfrm>
            <a:off x="3200400" y="49530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sp>
        <p:nvSpPr>
          <p:cNvPr id="26" name="Freeform 25"/>
          <p:cNvSpPr/>
          <p:nvPr/>
        </p:nvSpPr>
        <p:spPr>
          <a:xfrm>
            <a:off x="1365250" y="3159125"/>
            <a:ext cx="2459038" cy="1781175"/>
          </a:xfrm>
          <a:custGeom>
            <a:avLst/>
            <a:gdLst>
              <a:gd name="connsiteX0" fmla="*/ 0 w 2458193"/>
              <a:gd name="connsiteY0" fmla="*/ 285008 h 1781299"/>
              <a:gd name="connsiteX1" fmla="*/ 1662546 w 2458193"/>
              <a:gd name="connsiteY1" fmla="*/ 249382 h 1781299"/>
              <a:gd name="connsiteX2" fmla="*/ 2458193 w 2458193"/>
              <a:gd name="connsiteY2" fmla="*/ 1781299 h 1781299"/>
            </a:gdLst>
            <a:ahLst/>
            <a:cxnLst>
              <a:cxn ang="0">
                <a:pos x="connsiteX0" y="connsiteY0"/>
              </a:cxn>
              <a:cxn ang="0">
                <a:pos x="connsiteX1" y="connsiteY1"/>
              </a:cxn>
              <a:cxn ang="0">
                <a:pos x="connsiteX2" y="connsiteY2"/>
              </a:cxn>
            </a:cxnLst>
            <a:rect l="l" t="t" r="r" b="b"/>
            <a:pathLst>
              <a:path w="2458193" h="1781299">
                <a:moveTo>
                  <a:pt x="0" y="285008"/>
                </a:moveTo>
                <a:cubicBezTo>
                  <a:pt x="626423" y="142504"/>
                  <a:pt x="1252847" y="0"/>
                  <a:pt x="1662546" y="249382"/>
                </a:cubicBezTo>
                <a:cubicBezTo>
                  <a:pt x="2072245" y="498764"/>
                  <a:pt x="2265219" y="1140031"/>
                  <a:pt x="2458193" y="1781299"/>
                </a:cubicBezTo>
              </a:path>
            </a:pathLst>
          </a:custGeom>
          <a:ln w="44450">
            <a:solidFill>
              <a:srgbClr val="C0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3197" name="Content Placeholder 2"/>
          <p:cNvSpPr>
            <a:spLocks noGrp="1"/>
          </p:cNvSpPr>
          <p:nvPr>
            <p:ph idx="1"/>
          </p:nvPr>
        </p:nvSpPr>
        <p:spPr>
          <a:xfrm>
            <a:off x="304800" y="5867400"/>
            <a:ext cx="8077200" cy="762000"/>
          </a:xfrm>
        </p:spPr>
        <p:txBody>
          <a:bodyPr/>
          <a:lstStyle/>
          <a:p>
            <a:pPr>
              <a:buFont typeface="Arial" charset="0"/>
              <a:buNone/>
            </a:pPr>
            <a:r>
              <a:rPr lang="en-US" sz="2400" smtClean="0"/>
              <a:t>Consent server can be moved to where bandwidth is plentiful</a:t>
            </a:r>
          </a:p>
          <a:p>
            <a:pPr>
              <a:buFont typeface="Arial" charset="0"/>
              <a:buNone/>
            </a:pPr>
            <a:r>
              <a:rPr lang="en-US" sz="2400" smtClean="0"/>
              <a:t>e.g. DoS prevention specialist</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an 26"/>
          <p:cNvSpPr/>
          <p:nvPr/>
        </p:nvSpPr>
        <p:spPr>
          <a:xfrm rot="20297472">
            <a:off x="3467100" y="3763963"/>
            <a:ext cx="457200" cy="1527175"/>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52400" y="274638"/>
            <a:ext cx="8839200" cy="1143000"/>
          </a:xfrm>
        </p:spPr>
        <p:txBody>
          <a:bodyPr rtlCol="0">
            <a:normAutofit fontScale="90000"/>
          </a:bodyPr>
          <a:lstStyle/>
          <a:p>
            <a:pPr fontAlgn="auto">
              <a:spcAft>
                <a:spcPts val="0"/>
              </a:spcAft>
              <a:defRPr/>
            </a:pPr>
            <a:r>
              <a:rPr lang="en-US" dirty="0" smtClean="0"/>
              <a:t>Example use: preventing denial-of-service </a:t>
            </a:r>
            <a:endParaRPr lang="en-US" dirty="0"/>
          </a:p>
        </p:txBody>
      </p:sp>
      <p:sp useBgFill="1">
        <p:nvSpPr>
          <p:cNvPr id="5" name="Cloud"/>
          <p:cNvSpPr>
            <a:spLocks noChangeAspect="1" noEditPoints="1" noChangeArrowheads="1"/>
          </p:cNvSpPr>
          <p:nvPr/>
        </p:nvSpPr>
        <p:spPr bwMode="auto">
          <a:xfrm>
            <a:off x="68961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grpSp>
        <p:nvGrpSpPr>
          <p:cNvPr id="94213" name="Group 6"/>
          <p:cNvGrpSpPr>
            <a:grpSpLocks/>
          </p:cNvGrpSpPr>
          <p:nvPr/>
        </p:nvGrpSpPr>
        <p:grpSpPr bwMode="auto">
          <a:xfrm>
            <a:off x="2476500" y="1676400"/>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4214" name="Group 10"/>
          <p:cNvGrpSpPr>
            <a:grpSpLocks/>
          </p:cNvGrpSpPr>
          <p:nvPr/>
        </p:nvGrpSpPr>
        <p:grpSpPr bwMode="auto">
          <a:xfrm>
            <a:off x="4686300" y="1676400"/>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4215" name="Group 14"/>
          <p:cNvGrpSpPr>
            <a:grpSpLocks/>
          </p:cNvGrpSpPr>
          <p:nvPr/>
        </p:nvGrpSpPr>
        <p:grpSpPr bwMode="auto">
          <a:xfrm>
            <a:off x="533400" y="1524000"/>
            <a:ext cx="1416050" cy="1300163"/>
            <a:chOff x="685800" y="2438400"/>
            <a:chExt cx="1416734" cy="1299865"/>
          </a:xfrm>
        </p:grpSpPr>
        <p:sp>
          <p:nvSpPr>
            <p:cNvPr id="9422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4228" name="TextBox 16"/>
            <p:cNvSpPr txBox="1">
              <a:spLocks noChangeArrowheads="1"/>
            </p:cNvSpPr>
            <p:nvPr/>
          </p:nvSpPr>
          <p:spPr bwMode="auto">
            <a:xfrm>
              <a:off x="685800" y="3276600"/>
              <a:ext cx="1416734" cy="461665"/>
            </a:xfrm>
            <a:prstGeom prst="rect">
              <a:avLst/>
            </a:prstGeom>
            <a:noFill/>
            <a:ln w="9525">
              <a:noFill/>
              <a:miter lim="800000"/>
              <a:headEnd/>
              <a:tailEnd/>
            </a:ln>
          </p:spPr>
          <p:txBody>
            <a:bodyPr wrap="none">
              <a:spAutoFit/>
            </a:bodyPr>
            <a:lstStyle/>
            <a:p>
              <a:r>
                <a:rPr lang="en-US" sz="2400">
                  <a:latin typeface="Calibri" pitchFamily="34" charset="0"/>
                </a:rPr>
                <a:t>Employee</a:t>
              </a:r>
            </a:p>
          </p:txBody>
        </p:sp>
      </p:grpSp>
      <p:grpSp>
        <p:nvGrpSpPr>
          <p:cNvPr id="94216" name="Group 15"/>
          <p:cNvGrpSpPr>
            <a:grpSpLocks/>
          </p:cNvGrpSpPr>
          <p:nvPr/>
        </p:nvGrpSpPr>
        <p:grpSpPr bwMode="auto">
          <a:xfrm>
            <a:off x="6989763" y="2971800"/>
            <a:ext cx="1620837" cy="1300163"/>
            <a:chOff x="586694" y="2438400"/>
            <a:chExt cx="1621021" cy="1299865"/>
          </a:xfrm>
        </p:grpSpPr>
        <p:sp>
          <p:nvSpPr>
            <p:cNvPr id="19" name="computr4"/>
            <p:cNvSpPr>
              <a:spLocks noEditPoints="1" noChangeArrowheads="1"/>
            </p:cNvSpPr>
            <p:nvPr/>
          </p:nvSpPr>
          <p:spPr bwMode="auto">
            <a:xfrm>
              <a:off x="1066173" y="2438400"/>
              <a:ext cx="631897" cy="77452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4226"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94217" name="TextBox 21"/>
          <p:cNvSpPr txBox="1">
            <a:spLocks noChangeArrowheads="1"/>
          </p:cNvSpPr>
          <p:nvPr/>
        </p:nvSpPr>
        <p:spPr bwMode="auto">
          <a:xfrm>
            <a:off x="3048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4218" name="TextBox 22"/>
          <p:cNvSpPr txBox="1">
            <a:spLocks noChangeArrowheads="1"/>
          </p:cNvSpPr>
          <p:nvPr/>
        </p:nvSpPr>
        <p:spPr bwMode="auto">
          <a:xfrm>
            <a:off x="5334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24" name="Rectangle 23"/>
          <p:cNvSpPr/>
          <p:nvPr/>
        </p:nvSpPr>
        <p:spPr>
          <a:xfrm>
            <a:off x="3200400" y="49530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nvGrpSpPr>
          <p:cNvPr id="94220" name="Group 14"/>
          <p:cNvGrpSpPr>
            <a:grpSpLocks/>
          </p:cNvGrpSpPr>
          <p:nvPr/>
        </p:nvGrpSpPr>
        <p:grpSpPr bwMode="auto">
          <a:xfrm>
            <a:off x="685800" y="3124200"/>
            <a:ext cx="1065213" cy="1300163"/>
            <a:chOff x="838200" y="2438400"/>
            <a:chExt cx="1064715" cy="1299865"/>
          </a:xfrm>
        </p:grpSpPr>
        <p:sp>
          <p:nvSpPr>
            <p:cNvPr id="94223"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4224" name="TextBox 28"/>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sp>
        <p:nvSpPr>
          <p:cNvPr id="30" name="Freeform 29"/>
          <p:cNvSpPr/>
          <p:nvPr/>
        </p:nvSpPr>
        <p:spPr>
          <a:xfrm>
            <a:off x="1447800" y="1990725"/>
            <a:ext cx="6096000" cy="1577975"/>
          </a:xfrm>
          <a:custGeom>
            <a:avLst/>
            <a:gdLst>
              <a:gd name="connsiteX0" fmla="*/ 0 w 2458193"/>
              <a:gd name="connsiteY0" fmla="*/ 285008 h 1781299"/>
              <a:gd name="connsiteX1" fmla="*/ 1662546 w 2458193"/>
              <a:gd name="connsiteY1" fmla="*/ 249382 h 1781299"/>
              <a:gd name="connsiteX2" fmla="*/ 2458193 w 2458193"/>
              <a:gd name="connsiteY2" fmla="*/ 1781299 h 1781299"/>
              <a:gd name="connsiteX0" fmla="*/ 0 w 2376055"/>
              <a:gd name="connsiteY0" fmla="*/ 142504 h 2949039"/>
              <a:gd name="connsiteX1" fmla="*/ 1580408 w 2376055"/>
              <a:gd name="connsiteY1" fmla="*/ 1417122 h 2949039"/>
              <a:gd name="connsiteX2" fmla="*/ 2376055 w 2376055"/>
              <a:gd name="connsiteY2" fmla="*/ 2949039 h 2949039"/>
              <a:gd name="connsiteX0" fmla="*/ 0 w 6096000"/>
              <a:gd name="connsiteY0" fmla="*/ 142504 h 1633022"/>
              <a:gd name="connsiteX1" fmla="*/ 1580408 w 6096000"/>
              <a:gd name="connsiteY1" fmla="*/ 1417122 h 1633022"/>
              <a:gd name="connsiteX2" fmla="*/ 6096000 w 6096000"/>
              <a:gd name="connsiteY2" fmla="*/ 1437904 h 1633022"/>
              <a:gd name="connsiteX0" fmla="*/ 0 w 6096000"/>
              <a:gd name="connsiteY0" fmla="*/ 142504 h 1633022"/>
              <a:gd name="connsiteX1" fmla="*/ 1580408 w 6096000"/>
              <a:gd name="connsiteY1" fmla="*/ 1417122 h 1633022"/>
              <a:gd name="connsiteX2" fmla="*/ 6096000 w 6096000"/>
              <a:gd name="connsiteY2" fmla="*/ 1437904 h 1633022"/>
              <a:gd name="connsiteX0" fmla="*/ 0 w 6096000"/>
              <a:gd name="connsiteY0" fmla="*/ 142504 h 1577604"/>
              <a:gd name="connsiteX1" fmla="*/ 1752599 w 6096000"/>
              <a:gd name="connsiteY1" fmla="*/ 1361704 h 1577604"/>
              <a:gd name="connsiteX2" fmla="*/ 6096000 w 6096000"/>
              <a:gd name="connsiteY2" fmla="*/ 1437904 h 1577604"/>
            </a:gdLst>
            <a:ahLst/>
            <a:cxnLst>
              <a:cxn ang="0">
                <a:pos x="connsiteX0" y="connsiteY0"/>
              </a:cxn>
              <a:cxn ang="0">
                <a:pos x="connsiteX1" y="connsiteY1"/>
              </a:cxn>
              <a:cxn ang="0">
                <a:pos x="connsiteX2" y="connsiteY2"/>
              </a:cxn>
            </a:cxnLst>
            <a:rect l="l" t="t" r="r" b="b"/>
            <a:pathLst>
              <a:path w="6096000" h="1577604">
                <a:moveTo>
                  <a:pt x="0" y="142504"/>
                </a:moveTo>
                <a:cubicBezTo>
                  <a:pt x="626423" y="0"/>
                  <a:pt x="736599" y="1145804"/>
                  <a:pt x="1752599" y="1361704"/>
                </a:cubicBezTo>
                <a:cubicBezTo>
                  <a:pt x="2768599" y="1577604"/>
                  <a:pt x="5446816" y="1378527"/>
                  <a:pt x="6096000" y="1437904"/>
                </a:cubicBezTo>
              </a:path>
            </a:pathLst>
          </a:custGeom>
          <a:ln w="44450">
            <a:solidFill>
              <a:srgbClr val="C00000"/>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4222" name="Content Placeholder 2"/>
          <p:cNvSpPr>
            <a:spLocks noGrp="1"/>
          </p:cNvSpPr>
          <p:nvPr>
            <p:ph idx="1"/>
          </p:nvPr>
        </p:nvSpPr>
        <p:spPr>
          <a:xfrm>
            <a:off x="304800" y="5943600"/>
            <a:ext cx="9144000" cy="762000"/>
          </a:xfrm>
        </p:spPr>
        <p:txBody>
          <a:bodyPr/>
          <a:lstStyle/>
          <a:p>
            <a:pPr>
              <a:buFont typeface="Arial" charset="0"/>
              <a:buNone/>
            </a:pPr>
            <a:r>
              <a:rPr lang="en-US" sz="2400" smtClean="0"/>
              <a:t>Employees can be given special keys to mint their own PoCs</a:t>
            </a:r>
          </a:p>
          <a:p>
            <a:pPr>
              <a:buFont typeface="Arial" charset="0"/>
              <a:buNone/>
            </a:pPr>
            <a:r>
              <a:rPr lang="en-US" sz="2400" smtClean="0"/>
              <a:t>and not have to access a consent server</a:t>
            </a: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rtlCol="0">
            <a:normAutofit fontScale="90000"/>
          </a:bodyPr>
          <a:lstStyle/>
          <a:p>
            <a:pPr fontAlgn="auto">
              <a:spcAft>
                <a:spcPts val="0"/>
              </a:spcAft>
              <a:defRPr/>
            </a:pPr>
            <a:r>
              <a:rPr lang="en-US" dirty="0" smtClean="0"/>
              <a:t>Example use: Off-site scrubbing service</a:t>
            </a:r>
            <a:endParaRPr lang="en-US" dirty="0"/>
          </a:p>
        </p:txBody>
      </p:sp>
      <p:sp>
        <p:nvSpPr>
          <p:cNvPr id="95235" name="Content Placeholder 2"/>
          <p:cNvSpPr>
            <a:spLocks noGrp="1"/>
          </p:cNvSpPr>
          <p:nvPr>
            <p:ph idx="1"/>
          </p:nvPr>
        </p:nvSpPr>
        <p:spPr>
          <a:xfrm>
            <a:off x="0" y="5638800"/>
            <a:ext cx="9144000" cy="1066800"/>
          </a:xfrm>
        </p:spPr>
        <p:txBody>
          <a:bodyPr/>
          <a:lstStyle/>
          <a:p>
            <a:r>
              <a:rPr lang="en-US" sz="2400" smtClean="0"/>
              <a:t>Consent is only granted if path goes through middlebox</a:t>
            </a:r>
          </a:p>
          <a:p>
            <a:r>
              <a:rPr lang="en-US" sz="2400" smtClean="0"/>
              <a:t>First honest realm drops the packet if middlebox not actually passed</a:t>
            </a:r>
          </a:p>
        </p:txBody>
      </p:sp>
      <p:grpSp>
        <p:nvGrpSpPr>
          <p:cNvPr id="95236" name="Group 18"/>
          <p:cNvGrpSpPr>
            <a:grpSpLocks/>
          </p:cNvGrpSpPr>
          <p:nvPr/>
        </p:nvGrpSpPr>
        <p:grpSpPr bwMode="auto">
          <a:xfrm>
            <a:off x="6896100" y="1676400"/>
            <a:ext cx="1790700" cy="2209800"/>
            <a:chOff x="3048000" y="1676400"/>
            <a:chExt cx="1790700" cy="2209800"/>
          </a:xfrm>
        </p:grpSpPr>
        <p:sp useBgFill="1">
          <p:nvSpPr>
            <p:cNvPr id="5"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p>
          </p:txBody>
        </p:sp>
        <p:sp>
          <p:nvSpPr>
            <p:cNvPr id="6" name="Rectangle 5"/>
            <p:cNvSpPr/>
            <p:nvPr/>
          </p:nvSpPr>
          <p:spPr>
            <a:xfrm>
              <a:off x="3276600" y="1676400"/>
              <a:ext cx="1295400"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D</a:t>
              </a:r>
            </a:p>
          </p:txBody>
        </p:sp>
      </p:grpSp>
      <p:grpSp>
        <p:nvGrpSpPr>
          <p:cNvPr id="95237" name="Group 6"/>
          <p:cNvGrpSpPr>
            <a:grpSpLocks/>
          </p:cNvGrpSpPr>
          <p:nvPr/>
        </p:nvGrpSpPr>
        <p:grpSpPr bwMode="auto">
          <a:xfrm>
            <a:off x="2476500" y="1676400"/>
            <a:ext cx="1790700" cy="2209800"/>
            <a:chOff x="3048000" y="1676400"/>
            <a:chExt cx="1790700" cy="2209800"/>
          </a:xfrm>
        </p:grpSpPr>
        <p:sp useBgFill="1">
          <p:nvSpPr>
            <p:cNvPr id="8"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p>
          </p:txBody>
        </p:sp>
        <p:sp>
          <p:nvSpPr>
            <p:cNvPr id="9" name="Rectangle 8"/>
            <p:cNvSpPr/>
            <p:nvPr/>
          </p:nvSpPr>
          <p:spPr>
            <a:xfrm>
              <a:off x="3276600" y="1676400"/>
              <a:ext cx="1295400" cy="6858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t>Consent Server 1</a:t>
              </a:r>
            </a:p>
          </p:txBody>
        </p:sp>
        <p:sp>
          <p:nvSpPr>
            <p:cNvPr id="10" name="Oval 9"/>
            <p:cNvSpPr/>
            <p:nvPr/>
          </p:nvSpPr>
          <p:spPr>
            <a:xfrm>
              <a:off x="3276600" y="2971800"/>
              <a:ext cx="1295400" cy="685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5238" name="Group 10"/>
          <p:cNvGrpSpPr>
            <a:grpSpLocks/>
          </p:cNvGrpSpPr>
          <p:nvPr/>
        </p:nvGrpSpPr>
        <p:grpSpPr bwMode="auto">
          <a:xfrm>
            <a:off x="4686300" y="1676400"/>
            <a:ext cx="1790700" cy="2209800"/>
            <a:chOff x="3048000" y="1676400"/>
            <a:chExt cx="1790700" cy="2209800"/>
          </a:xfrm>
        </p:grpSpPr>
        <p:sp useBgFill="1">
          <p:nvSpPr>
            <p:cNvPr id="12" name="Cloud"/>
            <p:cNvSpPr>
              <a:spLocks noChangeAspect="1" noEditPoints="1" noChangeArrowheads="1"/>
            </p:cNvSpPr>
            <p:nvPr/>
          </p:nvSpPr>
          <p:spPr bwMode="auto">
            <a:xfrm>
              <a:off x="3048000" y="2743200"/>
              <a:ext cx="1790700" cy="1143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a:lstStyle/>
            <a:p>
              <a:pPr fontAlgn="auto">
                <a:spcBef>
                  <a:spcPts val="0"/>
                </a:spcBef>
                <a:spcAft>
                  <a:spcPts val="0"/>
                </a:spcAft>
                <a:defRPr/>
              </a:pPr>
              <a:endParaRPr lang="en-US"/>
            </a:p>
          </p:txBody>
        </p:sp>
        <p:sp>
          <p:nvSpPr>
            <p:cNvPr id="13" name="Rectangle 12"/>
            <p:cNvSpPr/>
            <p:nvPr/>
          </p:nvSpPr>
          <p:spPr>
            <a:xfrm>
              <a:off x="3276600" y="1676400"/>
              <a:ext cx="1295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Consent Server 2</a:t>
              </a:r>
            </a:p>
          </p:txBody>
        </p:sp>
        <p:sp>
          <p:nvSpPr>
            <p:cNvPr id="14" name="Oval 13"/>
            <p:cNvSpPr/>
            <p:nvPr/>
          </p:nvSpPr>
          <p:spPr>
            <a:xfrm>
              <a:off x="3276600" y="2971800"/>
              <a:ext cx="1295400" cy="685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400" dirty="0">
                  <a:solidFill>
                    <a:schemeClr val="tx1"/>
                  </a:solidFill>
                </a:rPr>
                <a:t>Data plane</a:t>
              </a:r>
            </a:p>
          </p:txBody>
        </p:sp>
      </p:grpSp>
      <p:grpSp>
        <p:nvGrpSpPr>
          <p:cNvPr id="95239" name="Group 14"/>
          <p:cNvGrpSpPr>
            <a:grpSpLocks/>
          </p:cNvGrpSpPr>
          <p:nvPr/>
        </p:nvGrpSpPr>
        <p:grpSpPr bwMode="auto">
          <a:xfrm>
            <a:off x="533400" y="2971800"/>
            <a:ext cx="1065213" cy="1300163"/>
            <a:chOff x="838200" y="2438400"/>
            <a:chExt cx="1064715" cy="1299865"/>
          </a:xfrm>
        </p:grpSpPr>
        <p:sp>
          <p:nvSpPr>
            <p:cNvPr id="95247" name="computr4"/>
            <p:cNvSpPr>
              <a:spLocks noEditPoints="1" noChangeArrowheads="1"/>
            </p:cNvSpPr>
            <p:nvPr/>
          </p:nvSpPr>
          <p:spPr bwMode="auto">
            <a:xfrm>
              <a:off x="1066800" y="2438400"/>
              <a:ext cx="631825" cy="7747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noFill/>
            <a:ln w="25400">
              <a:solidFill>
                <a:schemeClr val="tx1"/>
              </a:solidFill>
              <a:miter lim="800000"/>
              <a:headEnd/>
              <a:tailEnd/>
            </a:ln>
          </p:spPr>
          <p:txBody>
            <a:bodyPr/>
            <a:lstStyle/>
            <a:p>
              <a:endParaRPr lang="en-US"/>
            </a:p>
          </p:txBody>
        </p:sp>
        <p:sp>
          <p:nvSpPr>
            <p:cNvPr id="95248" name="TextBox 16"/>
            <p:cNvSpPr txBox="1">
              <a:spLocks noChangeArrowheads="1"/>
            </p:cNvSpPr>
            <p:nvPr/>
          </p:nvSpPr>
          <p:spPr bwMode="auto">
            <a:xfrm>
              <a:off x="838200" y="3276600"/>
              <a:ext cx="1064715" cy="461665"/>
            </a:xfrm>
            <a:prstGeom prst="rect">
              <a:avLst/>
            </a:prstGeom>
            <a:noFill/>
            <a:ln w="9525">
              <a:noFill/>
              <a:miter lim="800000"/>
              <a:headEnd/>
              <a:tailEnd/>
            </a:ln>
          </p:spPr>
          <p:txBody>
            <a:bodyPr wrap="none">
              <a:spAutoFit/>
            </a:bodyPr>
            <a:lstStyle/>
            <a:p>
              <a:r>
                <a:rPr lang="en-US" sz="2400">
                  <a:latin typeface="Calibri" pitchFamily="34" charset="0"/>
                </a:rPr>
                <a:t>Sender</a:t>
              </a:r>
            </a:p>
          </p:txBody>
        </p:sp>
      </p:grpSp>
      <p:grpSp>
        <p:nvGrpSpPr>
          <p:cNvPr id="95240" name="Group 15"/>
          <p:cNvGrpSpPr>
            <a:grpSpLocks/>
          </p:cNvGrpSpPr>
          <p:nvPr/>
        </p:nvGrpSpPr>
        <p:grpSpPr bwMode="auto">
          <a:xfrm>
            <a:off x="6989763" y="2971800"/>
            <a:ext cx="1620837" cy="1300163"/>
            <a:chOff x="586694" y="2438400"/>
            <a:chExt cx="1621021" cy="1299865"/>
          </a:xfrm>
        </p:grpSpPr>
        <p:sp>
          <p:nvSpPr>
            <p:cNvPr id="19" name="computr4"/>
            <p:cNvSpPr>
              <a:spLocks noEditPoints="1" noChangeArrowheads="1"/>
            </p:cNvSpPr>
            <p:nvPr/>
          </p:nvSpPr>
          <p:spPr bwMode="auto">
            <a:xfrm>
              <a:off x="1066173" y="2438400"/>
              <a:ext cx="631897" cy="77452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528 w 21600"/>
                <a:gd name="T13" fmla="*/ 2434 h 21600"/>
                <a:gd name="T14" fmla="*/ 18072 w 21600"/>
                <a:gd name="T15" fmla="*/ 11021 h 21600"/>
              </a:gdLst>
              <a:ahLst/>
              <a:cxnLst>
                <a:cxn ang="T8">
                  <a:pos x="T0" y="T1"/>
                </a:cxn>
                <a:cxn ang="T9">
                  <a:pos x="T2" y="T3"/>
                </a:cxn>
                <a:cxn ang="T10">
                  <a:pos x="T4" y="T5"/>
                </a:cxn>
                <a:cxn ang="T11">
                  <a:pos x="T6" y="T7"/>
                </a:cxn>
              </a:cxnLst>
              <a:rect l="T12" t="T13" r="T14" b="T15"/>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4"/>
            </a:lnRef>
            <a:fillRef idx="1">
              <a:schemeClr val="lt1"/>
            </a:fillRef>
            <a:effectRef idx="0">
              <a:schemeClr val="accent4"/>
            </a:effectRef>
            <a:fontRef idx="minor">
              <a:schemeClr val="dk1"/>
            </a:fontRef>
          </p:style>
          <p:txBody>
            <a:bodyPr/>
            <a:lstStyle/>
            <a:p>
              <a:pPr fontAlgn="auto">
                <a:spcBef>
                  <a:spcPts val="0"/>
                </a:spcBef>
                <a:spcAft>
                  <a:spcPts val="0"/>
                </a:spcAft>
                <a:defRPr/>
              </a:pPr>
              <a:endParaRPr lang="en-US"/>
            </a:p>
          </p:txBody>
        </p:sp>
        <p:sp>
          <p:nvSpPr>
            <p:cNvPr id="95246" name="TextBox 19"/>
            <p:cNvSpPr txBox="1">
              <a:spLocks noChangeArrowheads="1"/>
            </p:cNvSpPr>
            <p:nvPr/>
          </p:nvSpPr>
          <p:spPr bwMode="auto">
            <a:xfrm>
              <a:off x="586694" y="3276600"/>
              <a:ext cx="1621021" cy="461665"/>
            </a:xfrm>
            <a:prstGeom prst="rect">
              <a:avLst/>
            </a:prstGeom>
            <a:noFill/>
            <a:ln w="9525">
              <a:noFill/>
              <a:miter lim="800000"/>
              <a:headEnd/>
              <a:tailEnd/>
            </a:ln>
          </p:spPr>
          <p:txBody>
            <a:bodyPr wrap="none">
              <a:spAutoFit/>
            </a:bodyPr>
            <a:lstStyle/>
            <a:p>
              <a:pPr algn="ctr"/>
              <a:r>
                <a:rPr lang="en-US" sz="2400">
                  <a:latin typeface="Calibri" pitchFamily="34" charset="0"/>
                </a:rPr>
                <a:t>Destination</a:t>
              </a:r>
            </a:p>
          </p:txBody>
        </p:sp>
      </p:grpSp>
      <p:sp>
        <p:nvSpPr>
          <p:cNvPr id="95241" name="TextBox 21"/>
          <p:cNvSpPr txBox="1">
            <a:spLocks noChangeArrowheads="1"/>
          </p:cNvSpPr>
          <p:nvPr/>
        </p:nvSpPr>
        <p:spPr bwMode="auto">
          <a:xfrm>
            <a:off x="3048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R1</a:t>
            </a:r>
          </a:p>
        </p:txBody>
      </p:sp>
      <p:sp>
        <p:nvSpPr>
          <p:cNvPr id="95242" name="TextBox 22"/>
          <p:cNvSpPr txBox="1">
            <a:spLocks noChangeArrowheads="1"/>
          </p:cNvSpPr>
          <p:nvPr/>
        </p:nvSpPr>
        <p:spPr bwMode="auto">
          <a:xfrm>
            <a:off x="5334000" y="3814763"/>
            <a:ext cx="506413" cy="461962"/>
          </a:xfrm>
          <a:prstGeom prst="rect">
            <a:avLst/>
          </a:prstGeom>
          <a:noFill/>
          <a:ln w="9525">
            <a:noFill/>
            <a:miter lim="800000"/>
            <a:headEnd/>
            <a:tailEnd/>
          </a:ln>
        </p:spPr>
        <p:txBody>
          <a:bodyPr wrap="none">
            <a:spAutoFit/>
          </a:bodyPr>
          <a:lstStyle/>
          <a:p>
            <a:r>
              <a:rPr lang="en-US" sz="2400">
                <a:latin typeface="Calibri" pitchFamily="34" charset="0"/>
              </a:rPr>
              <a:t>R2</a:t>
            </a:r>
          </a:p>
        </p:txBody>
      </p:sp>
      <p:sp>
        <p:nvSpPr>
          <p:cNvPr id="95243" name="modem"/>
          <p:cNvSpPr>
            <a:spLocks noEditPoints="1" noChangeArrowheads="1"/>
          </p:cNvSpPr>
          <p:nvPr/>
        </p:nvSpPr>
        <p:spPr bwMode="auto">
          <a:xfrm>
            <a:off x="3810000" y="4495800"/>
            <a:ext cx="1371600" cy="457200"/>
          </a:xfrm>
          <a:custGeom>
            <a:avLst/>
            <a:gdLst>
              <a:gd name="T0" fmla="*/ 0 w 21600"/>
              <a:gd name="T1" fmla="*/ 109051 h 21600"/>
              <a:gd name="T2" fmla="*/ 186753 w 21600"/>
              <a:gd name="T3" fmla="*/ 0 h 21600"/>
              <a:gd name="T4" fmla="*/ 1182688 w 21600"/>
              <a:gd name="T5" fmla="*/ 0 h 21600"/>
              <a:gd name="T6" fmla="*/ 1371600 w 21600"/>
              <a:gd name="T7" fmla="*/ 109051 h 21600"/>
              <a:gd name="T8" fmla="*/ 1371600 w 21600"/>
              <a:gd name="T9" fmla="*/ 457200 h 21600"/>
              <a:gd name="T10" fmla="*/ 0 w 21600"/>
              <a:gd name="T11" fmla="*/ 457200 h 21600"/>
              <a:gd name="T12" fmla="*/ 685800 w 21600"/>
              <a:gd name="T13" fmla="*/ 0 h 21600"/>
              <a:gd name="T14" fmla="*/ 685800 w 21600"/>
              <a:gd name="T15" fmla="*/ 457200 h 21600"/>
              <a:gd name="T16" fmla="*/ 0 w 21600"/>
              <a:gd name="T17" fmla="*/ 283125 h 21600"/>
              <a:gd name="T18" fmla="*/ 1371600 w 21600"/>
              <a:gd name="T19" fmla="*/ 28312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r>
              <a:rPr lang="en-US">
                <a:latin typeface="Calibri" pitchFamily="34" charset="0"/>
              </a:rPr>
              <a:t>Scrubbing Service</a:t>
            </a:r>
          </a:p>
        </p:txBody>
      </p:sp>
      <p:sp>
        <p:nvSpPr>
          <p:cNvPr id="26" name="Freeform 25"/>
          <p:cNvSpPr/>
          <p:nvPr/>
        </p:nvSpPr>
        <p:spPr>
          <a:xfrm>
            <a:off x="1306513" y="3189288"/>
            <a:ext cx="6138862" cy="1471612"/>
          </a:xfrm>
          <a:custGeom>
            <a:avLst/>
            <a:gdLst>
              <a:gd name="connsiteX0" fmla="*/ 0 w 6139543"/>
              <a:gd name="connsiteY0" fmla="*/ 231569 h 1472540"/>
              <a:gd name="connsiteX1" fmla="*/ 1959428 w 6139543"/>
              <a:gd name="connsiteY1" fmla="*/ 255319 h 1472540"/>
              <a:gd name="connsiteX2" fmla="*/ 3218213 w 6139543"/>
              <a:gd name="connsiteY2" fmla="*/ 1466602 h 1472540"/>
              <a:gd name="connsiteX3" fmla="*/ 4334493 w 6139543"/>
              <a:gd name="connsiteY3" fmla="*/ 219693 h 1472540"/>
              <a:gd name="connsiteX4" fmla="*/ 6139543 w 6139543"/>
              <a:gd name="connsiteY4" fmla="*/ 148441 h 1472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543" h="1472540">
                <a:moveTo>
                  <a:pt x="0" y="231569"/>
                </a:moveTo>
                <a:cubicBezTo>
                  <a:pt x="711529" y="140524"/>
                  <a:pt x="1423059" y="49480"/>
                  <a:pt x="1959428" y="255319"/>
                </a:cubicBezTo>
                <a:cubicBezTo>
                  <a:pt x="2495797" y="461158"/>
                  <a:pt x="2822369" y="1472540"/>
                  <a:pt x="3218213" y="1466602"/>
                </a:cubicBezTo>
                <a:cubicBezTo>
                  <a:pt x="3614057" y="1460664"/>
                  <a:pt x="3847605" y="439386"/>
                  <a:pt x="4334493" y="219693"/>
                </a:cubicBezTo>
                <a:cubicBezTo>
                  <a:pt x="4821381" y="0"/>
                  <a:pt x="5480462" y="74220"/>
                  <a:pt x="6139543" y="148441"/>
                </a:cubicBezTo>
              </a:path>
            </a:pathLst>
          </a:custGeom>
          <a:ln w="44450">
            <a:solidFill>
              <a:srgbClr val="C00000"/>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smtClean="0"/>
              <a:t>Other uses</a:t>
            </a:r>
          </a:p>
        </p:txBody>
      </p:sp>
      <p:sp>
        <p:nvSpPr>
          <p:cNvPr id="96259" name="Content Placeholder 2"/>
          <p:cNvSpPr>
            <a:spLocks noGrp="1"/>
          </p:cNvSpPr>
          <p:nvPr>
            <p:ph idx="1"/>
          </p:nvPr>
        </p:nvSpPr>
        <p:spPr/>
        <p:txBody>
          <a:bodyPr/>
          <a:lstStyle/>
          <a:p>
            <a:r>
              <a:rPr lang="en-US" smtClean="0"/>
              <a:t>Multipath</a:t>
            </a:r>
          </a:p>
          <a:p>
            <a:r>
              <a:rPr lang="en-US" smtClean="0"/>
              <a:t>QoS</a:t>
            </a:r>
          </a:p>
          <a:p>
            <a:r>
              <a:rPr lang="en-US" smtClean="0"/>
              <a:t>Billing support</a:t>
            </a:r>
          </a:p>
          <a:p>
            <a:r>
              <a:rPr lang="en-US" smtClean="0"/>
              <a:t>Access delegation</a:t>
            </a:r>
          </a:p>
          <a:p>
            <a:r>
              <a:rPr lang="en-US" smtClean="0"/>
              <a:t>…</a:t>
            </a:r>
          </a:p>
        </p:txBody>
      </p:sp>
    </p:spTree>
  </p:cSld>
  <p:clrMapOvr>
    <a:masterClrMapping/>
  </p:clrMapOvr>
  <p:transition advTm="50720"/>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smtClean="0"/>
              <a:t>Beyond this talk</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More data plane issues:</a:t>
            </a:r>
          </a:p>
          <a:p>
            <a:pPr lvl="1" fontAlgn="auto">
              <a:spcAft>
                <a:spcPts val="0"/>
              </a:spcAft>
              <a:buFont typeface="Arial" pitchFamily="34" charset="0"/>
              <a:buChar char="–"/>
              <a:defRPr/>
            </a:pPr>
            <a:r>
              <a:rPr lang="en-US" dirty="0" smtClean="0"/>
              <a:t>Bootstrapping (consent to get consent)</a:t>
            </a:r>
          </a:p>
          <a:p>
            <a:pPr lvl="1" fontAlgn="auto">
              <a:spcAft>
                <a:spcPts val="0"/>
              </a:spcAft>
              <a:buFont typeface="Arial" pitchFamily="34" charset="0"/>
              <a:buChar char="–"/>
              <a:defRPr/>
            </a:pPr>
            <a:r>
              <a:rPr lang="en-US" dirty="0" smtClean="0"/>
              <a:t>Key management/expiry/compromises</a:t>
            </a:r>
          </a:p>
          <a:p>
            <a:pPr lvl="1" fontAlgn="auto">
              <a:spcAft>
                <a:spcPts val="0"/>
              </a:spcAft>
              <a:buFont typeface="Arial" pitchFamily="34" charset="0"/>
              <a:buChar char="–"/>
              <a:defRPr/>
            </a:pPr>
            <a:r>
              <a:rPr lang="en-US" dirty="0" smtClean="0"/>
              <a:t>Network failures</a:t>
            </a:r>
          </a:p>
          <a:p>
            <a:pPr lvl="1" fontAlgn="auto">
              <a:spcAft>
                <a:spcPts val="0"/>
              </a:spcAft>
              <a:buFont typeface="Arial" pitchFamily="34" charset="0"/>
              <a:buChar char="–"/>
              <a:defRPr/>
            </a:pPr>
            <a:r>
              <a:rPr lang="en-US" dirty="0" smtClean="0"/>
              <a:t>Crypto details</a:t>
            </a:r>
          </a:p>
          <a:p>
            <a:pPr fontAlgn="auto">
              <a:spcAft>
                <a:spcPts val="0"/>
              </a:spcAft>
              <a:buFont typeface="Arial" pitchFamily="34" charset="0"/>
              <a:buChar char="•"/>
              <a:defRPr/>
            </a:pPr>
            <a:r>
              <a:rPr lang="en-US" dirty="0" smtClean="0"/>
              <a:t>Pluggable control plane</a:t>
            </a:r>
          </a:p>
          <a:p>
            <a:pPr lvl="1" fontAlgn="auto">
              <a:spcAft>
                <a:spcPts val="0"/>
              </a:spcAft>
              <a:buFont typeface="Arial" pitchFamily="34" charset="0"/>
              <a:buChar char="–"/>
              <a:defRPr/>
            </a:pPr>
            <a:r>
              <a:rPr lang="en-US" dirty="0" smtClean="0"/>
              <a:t>Finding legal paths (routing)</a:t>
            </a:r>
          </a:p>
          <a:p>
            <a:pPr lvl="1" fontAlgn="auto">
              <a:spcAft>
                <a:spcPts val="0"/>
              </a:spcAft>
              <a:buFont typeface="Arial" pitchFamily="34" charset="0"/>
              <a:buChar char="–"/>
              <a:defRPr/>
            </a:pPr>
            <a:r>
              <a:rPr lang="en-US" dirty="0" smtClean="0"/>
              <a:t>Control delegation details</a:t>
            </a:r>
          </a:p>
          <a:p>
            <a:pPr fontAlgn="auto">
              <a:spcAft>
                <a:spcPts val="0"/>
              </a:spcAft>
              <a:buFont typeface="Arial" pitchFamily="34" charset="0"/>
              <a:buChar char="•"/>
              <a:defRPr/>
            </a:pPr>
            <a:r>
              <a:rPr lang="en-US" dirty="0" smtClean="0"/>
              <a:t>Other issues:</a:t>
            </a:r>
          </a:p>
          <a:p>
            <a:pPr lvl="1" fontAlgn="auto">
              <a:spcAft>
                <a:spcPts val="0"/>
              </a:spcAft>
              <a:buFont typeface="Arial" pitchFamily="34" charset="0"/>
              <a:buChar char="–"/>
              <a:defRPr/>
            </a:pPr>
            <a:r>
              <a:rPr lang="en-US" dirty="0" smtClean="0"/>
              <a:t>Incremental deployment/benefit</a:t>
            </a:r>
          </a:p>
        </p:txBody>
      </p:sp>
    </p:spTree>
  </p:cSld>
  <p:clrMapOvr>
    <a:masterClrMapping/>
  </p:clrMapOvr>
  <p:transition advTm="64181"/>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smtClean="0"/>
              <a:t>Further Work</a:t>
            </a:r>
          </a:p>
        </p:txBody>
      </p:sp>
      <p:sp>
        <p:nvSpPr>
          <p:cNvPr id="98307" name="Content Placeholder 2"/>
          <p:cNvSpPr>
            <a:spLocks noGrp="1"/>
          </p:cNvSpPr>
          <p:nvPr>
            <p:ph idx="1"/>
          </p:nvPr>
        </p:nvSpPr>
        <p:spPr/>
        <p:txBody>
          <a:bodyPr/>
          <a:lstStyle/>
          <a:p>
            <a:r>
              <a:rPr lang="en-US" smtClean="0"/>
              <a:t>More general and powerful policy engines</a:t>
            </a:r>
          </a:p>
          <a:p>
            <a:r>
              <a:rPr lang="en-US" smtClean="0"/>
              <a:t>Replay attacks</a:t>
            </a:r>
          </a:p>
          <a:p>
            <a:r>
              <a:rPr lang="en-US" smtClean="0"/>
              <a:t>Corner case attacks:</a:t>
            </a:r>
          </a:p>
          <a:p>
            <a:pPr lvl="1"/>
            <a:r>
              <a:rPr lang="en-US" smtClean="0"/>
              <a:t>Putting legal full path in packet but only using prefix of the path.</a:t>
            </a:r>
          </a:p>
          <a:p>
            <a:r>
              <a:rPr lang="en-US" smtClean="0"/>
              <a:t>Route dissemination and other control plane overheads</a:t>
            </a:r>
          </a:p>
          <a:p>
            <a:r>
              <a:rPr lang="en-US" smtClean="0"/>
              <a:t>New business and economic models</a:t>
            </a:r>
          </a:p>
        </p:txBody>
      </p:sp>
    </p:spTree>
  </p:cSld>
  <p:clrMapOvr>
    <a:masterClrMapping/>
  </p:clrMapOvr>
  <p:transition advTm="49890"/>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smtClean="0"/>
              <a:t>Summary</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Policy framework for future Internet</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solidFill>
                  <a:srgbClr val="0000CC"/>
                </a:solidFill>
              </a:rPr>
              <a:t>Principle of consent</a:t>
            </a:r>
            <a:r>
              <a:rPr lang="en-US" dirty="0" smtClean="0"/>
              <a:t>: Give all entities along a path control over path.</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smtClean="0"/>
              <a:t>ICING enables </a:t>
            </a:r>
            <a:r>
              <a:rPr lang="en-US" dirty="0" smtClean="0">
                <a:solidFill>
                  <a:srgbClr val="0000CC"/>
                </a:solidFill>
              </a:rPr>
              <a:t>pluggable</a:t>
            </a:r>
            <a:r>
              <a:rPr lang="en-US" dirty="0" smtClean="0"/>
              <a:t> policy engines</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ICING is </a:t>
            </a:r>
            <a:r>
              <a:rPr lang="en-US" dirty="0" smtClean="0">
                <a:solidFill>
                  <a:srgbClr val="0000CC"/>
                </a:solidFill>
              </a:rPr>
              <a:t>flexible</a:t>
            </a:r>
            <a:r>
              <a:rPr lang="en-US" dirty="0" smtClean="0"/>
              <a:t>, </a:t>
            </a:r>
            <a:r>
              <a:rPr lang="en-US" dirty="0" smtClean="0">
                <a:solidFill>
                  <a:srgbClr val="0000CC"/>
                </a:solidFill>
              </a:rPr>
              <a:t>evolvable</a:t>
            </a:r>
            <a:r>
              <a:rPr lang="en-US" dirty="0" smtClean="0"/>
              <a:t>, and </a:t>
            </a:r>
            <a:r>
              <a:rPr lang="en-US" dirty="0" smtClean="0">
                <a:solidFill>
                  <a:srgbClr val="0000CC"/>
                </a:solidFill>
              </a:rPr>
              <a:t>general</a:t>
            </a:r>
          </a:p>
        </p:txBody>
      </p:sp>
    </p:spTree>
  </p:cSld>
  <p:clrMapOvr>
    <a:masterClrMapping/>
  </p:clrMapOvr>
  <p:transition advTm="4657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1|25|14.2"/>
</p:tagLst>
</file>

<file path=ppt/tags/tag2.xml><?xml version="1.0" encoding="utf-8"?>
<p:tagLst xmlns:a="http://schemas.openxmlformats.org/drawingml/2006/main" xmlns:r="http://schemas.openxmlformats.org/officeDocument/2006/relationships" xmlns:p="http://schemas.openxmlformats.org/presentationml/2006/main">
  <p:tag name="TIMING" val="|2.1|25|14.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2830</TotalTime>
  <Words>4106</Words>
  <Application>Microsoft Office PowerPoint</Application>
  <PresentationFormat>On-screen Show (4:3)</PresentationFormat>
  <Paragraphs>983</Paragraphs>
  <Slides>99</Slides>
  <Notes>36</Notes>
  <HiddenSlides>1</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Office Theme</vt:lpstr>
      <vt:lpstr>A Policy Framework for a Secure Future Internet</vt:lpstr>
      <vt:lpstr>What do we want from the network?</vt:lpstr>
      <vt:lpstr>Network Policies</vt:lpstr>
      <vt:lpstr>Network Policies</vt:lpstr>
      <vt:lpstr>Network Policies</vt:lpstr>
      <vt:lpstr>Network Policies</vt:lpstr>
      <vt:lpstr>Network Policies</vt:lpstr>
      <vt:lpstr>Network Policies</vt:lpstr>
      <vt:lpstr>Network Policies</vt:lpstr>
      <vt:lpstr>Network Policies</vt:lpstr>
      <vt:lpstr>Network Policies</vt:lpstr>
      <vt:lpstr>Prior proposals: Large union, small intersection</vt:lpstr>
      <vt:lpstr>Prior Proposals</vt:lpstr>
      <vt:lpstr>What Types of Policies  for the Future Internet?</vt:lpstr>
      <vt:lpstr>“All of the above” brings challenges:</vt:lpstr>
      <vt:lpstr>The ICING Policy Framework</vt:lpstr>
      <vt:lpstr>The ICING Policy Framework</vt:lpstr>
      <vt:lpstr>Outline</vt:lpstr>
      <vt:lpstr>Outline</vt:lpstr>
      <vt:lpstr>Control over what?</vt:lpstr>
      <vt:lpstr>Control over what?</vt:lpstr>
      <vt:lpstr>Who gets control?</vt:lpstr>
      <vt:lpstr>Who gets control?</vt:lpstr>
      <vt:lpstr>ICING’s Policy Principle</vt:lpstr>
      <vt:lpstr>How general are policies?</vt:lpstr>
      <vt:lpstr>Slide 26</vt:lpstr>
      <vt:lpstr>What are policy decisions based on?</vt:lpstr>
      <vt:lpstr>Checkpoint Summary</vt:lpstr>
      <vt:lpstr>Outline</vt:lpstr>
      <vt:lpstr>Secure Routing Insufficient</vt:lpstr>
      <vt:lpstr>Challenges</vt:lpstr>
      <vt:lpstr>Challenges</vt:lpstr>
      <vt:lpstr>Challenge: Enabling arbitrary informed policies</vt:lpstr>
      <vt:lpstr>Challenge: Enabling arbitrary informed policies</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Challenge: Enforcing policy decisions at line-rate </vt:lpstr>
      <vt:lpstr>ICING’s data plane in a nutshell</vt:lpstr>
      <vt:lpstr>ICING is feasible</vt:lpstr>
      <vt:lpstr>ICING is feasible</vt:lpstr>
      <vt:lpstr>Outline</vt:lpstr>
      <vt:lpstr>Control/Data Plane Interface 1. Allow/Deny Decisions</vt:lpstr>
      <vt:lpstr>Control/Data Plane Interface 1. Allow/Deny Decisions</vt:lpstr>
      <vt:lpstr>Control/Data Plane Interface  2. Allow/Deny Decision Delegation</vt:lpstr>
      <vt:lpstr>Control/Data Plane Interface  2. Allow/Deny Decision Delegation</vt:lpstr>
      <vt:lpstr>Control Plane “Knobs” 2. Allow/Deny Decision Delegation</vt:lpstr>
      <vt:lpstr>Example: BGP with Enforcement</vt:lpstr>
      <vt:lpstr>Example: BGP with Enforcement</vt:lpstr>
      <vt:lpstr>Example: BGP with Enforcement</vt:lpstr>
      <vt:lpstr>Example:  BGP with Enforcement</vt:lpstr>
      <vt:lpstr>Example:  BGP with Enforcement</vt:lpstr>
      <vt:lpstr>Example:  BGP with Enforcement</vt:lpstr>
      <vt:lpstr>Example: TVA and default-off</vt:lpstr>
      <vt:lpstr>Example: TVA and default-off</vt:lpstr>
      <vt:lpstr>Example:  BGP with Enforcement</vt:lpstr>
      <vt:lpstr>Example:  TVA and default-off</vt:lpstr>
      <vt:lpstr>Example:  TVA and default-off</vt:lpstr>
      <vt:lpstr>Example:  TVA and default-off</vt:lpstr>
      <vt:lpstr>Example:  TVA and default-off</vt:lpstr>
      <vt:lpstr>Example:  TVA and default-off</vt:lpstr>
      <vt:lpstr>Others</vt:lpstr>
      <vt:lpstr>Example: choosing trustworthy providers through sink routing </vt:lpstr>
      <vt:lpstr>Example: Early blocking of illegal packets</vt:lpstr>
      <vt:lpstr>Example: Early blocking of illegal packets</vt:lpstr>
      <vt:lpstr>Example: Early blocking of illegal packets</vt:lpstr>
      <vt:lpstr>Example: Early blocking of illegal packets</vt:lpstr>
      <vt:lpstr>Example: Early blocking of illegal packets</vt:lpstr>
      <vt:lpstr>Example:  Early blocking of illegal packets</vt:lpstr>
      <vt:lpstr>Example:  Early blocking of illegal packets</vt:lpstr>
      <vt:lpstr>Example:  Early blocking of illegal packets</vt:lpstr>
      <vt:lpstr>Example: Early blocking of illegal packets</vt:lpstr>
      <vt:lpstr>Example use: preventing denial-of-service </vt:lpstr>
      <vt:lpstr>Example use: preventing denial-of-service </vt:lpstr>
      <vt:lpstr>Example use: preventing denial-of-service </vt:lpstr>
      <vt:lpstr>Example use: Off-site scrubbing service</vt:lpstr>
      <vt:lpstr>Other uses</vt:lpstr>
      <vt:lpstr>Beyond this talk</vt:lpstr>
      <vt:lpstr>Further Work</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 via Explicit Consent</dc:title>
  <dc:creator>jnaous</dc:creator>
  <cp:lastModifiedBy>jaja</cp:lastModifiedBy>
  <cp:revision>181</cp:revision>
  <dcterms:created xsi:type="dcterms:W3CDTF">2010-03-01T18:58:21Z</dcterms:created>
  <dcterms:modified xsi:type="dcterms:W3CDTF">2010-03-10T20:49:01Z</dcterms:modified>
</cp:coreProperties>
</file>