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0"/>
  </p:notesMasterIdLst>
  <p:sldIdLst>
    <p:sldId id="256" r:id="rId3"/>
    <p:sldId id="267" r:id="rId4"/>
    <p:sldId id="452" r:id="rId5"/>
    <p:sldId id="436" r:id="rId6"/>
    <p:sldId id="342" r:id="rId7"/>
    <p:sldId id="457" r:id="rId8"/>
    <p:sldId id="458" r:id="rId9"/>
    <p:sldId id="257" r:id="rId10"/>
    <p:sldId id="422" r:id="rId11"/>
    <p:sldId id="421" r:id="rId12"/>
    <p:sldId id="420" r:id="rId13"/>
    <p:sldId id="345" r:id="rId14"/>
    <p:sldId id="444" r:id="rId15"/>
    <p:sldId id="445" r:id="rId16"/>
    <p:sldId id="361" r:id="rId17"/>
    <p:sldId id="362" r:id="rId18"/>
    <p:sldId id="443" r:id="rId19"/>
    <p:sldId id="448" r:id="rId20"/>
    <p:sldId id="365" r:id="rId21"/>
    <p:sldId id="434" r:id="rId22"/>
    <p:sldId id="435" r:id="rId23"/>
    <p:sldId id="451" r:id="rId24"/>
    <p:sldId id="369" r:id="rId25"/>
    <p:sldId id="433" r:id="rId26"/>
    <p:sldId id="439" r:id="rId27"/>
    <p:sldId id="440" r:id="rId28"/>
    <p:sldId id="393" r:id="rId29"/>
    <p:sldId id="394" r:id="rId30"/>
    <p:sldId id="395" r:id="rId31"/>
    <p:sldId id="460" r:id="rId32"/>
    <p:sldId id="459" r:id="rId33"/>
    <p:sldId id="398" r:id="rId34"/>
    <p:sldId id="423" r:id="rId35"/>
    <p:sldId id="425" r:id="rId36"/>
    <p:sldId id="424" r:id="rId37"/>
    <p:sldId id="426" r:id="rId38"/>
    <p:sldId id="405" r:id="rId39"/>
    <p:sldId id="407" r:id="rId40"/>
    <p:sldId id="406" r:id="rId41"/>
    <p:sldId id="454" r:id="rId42"/>
    <p:sldId id="410" r:id="rId43"/>
    <p:sldId id="409" r:id="rId44"/>
    <p:sldId id="411" r:id="rId45"/>
    <p:sldId id="412" r:id="rId46"/>
    <p:sldId id="408" r:id="rId47"/>
    <p:sldId id="419" r:id="rId48"/>
    <p:sldId id="367" r:id="rId49"/>
    <p:sldId id="449" r:id="rId50"/>
    <p:sldId id="450" r:id="rId51"/>
    <p:sldId id="303" r:id="rId52"/>
    <p:sldId id="316" r:id="rId53"/>
    <p:sldId id="332" r:id="rId54"/>
    <p:sldId id="339" r:id="rId55"/>
    <p:sldId id="346" r:id="rId56"/>
    <p:sldId id="376" r:id="rId57"/>
    <p:sldId id="428" r:id="rId58"/>
    <p:sldId id="374" r:id="rId59"/>
    <p:sldId id="375" r:id="rId60"/>
    <p:sldId id="396" r:id="rId61"/>
    <p:sldId id="399" r:id="rId62"/>
    <p:sldId id="461" r:id="rId63"/>
    <p:sldId id="462" r:id="rId64"/>
    <p:sldId id="463" r:id="rId65"/>
    <p:sldId id="379" r:id="rId66"/>
    <p:sldId id="418" r:id="rId67"/>
    <p:sldId id="380" r:id="rId68"/>
    <p:sldId id="416" r:id="rId69"/>
    <p:sldId id="441" r:id="rId70"/>
    <p:sldId id="437" r:id="rId71"/>
    <p:sldId id="455" r:id="rId72"/>
    <p:sldId id="351" r:id="rId73"/>
    <p:sldId id="464" r:id="rId74"/>
    <p:sldId id="465" r:id="rId75"/>
    <p:sldId id="466" r:id="rId76"/>
    <p:sldId id="349" r:id="rId77"/>
    <p:sldId id="312" r:id="rId78"/>
    <p:sldId id="315" r:id="rId79"/>
    <p:sldId id="384" r:id="rId80"/>
    <p:sldId id="309" r:id="rId81"/>
    <p:sldId id="330" r:id="rId82"/>
    <p:sldId id="331" r:id="rId83"/>
    <p:sldId id="359" r:id="rId84"/>
    <p:sldId id="378" r:id="rId85"/>
    <p:sldId id="453" r:id="rId86"/>
    <p:sldId id="337" r:id="rId87"/>
    <p:sldId id="446" r:id="rId88"/>
    <p:sldId id="447" r:id="rId89"/>
    <p:sldId id="373" r:id="rId90"/>
    <p:sldId id="296" r:id="rId91"/>
    <p:sldId id="401" r:id="rId92"/>
    <p:sldId id="402" r:id="rId93"/>
    <p:sldId id="403" r:id="rId94"/>
    <p:sldId id="404" r:id="rId95"/>
    <p:sldId id="400" r:id="rId96"/>
    <p:sldId id="431" r:id="rId97"/>
    <p:sldId id="432" r:id="rId98"/>
    <p:sldId id="313" r:id="rId9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25" autoAdjust="0"/>
    <p:restoredTop sz="78109" autoAdjust="0"/>
  </p:normalViewPr>
  <p:slideViewPr>
    <p:cSldViewPr>
      <p:cViewPr varScale="1">
        <p:scale>
          <a:sx n="51" d="100"/>
          <a:sy n="51" d="100"/>
        </p:scale>
        <p:origin x="936" y="3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F95C244-118B-4A96-B04B-CE7E3227E5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nytimes.com/2013/09/10/business/the-border-is-a-back-door-for-us-device-searches.html?_r=0"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ytimes.com/2013/04/29/business/media/social-medias-effects-on-markets-concern-regulators.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ytimes.com/2013/04/29/business/media/social-medias-effects-on-markets-concern-regulator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n.wikipedia.org/wiki/Frederick_Burr_Opper"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6B4804-410D-4EC0-AF2A-D134AEF2D3DB}" type="slidenum">
              <a:rPr lang="en-US" altLang="en-US" smtClean="0"/>
              <a:pPr>
                <a:spcBef>
                  <a:spcPct val="0"/>
                </a:spcBef>
              </a:pPr>
              <a:t>2</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https://www.aoc.gov/art/historic-rotunda-paintings/baptism-Pocahontas    </a:t>
            </a:r>
          </a:p>
          <a:p>
            <a:pPr eaLnBrk="1" hangingPunct="1"/>
            <a:r>
              <a:rPr lang="en-US" altLang="en-US" dirty="0">
                <a:latin typeface="Arial" panose="020B0604020202020204" pitchFamily="34" charset="0"/>
              </a:rPr>
              <a:t>John Rolfe (c. 1585 – 1622) </a:t>
            </a:r>
          </a:p>
          <a:p>
            <a:pPr eaLnBrk="1" hangingPunct="1"/>
            <a:r>
              <a:rPr lang="en-US" altLang="en-US" dirty="0">
                <a:latin typeface="Arial" panose="020B0604020202020204" pitchFamily="34" charset="0"/>
              </a:rPr>
              <a:t>Rolfe developed new technology – a strain of tobacco that grew well in VA and that Europeans wanted.  It kept the VA colony alive.  But what were some unintended consequences?  (tobacco deaths today, slavery back then)  Do we need to worry about unintended consequences of today’s technologies?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A75C5E-67C0-4A1D-A369-534A8ACA1EC9}" type="slidenum">
              <a:rPr lang="en-US" altLang="en-US" smtClean="0"/>
              <a:pPr>
                <a:spcBef>
                  <a:spcPct val="0"/>
                </a:spcBef>
              </a:pPr>
              <a:t>11</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Class is a cross between a professional ethics class and one that inspires people who actually know something about technology to get involved in public discussion of 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en-US" altLang="en-US">
                <a:latin typeface="Arial" panose="020B0604020202020204" pitchFamily="34" charset="0"/>
              </a:rPr>
              <a:t>The point:  If we were talking about anything that could be affected by printing, it would be absolutely everything.  Aren’t we</a:t>
            </a:r>
          </a:p>
          <a:p>
            <a:r>
              <a:rPr lang="en-US" altLang="en-US">
                <a:latin typeface="Arial" panose="020B0604020202020204" pitchFamily="34" charset="0"/>
              </a:rPr>
              <a:t>in about the same situation today with computing?</a:t>
            </a:r>
          </a:p>
          <a:p>
            <a:r>
              <a:rPr lang="en-US" altLang="en-US">
                <a:latin typeface="Arial" panose="020B0604020202020204" pitchFamily="34" charset="0"/>
              </a:rPr>
              <a:t>42-line bible printed in 1455.  Image of Gutenberg from: http://en.wikipedia.org/wiki/Johannes_Gutenberg</a:t>
            </a:r>
          </a:p>
          <a:p>
            <a:r>
              <a:rPr lang="en-US" altLang="en-US">
                <a:latin typeface="Arial" panose="020B0604020202020204" pitchFamily="34" charset="0"/>
              </a:rPr>
              <a:t>http://etc.usf.edu/clipart/44800/44880/44880_guten_press.htm</a:t>
            </a:r>
          </a:p>
        </p:txBody>
      </p:sp>
      <p:sp>
        <p:nvSpPr>
          <p:cNvPr id="2970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FB79A2-67C0-4837-8D78-3F82DF902672}" type="slidenum">
              <a:rPr lang="en-US" altLang="en-US" smtClean="0"/>
              <a:pPr>
                <a:spcBef>
                  <a:spcPct val="0"/>
                </a:spcBef>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https://blogs.gonzaga.edu/guswtech/the-suggestion-box/</a:t>
            </a:r>
          </a:p>
        </p:txBody>
      </p:sp>
      <p:sp>
        <p:nvSpPr>
          <p:cNvPr id="4" name="Slide Number Placeholder 3"/>
          <p:cNvSpPr>
            <a:spLocks noGrp="1"/>
          </p:cNvSpPr>
          <p:nvPr>
            <p:ph type="sldNum" sz="quarter" idx="10"/>
          </p:nvPr>
        </p:nvSpPr>
        <p:spPr/>
        <p:txBody>
          <a:bodyPr/>
          <a:lstStyle/>
          <a:p>
            <a:fld id="{CEB079BF-A437-47DF-9227-A50AFF7EC7D6}" type="slidenum">
              <a:rPr lang="en-US" smtClean="0"/>
              <a:t>13</a:t>
            </a:fld>
            <a:endParaRPr lang="en-US"/>
          </a:p>
        </p:txBody>
      </p:sp>
    </p:spTree>
    <p:extLst>
      <p:ext uri="{BB962C8B-B14F-4D97-AF65-F5344CB8AC3E}">
        <p14:creationId xmlns:p14="http://schemas.microsoft.com/office/powerpoint/2010/main" val="3722053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http://yourforum.gr/InvisionBoard/index.php?showtopic=392745</a:t>
            </a:r>
          </a:p>
          <a:p>
            <a:endParaRPr lang="en-US" dirty="0"/>
          </a:p>
          <a:p>
            <a:r>
              <a:rPr lang="en-US" dirty="0"/>
              <a:t>We return to this in ethics (utilitarianism) and there we ask people to click.</a:t>
            </a:r>
          </a:p>
        </p:txBody>
      </p:sp>
      <p:sp>
        <p:nvSpPr>
          <p:cNvPr id="4" name="Slide Number Placeholder 3"/>
          <p:cNvSpPr>
            <a:spLocks noGrp="1"/>
          </p:cNvSpPr>
          <p:nvPr>
            <p:ph type="sldNum" sz="quarter" idx="10"/>
          </p:nvPr>
        </p:nvSpPr>
        <p:spPr/>
        <p:txBody>
          <a:bodyPr/>
          <a:lstStyle/>
          <a:p>
            <a:fld id="{CEB079BF-A437-47DF-9227-A50AFF7EC7D6}" type="slidenum">
              <a:rPr lang="en-US" smtClean="0"/>
              <a:t>14</a:t>
            </a:fld>
            <a:endParaRPr lang="en-US"/>
          </a:p>
        </p:txBody>
      </p:sp>
    </p:spTree>
    <p:extLst>
      <p:ext uri="{BB962C8B-B14F-4D97-AF65-F5344CB8AC3E}">
        <p14:creationId xmlns:p14="http://schemas.microsoft.com/office/powerpoint/2010/main" val="1353131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US" altLang="en-US" dirty="0">
                <a:latin typeface="Arial" panose="020B0604020202020204" pitchFamily="34" charset="0"/>
              </a:rPr>
              <a:t>What would you do if your boss asked you to write this code: Algorithm causes car to turn off anti-pollution controls EXCEPT when being inspected.  Cheats the government and customers (who were very proud of themselves for buying such a “green” car).  Bigger deal in Europe, where diesel is more common.</a:t>
            </a:r>
          </a:p>
          <a:p>
            <a:r>
              <a:rPr lang="en-US" altLang="en-US" dirty="0">
                <a:latin typeface="Arial" panose="020B0604020202020204" pitchFamily="34" charset="0"/>
              </a:rPr>
              <a:t>Image: http://www.bbc.com/news/world-europe-34328689 </a:t>
            </a:r>
          </a:p>
        </p:txBody>
      </p:sp>
      <p:sp>
        <p:nvSpPr>
          <p:cNvPr id="348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A2F807-F024-4334-9640-0D7BDEAF9D3B}" type="slidenum">
              <a:rPr lang="en-US" altLang="en-US" smtClean="0"/>
              <a:pPr/>
              <a:t>17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present philosophical approaches.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Mill (hair sticking out): http://www.utilitarian.net/jsmill/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Kant: http://media-2.web.britannica.com/eb-media/69/99069-004-1D777F95.jpg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a:t>
            </a:r>
            <a:r>
              <a:rPr lang="en-US" altLang="en-US" baseline="0" dirty="0"/>
              <a:t> is outcome based.  How to compute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 is optimization based.  Deontological</a:t>
            </a:r>
            <a:r>
              <a:rPr lang="en-US" altLang="en-US" baseline="0" dirty="0"/>
              <a:t> approaches impose constraints.  So how does constrained optimization 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 to behave in a world where other agents are rational?  Prisoner’s dilemma.</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CEB079BF-A437-47DF-9227-A50AFF7EC7D6}" type="slidenum">
              <a:rPr lang="en-US" smtClean="0"/>
              <a:t>18</a:t>
            </a:fld>
            <a:endParaRPr lang="en-US"/>
          </a:p>
        </p:txBody>
      </p:sp>
    </p:spTree>
    <p:extLst>
      <p:ext uri="{BB962C8B-B14F-4D97-AF65-F5344CB8AC3E}">
        <p14:creationId xmlns:p14="http://schemas.microsoft.com/office/powerpoint/2010/main" val="4196553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EE4BCC-0F4C-4579-A598-D78386602C2A}" type="slidenum">
              <a:rPr lang="en-US" altLang="en-US" smtClean="0"/>
              <a:pPr>
                <a:spcBef>
                  <a:spcPct val="0"/>
                </a:spcBef>
              </a:pPr>
              <a:t>20</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Moor’s argument, described in Duquenoy, Jones and Blundell</a:t>
            </a:r>
          </a:p>
          <a:p>
            <a:pPr eaLnBrk="1" hangingPunct="1"/>
            <a:r>
              <a:rPr lang="en-US" altLang="en-US">
                <a:latin typeface="Arial" panose="020B0604020202020204" pitchFamily="34" charset="0"/>
              </a:rPr>
              <a:t>Invisible abuse: programmer of bank system instructs system to round and to deposit what is left in his account.</a:t>
            </a:r>
          </a:p>
          <a:p>
            <a:pPr eaLnBrk="1" hangingPunct="1"/>
            <a:r>
              <a:rPr lang="en-US" altLang="en-US">
                <a:latin typeface="Arial" panose="020B0604020202020204" pitchFamily="34" charset="0"/>
              </a:rPr>
              <a:t>Invisible values: programmer decides how to weight the various factors in making a decision.  No one can see those decisions.</a:t>
            </a:r>
          </a:p>
          <a:p>
            <a:pPr eaLnBrk="1" hangingPunct="1"/>
            <a:r>
              <a:rPr lang="en-US" altLang="en-US">
                <a:latin typeface="Arial" panose="020B0604020202020204" pitchFamily="34" charset="0"/>
              </a:rPr>
              <a:t>Computer may make calculation on something important, like when to launch a missle.  But no one can check the calculations.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52C323-9A21-421E-B5AB-7A17970ECC93}" type="slidenum">
              <a:rPr lang="en-US" altLang="en-US" smtClean="0"/>
              <a:pPr>
                <a:spcBef>
                  <a:spcPct val="0"/>
                </a:spcBef>
              </a:pPr>
              <a:t>21</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Moor’s argument, described in </a:t>
            </a:r>
            <a:r>
              <a:rPr lang="en-US" altLang="en-US" dirty="0" err="1">
                <a:latin typeface="Arial" panose="020B0604020202020204" pitchFamily="34" charset="0"/>
              </a:rPr>
              <a:t>Duquenoy</a:t>
            </a:r>
            <a:r>
              <a:rPr lang="en-US" altLang="en-US" dirty="0">
                <a:latin typeface="Arial" panose="020B0604020202020204" pitchFamily="34" charset="0"/>
              </a:rPr>
              <a:t>, Jones and Blundell  I added Complexity.</a:t>
            </a:r>
          </a:p>
          <a:p>
            <a:pPr eaLnBrk="1" hangingPunct="1"/>
            <a:r>
              <a:rPr lang="en-US" altLang="en-US" dirty="0">
                <a:latin typeface="Arial" panose="020B0604020202020204" pitchFamily="34" charset="0"/>
              </a:rPr>
              <a:t>Invisible abuse: programmer of bank system instructs system to round and to deposit what is left in his account.</a:t>
            </a:r>
          </a:p>
          <a:p>
            <a:pPr eaLnBrk="1" hangingPunct="1"/>
            <a:r>
              <a:rPr lang="en-US" altLang="en-US" dirty="0">
                <a:latin typeface="Arial" panose="020B0604020202020204" pitchFamily="34" charset="0"/>
              </a:rPr>
              <a:t>Invisible values: programmer decides how to weight the various factors in making a decision.  No one can see those decisions.</a:t>
            </a:r>
          </a:p>
          <a:p>
            <a:pPr eaLnBrk="1" hangingPunct="1"/>
            <a:r>
              <a:rPr lang="en-US" altLang="en-US" dirty="0">
                <a:latin typeface="Arial" panose="020B0604020202020204" pitchFamily="34" charset="0"/>
              </a:rPr>
              <a:t>Computer may make calculation on something important, like when to launch a </a:t>
            </a:r>
            <a:r>
              <a:rPr lang="en-US" altLang="en-US" dirty="0" err="1">
                <a:latin typeface="Arial" panose="020B0604020202020204" pitchFamily="34" charset="0"/>
              </a:rPr>
              <a:t>missle</a:t>
            </a:r>
            <a:r>
              <a:rPr lang="en-US" altLang="en-US" dirty="0">
                <a:latin typeface="Arial" panose="020B0604020202020204" pitchFamily="34" charset="0"/>
              </a:rPr>
              <a:t>.  But no one can check the calculations.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52C323-9A21-421E-B5AB-7A17970ECC93}" type="slidenum">
              <a:rPr lang="en-US" altLang="en-US" smtClean="0"/>
              <a:pPr>
                <a:spcBef>
                  <a:spcPct val="0"/>
                </a:spcBef>
              </a:pPr>
              <a:t>22</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Why am I showing you</a:t>
            </a:r>
            <a:r>
              <a:rPr lang="en-US" altLang="en-US" baseline="0" dirty="0">
                <a:latin typeface="Arial" panose="020B0604020202020204" pitchFamily="34" charset="0"/>
              </a:rPr>
              <a:t> this picture of Delta planes not in the sky?  IT system shutdown, July, 2016.</a:t>
            </a:r>
          </a:p>
          <a:p>
            <a:pPr eaLnBrk="1" hangingPunct="1"/>
            <a:r>
              <a:rPr lang="en-US" altLang="en-US" dirty="0">
                <a:latin typeface="Arial" panose="020B0604020202020204" pitchFamily="34" charset="0"/>
              </a:rPr>
              <a:t>http://www.sfgate.com/news/texas/article/Complexity-makes-airline-computer-systems-9129555.php </a:t>
            </a:r>
          </a:p>
          <a:p>
            <a:pPr eaLnBrk="1" hangingPunct="1"/>
            <a:r>
              <a:rPr lang="en-US" altLang="en-US" dirty="0">
                <a:latin typeface="Arial" panose="020B0604020202020204" pitchFamily="34" charset="0"/>
              </a:rPr>
              <a:t>Image from: http://www.vosizneias.com/160026/2014/03/30/atlanat-delta-virgin-takes-up-battle-for-new-york-london-fliers/</a:t>
            </a:r>
          </a:p>
          <a:p>
            <a:pPr eaLnBrk="1" hangingPunct="1"/>
            <a:r>
              <a:rPr lang="en-US" altLang="en-US" dirty="0">
                <a:latin typeface="Arial" panose="020B0604020202020204" pitchFamily="34" charset="0"/>
              </a:rPr>
              <a:t>And here’s another good article</a:t>
            </a:r>
            <a:r>
              <a:rPr lang="en-US" altLang="en-US" baseline="0" dirty="0">
                <a:latin typeface="Arial" panose="020B0604020202020204" pitchFamily="34" charset="0"/>
              </a:rPr>
              <a:t> about complexity: http://www.theatlantic.com/technology/archive/2016/08/entanglement/494930/</a:t>
            </a:r>
            <a:r>
              <a:rPr lang="en-US" altLang="en-US" dirty="0">
                <a:latin typeface="Arial" panose="020B0604020202020204" pitchFamily="34" charset="0"/>
              </a:rPr>
              <a:t>  </a:t>
            </a:r>
          </a:p>
        </p:txBody>
      </p:sp>
    </p:spTree>
    <p:extLst>
      <p:ext uri="{BB962C8B-B14F-4D97-AF65-F5344CB8AC3E}">
        <p14:creationId xmlns:p14="http://schemas.microsoft.com/office/powerpoint/2010/main" val="210781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66E39C-40DA-4980-8D78-D782DC4E13B2}" type="slidenum">
              <a:rPr lang="en-US" altLang="en-US" smtClean="0"/>
              <a:pPr>
                <a:spcBef>
                  <a:spcPct val="0"/>
                </a:spcBef>
              </a:pPr>
              <a:t>23</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Google article: http://www.politico.com/magazine/story/2015/08/how-google-could-rig-the-2016-election-121548.html?ml=po#.VdzO3_lVikq </a:t>
            </a:r>
          </a:p>
          <a:p>
            <a:pPr eaLnBrk="1" hangingPunct="1"/>
            <a:r>
              <a:rPr lang="en-US" altLang="en-US" dirty="0">
                <a:latin typeface="Arial" panose="020B0604020202020204" pitchFamily="34" charset="0"/>
              </a:rPr>
              <a:t>Moor’s argument, described in </a:t>
            </a:r>
            <a:r>
              <a:rPr lang="en-US" altLang="en-US" dirty="0" err="1">
                <a:latin typeface="Arial" panose="020B0604020202020204" pitchFamily="34" charset="0"/>
              </a:rPr>
              <a:t>Duquenoy</a:t>
            </a:r>
            <a:r>
              <a:rPr lang="en-US" altLang="en-US" dirty="0">
                <a:latin typeface="Arial" panose="020B0604020202020204" pitchFamily="34" charset="0"/>
              </a:rPr>
              <a:t>, Jones and Blundell</a:t>
            </a:r>
          </a:p>
          <a:p>
            <a:pPr eaLnBrk="1" hangingPunct="1"/>
            <a:r>
              <a:rPr lang="en-US" altLang="en-US" dirty="0">
                <a:latin typeface="Arial" panose="020B0604020202020204" pitchFamily="34" charset="0"/>
              </a:rPr>
              <a:t>Invisible abuse: programmer of bank system instructs system to round and to deposit what is left in his account.</a:t>
            </a:r>
          </a:p>
          <a:p>
            <a:pPr eaLnBrk="1" hangingPunct="1"/>
            <a:r>
              <a:rPr lang="en-US" altLang="en-US" dirty="0">
                <a:latin typeface="Arial" panose="020B0604020202020204" pitchFamily="34" charset="0"/>
              </a:rPr>
              <a:t>Invisible values: programmer decides how to weight the various factors in making a decision.  No one can see those decisions.</a:t>
            </a:r>
          </a:p>
          <a:p>
            <a:pPr eaLnBrk="1" hangingPunct="1"/>
            <a:r>
              <a:rPr lang="en-US" altLang="en-US" dirty="0">
                <a:latin typeface="Arial" panose="020B0604020202020204" pitchFamily="34" charset="0"/>
              </a:rPr>
              <a:t>Computer may make calculation on something important, like when to launch a </a:t>
            </a:r>
            <a:r>
              <a:rPr lang="en-US" altLang="en-US" dirty="0" err="1">
                <a:latin typeface="Arial" panose="020B0604020202020204" pitchFamily="34" charset="0"/>
              </a:rPr>
              <a:t>missle</a:t>
            </a:r>
            <a:r>
              <a:rPr lang="en-US" altLang="en-US" dirty="0">
                <a:latin typeface="Arial" panose="020B0604020202020204" pitchFamily="34" charset="0"/>
              </a:rPr>
              <a:t>.  But no one can check the calculations.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http://www.latimes.com/world/la-fg-obama-hiroshima-20160527-snap-story.html</a:t>
            </a:r>
          </a:p>
          <a:p>
            <a:endParaRPr lang="en-US" dirty="0"/>
          </a:p>
        </p:txBody>
      </p:sp>
      <p:sp>
        <p:nvSpPr>
          <p:cNvPr id="4" name="Slide Number Placeholder 3"/>
          <p:cNvSpPr>
            <a:spLocks noGrp="1"/>
          </p:cNvSpPr>
          <p:nvPr>
            <p:ph type="sldNum" sz="quarter" idx="10"/>
          </p:nvPr>
        </p:nvSpPr>
        <p:spPr/>
        <p:txBody>
          <a:bodyPr/>
          <a:lstStyle/>
          <a:p>
            <a:pPr>
              <a:defRPr/>
            </a:pPr>
            <a:fld id="{7F95C244-118B-4A96-B04B-CE7E3227E5C2}" type="slidenum">
              <a:rPr lang="en-US" altLang="en-US" smtClean="0"/>
              <a:pPr>
                <a:defRPr/>
              </a:pPr>
              <a:t>3</a:t>
            </a:fld>
            <a:endParaRPr lang="en-US" altLang="en-US"/>
          </a:p>
        </p:txBody>
      </p:sp>
    </p:spTree>
    <p:extLst>
      <p:ext uri="{BB962C8B-B14F-4D97-AF65-F5344CB8AC3E}">
        <p14:creationId xmlns:p14="http://schemas.microsoft.com/office/powerpoint/2010/main" val="1909368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this subject in the Ethics section.</a:t>
            </a:r>
          </a:p>
        </p:txBody>
      </p:sp>
      <p:sp>
        <p:nvSpPr>
          <p:cNvPr id="4" name="Slide Number Placeholder 3"/>
          <p:cNvSpPr>
            <a:spLocks noGrp="1"/>
          </p:cNvSpPr>
          <p:nvPr>
            <p:ph type="sldNum" sz="quarter" idx="10"/>
          </p:nvPr>
        </p:nvSpPr>
        <p:spPr/>
        <p:txBody>
          <a:bodyPr/>
          <a:lstStyle/>
          <a:p>
            <a:pPr>
              <a:defRPr/>
            </a:pPr>
            <a:fld id="{7F95C244-118B-4A96-B04B-CE7E3227E5C2}" type="slidenum">
              <a:rPr lang="en-US" altLang="en-US" smtClean="0"/>
              <a:pPr>
                <a:defRPr/>
              </a:pPr>
              <a:t>24</a:t>
            </a:fld>
            <a:endParaRPr lang="en-US" altLang="en-US"/>
          </a:p>
        </p:txBody>
      </p:sp>
    </p:spTree>
    <p:extLst>
      <p:ext uri="{BB962C8B-B14F-4D97-AF65-F5344CB8AC3E}">
        <p14:creationId xmlns:p14="http://schemas.microsoft.com/office/powerpoint/2010/main" val="3534290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altLang="en-US">
                <a:latin typeface="Arial" panose="020B0604020202020204" pitchFamily="34" charset="0"/>
              </a:rPr>
              <a:t>Black sounding names more likely to come up with arrests than white sounding ones.</a:t>
            </a:r>
          </a:p>
        </p:txBody>
      </p:sp>
      <p:sp>
        <p:nvSpPr>
          <p:cNvPr id="4506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6E95A9-C846-457A-B735-40F870AA2CA8}" type="slidenum">
              <a:rPr lang="en-US" altLang="en-US" smtClean="0"/>
              <a:pPr>
                <a:spcBef>
                  <a:spcPct val="0"/>
                </a:spcBef>
              </a:pPr>
              <a:t>25</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a:latin typeface="Arial" panose="020B0604020202020204" pitchFamily="34" charset="0"/>
              </a:rPr>
              <a:t>Black sounding names more likely to come up with arrests than white sounding ones.</a:t>
            </a:r>
          </a:p>
          <a:p>
            <a:r>
              <a:rPr lang="en-US" altLang="en-US">
                <a:latin typeface="Arial" panose="020B0604020202020204" pitchFamily="34" charset="0"/>
              </a:rPr>
              <a:t>If you search for Dr. Smith, an expert in undersea medicine, this is what you get. </a:t>
            </a:r>
          </a:p>
          <a:p>
            <a:r>
              <a:rPr lang="en-US" altLang="en-US">
                <a:latin typeface="Arial" panose="020B0604020202020204" pitchFamily="34" charset="0"/>
              </a:rPr>
              <a:t>http://so-treu.tumblr.com/post/36514648382/professor-finds-racial-profiling-in-ads-for-personal</a:t>
            </a:r>
          </a:p>
        </p:txBody>
      </p:sp>
      <p:sp>
        <p:nvSpPr>
          <p:cNvPr id="4710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3884B4-2C89-4F6A-95E0-5DE9F8961953}" type="slidenum">
              <a:rPr lang="en-US" altLang="en-US" smtClean="0"/>
              <a:pPr>
                <a:spcBef>
                  <a:spcPct val="0"/>
                </a:spcBef>
              </a:pPr>
              <a:t>26</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a:latin typeface="Arial" panose="020B0604020202020204" pitchFamily="34" charset="0"/>
              </a:rPr>
              <a:t>We don’t know much about the first thanksgiving in Jamestown.  We know everything about last year’s because of all the tweeting, etc.</a:t>
            </a:r>
          </a:p>
          <a:p>
            <a:r>
              <a:rPr lang="en-US" altLang="en-US">
                <a:latin typeface="Arial" panose="020B0604020202020204" pitchFamily="34" charset="0"/>
              </a:rPr>
              <a:t>http://mobile.nytimes.com/2012/11/22/technology/when-phones-come-out-long-before-the-turkey.xml</a:t>
            </a:r>
          </a:p>
          <a:p>
            <a:r>
              <a:rPr lang="en-US" altLang="en-US">
                <a:latin typeface="Arial" panose="020B0604020202020204" pitchFamily="34" charset="0"/>
              </a:rPr>
              <a:t>Jamestown image: http://bigthink.com/think-tank/the-first-thanksgiving-reclaiming-jamestown-from-the-dustbin-of-history?page=all</a:t>
            </a:r>
          </a:p>
        </p:txBody>
      </p:sp>
      <p:sp>
        <p:nvSpPr>
          <p:cNvPr id="5120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83EA06-D134-4D12-8FD4-FB5176F09329}" type="slidenum">
              <a:rPr lang="en-US" altLang="en-US" smtClean="0">
                <a:cs typeface="Arial" panose="020B0604020202020204" pitchFamily="34" charset="0"/>
              </a:rPr>
              <a:pPr>
                <a:spcBef>
                  <a:spcPct val="0"/>
                </a:spcBef>
              </a:pPr>
              <a:t>27</a:t>
            </a:fld>
            <a:endParaRPr lang="en-US" altLang="en-US">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r>
              <a:rPr lang="en-US" altLang="en-US">
                <a:latin typeface="Arial" panose="020B0604020202020204" pitchFamily="34" charset="0"/>
              </a:rPr>
              <a:t>But if only a few people can do the research, can they control what we end up believing about ourselves?</a:t>
            </a:r>
          </a:p>
        </p:txBody>
      </p:sp>
      <p:sp>
        <p:nvSpPr>
          <p:cNvPr id="5325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EC1CBC-C5B3-4508-BDCD-F9869EF42EA1}" type="slidenum">
              <a:rPr lang="en-US" altLang="en-US" smtClean="0">
                <a:cs typeface="Arial" panose="020B0604020202020204" pitchFamily="34" charset="0"/>
              </a:rPr>
              <a:pPr>
                <a:spcBef>
                  <a:spcPct val="0"/>
                </a:spcBef>
              </a:pPr>
              <a:t>28</a:t>
            </a:fld>
            <a:endParaRPr lang="en-US" altLang="en-US">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r>
              <a:rPr lang="en-US" altLang="en-US">
                <a:latin typeface="Arial" panose="020B0604020202020204" pitchFamily="34" charset="0"/>
              </a:rPr>
              <a:t>Try a query and see how it completes. Try “which actors are “ .   Or “definition”.  There’s a short homework where the students will then do this.</a:t>
            </a:r>
          </a:p>
        </p:txBody>
      </p:sp>
      <p:sp>
        <p:nvSpPr>
          <p:cNvPr id="5530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AD34B3-FAE8-4BA4-8170-460D823E9650}" type="slidenum">
              <a:rPr lang="en-US" altLang="en-US" smtClean="0">
                <a:cs typeface="Arial" panose="020B0604020202020204" pitchFamily="34" charset="0"/>
              </a:rPr>
              <a:pPr>
                <a:spcBef>
                  <a:spcPct val="0"/>
                </a:spcBef>
              </a:pPr>
              <a:t>29</a:t>
            </a:fld>
            <a:endParaRPr lang="en-US" altLang="en-US">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BF0CCA3-E388-45AB-A880-4B405637175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https://pixabay.com/p-159109/?no_redirect</a:t>
            </a:r>
          </a:p>
        </p:txBody>
      </p:sp>
    </p:spTree>
    <p:extLst>
      <p:ext uri="{BB962C8B-B14F-4D97-AF65-F5344CB8AC3E}">
        <p14:creationId xmlns:p14="http://schemas.microsoft.com/office/powerpoint/2010/main" val="3402368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BF0CCA3-E388-45AB-A880-4B405637175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Answer:  Software can be copyrighted and patented.</a:t>
            </a:r>
          </a:p>
          <a:p>
            <a:pPr eaLnBrk="1" hangingPunct="1"/>
            <a:r>
              <a:rPr lang="en-US" altLang="en-US" dirty="0">
                <a:latin typeface="Arial" panose="020B0604020202020204" pitchFamily="34" charset="0"/>
              </a:rPr>
              <a:t>https://cdn.meritalk.com/wp-content/uploads/2016/10/code.jpg</a:t>
            </a:r>
          </a:p>
        </p:txBody>
      </p:sp>
    </p:spTree>
    <p:extLst>
      <p:ext uri="{BB962C8B-B14F-4D97-AF65-F5344CB8AC3E}">
        <p14:creationId xmlns:p14="http://schemas.microsoft.com/office/powerpoint/2010/main" val="3458916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US" altLang="en-US" dirty="0">
                <a:latin typeface="Arial" panose="020B0604020202020204" pitchFamily="34" charset="0"/>
              </a:rPr>
              <a:t>Interesting because muddles don’t just happen with things that look like computers.</a:t>
            </a:r>
          </a:p>
          <a:p>
            <a:r>
              <a:rPr lang="en-US" altLang="en-US" dirty="0">
                <a:latin typeface="Arial" panose="020B0604020202020204" pitchFamily="34" charset="0"/>
              </a:rPr>
              <a:t>http://www.e-cigarettedirect.com/pages/How-E-Cigs-Work.html</a:t>
            </a:r>
          </a:p>
        </p:txBody>
      </p:sp>
      <p:sp>
        <p:nvSpPr>
          <p:cNvPr id="6144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C48AAA-D128-429F-8094-4ACD4815F6B9}" type="slidenum">
              <a:rPr lang="en-US" altLang="en-US" smtClean="0"/>
              <a:pPr>
                <a:spcBef>
                  <a:spcPct val="0"/>
                </a:spcBef>
              </a:pPr>
              <a:t>33</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US" altLang="en-US" dirty="0">
                <a:latin typeface="Arial" panose="020B0604020202020204" pitchFamily="34" charset="0"/>
              </a:rPr>
              <a:t>http://vaping360.com/the-battle-for-the-electronic-cigarette-market/ </a:t>
            </a:r>
          </a:p>
        </p:txBody>
      </p:sp>
      <p:sp>
        <p:nvSpPr>
          <p:cNvPr id="6349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D73E45-102D-4A2B-9DEB-67E51A74E8D3}" type="slidenum">
              <a:rPr lang="en-US" altLang="en-US" smtClean="0"/>
              <a:pPr>
                <a:spcBef>
                  <a:spcPct val="0"/>
                </a:spcBef>
              </a:pPr>
              <a:t>34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r>
              <a:rPr lang="en-US" altLang="en-US">
                <a:latin typeface="Arial" panose="020B0604020202020204" pitchFamily="34" charset="0"/>
              </a:rPr>
              <a:t>http://clubzone.com/content/uploads/2015/07/Ashley-madison-main.jpg </a:t>
            </a:r>
          </a:p>
          <a:p>
            <a:r>
              <a:rPr lang="en-US" altLang="en-US">
                <a:latin typeface="Arial" panose="020B0604020202020204" pitchFamily="34" charset="0"/>
              </a:rPr>
              <a:t>http://www.nbcnews.com/news/us-news/exclusive-secret-nsa-map-shows-china-cyber-attacks-us-targets-n401211.  Mention specifically the attack on OPM that stole records of people with US security clearances.</a:t>
            </a:r>
          </a:p>
          <a:p>
            <a:r>
              <a:rPr lang="en-US" altLang="en-US">
                <a:latin typeface="Arial" panose="020B0604020202020204" pitchFamily="34" charset="0"/>
              </a:rPr>
              <a:t>http://usa.chinadaily.com.cn/weekly/img/attachement/jpg/site181/20121005/00221917e13e11d8730136.jpg</a:t>
            </a:r>
          </a:p>
          <a:p>
            <a:endParaRPr lang="en-US" altLang="en-US">
              <a:latin typeface="Arial" panose="020B0604020202020204" pitchFamily="34" charset="0"/>
            </a:endParaRPr>
          </a:p>
        </p:txBody>
      </p:sp>
      <p:sp>
        <p:nvSpPr>
          <p:cNvPr id="71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683144-C68C-4BA0-84EF-36FC1F2907FD}" type="slidenum">
              <a:rPr lang="en-US" altLang="en-US" smtClean="0"/>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r>
              <a:rPr lang="en-US" altLang="en-US" dirty="0">
                <a:latin typeface="Arial" panose="020B0604020202020204" pitchFamily="34" charset="0"/>
              </a:rPr>
              <a:t>2009: FDA bans import of unapproved drug delivery devices.  Company says no.  Then Family Smoking Prevention and Tobacco Control Act </a:t>
            </a:r>
            <a:r>
              <a:rPr lang="en-US" altLang="en-US" dirty="0" err="1">
                <a:latin typeface="Arial" panose="020B0604020202020204" pitchFamily="34" charset="0"/>
              </a:rPr>
              <a:t>passed.FDA</a:t>
            </a:r>
            <a:r>
              <a:rPr lang="en-US" altLang="en-US" dirty="0">
                <a:latin typeface="Arial" panose="020B0604020202020204" pitchFamily="34" charset="0"/>
              </a:rPr>
              <a:t> can regulate but not ban cigarettes.  So company argued these are cigarettes.  But now they want to be able to advertise.</a:t>
            </a:r>
          </a:p>
          <a:p>
            <a:r>
              <a:rPr lang="en-US" altLang="en-US" dirty="0">
                <a:latin typeface="Arial" panose="020B0604020202020204" pitchFamily="34" charset="0"/>
              </a:rPr>
              <a:t>http://www.nytimes.com/2013/10/27/business/the-e-cigarette-industry-waiting-to-exhale.html</a:t>
            </a:r>
          </a:p>
          <a:p>
            <a:r>
              <a:rPr lang="en-US" altLang="en-US" dirty="0">
                <a:latin typeface="Arial" panose="020B0604020202020204" pitchFamily="34" charset="0"/>
              </a:rPr>
              <a:t>Image:  http://silverlightchallenge.eu/e-cigs-better-regular-ones/ </a:t>
            </a:r>
          </a:p>
        </p:txBody>
      </p:sp>
      <p:sp>
        <p:nvSpPr>
          <p:cNvPr id="6758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C96491-8A04-4251-9AA9-8320A4B31FDA}" type="slidenum">
              <a:rPr lang="en-US" altLang="en-US" smtClean="0"/>
              <a:pPr>
                <a:spcBef>
                  <a:spcPct val="0"/>
                </a:spcBef>
              </a:pPr>
              <a:t>35</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r>
              <a:rPr lang="en-US" altLang="en-US" dirty="0">
                <a:latin typeface="Arial" panose="020B0604020202020204" pitchFamily="34" charset="0"/>
              </a:rPr>
              <a:t>May, 2016: FDA decides to regular e-cigs</a:t>
            </a:r>
            <a:r>
              <a:rPr lang="en-US" altLang="en-US" baseline="0" dirty="0">
                <a:latin typeface="Arial" panose="020B0604020202020204" pitchFamily="34" charset="0"/>
              </a:rPr>
              <a:t> heavily.</a:t>
            </a:r>
          </a:p>
          <a:p>
            <a:r>
              <a:rPr lang="en-US" altLang="en-US" baseline="0" dirty="0">
                <a:latin typeface="Arial" panose="020B0604020202020204" pitchFamily="34" charset="0"/>
              </a:rPr>
              <a:t>Image: http://www.cigbuyer.com/types-of-e-cigarettes/  </a:t>
            </a:r>
            <a:endParaRPr lang="en-US" altLang="en-US" dirty="0">
              <a:latin typeface="Arial" panose="020B0604020202020204" pitchFamily="34" charset="0"/>
            </a:endParaRPr>
          </a:p>
        </p:txBody>
      </p:sp>
      <p:sp>
        <p:nvSpPr>
          <p:cNvPr id="696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AF5013-15A5-4255-B431-53104973A14C}" type="slidenum">
              <a:rPr lang="en-US" altLang="en-US" smtClean="0"/>
              <a:pPr>
                <a:spcBef>
                  <a:spcPct val="0"/>
                </a:spcBef>
              </a:pPr>
              <a:t>36</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r>
              <a:rPr lang="en-US" altLang="en-US">
                <a:latin typeface="Arial" panose="020B0604020202020204" pitchFamily="34" charset="0"/>
              </a:rPr>
              <a:t>If I steal your tv, you haven’t got it any more.  If I steal your file, you do.  Does it matter?</a:t>
            </a:r>
          </a:p>
        </p:txBody>
      </p:sp>
      <p:sp>
        <p:nvSpPr>
          <p:cNvPr id="716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49B4E1-FF86-476D-9DEB-AB0779C4AB67}" type="slidenum">
              <a:rPr lang="en-US" altLang="en-US" smtClean="0"/>
              <a:pPr>
                <a:spcBef>
                  <a:spcPct val="0"/>
                </a:spcBef>
              </a:pPr>
              <a:t>37</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r>
              <a:rPr lang="en-US" altLang="en-US">
                <a:latin typeface="Arial" panose="020B0604020202020204" pitchFamily="34" charset="0"/>
              </a:rPr>
              <a:t>http://www.nytimes.com/2013/01/13/technology/aaron-swartz-internet-activist-dies-at-26.html?ref=us</a:t>
            </a:r>
          </a:p>
          <a:p>
            <a:endParaRPr lang="en-US" altLang="en-US">
              <a:latin typeface="Arial" panose="020B0604020202020204" pitchFamily="34" charset="0"/>
            </a:endParaRPr>
          </a:p>
        </p:txBody>
      </p:sp>
      <p:sp>
        <p:nvSpPr>
          <p:cNvPr id="7373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5A6A01-393A-40DD-BA7B-E78E6903B0DE}" type="slidenum">
              <a:rPr lang="en-US" altLang="en-US" smtClean="0"/>
              <a:pPr>
                <a:spcBef>
                  <a:spcPct val="0"/>
                </a:spcBef>
              </a:pPr>
              <a:t>38</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tLang="en-US">
                <a:latin typeface="Arial" panose="020B0604020202020204" pitchFamily="34" charset="0"/>
              </a:rPr>
              <a:t>Swartz believed things should be free. In 2011,  in an effort to provide free public access to JSTOR, he broke into computer networks at M.I.T. by means that included gaining entry to a utility closet on campus and leaving a laptop that signed into the university network under a false account. </a:t>
            </a:r>
          </a:p>
          <a:p>
            <a:r>
              <a:rPr lang="en-US" altLang="en-US">
                <a:latin typeface="Arial" panose="020B0604020202020204" pitchFamily="34" charset="0"/>
              </a:rPr>
              <a:t>Mr. Swartz turned over his hard drives with 4.8 million documents, and JSTOR declined to pursue the case. But Carmen M. Ortiz, a United States attorney, pressed on, saying that “stealing is stealing, whether you use a computer command or a crowbar, and whether you take documents, data or dollars.” </a:t>
            </a:r>
          </a:p>
          <a:p>
            <a:endParaRPr lang="en-US" altLang="en-US">
              <a:latin typeface="Arial" panose="020B0604020202020204" pitchFamily="34" charset="0"/>
            </a:endParaRPr>
          </a:p>
        </p:txBody>
      </p:sp>
      <p:sp>
        <p:nvSpPr>
          <p:cNvPr id="7578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CAAAE9-578D-45FC-8D63-508397461F4B}" type="slidenum">
              <a:rPr lang="en-US" altLang="en-US" smtClean="0"/>
              <a:pPr>
                <a:spcBef>
                  <a:spcPct val="0"/>
                </a:spcBef>
              </a:pPr>
              <a:t>39</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r>
              <a:rPr lang="en-US" altLang="en-US">
                <a:latin typeface="Arial" panose="020B0604020202020204" pitchFamily="34" charset="0"/>
              </a:rPr>
              <a:t>http://news.yahoo.com/fix-americas-harmful-hacking-laws-215710041.html  </a:t>
            </a:r>
          </a:p>
          <a:p>
            <a:r>
              <a:rPr lang="en-US" altLang="en-US">
                <a:latin typeface="Arial" panose="020B0604020202020204" pitchFamily="34" charset="0"/>
              </a:rPr>
              <a:t>Cartoon: http://www.non-competes.com/2011/04/ninth-circuit-extends-application-of.html</a:t>
            </a:r>
          </a:p>
          <a:p>
            <a:r>
              <a:rPr lang="en-US" altLang="en-US">
                <a:latin typeface="Arial" panose="020B0604020202020204" pitchFamily="34" charset="0"/>
              </a:rPr>
              <a:t>List from: http://en.wikipedia.org/wiki/Computer_Fraud_and_Abuse_Act</a:t>
            </a:r>
          </a:p>
        </p:txBody>
      </p:sp>
      <p:sp>
        <p:nvSpPr>
          <p:cNvPr id="7782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B8621A-FA2A-4385-9530-2556633B67F9}" type="slidenum">
              <a:rPr lang="en-US" altLang="en-US" smtClean="0"/>
              <a:pPr>
                <a:spcBef>
                  <a:spcPct val="0"/>
                </a:spcBef>
              </a:pPr>
              <a:t>40</a:t>
            </a:fld>
            <a:endParaRPr lang="en-US" altLang="en-US"/>
          </a:p>
        </p:txBody>
      </p:sp>
    </p:spTree>
    <p:extLst>
      <p:ext uri="{BB962C8B-B14F-4D97-AF65-F5344CB8AC3E}">
        <p14:creationId xmlns:p14="http://schemas.microsoft.com/office/powerpoint/2010/main" val="1956889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r>
              <a:rPr lang="en-US" altLang="en-US" dirty="0">
                <a:latin typeface="Arial" panose="020B0604020202020204" pitchFamily="34" charset="0"/>
              </a:rPr>
              <a:t>http://news.yahoo.com/fix-americas-harmful-hacking-laws-215710041.html  </a:t>
            </a:r>
          </a:p>
          <a:p>
            <a:r>
              <a:rPr lang="en-US" altLang="en-US" dirty="0">
                <a:latin typeface="Arial" panose="020B0604020202020204" pitchFamily="34" charset="0"/>
              </a:rPr>
              <a:t>Cartoon: http://www.non-competes.com/2011/04/ninth-circuit-extends-application-of.html</a:t>
            </a:r>
          </a:p>
          <a:p>
            <a:r>
              <a:rPr lang="en-US" altLang="en-US" dirty="0">
                <a:latin typeface="Arial" panose="020B0604020202020204" pitchFamily="34" charset="0"/>
              </a:rPr>
              <a:t>List from: http://en.wikipedia.org/wiki/Computer_Fraud_and_Abuse_Act</a:t>
            </a:r>
          </a:p>
        </p:txBody>
      </p:sp>
      <p:sp>
        <p:nvSpPr>
          <p:cNvPr id="7782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B8621A-FA2A-4385-9530-2556633B67F9}" type="slidenum">
              <a:rPr lang="en-US" altLang="en-US" smtClean="0"/>
              <a:pPr>
                <a:spcBef>
                  <a:spcPct val="0"/>
                </a:spcBef>
              </a:pPr>
              <a:t>41</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r>
              <a:rPr lang="en-US" altLang="en-US">
                <a:latin typeface="Arial" panose="020B0604020202020204" pitchFamily="34" charset="0"/>
              </a:rPr>
              <a:t>http://www.nytimes.com/2013/01/21/technology/how-mit-ensnared-a-hacker-bucking-a-freewheeling-culture.html?emc=eta1</a:t>
            </a:r>
          </a:p>
          <a:p>
            <a:r>
              <a:rPr lang="en-US" altLang="en-US">
                <a:latin typeface="Arial" panose="020B0604020202020204" pitchFamily="34" charset="0"/>
              </a:rPr>
              <a:t>Article talks about MIT’s decision, when they detected the intruder the second time, not just to try to block the security hole but to figure out who it was.</a:t>
            </a:r>
          </a:p>
          <a:p>
            <a:r>
              <a:rPr lang="en-US" altLang="en-US">
                <a:latin typeface="Arial" panose="020B0604020202020204" pitchFamily="34" charset="0"/>
              </a:rPr>
              <a:t>Seal: http://libraries.mit.edu/archives/exhibits/seal/ </a:t>
            </a:r>
          </a:p>
          <a:p>
            <a:r>
              <a:rPr lang="en-US" altLang="en-US">
                <a:latin typeface="Arial" panose="020B0604020202020204" pitchFamily="34" charset="0"/>
              </a:rPr>
              <a:t>MIT: http://www.newenglandmagazine.com/mit-massachusetts-institute-of-technology/</a:t>
            </a:r>
          </a:p>
        </p:txBody>
      </p:sp>
      <p:sp>
        <p:nvSpPr>
          <p:cNvPr id="7987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A2909C-C425-435E-A3DE-D7B2014C9A63}" type="slidenum">
              <a:rPr lang="en-US" altLang="en-US" smtClean="0"/>
              <a:pPr>
                <a:spcBef>
                  <a:spcPct val="0"/>
                </a:spcBef>
              </a:pPr>
              <a:t>42</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r>
              <a:rPr lang="en-US" altLang="en-US">
                <a:latin typeface="Arial" panose="020B0604020202020204" pitchFamily="34" charset="0"/>
              </a:rPr>
              <a:t>What if we got rid of private ownership of some information?  It costs money to maintain jstor, but maybe the government should just do it.  Then no crime.</a:t>
            </a:r>
          </a:p>
        </p:txBody>
      </p:sp>
      <p:sp>
        <p:nvSpPr>
          <p:cNvPr id="8192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613A9C2-D590-4CB7-971A-CD3DB39A9BB4}" type="slidenum">
              <a:rPr lang="en-US" altLang="en-US" smtClean="0"/>
              <a:pPr>
                <a:spcBef>
                  <a:spcPct val="0"/>
                </a:spcBef>
              </a:pPr>
              <a:t>43</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p:spPr>
        <p:txBody>
          <a:bodyPr/>
          <a:lstStyle/>
          <a:p>
            <a:r>
              <a:rPr lang="en-US" altLang="en-US">
                <a:latin typeface="Arial" panose="020B0604020202020204" pitchFamily="34" charset="0"/>
              </a:rPr>
              <a:t>What if we got rid of private ownership of some information?  It costs money to maintain jstor, but maybe the government should just do it.  Then no crime.</a:t>
            </a:r>
          </a:p>
          <a:p>
            <a:r>
              <a:rPr lang="en-US" altLang="en-US">
                <a:latin typeface="Arial" panose="020B0604020202020204" pitchFamily="34" charset="0"/>
              </a:rPr>
              <a:t>Inside with couches: http://en.wikipedia.org/wiki/Public_library</a:t>
            </a:r>
          </a:p>
          <a:p>
            <a:r>
              <a:rPr lang="en-US" altLang="en-US">
                <a:latin typeface="Arial" panose="020B0604020202020204" pitchFamily="34" charset="0"/>
              </a:rPr>
              <a:t>New York Public Library reading room: http://philip.greenspun.com/images/200607-nyc-eos30d-17-55-test/new-york-public-library-reading-room-3.tcl</a:t>
            </a:r>
          </a:p>
          <a:p>
            <a:r>
              <a:rPr lang="en-US" altLang="en-US">
                <a:latin typeface="Arial" panose="020B0604020202020204" pitchFamily="34" charset="0"/>
              </a:rPr>
              <a:t>Public library in Armagh, Ireland: http://www.freewebs.com/armagh/armaghpubliclibrary.htm (the one with books)</a:t>
            </a:r>
          </a:p>
        </p:txBody>
      </p:sp>
      <p:sp>
        <p:nvSpPr>
          <p:cNvPr id="8397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71BF6E-A9BE-406C-8CB2-ED4E6E4BB419}" type="slidenum">
              <a:rPr lang="en-US" altLang="en-US" smtClean="0"/>
              <a:pPr>
                <a:spcBef>
                  <a:spcPct val="0"/>
                </a:spcBef>
              </a:pPr>
              <a:t>44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r>
              <a:rPr lang="en-US" altLang="en-US" dirty="0">
                <a:latin typeface="Arial" panose="020B0604020202020204" pitchFamily="34" charset="0"/>
              </a:rPr>
              <a:t>http://crenk.com/toshiba-working-with-bill-gates-on-nuclear-reactor/ </a:t>
            </a:r>
          </a:p>
          <a:p>
            <a:r>
              <a:rPr lang="en-US" altLang="en-US" dirty="0">
                <a:latin typeface="Arial" panose="020B0604020202020204" pitchFamily="34" charset="0"/>
              </a:rPr>
              <a:t>http://static.howstuffworks.com/gif/nuclear-bomb-test.jpg  </a:t>
            </a:r>
          </a:p>
          <a:p>
            <a:r>
              <a:rPr lang="en-US" altLang="en-US" dirty="0">
                <a:latin typeface="Arial" panose="020B0604020202020204" pitchFamily="34" charset="0"/>
              </a:rPr>
              <a:t>And now there’s a probe of who leaked info about Stuxnet.</a:t>
            </a:r>
          </a:p>
        </p:txBody>
      </p:sp>
      <p:sp>
        <p:nvSpPr>
          <p:cNvPr id="1331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46A6DE-9172-4D39-9FFA-3A810FD55896}" type="slidenum">
              <a:rPr lang="en-US" altLang="en-US" smtClean="0"/>
              <a:pPr>
                <a:spcBef>
                  <a:spcPct val="0"/>
                </a:spcBef>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r>
              <a:rPr lang="en-US" altLang="en-US">
                <a:latin typeface="Arial" panose="020B0604020202020204" pitchFamily="34" charset="0"/>
              </a:rPr>
              <a:t>http://www.peopleofcolororganize.com/activism/racism-prison-social-crime-failure/ </a:t>
            </a:r>
          </a:p>
        </p:txBody>
      </p:sp>
      <p:sp>
        <p:nvSpPr>
          <p:cNvPr id="8602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8FBC78-C8C8-4C15-B28E-5FDA83C3BF2F}" type="slidenum">
              <a:rPr lang="en-US" altLang="en-US" smtClean="0"/>
              <a:pPr>
                <a:spcBef>
                  <a:spcPct val="0"/>
                </a:spcBef>
              </a:pPr>
              <a:t>45</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r>
              <a:rPr lang="en-US" altLang="en-US">
                <a:latin typeface="Arial" panose="020B0604020202020204" pitchFamily="34" charset="0"/>
              </a:rPr>
              <a:t>Article about US government using border entry as excuse to grab electronics and go through them:</a:t>
            </a:r>
          </a:p>
          <a:p>
            <a:r>
              <a:rPr lang="en-US" altLang="en-US" u="sng">
                <a:latin typeface="Arial" panose="020B0604020202020204" pitchFamily="34" charset="0"/>
                <a:hlinkClick r:id="rId3"/>
              </a:rPr>
              <a:t>http://www.nytimes.com/2013/09/10/business/the-border-is-a-back-door-for-us-device-searches.html?_r=0</a:t>
            </a:r>
            <a:r>
              <a:rPr lang="en-US" altLang="en-US">
                <a:latin typeface="Arial" panose="020B0604020202020204" pitchFamily="34" charset="0"/>
              </a:rPr>
              <a:t> </a:t>
            </a:r>
          </a:p>
          <a:p>
            <a:r>
              <a:rPr lang="en-US" altLang="en-US">
                <a:latin typeface="Arial" panose="020B0604020202020204" pitchFamily="34" charset="0"/>
              </a:rPr>
              <a:t>Muddle: is the contents of your laptop like the stuff in your suitcase or the stuff in your head?</a:t>
            </a:r>
          </a:p>
          <a:p>
            <a:r>
              <a:rPr lang="en-US" altLang="en-US">
                <a:latin typeface="Arial" panose="020B0604020202020204" pitchFamily="34" charset="0"/>
              </a:rPr>
              <a:t>Old picture: http://www.hektoeninternational.org/Intercepted-letters.html</a:t>
            </a:r>
          </a:p>
          <a:p>
            <a:r>
              <a:rPr lang="en-US" altLang="en-US">
                <a:latin typeface="Arial" panose="020B0604020202020204" pitchFamily="34" charset="0"/>
              </a:rPr>
              <a:t>Laptop picture:  http://www.freedigitalphotos.net/images/search.php?search=laptop</a:t>
            </a:r>
          </a:p>
        </p:txBody>
      </p:sp>
      <p:sp>
        <p:nvSpPr>
          <p:cNvPr id="8806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77F582-D055-4F6D-8FDB-BD38DDABD33B}" type="slidenum">
              <a:rPr lang="en-US" altLang="en-US" smtClean="0"/>
              <a:pPr>
                <a:spcBef>
                  <a:spcPct val="0"/>
                </a:spcBef>
              </a:pPr>
              <a:t>46</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 issue is trading off rights in new ways.  Mention this again in ethics after talking about expected value.</a:t>
            </a:r>
          </a:p>
          <a:p>
            <a:r>
              <a:rPr lang="en-US" dirty="0"/>
              <a:t>http://www.thewrap.com/fbi-admits-it-reset-san-bernardino-shooters-iphone-password/ </a:t>
            </a:r>
          </a:p>
        </p:txBody>
      </p:sp>
      <p:sp>
        <p:nvSpPr>
          <p:cNvPr id="4" name="Slide Number Placeholder 3"/>
          <p:cNvSpPr>
            <a:spLocks noGrp="1"/>
          </p:cNvSpPr>
          <p:nvPr>
            <p:ph type="sldNum" sz="quarter" idx="10"/>
          </p:nvPr>
        </p:nvSpPr>
        <p:spPr/>
        <p:txBody>
          <a:bodyPr/>
          <a:lstStyle/>
          <a:p>
            <a:fld id="{CEB079BF-A437-47DF-9227-A50AFF7EC7D6}" type="slidenum">
              <a:rPr lang="en-US" smtClean="0"/>
              <a:t>48</a:t>
            </a:fld>
            <a:endParaRPr lang="en-US"/>
          </a:p>
        </p:txBody>
      </p:sp>
    </p:spTree>
    <p:extLst>
      <p:ext uri="{BB962C8B-B14F-4D97-AF65-F5344CB8AC3E}">
        <p14:creationId xmlns:p14="http://schemas.microsoft.com/office/powerpoint/2010/main" val="3090273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can’t ignore security</a:t>
            </a:r>
            <a:r>
              <a:rPr lang="en-US" baseline="0" dirty="0"/>
              <a:t> of all sorts.</a:t>
            </a:r>
          </a:p>
          <a:p>
            <a:r>
              <a:rPr lang="en-US" dirty="0"/>
              <a:t>http://www.forbes.com/sites/stevemorgan/2016/01/17/cyber-crime-costs-projected-to-reach-2-trillion-by-2019/#6d58302e3bb0 </a:t>
            </a:r>
          </a:p>
        </p:txBody>
      </p:sp>
      <p:sp>
        <p:nvSpPr>
          <p:cNvPr id="4" name="Slide Number Placeholder 3"/>
          <p:cNvSpPr>
            <a:spLocks noGrp="1"/>
          </p:cNvSpPr>
          <p:nvPr>
            <p:ph type="sldNum" sz="quarter" idx="10"/>
          </p:nvPr>
        </p:nvSpPr>
        <p:spPr/>
        <p:txBody>
          <a:bodyPr/>
          <a:lstStyle/>
          <a:p>
            <a:fld id="{CEB079BF-A437-47DF-9227-A50AFF7EC7D6}" type="slidenum">
              <a:rPr lang="en-US" smtClean="0"/>
              <a:t>49</a:t>
            </a:fld>
            <a:endParaRPr lang="en-US"/>
          </a:p>
        </p:txBody>
      </p:sp>
    </p:spTree>
    <p:extLst>
      <p:ext uri="{BB962C8B-B14F-4D97-AF65-F5344CB8AC3E}">
        <p14:creationId xmlns:p14="http://schemas.microsoft.com/office/powerpoint/2010/main" val="619172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566DA3-44E8-4205-9739-89A294B9000F}" type="slidenum">
              <a:rPr lang="en-US" altLang="en-US" smtClean="0"/>
              <a:pPr>
                <a:spcBef>
                  <a:spcPct val="0"/>
                </a:spcBef>
              </a:pPr>
              <a:t>50</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The issue is what is the definition of “distribution” – it is merely “making available” the object?</a:t>
            </a:r>
          </a:p>
          <a:p>
            <a:pPr eaLnBrk="1" hangingPunct="1"/>
            <a:r>
              <a:rPr lang="en-US" altLang="en-US">
                <a:latin typeface="Arial" panose="020B0604020202020204" pitchFamily="34" charset="0"/>
              </a:rPr>
              <a:t>Picture from: http://www.washingtonpost.com/wp-dyn/content/article/2007/12/28/AR2007122800693.html</a:t>
            </a:r>
          </a:p>
          <a:p>
            <a:pPr eaLnBrk="1" hangingPunct="1"/>
            <a:r>
              <a:rPr lang="en-US" altLang="en-US">
                <a:latin typeface="Arial" panose="020B0604020202020204" pitchFamily="34" charset="0"/>
              </a:rPr>
              <a:t>Text from: http://blogs.ign.com/That_Reilly_Monster/2007/10/04/68120/</a:t>
            </a:r>
          </a:p>
          <a:p>
            <a:pPr eaLnBrk="1" hangingPunct="1"/>
            <a:r>
              <a:rPr lang="en-US" altLang="en-US">
                <a:latin typeface="Arial" panose="020B0604020202020204" pitchFamily="34" charset="0"/>
              </a:rPr>
              <a:t>May 15, 09: Judge may order new trial: http://www.startribune.com/entertainment/music/18971729.html?location_refer=Homepage</a:t>
            </a:r>
          </a:p>
          <a:p>
            <a:pPr eaLnBrk="1" hangingPunct="1"/>
            <a:r>
              <a:rPr lang="en-US" altLang="en-US">
                <a:latin typeface="Arial" panose="020B0604020202020204" pitchFamily="34" charset="0"/>
              </a:rPr>
              <a:t>Sept. 24: Judge orders new trial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68D1CC-3B77-4768-B53F-101C7B6C31F4}" type="slidenum">
              <a:rPr lang="en-US" altLang="en-US" smtClean="0"/>
              <a:pPr>
                <a:spcBef>
                  <a:spcPct val="0"/>
                </a:spcBef>
              </a:pPr>
              <a:t>51</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http://arstechnica.com/tech-policy/news/2009/06/jammie-thomas-retrial-verdict.ars </a:t>
            </a:r>
          </a:p>
          <a:p>
            <a:pPr eaLnBrk="1" hangingPunct="1"/>
            <a:r>
              <a:rPr lang="en-US" altLang="en-US">
                <a:latin typeface="Arial" panose="020B0604020202020204" pitchFamily="34" charset="0"/>
              </a:rPr>
              <a:t>This time, the judge didn’t define “distribution” for the jury.</a:t>
            </a:r>
          </a:p>
          <a:p>
            <a:pPr eaLnBrk="1" hangingPunct="1"/>
            <a:r>
              <a:rPr lang="en-US" altLang="en-US">
                <a:latin typeface="Arial" panose="020B0604020202020204" pitchFamily="34" charset="0"/>
              </a:rPr>
              <a:t>Note: amount is not based on actual damages.  There’s a statutory damage formula ($750 - $150,000 per song).  It is thought that the jury went high because they believed the defendant was not telling the truth.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EBC8B3-C212-4E2F-BAA3-ABA085F4619E}" type="slidenum">
              <a:rPr lang="en-US" altLang="en-US" smtClean="0"/>
              <a:pPr>
                <a:spcBef>
                  <a:spcPct val="0"/>
                </a:spcBef>
              </a:pPr>
              <a:t>52</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Picture and report of new amount: http://news.cnet.com/8301-31001_3-10439636-261.html?tag=mncol;txt </a:t>
            </a:r>
          </a:p>
          <a:p>
            <a:pPr eaLnBrk="1" hangingPunct="1"/>
            <a:r>
              <a:rPr lang="en-US" altLang="en-US">
                <a:latin typeface="Arial" panose="020B0604020202020204" pitchFamily="34" charset="0"/>
              </a:rPr>
              <a:t>Recording industry offer rejected: http://news.cnet.com/8301-31001_3-10442482-261.html </a:t>
            </a:r>
          </a:p>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5E972B-4D2B-4838-BF7C-4AC0255CB337}" type="slidenum">
              <a:rPr lang="en-US" altLang="en-US" smtClean="0"/>
              <a:pPr>
                <a:spcBef>
                  <a:spcPct val="0"/>
                </a:spcBef>
              </a:pPr>
              <a:t>53</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Picture and report of new amount: http://news.cnet.com/8301-31001_3-10439636-261.html?tag=mncol;txt </a:t>
            </a:r>
          </a:p>
          <a:p>
            <a:pPr eaLnBrk="1" hangingPunct="1"/>
            <a:r>
              <a:rPr lang="en-US" altLang="en-US">
                <a:latin typeface="Arial" panose="020B0604020202020204" pitchFamily="34" charset="0"/>
              </a:rPr>
              <a:t>Recording industry offer rejected: http://news.cnet.com/8301-31001_3-10442482-261.html </a:t>
            </a:r>
          </a:p>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263119-8FDC-45FD-9240-74D192CC94C3}" type="slidenum">
              <a:rPr lang="en-US" altLang="en-US" smtClean="0"/>
              <a:pPr>
                <a:spcBef>
                  <a:spcPct val="0"/>
                </a:spcBef>
              </a:pPr>
              <a:t>54</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wikipedia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2F3CC6-4394-4140-A863-263894E7E31D}" type="slidenum">
              <a:rPr lang="en-US" altLang="en-US" smtClean="0"/>
              <a:pPr>
                <a:spcBef>
                  <a:spcPct val="0"/>
                </a:spcBef>
              </a:pPr>
              <a:t>55</a:t>
            </a:fld>
            <a:endParaRPr lang="en-US" alt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wikipedia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u="sng" dirty="0">
                <a:latin typeface="+mn-lt"/>
                <a:hlinkClick r:id="rId3"/>
              </a:rPr>
              <a:t>http://www.nytimes.com/2013/04/29/business/media/social-medias-effects-on-markets-concern-regulators.html</a:t>
            </a:r>
            <a:endParaRPr lang="en-US" u="sng" dirty="0">
              <a:latin typeface="+mn-lt"/>
            </a:endParaRPr>
          </a:p>
          <a:p>
            <a:pPr eaLnBrk="1" fontAlgn="auto" hangingPunct="1">
              <a:spcBef>
                <a:spcPts val="0"/>
              </a:spcBef>
              <a:spcAft>
                <a:spcPts val="0"/>
              </a:spcAft>
              <a:defRPr/>
            </a:pPr>
            <a:r>
              <a:rPr lang="en-US" dirty="0">
                <a:latin typeface="+mn-lt"/>
              </a:rPr>
              <a:t>Twitter image: http://hackread.com/hackers-hack-twitter-of-the-associated-press-claiming-obamas-injury-white-house-blast/ </a:t>
            </a:r>
          </a:p>
          <a:p>
            <a:pPr eaLnBrk="1" fontAlgn="auto" hangingPunct="1">
              <a:spcBef>
                <a:spcPts val="0"/>
              </a:spcBef>
              <a:spcAft>
                <a:spcPts val="0"/>
              </a:spcAft>
              <a:defRPr/>
            </a:pPr>
            <a:r>
              <a:rPr lang="en-US" dirty="0">
                <a:latin typeface="+mn-lt"/>
              </a:rPr>
              <a:t>Dow Jones image: http://arstechnica.com/security/2013/04/hacked-ap-twitter-feed-rocks-market-after-sending-false-news-flash/  </a:t>
            </a:r>
          </a:p>
          <a:p>
            <a:pPr eaLnBrk="1" fontAlgn="auto" hangingPunct="1">
              <a:spcBef>
                <a:spcPts val="0"/>
              </a:spcBef>
              <a:spcAft>
                <a:spcPts val="0"/>
              </a:spcAft>
              <a:defRPr/>
            </a:pPr>
            <a:r>
              <a:rPr lang="en-US" dirty="0">
                <a:latin typeface="+mn-lt"/>
              </a:rPr>
              <a:t>These two slides repeat in Risk.</a:t>
            </a:r>
          </a:p>
          <a:p>
            <a:pPr>
              <a:defRPr/>
            </a:pPr>
            <a:r>
              <a:rPr lang="en-US" dirty="0"/>
              <a:t> </a:t>
            </a:r>
          </a:p>
        </p:txBody>
      </p:sp>
      <p:sp>
        <p:nvSpPr>
          <p:cNvPr id="1536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13545B-2D3C-4437-8DE8-8D99C608E22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7448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r>
              <a:rPr lang="en-US" altLang="en-US">
                <a:latin typeface="Arial" panose="020B0604020202020204" pitchFamily="34" charset="0"/>
              </a:rPr>
              <a:t>http://ffrf.org/faq/freethought/item/15139-did-you-know  </a:t>
            </a:r>
          </a:p>
        </p:txBody>
      </p:sp>
      <p:sp>
        <p:nvSpPr>
          <p:cNvPr id="10342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8E8A7B-868A-458B-824F-DF4B7101C6E8}" type="slidenum">
              <a:rPr lang="en-US" altLang="en-US" smtClean="0"/>
              <a:pPr>
                <a:spcBef>
                  <a:spcPct val="0"/>
                </a:spcBef>
              </a:pPr>
              <a:t>56</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p:spPr>
        <p:txBody>
          <a:bodyPr/>
          <a:lstStyle/>
          <a:p>
            <a:r>
              <a:rPr lang="en-US" altLang="en-US">
                <a:latin typeface="Arial" panose="020B0604020202020204" pitchFamily="34" charset="0"/>
              </a:rPr>
              <a:t>http://www.wired.com/threatlevel/2012/05/supreme-court-file-sharing?utm_source=Contextly&amp;utm_medium=RelatedLinks&amp;utm_campaign=Previous  </a:t>
            </a:r>
          </a:p>
          <a:p>
            <a:r>
              <a:rPr lang="en-US" altLang="en-US">
                <a:latin typeface="Arial" panose="020B0604020202020204" pitchFamily="34" charset="0"/>
              </a:rPr>
              <a:t>Tenenbaum picture from: http://en.wikipedia.org/wiki/Sony_BMG_v._Tenenbaum</a:t>
            </a:r>
          </a:p>
        </p:txBody>
      </p:sp>
      <p:sp>
        <p:nvSpPr>
          <p:cNvPr id="10547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EBF09A-FACD-4B74-88F3-F081082834B8}" type="slidenum">
              <a:rPr lang="en-US" altLang="en-US" smtClean="0"/>
              <a:pPr>
                <a:spcBef>
                  <a:spcPct val="0"/>
                </a:spcBef>
              </a:pPr>
              <a:t>57</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p:spPr>
        <p:txBody>
          <a:bodyPr/>
          <a:lstStyle/>
          <a:p>
            <a:r>
              <a:rPr lang="en-US" altLang="en-US">
                <a:latin typeface="Arial" panose="020B0604020202020204" pitchFamily="34" charset="0"/>
              </a:rPr>
              <a:t>Kinsella’s question: Caveman comes up with idea for building log cabin.  Lives nearer to hunting.  Good idea.  Others copy.  Do they own their houses or does original guy because it was his idea.  Does this stifle progress?  Analogy to Samsung vs Apple?</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Caveman: http://www.wikihow.com/Do-the-Caveman-Diet</a:t>
            </a:r>
          </a:p>
          <a:p>
            <a:r>
              <a:rPr lang="en-US" altLang="en-US">
                <a:latin typeface="Arial" panose="020B0604020202020204" pitchFamily="34" charset="0"/>
              </a:rPr>
              <a:t>Log Cabin: http://www.logcabindirectory.com/blog/log-cabin-in-a-ky-barn</a:t>
            </a:r>
          </a:p>
        </p:txBody>
      </p:sp>
      <p:sp>
        <p:nvSpPr>
          <p:cNvPr id="10854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B270A8-BD95-4BDF-BD0B-B1D31B374B1B}" type="slidenum">
              <a:rPr lang="en-US" altLang="en-US" smtClean="0"/>
              <a:pPr>
                <a:spcBef>
                  <a:spcPct val="0"/>
                </a:spcBef>
              </a:pPr>
              <a:t>59</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r>
              <a:rPr lang="en-US" altLang="en-US">
                <a:latin typeface="Arial" panose="020B0604020202020204" pitchFamily="34" charset="0"/>
              </a:rPr>
              <a:t>Kinsella’s question: Caveman comes up with idea for building log cabin.  Lives nearer to hunting.  Good idea.  Others copy.  Do they own their houses or does original guy because it was his idea.  Does this stifle progress?  Analogy to Samsung vs Apple?</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Caveman: http://www.wikihow.com/Do-the-Caveman-Diet</a:t>
            </a:r>
          </a:p>
          <a:p>
            <a:r>
              <a:rPr lang="en-US" altLang="en-US">
                <a:latin typeface="Arial" panose="020B0604020202020204" pitchFamily="34" charset="0"/>
              </a:rPr>
              <a:t>Log Cabin: http://www.logcabindirectory.com/blog/log-cabin-in-a-ky-barn</a:t>
            </a:r>
          </a:p>
        </p:txBody>
      </p:sp>
      <p:sp>
        <p:nvSpPr>
          <p:cNvPr id="11059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3C1D97-E320-4B00-A13F-F4A115295145}" type="slidenum">
              <a:rPr lang="en-US" altLang="en-US" smtClean="0"/>
              <a:pPr>
                <a:spcBef>
                  <a:spcPct val="0"/>
                </a:spcBef>
              </a:pPr>
              <a:t>60</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6FDAEB2-6006-40AF-B31B-65B45E3942CC}"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n-US" altLang="en-US" dirty="0"/>
              <a:t>Note: conceptual muddle: what is cell location data (is it the same as cell call content data)?</a:t>
            </a:r>
          </a:p>
          <a:p>
            <a:pPr eaLnBrk="1" hangingPunct="1"/>
            <a:r>
              <a:rPr lang="en-US" altLang="en-US" dirty="0"/>
              <a:t>Policy vacuum: Can the police get it without a warrant?     </a:t>
            </a:r>
          </a:p>
          <a:p>
            <a:pPr eaLnBrk="1" hangingPunct="1"/>
            <a:r>
              <a:rPr lang="en-US" altLang="en-US" dirty="0"/>
              <a:t>https://www.eff.org/deeplinks/2017/06/supreme-court-will-hear-significant-cell-phone-tracking-case  </a:t>
            </a:r>
          </a:p>
        </p:txBody>
      </p:sp>
    </p:spTree>
    <p:extLst>
      <p:ext uri="{BB962C8B-B14F-4D97-AF65-F5344CB8AC3E}">
        <p14:creationId xmlns:p14="http://schemas.microsoft.com/office/powerpoint/2010/main" val="20944934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6FDAEB2-6006-40AF-B31B-65B45E3942CC}"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n-US" altLang="en-US" dirty="0"/>
              <a:t>Note: conceptual muddle: what is cell location data (is it the same as cell call content data)?	</a:t>
            </a:r>
          </a:p>
          <a:p>
            <a:pPr eaLnBrk="1" hangingPunct="1"/>
            <a:r>
              <a:rPr lang="en-US" altLang="en-US" dirty="0"/>
              <a:t>Policy vacuum: Can the police get it without a warrant?    </a:t>
            </a:r>
          </a:p>
          <a:p>
            <a:pPr eaLnBrk="1" hangingPunct="1"/>
            <a:r>
              <a:rPr lang="en-US" altLang="en-US" dirty="0"/>
              <a:t>https://www.eff.org/deeplinks/2017/06/supreme-court-will-hear-significant-cell-phone-tracking-case </a:t>
            </a:r>
          </a:p>
          <a:p>
            <a:pPr eaLnBrk="1" hangingPunct="1"/>
            <a:r>
              <a:rPr lang="en-US" altLang="en-US" dirty="0"/>
              <a:t>https://www.supremecourt.gov/about/images/CourtBuilding.jpg </a:t>
            </a:r>
          </a:p>
        </p:txBody>
      </p:sp>
    </p:spTree>
    <p:extLst>
      <p:ext uri="{BB962C8B-B14F-4D97-AF65-F5344CB8AC3E}">
        <p14:creationId xmlns:p14="http://schemas.microsoft.com/office/powerpoint/2010/main" val="6968015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6FDAEB2-6006-40AF-B31B-65B45E3942CC}"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n-US" altLang="en-US" dirty="0"/>
              <a:t>If cell location data okay, what about nonstop drone surveillance?  	</a:t>
            </a:r>
            <a:r>
              <a:rPr lang="en-US" altLang="en-US"/>
              <a:t>	</a:t>
            </a:r>
            <a:endParaRPr lang="en-US" altLang="en-US" dirty="0"/>
          </a:p>
          <a:p>
            <a:pPr eaLnBrk="1" hangingPunct="1"/>
            <a:r>
              <a:rPr lang="en-US" altLang="en-US" dirty="0"/>
              <a:t>http://media.4rgos.it/s/Argos/6259381_R_SET?$Main768$&amp;w=620&amp;h=620</a:t>
            </a:r>
          </a:p>
        </p:txBody>
      </p:sp>
    </p:spTree>
    <p:extLst>
      <p:ext uri="{BB962C8B-B14F-4D97-AF65-F5344CB8AC3E}">
        <p14:creationId xmlns:p14="http://schemas.microsoft.com/office/powerpoint/2010/main" val="2961090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p:spPr>
        <p:txBody>
          <a:bodyPr/>
          <a:lstStyle/>
          <a:p>
            <a:r>
              <a:rPr lang="en-US" altLang="en-US" dirty="0">
                <a:latin typeface="Arial" panose="020B0604020202020204" pitchFamily="34" charset="0"/>
              </a:rPr>
              <a:t>This case is cited as precedent that you don’t have privacy rights to a third party’s data.  But, back then, how much did any company know about you?  We will talk about a more modern version when we get to privacy – Can the government demand your Facebook data?  (In Privacy 1).</a:t>
            </a:r>
          </a:p>
          <a:p>
            <a:r>
              <a:rPr lang="en-US" altLang="en-US" dirty="0">
                <a:latin typeface="Arial" panose="020B0604020202020204" pitchFamily="34" charset="0"/>
              </a:rPr>
              <a:t>http://caselaw.lp.findlaw.com/cgi-bin/getcase.pl?navby=case&amp;court=US&amp;vol=425&amp;invol=435&amp;pageno=443</a:t>
            </a:r>
          </a:p>
        </p:txBody>
      </p:sp>
      <p:sp>
        <p:nvSpPr>
          <p:cNvPr id="13312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7F93A8-B317-4A70-B8B6-8F408EF6B7C4}" type="slidenum">
              <a:rPr lang="en-US" altLang="en-US" smtClean="0"/>
              <a:pPr>
                <a:spcBef>
                  <a:spcPct val="0"/>
                </a:spcBef>
              </a:pPr>
              <a:t>64</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p:spPr>
        <p:txBody>
          <a:bodyPr/>
          <a:lstStyle/>
          <a:p>
            <a:r>
              <a:rPr lang="en-US" altLang="en-US" dirty="0">
                <a:latin typeface="Arial" panose="020B0604020202020204" pitchFamily="34" charset="0"/>
              </a:rPr>
              <a:t>Muddle: are the data your private matter or a corporate asset of the bank?  </a:t>
            </a:r>
          </a:p>
          <a:p>
            <a:r>
              <a:rPr lang="en-US" altLang="en-US" dirty="0">
                <a:latin typeface="Arial" panose="020B0604020202020204" pitchFamily="34" charset="0"/>
              </a:rPr>
              <a:t>Policy </a:t>
            </a:r>
            <a:r>
              <a:rPr lang="en-US" altLang="en-US" dirty="0" err="1">
                <a:latin typeface="Arial" panose="020B0604020202020204" pitchFamily="34" charset="0"/>
              </a:rPr>
              <a:t>vaccum</a:t>
            </a:r>
            <a:r>
              <a:rPr lang="en-US" altLang="en-US" dirty="0">
                <a:latin typeface="Arial" panose="020B0604020202020204" pitchFamily="34" charset="0"/>
              </a:rPr>
              <a:t>: Do you have a right to privacy in the bank’s corporate data?</a:t>
            </a:r>
          </a:p>
        </p:txBody>
      </p:sp>
      <p:sp>
        <p:nvSpPr>
          <p:cNvPr id="13517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AA7886-5F96-41B8-A152-3E15FCB27EE7}" type="slidenum">
              <a:rPr lang="en-US" altLang="en-US" smtClean="0"/>
              <a:pPr>
                <a:spcBef>
                  <a:spcPct val="0"/>
                </a:spcBef>
              </a:pPr>
              <a:t>65</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r>
              <a:rPr lang="en-US" altLang="en-US">
                <a:latin typeface="Arial" panose="020B0604020202020204" pitchFamily="34" charset="0"/>
              </a:rPr>
              <a:t>CSLI – Cell Site Location Information</a:t>
            </a:r>
          </a:p>
          <a:p>
            <a:r>
              <a:rPr lang="en-US" altLang="en-US">
                <a:latin typeface="Arial" panose="020B0604020202020204" pitchFamily="34" charset="0"/>
              </a:rPr>
              <a:t>http://nylawblog.typepad.com/suigeneris/2011/08/can-police-obtain-cell-phone-location-data-without-a-warrant.html</a:t>
            </a:r>
          </a:p>
        </p:txBody>
      </p:sp>
      <p:sp>
        <p:nvSpPr>
          <p:cNvPr id="13722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C3F07F-5B42-452A-8499-316078923677}" type="slidenum">
              <a:rPr lang="en-US" altLang="en-US" smtClean="0"/>
              <a:pPr>
                <a:spcBef>
                  <a:spcPct val="0"/>
                </a:spcBef>
              </a:pPr>
              <a:t>66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u="sng" dirty="0">
                <a:latin typeface="+mn-lt"/>
                <a:hlinkClick r:id="rId3"/>
              </a:rPr>
              <a:t>http://www.nytimes.com/2013/04/29/business/media/social-medias-effects-on-markets-concern-regulators.html</a:t>
            </a:r>
            <a:endParaRPr lang="en-US" u="sng" dirty="0">
              <a:latin typeface="+mn-lt"/>
            </a:endParaRPr>
          </a:p>
          <a:p>
            <a:pPr eaLnBrk="1" fontAlgn="auto" hangingPunct="1">
              <a:spcBef>
                <a:spcPts val="0"/>
              </a:spcBef>
              <a:spcAft>
                <a:spcPts val="0"/>
              </a:spcAft>
              <a:defRPr/>
            </a:pPr>
            <a:r>
              <a:rPr lang="en-US" dirty="0">
                <a:latin typeface="+mn-lt"/>
              </a:rPr>
              <a:t>Twitter image: http://hackread.com/hackers-hack-twitter-of-the-associated-press-claiming-obamas-injury-white-house-blast/ </a:t>
            </a:r>
          </a:p>
          <a:p>
            <a:pPr eaLnBrk="1" fontAlgn="auto" hangingPunct="1">
              <a:spcBef>
                <a:spcPts val="0"/>
              </a:spcBef>
              <a:spcAft>
                <a:spcPts val="0"/>
              </a:spcAft>
              <a:defRPr/>
            </a:pPr>
            <a:r>
              <a:rPr lang="en-US" dirty="0">
                <a:latin typeface="+mn-lt"/>
              </a:rPr>
              <a:t>Dow </a:t>
            </a:r>
            <a:r>
              <a:rPr lang="en-US">
                <a:latin typeface="+mn-lt"/>
              </a:rPr>
              <a:t>Jones image: http://arstechnica.com/security/2013/04/hacked-ap-twitter-feed-rocks-market-after-sending-false-news-flash/  </a:t>
            </a:r>
            <a:endParaRPr lang="en-US" dirty="0">
              <a:latin typeface="+mn-lt"/>
            </a:endParaRPr>
          </a:p>
          <a:p>
            <a:pPr>
              <a:defRPr/>
            </a:pPr>
            <a:r>
              <a:rPr lang="en-US" dirty="0"/>
              <a:t> </a:t>
            </a:r>
          </a:p>
        </p:txBody>
      </p:sp>
      <p:sp>
        <p:nvSpPr>
          <p:cNvPr id="1741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76B48D-AE86-434F-A46B-4EE19094F7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64233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p:spPr>
        <p:txBody>
          <a:bodyPr/>
          <a:lstStyle/>
          <a:p>
            <a:r>
              <a:rPr lang="en-US" altLang="en-US">
                <a:latin typeface="Arial" panose="020B0604020202020204" pitchFamily="34" charset="0"/>
              </a:rPr>
              <a:t>http://www.usnews.com/news/articles/2014/06/12/police-need-warrant-for-cellphone-location-data-appeals-court-rules</a:t>
            </a:r>
          </a:p>
        </p:txBody>
      </p:sp>
      <p:sp>
        <p:nvSpPr>
          <p:cNvPr id="140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39F9B8-75F4-41E0-B2EA-6C3A9734D270}" type="slidenum">
              <a:rPr lang="en-US" altLang="en-US" smtClean="0"/>
              <a:pPr/>
              <a:t>68</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p:spPr>
        <p:txBody>
          <a:bodyPr/>
          <a:lstStyle/>
          <a:p>
            <a:r>
              <a:rPr lang="en-US" altLang="en-US" dirty="0">
                <a:latin typeface="Arial" panose="020B0604020202020204" pitchFamily="34" charset="0"/>
              </a:rPr>
              <a:t>http://www.usnews.com/news/articles/2015/05/06/warrant-protection-for-cellphone-location-data-tossed-on-appeal </a:t>
            </a:r>
          </a:p>
          <a:p>
            <a:r>
              <a:rPr lang="en-US" altLang="en-US" dirty="0">
                <a:latin typeface="Arial" panose="020B0604020202020204" pitchFamily="34" charset="0"/>
              </a:rPr>
              <a:t>And May, 2016:  https://theintercept.com/2016/05/31/appeals-court-delivers-devastating-blow-to-cell-phone-privacy-advocates/ , based on third </a:t>
            </a:r>
            <a:r>
              <a:rPr lang="en-US" altLang="en-US">
                <a:latin typeface="Arial" panose="020B0604020202020204" pitchFamily="34" charset="0"/>
              </a:rPr>
              <a:t>party doctrine.</a:t>
            </a:r>
          </a:p>
        </p:txBody>
      </p:sp>
      <p:sp>
        <p:nvSpPr>
          <p:cNvPr id="142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C268C0-E2A2-4188-A1E9-78B83F98CDFF}" type="slidenum">
              <a:rPr lang="en-US" altLang="en-US" smtClean="0"/>
              <a:pPr/>
              <a:t>69</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http://www.theatlantic.com/technology/archive/2016/04/sixth-circuit-cellphone-tracking-csli-warrant/478197/  </a:t>
            </a:r>
          </a:p>
          <a:p>
            <a:r>
              <a:rPr lang="en-US" dirty="0"/>
              <a:t>Map:  https://www.aclu.org/map/cell-phone-location-tracking-laws-state</a:t>
            </a:r>
          </a:p>
        </p:txBody>
      </p:sp>
      <p:sp>
        <p:nvSpPr>
          <p:cNvPr id="4" name="Slide Number Placeholder 3"/>
          <p:cNvSpPr>
            <a:spLocks noGrp="1"/>
          </p:cNvSpPr>
          <p:nvPr>
            <p:ph type="sldNum" sz="quarter" idx="10"/>
          </p:nvPr>
        </p:nvSpPr>
        <p:spPr/>
        <p:txBody>
          <a:bodyPr/>
          <a:lstStyle/>
          <a:p>
            <a:pPr>
              <a:defRPr/>
            </a:pPr>
            <a:fld id="{7F95C244-118B-4A96-B04B-CE7E3227E5C2}" type="slidenum">
              <a:rPr lang="en-US" altLang="en-US" smtClean="0"/>
              <a:pPr>
                <a:defRPr/>
              </a:pPr>
              <a:t>70</a:t>
            </a:fld>
            <a:endParaRPr lang="en-US" altLang="en-US"/>
          </a:p>
        </p:txBody>
      </p:sp>
    </p:spTree>
    <p:extLst>
      <p:ext uri="{BB962C8B-B14F-4D97-AF65-F5344CB8AC3E}">
        <p14:creationId xmlns:p14="http://schemas.microsoft.com/office/powerpoint/2010/main" val="40508641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p:spPr>
        <p:txBody>
          <a:bodyPr/>
          <a:lstStyle/>
          <a:p>
            <a:r>
              <a:rPr lang="en-US" altLang="en-US" dirty="0">
                <a:latin typeface="Arial" panose="020B0604020202020204" pitchFamily="34" charset="0"/>
              </a:rPr>
              <a:t>Story about Google using info from social web sites to affect search results.  Is this good or scary?</a:t>
            </a:r>
          </a:p>
          <a:p>
            <a:r>
              <a:rPr lang="en-US" altLang="en-US" dirty="0">
                <a:latin typeface="Arial" panose="020B0604020202020204" pitchFamily="34" charset="0"/>
              </a:rPr>
              <a:t>Talk about this here and then refer back to it in Privacy 2. Also Filter bubbles in Using the bits.</a:t>
            </a:r>
          </a:p>
          <a:p>
            <a:r>
              <a:rPr lang="en-US" altLang="en-US" dirty="0">
                <a:latin typeface="Arial" panose="020B0604020202020204" pitchFamily="34" charset="0"/>
              </a:rPr>
              <a:t>Google+: http://mashable.com/2011/06/28/google-plus/ </a:t>
            </a:r>
          </a:p>
        </p:txBody>
      </p:sp>
      <p:sp>
        <p:nvSpPr>
          <p:cNvPr id="15462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21F281-3B1A-4D15-B105-FCC5A7B4DAE1}" type="slidenum">
              <a:rPr lang="en-US" altLang="en-US" smtClean="0"/>
              <a:pPr>
                <a:spcBef>
                  <a:spcPct val="0"/>
                </a:spcBef>
              </a:pPr>
              <a:t>71</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Reporters with various forms of "fake news" from an 1894 illustration by </a:t>
            </a:r>
            <a:r>
              <a:rPr lang="en-US" sz="1200" b="0" i="0" u="none" strike="noStrike" kern="1200" dirty="0">
                <a:solidFill>
                  <a:schemeClr val="tx1"/>
                </a:solidFill>
                <a:effectLst/>
                <a:latin typeface="+mn-lt"/>
                <a:ea typeface="+mn-ea"/>
                <a:cs typeface="+mn-cs"/>
                <a:hlinkClick r:id="rId3" tooltip="Frederick Burr Opper"/>
              </a:rPr>
              <a:t>Frederick Burr </a:t>
            </a:r>
            <a:r>
              <a:rPr lang="en-US" sz="1200" b="0" i="0" u="none" strike="noStrike" kern="1200" dirty="0" err="1">
                <a:solidFill>
                  <a:schemeClr val="tx1"/>
                </a:solidFill>
                <a:effectLst/>
                <a:latin typeface="+mn-lt"/>
                <a:ea typeface="+mn-ea"/>
                <a:cs typeface="+mn-cs"/>
                <a:hlinkClick r:id="rId3" tooltip="Frederick Burr Opper"/>
              </a:rPr>
              <a:t>Opper</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https://en.wikipedia.org/wiki/Fake_news#/media/File:The_fin_de_si%C3%A8cle_newspaper_proprietor_(cropped).jpg</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It’s always been with us.  But we have lost many of the traditional checks on it. 		AKC</a:t>
            </a:r>
          </a:p>
          <a:p>
            <a:endParaRPr lang="en-US" dirty="0"/>
          </a:p>
        </p:txBody>
      </p:sp>
      <p:sp>
        <p:nvSpPr>
          <p:cNvPr id="4" name="Slide Number Placeholder 3"/>
          <p:cNvSpPr>
            <a:spLocks noGrp="1"/>
          </p:cNvSpPr>
          <p:nvPr>
            <p:ph type="sldNum" sz="quarter" idx="10"/>
          </p:nvPr>
        </p:nvSpPr>
        <p:spPr/>
        <p:txBody>
          <a:bodyPr/>
          <a:lstStyle/>
          <a:p>
            <a:fld id="{CEB079BF-A437-47DF-9227-A50AFF7EC7D6}" type="slidenum">
              <a:rPr lang="en-US" smtClean="0"/>
              <a:t>72</a:t>
            </a:fld>
            <a:endParaRPr lang="en-US"/>
          </a:p>
        </p:txBody>
      </p:sp>
    </p:spTree>
    <p:extLst>
      <p:ext uri="{BB962C8B-B14F-4D97-AF65-F5344CB8AC3E}">
        <p14:creationId xmlns:p14="http://schemas.microsoft.com/office/powerpoint/2010/main" val="42577586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https://en.wikipedia.org/wiki/Pizzagate_conspiracy_theory	</a:t>
            </a:r>
            <a:r>
              <a:rPr lang="en-US" dirty="0" err="1"/>
              <a:t>Pizzagate</a:t>
            </a:r>
            <a:r>
              <a:rPr lang="en-US" dirty="0"/>
              <a:t> fake news Fall, 2016	AKC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491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http://www.latimes.com/business/la-fi-tn-vegas-fake-news-20171002-story.html		AKC</a:t>
            </a:r>
          </a:p>
          <a:p>
            <a:r>
              <a:rPr lang="en-US" dirty="0"/>
              <a:t>http://www.seomofo.com/orm/new-google-logo.html</a:t>
            </a:r>
          </a:p>
        </p:txBody>
      </p:sp>
      <p:sp>
        <p:nvSpPr>
          <p:cNvPr id="4" name="Slide Number Placeholder 3"/>
          <p:cNvSpPr>
            <a:spLocks noGrp="1"/>
          </p:cNvSpPr>
          <p:nvPr>
            <p:ph type="sldNum" sz="quarter" idx="10"/>
          </p:nvPr>
        </p:nvSpPr>
        <p:spPr/>
        <p:txBody>
          <a:bodyPr/>
          <a:lstStyle/>
          <a:p>
            <a:fld id="{CEB079BF-A437-47DF-9227-A50AFF7EC7D6}" type="slidenum">
              <a:rPr lang="en-US" smtClean="0"/>
              <a:t>74</a:t>
            </a:fld>
            <a:endParaRPr lang="en-US"/>
          </a:p>
        </p:txBody>
      </p:sp>
    </p:spTree>
    <p:extLst>
      <p:ext uri="{BB962C8B-B14F-4D97-AF65-F5344CB8AC3E}">
        <p14:creationId xmlns:p14="http://schemas.microsoft.com/office/powerpoint/2010/main" val="36521178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513A23-6FF6-442A-BA4B-AA2D486F083F}" type="slidenum">
              <a:rPr lang="en-US" altLang="en-US" smtClean="0"/>
              <a:pPr>
                <a:spcBef>
                  <a:spcPct val="0"/>
                </a:spcBef>
              </a:pPr>
              <a:t>75</a:t>
            </a:fld>
            <a:endParaRPr lang="en-US" alt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Picture from: http://w2.eff.org/Privacy/printers/docucolor/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079720-60A6-4685-8677-3667A6CF1624}" type="slidenum">
              <a:rPr lang="en-US" altLang="en-US" smtClean="0"/>
              <a:pPr>
                <a:spcBef>
                  <a:spcPct val="0"/>
                </a:spcBef>
              </a:pPr>
              <a:t>78</a:t>
            </a:fld>
            <a:endParaRPr lang="en-US" alt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Image: http://www.technologyreview.com/web/22593/?a=f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855A98-5DA7-46A6-B921-3DF6BC40449D}" type="slidenum">
              <a:rPr lang="en-US" altLang="en-US" smtClean="0"/>
              <a:pPr>
                <a:spcBef>
                  <a:spcPct val="0"/>
                </a:spcBef>
              </a:pPr>
              <a:t>79</a:t>
            </a:fld>
            <a:endParaRPr lang="en-US" alt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Lori Drew picture: http://www.canada.com/topics/technology/story.html?id=997096 </a:t>
            </a:r>
          </a:p>
          <a:p>
            <a:pPr eaLnBrk="1" hangingPunct="1"/>
            <a:r>
              <a:rPr lang="en-US" altLang="en-US">
                <a:latin typeface="Arial" panose="020B0604020202020204" pitchFamily="34" charset="0"/>
              </a:rPr>
              <a:t>Megan Meier picture: http://en.wikipedia.org/wiki/Megan_Meier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16259F-87B4-49CE-8971-4A6735AF979D}" type="slidenum">
              <a:rPr lang="en-US" altLang="en-US" smtClean="0"/>
              <a:pPr>
                <a:spcBef>
                  <a:spcPct val="0"/>
                </a:spcBef>
              </a:pPr>
              <a:t>8</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Class is a cross between a professional ethics class and one that inspires people who actually know something about technology to get involved in public discussion of it.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r>
              <a:rPr lang="en-US" altLang="en-US">
                <a:latin typeface="Arial" panose="020B0604020202020204" pitchFamily="34" charset="0"/>
              </a:rPr>
              <a:t>http://en.wikipedia.org/wiki/United_States_v._Lori_Drew </a:t>
            </a:r>
          </a:p>
        </p:txBody>
      </p:sp>
      <p:sp>
        <p:nvSpPr>
          <p:cNvPr id="18534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17F48D-BC70-4228-A0DD-44AC8950DA8C}" type="slidenum">
              <a:rPr lang="en-US" altLang="en-US" smtClean="0"/>
              <a:pPr>
                <a:spcBef>
                  <a:spcPct val="0"/>
                </a:spcBef>
              </a:pPr>
              <a:t>82</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p:spPr>
        <p:txBody>
          <a:bodyPr/>
          <a:lstStyle/>
          <a:p>
            <a:r>
              <a:rPr lang="en-US" altLang="en-US">
                <a:latin typeface="Arial" panose="020B0604020202020204" pitchFamily="34" charset="0"/>
              </a:rPr>
              <a:t>Hard to write a bill that wouldn’t make all kinds of negative speech illegal.</a:t>
            </a:r>
          </a:p>
          <a:p>
            <a:endParaRPr lang="en-US" altLang="en-US">
              <a:latin typeface="Arial" panose="020B0604020202020204" pitchFamily="34" charset="0"/>
            </a:endParaRPr>
          </a:p>
        </p:txBody>
      </p:sp>
      <p:sp>
        <p:nvSpPr>
          <p:cNvPr id="18739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7C0097-905F-4AB8-B50F-0A69B6F7D20A}" type="slidenum">
              <a:rPr lang="en-US" altLang="en-US" smtClean="0"/>
              <a:pPr>
                <a:spcBef>
                  <a:spcPct val="0"/>
                </a:spcBef>
              </a:pPr>
              <a:t>83</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http://cyberbullying.org/Bullying-and-Cyberbullying-Laws.pdf </a:t>
            </a:r>
          </a:p>
        </p:txBody>
      </p:sp>
      <p:sp>
        <p:nvSpPr>
          <p:cNvPr id="4" name="Slide Number Placeholder 3"/>
          <p:cNvSpPr>
            <a:spLocks noGrp="1"/>
          </p:cNvSpPr>
          <p:nvPr>
            <p:ph type="sldNum" sz="quarter" idx="10"/>
          </p:nvPr>
        </p:nvSpPr>
        <p:spPr/>
        <p:txBody>
          <a:bodyPr/>
          <a:lstStyle/>
          <a:p>
            <a:pPr>
              <a:defRPr/>
            </a:pPr>
            <a:fld id="{7F95C244-118B-4A96-B04B-CE7E3227E5C2}" type="slidenum">
              <a:rPr lang="en-US" altLang="en-US" smtClean="0"/>
              <a:pPr>
                <a:defRPr/>
              </a:pPr>
              <a:t>84</a:t>
            </a:fld>
            <a:endParaRPr lang="en-US" altLang="en-US"/>
          </a:p>
        </p:txBody>
      </p:sp>
    </p:spTree>
    <p:extLst>
      <p:ext uri="{BB962C8B-B14F-4D97-AF65-F5344CB8AC3E}">
        <p14:creationId xmlns:p14="http://schemas.microsoft.com/office/powerpoint/2010/main" val="34065895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EF4BE7-1B4F-4544-ABAA-AC2CA61D466E}" type="slidenum">
              <a:rPr lang="en-US" altLang="en-US" smtClean="0"/>
              <a:pPr>
                <a:spcBef>
                  <a:spcPct val="0"/>
                </a:spcBef>
              </a:pPr>
              <a:t>85</a:t>
            </a:fld>
            <a:endParaRPr lang="en-US" alt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Image from: http://www.chesapeakepotomaccancer.com/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http://www.nytimes.com/2016/07/01/business/self-driving-tesla-fatal-crash-investigation.html?_r=0 </a:t>
            </a:r>
          </a:p>
          <a:p>
            <a:r>
              <a:rPr lang="en-US" dirty="0"/>
              <a:t>We will return to this example</a:t>
            </a:r>
            <a:r>
              <a:rPr lang="en-US" baseline="0" dirty="0"/>
              <a:t> once </a:t>
            </a:r>
            <a:r>
              <a:rPr lang="en-US" dirty="0"/>
              <a:t>we know how to do expected value computations.</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86</a:t>
            </a:fld>
            <a:endParaRPr lang="en-US" altLang="en-US"/>
          </a:p>
        </p:txBody>
      </p:sp>
    </p:spTree>
    <p:extLst>
      <p:ext uri="{BB962C8B-B14F-4D97-AF65-F5344CB8AC3E}">
        <p14:creationId xmlns:p14="http://schemas.microsoft.com/office/powerpoint/2010/main" val="28618330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https://en.wikipedia.org/wiki/List_of_motor_vehicle_deaths_in_U.S._by_year</a:t>
            </a:r>
          </a:p>
          <a:p>
            <a:endParaRPr lang="en-US" dirty="0"/>
          </a:p>
          <a:p>
            <a:r>
              <a:rPr lang="en-US" dirty="0"/>
              <a:t>Why the decline</a:t>
            </a:r>
            <a:r>
              <a:rPr lang="en-US" baseline="0" dirty="0"/>
              <a:t> even as passenger miles have increased? http://www.cnn.com/2011/US/04/01/traffic.fatalities/ </a:t>
            </a:r>
          </a:p>
          <a:p>
            <a:r>
              <a:rPr lang="en-US" sz="1200" b="0" i="0" kern="1200" dirty="0">
                <a:solidFill>
                  <a:schemeClr val="tx1"/>
                </a:solidFill>
                <a:effectLst/>
                <a:latin typeface="Arial" charset="0"/>
                <a:ea typeface="+mn-ea"/>
                <a:cs typeface="+mn-cs"/>
              </a:rPr>
              <a:t>Experts attribute the change to a variety of reasons, including changes to cars -- such as vehicle rollover protection -- and programs to change driver behavior -- such as campaigns addressing drunk driving, distracted driving and seat belt use. Laws aimed at young people also likely have had an impact, notably older minimum drinking ages and graduated drivers' licenses.</a:t>
            </a:r>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87</a:t>
            </a:fld>
            <a:endParaRPr lang="en-US" altLang="en-US"/>
          </a:p>
        </p:txBody>
      </p:sp>
    </p:spTree>
    <p:extLst>
      <p:ext uri="{BB962C8B-B14F-4D97-AF65-F5344CB8AC3E}">
        <p14:creationId xmlns:p14="http://schemas.microsoft.com/office/powerpoint/2010/main" val="25040959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p:spPr>
        <p:txBody>
          <a:bodyPr/>
          <a:lstStyle/>
          <a:p>
            <a:r>
              <a:rPr lang="en-US" altLang="en-US">
                <a:latin typeface="Arial" panose="020B0604020202020204" pitchFamily="34" charset="0"/>
              </a:rPr>
              <a:t>This slide is also in AI.</a:t>
            </a:r>
          </a:p>
          <a:p>
            <a:r>
              <a:rPr lang="en-US" altLang="en-US">
                <a:latin typeface="Arial" panose="020B0604020202020204" pitchFamily="34" charset="0"/>
              </a:rPr>
              <a:t>IBM site here just for people who want to learn more.</a:t>
            </a:r>
          </a:p>
          <a:p>
            <a:r>
              <a:rPr lang="en-US" altLang="en-US">
                <a:latin typeface="Arial" panose="020B0604020202020204" pitchFamily="34" charset="0"/>
              </a:rPr>
              <a:t>Intro motivates, mentions Deep Blue, mentions Hume.</a:t>
            </a:r>
          </a:p>
          <a:p>
            <a:r>
              <a:rPr lang="en-US" altLang="en-US">
                <a:latin typeface="Arial" panose="020B0604020202020204" pitchFamily="34" charset="0"/>
              </a:rPr>
              <a:t>Sample round is good.  Watch it.</a:t>
            </a:r>
          </a:p>
          <a:p>
            <a:r>
              <a:rPr lang="en-US" altLang="en-US">
                <a:latin typeface="Arial" panose="020B0604020202020204" pitchFamily="34" charset="0"/>
              </a:rPr>
              <a:t>Day 1 had lots of good material on Watson.</a:t>
            </a:r>
          </a:p>
          <a:p>
            <a:r>
              <a:rPr lang="en-US" altLang="en-US">
                <a:latin typeface="Arial" panose="020B0604020202020204" pitchFamily="34" charset="0"/>
              </a:rPr>
              <a:t>Power7: http://www.deathandtaxesmag.com/tag/watson-ibm/</a:t>
            </a:r>
          </a:p>
        </p:txBody>
      </p:sp>
      <p:sp>
        <p:nvSpPr>
          <p:cNvPr id="1976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A99A11-45E1-4546-8923-C8DA5C6C5585}" type="slidenum">
              <a:rPr lang="en-US" altLang="en-US" smtClean="0"/>
              <a:pPr>
                <a:spcBef>
                  <a:spcPct val="0"/>
                </a:spcBef>
              </a:pPr>
              <a:t>88</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p:spPr>
        <p:txBody>
          <a:bodyPr/>
          <a:lstStyle/>
          <a:p>
            <a:r>
              <a:rPr lang="en-US" altLang="en-US">
                <a:latin typeface="Arial" panose="020B0604020202020204" pitchFamily="34" charset="0"/>
              </a:rPr>
              <a:t>These next several slides repeat in the Economy section. http://www.stateofworkingamerica.org/articles/view/18   Of course, this may just be a bad recession and maybe the jobs will come back.  But there’s a good argument that technology will mean that they won’t.</a:t>
            </a:r>
          </a:p>
        </p:txBody>
      </p:sp>
      <p:sp>
        <p:nvSpPr>
          <p:cNvPr id="20070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299052-BEB0-43FC-B159-B7C2DD2755C0}" type="slidenum">
              <a:rPr lang="en-US" altLang="en-US" smtClean="0"/>
              <a:pPr>
                <a:spcBef>
                  <a:spcPct val="0"/>
                </a:spcBef>
              </a:pPr>
              <a:t>90</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p:spPr>
        <p:txBody>
          <a:bodyPr/>
          <a:lstStyle/>
          <a:p>
            <a:r>
              <a:rPr lang="en-US" altLang="en-US">
                <a:latin typeface="Arial" panose="020B0604020202020204" pitchFamily="34" charset="0"/>
              </a:rPr>
              <a:t>As long as there are some customers, the business owner class can keep cutting costs and increasing profits.</a:t>
            </a:r>
          </a:p>
          <a:p>
            <a:r>
              <a:rPr lang="en-US" altLang="en-US">
                <a:latin typeface="Arial" panose="020B0604020202020204" pitchFamily="34" charset="0"/>
              </a:rPr>
              <a:t>http://www.nytimes.com/2008/02/09/business/09idol.html?_r=1  </a:t>
            </a:r>
          </a:p>
          <a:p>
            <a:endParaRPr lang="en-US" altLang="en-US">
              <a:latin typeface="Arial" panose="020B0604020202020204" pitchFamily="34" charset="0"/>
            </a:endParaRPr>
          </a:p>
        </p:txBody>
      </p:sp>
      <p:sp>
        <p:nvSpPr>
          <p:cNvPr id="20275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D5D912-FF02-4273-8E4A-CD89B3BD0EC4}" type="slidenum">
              <a:rPr lang="en-US" altLang="en-US" smtClean="0"/>
              <a:pPr>
                <a:spcBef>
                  <a:spcPct val="0"/>
                </a:spcBef>
              </a:pPr>
              <a:t>91</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p:spPr>
        <p:txBody>
          <a:bodyPr/>
          <a:lstStyle/>
          <a:p>
            <a:r>
              <a:rPr lang="en-US" altLang="en-US">
                <a:latin typeface="Arial" panose="020B0604020202020204" pitchFamily="34" charset="0"/>
              </a:rPr>
              <a:t>As long as there are some customers, the business owner class can keep cutting costs and increasing profits.  Here, almost no employees in sight.</a:t>
            </a:r>
          </a:p>
          <a:p>
            <a:r>
              <a:rPr lang="en-US" altLang="en-US">
                <a:latin typeface="Arial" panose="020B0604020202020204" pitchFamily="34" charset="0"/>
              </a:rPr>
              <a:t>I edited this picture: http://sixthseal.com/category/fast-food-inc/</a:t>
            </a:r>
          </a:p>
        </p:txBody>
      </p:sp>
      <p:sp>
        <p:nvSpPr>
          <p:cNvPr id="20480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3D34BE-3FBA-4981-B4F8-36B36BE268BD}" type="slidenum">
              <a:rPr lang="en-US" altLang="en-US" smtClean="0"/>
              <a:pPr>
                <a:spcBef>
                  <a:spcPct val="0"/>
                </a:spcBef>
              </a:pPr>
              <a:t>92</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231DE4-DA1E-476F-95B9-B57A0845E78C}" type="slidenum">
              <a:rPr lang="en-US" altLang="en-US" smtClean="0"/>
              <a:pPr>
                <a:spcBef>
                  <a:spcPct val="0"/>
                </a:spcBef>
              </a:pPr>
              <a:t>9</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Why California’s new wide-wide delete button for teens  won’t work.</a:t>
            </a:r>
          </a:p>
          <a:p>
            <a:pPr eaLnBrk="1" hangingPunct="1"/>
            <a:endParaRPr lang="en-US" altLang="en-US">
              <a:latin typeface="Arial" panose="020B0604020202020204" pitchFamily="34" charset="0"/>
            </a:endParaRPr>
          </a:p>
          <a:p>
            <a:r>
              <a:rPr lang="en-US" altLang="en-US">
                <a:latin typeface="Arial" panose="020B0604020202020204" pitchFamily="34" charset="0"/>
              </a:rPr>
              <a:t>Now all this sounds nice in theory, but more than anything, this law </a:t>
            </a:r>
          </a:p>
          <a:p>
            <a:r>
              <a:rPr lang="en-US" altLang="en-US">
                <a:latin typeface="Arial" panose="020B0604020202020204" pitchFamily="34" charset="0"/>
              </a:rPr>
              <a:t>is a testament to the fact that lawmakers (at least in California) </a:t>
            </a:r>
          </a:p>
          <a:p>
            <a:r>
              <a:rPr lang="en-US" altLang="en-US">
                <a:latin typeface="Arial" panose="020B0604020202020204" pitchFamily="34" charset="0"/>
              </a:rPr>
              <a:t>have no real idea how the internet actually works.</a:t>
            </a:r>
          </a:p>
          <a:p>
            <a:pPr eaLnBrk="1" hangingPunct="1"/>
            <a:endParaRPr lang="en-US" altLang="en-US">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p:spPr>
        <p:txBody>
          <a:bodyPr/>
          <a:lstStyle/>
          <a:p>
            <a:r>
              <a:rPr lang="en-US" altLang="en-US">
                <a:latin typeface="Arial" panose="020B0604020202020204" pitchFamily="34" charset="0"/>
              </a:rPr>
              <a:t>As long as there are some customers, the business owner class can keep cutting costs and increasing profits.  Here, no employees in sight.</a:t>
            </a:r>
          </a:p>
          <a:p>
            <a:r>
              <a:rPr lang="en-US" altLang="en-US">
                <a:latin typeface="Arial" panose="020B0604020202020204" pitchFamily="34" charset="0"/>
              </a:rPr>
              <a:t>http://www.designboom.com/weblog/cat/10/view/13925/superflex-flooded-mcdonalds.html </a:t>
            </a:r>
          </a:p>
          <a:p>
            <a:endParaRPr lang="en-US" altLang="en-US">
              <a:latin typeface="Arial" panose="020B0604020202020204" pitchFamily="34" charset="0"/>
            </a:endParaRPr>
          </a:p>
        </p:txBody>
      </p:sp>
      <p:sp>
        <p:nvSpPr>
          <p:cNvPr id="20685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E9F819-2BAC-4741-8B00-366573CB1802}" type="slidenum">
              <a:rPr lang="en-US" altLang="en-US" smtClean="0"/>
              <a:pPr>
                <a:spcBef>
                  <a:spcPct val="0"/>
                </a:spcBef>
              </a:pPr>
              <a:t>93</a:t>
            </a:fld>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p:spPr>
        <p:txBody>
          <a:bodyPr/>
          <a:lstStyle/>
          <a:p>
            <a:r>
              <a:rPr lang="en-US" altLang="en-US">
                <a:latin typeface="Arial" panose="020B0604020202020204" pitchFamily="34" charset="0"/>
              </a:rPr>
              <a:t>Image from: http://favim.com/image/248973/</a:t>
            </a:r>
          </a:p>
          <a:p>
            <a:r>
              <a:rPr lang="en-US" altLang="en-US">
                <a:latin typeface="Arial" panose="020B0604020202020204" pitchFamily="34" charset="0"/>
              </a:rPr>
              <a:t>http://singularityhub.com/  </a:t>
            </a:r>
          </a:p>
        </p:txBody>
      </p:sp>
      <p:sp>
        <p:nvSpPr>
          <p:cNvPr id="21299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EE7A1C-F975-46BE-BE2E-333DD5EC42B6}" type="slidenum">
              <a:rPr lang="en-US" altLang="en-US" smtClean="0"/>
              <a:pPr>
                <a:spcBef>
                  <a:spcPct val="0"/>
                </a:spcBef>
              </a:pPr>
              <a:t>94</a:t>
            </a:fld>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p:spPr>
        <p:txBody>
          <a:bodyPr/>
          <a:lstStyle/>
          <a:p>
            <a:r>
              <a:rPr lang="en-US" altLang="en-US">
                <a:latin typeface="Arial" panose="020B0604020202020204" pitchFamily="34" charset="0"/>
              </a:rPr>
              <a:t>I got this email.  It touches on two important questions:  AI/weapons and the responsibility of professionals to get involved in society.</a:t>
            </a:r>
          </a:p>
        </p:txBody>
      </p:sp>
      <p:sp>
        <p:nvSpPr>
          <p:cNvPr id="2089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7E59EB-62B2-43F3-8D97-ACF810029A2D}" type="slidenum">
              <a:rPr lang="en-US" altLang="en-US" smtClean="0"/>
              <a:pPr/>
              <a:t>95</a:t>
            </a:fld>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p:spPr>
        <p:txBody>
          <a:bodyPr/>
          <a:lstStyle/>
          <a:p>
            <a:r>
              <a:rPr lang="en-US" altLang="en-US">
                <a:latin typeface="Arial" panose="020B0604020202020204" pitchFamily="34" charset="0"/>
              </a:rPr>
              <a:t>Another example of the role that actual technical experts can play in policy making.</a:t>
            </a:r>
          </a:p>
        </p:txBody>
      </p:sp>
      <p:sp>
        <p:nvSpPr>
          <p:cNvPr id="2109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5FDD36-2E1D-4C24-B0FA-6240720EA1A2}" type="slidenum">
              <a:rPr lang="en-US" altLang="en-US" smtClean="0"/>
              <a:pPr/>
              <a:t>96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1D2F23-60B9-4789-ACB4-CCC512981028}" type="slidenum">
              <a:rPr lang="en-US" altLang="en-US" smtClean="0"/>
              <a:pPr>
                <a:spcBef>
                  <a:spcPct val="0"/>
                </a:spcBef>
              </a:pPr>
              <a:t>10</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Should we allow electronic voting?  Maybe it makes it possible for more people to vote.  A good thing.  But is it too risky?  Only computer professionals are in a position to answer that question.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927906-BBED-48E5-8D4E-36A8E0D21DD7}" type="slidenum">
              <a:rPr lang="en-US" altLang="en-US"/>
              <a:pPr>
                <a:defRPr/>
              </a:pPr>
              <a:t>‹#›</a:t>
            </a:fld>
            <a:endParaRPr lang="en-US" altLang="en-US"/>
          </a:p>
        </p:txBody>
      </p:sp>
    </p:spTree>
    <p:extLst>
      <p:ext uri="{BB962C8B-B14F-4D97-AF65-F5344CB8AC3E}">
        <p14:creationId xmlns:p14="http://schemas.microsoft.com/office/powerpoint/2010/main" val="3263243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D0E193-A886-4FD2-A877-5F0FBF3E1301}" type="slidenum">
              <a:rPr lang="en-US" altLang="en-US"/>
              <a:pPr>
                <a:defRPr/>
              </a:pPr>
              <a:t>‹#›</a:t>
            </a:fld>
            <a:endParaRPr lang="en-US" altLang="en-US"/>
          </a:p>
        </p:txBody>
      </p:sp>
    </p:spTree>
    <p:extLst>
      <p:ext uri="{BB962C8B-B14F-4D97-AF65-F5344CB8AC3E}">
        <p14:creationId xmlns:p14="http://schemas.microsoft.com/office/powerpoint/2010/main" val="174085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B7771-4269-4CD1-8C25-248733769A5C}" type="slidenum">
              <a:rPr lang="en-US" altLang="en-US"/>
              <a:pPr>
                <a:defRPr/>
              </a:pPr>
              <a:t>‹#›</a:t>
            </a:fld>
            <a:endParaRPr lang="en-US" altLang="en-US"/>
          </a:p>
        </p:txBody>
      </p:sp>
    </p:spTree>
    <p:extLst>
      <p:ext uri="{BB962C8B-B14F-4D97-AF65-F5344CB8AC3E}">
        <p14:creationId xmlns:p14="http://schemas.microsoft.com/office/powerpoint/2010/main" val="1627434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426593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788933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656740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B354D5-499E-4343-BD0E-EBC0132644D6}"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267338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B354D5-499E-4343-BD0E-EBC0132644D6}" type="datetimeFigureOut">
              <a:rPr lang="en-US" smtClean="0"/>
              <a:t>11/15/2017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1453336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B354D5-499E-4343-BD0E-EBC0132644D6}" type="datetimeFigureOut">
              <a:rPr lang="en-US" smtClean="0"/>
              <a:t>11/15/2017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3549116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B354D5-499E-4343-BD0E-EBC0132644D6}" type="datetimeFigureOut">
              <a:rPr lang="en-US" smtClean="0"/>
              <a:t>11/15/2017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87251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B354D5-499E-4343-BD0E-EBC0132644D6}"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192903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CE933-F25D-49DB-9D2D-71C0E4C161DC}" type="slidenum">
              <a:rPr lang="en-US" altLang="en-US"/>
              <a:pPr>
                <a:defRPr/>
              </a:pPr>
              <a:t>‹#›</a:t>
            </a:fld>
            <a:endParaRPr lang="en-US" altLang="en-US"/>
          </a:p>
        </p:txBody>
      </p:sp>
    </p:spTree>
    <p:extLst>
      <p:ext uri="{BB962C8B-B14F-4D97-AF65-F5344CB8AC3E}">
        <p14:creationId xmlns:p14="http://schemas.microsoft.com/office/powerpoint/2010/main" val="3959222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B354D5-499E-4343-BD0E-EBC0132644D6}"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51355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879582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57849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4B57A-0D82-4509-A0CD-8BB67817EF08}" type="slidenum">
              <a:rPr lang="en-US" altLang="en-US"/>
              <a:pPr>
                <a:defRPr/>
              </a:pPr>
              <a:t>‹#›</a:t>
            </a:fld>
            <a:endParaRPr lang="en-US" altLang="en-US"/>
          </a:p>
        </p:txBody>
      </p:sp>
    </p:spTree>
    <p:extLst>
      <p:ext uri="{BB962C8B-B14F-4D97-AF65-F5344CB8AC3E}">
        <p14:creationId xmlns:p14="http://schemas.microsoft.com/office/powerpoint/2010/main" val="201055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B856C-DCEA-4CDE-BAD7-45E190801EF3}" type="slidenum">
              <a:rPr lang="en-US" altLang="en-US"/>
              <a:pPr>
                <a:defRPr/>
              </a:pPr>
              <a:t>‹#›</a:t>
            </a:fld>
            <a:endParaRPr lang="en-US" altLang="en-US"/>
          </a:p>
        </p:txBody>
      </p:sp>
    </p:spTree>
    <p:extLst>
      <p:ext uri="{BB962C8B-B14F-4D97-AF65-F5344CB8AC3E}">
        <p14:creationId xmlns:p14="http://schemas.microsoft.com/office/powerpoint/2010/main" val="54101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7B34A0-39A4-4FC9-B3E6-3A4A6D51C8C3}" type="slidenum">
              <a:rPr lang="en-US" altLang="en-US"/>
              <a:pPr>
                <a:defRPr/>
              </a:pPr>
              <a:t>‹#›</a:t>
            </a:fld>
            <a:endParaRPr lang="en-US" altLang="en-US"/>
          </a:p>
        </p:txBody>
      </p:sp>
    </p:spTree>
    <p:extLst>
      <p:ext uri="{BB962C8B-B14F-4D97-AF65-F5344CB8AC3E}">
        <p14:creationId xmlns:p14="http://schemas.microsoft.com/office/powerpoint/2010/main" val="125604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7345B2-15FA-4F74-90F3-A3DF0FE6A466}" type="slidenum">
              <a:rPr lang="en-US" altLang="en-US"/>
              <a:pPr>
                <a:defRPr/>
              </a:pPr>
              <a:t>‹#›</a:t>
            </a:fld>
            <a:endParaRPr lang="en-US" altLang="en-US"/>
          </a:p>
        </p:txBody>
      </p:sp>
    </p:spTree>
    <p:extLst>
      <p:ext uri="{BB962C8B-B14F-4D97-AF65-F5344CB8AC3E}">
        <p14:creationId xmlns:p14="http://schemas.microsoft.com/office/powerpoint/2010/main" val="3507456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E4FD9C-8D84-4767-9EDA-548DF14A23DE}" type="slidenum">
              <a:rPr lang="en-US" altLang="en-US"/>
              <a:pPr>
                <a:defRPr/>
              </a:pPr>
              <a:t>‹#›</a:t>
            </a:fld>
            <a:endParaRPr lang="en-US" altLang="en-US"/>
          </a:p>
        </p:txBody>
      </p:sp>
    </p:spTree>
    <p:extLst>
      <p:ext uri="{BB962C8B-B14F-4D97-AF65-F5344CB8AC3E}">
        <p14:creationId xmlns:p14="http://schemas.microsoft.com/office/powerpoint/2010/main" val="2609732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8E6ACF-6A18-4F0E-9B92-627EB1FB9296}" type="slidenum">
              <a:rPr lang="en-US" altLang="en-US"/>
              <a:pPr>
                <a:defRPr/>
              </a:pPr>
              <a:t>‹#›</a:t>
            </a:fld>
            <a:endParaRPr lang="en-US" altLang="en-US"/>
          </a:p>
        </p:txBody>
      </p:sp>
    </p:spTree>
    <p:extLst>
      <p:ext uri="{BB962C8B-B14F-4D97-AF65-F5344CB8AC3E}">
        <p14:creationId xmlns:p14="http://schemas.microsoft.com/office/powerpoint/2010/main" val="1561098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5C4091-980C-494E-A942-60E4DB94EE89}" type="slidenum">
              <a:rPr lang="en-US" altLang="en-US"/>
              <a:pPr>
                <a:defRPr/>
              </a:pPr>
              <a:t>‹#›</a:t>
            </a:fld>
            <a:endParaRPr lang="en-US" altLang="en-US"/>
          </a:p>
        </p:txBody>
      </p:sp>
    </p:spTree>
    <p:extLst>
      <p:ext uri="{BB962C8B-B14F-4D97-AF65-F5344CB8AC3E}">
        <p14:creationId xmlns:p14="http://schemas.microsoft.com/office/powerpoint/2010/main" val="24209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1D8BA6A-5448-45AF-902C-75DF4C3EF6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354D5-499E-4343-BD0E-EBC0132644D6}" type="datetimeFigureOut">
              <a:rPr lang="en-US" smtClean="0"/>
              <a:t>11/15/2017</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1124D-48A2-4B48-B126-F0E19C5CE225}" type="slidenum">
              <a:rPr lang="en-US" smtClean="0"/>
              <a:t>‹#›</a:t>
            </a:fld>
            <a:endParaRPr lang="en-US"/>
          </a:p>
        </p:txBody>
      </p:sp>
    </p:spTree>
    <p:extLst>
      <p:ext uri="{BB962C8B-B14F-4D97-AF65-F5344CB8AC3E}">
        <p14:creationId xmlns:p14="http://schemas.microsoft.com/office/powerpoint/2010/main" val="369173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userweb.cs.utexas.edu/users/ea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cientificamerican.com/article/volkswagen-uses-software-to-fool-epa-pollution-test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nytimes.com/2015/07/10/upshot/when-algorithms-discriminate.html?_r=1&amp;abt=0002&amp;abg=1"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mobile.nytimes.com/blogs/bits/2015/07/26/using-algorithms-to-determine-charact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articles.chicagotribune.com/2012-11-25/business/sns-rt-usa-internetprofilingl1e8me8dx-20121124_1_internet-ad-personal-data-ad-text" TargetMode="Externa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instantcheckmate.com/"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cs.utexas.edu/users/ear/cs349/GoogleQueryResearch.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vaping360.com/the-battle-for-the-electronic-cigarette-marke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jstor.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en.wikipedia.org/wiki/Protected_compute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en.wikipedia.org/wiki/Protected_compute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nytimes.com/2011/01/16/world/middleeast/16stuxnet.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Capitol_v._Thomas#The_24_song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news.cnet.com/8301-1023_3-20021735-93.html#ixzz1B23XH5C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bgr.com/2013/07/31/cellphone-location-data-tracking-rulin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hyperlink" Target="http://www.instructables.com/id/Yellow_Dots_of_Mystery_Is_Your_Printer_Spying_on_/"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www.eff.org/pages/list-printers-which-do-or-do-not-display-tracking-dots"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arbor.ee.ntu.edu.tw/archive/ppdm/Anonymity/SweeneyKA02.pdf" TargetMode="External"/><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www.technologyreview.com/web/22593/?a=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en.wikipedia.org/wiki/Megan_Meier" TargetMode="Externa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cyberbullying.org/Bullying-and-Cyberbullying-Laws.pdf" TargetMode="External"/><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3" Type="http://schemas.openxmlformats.org/officeDocument/2006/relationships/hyperlink" Target="http://www.nytimes.com/2010/01/24/health/24radiation.html?pagewanted=1&amp;partner=rss&amp;emc=rs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8" Type="http://schemas.openxmlformats.org/officeDocument/2006/relationships/hyperlink" Target="http://www.youtube.com/watch?v=FC3IryWr4c8" TargetMode="External"/><Relationship Id="rId3" Type="http://schemas.openxmlformats.org/officeDocument/2006/relationships/hyperlink" Target="http://www.youtube.com/watch?v=d_yXV22O6n4" TargetMode="External"/><Relationship Id="rId7" Type="http://schemas.openxmlformats.org/officeDocument/2006/relationships/hyperlink" Target="http://www.youtube.com/watch?v=seNkjYyG3gI" TargetMode="External"/><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hyperlink" Target="http://www.youtube.com/watch?v=WFR3lOm_xhE" TargetMode="External"/><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hyperlink" Target="http://www.youtube.com/watch?v=mwkoabTl3vM&amp;feature=relmfu"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gizmodo.com/why-californias-new-web-wide-delete-button-for-teens-w-1377730365"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thelightsinthetunnel.com/"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hyperlink" Target="http://econfuture.wordpress.com/"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mobile.nytimes.com/2015/07/08/technology/code-specialists-oppose-us-and-british-government-access-to-encrypted-communication.html?_r=0"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3" Type="http://schemas.openxmlformats.org/officeDocument/2006/relationships/hyperlink" Target="http://www.eff.org/" TargetMode="External"/><Relationship Id="rId2" Type="http://schemas.openxmlformats.org/officeDocument/2006/relationships/hyperlink" Target="http://cpsr.org/" TargetMode="External"/><Relationship Id="rId1" Type="http://schemas.openxmlformats.org/officeDocument/2006/relationships/slideLayout" Target="../slideLayouts/slideLayout2.xml"/><Relationship Id="rId4" Type="http://schemas.openxmlformats.org/officeDocument/2006/relationships/hyperlink" Target="http://www.onlineethic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5"/>
            <a:ext cx="10363200" cy="1470025"/>
          </a:xfrm>
        </p:spPr>
        <p:txBody>
          <a:bodyPr/>
          <a:lstStyle/>
          <a:p>
            <a:pPr eaLnBrk="1" hangingPunct="1"/>
            <a:r>
              <a:rPr lang="en-US" altLang="en-US" b="1"/>
              <a:t>Contemporary Issues in 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274638"/>
            <a:ext cx="8229600" cy="792162"/>
          </a:xfrm>
        </p:spPr>
        <p:txBody>
          <a:bodyPr/>
          <a:lstStyle/>
          <a:p>
            <a:pPr eaLnBrk="1" hangingPunct="1"/>
            <a:r>
              <a:rPr lang="en-US" altLang="en-US" sz="3200" b="1"/>
              <a:t>This Class</a:t>
            </a:r>
          </a:p>
        </p:txBody>
      </p:sp>
      <p:sp>
        <p:nvSpPr>
          <p:cNvPr id="24579" name="Text Box 4"/>
          <p:cNvSpPr txBox="1">
            <a:spLocks noChangeArrowheads="1"/>
          </p:cNvSpPr>
          <p:nvPr/>
        </p:nvSpPr>
        <p:spPr bwMode="auto">
          <a:xfrm>
            <a:off x="2057400" y="16002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4580" name="TextBox 1"/>
          <p:cNvSpPr txBox="1">
            <a:spLocks noChangeArrowheads="1"/>
          </p:cNvSpPr>
          <p:nvPr/>
        </p:nvSpPr>
        <p:spPr bwMode="auto">
          <a:xfrm>
            <a:off x="2286000" y="14478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Why do we need you?</a:t>
            </a:r>
          </a:p>
        </p:txBody>
      </p:sp>
      <p:pic>
        <p:nvPicPr>
          <p:cNvPr id="245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1295400"/>
            <a:ext cx="3048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274638"/>
            <a:ext cx="8229600" cy="792162"/>
          </a:xfrm>
        </p:spPr>
        <p:txBody>
          <a:bodyPr/>
          <a:lstStyle/>
          <a:p>
            <a:pPr eaLnBrk="1" hangingPunct="1"/>
            <a:r>
              <a:rPr lang="en-US" altLang="en-US" sz="3200" b="1"/>
              <a:t>This Class</a:t>
            </a:r>
          </a:p>
        </p:txBody>
      </p:sp>
      <p:sp>
        <p:nvSpPr>
          <p:cNvPr id="26627" name="Text Box 4"/>
          <p:cNvSpPr txBox="1">
            <a:spLocks noChangeArrowheads="1"/>
          </p:cNvSpPr>
          <p:nvPr/>
        </p:nvSpPr>
        <p:spPr bwMode="auto">
          <a:xfrm>
            <a:off x="2057400" y="16002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6628" name="Text Box 5"/>
          <p:cNvSpPr txBox="1">
            <a:spLocks noChangeArrowheads="1"/>
          </p:cNvSpPr>
          <p:nvPr/>
        </p:nvSpPr>
        <p:spPr bwMode="auto">
          <a:xfrm>
            <a:off x="3048000" y="3352800"/>
            <a:ext cx="624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hlinkClick r:id="rId3"/>
              </a:rPr>
              <a:t>http://userweb.cs.utexas.edu/users/ear/</a:t>
            </a:r>
            <a:r>
              <a:rPr lang="en-US" altLang="en-US" sz="1800"/>
              <a:t> </a:t>
            </a:r>
          </a:p>
        </p:txBody>
      </p:sp>
      <p:sp>
        <p:nvSpPr>
          <p:cNvPr id="26629" name="TextBox 1"/>
          <p:cNvSpPr txBox="1">
            <a:spLocks noChangeArrowheads="1"/>
          </p:cNvSpPr>
          <p:nvPr/>
        </p:nvSpPr>
        <p:spPr bwMode="auto">
          <a:xfrm>
            <a:off x="2057400" y="22098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Practical stuff: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981200" y="274638"/>
            <a:ext cx="8229600" cy="715962"/>
          </a:xfrm>
        </p:spPr>
        <p:txBody>
          <a:bodyPr/>
          <a:lstStyle/>
          <a:p>
            <a:r>
              <a:rPr lang="en-US" altLang="en-US" sz="3200" b="1"/>
              <a:t>Contemporary Issues in Printing</a:t>
            </a:r>
          </a:p>
        </p:txBody>
      </p:sp>
      <p:sp>
        <p:nvSpPr>
          <p:cNvPr id="28675" name="TextBox 3"/>
          <p:cNvSpPr txBox="1">
            <a:spLocks noChangeArrowheads="1"/>
          </p:cNvSpPr>
          <p:nvPr/>
        </p:nvSpPr>
        <p:spPr bwMode="auto">
          <a:xfrm>
            <a:off x="2133600" y="1371600"/>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   Term: 	Spring, 1460</a:t>
            </a:r>
          </a:p>
          <a:p>
            <a:pPr eaLnBrk="1" hangingPunct="1">
              <a:spcBef>
                <a:spcPct val="0"/>
              </a:spcBef>
              <a:buFontTx/>
              <a:buNone/>
            </a:pPr>
            <a:endParaRPr lang="en-US" altLang="en-US" sz="2400"/>
          </a:p>
          <a:p>
            <a:pPr eaLnBrk="1" hangingPunct="1">
              <a:spcBef>
                <a:spcPct val="0"/>
              </a:spcBef>
              <a:buFontTx/>
              <a:buNone/>
            </a:pPr>
            <a:r>
              <a:rPr lang="en-US" altLang="en-US" sz="2400"/>
              <a:t>   Instructor: 	Mr. Gutenberg</a:t>
            </a: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333500"/>
            <a:ext cx="20955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048000"/>
            <a:ext cx="33528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a:xfrm>
            <a:off x="304800" y="1447800"/>
            <a:ext cx="8915400" cy="5410200"/>
          </a:xfrm>
        </p:spPr>
        <p:txBody>
          <a:bodyPr>
            <a:normAutofit/>
          </a:bodyPr>
          <a:lstStyle/>
          <a:p>
            <a:pPr algn="l" eaLnBrk="1" hangingPunct="1"/>
            <a:r>
              <a:rPr lang="en-US" altLang="en-US" sz="2000" dirty="0"/>
              <a:t>Your first job after graduation is system administrator for a 200 person</a:t>
            </a:r>
          </a:p>
          <a:p>
            <a:pPr algn="l" eaLnBrk="1" hangingPunct="1"/>
            <a:r>
              <a:rPr lang="en-US" altLang="en-US" sz="2000" dirty="0"/>
              <a:t>privately held manufacturing company. </a:t>
            </a:r>
          </a:p>
          <a:p>
            <a:pPr algn="l" eaLnBrk="1" hangingPunct="1"/>
            <a:endParaRPr lang="en-US" altLang="en-US" sz="2000" dirty="0"/>
          </a:p>
          <a:p>
            <a:pPr algn="l" eaLnBrk="1" hangingPunct="1"/>
            <a:r>
              <a:rPr lang="en-US" altLang="en-US" sz="2000" dirty="0"/>
              <a:t>The president/owner sends this message to the employees:</a:t>
            </a:r>
          </a:p>
          <a:p>
            <a:pPr lvl="1" algn="l" eaLnBrk="1" hangingPunct="1">
              <a:spcBef>
                <a:spcPts val="1200"/>
              </a:spcBef>
            </a:pPr>
            <a:r>
              <a:rPr lang="en-US" altLang="en-US" sz="1800" i="1" dirty="0"/>
              <a:t>“I want to encourage each of you to make comments to me about any facet of our operation you care to. Your response should be made through our anonymizer program so that your identity will not be disclosed”</a:t>
            </a:r>
          </a:p>
          <a:p>
            <a:pPr lvl="1" algn="l" eaLnBrk="1" hangingPunct="1"/>
            <a:endParaRPr lang="en-US" altLang="en-US" sz="1800" dirty="0"/>
          </a:p>
        </p:txBody>
      </p:sp>
      <p:pic>
        <p:nvPicPr>
          <p:cNvPr id="1030" name="Picture 6" descr="http://blogs.gonzaga.edu/guswtech/files/2013/09/suggestionbox.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031" y="-236616"/>
            <a:ext cx="3652338" cy="34210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295400" y="304800"/>
            <a:ext cx="441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atin typeface="+mn-lt"/>
              </a:rPr>
              <a:t>Professional Ethics</a:t>
            </a:r>
          </a:p>
        </p:txBody>
      </p:sp>
    </p:spTree>
    <p:extLst>
      <p:ext uri="{BB962C8B-B14F-4D97-AF65-F5344CB8AC3E}">
        <p14:creationId xmlns:p14="http://schemas.microsoft.com/office/powerpoint/2010/main" val="13931920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295400" y="304800"/>
            <a:ext cx="4419600" cy="762000"/>
          </a:xfrm>
        </p:spPr>
        <p:txBody>
          <a:bodyPr/>
          <a:lstStyle/>
          <a:p>
            <a:pPr eaLnBrk="1" hangingPunct="1"/>
            <a:r>
              <a:rPr lang="en-US" altLang="en-US" sz="3200" b="1" dirty="0">
                <a:latin typeface="+mn-lt"/>
              </a:rPr>
              <a:t>Professional Ethics</a:t>
            </a:r>
          </a:p>
        </p:txBody>
      </p:sp>
      <p:sp>
        <p:nvSpPr>
          <p:cNvPr id="30723" name="Rectangle 3"/>
          <p:cNvSpPr>
            <a:spLocks noGrp="1" noChangeArrowheads="1"/>
          </p:cNvSpPr>
          <p:nvPr>
            <p:ph type="subTitle" idx="1"/>
          </p:nvPr>
        </p:nvSpPr>
        <p:spPr>
          <a:xfrm>
            <a:off x="330895" y="1473896"/>
            <a:ext cx="8915400" cy="5410200"/>
          </a:xfrm>
        </p:spPr>
        <p:txBody>
          <a:bodyPr>
            <a:normAutofit lnSpcReduction="10000"/>
          </a:bodyPr>
          <a:lstStyle/>
          <a:p>
            <a:pPr algn="l" eaLnBrk="1" hangingPunct="1"/>
            <a:r>
              <a:rPr lang="en-US" altLang="en-US" sz="2000" dirty="0"/>
              <a:t>Your first job after graduation is system administrator for a 200 person</a:t>
            </a:r>
          </a:p>
          <a:p>
            <a:pPr algn="l" eaLnBrk="1" hangingPunct="1"/>
            <a:r>
              <a:rPr lang="en-US" altLang="en-US" sz="2000" dirty="0"/>
              <a:t>privately held manufacturing company. </a:t>
            </a:r>
          </a:p>
          <a:p>
            <a:pPr algn="l" eaLnBrk="1" hangingPunct="1"/>
            <a:endParaRPr lang="en-US" altLang="en-US" sz="2000" dirty="0"/>
          </a:p>
          <a:p>
            <a:pPr algn="l" eaLnBrk="1" hangingPunct="1"/>
            <a:r>
              <a:rPr lang="en-US" altLang="en-US" sz="2000" dirty="0"/>
              <a:t>The president/owner sends this message to the employees:</a:t>
            </a:r>
          </a:p>
          <a:p>
            <a:pPr lvl="1" algn="l" eaLnBrk="1" hangingPunct="1">
              <a:spcBef>
                <a:spcPts val="1200"/>
              </a:spcBef>
            </a:pPr>
            <a:r>
              <a:rPr lang="en-US" altLang="en-US" sz="1800" i="1" dirty="0"/>
              <a:t>“I want to encourage each of you to make comments to me about any facet of our operation you care to. Your response should be made through our anonymizer program so that your identity will not be disclosed”</a:t>
            </a:r>
          </a:p>
          <a:p>
            <a:pPr lvl="1" algn="l" eaLnBrk="1" hangingPunct="1"/>
            <a:endParaRPr lang="en-US" altLang="en-US" sz="1800" dirty="0"/>
          </a:p>
          <a:p>
            <a:pPr algn="l" eaLnBrk="1" hangingPunct="1"/>
            <a:r>
              <a:rPr lang="en-US" altLang="en-US" sz="2000" dirty="0"/>
              <a:t>The president/owner finds one response saying:</a:t>
            </a:r>
          </a:p>
          <a:p>
            <a:pPr lvl="1" algn="l" eaLnBrk="1" hangingPunct="1">
              <a:spcBef>
                <a:spcPts val="1200"/>
              </a:spcBef>
            </a:pPr>
            <a:r>
              <a:rPr lang="en-US" altLang="en-US" sz="1800" i="1" dirty="0"/>
              <a:t>“This company sucks. The only way I find to retaliate for the way I have been treated is sabotage. Every tenth part I turn out is defective.”</a:t>
            </a:r>
          </a:p>
          <a:p>
            <a:pPr lvl="1" algn="l" eaLnBrk="1" hangingPunct="1"/>
            <a:endParaRPr lang="en-US" altLang="en-US" sz="1800" dirty="0"/>
          </a:p>
          <a:p>
            <a:pPr algn="l" eaLnBrk="1" hangingPunct="1"/>
            <a:r>
              <a:rPr lang="en-US" altLang="en-US" sz="2000" dirty="0"/>
              <a:t>The president/owner insists that you examine the computer usage records to determine the identity of the alleged saboteur.</a:t>
            </a:r>
          </a:p>
          <a:p>
            <a:pPr algn="l" eaLnBrk="1" hangingPunct="1"/>
            <a:endParaRPr lang="en-US" altLang="en-US" sz="2000" dirty="0"/>
          </a:p>
          <a:p>
            <a:pPr eaLnBrk="1" hangingPunct="1"/>
            <a:r>
              <a:rPr lang="en-US" altLang="en-US" sz="2000" b="1" i="1" dirty="0"/>
              <a:t>What should you do?</a:t>
            </a:r>
          </a:p>
        </p:txBody>
      </p:sp>
      <p:pic>
        <p:nvPicPr>
          <p:cNvPr id="1026" name="Picture 2" descr="http://i587.photobucket.com/albums/ss313/m81170/TwiFicPics/Misc/SuggestionBo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037" y="59498"/>
            <a:ext cx="4781333" cy="307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6924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52600" y="274638"/>
            <a:ext cx="8763000" cy="639762"/>
          </a:xfrm>
        </p:spPr>
        <p:txBody>
          <a:bodyPr/>
          <a:lstStyle/>
          <a:p>
            <a:pPr eaLnBrk="1" hangingPunct="1"/>
            <a:r>
              <a:rPr lang="en-US" altLang="en-US" sz="3200" b="1"/>
              <a:t>Do these factors affect your decision?</a:t>
            </a:r>
          </a:p>
        </p:txBody>
      </p:sp>
      <p:sp>
        <p:nvSpPr>
          <p:cNvPr id="31747" name="Rectangle 3"/>
          <p:cNvSpPr>
            <a:spLocks noGrp="1" noChangeArrowheads="1"/>
          </p:cNvSpPr>
          <p:nvPr>
            <p:ph type="body" idx="1"/>
          </p:nvPr>
        </p:nvSpPr>
        <p:spPr>
          <a:xfrm>
            <a:off x="723900" y="1219200"/>
            <a:ext cx="10820400" cy="5486400"/>
          </a:xfrm>
        </p:spPr>
        <p:txBody>
          <a:bodyPr/>
          <a:lstStyle/>
          <a:p>
            <a:pPr eaLnBrk="1" hangingPunct="1">
              <a:lnSpc>
                <a:spcPct val="90000"/>
              </a:lnSpc>
              <a:spcBef>
                <a:spcPct val="40000"/>
              </a:spcBef>
            </a:pPr>
            <a:r>
              <a:rPr lang="en-US" altLang="en-US" sz="2000"/>
              <a:t>The security of your job</a:t>
            </a:r>
          </a:p>
          <a:p>
            <a:pPr eaLnBrk="1" hangingPunct="1">
              <a:lnSpc>
                <a:spcPct val="90000"/>
              </a:lnSpc>
              <a:spcBef>
                <a:spcPts val="1800"/>
              </a:spcBef>
            </a:pPr>
            <a:r>
              <a:rPr lang="en-US" altLang="en-US" sz="2000"/>
              <a:t>Your hope for promotion</a:t>
            </a:r>
          </a:p>
          <a:p>
            <a:pPr eaLnBrk="1" hangingPunct="1">
              <a:lnSpc>
                <a:spcPct val="90000"/>
              </a:lnSpc>
              <a:spcBef>
                <a:spcPts val="1800"/>
              </a:spcBef>
            </a:pPr>
            <a:r>
              <a:rPr lang="en-US" altLang="en-US" sz="2000"/>
              <a:t>The impact of the sabotage (the company make party favors – the company makes pacemakers)</a:t>
            </a:r>
          </a:p>
          <a:p>
            <a:pPr eaLnBrk="1" hangingPunct="1">
              <a:lnSpc>
                <a:spcPct val="90000"/>
              </a:lnSpc>
              <a:spcBef>
                <a:spcPts val="1800"/>
              </a:spcBef>
            </a:pPr>
            <a:r>
              <a:rPr lang="en-US" altLang="en-US" sz="2000"/>
              <a:t>The consequences for the alleged saboteur</a:t>
            </a:r>
          </a:p>
          <a:p>
            <a:pPr eaLnBrk="1" hangingPunct="1">
              <a:lnSpc>
                <a:spcPct val="90000"/>
              </a:lnSpc>
              <a:spcBef>
                <a:spcPts val="1800"/>
              </a:spcBef>
            </a:pPr>
            <a:r>
              <a:rPr lang="en-US" altLang="en-US" sz="2000"/>
              <a:t>A belief that even if you refuse to assist in the identification, someone else could do it instead</a:t>
            </a:r>
          </a:p>
          <a:p>
            <a:pPr eaLnBrk="1" hangingPunct="1">
              <a:lnSpc>
                <a:spcPct val="90000"/>
              </a:lnSpc>
              <a:spcBef>
                <a:spcPts val="1800"/>
              </a:spcBef>
            </a:pPr>
            <a:r>
              <a:rPr lang="en-US" altLang="en-US" sz="2000"/>
              <a:t>The message instead is:</a:t>
            </a:r>
          </a:p>
          <a:p>
            <a:pPr lvl="1" indent="0" eaLnBrk="1" hangingPunct="1">
              <a:lnSpc>
                <a:spcPct val="90000"/>
              </a:lnSpc>
              <a:spcBef>
                <a:spcPts val="1800"/>
              </a:spcBef>
              <a:buFontTx/>
              <a:buNone/>
            </a:pPr>
            <a:r>
              <a:rPr lang="en-US" altLang="en-US" sz="2000" i="1"/>
              <a:t>“A coworker says this company sucks. He says the only way he can find to retaliate for the way he has been treated is sabotage. He claims every tenth part he turns out is defective.”</a:t>
            </a:r>
          </a:p>
          <a:p>
            <a:pPr eaLnBrk="1" hangingPunct="1">
              <a:lnSpc>
                <a:spcPct val="90000"/>
              </a:lnSpc>
              <a:spcBef>
                <a:spcPts val="1800"/>
              </a:spcBef>
            </a:pPr>
            <a:r>
              <a:rPr lang="en-US" altLang="en-US" sz="2000"/>
              <a:t>You believe you know the alleged saboteur and that person is your friend (your enemy)</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81200" y="274638"/>
            <a:ext cx="8229600" cy="715962"/>
          </a:xfrm>
        </p:spPr>
        <p:txBody>
          <a:bodyPr/>
          <a:lstStyle/>
          <a:p>
            <a:pPr eaLnBrk="1" hangingPunct="1"/>
            <a:r>
              <a:rPr lang="en-US" altLang="en-US" sz="3200" b="1"/>
              <a:t>Do You Ask?</a:t>
            </a:r>
          </a:p>
        </p:txBody>
      </p:sp>
      <p:sp>
        <p:nvSpPr>
          <p:cNvPr id="32771" name="Rectangle 3"/>
          <p:cNvSpPr>
            <a:spLocks noGrp="1" noChangeArrowheads="1"/>
          </p:cNvSpPr>
          <p:nvPr>
            <p:ph type="body" idx="1"/>
          </p:nvPr>
        </p:nvSpPr>
        <p:spPr>
          <a:xfrm>
            <a:off x="1219200" y="1219200"/>
            <a:ext cx="8229600" cy="4525963"/>
          </a:xfrm>
        </p:spPr>
        <p:txBody>
          <a:bodyPr/>
          <a:lstStyle/>
          <a:p>
            <a:pPr eaLnBrk="1" hangingPunct="1">
              <a:lnSpc>
                <a:spcPct val="90000"/>
              </a:lnSpc>
            </a:pPr>
            <a:r>
              <a:rPr lang="en-US" altLang="en-US" sz="2400"/>
              <a:t>What is the effect on you?</a:t>
            </a:r>
          </a:p>
          <a:p>
            <a:pPr eaLnBrk="1" hangingPunct="1">
              <a:lnSpc>
                <a:spcPct val="90000"/>
              </a:lnSpc>
            </a:pPr>
            <a:endParaRPr lang="en-US" altLang="en-US" sz="2400"/>
          </a:p>
          <a:p>
            <a:pPr eaLnBrk="1" hangingPunct="1">
              <a:lnSpc>
                <a:spcPct val="90000"/>
              </a:lnSpc>
            </a:pPr>
            <a:r>
              <a:rPr lang="en-US" altLang="en-US" sz="2400"/>
              <a:t>What is right and what is wrong?</a:t>
            </a:r>
          </a:p>
          <a:p>
            <a:pPr eaLnBrk="1" hangingPunct="1">
              <a:lnSpc>
                <a:spcPct val="90000"/>
              </a:lnSpc>
            </a:pPr>
            <a:endParaRPr lang="en-US" altLang="en-US" sz="2400"/>
          </a:p>
          <a:p>
            <a:pPr eaLnBrk="1" hangingPunct="1">
              <a:lnSpc>
                <a:spcPct val="90000"/>
              </a:lnSpc>
            </a:pPr>
            <a:r>
              <a:rPr lang="en-US" altLang="en-US" sz="2400"/>
              <a:t>What is the greater good for the company?</a:t>
            </a:r>
          </a:p>
          <a:p>
            <a:pPr eaLnBrk="1" hangingPunct="1">
              <a:lnSpc>
                <a:spcPct val="90000"/>
              </a:lnSpc>
            </a:pPr>
            <a:endParaRPr lang="en-US" altLang="en-US" sz="2400"/>
          </a:p>
          <a:p>
            <a:pPr eaLnBrk="1" hangingPunct="1">
              <a:spcBef>
                <a:spcPct val="0"/>
              </a:spcBef>
            </a:pPr>
            <a:r>
              <a:rPr lang="en-US" altLang="en-US" sz="2400"/>
              <a:t>What is the greater good for the employees of the company? </a:t>
            </a:r>
          </a:p>
          <a:p>
            <a:pPr eaLnBrk="1" hangingPunct="1">
              <a:spcBef>
                <a:spcPct val="0"/>
              </a:spcBef>
            </a:pPr>
            <a:endParaRPr lang="en-US" altLang="en-US" sz="2400"/>
          </a:p>
          <a:p>
            <a:pPr eaLnBrk="1" hangingPunct="1">
              <a:spcBef>
                <a:spcPct val="0"/>
              </a:spcBef>
            </a:pPr>
            <a:r>
              <a:rPr lang="en-US" altLang="en-US" sz="2400"/>
              <a:t>What is the greater good for your community? </a:t>
            </a:r>
          </a:p>
          <a:p>
            <a:pPr eaLnBrk="1" hangingPunct="1">
              <a:spcBef>
                <a:spcPct val="0"/>
              </a:spcBef>
            </a:pPr>
            <a:endParaRPr lang="en-US" altLang="en-US" sz="2400"/>
          </a:p>
          <a:p>
            <a:pPr eaLnBrk="1" hangingPunct="1">
              <a:lnSpc>
                <a:spcPct val="90000"/>
              </a:lnSpc>
            </a:pPr>
            <a:endParaRPr lang="en-US" altLang="en-US" sz="2400"/>
          </a:p>
          <a:p>
            <a:pPr eaLnBrk="1" hangingPunct="1">
              <a:lnSpc>
                <a:spcPct val="90000"/>
              </a:lnSpc>
            </a:pPr>
            <a:endParaRPr lang="en-US" altLang="en-US" sz="2000"/>
          </a:p>
          <a:p>
            <a:pPr eaLnBrk="1" hangingPunct="1">
              <a:lnSpc>
                <a:spcPct val="90000"/>
              </a:lnSpc>
            </a:pPr>
            <a:endParaRPr lang="en-US" alt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274638"/>
            <a:ext cx="10972800" cy="563562"/>
          </a:xfrm>
        </p:spPr>
        <p:txBody>
          <a:bodyPr/>
          <a:lstStyle/>
          <a:p>
            <a:r>
              <a:rPr lang="en-US" altLang="en-US" sz="3200" b="1"/>
              <a:t>A Real Life Example</a:t>
            </a:r>
          </a:p>
        </p:txBody>
      </p:sp>
      <p:sp>
        <p:nvSpPr>
          <p:cNvPr id="33795" name="TextBox 3"/>
          <p:cNvSpPr txBox="1">
            <a:spLocks noChangeArrowheads="1"/>
          </p:cNvSpPr>
          <p:nvPr/>
        </p:nvSpPr>
        <p:spPr bwMode="auto">
          <a:xfrm>
            <a:off x="381000" y="6248400"/>
            <a:ext cx="1158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hlinkClick r:id="rId3"/>
              </a:rPr>
              <a:t>http://www.scientificamerican.com/article/volkswagen-uses-software-to-fool-epa-pollution-tests/</a:t>
            </a:r>
            <a:endParaRPr lang="en-US" altLang="en-US"/>
          </a:p>
        </p:txBody>
      </p:sp>
      <p:sp>
        <p:nvSpPr>
          <p:cNvPr id="33796" name="TextBox 4"/>
          <p:cNvSpPr txBox="1">
            <a:spLocks noChangeArrowheads="1"/>
          </p:cNvSpPr>
          <p:nvPr/>
        </p:nvSpPr>
        <p:spPr bwMode="auto">
          <a:xfrm>
            <a:off x="642938" y="5638800"/>
            <a:ext cx="990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Algorithms in approximately 482,000 diesel cars sold since 2008.</a:t>
            </a:r>
          </a:p>
        </p:txBody>
      </p:sp>
      <p:sp>
        <p:nvSpPr>
          <p:cNvPr id="33797" name="TextBox 5"/>
          <p:cNvSpPr txBox="1">
            <a:spLocks noChangeArrowheads="1"/>
          </p:cNvSpPr>
          <p:nvPr/>
        </p:nvSpPr>
        <p:spPr bwMode="auto">
          <a:xfrm>
            <a:off x="642938" y="1235075"/>
            <a:ext cx="48434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“[The device] senses whether the vehicle is being tested or not based on various inputs including the position of the steering wheel, vehicle speed, the duration of the engine’s operation and barometric pressure,” the violation notice reads. “These inputs precisely track the parameters of the federal test procedure” used for EPA certification, it reads.</a:t>
            </a:r>
          </a:p>
          <a:p>
            <a:endParaRPr lang="en-US" altLang="en-US" sz="2400"/>
          </a:p>
        </p:txBody>
      </p:sp>
      <p:pic>
        <p:nvPicPr>
          <p:cNvPr id="33798" name="Picture 2" descr="A VW Golf VI car is pictured at th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138" y="1371600"/>
            <a:ext cx="59436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96757"/>
          </a:xfrm>
        </p:spPr>
        <p:txBody>
          <a:bodyPr>
            <a:normAutofit/>
          </a:bodyPr>
          <a:lstStyle/>
          <a:p>
            <a:pPr algn="ctr"/>
            <a:r>
              <a:rPr lang="en-US" sz="3200" b="1" dirty="0">
                <a:latin typeface="+mn-lt"/>
              </a:rPr>
              <a:t>Ethical  Frameworks  Help  Us  Find  Answers</a:t>
            </a:r>
          </a:p>
        </p:txBody>
      </p:sp>
      <p:sp>
        <p:nvSpPr>
          <p:cNvPr id="3" name="TextBox 2"/>
          <p:cNvSpPr txBox="1"/>
          <p:nvPr/>
        </p:nvSpPr>
        <p:spPr>
          <a:xfrm>
            <a:off x="4240162" y="1204574"/>
            <a:ext cx="3318387" cy="1077218"/>
          </a:xfrm>
          <a:prstGeom prst="rect">
            <a:avLst/>
          </a:prstGeom>
          <a:noFill/>
        </p:spPr>
        <p:txBody>
          <a:bodyPr wrap="square" rtlCol="0">
            <a:spAutoFit/>
          </a:bodyPr>
          <a:lstStyle/>
          <a:p>
            <a:r>
              <a:rPr lang="en-US" sz="3200" b="1" dirty="0"/>
              <a:t>         and  Mathematics </a:t>
            </a:r>
          </a:p>
        </p:txBody>
      </p:sp>
      <p:sp>
        <p:nvSpPr>
          <p:cNvPr id="4" name="Up Arrow Callout 3"/>
          <p:cNvSpPr/>
          <p:nvPr/>
        </p:nvSpPr>
        <p:spPr>
          <a:xfrm>
            <a:off x="4007742" y="740758"/>
            <a:ext cx="3495368" cy="1510455"/>
          </a:xfrm>
          <a:prstGeom prst="upArrow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380" y="1061884"/>
            <a:ext cx="1654175" cy="203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media-2.web.britannica.com/eb-media/69/99069-004-1D777F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243" y="1236092"/>
            <a:ext cx="1514475" cy="2084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3997" y="3093327"/>
            <a:ext cx="2101645" cy="280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343103" y="3180991"/>
            <a:ext cx="2283542" cy="400110"/>
          </a:xfrm>
          <a:prstGeom prst="rect">
            <a:avLst/>
          </a:prstGeom>
          <a:noFill/>
        </p:spPr>
        <p:txBody>
          <a:bodyPr wrap="square" rtlCol="0">
            <a:spAutoFit/>
          </a:bodyPr>
          <a:lstStyle/>
          <a:p>
            <a:r>
              <a:rPr lang="en-US" sz="2000" dirty="0"/>
              <a:t>Utilitarianism</a:t>
            </a:r>
          </a:p>
        </p:txBody>
      </p:sp>
      <p:sp>
        <p:nvSpPr>
          <p:cNvPr id="10" name="TextBox 9"/>
          <p:cNvSpPr txBox="1"/>
          <p:nvPr/>
        </p:nvSpPr>
        <p:spPr>
          <a:xfrm>
            <a:off x="1283799" y="3294385"/>
            <a:ext cx="2686665" cy="400110"/>
          </a:xfrm>
          <a:prstGeom prst="rect">
            <a:avLst/>
          </a:prstGeom>
          <a:noFill/>
        </p:spPr>
        <p:txBody>
          <a:bodyPr wrap="square" rtlCol="0">
            <a:spAutoFit/>
          </a:bodyPr>
          <a:lstStyle/>
          <a:p>
            <a:r>
              <a:rPr lang="en-US" sz="2000" dirty="0"/>
              <a:t>Kant and Deontology</a:t>
            </a:r>
          </a:p>
        </p:txBody>
      </p:sp>
      <p:sp>
        <p:nvSpPr>
          <p:cNvPr id="11" name="TextBox 10"/>
          <p:cNvSpPr txBox="1"/>
          <p:nvPr/>
        </p:nvSpPr>
        <p:spPr>
          <a:xfrm>
            <a:off x="5173048" y="6069529"/>
            <a:ext cx="2283542" cy="400110"/>
          </a:xfrm>
          <a:prstGeom prst="rect">
            <a:avLst/>
          </a:prstGeom>
          <a:noFill/>
        </p:spPr>
        <p:txBody>
          <a:bodyPr wrap="square" rtlCol="0">
            <a:spAutoFit/>
          </a:bodyPr>
          <a:lstStyle/>
          <a:p>
            <a:r>
              <a:rPr lang="en-US" sz="2000" dirty="0"/>
              <a:t>Prisoner’s Dilemma</a:t>
            </a:r>
          </a:p>
        </p:txBody>
      </p:sp>
      <p:pic>
        <p:nvPicPr>
          <p:cNvPr id="14" name="Picture 13"/>
          <p:cNvPicPr>
            <a:picLocks noChangeAspect="1"/>
          </p:cNvPicPr>
          <p:nvPr/>
        </p:nvPicPr>
        <p:blipFill>
          <a:blip r:embed="rId6"/>
          <a:stretch>
            <a:fillRect/>
          </a:stretch>
        </p:blipFill>
        <p:spPr>
          <a:xfrm>
            <a:off x="780898" y="4016178"/>
            <a:ext cx="3577865" cy="2667614"/>
          </a:xfrm>
          <a:prstGeom prst="rect">
            <a:avLst/>
          </a:prstGeom>
        </p:spPr>
      </p:pic>
      <p:sp>
        <p:nvSpPr>
          <p:cNvPr id="15" name="Rectangle 14"/>
          <p:cNvSpPr/>
          <p:nvPr/>
        </p:nvSpPr>
        <p:spPr>
          <a:xfrm>
            <a:off x="789038" y="3923070"/>
            <a:ext cx="3569725" cy="285381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8821278" y="4109285"/>
            <a:ext cx="2861903" cy="2328328"/>
          </a:xfrm>
          <a:prstGeom prst="rect">
            <a:avLst/>
          </a:prstGeom>
        </p:spPr>
      </p:pic>
      <p:sp>
        <p:nvSpPr>
          <p:cNvPr id="17" name="Rectangle 16"/>
          <p:cNvSpPr/>
          <p:nvPr/>
        </p:nvSpPr>
        <p:spPr>
          <a:xfrm>
            <a:off x="8758084" y="4016178"/>
            <a:ext cx="2993923" cy="249247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99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P spid="10" grpId="0"/>
      <p:bldP spid="11" grpId="0"/>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274638"/>
            <a:ext cx="8229600" cy="792162"/>
          </a:xfrm>
        </p:spPr>
        <p:txBody>
          <a:bodyPr/>
          <a:lstStyle/>
          <a:p>
            <a:pPr eaLnBrk="1" hangingPunct="1"/>
            <a:r>
              <a:rPr lang="en-US" altLang="en-US" sz="3200" b="1" dirty="0"/>
              <a:t>Computer Ethics</a:t>
            </a:r>
          </a:p>
        </p:txBody>
      </p:sp>
      <p:sp>
        <p:nvSpPr>
          <p:cNvPr id="35843" name="Text Box 4"/>
          <p:cNvSpPr txBox="1">
            <a:spLocks noChangeArrowheads="1"/>
          </p:cNvSpPr>
          <p:nvPr/>
        </p:nvSpPr>
        <p:spPr bwMode="auto">
          <a:xfrm>
            <a:off x="1447800" y="1295400"/>
            <a:ext cx="92202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The analysis of the nature and the social impact of computer technology and the corresponding formulation and justification of policies for the ethical use of such technology.</a:t>
            </a:r>
          </a:p>
          <a:p>
            <a:pPr eaLnBrk="1" hangingPunct="1">
              <a:spcBef>
                <a:spcPct val="50000"/>
              </a:spcBef>
              <a:buFontTx/>
              <a:buNone/>
            </a:pPr>
            <a:endParaRPr lang="en-US" altLang="en-US" sz="2400"/>
          </a:p>
        </p:txBody>
      </p:sp>
      <p:sp>
        <p:nvSpPr>
          <p:cNvPr id="35844" name="Text Box 5"/>
          <p:cNvSpPr txBox="1">
            <a:spLocks noChangeArrowheads="1"/>
          </p:cNvSpPr>
          <p:nvPr/>
        </p:nvSpPr>
        <p:spPr bwMode="auto">
          <a:xfrm>
            <a:off x="7010400" y="33528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James Moor, 1985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ptism_pocahont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129" y="838200"/>
            <a:ext cx="871220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3048000" y="228600"/>
            <a:ext cx="62664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t>Who is this Person and Why Do We Care?</a:t>
            </a:r>
          </a:p>
        </p:txBody>
      </p:sp>
      <p:sp>
        <p:nvSpPr>
          <p:cNvPr id="4100" name="Line 4"/>
          <p:cNvSpPr>
            <a:spLocks noChangeShapeType="1"/>
          </p:cNvSpPr>
          <p:nvPr/>
        </p:nvSpPr>
        <p:spPr bwMode="auto">
          <a:xfrm>
            <a:off x="4724400" y="690265"/>
            <a:ext cx="1676400" cy="2814935"/>
          </a:xfrm>
          <a:prstGeom prst="line">
            <a:avLst/>
          </a:prstGeom>
          <a:noFill/>
          <a:ln w="762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 name="Oval 5"/>
          <p:cNvSpPr>
            <a:spLocks noChangeArrowheads="1"/>
          </p:cNvSpPr>
          <p:nvPr/>
        </p:nvSpPr>
        <p:spPr bwMode="auto">
          <a:xfrm>
            <a:off x="6096000" y="3352800"/>
            <a:ext cx="1143000" cy="3352800"/>
          </a:xfrm>
          <a:prstGeom prst="ellipse">
            <a:avLst/>
          </a:prstGeom>
          <a:noFill/>
          <a:ln w="38100">
            <a:solidFill>
              <a:srgbClr val="FF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81200" y="274638"/>
            <a:ext cx="8229600" cy="715962"/>
          </a:xfrm>
        </p:spPr>
        <p:txBody>
          <a:bodyPr/>
          <a:lstStyle/>
          <a:p>
            <a:pPr eaLnBrk="1" hangingPunct="1"/>
            <a:r>
              <a:rPr lang="en-US" altLang="en-US" sz="3200" b="1"/>
              <a:t>Computer Ethics</a:t>
            </a:r>
          </a:p>
        </p:txBody>
      </p:sp>
      <p:sp>
        <p:nvSpPr>
          <p:cNvPr id="36867" name="Text Box 4"/>
          <p:cNvSpPr txBox="1">
            <a:spLocks noChangeArrowheads="1"/>
          </p:cNvSpPr>
          <p:nvPr/>
        </p:nvSpPr>
        <p:spPr bwMode="auto">
          <a:xfrm>
            <a:off x="762000" y="12573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Why are computers special?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81200" y="274638"/>
            <a:ext cx="8229600" cy="715962"/>
          </a:xfrm>
        </p:spPr>
        <p:txBody>
          <a:bodyPr/>
          <a:lstStyle/>
          <a:p>
            <a:pPr eaLnBrk="1" hangingPunct="1"/>
            <a:r>
              <a:rPr lang="en-US" altLang="en-US" sz="3200" b="1"/>
              <a:t>Computer Ethics</a:t>
            </a:r>
          </a:p>
        </p:txBody>
      </p:sp>
      <p:sp>
        <p:nvSpPr>
          <p:cNvPr id="38915" name="Rectangle 3"/>
          <p:cNvSpPr>
            <a:spLocks noGrp="1" noChangeArrowheads="1"/>
          </p:cNvSpPr>
          <p:nvPr>
            <p:ph type="body" idx="1"/>
          </p:nvPr>
        </p:nvSpPr>
        <p:spPr>
          <a:xfrm>
            <a:off x="1339850" y="1866900"/>
            <a:ext cx="6934200" cy="2209800"/>
          </a:xfrm>
        </p:spPr>
        <p:txBody>
          <a:bodyPr/>
          <a:lstStyle/>
          <a:p>
            <a:pPr eaLnBrk="1" hangingPunct="1"/>
            <a:r>
              <a:rPr lang="en-US" altLang="en-US" sz="2400" dirty="0"/>
              <a:t>Logical malleability</a:t>
            </a:r>
          </a:p>
          <a:p>
            <a:pPr eaLnBrk="1" hangingPunct="1">
              <a:spcBef>
                <a:spcPct val="100000"/>
              </a:spcBef>
            </a:pPr>
            <a:r>
              <a:rPr lang="en-US" altLang="en-US" sz="2400" dirty="0"/>
              <a:t>Impact on society</a:t>
            </a:r>
          </a:p>
          <a:p>
            <a:pPr eaLnBrk="1" hangingPunct="1"/>
            <a:endParaRPr lang="en-US" altLang="en-US" sz="2400" dirty="0"/>
          </a:p>
        </p:txBody>
      </p:sp>
      <p:sp>
        <p:nvSpPr>
          <p:cNvPr id="38916" name="Text Box 4"/>
          <p:cNvSpPr txBox="1">
            <a:spLocks noChangeArrowheads="1"/>
          </p:cNvSpPr>
          <p:nvPr/>
        </p:nvSpPr>
        <p:spPr bwMode="auto">
          <a:xfrm>
            <a:off x="762000" y="12573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Why are computers 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81200" y="274638"/>
            <a:ext cx="8229600" cy="715962"/>
          </a:xfrm>
        </p:spPr>
        <p:txBody>
          <a:bodyPr/>
          <a:lstStyle/>
          <a:p>
            <a:pPr eaLnBrk="1" hangingPunct="1"/>
            <a:r>
              <a:rPr lang="en-US" altLang="en-US" sz="3200" b="1"/>
              <a:t>Computer Ethics</a:t>
            </a:r>
          </a:p>
        </p:txBody>
      </p:sp>
      <p:sp>
        <p:nvSpPr>
          <p:cNvPr id="38915" name="Rectangle 3"/>
          <p:cNvSpPr>
            <a:spLocks noGrp="1" noChangeArrowheads="1"/>
          </p:cNvSpPr>
          <p:nvPr>
            <p:ph type="body" idx="1"/>
          </p:nvPr>
        </p:nvSpPr>
        <p:spPr>
          <a:xfrm>
            <a:off x="1339850" y="1866900"/>
            <a:ext cx="6934200" cy="4305300"/>
          </a:xfrm>
        </p:spPr>
        <p:txBody>
          <a:bodyPr/>
          <a:lstStyle/>
          <a:p>
            <a:pPr eaLnBrk="1" hangingPunct="1"/>
            <a:r>
              <a:rPr lang="en-US" altLang="en-US" sz="2400" dirty="0"/>
              <a:t>Logical malleability</a:t>
            </a:r>
          </a:p>
          <a:p>
            <a:pPr eaLnBrk="1" hangingPunct="1">
              <a:spcBef>
                <a:spcPct val="100000"/>
              </a:spcBef>
            </a:pPr>
            <a:r>
              <a:rPr lang="en-US" altLang="en-US" sz="2400" dirty="0"/>
              <a:t>Impact on society</a:t>
            </a:r>
          </a:p>
          <a:p>
            <a:pPr eaLnBrk="1" hangingPunct="1">
              <a:spcBef>
                <a:spcPct val="100000"/>
              </a:spcBef>
            </a:pPr>
            <a:r>
              <a:rPr lang="en-US" altLang="en-US" sz="2400" b="1" dirty="0">
                <a:solidFill>
                  <a:srgbClr val="FF0000"/>
                </a:solidFill>
              </a:rPr>
              <a:t>Complexity</a:t>
            </a:r>
          </a:p>
          <a:p>
            <a:pPr eaLnBrk="1" hangingPunct="1"/>
            <a:endParaRPr lang="en-US" altLang="en-US" sz="2400" dirty="0"/>
          </a:p>
        </p:txBody>
      </p:sp>
      <p:sp>
        <p:nvSpPr>
          <p:cNvPr id="38916" name="Text Box 4"/>
          <p:cNvSpPr txBox="1">
            <a:spLocks noChangeArrowheads="1"/>
          </p:cNvSpPr>
          <p:nvPr/>
        </p:nvSpPr>
        <p:spPr bwMode="auto">
          <a:xfrm>
            <a:off x="762000" y="12573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Why are computers special?</a:t>
            </a:r>
          </a:p>
        </p:txBody>
      </p:sp>
      <p:pic>
        <p:nvPicPr>
          <p:cNvPr id="1026" name="Picture 2" descr="FILE - A Delta Airlines aircraft taxies past another Delta plane at terminal A at Logan International Airport in Boston, Massachusetts, USA 11 December 2012. E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959" y="2209800"/>
            <a:ext cx="665018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24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81200" y="274638"/>
            <a:ext cx="8229600" cy="715962"/>
          </a:xfrm>
        </p:spPr>
        <p:txBody>
          <a:bodyPr/>
          <a:lstStyle/>
          <a:p>
            <a:pPr eaLnBrk="1" hangingPunct="1"/>
            <a:r>
              <a:rPr lang="en-US" altLang="en-US" sz="3200" b="1"/>
              <a:t>Computer Ethics</a:t>
            </a:r>
          </a:p>
        </p:txBody>
      </p:sp>
      <p:sp>
        <p:nvSpPr>
          <p:cNvPr id="40963" name="Rectangle 3"/>
          <p:cNvSpPr>
            <a:spLocks noGrp="1" noChangeArrowheads="1"/>
          </p:cNvSpPr>
          <p:nvPr>
            <p:ph type="body" idx="1"/>
          </p:nvPr>
        </p:nvSpPr>
        <p:spPr>
          <a:xfrm>
            <a:off x="1339850" y="1866900"/>
            <a:ext cx="6934200" cy="2933700"/>
          </a:xfrm>
        </p:spPr>
        <p:txBody>
          <a:bodyPr/>
          <a:lstStyle/>
          <a:p>
            <a:pPr eaLnBrk="1" hangingPunct="1"/>
            <a:r>
              <a:rPr lang="en-US" altLang="en-US" sz="2400" dirty="0"/>
              <a:t>Logical malleability</a:t>
            </a:r>
          </a:p>
          <a:p>
            <a:pPr eaLnBrk="1" hangingPunct="1">
              <a:spcBef>
                <a:spcPct val="100000"/>
              </a:spcBef>
            </a:pPr>
            <a:r>
              <a:rPr lang="en-US" altLang="en-US" sz="2400" dirty="0"/>
              <a:t>Impact on society</a:t>
            </a:r>
          </a:p>
          <a:p>
            <a:pPr eaLnBrk="1" hangingPunct="1">
              <a:spcBef>
                <a:spcPct val="100000"/>
              </a:spcBef>
            </a:pPr>
            <a:r>
              <a:rPr lang="en-US" altLang="en-US" sz="2400" dirty="0"/>
              <a:t>Complexity</a:t>
            </a:r>
          </a:p>
          <a:p>
            <a:pPr eaLnBrk="1" hangingPunct="1">
              <a:spcBef>
                <a:spcPct val="100000"/>
              </a:spcBef>
            </a:pPr>
            <a:r>
              <a:rPr lang="en-US" altLang="en-US" sz="2400" b="1" dirty="0">
                <a:solidFill>
                  <a:srgbClr val="FF0000"/>
                </a:solidFill>
              </a:rPr>
              <a:t>Invisibility factor</a:t>
            </a:r>
          </a:p>
          <a:p>
            <a:pPr eaLnBrk="1" hangingPunct="1"/>
            <a:endParaRPr lang="en-US" altLang="en-US" sz="2400" dirty="0"/>
          </a:p>
        </p:txBody>
      </p:sp>
      <p:sp>
        <p:nvSpPr>
          <p:cNvPr id="40964" name="Text Box 4"/>
          <p:cNvSpPr txBox="1">
            <a:spLocks noChangeArrowheads="1"/>
          </p:cNvSpPr>
          <p:nvPr/>
        </p:nvSpPr>
        <p:spPr bwMode="auto">
          <a:xfrm>
            <a:off x="762000" y="12573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Why are computers special?</a:t>
            </a:r>
          </a:p>
        </p:txBody>
      </p:sp>
      <p:sp>
        <p:nvSpPr>
          <p:cNvPr id="40965" name="Rectangle 5"/>
          <p:cNvSpPr>
            <a:spLocks noChangeArrowheads="1"/>
          </p:cNvSpPr>
          <p:nvPr/>
        </p:nvSpPr>
        <p:spPr bwMode="auto">
          <a:xfrm>
            <a:off x="2057400" y="4686300"/>
            <a:ext cx="5029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dirty="0"/>
              <a:t>Invisible abuse</a:t>
            </a:r>
          </a:p>
          <a:p>
            <a:pPr eaLnBrk="1" hangingPunct="1">
              <a:spcBef>
                <a:spcPct val="70000"/>
              </a:spcBef>
            </a:pPr>
            <a:r>
              <a:rPr lang="en-US" altLang="en-US" sz="2400" dirty="0"/>
              <a:t>Invisible programming values</a:t>
            </a:r>
          </a:p>
          <a:p>
            <a:pPr eaLnBrk="1" hangingPunct="1">
              <a:spcBef>
                <a:spcPct val="70000"/>
              </a:spcBef>
            </a:pPr>
            <a:r>
              <a:rPr lang="en-US" altLang="en-US" sz="2400" dirty="0"/>
              <a:t>Invisible complex calculation</a:t>
            </a:r>
          </a:p>
          <a:p>
            <a:pPr eaLnBrk="1" hangingPunct="1"/>
            <a:endParaRPr lang="en-US" alt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57300"/>
            <a:ext cx="61118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981200" y="274638"/>
            <a:ext cx="82296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200" b="1" kern="0" dirty="0"/>
              <a:t>Algorithm Bias</a:t>
            </a:r>
          </a:p>
        </p:txBody>
      </p:sp>
      <p:sp>
        <p:nvSpPr>
          <p:cNvPr id="43011" name="TextBox 5"/>
          <p:cNvSpPr txBox="1">
            <a:spLocks noChangeArrowheads="1"/>
          </p:cNvSpPr>
          <p:nvPr/>
        </p:nvSpPr>
        <p:spPr bwMode="auto">
          <a:xfrm>
            <a:off x="925513" y="1628775"/>
            <a:ext cx="1097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t>When algorithms discriminate:</a:t>
            </a:r>
          </a:p>
        </p:txBody>
      </p:sp>
      <p:sp>
        <p:nvSpPr>
          <p:cNvPr id="43012" name="TextBox 6"/>
          <p:cNvSpPr txBox="1">
            <a:spLocks noChangeArrowheads="1"/>
          </p:cNvSpPr>
          <p:nvPr/>
        </p:nvSpPr>
        <p:spPr bwMode="auto">
          <a:xfrm>
            <a:off x="1763713" y="2314575"/>
            <a:ext cx="990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hlinkClick r:id="rId3"/>
              </a:rPr>
              <a:t>http://www.nytimes.com/2015/07/10/upshot/when-algorithms-discriminate.html?_r=1&amp;abt=0002&amp;abg=1</a:t>
            </a:r>
            <a:r>
              <a:rPr lang="en-US" altLang="en-US" sz="1400" dirty="0"/>
              <a:t> </a:t>
            </a:r>
          </a:p>
        </p:txBody>
      </p:sp>
      <p:sp>
        <p:nvSpPr>
          <p:cNvPr id="43013" name="TextBox 7"/>
          <p:cNvSpPr txBox="1">
            <a:spLocks noChangeArrowheads="1"/>
          </p:cNvSpPr>
          <p:nvPr/>
        </p:nvSpPr>
        <p:spPr bwMode="auto">
          <a:xfrm>
            <a:off x="914400" y="3810000"/>
            <a:ext cx="1097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t>When algorithms don’t discriminate:</a:t>
            </a:r>
          </a:p>
        </p:txBody>
      </p:sp>
      <p:sp>
        <p:nvSpPr>
          <p:cNvPr id="43014" name="TextBox 8"/>
          <p:cNvSpPr txBox="1">
            <a:spLocks noChangeArrowheads="1"/>
          </p:cNvSpPr>
          <p:nvPr/>
        </p:nvSpPr>
        <p:spPr bwMode="auto">
          <a:xfrm>
            <a:off x="1763713" y="4495800"/>
            <a:ext cx="990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u="sng" dirty="0">
                <a:hlinkClick r:id="rId4"/>
              </a:rPr>
              <a:t>http://mobile.nytimes.com/blogs/bits/2015/07/26/using-algorithms-to-determine-character/</a:t>
            </a:r>
            <a:r>
              <a:rPr lang="en-US" altLang="en-US" sz="1400" u="sng" dirty="0"/>
              <a:t> </a:t>
            </a:r>
            <a:endParaRPr lang="en-US" altLang="en-US"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981200" y="274638"/>
            <a:ext cx="8229600" cy="792162"/>
          </a:xfrm>
        </p:spPr>
        <p:txBody>
          <a:bodyPr/>
          <a:lstStyle/>
          <a:p>
            <a:r>
              <a:rPr lang="en-US" altLang="en-US" sz="3200" b="1" dirty="0"/>
              <a:t>Do Algorithms Discriminate?</a:t>
            </a:r>
          </a:p>
        </p:txBody>
      </p:sp>
      <p:pic>
        <p:nvPicPr>
          <p:cNvPr id="44035" name="Picture 2" descr="Dr. Smith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263" y="1182688"/>
            <a:ext cx="112553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3"/>
          <p:cNvSpPr txBox="1">
            <a:spLocks noChangeArrowheads="1"/>
          </p:cNvSpPr>
          <p:nvPr/>
        </p:nvSpPr>
        <p:spPr bwMode="auto">
          <a:xfrm>
            <a:off x="3430588" y="1447800"/>
            <a:ext cx="16589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Latisha Smith</a:t>
            </a:r>
          </a:p>
        </p:txBody>
      </p:sp>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303338"/>
            <a:ext cx="1152525"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8" name="TextBox 4"/>
          <p:cNvSpPr txBox="1">
            <a:spLocks noChangeArrowheads="1"/>
          </p:cNvSpPr>
          <p:nvPr/>
        </p:nvSpPr>
        <p:spPr bwMode="auto">
          <a:xfrm>
            <a:off x="6629400" y="2379663"/>
            <a:ext cx="1905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err="1"/>
              <a:t>Latanya</a:t>
            </a:r>
            <a:r>
              <a:rPr lang="en-US" altLang="en-US" sz="1600" dirty="0"/>
              <a:t> Sweeney</a:t>
            </a:r>
          </a:p>
        </p:txBody>
      </p:sp>
      <p:sp>
        <p:nvSpPr>
          <p:cNvPr id="6" name="TextBox 5"/>
          <p:cNvSpPr txBox="1"/>
          <p:nvPr/>
        </p:nvSpPr>
        <p:spPr>
          <a:xfrm>
            <a:off x="2455863" y="2863850"/>
            <a:ext cx="7543800" cy="1878013"/>
          </a:xfrm>
          <a:prstGeom prst="rect">
            <a:avLst/>
          </a:prstGeom>
          <a:noFill/>
        </p:spPr>
        <p:txBody>
          <a:bodyPr>
            <a:spAutoFit/>
          </a:bodyPr>
          <a:lstStyle/>
          <a:p>
            <a:pPr eaLnBrk="1" hangingPunct="1">
              <a:defRPr/>
            </a:pPr>
            <a:r>
              <a:rPr lang="en-US" sz="2000" dirty="0">
                <a:latin typeface="Arial" charset="0"/>
              </a:rPr>
              <a:t>Instantcheckmate.com ads:</a:t>
            </a:r>
          </a:p>
          <a:p>
            <a:pPr eaLnBrk="1" hangingPunct="1">
              <a:defRPr/>
            </a:pPr>
            <a:endParaRPr lang="en-US" sz="2000" dirty="0">
              <a:latin typeface="Arial" charset="0"/>
            </a:endParaRPr>
          </a:p>
          <a:p>
            <a:pPr marL="342900" indent="-342900" eaLnBrk="1" hangingPunct="1">
              <a:buFont typeface="Arial" pitchFamily="34" charset="0"/>
              <a:buChar char="•"/>
              <a:defRPr/>
            </a:pPr>
            <a:r>
              <a:rPr lang="en-US" dirty="0">
                <a:latin typeface="Arial" charset="0"/>
              </a:rPr>
              <a:t>“Latisha Smith Truth... Check Latisha Smith's Arrests.”</a:t>
            </a:r>
          </a:p>
          <a:p>
            <a:pPr marL="342900" indent="-342900" eaLnBrk="1" hangingPunct="1">
              <a:buFont typeface="Arial" pitchFamily="34" charset="0"/>
              <a:buChar char="•"/>
              <a:defRPr/>
            </a:pPr>
            <a:r>
              <a:rPr lang="en-US" dirty="0">
                <a:latin typeface="Arial" charset="0"/>
              </a:rPr>
              <a:t>“Latisha Smith Truth... Check Latisha Smith's Arrests.”</a:t>
            </a:r>
          </a:p>
          <a:p>
            <a:pPr eaLnBrk="1" hangingPunct="1">
              <a:defRPr/>
            </a:pPr>
            <a:br>
              <a:rPr lang="en-US" sz="2000" dirty="0">
                <a:latin typeface="Arial" charset="0"/>
              </a:rPr>
            </a:br>
            <a:endParaRPr lang="en-US" dirty="0">
              <a:latin typeface="Arial" charset="0"/>
            </a:endParaRPr>
          </a:p>
        </p:txBody>
      </p:sp>
      <p:sp>
        <p:nvSpPr>
          <p:cNvPr id="44040" name="TextBox 1"/>
          <p:cNvSpPr txBox="1">
            <a:spLocks noChangeArrowheads="1"/>
          </p:cNvSpPr>
          <p:nvPr/>
        </p:nvSpPr>
        <p:spPr bwMode="auto">
          <a:xfrm>
            <a:off x="2227263" y="5562600"/>
            <a:ext cx="74596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hlinkClick r:id="rId5"/>
              </a:rPr>
              <a:t>http://articles.chicagotribune.com/2012-11-25/business/sns-rt-usa-internetprofilingl1e8me8dx-20121124_1_internet-ad-personal-data-ad-text</a:t>
            </a:r>
            <a:r>
              <a:rPr lang="en-US" altLang="en-US" sz="1800" dirty="0"/>
              <a:t> </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981200" y="274638"/>
            <a:ext cx="8229600" cy="792162"/>
          </a:xfrm>
        </p:spPr>
        <p:txBody>
          <a:bodyPr/>
          <a:lstStyle/>
          <a:p>
            <a:r>
              <a:rPr lang="en-US" altLang="en-US" sz="3200" b="1" dirty="0"/>
              <a:t>Do Algorithms Discriminate?</a:t>
            </a:r>
          </a:p>
        </p:txBody>
      </p:sp>
      <p:pic>
        <p:nvPicPr>
          <p:cNvPr id="46083" name="Picture 2" descr="Dr. Smith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263" y="1182688"/>
            <a:ext cx="112553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3"/>
          <p:cNvSpPr txBox="1">
            <a:spLocks noChangeArrowheads="1"/>
          </p:cNvSpPr>
          <p:nvPr/>
        </p:nvSpPr>
        <p:spPr bwMode="auto">
          <a:xfrm>
            <a:off x="3430588" y="1447800"/>
            <a:ext cx="2436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Latisha Smith, M.D.</a:t>
            </a:r>
          </a:p>
        </p:txBody>
      </p:sp>
      <p:pic>
        <p:nvPicPr>
          <p:cNvPr id="46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303338"/>
            <a:ext cx="1152525"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6" name="TextBox 4"/>
          <p:cNvSpPr txBox="1">
            <a:spLocks noChangeArrowheads="1"/>
          </p:cNvSpPr>
          <p:nvPr/>
        </p:nvSpPr>
        <p:spPr bwMode="auto">
          <a:xfrm>
            <a:off x="6629400" y="1762125"/>
            <a:ext cx="190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Latanya Sweeney</a:t>
            </a:r>
          </a:p>
          <a:p>
            <a:pPr eaLnBrk="1" hangingPunct="1">
              <a:spcBef>
                <a:spcPct val="0"/>
              </a:spcBef>
              <a:buFontTx/>
              <a:buNone/>
            </a:pPr>
            <a:r>
              <a:rPr lang="en-US" altLang="en-US" sz="1600"/>
              <a:t>Professor</a:t>
            </a:r>
          </a:p>
          <a:p>
            <a:pPr eaLnBrk="1" hangingPunct="1">
              <a:spcBef>
                <a:spcPct val="0"/>
              </a:spcBef>
              <a:buFontTx/>
              <a:buNone/>
            </a:pPr>
            <a:r>
              <a:rPr lang="en-US" altLang="en-US" sz="1600"/>
              <a:t>Harvard</a:t>
            </a:r>
          </a:p>
        </p:txBody>
      </p:sp>
      <p:sp>
        <p:nvSpPr>
          <p:cNvPr id="6" name="TextBox 5"/>
          <p:cNvSpPr txBox="1"/>
          <p:nvPr/>
        </p:nvSpPr>
        <p:spPr>
          <a:xfrm>
            <a:off x="2455863" y="2863850"/>
            <a:ext cx="7543800" cy="1878013"/>
          </a:xfrm>
          <a:prstGeom prst="rect">
            <a:avLst/>
          </a:prstGeom>
          <a:noFill/>
        </p:spPr>
        <p:txBody>
          <a:bodyPr>
            <a:spAutoFit/>
          </a:bodyPr>
          <a:lstStyle/>
          <a:p>
            <a:pPr eaLnBrk="1" hangingPunct="1">
              <a:defRPr/>
            </a:pPr>
            <a:r>
              <a:rPr lang="en-US" sz="2000" dirty="0">
                <a:latin typeface="Arial" charset="0"/>
                <a:hlinkClick r:id="rId5"/>
              </a:rPr>
              <a:t>Instantcheckmate.com</a:t>
            </a:r>
            <a:r>
              <a:rPr lang="en-US" sz="2000" dirty="0">
                <a:latin typeface="Arial" charset="0"/>
              </a:rPr>
              <a:t> ads:</a:t>
            </a:r>
          </a:p>
          <a:p>
            <a:pPr eaLnBrk="1" hangingPunct="1">
              <a:defRPr/>
            </a:pPr>
            <a:endParaRPr lang="en-US" sz="2000" dirty="0">
              <a:latin typeface="Arial" charset="0"/>
            </a:endParaRPr>
          </a:p>
          <a:p>
            <a:pPr marL="342900" indent="-342900" eaLnBrk="1" hangingPunct="1">
              <a:buFont typeface="Arial" pitchFamily="34" charset="0"/>
              <a:buChar char="•"/>
              <a:defRPr/>
            </a:pPr>
            <a:r>
              <a:rPr lang="en-US" dirty="0">
                <a:latin typeface="Arial" charset="0"/>
              </a:rPr>
              <a:t>“Latisha Smith Truth... Check Latisha Smith's Arrests.”</a:t>
            </a:r>
          </a:p>
          <a:p>
            <a:pPr marL="342900" indent="-342900" eaLnBrk="1" hangingPunct="1">
              <a:buFont typeface="Arial" pitchFamily="34" charset="0"/>
              <a:buChar char="•"/>
              <a:defRPr/>
            </a:pPr>
            <a:r>
              <a:rPr lang="en-US" dirty="0">
                <a:latin typeface="Arial" charset="0"/>
              </a:rPr>
              <a:t>“Latisha Smith Truth... Check Latisha Smith's Arrests.”</a:t>
            </a:r>
          </a:p>
          <a:p>
            <a:pPr marL="342900" indent="-342900" eaLnBrk="1" hangingPunct="1">
              <a:buFont typeface="Arial" pitchFamily="34" charset="0"/>
              <a:buChar char="•"/>
              <a:defRPr/>
            </a:pPr>
            <a:r>
              <a:rPr lang="en-US" sz="2000" dirty="0">
                <a:latin typeface="Arial" charset="0"/>
              </a:rPr>
              <a:t>“We found Emily Jefferson.”</a:t>
            </a:r>
            <a:br>
              <a:rPr lang="en-US" sz="2000" dirty="0">
                <a:latin typeface="Arial" charset="0"/>
              </a:rPr>
            </a:br>
            <a:endParaRPr lang="en-US" dirty="0">
              <a:latin typeface="Arial" charset="0"/>
            </a:endParaRPr>
          </a:p>
        </p:txBody>
      </p:sp>
      <p:sp>
        <p:nvSpPr>
          <p:cNvPr id="46088" name="TextBox 6"/>
          <p:cNvSpPr txBox="1">
            <a:spLocks noChangeArrowheads="1"/>
          </p:cNvSpPr>
          <p:nvPr/>
        </p:nvSpPr>
        <p:spPr bwMode="auto">
          <a:xfrm>
            <a:off x="1981200" y="4724400"/>
            <a:ext cx="845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According to preliminary findings of Professor Sweeney's research, searches of names assigned primarily to black babies, such as Tyrone, Darnell, Ebony and Latisha, generated "arrest" in the instantcheckmate.com ad copy between 75 percent and 96 percent of the time. Names assigned at birth primarily to whites, such as Geoffrey, Brett, Kristen and Anne, led to more neutral copy, with the word "arrest" appearing between zero and 9 percent of the time.</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z="3200" b="1"/>
              <a:t>The Bits Are Changing How We Study Ourselves</a:t>
            </a:r>
          </a:p>
        </p:txBody>
      </p:sp>
      <p:sp>
        <p:nvSpPr>
          <p:cNvPr id="50179" name="TextBox 1"/>
          <p:cNvSpPr txBox="1">
            <a:spLocks noChangeArrowheads="1"/>
          </p:cNvSpPr>
          <p:nvPr/>
        </p:nvSpPr>
        <p:spPr bwMode="auto">
          <a:xfrm>
            <a:off x="2209800" y="4800600"/>
            <a:ext cx="6705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"There is a lot of information that will be available and ready to mine like never before," he said. "When do the family arguments start? How many people watch the football games? How much do people drink?” </a:t>
            </a:r>
          </a:p>
        </p:txBody>
      </p:sp>
      <p:pic>
        <p:nvPicPr>
          <p:cNvPr id="50180" name="Picture 2" descr="Kyle Hopkins took a photo to post on Instagram of his daughter Alice Hopkins, 3, as she helped her mother, Rebecca Pal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563" y="2705100"/>
            <a:ext cx="27336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http://assets4.bigthink.com/system/idea_thumbnails/41186/original/Thanksgiving11.jpg?1322068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752600"/>
            <a:ext cx="389096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z="3200" b="1"/>
              <a:t>The Bits Are Changing How We Study Ourselves</a:t>
            </a:r>
          </a:p>
        </p:txBody>
      </p:sp>
      <p:sp>
        <p:nvSpPr>
          <p:cNvPr id="2" name="TextBox 1"/>
          <p:cNvSpPr txBox="1"/>
          <p:nvPr/>
        </p:nvSpPr>
        <p:spPr>
          <a:xfrm>
            <a:off x="2209800" y="1981200"/>
            <a:ext cx="7924800" cy="2678113"/>
          </a:xfrm>
          <a:prstGeom prst="rect">
            <a:avLst/>
          </a:prstGeom>
          <a:noFill/>
        </p:spPr>
        <p:txBody>
          <a:bodyPr>
            <a:spAutoFit/>
          </a:bodyPr>
          <a:lstStyle/>
          <a:p>
            <a:pPr eaLnBrk="1" hangingPunct="1">
              <a:defRPr/>
            </a:pPr>
            <a:r>
              <a:rPr lang="en-US" sz="2400" dirty="0">
                <a:latin typeface="Arial" charset="0"/>
              </a:rPr>
              <a:t>But who owns the bits?  Will Google and Facebook be the arbiters of who can do this research?  Should they give the date to researchers:</a:t>
            </a:r>
          </a:p>
          <a:p>
            <a:pPr eaLnBrk="1" hangingPunct="1">
              <a:defRPr/>
            </a:pPr>
            <a:endParaRPr lang="en-US" sz="2400" dirty="0">
              <a:latin typeface="Arial" charset="0"/>
            </a:endParaRPr>
          </a:p>
          <a:p>
            <a:pPr marL="342900" indent="-342900" eaLnBrk="1" hangingPunct="1">
              <a:buFont typeface="Arial" pitchFamily="34" charset="0"/>
              <a:buChar char="•"/>
              <a:defRPr/>
            </a:pPr>
            <a:r>
              <a:rPr lang="en-US" sz="2400" dirty="0">
                <a:latin typeface="Arial" charset="0"/>
              </a:rPr>
              <a:t>Are the data proprietary?</a:t>
            </a:r>
          </a:p>
          <a:p>
            <a:pPr marL="342900" indent="-342900" eaLnBrk="1" hangingPunct="1">
              <a:buFont typeface="Arial" pitchFamily="34" charset="0"/>
              <a:buChar char="•"/>
              <a:defRPr/>
            </a:pPr>
            <a:endParaRPr lang="en-US" sz="2400" dirty="0">
              <a:latin typeface="Arial" charset="0"/>
            </a:endParaRPr>
          </a:p>
          <a:p>
            <a:pPr marL="342900" indent="-342900" eaLnBrk="1" hangingPunct="1">
              <a:buFont typeface="Arial" pitchFamily="34" charset="0"/>
              <a:buChar char="•"/>
              <a:defRPr/>
            </a:pPr>
            <a:r>
              <a:rPr lang="en-US" sz="2400" dirty="0">
                <a:latin typeface="Arial" charset="0"/>
              </a:rPr>
              <a:t>What about the privacy of users?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z="3200" b="1"/>
              <a:t>The Bits Are Changing How We Study Ourselves</a:t>
            </a:r>
          </a:p>
        </p:txBody>
      </p:sp>
      <p:sp>
        <p:nvSpPr>
          <p:cNvPr id="54275" name="TextBox 1"/>
          <p:cNvSpPr txBox="1">
            <a:spLocks noChangeArrowheads="1"/>
          </p:cNvSpPr>
          <p:nvPr/>
        </p:nvSpPr>
        <p:spPr bwMode="auto">
          <a:xfrm>
            <a:off x="2209800" y="1981200"/>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But you can do some research yourself:</a:t>
            </a:r>
          </a:p>
          <a:p>
            <a:pPr eaLnBrk="1" hangingPunct="1">
              <a:spcBef>
                <a:spcPct val="0"/>
              </a:spcBef>
              <a:buFontTx/>
              <a:buNone/>
            </a:pPr>
            <a:endParaRPr lang="en-US" altLang="en-US" sz="2400"/>
          </a:p>
        </p:txBody>
      </p:sp>
      <p:sp>
        <p:nvSpPr>
          <p:cNvPr id="54276" name="TextBox 2"/>
          <p:cNvSpPr txBox="1">
            <a:spLocks noChangeArrowheads="1"/>
          </p:cNvSpPr>
          <p:nvPr/>
        </p:nvSpPr>
        <p:spPr bwMode="auto">
          <a:xfrm>
            <a:off x="2514600" y="3733800"/>
            <a:ext cx="662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3"/>
              </a:rPr>
              <a:t>www.google.com</a:t>
            </a:r>
            <a:r>
              <a:rPr lang="en-US" altLang="en-US" sz="1800"/>
              <a:t> </a:t>
            </a:r>
          </a:p>
        </p:txBody>
      </p:sp>
      <p:sp>
        <p:nvSpPr>
          <p:cNvPr id="54277" name="TextBox 1"/>
          <p:cNvSpPr txBox="1">
            <a:spLocks noChangeArrowheads="1"/>
          </p:cNvSpPr>
          <p:nvPr/>
        </p:nvSpPr>
        <p:spPr bwMode="auto">
          <a:xfrm>
            <a:off x="2209800" y="518160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4"/>
              </a:rPr>
              <a:t>http://www.cs.utexas.edu/users/ear/cs349/GoogleQueryResearch.html</a:t>
            </a:r>
            <a:r>
              <a:rPr lang="en-US" altLang="en-US" sz="180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44468"/>
          </a:xfrm>
        </p:spPr>
        <p:txBody>
          <a:bodyPr/>
          <a:lstStyle/>
          <a:p>
            <a:r>
              <a:rPr lang="en-US" sz="3200" b="1" dirty="0"/>
              <a:t>President Obama at Hiroshima</a:t>
            </a:r>
          </a:p>
        </p:txBody>
      </p:sp>
      <p:sp>
        <p:nvSpPr>
          <p:cNvPr id="3" name="TextBox 2"/>
          <p:cNvSpPr txBox="1"/>
          <p:nvPr/>
        </p:nvSpPr>
        <p:spPr>
          <a:xfrm>
            <a:off x="912349" y="1905000"/>
            <a:ext cx="3886200" cy="3785652"/>
          </a:xfrm>
          <a:prstGeom prst="rect">
            <a:avLst/>
          </a:prstGeom>
          <a:noFill/>
        </p:spPr>
        <p:txBody>
          <a:bodyPr wrap="square" rtlCol="0">
            <a:spAutoFit/>
          </a:bodyPr>
          <a:lstStyle/>
          <a:p>
            <a:r>
              <a:rPr lang="en-US" sz="2400" dirty="0"/>
              <a:t>"Technological progress without an equivalent progress in human institutions can doom us. The scientific revolution that led to the splitting of an atom requires a moral revolution as well. That is why we come to this place."</a:t>
            </a:r>
          </a:p>
        </p:txBody>
      </p:sp>
      <p:pic>
        <p:nvPicPr>
          <p:cNvPr id="4" name="Hiroshima_Obam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81600" y="1905000"/>
            <a:ext cx="6637867" cy="3733800"/>
          </a:xfrm>
          <a:prstGeom prst="rect">
            <a:avLst/>
          </a:prstGeom>
        </p:spPr>
      </p:pic>
    </p:spTree>
    <p:extLst>
      <p:ext uri="{BB962C8B-B14F-4D97-AF65-F5344CB8AC3E}">
        <p14:creationId xmlns:p14="http://schemas.microsoft.com/office/powerpoint/2010/main" val="2212735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981200" y="274638"/>
            <a:ext cx="8229600" cy="563562"/>
          </a:xfrm>
        </p:spPr>
        <p:txBody>
          <a:bodyPr>
            <a:noAutofit/>
          </a:bodyPr>
          <a:lstStyle/>
          <a:p>
            <a:pPr algn="ctr" eaLnBrk="1" hangingPunct="1"/>
            <a:r>
              <a:rPr lang="en-US" altLang="en-US" sz="3600" b="1" dirty="0">
                <a:latin typeface="+mn-lt"/>
              </a:rPr>
              <a:t>Policy Vacuums and Conceptual Muddles</a:t>
            </a:r>
          </a:p>
        </p:txBody>
      </p:sp>
      <p:sp>
        <p:nvSpPr>
          <p:cNvPr id="4" name="Content Placeholder 3">
            <a:extLst>
              <a:ext uri="{FF2B5EF4-FFF2-40B4-BE49-F238E27FC236}">
                <a16:creationId xmlns:a16="http://schemas.microsoft.com/office/drawing/2014/main" id="{128F31D1-0834-4077-9E57-DE875004C37E}"/>
              </a:ext>
            </a:extLst>
          </p:cNvPr>
          <p:cNvSpPr>
            <a:spLocks noGrp="1"/>
          </p:cNvSpPr>
          <p:nvPr>
            <p:ph idx="1"/>
          </p:nvPr>
        </p:nvSpPr>
        <p:spPr>
          <a:xfrm>
            <a:off x="705463" y="1744510"/>
            <a:ext cx="11137491" cy="4351338"/>
          </a:xfrm>
        </p:spPr>
        <p:txBody>
          <a:bodyPr/>
          <a:lstStyle/>
          <a:p>
            <a:r>
              <a:rPr lang="en-US" dirty="0"/>
              <a:t>A new technology appears.</a:t>
            </a:r>
          </a:p>
          <a:p>
            <a:endParaRPr lang="en-US" dirty="0"/>
          </a:p>
          <a:p>
            <a:endParaRPr lang="en-US" dirty="0"/>
          </a:p>
          <a:p>
            <a:r>
              <a:rPr lang="en-US" dirty="0"/>
              <a:t>A </a:t>
            </a:r>
            <a:r>
              <a:rPr lang="en-US" b="1" i="1" dirty="0"/>
              <a:t>muddle</a:t>
            </a:r>
            <a:r>
              <a:rPr lang="en-US" dirty="0"/>
              <a:t>:  What sort of thing is it?</a:t>
            </a:r>
          </a:p>
          <a:p>
            <a:endParaRPr lang="en-US" dirty="0"/>
          </a:p>
          <a:p>
            <a:endParaRPr lang="en-US" dirty="0"/>
          </a:p>
          <a:p>
            <a:r>
              <a:rPr lang="en-US" dirty="0"/>
              <a:t>A </a:t>
            </a:r>
            <a:r>
              <a:rPr lang="en-US" b="1" i="1" dirty="0"/>
              <a:t>policy vacuum</a:t>
            </a:r>
            <a:r>
              <a:rPr lang="en-US" dirty="0"/>
              <a:t>:  How should it be used, regulated, sold or whatever?</a:t>
            </a:r>
          </a:p>
        </p:txBody>
      </p:sp>
      <p:pic>
        <p:nvPicPr>
          <p:cNvPr id="5122" name="Picture 2" descr="Related image">
            <a:extLst>
              <a:ext uri="{FF2B5EF4-FFF2-40B4-BE49-F238E27FC236}">
                <a16:creationId xmlns:a16="http://schemas.microsoft.com/office/drawing/2014/main" id="{CD7B308E-CDD5-442D-9F58-68018DB65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727" y="936523"/>
            <a:ext cx="3041302" cy="358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CF598-F84A-471B-A19A-3043EEB68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18180"/>
          </a:xfrm>
          <a:prstGeom prst="rect">
            <a:avLst/>
          </a:prstGeom>
        </p:spPr>
      </p:pic>
      <p:sp>
        <p:nvSpPr>
          <p:cNvPr id="57346" name="Rectangle 2"/>
          <p:cNvSpPr>
            <a:spLocks noGrp="1" noChangeArrowheads="1"/>
          </p:cNvSpPr>
          <p:nvPr>
            <p:ph type="title"/>
          </p:nvPr>
        </p:nvSpPr>
        <p:spPr>
          <a:xfrm>
            <a:off x="1981200" y="274638"/>
            <a:ext cx="8229600" cy="563562"/>
          </a:xfrm>
        </p:spPr>
        <p:txBody>
          <a:bodyPr>
            <a:noAutofit/>
          </a:bodyPr>
          <a:lstStyle/>
          <a:p>
            <a:pPr algn="ctr" eaLnBrk="1" hangingPunct="1"/>
            <a:r>
              <a:rPr lang="en-US" altLang="en-US" sz="3600" b="1" dirty="0">
                <a:latin typeface="+mn-lt"/>
              </a:rPr>
              <a:t>Policy Vacuums and Conceptual Muddles</a:t>
            </a:r>
          </a:p>
        </p:txBody>
      </p:sp>
      <p:sp>
        <p:nvSpPr>
          <p:cNvPr id="57347" name="Rectangle 3"/>
          <p:cNvSpPr>
            <a:spLocks noGrp="1" noChangeArrowheads="1"/>
          </p:cNvSpPr>
          <p:nvPr>
            <p:ph type="body" idx="1"/>
          </p:nvPr>
        </p:nvSpPr>
        <p:spPr>
          <a:xfrm>
            <a:off x="494071" y="1447800"/>
            <a:ext cx="10950677" cy="4525963"/>
          </a:xfrm>
          <a:noFill/>
        </p:spPr>
        <p:txBody>
          <a:bodyPr>
            <a:normAutofit/>
          </a:bodyPr>
          <a:lstStyle/>
          <a:p>
            <a:pPr eaLnBrk="1" hangingPunct="1"/>
            <a:r>
              <a:rPr lang="en-US" altLang="en-US" sz="3200" b="1" dirty="0"/>
              <a:t>Computer programs become economically significant assets.</a:t>
            </a:r>
          </a:p>
          <a:p>
            <a:pPr eaLnBrk="1" hangingPunct="1"/>
            <a:endParaRPr lang="en-US" altLang="en-US" sz="3200" b="1" dirty="0"/>
          </a:p>
          <a:p>
            <a:pPr lvl="1">
              <a:buFontTx/>
              <a:buChar char="•"/>
            </a:pPr>
            <a:r>
              <a:rPr lang="en-US" altLang="en-US" sz="2800" b="1" dirty="0"/>
              <a:t>Policy vacuum: How should this intellectual property be protected?</a:t>
            </a:r>
          </a:p>
          <a:p>
            <a:pPr lvl="1">
              <a:buFontTx/>
              <a:buChar char="•"/>
            </a:pPr>
            <a:endParaRPr lang="en-US" altLang="en-US" sz="2800" b="1" dirty="0"/>
          </a:p>
          <a:p>
            <a:pPr lvl="1">
              <a:buFontTx/>
              <a:buChar char="•"/>
            </a:pPr>
            <a:r>
              <a:rPr lang="en-US" altLang="en-US" sz="2800" b="1" dirty="0"/>
              <a:t>Conceptual muddle: What is a program?  </a:t>
            </a:r>
          </a:p>
          <a:p>
            <a:pPr lvl="2"/>
            <a:r>
              <a:rPr lang="en-US" altLang="en-US" sz="2800" b="1" dirty="0"/>
              <a:t>Is it text?  </a:t>
            </a:r>
          </a:p>
          <a:p>
            <a:pPr lvl="2"/>
            <a:r>
              <a:rPr lang="en-US" altLang="en-US" sz="2800" b="1" dirty="0"/>
              <a:t>Is it an invention?  </a:t>
            </a:r>
          </a:p>
          <a:p>
            <a:pPr lvl="2"/>
            <a:r>
              <a:rPr lang="en-US" altLang="en-US" sz="2800" b="1" dirty="0"/>
              <a:t>Is it mathematics?</a:t>
            </a:r>
          </a:p>
          <a:p>
            <a:pPr lvl="1" eaLnBrk="1" hangingPunct="1">
              <a:buFontTx/>
              <a:buChar char="•"/>
            </a:pPr>
            <a:endParaRPr lang="en-US" altLang="en-US" sz="2800" dirty="0"/>
          </a:p>
        </p:txBody>
      </p:sp>
    </p:spTree>
    <p:extLst>
      <p:ext uri="{BB962C8B-B14F-4D97-AF65-F5344CB8AC3E}">
        <p14:creationId xmlns:p14="http://schemas.microsoft.com/office/powerpoint/2010/main" val="385531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3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81200" y="304800"/>
            <a:ext cx="8229600" cy="533400"/>
          </a:xfrm>
        </p:spPr>
        <p:txBody>
          <a:bodyPr/>
          <a:lstStyle/>
          <a:p>
            <a:pPr eaLnBrk="1" hangingPunct="1"/>
            <a:r>
              <a:rPr lang="en-US" altLang="en-US" sz="3200" b="1" dirty="0"/>
              <a:t>Vacuums and Muddles</a:t>
            </a:r>
          </a:p>
        </p:txBody>
      </p:sp>
      <p:sp>
        <p:nvSpPr>
          <p:cNvPr id="59395" name="Rectangle 3"/>
          <p:cNvSpPr>
            <a:spLocks noGrp="1" noChangeArrowheads="1"/>
          </p:cNvSpPr>
          <p:nvPr>
            <p:ph type="body" idx="1"/>
          </p:nvPr>
        </p:nvSpPr>
        <p:spPr>
          <a:xfrm>
            <a:off x="1981200" y="1447800"/>
            <a:ext cx="8229600" cy="4525963"/>
          </a:xfrm>
          <a:noFill/>
        </p:spPr>
        <p:txBody>
          <a:bodyPr/>
          <a:lstStyle/>
          <a:p>
            <a:pPr eaLnBrk="1" hangingPunct="1"/>
            <a:r>
              <a:rPr lang="en-US" altLang="en-US" sz="2800" dirty="0"/>
              <a:t>Email</a:t>
            </a:r>
          </a:p>
          <a:p>
            <a:pPr eaLnBrk="1" hangingPunct="1"/>
            <a:endParaRPr lang="en-US" altLang="en-US" sz="2800" dirty="0"/>
          </a:p>
          <a:p>
            <a:pPr lvl="1" eaLnBrk="1" hangingPunct="1">
              <a:buFontTx/>
              <a:buChar char="•"/>
            </a:pPr>
            <a:r>
              <a:rPr lang="en-US" altLang="en-US" sz="2400" dirty="0"/>
              <a:t>Policy vacuum: Should the privacy of email communication be protected?</a:t>
            </a:r>
          </a:p>
          <a:p>
            <a:pPr lvl="1" eaLnBrk="1" hangingPunct="1">
              <a:buFontTx/>
              <a:buChar char="•"/>
            </a:pPr>
            <a:endParaRPr lang="en-US" altLang="en-US" sz="2400" dirty="0"/>
          </a:p>
          <a:p>
            <a:pPr lvl="1" eaLnBrk="1" hangingPunct="1">
              <a:buFontTx/>
              <a:buChar char="•"/>
            </a:pPr>
            <a:r>
              <a:rPr lang="en-US" altLang="en-US" sz="2400" dirty="0"/>
              <a:t>Conceptual muddle: What is email?  Is it more like a:</a:t>
            </a:r>
          </a:p>
          <a:p>
            <a:pPr lvl="2" eaLnBrk="1" hangingPunct="1"/>
            <a:r>
              <a:rPr lang="en-US" altLang="en-US" sz="2000" dirty="0"/>
              <a:t>letter, or a </a:t>
            </a:r>
          </a:p>
          <a:p>
            <a:pPr lvl="2" eaLnBrk="1" hangingPunct="1"/>
            <a:r>
              <a:rPr lang="en-US" altLang="en-US" sz="2000" dirty="0"/>
              <a:t>postcard?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304800"/>
            <a:ext cx="8229600" cy="533400"/>
          </a:xfrm>
        </p:spPr>
        <p:txBody>
          <a:bodyPr/>
          <a:lstStyle/>
          <a:p>
            <a:pPr eaLnBrk="1" hangingPunct="1"/>
            <a:r>
              <a:rPr lang="en-US" altLang="en-US" sz="3200" b="1" dirty="0"/>
              <a:t>Vacuums and Muddles</a:t>
            </a:r>
          </a:p>
        </p:txBody>
      </p:sp>
      <p:sp>
        <p:nvSpPr>
          <p:cNvPr id="60419" name="Rectangle 3"/>
          <p:cNvSpPr>
            <a:spLocks noGrp="1" noChangeArrowheads="1"/>
          </p:cNvSpPr>
          <p:nvPr>
            <p:ph type="body" idx="1"/>
          </p:nvPr>
        </p:nvSpPr>
        <p:spPr>
          <a:xfrm>
            <a:off x="1981200" y="1447800"/>
            <a:ext cx="8229600" cy="685800"/>
          </a:xfrm>
          <a:noFill/>
        </p:spPr>
        <p:txBody>
          <a:bodyPr/>
          <a:lstStyle/>
          <a:p>
            <a:pPr eaLnBrk="1" hangingPunct="1"/>
            <a:r>
              <a:rPr lang="en-US" altLang="en-US" sz="2800"/>
              <a:t>E Cigs</a:t>
            </a:r>
          </a:p>
          <a:p>
            <a:pPr eaLnBrk="1" hangingPunct="1"/>
            <a:endParaRPr lang="en-US" altLang="en-US" sz="2800"/>
          </a:p>
        </p:txBody>
      </p:sp>
      <p:pic>
        <p:nvPicPr>
          <p:cNvPr id="60420" name="Picture 2" descr="http://www.e-cigarettedirect.com/product_images/uploaded_images/ecigw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362200"/>
            <a:ext cx="70294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81200" y="304800"/>
            <a:ext cx="8229600" cy="533400"/>
          </a:xfrm>
        </p:spPr>
        <p:txBody>
          <a:bodyPr/>
          <a:lstStyle/>
          <a:p>
            <a:pPr eaLnBrk="1" hangingPunct="1"/>
            <a:r>
              <a:rPr lang="en-US" altLang="en-US" sz="3200" b="1" dirty="0"/>
              <a:t>Vacuums and Muddles</a:t>
            </a:r>
          </a:p>
        </p:txBody>
      </p:sp>
      <p:sp>
        <p:nvSpPr>
          <p:cNvPr id="62467" name="Rectangle 3"/>
          <p:cNvSpPr>
            <a:spLocks noGrp="1" noChangeArrowheads="1"/>
          </p:cNvSpPr>
          <p:nvPr>
            <p:ph type="body" idx="1"/>
          </p:nvPr>
        </p:nvSpPr>
        <p:spPr>
          <a:xfrm>
            <a:off x="1981200" y="1447800"/>
            <a:ext cx="8229600" cy="685800"/>
          </a:xfrm>
          <a:noFill/>
        </p:spPr>
        <p:txBody>
          <a:bodyPr/>
          <a:lstStyle/>
          <a:p>
            <a:pPr eaLnBrk="1" hangingPunct="1"/>
            <a:r>
              <a:rPr lang="en-US" altLang="en-US" sz="2800"/>
              <a:t>E Cigs</a:t>
            </a:r>
          </a:p>
          <a:p>
            <a:pPr eaLnBrk="1" hangingPunct="1"/>
            <a:endParaRPr lang="en-US" altLang="en-US" sz="2800"/>
          </a:p>
        </p:txBody>
      </p:sp>
      <p:pic>
        <p:nvPicPr>
          <p:cNvPr id="1026" name="Picture 2" descr="Battle for the Electronic Cigarette Market Projection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447800"/>
            <a:ext cx="7877175" cy="4829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81200" y="304800"/>
            <a:ext cx="8229600" cy="533400"/>
          </a:xfrm>
        </p:spPr>
        <p:txBody>
          <a:bodyPr/>
          <a:lstStyle/>
          <a:p>
            <a:pPr eaLnBrk="1" hangingPunct="1"/>
            <a:r>
              <a:rPr lang="en-US" altLang="en-US" sz="3200" b="1" dirty="0"/>
              <a:t>Vacuums and Muddles</a:t>
            </a:r>
          </a:p>
        </p:txBody>
      </p:sp>
      <p:sp>
        <p:nvSpPr>
          <p:cNvPr id="66563" name="Rectangle 3"/>
          <p:cNvSpPr>
            <a:spLocks noGrp="1" noChangeArrowheads="1"/>
          </p:cNvSpPr>
          <p:nvPr>
            <p:ph type="body" idx="1"/>
          </p:nvPr>
        </p:nvSpPr>
        <p:spPr>
          <a:xfrm>
            <a:off x="1981200" y="1447800"/>
            <a:ext cx="8229600" cy="4525963"/>
          </a:xfrm>
          <a:noFill/>
        </p:spPr>
        <p:txBody>
          <a:bodyPr/>
          <a:lstStyle/>
          <a:p>
            <a:pPr eaLnBrk="1" hangingPunct="1"/>
            <a:r>
              <a:rPr lang="en-US" altLang="en-US" sz="2800" dirty="0"/>
              <a:t>E Cigs</a:t>
            </a:r>
          </a:p>
          <a:p>
            <a:pPr eaLnBrk="1" hangingPunct="1"/>
            <a:endParaRPr lang="en-US" altLang="en-US" sz="2800" dirty="0"/>
          </a:p>
          <a:p>
            <a:pPr lvl="1" eaLnBrk="1" hangingPunct="1">
              <a:buFontTx/>
              <a:buChar char="•"/>
            </a:pPr>
            <a:r>
              <a:rPr lang="en-US" altLang="en-US" sz="2400" dirty="0"/>
              <a:t>Policy vacuum: How should they be regulated?  Can they advertise?  Who can buy them?</a:t>
            </a:r>
          </a:p>
          <a:p>
            <a:pPr lvl="1" eaLnBrk="1" hangingPunct="1">
              <a:buFontTx/>
              <a:buChar char="•"/>
            </a:pPr>
            <a:endParaRPr lang="en-US" altLang="en-US" sz="2400" dirty="0"/>
          </a:p>
          <a:p>
            <a:pPr lvl="1" eaLnBrk="1" hangingPunct="1">
              <a:buFontTx/>
              <a:buChar char="•"/>
            </a:pPr>
            <a:r>
              <a:rPr lang="en-US" altLang="en-US" sz="2400" dirty="0"/>
              <a:t>Conceptual muddle: What are they:</a:t>
            </a:r>
          </a:p>
          <a:p>
            <a:pPr lvl="1" eaLnBrk="1" hangingPunct="1">
              <a:buFontTx/>
              <a:buChar char="•"/>
            </a:pPr>
            <a:endParaRPr lang="en-US" altLang="en-US" sz="1000" dirty="0"/>
          </a:p>
          <a:p>
            <a:pPr lvl="2" eaLnBrk="1" hangingPunct="1"/>
            <a:r>
              <a:rPr lang="en-US" altLang="en-US" dirty="0"/>
              <a:t>Cigarettes </a:t>
            </a:r>
          </a:p>
          <a:p>
            <a:pPr lvl="2" eaLnBrk="1" hangingPunct="1"/>
            <a:r>
              <a:rPr lang="en-US" altLang="en-US" dirty="0"/>
              <a:t>Drug delivery vehicles</a:t>
            </a:r>
          </a:p>
          <a:p>
            <a:pPr lvl="2" eaLnBrk="1" hangingPunct="1"/>
            <a:r>
              <a:rPr lang="en-US" altLang="en-US" dirty="0"/>
              <a:t>Something else</a:t>
            </a:r>
          </a:p>
        </p:txBody>
      </p:sp>
      <p:pic>
        <p:nvPicPr>
          <p:cNvPr id="2050" name="Picture 2" descr="http://silverlightchallenge.eu/wp-content/uploads/2016/06/e-cigaret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3731613"/>
            <a:ext cx="4610100" cy="3003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81200" y="304800"/>
            <a:ext cx="8229600" cy="533400"/>
          </a:xfrm>
        </p:spPr>
        <p:txBody>
          <a:bodyPr/>
          <a:lstStyle/>
          <a:p>
            <a:pPr eaLnBrk="1" hangingPunct="1"/>
            <a:r>
              <a:rPr lang="en-US" altLang="en-US" sz="3200" b="1"/>
              <a:t>Vacuums and Muddles</a:t>
            </a:r>
          </a:p>
        </p:txBody>
      </p:sp>
      <p:sp>
        <p:nvSpPr>
          <p:cNvPr id="28675" name="Rectangle 3"/>
          <p:cNvSpPr>
            <a:spLocks noGrp="1" noChangeArrowheads="1"/>
          </p:cNvSpPr>
          <p:nvPr>
            <p:ph type="body" idx="1"/>
          </p:nvPr>
        </p:nvSpPr>
        <p:spPr>
          <a:xfrm>
            <a:off x="1991068" y="1389062"/>
            <a:ext cx="8229600" cy="4525963"/>
          </a:xfrm>
        </p:spPr>
        <p:txBody>
          <a:bodyPr/>
          <a:lstStyle/>
          <a:p>
            <a:pPr eaLnBrk="1" hangingPunct="1">
              <a:defRPr/>
            </a:pPr>
            <a:r>
              <a:rPr lang="en-US" altLang="en-US" sz="2800" dirty="0"/>
              <a:t>E Cigs</a:t>
            </a:r>
          </a:p>
          <a:p>
            <a:pPr eaLnBrk="1" hangingPunct="1">
              <a:defRPr/>
            </a:pPr>
            <a:endParaRPr lang="en-US" altLang="en-US" sz="2800" dirty="0"/>
          </a:p>
          <a:p>
            <a:pPr lvl="1" eaLnBrk="1" hangingPunct="1">
              <a:buFontTx/>
              <a:buChar char="•"/>
              <a:defRPr/>
            </a:pPr>
            <a:r>
              <a:rPr lang="en-US" altLang="en-US" sz="2400" dirty="0"/>
              <a:t>Ethical Issues:</a:t>
            </a:r>
          </a:p>
          <a:p>
            <a:pPr lvl="1" eaLnBrk="1" hangingPunct="1">
              <a:buFontTx/>
              <a:buChar char="•"/>
              <a:defRPr/>
            </a:pPr>
            <a:endParaRPr lang="en-US" altLang="en-US" sz="2400" dirty="0"/>
          </a:p>
          <a:p>
            <a:pPr lvl="2" eaLnBrk="1" hangingPunct="1">
              <a:defRPr/>
            </a:pPr>
            <a:r>
              <a:rPr lang="en-US" altLang="en-US" dirty="0"/>
              <a:t>May help smokers quit</a:t>
            </a:r>
          </a:p>
          <a:p>
            <a:pPr lvl="2" eaLnBrk="1" hangingPunct="1">
              <a:defRPr/>
            </a:pPr>
            <a:r>
              <a:rPr lang="en-US" altLang="en-US" dirty="0"/>
              <a:t>May lure kids into smoking</a:t>
            </a:r>
          </a:p>
          <a:p>
            <a:pPr lvl="2" eaLnBrk="1" hangingPunct="1">
              <a:defRPr/>
            </a:pPr>
            <a:r>
              <a:rPr lang="en-US" altLang="en-US" dirty="0"/>
              <a:t>Rights of smokers vs. others: How bad do second hand vapors have to be in order to be banned?</a:t>
            </a:r>
          </a:p>
          <a:p>
            <a:pPr lvl="2" eaLnBrk="1" hangingPunct="1">
              <a:defRPr/>
            </a:pPr>
            <a:r>
              <a:rPr lang="en-US" altLang="en-US" dirty="0"/>
              <a:t>What to do when we don’t have the science yet?</a:t>
            </a:r>
          </a:p>
          <a:p>
            <a:pPr marL="914400" lvl="2" indent="0" eaLnBrk="1" hangingPunct="1">
              <a:buFontTx/>
              <a:buNone/>
              <a:defRPr/>
            </a:pPr>
            <a:r>
              <a:rPr lang="en-US" altLang="en-US" dirty="0"/>
              <a:t> </a:t>
            </a:r>
          </a:p>
        </p:txBody>
      </p:sp>
      <p:sp>
        <p:nvSpPr>
          <p:cNvPr id="2" name="TextBox 1"/>
          <p:cNvSpPr txBox="1"/>
          <p:nvPr/>
        </p:nvSpPr>
        <p:spPr>
          <a:xfrm>
            <a:off x="762000" y="5715000"/>
            <a:ext cx="10744200" cy="369332"/>
          </a:xfrm>
          <a:prstGeom prst="rect">
            <a:avLst/>
          </a:prstGeom>
          <a:noFill/>
        </p:spPr>
        <p:txBody>
          <a:bodyPr wrap="square" rtlCol="0">
            <a:spAutoFit/>
          </a:bodyPr>
          <a:lstStyle/>
          <a:p>
            <a:r>
              <a:rPr lang="en-US" dirty="0">
                <a:hlinkClick r:id="rId3"/>
              </a:rPr>
              <a:t>http://vaping360.com/the-battle-for-the-electronic-cigarette-market/</a:t>
            </a:r>
            <a:r>
              <a:rPr lang="en-US" dirty="0"/>
              <a:t>  </a:t>
            </a:r>
          </a:p>
        </p:txBody>
      </p:sp>
      <p:pic>
        <p:nvPicPr>
          <p:cNvPr id="3074" name="Picture 2" descr="http://www.cigbuyer.com/wp-content/uploads/2013/09/ego-e-cigaret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746918"/>
            <a:ext cx="2143125" cy="2905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981200" y="274638"/>
            <a:ext cx="8229600" cy="563562"/>
          </a:xfrm>
        </p:spPr>
        <p:txBody>
          <a:bodyPr/>
          <a:lstStyle/>
          <a:p>
            <a:r>
              <a:rPr lang="en-US" altLang="en-US" sz="3200" b="1"/>
              <a:t>Vacuums and Muddles</a:t>
            </a:r>
          </a:p>
        </p:txBody>
      </p:sp>
      <p:sp>
        <p:nvSpPr>
          <p:cNvPr id="70659" name="TextBox 4"/>
          <p:cNvSpPr txBox="1">
            <a:spLocks noChangeArrowheads="1"/>
          </p:cNvSpPr>
          <p:nvPr/>
        </p:nvSpPr>
        <p:spPr bwMode="auto">
          <a:xfrm>
            <a:off x="2209800" y="1447800"/>
            <a:ext cx="7543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Is there a muddle here:</a:t>
            </a:r>
          </a:p>
          <a:p>
            <a:pPr eaLnBrk="1" hangingPunct="1">
              <a:spcBef>
                <a:spcPct val="0"/>
              </a:spcBef>
              <a:buFontTx/>
              <a:buNone/>
            </a:pPr>
            <a:endParaRPr lang="en-US" altLang="en-US" sz="2400"/>
          </a:p>
          <a:p>
            <a:pPr eaLnBrk="1" hangingPunct="1">
              <a:spcBef>
                <a:spcPct val="0"/>
              </a:spcBef>
              <a:buFontTx/>
              <a:buNone/>
            </a:pPr>
            <a:endParaRPr lang="en-US" altLang="en-US" sz="1800"/>
          </a:p>
        </p:txBody>
      </p:sp>
      <p:sp>
        <p:nvSpPr>
          <p:cNvPr id="70660" name="TextBox 5"/>
          <p:cNvSpPr txBox="1">
            <a:spLocks noChangeArrowheads="1"/>
          </p:cNvSpPr>
          <p:nvPr/>
        </p:nvSpPr>
        <p:spPr bwMode="auto">
          <a:xfrm>
            <a:off x="2895600" y="2971800"/>
            <a:ext cx="655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What is </a:t>
            </a:r>
            <a:r>
              <a:rPr lang="en-US" altLang="en-US" sz="2400" b="1" i="1"/>
              <a:t>stealing</a:t>
            </a:r>
            <a:r>
              <a:rPr lang="en-US" altLang="en-US" sz="2400"/>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981200" y="274638"/>
            <a:ext cx="8229600" cy="563562"/>
          </a:xfrm>
        </p:spPr>
        <p:txBody>
          <a:bodyPr/>
          <a:lstStyle/>
          <a:p>
            <a:r>
              <a:rPr lang="en-US" altLang="en-US" sz="3200" b="1"/>
              <a:t>Vacuums and Muddles</a:t>
            </a:r>
          </a:p>
        </p:txBody>
      </p:sp>
      <p:pic>
        <p:nvPicPr>
          <p:cNvPr id="72707" name="Picture 2" descr="http://graphics8.nytimes.com/images/2013/01/13/us/SWARTZ/SWARTZ-articl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143000"/>
            <a:ext cx="44196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3"/>
          <p:cNvSpPr txBox="1">
            <a:spLocks noChangeArrowheads="1"/>
          </p:cNvSpPr>
          <p:nvPr/>
        </p:nvSpPr>
        <p:spPr bwMode="auto">
          <a:xfrm>
            <a:off x="3810000" y="4572000"/>
            <a:ext cx="434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Aaron Swartz</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981200" y="274638"/>
            <a:ext cx="8229600" cy="563562"/>
          </a:xfrm>
        </p:spPr>
        <p:txBody>
          <a:bodyPr/>
          <a:lstStyle/>
          <a:p>
            <a:r>
              <a:rPr lang="en-US" altLang="en-US" sz="3200" b="1"/>
              <a:t>Vacuums and Muddles</a:t>
            </a:r>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5400"/>
            <a:ext cx="8477250"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6" name="TextBox 5"/>
          <p:cNvSpPr txBox="1">
            <a:spLocks noChangeArrowheads="1"/>
          </p:cNvSpPr>
          <p:nvPr/>
        </p:nvSpPr>
        <p:spPr bwMode="auto">
          <a:xfrm>
            <a:off x="3200400" y="6096000"/>
            <a:ext cx="464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4"/>
              </a:rPr>
              <a:t>http://www.jstor.org/</a:t>
            </a:r>
            <a:r>
              <a:rPr lang="en-US" altLang="en-US" sz="180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09600" y="274638"/>
            <a:ext cx="10972800" cy="639762"/>
          </a:xfrm>
        </p:spPr>
        <p:txBody>
          <a:bodyPr/>
          <a:lstStyle/>
          <a:p>
            <a:r>
              <a:rPr lang="en-US" altLang="en-US" sz="3200" b="1"/>
              <a:t>Scary?</a:t>
            </a:r>
          </a:p>
        </p:txBody>
      </p:sp>
      <p:sp>
        <p:nvSpPr>
          <p:cNvPr id="3" name="Content Placeholder 2"/>
          <p:cNvSpPr>
            <a:spLocks noGrp="1"/>
          </p:cNvSpPr>
          <p:nvPr>
            <p:ph idx="1"/>
          </p:nvPr>
        </p:nvSpPr>
        <p:spPr>
          <a:xfrm>
            <a:off x="1295400" y="1295400"/>
            <a:ext cx="6888163" cy="4800600"/>
          </a:xfrm>
        </p:spPr>
        <p:txBody>
          <a:bodyPr/>
          <a:lstStyle/>
          <a:p>
            <a:r>
              <a:rPr lang="en-US" altLang="en-US" dirty="0"/>
              <a:t>Privacy </a:t>
            </a:r>
          </a:p>
          <a:p>
            <a:endParaRPr lang="en-US" altLang="en-US" dirty="0"/>
          </a:p>
          <a:p>
            <a:endParaRPr lang="en-US" altLang="en-US" dirty="0"/>
          </a:p>
          <a:p>
            <a:r>
              <a:rPr lang="en-US" altLang="en-US" dirty="0"/>
              <a:t>Cyber-risk and Crime</a:t>
            </a:r>
          </a:p>
          <a:p>
            <a:endParaRPr lang="en-US" altLang="en-US" dirty="0"/>
          </a:p>
          <a:p>
            <a:endParaRPr lang="en-US" altLang="en-US" dirty="0"/>
          </a:p>
          <a:p>
            <a:r>
              <a:rPr lang="en-US" altLang="en-US" dirty="0"/>
              <a:t>Robots and Jobs</a:t>
            </a:r>
          </a:p>
        </p:txBody>
      </p:sp>
      <p:pic>
        <p:nvPicPr>
          <p:cNvPr id="224258" name="Picture 2" descr="http://clubzone.com/content/uploads/2015/07/Ashley-madison-m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025650"/>
            <a:ext cx="6018213"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4" descr="http://media4.s-nbcnews.com/j/newscms/2015_31/1148606/150730-nsa-cyber-map-jhc-1407_cde28ac585ec2df79ff3cb20f7bb4559.nbcnews-ux-600-4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1066800"/>
            <a:ext cx="57150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2" name="Picture 6" descr="http://usa.chinadaily.com.cn/weekly/img/attachement/jpg/site181/20121005/00221917e13e11d87301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1479550"/>
            <a:ext cx="57658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7504113" y="2803525"/>
            <a:ext cx="4495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800">
                <a:latin typeface="PT Fright Night" pitchFamily="2" charset="0"/>
              </a:rPr>
              <a:t>POLL</a:t>
            </a:r>
          </a:p>
        </p:txBody>
      </p:sp>
      <p:pic>
        <p:nvPicPr>
          <p:cNvPr id="224264" name="Picture 8" descr="https://nsa.gov1.info/surveillance/nsa-surveillance-map-l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9775" y="1674813"/>
            <a:ext cx="6180138"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42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24258"/>
                                        </p:tgtEl>
                                        <p:attrNameLst>
                                          <p:attrName>style.visibility</p:attrName>
                                        </p:attrNameLst>
                                      </p:cBhvr>
                                      <p:to>
                                        <p:strVal val="visible"/>
                                      </p:to>
                                    </p:set>
                                    <p:animEffect transition="in" filter="fade">
                                      <p:cBhvr>
                                        <p:cTn id="15" dur="500"/>
                                        <p:tgtEl>
                                          <p:spTgt spid="224258"/>
                                        </p:tgtEl>
                                      </p:cBhvr>
                                    </p:animEffect>
                                  </p:childTnLst>
                                </p:cTn>
                              </p:par>
                              <p:par>
                                <p:cTn id="16" presetID="10" presetClass="exit" presetSubtype="0" fill="hold" nodeType="withEffect">
                                  <p:stCondLst>
                                    <p:cond delay="0"/>
                                  </p:stCondLst>
                                  <p:childTnLst>
                                    <p:animEffect transition="out" filter="fade">
                                      <p:cBhvr>
                                        <p:cTn id="17" dur="500"/>
                                        <p:tgtEl>
                                          <p:spTgt spid="224264"/>
                                        </p:tgtEl>
                                      </p:cBhvr>
                                    </p:animEffect>
                                    <p:set>
                                      <p:cBhvr>
                                        <p:cTn id="18" dur="1" fill="hold">
                                          <p:stCondLst>
                                            <p:cond delay="499"/>
                                          </p:stCondLst>
                                        </p:cTn>
                                        <p:tgtEl>
                                          <p:spTgt spid="22426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224258"/>
                                        </p:tgtEl>
                                      </p:cBhvr>
                                    </p:animEffect>
                                    <p:set>
                                      <p:cBhvr>
                                        <p:cTn id="25" dur="1" fill="hold">
                                          <p:stCondLst>
                                            <p:cond delay="499"/>
                                          </p:stCondLst>
                                        </p:cTn>
                                        <p:tgtEl>
                                          <p:spTgt spid="224258"/>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4260"/>
                                        </p:tgtEl>
                                        <p:attrNameLst>
                                          <p:attrName>style.visibility</p:attrName>
                                        </p:attrNameLst>
                                      </p:cBhvr>
                                      <p:to>
                                        <p:strVal val="visible"/>
                                      </p:to>
                                    </p:set>
                                    <p:animEffect transition="in" filter="fade">
                                      <p:cBhvr>
                                        <p:cTn id="30" dur="500"/>
                                        <p:tgtEl>
                                          <p:spTgt spid="22426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500"/>
                                        <p:tgtEl>
                                          <p:spTgt spid="224260"/>
                                        </p:tgtEl>
                                      </p:cBhvr>
                                    </p:animEffect>
                                    <p:set>
                                      <p:cBhvr>
                                        <p:cTn id="37" dur="1" fill="hold">
                                          <p:stCondLst>
                                            <p:cond delay="499"/>
                                          </p:stCondLst>
                                        </p:cTn>
                                        <p:tgtEl>
                                          <p:spTgt spid="22426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24262"/>
                                        </p:tgtEl>
                                        <p:attrNameLst>
                                          <p:attrName>style.visibility</p:attrName>
                                        </p:attrNameLst>
                                      </p:cBhvr>
                                      <p:to>
                                        <p:strVal val="visible"/>
                                      </p:to>
                                    </p:set>
                                    <p:animEffect transition="in" filter="fade">
                                      <p:cBhvr>
                                        <p:cTn id="42" dur="500"/>
                                        <p:tgtEl>
                                          <p:spTgt spid="2242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500"/>
                                        <p:tgtEl>
                                          <p:spTgt spid="224262"/>
                                        </p:tgtEl>
                                      </p:cBhvr>
                                    </p:animEffect>
                                    <p:set>
                                      <p:cBhvr>
                                        <p:cTn id="49" dur="1" fill="hold">
                                          <p:stCondLst>
                                            <p:cond delay="499"/>
                                          </p:stCondLst>
                                        </p:cTn>
                                        <p:tgtEl>
                                          <p:spTgt spid="2242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274638"/>
            <a:ext cx="8229600" cy="563562"/>
          </a:xfrm>
        </p:spPr>
        <p:txBody>
          <a:bodyPr/>
          <a:lstStyle/>
          <a:p>
            <a:r>
              <a:rPr lang="en-US" altLang="en-US" sz="3200" b="1"/>
              <a:t>Vacuums and Muddles</a:t>
            </a:r>
          </a:p>
        </p:txBody>
      </p:sp>
      <p:sp>
        <p:nvSpPr>
          <p:cNvPr id="76803" name="TextBox 1"/>
          <p:cNvSpPr txBox="1">
            <a:spLocks noChangeArrowheads="1"/>
          </p:cNvSpPr>
          <p:nvPr/>
        </p:nvSpPr>
        <p:spPr bwMode="auto">
          <a:xfrm>
            <a:off x="1143000" y="1112083"/>
            <a:ext cx="822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t>1986 Computer Fraud and Abuse Act</a:t>
            </a:r>
          </a:p>
        </p:txBody>
      </p:sp>
      <p:pic>
        <p:nvPicPr>
          <p:cNvPr id="76804" name="Picture 2" descr="http://4.bp.blogspot.com/-OzEYlIiRcQY/TbwIWEbt4FI/AAAAAAAAAcM/gdsUZdpzcsc/s1600/%2BComputer%2BSecurity%2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914400"/>
            <a:ext cx="32766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14600" y="3584575"/>
            <a:ext cx="8153400" cy="3140075"/>
          </a:xfrm>
          <a:prstGeom prst="rect">
            <a:avLst/>
          </a:prstGeom>
          <a:noFill/>
        </p:spPr>
        <p:txBody>
          <a:bodyPr>
            <a:spAutoFit/>
          </a:bodyPr>
          <a:lstStyle/>
          <a:p>
            <a:pPr marL="285750" indent="-285750" eaLnBrk="1" hangingPunct="1">
              <a:buFont typeface="Arial" pitchFamily="34" charset="0"/>
              <a:buChar char="•"/>
              <a:defRPr/>
            </a:pPr>
            <a:r>
              <a:rPr lang="en-US" dirty="0">
                <a:latin typeface="Arial" charset="0"/>
              </a:rPr>
              <a:t>Computer Espionage</a:t>
            </a:r>
          </a:p>
          <a:p>
            <a:pPr marL="285750" indent="-285750" eaLnBrk="1" hangingPunct="1">
              <a:buFont typeface="Arial" pitchFamily="34" charset="0"/>
              <a:buChar char="•"/>
              <a:defRPr/>
            </a:pPr>
            <a:r>
              <a:rPr lang="en-US" dirty="0">
                <a:latin typeface="Arial" charset="0"/>
              </a:rPr>
              <a:t>Computer trespassing, and taking government, financial, or commerce info</a:t>
            </a:r>
          </a:p>
          <a:p>
            <a:pPr marL="285750" indent="-285750" eaLnBrk="1" hangingPunct="1">
              <a:buFont typeface="Arial" pitchFamily="34" charset="0"/>
              <a:buChar char="•"/>
              <a:defRPr/>
            </a:pPr>
            <a:r>
              <a:rPr lang="en-US" dirty="0">
                <a:latin typeface="Arial" charset="0"/>
              </a:rPr>
              <a:t>Computer trespassing in a government computer</a:t>
            </a:r>
          </a:p>
          <a:p>
            <a:pPr marL="285750" indent="-285750" eaLnBrk="1" hangingPunct="1">
              <a:buFont typeface="Arial" pitchFamily="34" charset="0"/>
              <a:buChar char="•"/>
              <a:defRPr/>
            </a:pPr>
            <a:r>
              <a:rPr lang="en-US" dirty="0">
                <a:latin typeface="Arial" charset="0"/>
              </a:rPr>
              <a:t>Committing fraud with a </a:t>
            </a:r>
            <a:r>
              <a:rPr lang="en-US" dirty="0">
                <a:latin typeface="Arial" charset="0"/>
                <a:hlinkClick r:id="rId4" tooltip="Protected computer"/>
              </a:rPr>
              <a:t>protected computer</a:t>
            </a:r>
            <a:endParaRPr lang="en-US" dirty="0">
              <a:latin typeface="Arial" charset="0"/>
            </a:endParaRPr>
          </a:p>
          <a:p>
            <a:pPr marL="285750" indent="-285750" eaLnBrk="1" hangingPunct="1">
              <a:buFont typeface="Arial" pitchFamily="34" charset="0"/>
              <a:buChar char="•"/>
              <a:defRPr/>
            </a:pPr>
            <a:r>
              <a:rPr lang="en-US" dirty="0">
                <a:latin typeface="Arial" charset="0"/>
              </a:rPr>
              <a:t>Damaging a </a:t>
            </a:r>
            <a:r>
              <a:rPr lang="en-US" dirty="0">
                <a:latin typeface="Arial" charset="0"/>
                <a:hlinkClick r:id="rId4" tooltip="Protected computer"/>
              </a:rPr>
              <a:t>protected computer</a:t>
            </a:r>
            <a:r>
              <a:rPr lang="en-US" dirty="0">
                <a:latin typeface="Arial" charset="0"/>
              </a:rPr>
              <a:t> (including viruses, worms)</a:t>
            </a:r>
          </a:p>
          <a:p>
            <a:pPr marL="285750" indent="-285750" eaLnBrk="1" hangingPunct="1">
              <a:buFont typeface="Arial" pitchFamily="34" charset="0"/>
              <a:buChar char="•"/>
              <a:defRPr/>
            </a:pPr>
            <a:r>
              <a:rPr lang="en-US" dirty="0">
                <a:latin typeface="Arial" charset="0"/>
              </a:rPr>
              <a:t>Trafficking in passwords of a government or commerce computer</a:t>
            </a:r>
          </a:p>
          <a:p>
            <a:pPr marL="285750" indent="-285750" eaLnBrk="1" hangingPunct="1">
              <a:buFont typeface="Arial" pitchFamily="34" charset="0"/>
              <a:buChar char="•"/>
              <a:defRPr/>
            </a:pPr>
            <a:r>
              <a:rPr lang="en-US" dirty="0">
                <a:latin typeface="Arial" charset="0"/>
              </a:rPr>
              <a:t>Threatening to damage a </a:t>
            </a:r>
            <a:r>
              <a:rPr lang="en-US" dirty="0">
                <a:latin typeface="Arial" charset="0"/>
                <a:hlinkClick r:id="rId4" tooltip="Protected computer"/>
              </a:rPr>
              <a:t>protected computer</a:t>
            </a:r>
            <a:endParaRPr lang="en-US" dirty="0">
              <a:latin typeface="Arial" charset="0"/>
            </a:endParaRPr>
          </a:p>
          <a:p>
            <a:pPr marL="285750" indent="-285750" eaLnBrk="1" hangingPunct="1">
              <a:buFont typeface="Arial" pitchFamily="34" charset="0"/>
              <a:buChar char="•"/>
              <a:defRPr/>
            </a:pPr>
            <a:r>
              <a:rPr lang="en-US" dirty="0">
                <a:latin typeface="Arial" charset="0"/>
              </a:rPr>
              <a:t>Conspiracy to violate (a)</a:t>
            </a:r>
          </a:p>
          <a:p>
            <a:pPr marL="285750" indent="-285750" eaLnBrk="1" hangingPunct="1">
              <a:buFont typeface="Arial" pitchFamily="34" charset="0"/>
              <a:buChar char="•"/>
              <a:defRPr/>
            </a:pPr>
            <a:r>
              <a:rPr lang="en-US" dirty="0">
                <a:latin typeface="Arial" charset="0"/>
              </a:rPr>
              <a:t>Penalties</a:t>
            </a:r>
          </a:p>
          <a:p>
            <a:pPr marL="285750" indent="-285750" eaLnBrk="1" hangingPunct="1">
              <a:buFont typeface="Arial" pitchFamily="34" charset="0"/>
              <a:buChar char="•"/>
              <a:defRPr/>
            </a:pPr>
            <a:r>
              <a:rPr lang="en-US" dirty="0" err="1">
                <a:latin typeface="Arial" charset="0"/>
              </a:rPr>
              <a:t>Miscellaney</a:t>
            </a:r>
            <a:endParaRPr lang="en-US" dirty="0">
              <a:latin typeface="Arial" charset="0"/>
            </a:endParaRPr>
          </a:p>
          <a:p>
            <a:pPr eaLnBrk="1" hangingPunct="1">
              <a:defRPr/>
            </a:pPr>
            <a:endParaRPr lang="en-US" dirty="0">
              <a:latin typeface="Arial" charset="0"/>
            </a:endParaRPr>
          </a:p>
        </p:txBody>
      </p:sp>
      <p:sp>
        <p:nvSpPr>
          <p:cNvPr id="2" name="TextBox 1"/>
          <p:cNvSpPr txBox="1"/>
          <p:nvPr/>
        </p:nvSpPr>
        <p:spPr>
          <a:xfrm>
            <a:off x="457200" y="1828800"/>
            <a:ext cx="4724400" cy="1200329"/>
          </a:xfrm>
          <a:prstGeom prst="rect">
            <a:avLst/>
          </a:prstGeom>
          <a:noFill/>
        </p:spPr>
        <p:txBody>
          <a:bodyPr wrap="square" rtlCol="0">
            <a:spAutoFit/>
          </a:bodyPr>
          <a:lstStyle/>
          <a:p>
            <a:r>
              <a:rPr lang="en-US" sz="2400" dirty="0"/>
              <a:t>Swartz charged with two counts of wire fraud and eleven violations of the CFAA</a:t>
            </a:r>
          </a:p>
        </p:txBody>
      </p:sp>
    </p:spTree>
    <p:extLst>
      <p:ext uri="{BB962C8B-B14F-4D97-AF65-F5344CB8AC3E}">
        <p14:creationId xmlns:p14="http://schemas.microsoft.com/office/powerpoint/2010/main" val="181044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274638"/>
            <a:ext cx="8229600" cy="563562"/>
          </a:xfrm>
        </p:spPr>
        <p:txBody>
          <a:bodyPr/>
          <a:lstStyle/>
          <a:p>
            <a:r>
              <a:rPr lang="en-US" altLang="en-US" sz="3200" b="1"/>
              <a:t>Vacuums and Muddles</a:t>
            </a:r>
          </a:p>
        </p:txBody>
      </p:sp>
      <p:sp>
        <p:nvSpPr>
          <p:cNvPr id="76803" name="TextBox 1"/>
          <p:cNvSpPr txBox="1">
            <a:spLocks noChangeArrowheads="1"/>
          </p:cNvSpPr>
          <p:nvPr/>
        </p:nvSpPr>
        <p:spPr bwMode="auto">
          <a:xfrm>
            <a:off x="1143000" y="1112083"/>
            <a:ext cx="822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t>1986 Computer Fraud and Abuse Act</a:t>
            </a:r>
          </a:p>
        </p:txBody>
      </p:sp>
      <p:pic>
        <p:nvPicPr>
          <p:cNvPr id="76804" name="Picture 2" descr="http://4.bp.blogspot.com/-OzEYlIiRcQY/TbwIWEbt4FI/AAAAAAAAAcM/gdsUZdpzcsc/s1600/%2BComputer%2BSecurity%2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914400"/>
            <a:ext cx="32766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14600" y="3584575"/>
            <a:ext cx="8153400" cy="3140075"/>
          </a:xfrm>
          <a:prstGeom prst="rect">
            <a:avLst/>
          </a:prstGeom>
          <a:noFill/>
        </p:spPr>
        <p:txBody>
          <a:bodyPr>
            <a:spAutoFit/>
          </a:bodyPr>
          <a:lstStyle/>
          <a:p>
            <a:pPr marL="285750" indent="-285750" eaLnBrk="1" hangingPunct="1">
              <a:buFont typeface="Arial" pitchFamily="34" charset="0"/>
              <a:buChar char="•"/>
              <a:defRPr/>
            </a:pPr>
            <a:r>
              <a:rPr lang="en-US" dirty="0">
                <a:latin typeface="Arial" charset="0"/>
              </a:rPr>
              <a:t>Computer Espionage</a:t>
            </a:r>
          </a:p>
          <a:p>
            <a:pPr marL="285750" indent="-285750" eaLnBrk="1" hangingPunct="1">
              <a:buFont typeface="Arial" pitchFamily="34" charset="0"/>
              <a:buChar char="•"/>
              <a:defRPr/>
            </a:pPr>
            <a:r>
              <a:rPr lang="en-US" dirty="0">
                <a:latin typeface="Arial" charset="0"/>
              </a:rPr>
              <a:t>Computer trespassing, and taking government, financial, or commerce info</a:t>
            </a:r>
          </a:p>
          <a:p>
            <a:pPr marL="285750" indent="-285750" eaLnBrk="1" hangingPunct="1">
              <a:buFont typeface="Arial" pitchFamily="34" charset="0"/>
              <a:buChar char="•"/>
              <a:defRPr/>
            </a:pPr>
            <a:r>
              <a:rPr lang="en-US" dirty="0">
                <a:latin typeface="Arial" charset="0"/>
              </a:rPr>
              <a:t>Computer trespassing in a government computer</a:t>
            </a:r>
          </a:p>
          <a:p>
            <a:pPr marL="285750" indent="-285750" eaLnBrk="1" hangingPunct="1">
              <a:buFont typeface="Arial" pitchFamily="34" charset="0"/>
              <a:buChar char="•"/>
              <a:defRPr/>
            </a:pPr>
            <a:r>
              <a:rPr lang="en-US" dirty="0">
                <a:latin typeface="Arial" charset="0"/>
              </a:rPr>
              <a:t>Committing fraud with a </a:t>
            </a:r>
            <a:r>
              <a:rPr lang="en-US" dirty="0">
                <a:latin typeface="Arial" charset="0"/>
                <a:hlinkClick r:id="rId4" tooltip="Protected computer"/>
              </a:rPr>
              <a:t>protected computer</a:t>
            </a:r>
            <a:endParaRPr lang="en-US" dirty="0">
              <a:latin typeface="Arial" charset="0"/>
            </a:endParaRPr>
          </a:p>
          <a:p>
            <a:pPr marL="285750" indent="-285750" eaLnBrk="1" hangingPunct="1">
              <a:buFont typeface="Arial" pitchFamily="34" charset="0"/>
              <a:buChar char="•"/>
              <a:defRPr/>
            </a:pPr>
            <a:r>
              <a:rPr lang="en-US" dirty="0">
                <a:latin typeface="Arial" charset="0"/>
              </a:rPr>
              <a:t>Damaging a </a:t>
            </a:r>
            <a:r>
              <a:rPr lang="en-US" dirty="0">
                <a:latin typeface="Arial" charset="0"/>
                <a:hlinkClick r:id="rId4" tooltip="Protected computer"/>
              </a:rPr>
              <a:t>protected computer</a:t>
            </a:r>
            <a:r>
              <a:rPr lang="en-US" dirty="0">
                <a:latin typeface="Arial" charset="0"/>
              </a:rPr>
              <a:t> (including viruses, worms)</a:t>
            </a:r>
          </a:p>
          <a:p>
            <a:pPr marL="285750" indent="-285750" eaLnBrk="1" hangingPunct="1">
              <a:buFont typeface="Arial" pitchFamily="34" charset="0"/>
              <a:buChar char="•"/>
              <a:defRPr/>
            </a:pPr>
            <a:r>
              <a:rPr lang="en-US" dirty="0">
                <a:latin typeface="Arial" charset="0"/>
              </a:rPr>
              <a:t>Trafficking in passwords of a government or commerce computer</a:t>
            </a:r>
          </a:p>
          <a:p>
            <a:pPr marL="285750" indent="-285750" eaLnBrk="1" hangingPunct="1">
              <a:buFont typeface="Arial" pitchFamily="34" charset="0"/>
              <a:buChar char="•"/>
              <a:defRPr/>
            </a:pPr>
            <a:r>
              <a:rPr lang="en-US" dirty="0">
                <a:latin typeface="Arial" charset="0"/>
              </a:rPr>
              <a:t>Threatening to damage a </a:t>
            </a:r>
            <a:r>
              <a:rPr lang="en-US" dirty="0">
                <a:latin typeface="Arial" charset="0"/>
                <a:hlinkClick r:id="rId4" tooltip="Protected computer"/>
              </a:rPr>
              <a:t>protected computer</a:t>
            </a:r>
            <a:endParaRPr lang="en-US" dirty="0">
              <a:latin typeface="Arial" charset="0"/>
            </a:endParaRPr>
          </a:p>
          <a:p>
            <a:pPr marL="285750" indent="-285750" eaLnBrk="1" hangingPunct="1">
              <a:buFont typeface="Arial" pitchFamily="34" charset="0"/>
              <a:buChar char="•"/>
              <a:defRPr/>
            </a:pPr>
            <a:r>
              <a:rPr lang="en-US" dirty="0">
                <a:latin typeface="Arial" charset="0"/>
              </a:rPr>
              <a:t>Conspiracy to violate (a)</a:t>
            </a:r>
          </a:p>
          <a:p>
            <a:pPr marL="285750" indent="-285750" eaLnBrk="1" hangingPunct="1">
              <a:buFont typeface="Arial" pitchFamily="34" charset="0"/>
              <a:buChar char="•"/>
              <a:defRPr/>
            </a:pPr>
            <a:r>
              <a:rPr lang="en-US" dirty="0">
                <a:latin typeface="Arial" charset="0"/>
              </a:rPr>
              <a:t>Penalties</a:t>
            </a:r>
          </a:p>
          <a:p>
            <a:pPr marL="285750" indent="-285750" eaLnBrk="1" hangingPunct="1">
              <a:buFont typeface="Arial" pitchFamily="34" charset="0"/>
              <a:buChar char="•"/>
              <a:defRPr/>
            </a:pPr>
            <a:r>
              <a:rPr lang="en-US" dirty="0" err="1">
                <a:latin typeface="Arial" charset="0"/>
              </a:rPr>
              <a:t>Miscellaney</a:t>
            </a:r>
            <a:endParaRPr lang="en-US" dirty="0">
              <a:latin typeface="Arial" charset="0"/>
            </a:endParaRPr>
          </a:p>
          <a:p>
            <a:pPr eaLnBrk="1" hangingPunct="1">
              <a:defRPr/>
            </a:pPr>
            <a:endParaRPr lang="en-US" dirty="0">
              <a:latin typeface="Arial" charset="0"/>
            </a:endParaRPr>
          </a:p>
        </p:txBody>
      </p:sp>
      <p:sp>
        <p:nvSpPr>
          <p:cNvPr id="2" name="TextBox 1"/>
          <p:cNvSpPr txBox="1"/>
          <p:nvPr/>
        </p:nvSpPr>
        <p:spPr>
          <a:xfrm>
            <a:off x="457200" y="1828800"/>
            <a:ext cx="4724400" cy="1200329"/>
          </a:xfrm>
          <a:prstGeom prst="rect">
            <a:avLst/>
          </a:prstGeom>
          <a:noFill/>
        </p:spPr>
        <p:txBody>
          <a:bodyPr wrap="square" rtlCol="0">
            <a:spAutoFit/>
          </a:bodyPr>
          <a:lstStyle/>
          <a:p>
            <a:r>
              <a:rPr lang="en-US" sz="2400" dirty="0"/>
              <a:t>Swartz faced:</a:t>
            </a:r>
          </a:p>
          <a:p>
            <a:r>
              <a:rPr lang="en-US" sz="2400" dirty="0"/>
              <a:t>     $1 M in fines, </a:t>
            </a:r>
          </a:p>
          <a:p>
            <a:r>
              <a:rPr lang="en-US" sz="2400" dirty="0"/>
              <a:t>     35 years in prison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981200" y="274638"/>
            <a:ext cx="8229600" cy="563562"/>
          </a:xfrm>
        </p:spPr>
        <p:txBody>
          <a:bodyPr/>
          <a:lstStyle/>
          <a:p>
            <a:r>
              <a:rPr lang="en-US" altLang="en-US" sz="3200" b="1"/>
              <a:t>Vacuums and Muddles</a:t>
            </a:r>
          </a:p>
        </p:txBody>
      </p:sp>
      <p:pic>
        <p:nvPicPr>
          <p:cNvPr id="78851" name="Picture 2" descr="http://graphics8.nytimes.com/images/2013/01/13/us/SWARTZ/SWARTZ-articl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143000"/>
            <a:ext cx="25844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descr="http://libraries.mit.edu/archives/exhibits/seal/mit-seal_400x40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146175"/>
            <a:ext cx="1119188"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4" descr="http://www.newenglandmagazine.com/wp-content/uploads/2011/05/M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143000"/>
            <a:ext cx="32289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Box 1"/>
          <p:cNvSpPr txBox="1">
            <a:spLocks noChangeArrowheads="1"/>
          </p:cNvSpPr>
          <p:nvPr/>
        </p:nvSpPr>
        <p:spPr bwMode="auto">
          <a:xfrm>
            <a:off x="2057400" y="3581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You are the MIT CIO.  What do you do?</a:t>
            </a:r>
          </a:p>
        </p:txBody>
      </p:sp>
      <p:sp>
        <p:nvSpPr>
          <p:cNvPr id="78855" name="TextBox 2"/>
          <p:cNvSpPr txBox="1">
            <a:spLocks noChangeArrowheads="1"/>
          </p:cNvSpPr>
          <p:nvPr/>
        </p:nvSpPr>
        <p:spPr bwMode="auto">
          <a:xfrm>
            <a:off x="2590800" y="4343400"/>
            <a:ext cx="8077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200"/>
              </a:spcAft>
              <a:buFontTx/>
              <a:buAutoNum type="alphaUcPeriod"/>
            </a:pPr>
            <a:r>
              <a:rPr lang="en-US" altLang="en-US" sz="2400"/>
              <a:t>Plug the hole and forget it.</a:t>
            </a:r>
          </a:p>
          <a:p>
            <a:pPr eaLnBrk="1" hangingPunct="1">
              <a:spcBef>
                <a:spcPct val="0"/>
              </a:spcBef>
              <a:spcAft>
                <a:spcPts val="1200"/>
              </a:spcAft>
              <a:buFontTx/>
              <a:buAutoNum type="alphaUcPeriod"/>
            </a:pPr>
            <a:r>
              <a:rPr lang="en-US" altLang="en-US" sz="2400"/>
              <a:t>Do what they did to catch him but don’t call the police.</a:t>
            </a:r>
          </a:p>
          <a:p>
            <a:pPr eaLnBrk="1" hangingPunct="1">
              <a:spcBef>
                <a:spcPct val="0"/>
              </a:spcBef>
              <a:spcAft>
                <a:spcPts val="1200"/>
              </a:spcAft>
              <a:buFontTx/>
              <a:buAutoNum type="alphaUcPeriod"/>
            </a:pPr>
            <a:r>
              <a:rPr lang="en-US" altLang="en-US" sz="2400"/>
              <a:t>Call the police.</a:t>
            </a:r>
          </a:p>
          <a:p>
            <a:pPr eaLnBrk="1" hangingPunct="1">
              <a:spcBef>
                <a:spcPct val="0"/>
              </a:spcBef>
              <a:spcAft>
                <a:spcPts val="1200"/>
              </a:spcAft>
              <a:buFontTx/>
              <a:buAutoNum type="alphaUcPeriod"/>
            </a:pPr>
            <a:r>
              <a:rPr lang="en-US" altLang="en-US" sz="2400"/>
              <a:t>Something else.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1981200" y="274638"/>
            <a:ext cx="8229600" cy="563562"/>
          </a:xfrm>
        </p:spPr>
        <p:txBody>
          <a:bodyPr/>
          <a:lstStyle/>
          <a:p>
            <a:r>
              <a:rPr lang="en-US" altLang="en-US" sz="3200" b="1"/>
              <a:t>Vacuums and Muddles</a:t>
            </a:r>
          </a:p>
        </p:txBody>
      </p:sp>
      <p:sp>
        <p:nvSpPr>
          <p:cNvPr id="80899" name="TextBox 1"/>
          <p:cNvSpPr txBox="1">
            <a:spLocks noChangeArrowheads="1"/>
          </p:cNvSpPr>
          <p:nvPr/>
        </p:nvSpPr>
        <p:spPr bwMode="auto">
          <a:xfrm>
            <a:off x="1790700" y="10668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Can we back up and start over and find a better solution?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81200" y="274638"/>
            <a:ext cx="8229600" cy="563562"/>
          </a:xfrm>
        </p:spPr>
        <p:txBody>
          <a:bodyPr/>
          <a:lstStyle/>
          <a:p>
            <a:r>
              <a:rPr lang="en-US" altLang="en-US" sz="3200" b="1"/>
              <a:t>Vacuums and Muddles</a:t>
            </a:r>
          </a:p>
        </p:txBody>
      </p:sp>
      <p:sp>
        <p:nvSpPr>
          <p:cNvPr id="82947" name="TextBox 1"/>
          <p:cNvSpPr txBox="1">
            <a:spLocks noChangeArrowheads="1"/>
          </p:cNvSpPr>
          <p:nvPr/>
        </p:nvSpPr>
        <p:spPr bwMode="auto">
          <a:xfrm>
            <a:off x="1790700" y="10668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Can we back up and start over and find a better solution?</a:t>
            </a:r>
          </a:p>
        </p:txBody>
      </p:sp>
      <p:pic>
        <p:nvPicPr>
          <p:cNvPr id="82948" name="Picture 2" descr="http://upload.wikimedia.org/wikipedia/commons/thumb/a/a5/Choa_Chu_Kang_library.jpg/220px-Choa_Chu_Kang_libr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4419600"/>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4" descr="http://philip.greenspun.com/images/200607-nyc-eos30d-17-55-test/new-york-public-library-reading-room-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713" y="4267200"/>
            <a:ext cx="3392487"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http://www.freewebs.com/armagh/Public_Libra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338" y="1676400"/>
            <a:ext cx="3427412"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981200" y="274638"/>
            <a:ext cx="8229600" cy="563562"/>
          </a:xfrm>
        </p:spPr>
        <p:txBody>
          <a:bodyPr/>
          <a:lstStyle/>
          <a:p>
            <a:r>
              <a:rPr lang="en-US" altLang="en-US" sz="3200" b="1"/>
              <a:t>Vacuums and Muddles</a:t>
            </a:r>
          </a:p>
        </p:txBody>
      </p:sp>
      <p:sp>
        <p:nvSpPr>
          <p:cNvPr id="84995" name="TextBox 4"/>
          <p:cNvSpPr txBox="1">
            <a:spLocks noChangeArrowheads="1"/>
          </p:cNvSpPr>
          <p:nvPr/>
        </p:nvSpPr>
        <p:spPr bwMode="auto">
          <a:xfrm>
            <a:off x="2209800" y="1447800"/>
            <a:ext cx="7543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Is there a vacuum here:</a:t>
            </a:r>
          </a:p>
          <a:p>
            <a:pPr eaLnBrk="1" hangingPunct="1">
              <a:spcBef>
                <a:spcPct val="0"/>
              </a:spcBef>
              <a:buFontTx/>
              <a:buNone/>
            </a:pPr>
            <a:endParaRPr lang="en-US" altLang="en-US" sz="2400"/>
          </a:p>
          <a:p>
            <a:pPr eaLnBrk="1" hangingPunct="1">
              <a:spcBef>
                <a:spcPct val="0"/>
              </a:spcBef>
              <a:buFontTx/>
              <a:buNone/>
            </a:pPr>
            <a:endParaRPr lang="en-US" altLang="en-US" sz="1800"/>
          </a:p>
        </p:txBody>
      </p:sp>
      <p:sp>
        <p:nvSpPr>
          <p:cNvPr id="7" name="TextBox 6"/>
          <p:cNvSpPr txBox="1"/>
          <p:nvPr/>
        </p:nvSpPr>
        <p:spPr>
          <a:xfrm>
            <a:off x="2895600" y="2555875"/>
            <a:ext cx="6553200" cy="3046413"/>
          </a:xfrm>
          <a:prstGeom prst="rect">
            <a:avLst/>
          </a:prstGeom>
          <a:noFill/>
        </p:spPr>
        <p:txBody>
          <a:bodyPr>
            <a:spAutoFit/>
          </a:bodyPr>
          <a:lstStyle/>
          <a:p>
            <a:pPr eaLnBrk="1" hangingPunct="1">
              <a:defRPr/>
            </a:pPr>
            <a:r>
              <a:rPr lang="en-US" sz="2400" dirty="0">
                <a:latin typeface="Arial" charset="0"/>
              </a:rPr>
              <a:t>Swartz faced:</a:t>
            </a:r>
          </a:p>
          <a:p>
            <a:pPr eaLnBrk="1" hangingPunct="1">
              <a:defRPr/>
            </a:pPr>
            <a:endParaRPr lang="en-US" sz="2400" dirty="0">
              <a:latin typeface="Arial" charset="0"/>
            </a:endParaRPr>
          </a:p>
          <a:p>
            <a:pPr marL="342900" indent="-342900" eaLnBrk="1" hangingPunct="1">
              <a:buFont typeface="Arial" pitchFamily="34" charset="0"/>
              <a:buChar char="•"/>
              <a:defRPr/>
            </a:pPr>
            <a:r>
              <a:rPr lang="en-US" sz="2400" dirty="0">
                <a:latin typeface="Arial" charset="0"/>
              </a:rPr>
              <a:t>35 years in prison</a:t>
            </a:r>
          </a:p>
          <a:p>
            <a:pPr marL="342900" indent="-342900" eaLnBrk="1" hangingPunct="1">
              <a:buFont typeface="Arial" pitchFamily="34" charset="0"/>
              <a:buChar char="•"/>
              <a:defRPr/>
            </a:pPr>
            <a:r>
              <a:rPr lang="en-US" sz="2400" dirty="0">
                <a:latin typeface="Arial" charset="0"/>
              </a:rPr>
              <a:t>$1 million in fines</a:t>
            </a:r>
          </a:p>
          <a:p>
            <a:pPr eaLnBrk="1" hangingPunct="1">
              <a:defRPr/>
            </a:pPr>
            <a:endParaRPr lang="en-US" sz="2400" dirty="0">
              <a:latin typeface="Arial" charset="0"/>
            </a:endParaRPr>
          </a:p>
          <a:p>
            <a:pPr eaLnBrk="1" hangingPunct="1">
              <a:defRPr/>
            </a:pPr>
            <a:r>
              <a:rPr lang="en-US" sz="2400" dirty="0">
                <a:latin typeface="Arial" charset="0"/>
              </a:rPr>
              <a:t>A rapist may face:</a:t>
            </a:r>
          </a:p>
          <a:p>
            <a:pPr eaLnBrk="1" hangingPunct="1">
              <a:defRPr/>
            </a:pPr>
            <a:endParaRPr lang="en-US" sz="2400" dirty="0">
              <a:latin typeface="Arial" charset="0"/>
            </a:endParaRPr>
          </a:p>
          <a:p>
            <a:pPr marL="342900" indent="-342900" eaLnBrk="1" hangingPunct="1">
              <a:buFont typeface="Arial" pitchFamily="34" charset="0"/>
              <a:buChar char="•"/>
              <a:defRPr/>
            </a:pPr>
            <a:r>
              <a:rPr lang="en-US" sz="2400" dirty="0">
                <a:latin typeface="Arial" charset="0"/>
              </a:rPr>
              <a:t>7 years in prison </a:t>
            </a:r>
          </a:p>
        </p:txBody>
      </p:sp>
      <p:pic>
        <p:nvPicPr>
          <p:cNvPr id="84997" name="Picture 2" descr="http://www.peopleofcolororganize.com/wp-content/uploads/2010/04/pri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39338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1981200" y="274638"/>
            <a:ext cx="8229600" cy="563562"/>
          </a:xfrm>
        </p:spPr>
        <p:txBody>
          <a:bodyPr/>
          <a:lstStyle/>
          <a:p>
            <a:r>
              <a:rPr lang="en-US" altLang="en-US" sz="3200" b="1"/>
              <a:t>Vacuums and Muddles</a:t>
            </a:r>
          </a:p>
        </p:txBody>
      </p:sp>
      <p:pic>
        <p:nvPicPr>
          <p:cNvPr id="87043" name="Picture 2" descr="http://www.hektoeninternational.org/images/Man-with-suitcase-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19200"/>
            <a:ext cx="25908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1"/>
          <p:cNvSpPr txBox="1">
            <a:spLocks noChangeArrowheads="1"/>
          </p:cNvSpPr>
          <p:nvPr/>
        </p:nvSpPr>
        <p:spPr bwMode="auto">
          <a:xfrm>
            <a:off x="2667000" y="5638800"/>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Then</a:t>
            </a:r>
          </a:p>
        </p:txBody>
      </p:sp>
      <p:cxnSp>
        <p:nvCxnSpPr>
          <p:cNvPr id="4" name="Straight Arrow Connector 3"/>
          <p:cNvCxnSpPr/>
          <p:nvPr/>
        </p:nvCxnSpPr>
        <p:spPr>
          <a:xfrm flipH="1" flipV="1">
            <a:off x="3962400" y="4191000"/>
            <a:ext cx="1752600" cy="685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046" name="TextBox 4"/>
          <p:cNvSpPr txBox="1">
            <a:spLocks noChangeArrowheads="1"/>
          </p:cNvSpPr>
          <p:nvPr/>
        </p:nvSpPr>
        <p:spPr bwMode="auto">
          <a:xfrm>
            <a:off x="5294313" y="4930775"/>
            <a:ext cx="609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Yes</a:t>
            </a:r>
          </a:p>
        </p:txBody>
      </p:sp>
      <p:cxnSp>
        <p:nvCxnSpPr>
          <p:cNvPr id="11" name="Straight Arrow Connector 10"/>
          <p:cNvCxnSpPr/>
          <p:nvPr/>
        </p:nvCxnSpPr>
        <p:spPr>
          <a:xfrm flipH="1">
            <a:off x="4114800" y="1471613"/>
            <a:ext cx="1981200" cy="2047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048" name="TextBox 7"/>
          <p:cNvSpPr txBox="1">
            <a:spLocks noChangeArrowheads="1"/>
          </p:cNvSpPr>
          <p:nvPr/>
        </p:nvSpPr>
        <p:spPr bwMode="auto">
          <a:xfrm>
            <a:off x="5859463" y="1668463"/>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No</a:t>
            </a:r>
          </a:p>
        </p:txBody>
      </p:sp>
      <p:pic>
        <p:nvPicPr>
          <p:cNvPr id="87049" name="Picture 4" descr="http://1d8a787de4174f1aa625-28a4b9047a732d2a8879bfd4a1538bd8.r56.cf3.rackcdn.com/PR_031-_SI_-_12_06_12-11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343025"/>
            <a:ext cx="248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0" name="TextBox 9"/>
          <p:cNvSpPr txBox="1">
            <a:spLocks noChangeArrowheads="1"/>
          </p:cNvSpPr>
          <p:nvPr/>
        </p:nvSpPr>
        <p:spPr bwMode="auto">
          <a:xfrm>
            <a:off x="7640638" y="5622925"/>
            <a:ext cx="1676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Now</a:t>
            </a:r>
          </a:p>
        </p:txBody>
      </p:sp>
      <p:cxnSp>
        <p:nvCxnSpPr>
          <p:cNvPr id="17" name="Straight Arrow Connector 16"/>
          <p:cNvCxnSpPr/>
          <p:nvPr/>
        </p:nvCxnSpPr>
        <p:spPr>
          <a:xfrm>
            <a:off x="6126163" y="1471613"/>
            <a:ext cx="1646237" cy="3952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114800" y="1858963"/>
            <a:ext cx="3352800" cy="1951037"/>
          </a:xfrm>
          <a:prstGeom prst="straightConnector1">
            <a:avLst/>
          </a:prstGeom>
          <a:ln w="571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724400" y="3916363"/>
            <a:ext cx="2711450" cy="12700"/>
          </a:xfrm>
          <a:prstGeom prst="straightConnector1">
            <a:avLst/>
          </a:prstGeom>
          <a:ln w="571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sz="3200" b="1"/>
              <a:t>More Examples of Questions We Will Consider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611157"/>
          </a:xfrm>
        </p:spPr>
        <p:txBody>
          <a:bodyPr>
            <a:noAutofit/>
          </a:bodyPr>
          <a:lstStyle/>
          <a:p>
            <a:pPr algn="ctr"/>
            <a:r>
              <a:rPr lang="en-US" sz="3200" b="1" dirty="0">
                <a:latin typeface="+mn-lt"/>
              </a:rPr>
              <a:t>Tradeoffs</a:t>
            </a:r>
            <a:br>
              <a:rPr lang="en-US" sz="3200" b="1" dirty="0">
                <a:latin typeface="+mn-lt"/>
              </a:rPr>
            </a:br>
            <a:br>
              <a:rPr lang="en-US" sz="3200" b="1" dirty="0">
                <a:latin typeface="+mn-lt"/>
              </a:rPr>
            </a:br>
            <a:r>
              <a:rPr lang="en-US" sz="3200" b="1" dirty="0">
                <a:latin typeface="+mn-lt"/>
              </a:rPr>
              <a:t>Privacy vs Security</a:t>
            </a:r>
          </a:p>
        </p:txBody>
      </p:sp>
      <p:pic>
        <p:nvPicPr>
          <p:cNvPr id="9218" name="Picture 2" descr="http://www.thewrap.com/wp-content/uploads/2016/02/fbi-vs-ap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298" y="2078277"/>
            <a:ext cx="6727824" cy="448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486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a:xfrm>
            <a:off x="1622323" y="1555955"/>
            <a:ext cx="8126361" cy="4689987"/>
          </a:xfrm>
          <a:prstGeom prst="foldedCorner">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7"/>
            <a:ext cx="10515600" cy="851615"/>
          </a:xfrm>
        </p:spPr>
        <p:txBody>
          <a:bodyPr>
            <a:normAutofit/>
          </a:bodyPr>
          <a:lstStyle/>
          <a:p>
            <a:pPr algn="ctr"/>
            <a:r>
              <a:rPr lang="en-US" sz="3200" b="1" dirty="0">
                <a:latin typeface="+mn-lt"/>
              </a:rPr>
              <a:t>Cybercrime</a:t>
            </a:r>
          </a:p>
        </p:txBody>
      </p:sp>
      <p:pic>
        <p:nvPicPr>
          <p:cNvPr id="3" name="Picture 2"/>
          <p:cNvPicPr>
            <a:picLocks noChangeAspect="1"/>
          </p:cNvPicPr>
          <p:nvPr/>
        </p:nvPicPr>
        <p:blipFill>
          <a:blip r:embed="rId3"/>
          <a:stretch>
            <a:fillRect/>
          </a:stretch>
        </p:blipFill>
        <p:spPr>
          <a:xfrm>
            <a:off x="1762433" y="1817908"/>
            <a:ext cx="6935244" cy="3692835"/>
          </a:xfrm>
          <a:prstGeom prst="rect">
            <a:avLst/>
          </a:prstGeom>
        </p:spPr>
      </p:pic>
    </p:spTree>
    <p:extLst>
      <p:ext uri="{BB962C8B-B14F-4D97-AF65-F5344CB8AC3E}">
        <p14:creationId xmlns:p14="http://schemas.microsoft.com/office/powerpoint/2010/main" val="3461244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a:xfrm>
            <a:off x="1981200" y="274638"/>
            <a:ext cx="8229600" cy="715962"/>
          </a:xfrm>
        </p:spPr>
        <p:txBody>
          <a:bodyPr/>
          <a:lstStyle/>
          <a:p>
            <a:r>
              <a:rPr lang="en-US" altLang="en-US" sz="3200" b="1"/>
              <a:t>Scarier Stuff</a:t>
            </a:r>
          </a:p>
        </p:txBody>
      </p:sp>
      <p:sp>
        <p:nvSpPr>
          <p:cNvPr id="12291" name="TextBox 4"/>
          <p:cNvSpPr txBox="1">
            <a:spLocks noChangeArrowheads="1"/>
          </p:cNvSpPr>
          <p:nvPr/>
        </p:nvSpPr>
        <p:spPr bwMode="auto">
          <a:xfrm>
            <a:off x="1905000" y="6172200"/>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3"/>
              </a:rPr>
              <a:t>http://www.nytimes.com/2011/01/16/world/middleeast/16stuxnet.html</a:t>
            </a:r>
            <a:r>
              <a:rPr lang="en-US" altLang="en-US" sz="1800"/>
              <a:t> </a:t>
            </a:r>
          </a:p>
        </p:txBody>
      </p:sp>
      <p:sp>
        <p:nvSpPr>
          <p:cNvPr id="12292" name="TextBox 5"/>
          <p:cNvSpPr txBox="1">
            <a:spLocks noChangeArrowheads="1"/>
          </p:cNvSpPr>
          <p:nvPr/>
        </p:nvSpPr>
        <p:spPr bwMode="auto">
          <a:xfrm>
            <a:off x="1905000" y="1296988"/>
            <a:ext cx="383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The Stuxnet Worm targets Siemens industrial controllers.</a:t>
            </a:r>
          </a:p>
        </p:txBody>
      </p:sp>
      <p:pic>
        <p:nvPicPr>
          <p:cNvPr id="122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050" y="1758950"/>
            <a:ext cx="3994150" cy="26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00" y="3200400"/>
            <a:ext cx="38100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981200" y="274638"/>
            <a:ext cx="8229600" cy="715962"/>
          </a:xfrm>
        </p:spPr>
        <p:txBody>
          <a:bodyPr/>
          <a:lstStyle/>
          <a:p>
            <a:pPr eaLnBrk="1" hangingPunct="1"/>
            <a:r>
              <a:rPr lang="en-US" altLang="en-US" sz="3200" b="1"/>
              <a:t>Who Owns That Song?</a:t>
            </a:r>
          </a:p>
        </p:txBody>
      </p:sp>
      <p:pic>
        <p:nvPicPr>
          <p:cNvPr id="901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47800"/>
            <a:ext cx="333375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6" name="Text Box 5"/>
          <p:cNvSpPr txBox="1">
            <a:spLocks noChangeArrowheads="1"/>
          </p:cNvSpPr>
          <p:nvPr/>
        </p:nvSpPr>
        <p:spPr bwMode="auto">
          <a:xfrm>
            <a:off x="1905000" y="2057400"/>
            <a:ext cx="36576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Oct. 2007 - In the first RIAA suit against an individual to reach a courtroom, the court found in favor of the RIAA. Jammie Thomas, a 30 year-old single mom, has been ordered to pay $220,000 to the RIAA for sharing 24 music files on Kazaa ($9,250 per song). </a:t>
            </a:r>
          </a:p>
          <a:p>
            <a:pPr eaLnBrk="1" hangingPunct="1">
              <a:spcBef>
                <a:spcPct val="50000"/>
              </a:spcBef>
              <a:buFontTx/>
              <a:buNone/>
            </a:pPr>
            <a:r>
              <a:rPr lang="en-US" altLang="en-US" sz="1800"/>
              <a:t>Sept. 24, 2008 – Judge ordered new trial.</a:t>
            </a:r>
          </a:p>
        </p:txBody>
      </p:sp>
      <p:sp>
        <p:nvSpPr>
          <p:cNvPr id="90117" name="Text Box 6"/>
          <p:cNvSpPr txBox="1">
            <a:spLocks noChangeArrowheads="1"/>
          </p:cNvSpPr>
          <p:nvPr/>
        </p:nvSpPr>
        <p:spPr bwMode="auto">
          <a:xfrm>
            <a:off x="1905000" y="12192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Capitol v. Thomas</a:t>
            </a:r>
          </a:p>
        </p:txBody>
      </p:sp>
      <p:sp>
        <p:nvSpPr>
          <p:cNvPr id="90118" name="Text Box 7"/>
          <p:cNvSpPr txBox="1">
            <a:spLocks noChangeArrowheads="1"/>
          </p:cNvSpPr>
          <p:nvPr/>
        </p:nvSpPr>
        <p:spPr bwMode="auto">
          <a:xfrm>
            <a:off x="1828800" y="5486400"/>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At issue: “making available”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981200" y="274638"/>
            <a:ext cx="8229600" cy="715962"/>
          </a:xfrm>
        </p:spPr>
        <p:txBody>
          <a:bodyPr/>
          <a:lstStyle/>
          <a:p>
            <a:pPr eaLnBrk="1" hangingPunct="1"/>
            <a:r>
              <a:rPr lang="en-US" altLang="en-US" sz="3200" b="1"/>
              <a:t>The Next Trial Verdict</a:t>
            </a:r>
          </a:p>
        </p:txBody>
      </p:sp>
      <p:sp>
        <p:nvSpPr>
          <p:cNvPr id="92163" name="Text Box 4"/>
          <p:cNvSpPr txBox="1">
            <a:spLocks noChangeArrowheads="1"/>
          </p:cNvSpPr>
          <p:nvPr/>
        </p:nvSpPr>
        <p:spPr bwMode="auto">
          <a:xfrm>
            <a:off x="2971800" y="5943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hlinkClick r:id="rId3"/>
              </a:rPr>
              <a:t>The playlist</a:t>
            </a:r>
            <a:endParaRPr lang="en-US" altLang="en-US" sz="2400"/>
          </a:p>
        </p:txBody>
      </p:sp>
      <p:pic>
        <p:nvPicPr>
          <p:cNvPr id="921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819400"/>
            <a:ext cx="27908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 name="Text Box 6"/>
          <p:cNvSpPr txBox="1">
            <a:spLocks noChangeArrowheads="1"/>
          </p:cNvSpPr>
          <p:nvPr/>
        </p:nvSpPr>
        <p:spPr bwMode="auto">
          <a:xfrm>
            <a:off x="2057400" y="1371600"/>
            <a:ext cx="350520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On Thursday, June 18, 2009, a federal jury in Minneapolis, MN returned a $1.92 million ($80,000 per song) verdict against Jammie Thomas-Rasset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81200" y="274638"/>
            <a:ext cx="8229600" cy="715962"/>
          </a:xfrm>
        </p:spPr>
        <p:txBody>
          <a:bodyPr/>
          <a:lstStyle/>
          <a:p>
            <a:pPr eaLnBrk="1" hangingPunct="1"/>
            <a:r>
              <a:rPr lang="en-US" altLang="en-US" sz="3200" b="1"/>
              <a:t>On Appeal</a:t>
            </a:r>
          </a:p>
        </p:txBody>
      </p:sp>
      <p:pic>
        <p:nvPicPr>
          <p:cNvPr id="942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371600"/>
            <a:ext cx="21526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2" name="Text Box 5"/>
          <p:cNvSpPr txBox="1">
            <a:spLocks noChangeArrowheads="1"/>
          </p:cNvSpPr>
          <p:nvPr/>
        </p:nvSpPr>
        <p:spPr bwMode="auto">
          <a:xfrm>
            <a:off x="2057400" y="1600200"/>
            <a:ext cx="44196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On Jan. 22, 2010, a U.S. district court slashed the amount of the penalty to $54,000, or $2,250 per song. </a:t>
            </a:r>
          </a:p>
        </p:txBody>
      </p:sp>
      <p:sp>
        <p:nvSpPr>
          <p:cNvPr id="94213" name="Text Box 6"/>
          <p:cNvSpPr txBox="1">
            <a:spLocks noChangeArrowheads="1"/>
          </p:cNvSpPr>
          <p:nvPr/>
        </p:nvSpPr>
        <p:spPr bwMode="auto">
          <a:xfrm>
            <a:off x="2093913" y="3810000"/>
            <a:ext cx="77724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On Jan. 27, the RIAA offered Thomas-Rasset a settlement: $25,000, if she agreed to ask the judge to "vacate" his decision of the previous week.  The RIAA said that the $25,000 would go to a musician’s charity.  Thomas-Rasset declined the offer.  </a:t>
            </a:r>
          </a:p>
          <a:p>
            <a:pPr eaLnBrk="1" hangingPunct="1">
              <a:spcBef>
                <a:spcPct val="0"/>
              </a:spcBef>
              <a:buFontTx/>
              <a:buNone/>
            </a:pPr>
            <a:endParaRPr lang="en-US" altLang="en-US" sz="1800"/>
          </a:p>
          <a:p>
            <a:pPr eaLnBrk="1" hangingPunct="1">
              <a:spcBef>
                <a:spcPct val="0"/>
              </a:spcBef>
              <a:buFontTx/>
              <a:buNone/>
            </a:pPr>
            <a:r>
              <a:rPr lang="en-US" altLang="en-US" sz="1800"/>
              <a:t>The RIAA appealed again.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981200" y="274638"/>
            <a:ext cx="8229600" cy="715962"/>
          </a:xfrm>
        </p:spPr>
        <p:txBody>
          <a:bodyPr/>
          <a:lstStyle/>
          <a:p>
            <a:pPr eaLnBrk="1" hangingPunct="1"/>
            <a:r>
              <a:rPr lang="en-US" altLang="en-US" sz="3200" b="1"/>
              <a:t>On Further Appeal</a:t>
            </a:r>
          </a:p>
        </p:txBody>
      </p:sp>
      <p:pic>
        <p:nvPicPr>
          <p:cNvPr id="962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371600"/>
            <a:ext cx="21526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0" name="Text Box 6"/>
          <p:cNvSpPr txBox="1">
            <a:spLocks noChangeArrowheads="1"/>
          </p:cNvSpPr>
          <p:nvPr/>
        </p:nvSpPr>
        <p:spPr bwMode="auto">
          <a:xfrm>
            <a:off x="2101850" y="3811588"/>
            <a:ext cx="7772400"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On Nov. 3, 2010 Thomas-Rasset lost another round in court.  A jury in Minneapolis decided that she was liable for $1.5 million in copyright infringement damages to Capitol Records, or $62,500 for each song she illegally shared in April 2006. </a:t>
            </a:r>
          </a:p>
          <a:p>
            <a:pPr eaLnBrk="1" hangingPunct="1">
              <a:spcBef>
                <a:spcPct val="0"/>
              </a:spcBef>
              <a:buFontTx/>
              <a:buNone/>
            </a:pPr>
            <a:br>
              <a:rPr lang="en-US" altLang="en-US" sz="2400"/>
            </a:br>
            <a:r>
              <a:rPr lang="en-US" altLang="en-US" sz="1400">
                <a:hlinkClick r:id="rId4"/>
              </a:rPr>
              <a:t>http://news.cnet.com/8301-1023_3-20021735-93.html#ixzz1B23XH5Ct</a:t>
            </a:r>
            <a:endParaRPr lang="en-US" altLang="en-US" sz="1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981200" y="274638"/>
            <a:ext cx="8229600" cy="715962"/>
          </a:xfrm>
        </p:spPr>
        <p:txBody>
          <a:bodyPr/>
          <a:lstStyle/>
          <a:p>
            <a:pPr eaLnBrk="1" hangingPunct="1"/>
            <a:r>
              <a:rPr lang="en-US" altLang="en-US" sz="3200" b="1"/>
              <a:t>And Then …</a:t>
            </a:r>
          </a:p>
        </p:txBody>
      </p:sp>
      <p:pic>
        <p:nvPicPr>
          <p:cNvPr id="983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371600"/>
            <a:ext cx="21526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8" name="Text Box 6"/>
          <p:cNvSpPr txBox="1">
            <a:spLocks noChangeArrowheads="1"/>
          </p:cNvSpPr>
          <p:nvPr/>
        </p:nvSpPr>
        <p:spPr bwMode="auto">
          <a:xfrm>
            <a:off x="2101850" y="3811588"/>
            <a:ext cx="7772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 July 2011, the court again reduced the $1.5 million jury award to $54,000, or $2,250 per song.</a:t>
            </a:r>
            <a:r>
              <a:rPr lang="en-US" altLang="en-US" sz="1800" baseline="30000"/>
              <a:t> </a:t>
            </a:r>
            <a:endParaRPr lang="en-US" altLang="en-US" sz="1800"/>
          </a:p>
          <a:p>
            <a:pPr eaLnBrk="1" hangingPunct="1">
              <a:spcBef>
                <a:spcPct val="0"/>
              </a:spcBef>
              <a:buFontTx/>
              <a:buNone/>
            </a:pPr>
            <a:endParaRPr lang="en-US" altLang="en-US" sz="1800"/>
          </a:p>
          <a:p>
            <a:pPr eaLnBrk="1" hangingPunct="1">
              <a:spcBef>
                <a:spcPct val="0"/>
              </a:spcBef>
              <a:buFontTx/>
              <a:buNone/>
            </a:pPr>
            <a:r>
              <a:rPr lang="en-US" altLang="en-US" sz="1800"/>
              <a:t>In August, the RIAA filed another appeal.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981200" y="274638"/>
            <a:ext cx="8229600" cy="715962"/>
          </a:xfrm>
        </p:spPr>
        <p:txBody>
          <a:bodyPr/>
          <a:lstStyle/>
          <a:p>
            <a:pPr eaLnBrk="1" hangingPunct="1"/>
            <a:r>
              <a:rPr lang="en-US" altLang="en-US" sz="3200" b="1"/>
              <a:t>And Then …</a:t>
            </a:r>
          </a:p>
        </p:txBody>
      </p:sp>
      <p:pic>
        <p:nvPicPr>
          <p:cNvPr id="1003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371600"/>
            <a:ext cx="21526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6" name="Text Box 6"/>
          <p:cNvSpPr txBox="1">
            <a:spLocks noChangeArrowheads="1"/>
          </p:cNvSpPr>
          <p:nvPr/>
        </p:nvSpPr>
        <p:spPr bwMode="auto">
          <a:xfrm>
            <a:off x="2101850" y="3811588"/>
            <a:ext cx="77724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In early 2012, Thomas-Rasset agreed to drop the making-available issue and accept an injunction against further making-available of copyrighted works to the public, but asked the court to explicitly state that no decision had been reached on the issue and that it was merely being set aside.</a:t>
            </a:r>
          </a:p>
          <a:p>
            <a:pPr>
              <a:spcBef>
                <a:spcPct val="0"/>
              </a:spcBef>
              <a:buFontTx/>
              <a:buNone/>
            </a:pPr>
            <a:endParaRPr lang="en-US" altLang="en-US" sz="1800"/>
          </a:p>
          <a:p>
            <a:pPr>
              <a:spcBef>
                <a:spcPct val="0"/>
              </a:spcBef>
              <a:buFontTx/>
              <a:buNone/>
            </a:pPr>
            <a:r>
              <a:rPr lang="en-US" altLang="en-US" sz="1800"/>
              <a:t>On September 11, 2012, the Eighth Circuit Court of Appeals reversed the District Court's reduction of the award, and reinstated the award of $222,000, which was the amount awarded by the jury in the first trial.</a:t>
            </a:r>
          </a:p>
        </p:txBody>
      </p:sp>
      <p:sp>
        <p:nvSpPr>
          <p:cNvPr id="2" name="TextBox 1"/>
          <p:cNvSpPr txBox="1"/>
          <p:nvPr/>
        </p:nvSpPr>
        <p:spPr>
          <a:xfrm>
            <a:off x="2101850" y="1219200"/>
            <a:ext cx="5060950" cy="2308225"/>
          </a:xfrm>
          <a:prstGeom prst="rect">
            <a:avLst/>
          </a:prstGeom>
          <a:noFill/>
        </p:spPr>
        <p:txBody>
          <a:bodyPr>
            <a:spAutoFit/>
          </a:bodyPr>
          <a:lstStyle/>
          <a:p>
            <a:pPr eaLnBrk="1" hangingPunct="1">
              <a:defRPr/>
            </a:pPr>
            <a:r>
              <a:rPr lang="en-US" sz="2400" dirty="0">
                <a:latin typeface="Arial" charset="0"/>
              </a:rPr>
              <a:t>Two distinct legal issues:</a:t>
            </a:r>
          </a:p>
          <a:p>
            <a:pPr marL="285750" indent="-285750" eaLnBrk="1" hangingPunct="1">
              <a:buFont typeface="Arial" pitchFamily="34" charset="0"/>
              <a:buChar char="•"/>
              <a:defRPr/>
            </a:pPr>
            <a:r>
              <a:rPr lang="en-US" sz="2400" dirty="0">
                <a:latin typeface="Arial" charset="0"/>
              </a:rPr>
              <a:t>Is “making available” “distribution”?</a:t>
            </a:r>
          </a:p>
          <a:p>
            <a:pPr marL="285750" indent="-285750" eaLnBrk="1" hangingPunct="1">
              <a:buFont typeface="Arial" pitchFamily="34" charset="0"/>
              <a:buChar char="•"/>
              <a:defRPr/>
            </a:pPr>
            <a:r>
              <a:rPr lang="en-US" sz="2400" dirty="0">
                <a:latin typeface="Arial" charset="0"/>
              </a:rPr>
              <a:t>Is it constitutional to award large statutory damages that bear no relationship to real damages?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1981200" y="274638"/>
            <a:ext cx="8229600" cy="715962"/>
          </a:xfrm>
        </p:spPr>
        <p:txBody>
          <a:bodyPr/>
          <a:lstStyle/>
          <a:p>
            <a:r>
              <a:rPr lang="en-US" altLang="en-US" sz="3200" b="1"/>
              <a:t>The End</a:t>
            </a:r>
          </a:p>
        </p:txBody>
      </p:sp>
      <p:sp>
        <p:nvSpPr>
          <p:cNvPr id="102403" name="TextBox 3"/>
          <p:cNvSpPr txBox="1">
            <a:spLocks noChangeArrowheads="1"/>
          </p:cNvSpPr>
          <p:nvPr/>
        </p:nvSpPr>
        <p:spPr bwMode="auto">
          <a:xfrm>
            <a:off x="2057400" y="1371600"/>
            <a:ext cx="937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March 18, 2013 	U.S. Supreme court refused to hear the case.</a:t>
            </a:r>
          </a:p>
        </p:txBody>
      </p:sp>
      <p:pic>
        <p:nvPicPr>
          <p:cNvPr id="102404" name="Picture 2" descr="http://ffrf.org/uploads/images/Did_You_Know/supreme_cou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2743200"/>
            <a:ext cx="4191000" cy="1200329"/>
          </a:xfrm>
          <a:prstGeom prst="rect">
            <a:avLst/>
          </a:prstGeom>
          <a:noFill/>
        </p:spPr>
        <p:txBody>
          <a:bodyPr wrap="square" rtlCol="0">
            <a:spAutoFit/>
          </a:bodyPr>
          <a:lstStyle/>
          <a:p>
            <a:r>
              <a:rPr lang="en-US" sz="2400" dirty="0"/>
              <a:t>The original verdict stands:</a:t>
            </a:r>
          </a:p>
          <a:p>
            <a:endParaRPr lang="en-US" sz="2400" dirty="0"/>
          </a:p>
          <a:p>
            <a:r>
              <a:rPr lang="en-US" sz="2400" dirty="0"/>
              <a:t>      She owes $222,000.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Title 1"/>
          <p:cNvSpPr>
            <a:spLocks noGrp="1"/>
          </p:cNvSpPr>
          <p:nvPr>
            <p:ph type="title"/>
          </p:nvPr>
        </p:nvSpPr>
        <p:spPr>
          <a:xfrm>
            <a:off x="1981200" y="274638"/>
            <a:ext cx="8229600" cy="715962"/>
          </a:xfrm>
        </p:spPr>
        <p:txBody>
          <a:bodyPr/>
          <a:lstStyle/>
          <a:p>
            <a:r>
              <a:rPr lang="en-US" altLang="en-US" sz="3200" b="1"/>
              <a:t>Supreme Court Refuses Similar Case</a:t>
            </a:r>
          </a:p>
        </p:txBody>
      </p:sp>
      <p:sp>
        <p:nvSpPr>
          <p:cNvPr id="104451" name="TextBox 3"/>
          <p:cNvSpPr txBox="1">
            <a:spLocks noChangeArrowheads="1"/>
          </p:cNvSpPr>
          <p:nvPr/>
        </p:nvSpPr>
        <p:spPr bwMode="auto">
          <a:xfrm>
            <a:off x="2244725" y="1804988"/>
            <a:ext cx="50498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a:t>2009: Jury awards damages of $675,000 ($22,500/song).</a:t>
            </a:r>
          </a:p>
          <a:p>
            <a:pPr eaLnBrk="1" hangingPunct="1">
              <a:spcBef>
                <a:spcPts val="1200"/>
              </a:spcBef>
            </a:pPr>
            <a:r>
              <a:rPr lang="en-US" altLang="en-US" sz="1800"/>
              <a:t>2010: Judge reduced award to $2,250/song, saying the original award was “constitutionally excessive.”</a:t>
            </a:r>
          </a:p>
          <a:p>
            <a:pPr eaLnBrk="1" hangingPunct="1">
              <a:spcBef>
                <a:spcPts val="1200"/>
              </a:spcBef>
            </a:pPr>
            <a:r>
              <a:rPr lang="en-US" altLang="en-US" sz="1800"/>
              <a:t>2011: Appellate court reversed judge.</a:t>
            </a:r>
          </a:p>
          <a:p>
            <a:pPr eaLnBrk="1" hangingPunct="1">
              <a:spcBef>
                <a:spcPts val="1200"/>
              </a:spcBef>
            </a:pPr>
            <a:r>
              <a:rPr lang="en-US" altLang="en-US" sz="1800"/>
              <a:t>2012: Supreme court let that opinion stand.</a:t>
            </a:r>
          </a:p>
          <a:p>
            <a:pPr eaLnBrk="1" hangingPunct="1">
              <a:spcBef>
                <a:spcPts val="1200"/>
              </a:spcBef>
            </a:pPr>
            <a:r>
              <a:rPr lang="en-US" altLang="en-US" sz="1800"/>
              <a:t>2013: First circuit upheld the award after another appeal.</a:t>
            </a:r>
          </a:p>
        </p:txBody>
      </p:sp>
      <p:sp>
        <p:nvSpPr>
          <p:cNvPr id="104452" name="TextBox 4"/>
          <p:cNvSpPr txBox="1">
            <a:spLocks noChangeArrowheads="1"/>
          </p:cNvSpPr>
          <p:nvPr/>
        </p:nvSpPr>
        <p:spPr bwMode="auto">
          <a:xfrm>
            <a:off x="1752600" y="5040313"/>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a:t>Tenenbaum’s petition claimed that Congress did not intend “unrestrained discretionary jury damage awards against individual citizens for copyright infringement.”</a:t>
            </a:r>
          </a:p>
          <a:p>
            <a:pPr eaLnBrk="1" hangingPunct="1">
              <a:spcBef>
                <a:spcPct val="0"/>
              </a:spcBef>
            </a:pPr>
            <a:r>
              <a:rPr lang="en-US" altLang="en-US" sz="1800"/>
              <a:t>Another argument: huge awards like this are unconstitutional.</a:t>
            </a:r>
          </a:p>
        </p:txBody>
      </p:sp>
      <p:pic>
        <p:nvPicPr>
          <p:cNvPr id="104453" name="Picture 2" descr="Joel Tenenba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138238"/>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Box 5"/>
          <p:cNvSpPr txBox="1">
            <a:spLocks noChangeArrowheads="1"/>
          </p:cNvSpPr>
          <p:nvPr/>
        </p:nvSpPr>
        <p:spPr bwMode="auto">
          <a:xfrm>
            <a:off x="7467600" y="2971800"/>
            <a:ext cx="209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Joel Tenenbaum downloaded 30 songs.</a:t>
            </a:r>
          </a:p>
        </p:txBody>
      </p:sp>
      <p:sp>
        <p:nvSpPr>
          <p:cNvPr id="8" name="Rectangle 7"/>
          <p:cNvSpPr/>
          <p:nvPr/>
        </p:nvSpPr>
        <p:spPr>
          <a:xfrm>
            <a:off x="2425700" y="1138238"/>
            <a:ext cx="41148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4456" name="TextBox 8"/>
          <p:cNvSpPr txBox="1">
            <a:spLocks noChangeArrowheads="1"/>
          </p:cNvSpPr>
          <p:nvPr/>
        </p:nvSpPr>
        <p:spPr bwMode="auto">
          <a:xfrm>
            <a:off x="2425700" y="1138238"/>
            <a:ext cx="4114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t>U.S. Copyright Act allows for statutory damages up to $150,000/song.</a:t>
            </a:r>
          </a:p>
          <a:p>
            <a:pPr eaLnBrk="1" hangingPunct="1">
              <a:spcBef>
                <a:spcPct val="0"/>
              </a:spcBef>
              <a:buFontTx/>
              <a:buNone/>
            </a:pPr>
            <a:endParaRPr lang="en-US" altLang="en-US" sz="1800"/>
          </a:p>
        </p:txBody>
      </p:sp>
      <p:sp>
        <p:nvSpPr>
          <p:cNvPr id="104457" name="TextBox 9"/>
          <p:cNvSpPr txBox="1">
            <a:spLocks noChangeArrowheads="1"/>
          </p:cNvSpPr>
          <p:nvPr/>
        </p:nvSpPr>
        <p:spPr bwMode="auto">
          <a:xfrm>
            <a:off x="4086225" y="6240463"/>
            <a:ext cx="487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What do you think?</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1981200" y="274638"/>
            <a:ext cx="8229600" cy="715962"/>
          </a:xfrm>
        </p:spPr>
        <p:txBody>
          <a:bodyPr/>
          <a:lstStyle/>
          <a:p>
            <a:r>
              <a:rPr lang="en-US" altLang="en-US" sz="3200" b="1"/>
              <a:t>By the Way …</a:t>
            </a:r>
          </a:p>
        </p:txBody>
      </p:sp>
      <p:sp>
        <p:nvSpPr>
          <p:cNvPr id="106499" name="TextBox 3"/>
          <p:cNvSpPr txBox="1">
            <a:spLocks noChangeArrowheads="1"/>
          </p:cNvSpPr>
          <p:nvPr/>
        </p:nvSpPr>
        <p:spPr bwMode="auto">
          <a:xfrm>
            <a:off x="2286000" y="16764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The RIAA is no longer pursuing a policy of going after individuals.  Instead, it is trying to work with internet providers to stop illegal file sharing.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1981200" y="274638"/>
            <a:ext cx="8229600" cy="715962"/>
          </a:xfrm>
        </p:spPr>
        <p:txBody>
          <a:bodyPr/>
          <a:lstStyle/>
          <a:p>
            <a:r>
              <a:rPr lang="en-US" altLang="en-US" sz="3200" b="1"/>
              <a:t>How Much IP Protection is Good?</a:t>
            </a:r>
          </a:p>
        </p:txBody>
      </p:sp>
      <p:sp>
        <p:nvSpPr>
          <p:cNvPr id="107523" name="TextBox 3"/>
          <p:cNvSpPr txBox="1">
            <a:spLocks noChangeArrowheads="1"/>
          </p:cNvSpPr>
          <p:nvPr/>
        </p:nvSpPr>
        <p:spPr bwMode="auto">
          <a:xfrm>
            <a:off x="6705600" y="61722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Stephan Kinsella</a:t>
            </a:r>
          </a:p>
        </p:txBody>
      </p:sp>
      <p:pic>
        <p:nvPicPr>
          <p:cNvPr id="107524" name="Picture 2" descr="http://pad2.whstatic.com/images/thumb/5/50/Dinosaurs-and-Cavemen.jpg/250px-Dinosaurs-and-Cave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0"/>
            <a:ext cx="32004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4" descr="http://www.logcabindirectory.com/images/pilgrim_log_cab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605088"/>
            <a:ext cx="34496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981200" y="274638"/>
            <a:ext cx="8229600" cy="715962"/>
          </a:xfrm>
        </p:spPr>
        <p:txBody>
          <a:bodyPr/>
          <a:lstStyle/>
          <a:p>
            <a:r>
              <a:rPr lang="en-US" altLang="en-US" sz="3200" b="1" dirty="0"/>
              <a:t>When Technologies Collide with Hackers</a:t>
            </a:r>
          </a:p>
        </p:txBody>
      </p:sp>
      <p:pic>
        <p:nvPicPr>
          <p:cNvPr id="14339" name="Picture 2" descr="http://hackread.com/wp-content/uploads/2013/04/Hackers-Hijack-Twitter-accounts-of-The-Associated-Press-Claiming-Bomb-Blast-in-White-House-leaving-Obama-Inj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415" y="1956619"/>
            <a:ext cx="6144976" cy="313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106430" y="1709635"/>
            <a:ext cx="5979140" cy="39463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63411415"/>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1981200" y="274638"/>
            <a:ext cx="8229600" cy="715962"/>
          </a:xfrm>
        </p:spPr>
        <p:txBody>
          <a:bodyPr/>
          <a:lstStyle/>
          <a:p>
            <a:r>
              <a:rPr lang="en-US" altLang="en-US" sz="3200" b="1"/>
              <a:t>How Much IP Protection is Good?</a:t>
            </a:r>
          </a:p>
        </p:txBody>
      </p:sp>
      <p:sp>
        <p:nvSpPr>
          <p:cNvPr id="109571" name="TextBox 3"/>
          <p:cNvSpPr txBox="1">
            <a:spLocks noChangeArrowheads="1"/>
          </p:cNvSpPr>
          <p:nvPr/>
        </p:nvSpPr>
        <p:spPr bwMode="auto">
          <a:xfrm>
            <a:off x="6705600" y="61722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Stephan Kinsella</a:t>
            </a:r>
          </a:p>
        </p:txBody>
      </p:sp>
      <p:pic>
        <p:nvPicPr>
          <p:cNvPr id="109572" name="Picture 2" descr="http://blogs-images.forbes.com/connieguglielmo/files/2012/09/iphone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23963"/>
            <a:ext cx="27622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6" descr="http://cdn4.pcadvisor.co.uk/cmsdata/reviews/3404735/GALAXY_SIII_mini_Product_Imag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603500"/>
            <a:ext cx="44069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81200" y="274638"/>
            <a:ext cx="8229600" cy="715962"/>
          </a:xfrm>
        </p:spPr>
        <p:txBody>
          <a:bodyPr/>
          <a:lstStyle/>
          <a:p>
            <a:pPr eaLnBrk="1" hangingPunct="1"/>
            <a:r>
              <a:rPr lang="en-US" altLang="en-US" sz="3200" b="1" dirty="0"/>
              <a:t>Privacy and Your Cell Phone</a:t>
            </a:r>
          </a:p>
        </p:txBody>
      </p:sp>
      <p:sp>
        <p:nvSpPr>
          <p:cNvPr id="66563" name="Text Box 5"/>
          <p:cNvSpPr txBox="1">
            <a:spLocks noChangeArrowheads="1"/>
          </p:cNvSpPr>
          <p:nvPr/>
        </p:nvSpPr>
        <p:spPr bwMode="auto">
          <a:xfrm>
            <a:off x="1071717" y="1371601"/>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charset="0"/>
                <a:ea typeface="+mn-ea"/>
                <a:cs typeface="+mn-cs"/>
              </a:rPr>
              <a:t>Warrant-less demands for cell location data:</a:t>
            </a:r>
          </a:p>
        </p:txBody>
      </p:sp>
      <p:sp>
        <p:nvSpPr>
          <p:cNvPr id="66564" name="Text Box 6"/>
          <p:cNvSpPr txBox="1">
            <a:spLocks noChangeArrowheads="1"/>
          </p:cNvSpPr>
          <p:nvPr/>
        </p:nvSpPr>
        <p:spPr bwMode="auto">
          <a:xfrm>
            <a:off x="1071717" y="2156850"/>
            <a:ext cx="650158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charset="0"/>
                <a:ea typeface="+mn-ea"/>
                <a:cs typeface="+mn-cs"/>
              </a:rPr>
              <a:t>Is raw location data protected by your right to privacy in the same way that the content of what you say on your phone is?</a:t>
            </a:r>
          </a:p>
        </p:txBody>
      </p:sp>
      <p:sp>
        <p:nvSpPr>
          <p:cNvPr id="2" name="TextBox 1"/>
          <p:cNvSpPr txBox="1"/>
          <p:nvPr/>
        </p:nvSpPr>
        <p:spPr>
          <a:xfrm>
            <a:off x="995516" y="3850711"/>
            <a:ext cx="8458200" cy="1477963"/>
          </a:xfrm>
          <a:prstGeom prst="rect">
            <a:avLst/>
          </a:prstGeom>
          <a:noFill/>
        </p:spPr>
        <p:txBody>
          <a:bodyPr>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Conceptual muddle: what is cell location?</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Policy vacuum: Can the police get it without a warrant?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65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1185864"/>
            <a:ext cx="3109600" cy="247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60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81200" y="274638"/>
            <a:ext cx="8229600" cy="715962"/>
          </a:xfrm>
        </p:spPr>
        <p:txBody>
          <a:bodyPr/>
          <a:lstStyle/>
          <a:p>
            <a:pPr eaLnBrk="1" hangingPunct="1"/>
            <a:r>
              <a:rPr lang="en-US" altLang="en-US" sz="3200" b="1" dirty="0"/>
              <a:t>Privacy and Your Cell Phone</a:t>
            </a:r>
          </a:p>
        </p:txBody>
      </p:sp>
      <p:sp>
        <p:nvSpPr>
          <p:cNvPr id="66563" name="Text Box 5"/>
          <p:cNvSpPr txBox="1">
            <a:spLocks noChangeArrowheads="1"/>
          </p:cNvSpPr>
          <p:nvPr/>
        </p:nvSpPr>
        <p:spPr bwMode="auto">
          <a:xfrm>
            <a:off x="1071717" y="1371601"/>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charset="0"/>
                <a:ea typeface="+mn-ea"/>
                <a:cs typeface="+mn-cs"/>
              </a:rPr>
              <a:t>Warrant-less demands for cell location data:</a:t>
            </a:r>
          </a:p>
        </p:txBody>
      </p:sp>
      <p:sp>
        <p:nvSpPr>
          <p:cNvPr id="66564" name="Text Box 6"/>
          <p:cNvSpPr txBox="1">
            <a:spLocks noChangeArrowheads="1"/>
          </p:cNvSpPr>
          <p:nvPr/>
        </p:nvSpPr>
        <p:spPr bwMode="auto">
          <a:xfrm>
            <a:off x="1071717" y="2156850"/>
            <a:ext cx="650158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charset="0"/>
                <a:ea typeface="+mn-ea"/>
                <a:cs typeface="+mn-cs"/>
              </a:rPr>
              <a:t>Is raw location data protected by your right to privacy in the same way that the content of what you say on your phone is?</a:t>
            </a:r>
          </a:p>
        </p:txBody>
      </p:sp>
      <p:sp>
        <p:nvSpPr>
          <p:cNvPr id="2" name="TextBox 1"/>
          <p:cNvSpPr txBox="1"/>
          <p:nvPr/>
        </p:nvSpPr>
        <p:spPr>
          <a:xfrm>
            <a:off x="995516" y="3850711"/>
            <a:ext cx="8458200" cy="1477963"/>
          </a:xfrm>
          <a:prstGeom prst="rect">
            <a:avLst/>
          </a:prstGeom>
          <a:noFill/>
        </p:spPr>
        <p:txBody>
          <a:bodyPr>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Conceptual muddle: what is cell location?</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Policy vacuum: Can the police get it without a warrant?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404AB1C1-D076-4C46-9820-77A5C0F80075}"/>
              </a:ext>
            </a:extLst>
          </p:cNvPr>
          <p:cNvSpPr txBox="1"/>
          <p:nvPr/>
        </p:nvSpPr>
        <p:spPr>
          <a:xfrm>
            <a:off x="619432" y="5254081"/>
            <a:ext cx="1015426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The Supreme Court will hear U.S. v Carpenter in Fall, 2017.  </a:t>
            </a:r>
          </a:p>
        </p:txBody>
      </p:sp>
      <p:pic>
        <p:nvPicPr>
          <p:cNvPr id="17410" name="Picture 2" descr="https://www.supremecourt.gov/about/images/CourtBuilding.jpg">
            <a:extLst>
              <a:ext uri="{FF2B5EF4-FFF2-40B4-BE49-F238E27FC236}">
                <a16:creationId xmlns:a16="http://schemas.microsoft.com/office/drawing/2014/main" id="{1DE1E031-3AD4-46C6-BEEC-DC59D2F06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185" y="1484132"/>
            <a:ext cx="3970339" cy="22103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AEB269-8EF2-469E-923B-9CF39DD5563B}"/>
              </a:ext>
            </a:extLst>
          </p:cNvPr>
          <p:cNvSpPr txBox="1"/>
          <p:nvPr/>
        </p:nvSpPr>
        <p:spPr>
          <a:xfrm>
            <a:off x="2249128" y="5884606"/>
            <a:ext cx="52325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Is the “third party doctrine” outdated?</a:t>
            </a:r>
          </a:p>
        </p:txBody>
      </p:sp>
    </p:spTree>
    <p:extLst>
      <p:ext uri="{BB962C8B-B14F-4D97-AF65-F5344CB8AC3E}">
        <p14:creationId xmlns:p14="http://schemas.microsoft.com/office/powerpoint/2010/main" val="43691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95515" y="274638"/>
            <a:ext cx="10087897" cy="715962"/>
          </a:xfrm>
        </p:spPr>
        <p:txBody>
          <a:bodyPr/>
          <a:lstStyle/>
          <a:p>
            <a:pPr eaLnBrk="1" hangingPunct="1"/>
            <a:r>
              <a:rPr lang="en-US" altLang="en-US" sz="3200" b="1" dirty="0"/>
              <a:t>Privacy – What Comes Next After Phones?</a:t>
            </a:r>
          </a:p>
        </p:txBody>
      </p:sp>
      <p:sp>
        <p:nvSpPr>
          <p:cNvPr id="66563" name="Text Box 5"/>
          <p:cNvSpPr txBox="1">
            <a:spLocks noChangeArrowheads="1"/>
          </p:cNvSpPr>
          <p:nvPr/>
        </p:nvSpPr>
        <p:spPr bwMode="auto">
          <a:xfrm>
            <a:off x="1071717" y="1371601"/>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charset="0"/>
                <a:ea typeface="+mn-ea"/>
                <a:cs typeface="+mn-cs"/>
              </a:rPr>
              <a:t>Warrant-less demands for cell location data:</a:t>
            </a:r>
          </a:p>
        </p:txBody>
      </p:sp>
      <p:sp>
        <p:nvSpPr>
          <p:cNvPr id="66564" name="Text Box 6"/>
          <p:cNvSpPr txBox="1">
            <a:spLocks noChangeArrowheads="1"/>
          </p:cNvSpPr>
          <p:nvPr/>
        </p:nvSpPr>
        <p:spPr bwMode="auto">
          <a:xfrm>
            <a:off x="1071717" y="2156850"/>
            <a:ext cx="650158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charset="0"/>
                <a:ea typeface="+mn-ea"/>
                <a:cs typeface="+mn-cs"/>
              </a:rPr>
              <a:t>Is raw location data protected by your right to privacy in the same way that the content of what you say on your phone is?</a:t>
            </a:r>
          </a:p>
        </p:txBody>
      </p:sp>
      <p:sp>
        <p:nvSpPr>
          <p:cNvPr id="2" name="TextBox 1"/>
          <p:cNvSpPr txBox="1"/>
          <p:nvPr/>
        </p:nvSpPr>
        <p:spPr>
          <a:xfrm>
            <a:off x="995516" y="3850711"/>
            <a:ext cx="8458200" cy="1477963"/>
          </a:xfrm>
          <a:prstGeom prst="rect">
            <a:avLst/>
          </a:prstGeom>
          <a:noFill/>
        </p:spPr>
        <p:txBody>
          <a:bodyPr>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Conceptual muddle: what is cell location?</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Policy vacuum: Can the police get it without a warrant?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8434" name="Picture 2" descr="http://media.4rgos.it/s/Argos/6259381_R_SET?$Main768$&amp;w=620&amp;h=620">
            <a:extLst>
              <a:ext uri="{FF2B5EF4-FFF2-40B4-BE49-F238E27FC236}">
                <a16:creationId xmlns:a16="http://schemas.microsoft.com/office/drawing/2014/main" id="{28AFB5D0-DE1C-4A73-A1E2-9DEA6A4DA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928" y="1163074"/>
            <a:ext cx="3290939" cy="3290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5C3B693-74D3-4617-9975-A25AE8618B99}"/>
              </a:ext>
            </a:extLst>
          </p:cNvPr>
          <p:cNvSpPr/>
          <p:nvPr/>
        </p:nvSpPr>
        <p:spPr>
          <a:xfrm>
            <a:off x="7897761" y="1084006"/>
            <a:ext cx="3414252" cy="3347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11589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1981200" y="274638"/>
            <a:ext cx="8229600" cy="715962"/>
          </a:xfrm>
        </p:spPr>
        <p:txBody>
          <a:bodyPr/>
          <a:lstStyle/>
          <a:p>
            <a:r>
              <a:rPr lang="en-US" altLang="en-US" sz="3200" b="1"/>
              <a:t>Your Data or Someone Else’s?</a:t>
            </a:r>
          </a:p>
        </p:txBody>
      </p:sp>
      <p:sp>
        <p:nvSpPr>
          <p:cNvPr id="132099" name="TextBox 4"/>
          <p:cNvSpPr txBox="1">
            <a:spLocks noChangeArrowheads="1"/>
          </p:cNvSpPr>
          <p:nvPr/>
        </p:nvSpPr>
        <p:spPr bwMode="auto">
          <a:xfrm>
            <a:off x="1676400" y="990600"/>
            <a:ext cx="88392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US Supreme Court</a:t>
            </a:r>
          </a:p>
          <a:p>
            <a:pPr algn="ctr" eaLnBrk="1" hangingPunct="1">
              <a:spcBef>
                <a:spcPct val="0"/>
              </a:spcBef>
              <a:buFontTx/>
              <a:buNone/>
            </a:pPr>
            <a:r>
              <a:rPr lang="en-US" altLang="en-US" sz="1800" b="1" dirty="0"/>
              <a:t>UNITED STATES v. MILLER, 425 U.S. 435 (1976) </a:t>
            </a:r>
          </a:p>
          <a:p>
            <a:pPr algn="ctr" eaLnBrk="1" hangingPunct="1">
              <a:spcBef>
                <a:spcPct val="0"/>
              </a:spcBef>
              <a:buFontTx/>
              <a:buNone/>
            </a:pPr>
            <a:r>
              <a:rPr lang="en-US" altLang="en-US" sz="1800" b="1" dirty="0"/>
              <a:t>425 U.S. 435 UNITED STATES v. MILLER. </a:t>
            </a:r>
            <a:br>
              <a:rPr lang="en-US" altLang="en-US" sz="1800" b="1" dirty="0"/>
            </a:br>
            <a:r>
              <a:rPr lang="en-US" altLang="en-US" sz="1800" b="1" dirty="0"/>
              <a:t>CERTIORARI TO THE UNITED STATES COURT OF APPEALS FOR THE FIFTH CIRCUIT. </a:t>
            </a:r>
            <a:br>
              <a:rPr lang="en-US" altLang="en-US" sz="1800" b="1" dirty="0"/>
            </a:br>
            <a:r>
              <a:rPr lang="en-US" altLang="en-US" sz="1800" b="1" dirty="0"/>
              <a:t>No. 74-1179. </a:t>
            </a:r>
            <a:br>
              <a:rPr lang="en-US" altLang="en-US" sz="1800" b="1" dirty="0"/>
            </a:br>
            <a:r>
              <a:rPr lang="en-US" altLang="en-US" sz="1800" b="1" dirty="0"/>
              <a:t>Argued January 12, 1976. </a:t>
            </a:r>
            <a:br>
              <a:rPr lang="en-US" altLang="en-US" sz="1800" b="1" dirty="0"/>
            </a:br>
            <a:r>
              <a:rPr lang="en-US" altLang="en-US" sz="1800" b="1" dirty="0"/>
              <a:t>Decided April 21, 1976. </a:t>
            </a:r>
            <a:br>
              <a:rPr lang="en-US" altLang="en-US" sz="1800" b="1" dirty="0"/>
            </a:br>
            <a:endParaRPr lang="en-US" altLang="en-US" sz="1800" dirty="0"/>
          </a:p>
          <a:p>
            <a:pPr eaLnBrk="1" hangingPunct="1">
              <a:spcBef>
                <a:spcPct val="0"/>
              </a:spcBef>
              <a:buFontTx/>
              <a:buNone/>
            </a:pPr>
            <a:r>
              <a:rPr lang="en-US" altLang="en-US" sz="1600" dirty="0"/>
              <a:t>Respondent, who had been charged with various federal offenses, made a pretrial motion to suppress microfilms of checks, deposit slips, and other records relating to his accounts at two banks, which maintained the records pursuant to the Bank Secrecy Act of 1970 (Act). He contended that the subpoenas </a:t>
            </a:r>
            <a:r>
              <a:rPr lang="en-US" altLang="en-US" sz="1600" dirty="0" err="1"/>
              <a:t>duces</a:t>
            </a:r>
            <a:r>
              <a:rPr lang="en-US" altLang="en-US" sz="1600" dirty="0"/>
              <a:t> </a:t>
            </a:r>
            <a:r>
              <a:rPr lang="en-US" altLang="en-US" sz="1600" dirty="0" err="1"/>
              <a:t>tecum</a:t>
            </a:r>
            <a:r>
              <a:rPr lang="en-US" altLang="en-US" sz="1600" dirty="0"/>
              <a:t> pursuant to which the material had been produced by the banks were defective and that the records had thus been illegally seized in violation of the Fourth Amendment. Following denial of his motion, respondent was tried and convicted. The Court of Appeals reversed, having concluded that the subpoenaed documents fell within a constitutionally protected zone of privacy. Held: Respondent possessed no Fourth Amendment interest in the bank records that could be vindicated by a challenge to the subpoenas, and the District Court therefore did not err in denying the motion to suppress. Pp. 440-446. </a:t>
            </a:r>
          </a:p>
          <a:p>
            <a:pPr eaLnBrk="1" hangingPunct="1">
              <a:spcBef>
                <a:spcPct val="0"/>
              </a:spcBef>
              <a:buFontTx/>
              <a:buNone/>
            </a:pPr>
            <a:endParaRPr lang="en-US" altLang="en-US" sz="1800" dirty="0"/>
          </a:p>
          <a:p>
            <a:pPr eaLnBrk="1" hangingPunct="1">
              <a:spcBef>
                <a:spcPct val="0"/>
              </a:spcBef>
              <a:buFontTx/>
              <a:buNone/>
            </a:pPr>
            <a:r>
              <a:rPr lang="en-US" altLang="en-US" sz="1600" i="1" dirty="0"/>
              <a:t>The subpoenaed materials were business records of the banks, not respondent's private papers. Pp. 440-441. </a:t>
            </a:r>
          </a:p>
          <a:p>
            <a:pPr eaLnBrk="1" hangingPunct="1">
              <a:spcBef>
                <a:spcPct val="0"/>
              </a:spcBef>
              <a:buFontTx/>
              <a:buNone/>
            </a:pPr>
            <a:endParaRPr lang="en-US" altLang="en-US" sz="1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1981200" y="274638"/>
            <a:ext cx="8229600" cy="715962"/>
          </a:xfrm>
        </p:spPr>
        <p:txBody>
          <a:bodyPr/>
          <a:lstStyle/>
          <a:p>
            <a:r>
              <a:rPr lang="en-US" altLang="en-US" sz="3200" b="1" dirty="0"/>
              <a:t>Conceptual Muddle/Policy Vacuum</a:t>
            </a:r>
          </a:p>
        </p:txBody>
      </p:sp>
      <p:sp>
        <p:nvSpPr>
          <p:cNvPr id="134147" name="Content Placeholder 2"/>
          <p:cNvSpPr>
            <a:spLocks noGrp="1"/>
          </p:cNvSpPr>
          <p:nvPr>
            <p:ph idx="1"/>
          </p:nvPr>
        </p:nvSpPr>
        <p:spPr/>
        <p:txBody>
          <a:bodyPr/>
          <a:lstStyle/>
          <a:p>
            <a:r>
              <a:rPr lang="en-US" altLang="en-US" dirty="0"/>
              <a:t>Conceptual Muddle:</a:t>
            </a:r>
          </a:p>
          <a:p>
            <a:endParaRPr lang="en-US" altLang="en-US" dirty="0"/>
          </a:p>
          <a:p>
            <a:endParaRPr lang="en-US" altLang="en-US" dirty="0"/>
          </a:p>
          <a:p>
            <a:r>
              <a:rPr lang="en-US" altLang="en-US" dirty="0"/>
              <a:t>Policy Vacuum:</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1981200" y="274638"/>
            <a:ext cx="8229600" cy="715962"/>
          </a:xfrm>
        </p:spPr>
        <p:txBody>
          <a:bodyPr/>
          <a:lstStyle/>
          <a:p>
            <a:r>
              <a:rPr lang="en-US" altLang="en-US" sz="3200" b="1" dirty="0"/>
              <a:t>Conflicting Legal Answers on CSLI Data</a:t>
            </a:r>
          </a:p>
        </p:txBody>
      </p:sp>
      <p:sp>
        <p:nvSpPr>
          <p:cNvPr id="136195" name="TextBox 3"/>
          <p:cNvSpPr txBox="1">
            <a:spLocks noChangeArrowheads="1"/>
          </p:cNvSpPr>
          <p:nvPr/>
        </p:nvSpPr>
        <p:spPr bwMode="auto">
          <a:xfrm>
            <a:off x="2057400" y="1143000"/>
            <a:ext cx="80772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July, 2011, New York Appellate Division First Department in </a:t>
            </a:r>
            <a:r>
              <a:rPr lang="en-US" altLang="en-US" sz="1800" i="1" dirty="0"/>
              <a:t>People v. Hall</a:t>
            </a:r>
            <a:r>
              <a:rPr lang="en-US" altLang="en-US" sz="1800" dirty="0"/>
              <a:t>, 926 N.Y.S.2d 514, (1</a:t>
            </a:r>
            <a:r>
              <a:rPr lang="en-US" altLang="en-US" sz="1800" baseline="30000" dirty="0"/>
              <a:t>st</a:t>
            </a:r>
            <a:r>
              <a:rPr lang="en-US" altLang="en-US" sz="1800" dirty="0"/>
              <a:t> Dept. 2011). The Court briefly addressed the constitutional issues presented and then concluded that access to three days of location surveillance in the absence of a warrant was permissible: “Obtaining defendant’s CSLI without a warrant did not violate the Fourth Amendment because, under the Federal Constitution, </a:t>
            </a:r>
            <a:r>
              <a:rPr lang="en-US" altLang="en-US" sz="1800" b="1" i="1" dirty="0"/>
              <a:t>defendant had no reasonable expectation of privacy while traveling in public</a:t>
            </a:r>
            <a:r>
              <a:rPr lang="en-US" altLang="en-US" sz="1800" dirty="0"/>
              <a:t>.”</a:t>
            </a:r>
          </a:p>
          <a:p>
            <a:pPr eaLnBrk="1" hangingPunct="1">
              <a:spcBef>
                <a:spcPct val="0"/>
              </a:spcBef>
              <a:buFontTx/>
              <a:buNone/>
            </a:pPr>
            <a:endParaRPr lang="en-US" altLang="en-US" sz="1800" dirty="0"/>
          </a:p>
          <a:p>
            <a:pPr eaLnBrk="1" hangingPunct="1">
              <a:spcBef>
                <a:spcPct val="0"/>
              </a:spcBef>
              <a:buFontTx/>
              <a:buNone/>
            </a:pPr>
            <a:r>
              <a:rPr lang="en-US" altLang="en-US" sz="1800" dirty="0"/>
              <a:t>August, 2011, U.S. District Court for the Eastern District of New (</a:t>
            </a:r>
            <a:r>
              <a:rPr lang="en-US" altLang="en-US" sz="1800" i="1" dirty="0"/>
              <a:t>In the Matter of  an Application of the United States of America for an Order Authorizing the Release of Historical Cell-Site Information</a:t>
            </a:r>
            <a:r>
              <a:rPr lang="en-US" altLang="en-US" sz="1800" dirty="0"/>
              <a:t>, </a:t>
            </a:r>
            <a:r>
              <a:rPr lang="en-US" altLang="en-US" sz="1800" b="1" dirty="0"/>
              <a:t>10-MC-897 (NGG))</a:t>
            </a:r>
            <a:r>
              <a:rPr lang="en-US" altLang="en-US" sz="1800" dirty="0"/>
              <a:t>. After an extensive constitutional analysis, U.S. District Judge Nicholas </a:t>
            </a:r>
            <a:r>
              <a:rPr lang="en-US" altLang="en-US" sz="1800" dirty="0" err="1"/>
              <a:t>Garaufis</a:t>
            </a:r>
            <a:r>
              <a:rPr lang="en-US" altLang="en-US" sz="1800" dirty="0"/>
              <a:t> concluded that a probable cause warrant issued by a judge is required before law enforcement can obtain a customer’s CSLI data: “This court…seeks to resolve the question before it: </a:t>
            </a:r>
            <a:r>
              <a:rPr lang="en-US" altLang="en-US" sz="1800" b="1" i="1" dirty="0"/>
              <a:t>whether the request for at least 113 days of cumulative cell-site-location records for an individual's cell phone constitutes a search under the Fourth Amendment…The court concludes that it does. </a:t>
            </a:r>
            <a:r>
              <a:rPr lang="en-US" altLang="en-US" sz="1800" dirty="0"/>
              <a:t>Consequently, the information sought by the Government may not be obtained without a warrant and the requisite showing of probable cause.” </a:t>
            </a:r>
          </a:p>
          <a:p>
            <a:pPr eaLnBrk="1" hangingPunct="1">
              <a:spcBef>
                <a:spcPct val="0"/>
              </a:spcBef>
              <a:buFontTx/>
              <a:buNone/>
            </a:pPr>
            <a:endParaRPr lang="en-US" altLang="en-US" sz="18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1981200" y="274638"/>
            <a:ext cx="8229600" cy="715962"/>
          </a:xfrm>
        </p:spPr>
        <p:txBody>
          <a:bodyPr/>
          <a:lstStyle/>
          <a:p>
            <a:r>
              <a:rPr lang="en-US" altLang="en-US" sz="3200" b="1"/>
              <a:t>Converging on an Answer</a:t>
            </a:r>
          </a:p>
        </p:txBody>
      </p:sp>
      <p:sp>
        <p:nvSpPr>
          <p:cNvPr id="138243" name="TextBox 3"/>
          <p:cNvSpPr txBox="1">
            <a:spLocks noChangeArrowheads="1"/>
          </p:cNvSpPr>
          <p:nvPr/>
        </p:nvSpPr>
        <p:spPr bwMode="auto">
          <a:xfrm>
            <a:off x="2057400" y="5334000"/>
            <a:ext cx="777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2"/>
              </a:rPr>
              <a:t>http://bgr.com/2013/07/31/cellphone-location-data-tracking-ruling/</a:t>
            </a:r>
            <a:r>
              <a:rPr lang="en-US" altLang="en-US" sz="1800"/>
              <a:t> </a:t>
            </a:r>
          </a:p>
        </p:txBody>
      </p:sp>
      <p:sp>
        <p:nvSpPr>
          <p:cNvPr id="138244" name="TextBox 4"/>
          <p:cNvSpPr txBox="1">
            <a:spLocks noChangeArrowheads="1"/>
          </p:cNvSpPr>
          <p:nvPr/>
        </p:nvSpPr>
        <p:spPr bwMode="auto">
          <a:xfrm>
            <a:off x="2057400" y="1219200"/>
            <a:ext cx="7543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dirty="0"/>
              <a:t>July, 2013. United States Court of Appeals for the Fifth Circuit has decided that the government doesn’t need to get a search warrant before tracking citizens’ location data on mobile phones. Specifically, the court ruled that the Constitution’s Fourth Amendment “protects only reasonable expectations of privacy,” which it says don’t include cell phone location data because “a cell phone user makes a choice to get a phone, to select a particular service provider, and to make a call, and because… he voluntarily conveys his cell site data each time he makes a call.”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TextBox 4"/>
          <p:cNvSpPr txBox="1">
            <a:spLocks noChangeArrowheads="1"/>
          </p:cNvSpPr>
          <p:nvPr/>
        </p:nvSpPr>
        <p:spPr bwMode="auto">
          <a:xfrm>
            <a:off x="914400" y="1600200"/>
            <a:ext cx="10591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Police Need Warrant for Cellphone Location Data, Appeals Court Rules</a:t>
            </a:r>
          </a:p>
          <a:p>
            <a:pPr>
              <a:spcBef>
                <a:spcPct val="0"/>
              </a:spcBef>
              <a:buFontTx/>
              <a:buNone/>
            </a:pPr>
            <a:r>
              <a:rPr lang="en-US" altLang="en-US" sz="1800"/>
              <a:t>June 12, 2014</a:t>
            </a:r>
          </a:p>
          <a:p>
            <a:pPr>
              <a:spcBef>
                <a:spcPct val="0"/>
              </a:spcBef>
              <a:buFontTx/>
              <a:buNone/>
            </a:pPr>
            <a:endParaRPr lang="en-US" altLang="en-US" sz="1800"/>
          </a:p>
          <a:p>
            <a:pPr>
              <a:spcBef>
                <a:spcPct val="0"/>
              </a:spcBef>
              <a:buFontTx/>
              <a:buNone/>
            </a:pPr>
            <a:r>
              <a:rPr lang="en-US" altLang="en-US" sz="1800"/>
              <a:t>An Atlanta-based federal appeals court ruled Wednesday that police need a warrant before acquiring Americans’ cellphone location data.</a:t>
            </a:r>
          </a:p>
          <a:p>
            <a:pPr>
              <a:spcBef>
                <a:spcPct val="0"/>
              </a:spcBef>
              <a:buFontTx/>
              <a:buNone/>
            </a:pPr>
            <a:endParaRPr lang="en-US" altLang="en-US" sz="1800"/>
          </a:p>
          <a:p>
            <a:pPr>
              <a:spcBef>
                <a:spcPct val="0"/>
              </a:spcBef>
              <a:buFontTx/>
              <a:buNone/>
            </a:pPr>
            <a:r>
              <a:rPr lang="en-US" altLang="en-US" sz="1800"/>
              <a:t>The decision from a three-judge panel of the U.S. Court of Appeals for the 11th Circuit doesn’t apply outside Alabama, Georgia and Florida, but it’s a major development in the nationwide legal fight over applying the Fourth Amendment to electronic data.</a:t>
            </a:r>
          </a:p>
          <a:p>
            <a:pPr>
              <a:spcBef>
                <a:spcPct val="0"/>
              </a:spcBef>
              <a:buFontTx/>
              <a:buNone/>
            </a:pPr>
            <a:endParaRPr lang="en-US" altLang="en-US" sz="1800"/>
          </a:p>
        </p:txBody>
      </p:sp>
      <p:sp>
        <p:nvSpPr>
          <p:cNvPr id="139267" name="Title 1"/>
          <p:cNvSpPr>
            <a:spLocks noGrp="1"/>
          </p:cNvSpPr>
          <p:nvPr>
            <p:ph type="title"/>
          </p:nvPr>
        </p:nvSpPr>
        <p:spPr>
          <a:xfrm>
            <a:off x="1981200" y="274638"/>
            <a:ext cx="8229600" cy="715962"/>
          </a:xfrm>
        </p:spPr>
        <p:txBody>
          <a:bodyPr/>
          <a:lstStyle/>
          <a:p>
            <a:r>
              <a:rPr lang="en-US" altLang="en-US" sz="3200" b="1"/>
              <a:t>Ping Pong</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400"/>
            <a:ext cx="7793038"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a:xfrm>
            <a:off x="1106129" y="274638"/>
            <a:ext cx="10110019" cy="715962"/>
          </a:xfrm>
        </p:spPr>
        <p:txBody>
          <a:bodyPr/>
          <a:lstStyle/>
          <a:p>
            <a:r>
              <a:rPr lang="en-US" altLang="en-US" sz="3200" b="1" dirty="0"/>
              <a:t>When Technologies Collide with Each Other</a:t>
            </a:r>
          </a:p>
        </p:txBody>
      </p:sp>
      <p:pic>
        <p:nvPicPr>
          <p:cNvPr id="16387" name="Picture 2" descr="http://hackread.com/wp-content/uploads/2013/04/Hackers-Hijack-Twitter-accounts-of-The-Associated-Press-Claiming-Bomb-Blast-in-White-House-leaving-Obama-Inj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96" y="1441424"/>
            <a:ext cx="44577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31709" y="1452537"/>
            <a:ext cx="4435475" cy="226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389" name="Picture 4" descr="http://cdn.arstechnica.net/wp-content/uploads/2013/04/dow-drop-640x3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8" y="3581400"/>
            <a:ext cx="53006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444282"/>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3581400" cy="2308324"/>
          </a:xfrm>
          <a:prstGeom prst="rect">
            <a:avLst/>
          </a:prstGeom>
          <a:noFill/>
        </p:spPr>
        <p:txBody>
          <a:bodyPr wrap="square" rtlCol="0">
            <a:spAutoFit/>
          </a:bodyPr>
          <a:lstStyle/>
          <a:p>
            <a:r>
              <a:rPr lang="en-US" sz="2400" dirty="0"/>
              <a:t>April, 2016 Sixth Circuit for the U.S. Court of Appeals ruled that the government does not need a warrant to access CSLI data.</a:t>
            </a:r>
          </a:p>
        </p:txBody>
      </p:sp>
      <p:pic>
        <p:nvPicPr>
          <p:cNvPr id="3" name="Picture 2"/>
          <p:cNvPicPr>
            <a:picLocks noChangeAspect="1"/>
          </p:cNvPicPr>
          <p:nvPr/>
        </p:nvPicPr>
        <p:blipFill>
          <a:blip r:embed="rId3"/>
          <a:stretch>
            <a:fillRect/>
          </a:stretch>
        </p:blipFill>
        <p:spPr>
          <a:xfrm>
            <a:off x="4343400" y="0"/>
            <a:ext cx="7595850" cy="6858000"/>
          </a:xfrm>
          <a:prstGeom prst="rect">
            <a:avLst/>
          </a:prstGeom>
        </p:spPr>
      </p:pic>
    </p:spTree>
    <p:extLst>
      <p:ext uri="{BB962C8B-B14F-4D97-AF65-F5344CB8AC3E}">
        <p14:creationId xmlns:p14="http://schemas.microsoft.com/office/powerpoint/2010/main" val="32829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1981200" y="274638"/>
            <a:ext cx="8229600" cy="715962"/>
          </a:xfrm>
        </p:spPr>
        <p:txBody>
          <a:bodyPr/>
          <a:lstStyle/>
          <a:p>
            <a:r>
              <a:rPr lang="en-US" altLang="en-US" sz="3200" b="1" dirty="0"/>
              <a:t>What Can Google Do?</a:t>
            </a:r>
          </a:p>
        </p:txBody>
      </p:sp>
      <p:pic>
        <p:nvPicPr>
          <p:cNvPr id="153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1228725"/>
            <a:ext cx="3170238"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3209925"/>
            <a:ext cx="477361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ree running men carrying papers with the labels &quot;Humbug News&quot;, &quot;Fake News&quot;, and &quot;Cheap Sensation&quot;.">
            <a:extLst>
              <a:ext uri="{FF2B5EF4-FFF2-40B4-BE49-F238E27FC236}">
                <a16:creationId xmlns:a16="http://schemas.microsoft.com/office/drawing/2014/main" id="{0266AD94-6269-49C0-8655-2C5B3BD8A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742" y="1270073"/>
            <a:ext cx="9121877" cy="50609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A94951C-687B-4278-8037-F2E1A742FF9E}"/>
              </a:ext>
            </a:extLst>
          </p:cNvPr>
          <p:cNvSpPr txBox="1">
            <a:spLocks/>
          </p:cNvSpPr>
          <p:nvPr/>
        </p:nvSpPr>
        <p:spPr bwMode="auto">
          <a:xfrm>
            <a:off x="609600" y="274638"/>
            <a:ext cx="10972800" cy="65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3200" b="1" kern="0">
                <a:cs typeface="Calibri" panose="020F0502020204030204" pitchFamily="34" charset="0"/>
              </a:rPr>
              <a:t>Fake News</a:t>
            </a:r>
            <a:endParaRPr lang="en-US" sz="3200" b="1" kern="0" dirty="0">
              <a:cs typeface="Calibri" panose="020F0502020204030204" pitchFamily="34" charset="0"/>
            </a:endParaRPr>
          </a:p>
        </p:txBody>
      </p:sp>
      <p:sp>
        <p:nvSpPr>
          <p:cNvPr id="7" name="TextBox 6">
            <a:extLst>
              <a:ext uri="{FF2B5EF4-FFF2-40B4-BE49-F238E27FC236}">
                <a16:creationId xmlns:a16="http://schemas.microsoft.com/office/drawing/2014/main" id="{71499805-D8E3-4E80-A519-CBEAD46A7D82}"/>
              </a:ext>
            </a:extLst>
          </p:cNvPr>
          <p:cNvSpPr txBox="1"/>
          <p:nvPr/>
        </p:nvSpPr>
        <p:spPr>
          <a:xfrm>
            <a:off x="10419735" y="5552768"/>
            <a:ext cx="1246239" cy="646331"/>
          </a:xfrm>
          <a:prstGeom prst="rect">
            <a:avLst/>
          </a:prstGeom>
          <a:noFill/>
        </p:spPr>
        <p:txBody>
          <a:bodyPr wrap="square" rtlCol="0">
            <a:spAutoFit/>
          </a:bodyPr>
          <a:lstStyle/>
          <a:p>
            <a:r>
              <a:rPr lang="en-US" sz="3600" dirty="0"/>
              <a:t>1894</a:t>
            </a:r>
          </a:p>
        </p:txBody>
      </p:sp>
    </p:spTree>
    <p:extLst>
      <p:ext uri="{BB962C8B-B14F-4D97-AF65-F5344CB8AC3E}">
        <p14:creationId xmlns:p14="http://schemas.microsoft.com/office/powerpoint/2010/main" val="15785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E68A-8697-402B-8909-EC693E8E13AE}"/>
              </a:ext>
            </a:extLst>
          </p:cNvPr>
          <p:cNvSpPr>
            <a:spLocks noGrp="1"/>
          </p:cNvSpPr>
          <p:nvPr>
            <p:ph type="title"/>
          </p:nvPr>
        </p:nvSpPr>
        <p:spPr>
          <a:xfrm>
            <a:off x="609600" y="274638"/>
            <a:ext cx="10972800" cy="656845"/>
          </a:xfrm>
        </p:spPr>
        <p:txBody>
          <a:bodyPr/>
          <a:lstStyle/>
          <a:p>
            <a:r>
              <a:rPr lang="en-US" sz="3200" b="1" dirty="0">
                <a:cs typeface="Calibri" panose="020F0502020204030204" pitchFamily="34" charset="0"/>
              </a:rPr>
              <a:t>Fake News – </a:t>
            </a:r>
            <a:r>
              <a:rPr lang="en-US" sz="3200" b="1" dirty="0" err="1">
                <a:cs typeface="Calibri" panose="020F0502020204030204" pitchFamily="34" charset="0"/>
              </a:rPr>
              <a:t>Pizzagate</a:t>
            </a:r>
            <a:r>
              <a:rPr lang="en-US" sz="3200" b="1">
                <a:cs typeface="Calibri" panose="020F0502020204030204" pitchFamily="34" charset="0"/>
              </a:rPr>
              <a:t> 2016</a:t>
            </a:r>
            <a:endParaRPr lang="en-US" sz="3200" b="1" dirty="0">
              <a:cs typeface="Calibri" panose="020F0502020204030204" pitchFamily="34" charset="0"/>
            </a:endParaRPr>
          </a:p>
        </p:txBody>
      </p:sp>
      <p:pic>
        <p:nvPicPr>
          <p:cNvPr id="2054" name="Picture 6" descr="Exterior of Comet Ping Pong in Northwest, Washington, D.C.">
            <a:extLst>
              <a:ext uri="{FF2B5EF4-FFF2-40B4-BE49-F238E27FC236}">
                <a16:creationId xmlns:a16="http://schemas.microsoft.com/office/drawing/2014/main" id="{B89A75E4-5041-41C9-BB21-059012882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510" y="1290484"/>
            <a:ext cx="6912077" cy="5184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346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E68A-8697-402B-8909-EC693E8E13AE}"/>
              </a:ext>
            </a:extLst>
          </p:cNvPr>
          <p:cNvSpPr>
            <a:spLocks noGrp="1"/>
          </p:cNvSpPr>
          <p:nvPr>
            <p:ph type="title"/>
          </p:nvPr>
        </p:nvSpPr>
        <p:spPr>
          <a:xfrm>
            <a:off x="609600" y="274638"/>
            <a:ext cx="10972800" cy="656845"/>
          </a:xfrm>
        </p:spPr>
        <p:txBody>
          <a:bodyPr/>
          <a:lstStyle/>
          <a:p>
            <a:r>
              <a:rPr lang="en-US" sz="3200" b="1" dirty="0">
                <a:cs typeface="Calibri" panose="020F0502020204030204" pitchFamily="34" charset="0"/>
              </a:rPr>
              <a:t>Fake News</a:t>
            </a:r>
          </a:p>
        </p:txBody>
      </p:sp>
      <p:pic>
        <p:nvPicPr>
          <p:cNvPr id="3" name="Picture 2">
            <a:extLst>
              <a:ext uri="{FF2B5EF4-FFF2-40B4-BE49-F238E27FC236}">
                <a16:creationId xmlns:a16="http://schemas.microsoft.com/office/drawing/2014/main" id="{3DFEC8E1-EA1E-4C41-9A77-3B8359DD0A08}"/>
              </a:ext>
            </a:extLst>
          </p:cNvPr>
          <p:cNvPicPr>
            <a:picLocks noChangeAspect="1"/>
          </p:cNvPicPr>
          <p:nvPr/>
        </p:nvPicPr>
        <p:blipFill>
          <a:blip r:embed="rId3"/>
          <a:stretch>
            <a:fillRect/>
          </a:stretch>
        </p:blipFill>
        <p:spPr>
          <a:xfrm>
            <a:off x="0" y="1533509"/>
            <a:ext cx="9461090" cy="5324491"/>
          </a:xfrm>
          <a:prstGeom prst="rect">
            <a:avLst/>
          </a:prstGeom>
        </p:spPr>
      </p:pic>
      <p:pic>
        <p:nvPicPr>
          <p:cNvPr id="4" name="Picture 2" descr="Image result for facebook">
            <a:extLst>
              <a:ext uri="{FF2B5EF4-FFF2-40B4-BE49-F238E27FC236}">
                <a16:creationId xmlns:a16="http://schemas.microsoft.com/office/drawing/2014/main" id="{2DC78410-07E5-4EDB-B92D-47B3FEAC75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9421" y="4874344"/>
            <a:ext cx="3912579" cy="13816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eomofo.com/downloads/new-google-logo-knockoff.png">
            <a:extLst>
              <a:ext uri="{FF2B5EF4-FFF2-40B4-BE49-F238E27FC236}">
                <a16:creationId xmlns:a16="http://schemas.microsoft.com/office/drawing/2014/main" id="{903EF8C8-0B11-4275-A2C0-A5E2C517AF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630" y="2766617"/>
            <a:ext cx="3871370" cy="150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480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943100" y="228600"/>
            <a:ext cx="8229600" cy="715963"/>
          </a:xfrm>
        </p:spPr>
        <p:txBody>
          <a:bodyPr/>
          <a:lstStyle/>
          <a:p>
            <a:pPr eaLnBrk="1" hangingPunct="1"/>
            <a:r>
              <a:rPr lang="en-US" altLang="en-US" sz="3200" b="1"/>
              <a:t>Privacy You Thought You Had</a:t>
            </a:r>
          </a:p>
        </p:txBody>
      </p:sp>
      <p:sp>
        <p:nvSpPr>
          <p:cNvPr id="155651" name="Text Box 4"/>
          <p:cNvSpPr txBox="1">
            <a:spLocks noChangeArrowheads="1"/>
          </p:cNvSpPr>
          <p:nvPr/>
        </p:nvSpPr>
        <p:spPr bwMode="auto">
          <a:xfrm>
            <a:off x="1981200" y="4876800"/>
            <a:ext cx="8001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Yellow dots: </a:t>
            </a:r>
            <a:r>
              <a:rPr lang="en-US" altLang="en-US" sz="1800">
                <a:hlinkClick r:id="rId3"/>
              </a:rPr>
              <a:t>http://www.instructables.com/id/Yellow_Dots_of_Mystery_Is_Your_Printer_Spying_on_/</a:t>
            </a:r>
            <a:r>
              <a:rPr lang="en-US" altLang="en-US" sz="1800"/>
              <a:t> </a:t>
            </a:r>
          </a:p>
        </p:txBody>
      </p:sp>
      <p:sp>
        <p:nvSpPr>
          <p:cNvPr id="155652" name="Text Box 5"/>
          <p:cNvSpPr txBox="1">
            <a:spLocks noChangeArrowheads="1"/>
          </p:cNvSpPr>
          <p:nvPr/>
        </p:nvSpPr>
        <p:spPr bwMode="auto">
          <a:xfrm>
            <a:off x="1905000" y="5943600"/>
            <a:ext cx="845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What about your printer? </a:t>
            </a:r>
            <a:r>
              <a:rPr lang="en-US" altLang="en-US" sz="1800" dirty="0">
                <a:hlinkClick r:id="rId4"/>
              </a:rPr>
              <a:t>http://www.eff.org/pages/list-printers-which-do-or-do-not-display-tracking-dots</a:t>
            </a:r>
            <a:r>
              <a:rPr lang="en-US" altLang="en-US" sz="1800" dirty="0"/>
              <a:t> </a:t>
            </a:r>
          </a:p>
        </p:txBody>
      </p:sp>
      <p:pic>
        <p:nvPicPr>
          <p:cNvPr id="1556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0668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981200" y="274638"/>
            <a:ext cx="8229600" cy="792162"/>
          </a:xfrm>
        </p:spPr>
        <p:txBody>
          <a:bodyPr/>
          <a:lstStyle/>
          <a:p>
            <a:pPr eaLnBrk="1" hangingPunct="1"/>
            <a:r>
              <a:rPr lang="en-US" altLang="en-US" sz="3200" b="1"/>
              <a:t>Real Anonymity?</a:t>
            </a:r>
          </a:p>
        </p:txBody>
      </p:sp>
      <p:pic>
        <p:nvPicPr>
          <p:cNvPr id="1576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143000"/>
            <a:ext cx="55626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700" name="Text Box 5"/>
          <p:cNvSpPr txBox="1">
            <a:spLocks noChangeArrowheads="1"/>
          </p:cNvSpPr>
          <p:nvPr/>
        </p:nvSpPr>
        <p:spPr bwMode="auto">
          <a:xfrm>
            <a:off x="1905000" y="4572000"/>
            <a:ext cx="83058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Massachusetts Group Insurance Commission releases “anonymized” medical data.</a:t>
            </a:r>
          </a:p>
          <a:p>
            <a:pPr eaLnBrk="1" hangingPunct="1">
              <a:spcBef>
                <a:spcPct val="50000"/>
              </a:spcBef>
              <a:buFontTx/>
              <a:buNone/>
            </a:pPr>
            <a:r>
              <a:rPr lang="en-US" altLang="en-US" sz="1800"/>
              <a:t>Voter registration lists can be bought for $20.00.</a:t>
            </a:r>
          </a:p>
          <a:p>
            <a:pPr eaLnBrk="1" hangingPunct="1">
              <a:spcBef>
                <a:spcPct val="50000"/>
              </a:spcBef>
              <a:buFontTx/>
              <a:buNone/>
            </a:pPr>
            <a:r>
              <a:rPr lang="en-US" altLang="en-US" sz="1800"/>
              <a:t>Governor Weld’s medical records are suddenly public.</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981200" y="274638"/>
            <a:ext cx="8229600" cy="715962"/>
          </a:xfrm>
        </p:spPr>
        <p:txBody>
          <a:bodyPr/>
          <a:lstStyle/>
          <a:p>
            <a:pPr eaLnBrk="1" hangingPunct="1"/>
            <a:r>
              <a:rPr lang="en-US" altLang="en-US" sz="3200" b="1"/>
              <a:t>How Bad is the Problem?</a:t>
            </a:r>
          </a:p>
        </p:txBody>
      </p:sp>
      <p:pic>
        <p:nvPicPr>
          <p:cNvPr id="158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143000"/>
            <a:ext cx="55626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24" name="Text Box 4"/>
          <p:cNvSpPr txBox="1">
            <a:spLocks noChangeArrowheads="1"/>
          </p:cNvSpPr>
          <p:nvPr/>
        </p:nvSpPr>
        <p:spPr bwMode="auto">
          <a:xfrm>
            <a:off x="1905000" y="4648200"/>
            <a:ext cx="8305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Data from the 1990 US Census show that 87% (216 million out of 248 million) of the United States population provided data that likely make them unique based on only the three attributes of zip code, date of birth, and gender. </a:t>
            </a:r>
          </a:p>
        </p:txBody>
      </p:sp>
      <p:sp>
        <p:nvSpPr>
          <p:cNvPr id="158725" name="Text Box 5"/>
          <p:cNvSpPr txBox="1">
            <a:spLocks noChangeArrowheads="1"/>
          </p:cNvSpPr>
          <p:nvPr/>
        </p:nvSpPr>
        <p:spPr bwMode="auto">
          <a:xfrm>
            <a:off x="1828800" y="5791200"/>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hlinkClick r:id="rId3"/>
              </a:rPr>
              <a:t>Latanya Sweeney, k-Anonymity: A Model for Protecting Privacy</a:t>
            </a:r>
            <a:endParaRPr lang="en-US" altLang="en-US" sz="1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981200" y="274638"/>
            <a:ext cx="8229600" cy="639762"/>
          </a:xfrm>
        </p:spPr>
        <p:txBody>
          <a:bodyPr/>
          <a:lstStyle/>
          <a:p>
            <a:pPr eaLnBrk="1" hangingPunct="1"/>
            <a:r>
              <a:rPr lang="en-US" altLang="en-US" sz="3200" b="1"/>
              <a:t>Anonymous Social Network Data?</a:t>
            </a:r>
          </a:p>
        </p:txBody>
      </p:sp>
      <p:pic>
        <p:nvPicPr>
          <p:cNvPr id="159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338" y="1600200"/>
            <a:ext cx="257016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48" name="Text Box 5"/>
          <p:cNvSpPr txBox="1">
            <a:spLocks noChangeArrowheads="1"/>
          </p:cNvSpPr>
          <p:nvPr/>
        </p:nvSpPr>
        <p:spPr bwMode="auto">
          <a:xfrm>
            <a:off x="1905000" y="5880100"/>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hlinkClick r:id="rId4"/>
              </a:rPr>
              <a:t>http://www.technologyreview.com/web/22593/?a=f</a:t>
            </a:r>
            <a:r>
              <a:rPr lang="en-US" altLang="en-US" sz="1800"/>
              <a:t> </a:t>
            </a:r>
          </a:p>
        </p:txBody>
      </p:sp>
      <p:sp>
        <p:nvSpPr>
          <p:cNvPr id="159749" name="Text Box 6"/>
          <p:cNvSpPr txBox="1">
            <a:spLocks noChangeArrowheads="1"/>
          </p:cNvSpPr>
          <p:nvPr/>
        </p:nvSpPr>
        <p:spPr bwMode="auto">
          <a:xfrm>
            <a:off x="1828800" y="1676400"/>
            <a:ext cx="4419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Work here at UT shows that de-anonymizing isn’t that hard.</a:t>
            </a:r>
          </a:p>
        </p:txBody>
      </p:sp>
      <p:sp>
        <p:nvSpPr>
          <p:cNvPr id="159750" name="TextBox 1"/>
          <p:cNvSpPr txBox="1">
            <a:spLocks noChangeArrowheads="1"/>
          </p:cNvSpPr>
          <p:nvPr/>
        </p:nvSpPr>
        <p:spPr bwMode="auto">
          <a:xfrm>
            <a:off x="1905000" y="2819400"/>
            <a:ext cx="4648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dirty="0"/>
              <a:t>In tests involving the photo-sharing site Flickr and the microblogging service Twitter, the Texas researchers were able to identify a third of the users with accounts on both sites simply by searching for recognizable patterns in anonymized network data. Both Twitter and Flickr display user information publicly, so the researchers anonymized much of the data in order to test their algorithms. </a:t>
            </a:r>
          </a:p>
        </p:txBody>
      </p:sp>
      <p:pic>
        <p:nvPicPr>
          <p:cNvPr id="159751" name="Picture 7" descr="Flickr logo. If you click it, you'll go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0950" y="5105400"/>
            <a:ext cx="1714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9" descr="https://si0.twimg.com/a/1346367577/images/resources/twitter-bird-blue-on-whit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1025" y="5553075"/>
            <a:ext cx="65246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981200" y="274638"/>
            <a:ext cx="8229600" cy="715962"/>
          </a:xfrm>
        </p:spPr>
        <p:txBody>
          <a:bodyPr/>
          <a:lstStyle/>
          <a:p>
            <a:pPr eaLnBrk="1" hangingPunct="1"/>
            <a:r>
              <a:rPr lang="en-US" altLang="en-US" sz="3200" b="1"/>
              <a:t>Wrecking Havoc on the Internet</a:t>
            </a:r>
          </a:p>
        </p:txBody>
      </p:sp>
      <p:sp>
        <p:nvSpPr>
          <p:cNvPr id="180227" name="Text Box 4"/>
          <p:cNvSpPr txBox="1">
            <a:spLocks noChangeArrowheads="1"/>
          </p:cNvSpPr>
          <p:nvPr/>
        </p:nvSpPr>
        <p:spPr bwMode="auto">
          <a:xfrm>
            <a:off x="2743200" y="47244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Lori Drew</a:t>
            </a:r>
          </a:p>
        </p:txBody>
      </p:sp>
      <p:pic>
        <p:nvPicPr>
          <p:cNvPr id="1802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05000"/>
            <a:ext cx="2667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36863"/>
            <a:ext cx="3438525" cy="258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230" name="Text Box 7"/>
          <p:cNvSpPr txBox="1">
            <a:spLocks noChangeArrowheads="1"/>
          </p:cNvSpPr>
          <p:nvPr/>
        </p:nvSpPr>
        <p:spPr bwMode="auto">
          <a:xfrm>
            <a:off x="6705600" y="19050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Megan Meier</a:t>
            </a:r>
          </a:p>
        </p:txBody>
      </p:sp>
      <p:sp>
        <p:nvSpPr>
          <p:cNvPr id="180231" name="Text Box 8"/>
          <p:cNvSpPr txBox="1">
            <a:spLocks noChangeArrowheads="1"/>
          </p:cNvSpPr>
          <p:nvPr/>
        </p:nvSpPr>
        <p:spPr bwMode="auto">
          <a:xfrm>
            <a:off x="2895600" y="5943600"/>
            <a:ext cx="541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hlinkClick r:id="rId5"/>
              </a:rPr>
              <a:t>http://en.wikipedia.org/wiki/Megan_Meier</a:t>
            </a:r>
            <a:r>
              <a:rPr lang="en-US" altLang="en-US" sz="180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274638"/>
            <a:ext cx="8229600" cy="792162"/>
          </a:xfrm>
        </p:spPr>
        <p:txBody>
          <a:bodyPr/>
          <a:lstStyle/>
          <a:p>
            <a:pPr eaLnBrk="1" hangingPunct="1"/>
            <a:r>
              <a:rPr lang="en-US" altLang="en-US" sz="3200" b="1"/>
              <a:t>This Class</a:t>
            </a:r>
          </a:p>
        </p:txBody>
      </p:sp>
      <p:sp>
        <p:nvSpPr>
          <p:cNvPr id="20483" name="Text Box 4"/>
          <p:cNvSpPr txBox="1">
            <a:spLocks noChangeArrowheads="1"/>
          </p:cNvSpPr>
          <p:nvPr/>
        </p:nvSpPr>
        <p:spPr bwMode="auto">
          <a:xfrm>
            <a:off x="2057400" y="16002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0484" name="TextBox 5"/>
          <p:cNvSpPr txBox="1">
            <a:spLocks noChangeArrowheads="1"/>
          </p:cNvSpPr>
          <p:nvPr/>
        </p:nvSpPr>
        <p:spPr bwMode="auto">
          <a:xfrm>
            <a:off x="2168525" y="1219200"/>
            <a:ext cx="701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Goals:</a:t>
            </a:r>
          </a:p>
          <a:p>
            <a:pPr eaLnBrk="1" hangingPunct="1">
              <a:spcBef>
                <a:spcPct val="0"/>
              </a:spcBef>
              <a:buFontTx/>
              <a:buNone/>
            </a:pPr>
            <a:endParaRPr lang="en-US" altLang="en-US" sz="2400"/>
          </a:p>
        </p:txBody>
      </p:sp>
      <p:sp>
        <p:nvSpPr>
          <p:cNvPr id="20485" name="TextBox 2"/>
          <p:cNvSpPr txBox="1">
            <a:spLocks noChangeArrowheads="1"/>
          </p:cNvSpPr>
          <p:nvPr/>
        </p:nvSpPr>
        <p:spPr bwMode="auto">
          <a:xfrm>
            <a:off x="3200400" y="1803400"/>
            <a:ext cx="533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a:t>You’re a professional.</a:t>
            </a:r>
          </a:p>
          <a:p>
            <a:pPr eaLnBrk="1" hangingPunct="1">
              <a:spcBef>
                <a:spcPct val="0"/>
              </a:spcBef>
            </a:pPr>
            <a:endParaRPr lang="en-US" altLang="en-US" sz="2400"/>
          </a:p>
          <a:p>
            <a:pPr eaLnBrk="1" hangingPunct="1">
              <a:spcBef>
                <a:spcPct val="0"/>
              </a:spcBef>
            </a:pPr>
            <a:endParaRPr lang="en-US" altLang="en-US" sz="2400"/>
          </a:p>
          <a:p>
            <a:pPr eaLnBrk="1" hangingPunct="1">
              <a:spcBef>
                <a:spcPct val="0"/>
              </a:spcBef>
            </a:pPr>
            <a:endParaRPr lang="en-US" altLang="en-US" sz="2400"/>
          </a:p>
          <a:p>
            <a:pPr eaLnBrk="1" hangingPunct="1">
              <a:spcBef>
                <a:spcPct val="0"/>
              </a:spcBef>
            </a:pPr>
            <a:endParaRPr lang="en-US" altLang="en-US" sz="2400"/>
          </a:p>
          <a:p>
            <a:pPr eaLnBrk="1" hangingPunct="1">
              <a:spcBef>
                <a:spcPct val="0"/>
              </a:spcBef>
            </a:pPr>
            <a:r>
              <a:rPr lang="en-US" altLang="en-US" sz="2400"/>
              <a:t>You’re an informed citizen.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1981200" y="274638"/>
            <a:ext cx="8229600" cy="639762"/>
          </a:xfrm>
        </p:spPr>
        <p:txBody>
          <a:bodyPr/>
          <a:lstStyle/>
          <a:p>
            <a:pPr eaLnBrk="1" hangingPunct="1"/>
            <a:r>
              <a:rPr lang="en-US" altLang="en-US" sz="3200" b="1"/>
              <a:t>Why Did Lori Drew Get Off?</a:t>
            </a:r>
          </a:p>
        </p:txBody>
      </p:sp>
      <p:sp>
        <p:nvSpPr>
          <p:cNvPr id="182275" name="Rectangle 3"/>
          <p:cNvSpPr>
            <a:spLocks noGrp="1" noChangeArrowheads="1"/>
          </p:cNvSpPr>
          <p:nvPr>
            <p:ph type="body" idx="1"/>
          </p:nvPr>
        </p:nvSpPr>
        <p:spPr>
          <a:xfrm>
            <a:off x="2209800" y="1905000"/>
            <a:ext cx="7391400" cy="990600"/>
          </a:xfrm>
        </p:spPr>
        <p:txBody>
          <a:bodyPr/>
          <a:lstStyle/>
          <a:p>
            <a:pPr eaLnBrk="1" hangingPunct="1"/>
            <a:r>
              <a:rPr lang="en-US" altLang="en-US" sz="2400"/>
              <a:t>The </a:t>
            </a:r>
            <a:r>
              <a:rPr lang="en-US" altLang="en-US" sz="2400" b="1"/>
              <a:t>C</a:t>
            </a:r>
            <a:r>
              <a:rPr lang="en-US" altLang="en-US" sz="2400"/>
              <a:t>omputer </a:t>
            </a:r>
            <a:r>
              <a:rPr lang="en-US" altLang="en-US" sz="2400" b="1"/>
              <a:t>F</a:t>
            </a:r>
            <a:r>
              <a:rPr lang="en-US" altLang="en-US" sz="2400"/>
              <a:t>raud and </a:t>
            </a:r>
            <a:r>
              <a:rPr lang="en-US" altLang="en-US" sz="2400" b="1"/>
              <a:t>A</a:t>
            </a:r>
            <a:r>
              <a:rPr lang="en-US" altLang="en-US" sz="2400"/>
              <a:t>buse </a:t>
            </a:r>
            <a:r>
              <a:rPr lang="en-US" altLang="en-US" sz="2400" b="1"/>
              <a:t>A</a:t>
            </a:r>
            <a:r>
              <a:rPr lang="en-US" altLang="en-US" sz="2400"/>
              <a:t>ct</a:t>
            </a:r>
          </a:p>
          <a:p>
            <a:pPr eaLnBrk="1" hangingPunct="1"/>
            <a:r>
              <a:rPr lang="en-US" altLang="en-US" sz="2400"/>
              <a:t>The Terms and Conditions of MySpace</a:t>
            </a:r>
          </a:p>
        </p:txBody>
      </p:sp>
      <p:sp>
        <p:nvSpPr>
          <p:cNvPr id="182276" name="Text Box 4"/>
          <p:cNvSpPr txBox="1">
            <a:spLocks noChangeArrowheads="1"/>
          </p:cNvSpPr>
          <p:nvPr/>
        </p:nvSpPr>
        <p:spPr bwMode="auto">
          <a:xfrm>
            <a:off x="1905000" y="11430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What tools were available: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1981200" y="274638"/>
            <a:ext cx="8229600" cy="639762"/>
          </a:xfrm>
        </p:spPr>
        <p:txBody>
          <a:bodyPr/>
          <a:lstStyle/>
          <a:p>
            <a:pPr eaLnBrk="1" hangingPunct="1"/>
            <a:r>
              <a:rPr lang="en-US" altLang="en-US" sz="3200" b="1"/>
              <a:t>Why Did Lori Drew Get Off?</a:t>
            </a:r>
          </a:p>
        </p:txBody>
      </p:sp>
      <p:sp>
        <p:nvSpPr>
          <p:cNvPr id="183299" name="Rectangle 3"/>
          <p:cNvSpPr>
            <a:spLocks noGrp="1" noChangeArrowheads="1"/>
          </p:cNvSpPr>
          <p:nvPr>
            <p:ph type="body" idx="1"/>
          </p:nvPr>
        </p:nvSpPr>
        <p:spPr>
          <a:xfrm>
            <a:off x="2209800" y="1905000"/>
            <a:ext cx="7391400" cy="990600"/>
          </a:xfrm>
        </p:spPr>
        <p:txBody>
          <a:bodyPr/>
          <a:lstStyle/>
          <a:p>
            <a:pPr eaLnBrk="1" hangingPunct="1"/>
            <a:r>
              <a:rPr lang="en-US" altLang="en-US" sz="2400"/>
              <a:t>The </a:t>
            </a:r>
            <a:r>
              <a:rPr lang="en-US" altLang="en-US" sz="2400" b="1"/>
              <a:t>C</a:t>
            </a:r>
            <a:r>
              <a:rPr lang="en-US" altLang="en-US" sz="2400"/>
              <a:t>omputer </a:t>
            </a:r>
            <a:r>
              <a:rPr lang="en-US" altLang="en-US" sz="2400" b="1"/>
              <a:t>F</a:t>
            </a:r>
            <a:r>
              <a:rPr lang="en-US" altLang="en-US" sz="2400"/>
              <a:t>raud and </a:t>
            </a:r>
            <a:r>
              <a:rPr lang="en-US" altLang="en-US" sz="2400" b="1"/>
              <a:t>A</a:t>
            </a:r>
            <a:r>
              <a:rPr lang="en-US" altLang="en-US" sz="2400"/>
              <a:t>buse </a:t>
            </a:r>
            <a:r>
              <a:rPr lang="en-US" altLang="en-US" sz="2400" b="1"/>
              <a:t>A</a:t>
            </a:r>
            <a:r>
              <a:rPr lang="en-US" altLang="en-US" sz="2400"/>
              <a:t>ct</a:t>
            </a:r>
          </a:p>
          <a:p>
            <a:pPr eaLnBrk="1" hangingPunct="1"/>
            <a:r>
              <a:rPr lang="en-US" altLang="en-US" sz="2400"/>
              <a:t>The Terms and Conditions of MySpace</a:t>
            </a:r>
          </a:p>
        </p:txBody>
      </p:sp>
      <p:sp>
        <p:nvSpPr>
          <p:cNvPr id="183300" name="Text Box 4"/>
          <p:cNvSpPr txBox="1">
            <a:spLocks noChangeArrowheads="1"/>
          </p:cNvSpPr>
          <p:nvPr/>
        </p:nvSpPr>
        <p:spPr bwMode="auto">
          <a:xfrm>
            <a:off x="1905000" y="11430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What tools were available:</a:t>
            </a:r>
          </a:p>
        </p:txBody>
      </p:sp>
      <p:sp>
        <p:nvSpPr>
          <p:cNvPr id="183301" name="Rectangle 5"/>
          <p:cNvSpPr>
            <a:spLocks noChangeArrowheads="1"/>
          </p:cNvSpPr>
          <p:nvPr/>
        </p:nvSpPr>
        <p:spPr bwMode="auto">
          <a:xfrm>
            <a:off x="2209800" y="3886200"/>
            <a:ext cx="7162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b="1" i="1"/>
              <a:t>Policy vacuum</a:t>
            </a:r>
            <a:r>
              <a:rPr lang="en-US" altLang="en-US" sz="2400"/>
              <a:t> </a:t>
            </a:r>
          </a:p>
          <a:p>
            <a:pPr eaLnBrk="1" hangingPunct="1"/>
            <a:endParaRPr lang="en-US" altLang="en-US" sz="2400"/>
          </a:p>
          <a:p>
            <a:pPr lvl="4" eaLnBrk="1" hangingPunct="1">
              <a:buFontTx/>
              <a:buNone/>
            </a:pPr>
            <a:r>
              <a:rPr lang="en-US" altLang="en-US" sz="2400"/>
              <a:t>resulting from a</a:t>
            </a:r>
          </a:p>
          <a:p>
            <a:pPr lvl="4" eaLnBrk="1" hangingPunct="1">
              <a:buFontTx/>
              <a:buNone/>
            </a:pPr>
            <a:endParaRPr lang="en-US" altLang="en-US" sz="2400"/>
          </a:p>
          <a:p>
            <a:pPr eaLnBrk="1" hangingPunct="1"/>
            <a:r>
              <a:rPr lang="en-US" altLang="en-US" sz="2400" b="1" i="1"/>
              <a:t>Conceptual muddle</a:t>
            </a:r>
          </a:p>
        </p:txBody>
      </p:sp>
      <p:sp>
        <p:nvSpPr>
          <p:cNvPr id="183302" name="Text Box 6"/>
          <p:cNvSpPr txBox="1">
            <a:spLocks noChangeArrowheads="1"/>
          </p:cNvSpPr>
          <p:nvPr/>
        </p:nvSpPr>
        <p:spPr bwMode="auto">
          <a:xfrm>
            <a:off x="1981200" y="3276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Why weren’t the right tools available: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981200" y="274638"/>
            <a:ext cx="8229600" cy="639762"/>
          </a:xfrm>
        </p:spPr>
        <p:txBody>
          <a:bodyPr/>
          <a:lstStyle/>
          <a:p>
            <a:pPr eaLnBrk="1" hangingPunct="1"/>
            <a:r>
              <a:rPr lang="en-US" altLang="en-US" sz="3200" b="1"/>
              <a:t>What’s Changed?</a:t>
            </a:r>
          </a:p>
        </p:txBody>
      </p:sp>
      <p:sp>
        <p:nvSpPr>
          <p:cNvPr id="184323" name="TextBox 1"/>
          <p:cNvSpPr txBox="1">
            <a:spLocks noChangeArrowheads="1"/>
          </p:cNvSpPr>
          <p:nvPr/>
        </p:nvSpPr>
        <p:spPr bwMode="auto">
          <a:xfrm>
            <a:off x="2725738" y="1779588"/>
            <a:ext cx="756126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a:t>November, 2007: Board of Aldermen for the City of Dardenne Prairie, passed an passed an ordinance that makes any harassment that utilizes an electronic medium, including the Internet, text messaging services, pagers, and similar devices a misdemeanor, with fines of up to $500 and up to 90 days imprisonment.</a:t>
            </a:r>
          </a:p>
          <a:p>
            <a:pPr eaLnBrk="1" hangingPunct="1">
              <a:spcBef>
                <a:spcPct val="0"/>
              </a:spcBef>
            </a:pPr>
            <a:endParaRPr lang="en-US" altLang="en-US" sz="1800"/>
          </a:p>
          <a:p>
            <a:pPr eaLnBrk="1" hangingPunct="1">
              <a:spcBef>
                <a:spcPct val="0"/>
              </a:spcBef>
            </a:pPr>
            <a:r>
              <a:rPr lang="en-US" altLang="en-US" sz="1800"/>
              <a:t>May, 2008: Missouri updated its existing harassment law to cover bullying via the internet. The  new law removes the requirement for illegal harassment to be either written or over the telephone. These changes make the law applicable to harassment from computers, text messages, and other electronic devices.</a:t>
            </a:r>
          </a:p>
          <a:p>
            <a:pPr eaLnBrk="1" hangingPunct="1">
              <a:spcBef>
                <a:spcPct val="0"/>
              </a:spcBef>
            </a:pPr>
            <a:endParaRPr lang="en-US" altLang="en-US" sz="1800"/>
          </a:p>
          <a:p>
            <a:pPr eaLnBrk="1" hangingPunct="1">
              <a:spcBef>
                <a:spcPct val="0"/>
              </a:spcBef>
            </a:pPr>
            <a:r>
              <a:rPr lang="en-US" altLang="en-US" sz="1800"/>
              <a:t>Since then, over twenty states have enacted legislation to address bullying that occurs through electronic media. These laws include statutes that mandate that school boards must adopt policies to address cyberbullying, statutes that criminalize harassing minors online, and statutes providing for cyberbulling education.</a:t>
            </a:r>
          </a:p>
        </p:txBody>
      </p:sp>
      <p:sp>
        <p:nvSpPr>
          <p:cNvPr id="184324" name="TextBox 3"/>
          <p:cNvSpPr txBox="1">
            <a:spLocks noChangeArrowheads="1"/>
          </p:cNvSpPr>
          <p:nvPr/>
        </p:nvSpPr>
        <p:spPr bwMode="auto">
          <a:xfrm>
            <a:off x="2055813" y="914400"/>
            <a:ext cx="797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a:t>Clarify the muddle.</a:t>
            </a:r>
          </a:p>
          <a:p>
            <a:pPr eaLnBrk="1" hangingPunct="1">
              <a:spcBef>
                <a:spcPct val="0"/>
              </a:spcBef>
            </a:pPr>
            <a:r>
              <a:rPr lang="en-US" altLang="en-US" sz="2400"/>
              <a:t>Fill in the legal vacuum.</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1981200" y="274638"/>
            <a:ext cx="8229600" cy="639762"/>
          </a:xfrm>
        </p:spPr>
        <p:txBody>
          <a:bodyPr/>
          <a:lstStyle/>
          <a:p>
            <a:r>
              <a:rPr lang="en-US" altLang="en-US" sz="3200" b="1"/>
              <a:t>But It’s Complicated</a:t>
            </a:r>
          </a:p>
        </p:txBody>
      </p:sp>
      <p:sp>
        <p:nvSpPr>
          <p:cNvPr id="186371" name="TextBox 4"/>
          <p:cNvSpPr txBox="1">
            <a:spLocks noChangeArrowheads="1"/>
          </p:cNvSpPr>
          <p:nvPr/>
        </p:nvSpPr>
        <p:spPr bwMode="auto">
          <a:xfrm>
            <a:off x="2209800" y="1447800"/>
            <a:ext cx="7924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a:t>2009: Megan Meier Cyberbullying Prevention Act introduced in U.S. Congress, but never passed.</a:t>
            </a:r>
          </a:p>
          <a:p>
            <a:pPr eaLnBrk="1" hangingPunct="1">
              <a:spcBef>
                <a:spcPct val="0"/>
              </a:spcBef>
            </a:pPr>
            <a:endParaRPr lang="en-US" altLang="en-US" sz="2400"/>
          </a:p>
          <a:p>
            <a:pPr eaLnBrk="1" hangingPunct="1">
              <a:spcBef>
                <a:spcPct val="0"/>
              </a:spcBef>
            </a:pPr>
            <a:r>
              <a:rPr lang="en-US" altLang="en-US" sz="2400"/>
              <a:t>But “you can’t legislate against meanness”.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39762"/>
          </a:xfrm>
        </p:spPr>
        <p:txBody>
          <a:bodyPr/>
          <a:lstStyle/>
          <a:p>
            <a:r>
              <a:rPr lang="en-US" sz="3200" b="1" dirty="0"/>
              <a:t>Current Status</a:t>
            </a:r>
          </a:p>
        </p:txBody>
      </p:sp>
      <p:sp>
        <p:nvSpPr>
          <p:cNvPr id="3" name="TextBox 2"/>
          <p:cNvSpPr txBox="1"/>
          <p:nvPr/>
        </p:nvSpPr>
        <p:spPr>
          <a:xfrm>
            <a:off x="8305800" y="6096001"/>
            <a:ext cx="3810000" cy="246221"/>
          </a:xfrm>
          <a:prstGeom prst="rect">
            <a:avLst/>
          </a:prstGeom>
          <a:noFill/>
        </p:spPr>
        <p:txBody>
          <a:bodyPr wrap="square" rtlCol="0">
            <a:spAutoFit/>
          </a:bodyPr>
          <a:lstStyle/>
          <a:p>
            <a:r>
              <a:rPr lang="en-US" sz="1000" dirty="0">
                <a:hlinkClick r:id="rId3"/>
              </a:rPr>
              <a:t>http://cyberbullying.org/Bullying-and-Cyberbullying-Laws.pdf</a:t>
            </a:r>
            <a:r>
              <a:rPr lang="en-US" sz="1000" dirty="0"/>
              <a:t> </a:t>
            </a:r>
          </a:p>
        </p:txBody>
      </p:sp>
      <p:pic>
        <p:nvPicPr>
          <p:cNvPr id="4" name="Picture 3"/>
          <p:cNvPicPr>
            <a:picLocks noChangeAspect="1"/>
          </p:cNvPicPr>
          <p:nvPr/>
        </p:nvPicPr>
        <p:blipFill>
          <a:blip r:embed="rId4"/>
          <a:stretch>
            <a:fillRect/>
          </a:stretch>
        </p:blipFill>
        <p:spPr>
          <a:xfrm>
            <a:off x="152400" y="914400"/>
            <a:ext cx="8065601" cy="5596985"/>
          </a:xfrm>
          <a:prstGeom prst="rect">
            <a:avLst/>
          </a:prstGeom>
        </p:spPr>
      </p:pic>
    </p:spTree>
    <p:extLst>
      <p:ext uri="{BB962C8B-B14F-4D97-AF65-F5344CB8AC3E}">
        <p14:creationId xmlns:p14="http://schemas.microsoft.com/office/powerpoint/2010/main" val="13567828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altLang="en-US" sz="3200" b="1"/>
              <a:t>Risk and Reward – A Case Study</a:t>
            </a:r>
            <a:br>
              <a:rPr lang="en-US" altLang="en-US" sz="3200" b="1"/>
            </a:br>
            <a:r>
              <a:rPr lang="en-US" altLang="en-US" sz="3200" b="1"/>
              <a:t>Linear Accelerator Radiation Machines</a:t>
            </a:r>
          </a:p>
        </p:txBody>
      </p:sp>
      <p:sp>
        <p:nvSpPr>
          <p:cNvPr id="194563" name="Rectangle 3"/>
          <p:cNvSpPr>
            <a:spLocks noGrp="1" noChangeArrowheads="1"/>
          </p:cNvSpPr>
          <p:nvPr>
            <p:ph type="body" idx="1"/>
          </p:nvPr>
        </p:nvSpPr>
        <p:spPr>
          <a:xfrm>
            <a:off x="1981200" y="1600200"/>
            <a:ext cx="8229600" cy="3886200"/>
          </a:xfrm>
        </p:spPr>
        <p:txBody>
          <a:bodyPr/>
          <a:lstStyle/>
          <a:p>
            <a:pPr eaLnBrk="1" hangingPunct="1">
              <a:lnSpc>
                <a:spcPct val="90000"/>
              </a:lnSpc>
            </a:pPr>
            <a:r>
              <a:rPr lang="en-US" altLang="en-US" sz="2400"/>
              <a:t>Social Benefit</a:t>
            </a:r>
          </a:p>
          <a:p>
            <a:pPr eaLnBrk="1" hangingPunct="1">
              <a:lnSpc>
                <a:spcPct val="90000"/>
              </a:lnSpc>
            </a:pPr>
            <a:r>
              <a:rPr lang="en-US" altLang="en-US" sz="2400"/>
              <a:t>Risk</a:t>
            </a:r>
          </a:p>
          <a:p>
            <a:pPr eaLnBrk="1" hangingPunct="1">
              <a:lnSpc>
                <a:spcPct val="90000"/>
              </a:lnSpc>
            </a:pPr>
            <a:r>
              <a:rPr lang="en-US" altLang="en-US" sz="2400"/>
              <a:t>Software Quality</a:t>
            </a:r>
          </a:p>
          <a:p>
            <a:pPr eaLnBrk="1" hangingPunct="1">
              <a:lnSpc>
                <a:spcPct val="90000"/>
              </a:lnSpc>
            </a:pPr>
            <a:r>
              <a:rPr lang="en-US" altLang="en-US" sz="2400"/>
              <a:t>Security</a:t>
            </a:r>
          </a:p>
          <a:p>
            <a:pPr eaLnBrk="1" hangingPunct="1">
              <a:lnSpc>
                <a:spcPct val="90000"/>
              </a:lnSpc>
            </a:pPr>
            <a:r>
              <a:rPr lang="en-US" altLang="en-US" sz="2400"/>
              <a:t>Ethics</a:t>
            </a:r>
          </a:p>
          <a:p>
            <a:pPr eaLnBrk="1" hangingPunct="1">
              <a:lnSpc>
                <a:spcPct val="90000"/>
              </a:lnSpc>
            </a:pPr>
            <a:r>
              <a:rPr lang="en-US" altLang="en-US" sz="2400"/>
              <a:t>Free Speech</a:t>
            </a:r>
          </a:p>
          <a:p>
            <a:pPr eaLnBrk="1" hangingPunct="1">
              <a:lnSpc>
                <a:spcPct val="90000"/>
              </a:lnSpc>
            </a:pPr>
            <a:r>
              <a:rPr lang="en-US" altLang="en-US" sz="2400"/>
              <a:t>Privacy</a:t>
            </a:r>
          </a:p>
          <a:p>
            <a:pPr eaLnBrk="1" hangingPunct="1">
              <a:lnSpc>
                <a:spcPct val="90000"/>
              </a:lnSpc>
            </a:pPr>
            <a:r>
              <a:rPr lang="en-US" altLang="en-US" sz="2400"/>
              <a:t>Law</a:t>
            </a:r>
          </a:p>
          <a:p>
            <a:pPr eaLnBrk="1" hangingPunct="1">
              <a:lnSpc>
                <a:spcPct val="90000"/>
              </a:lnSpc>
            </a:pPr>
            <a:r>
              <a:rPr lang="en-US" altLang="en-US" sz="2400"/>
              <a:t>Government Policy</a:t>
            </a:r>
          </a:p>
          <a:p>
            <a:pPr eaLnBrk="1" hangingPunct="1">
              <a:lnSpc>
                <a:spcPct val="90000"/>
              </a:lnSpc>
            </a:pPr>
            <a:endParaRPr lang="en-US" altLang="en-US" sz="2400"/>
          </a:p>
        </p:txBody>
      </p:sp>
      <p:sp>
        <p:nvSpPr>
          <p:cNvPr id="194564" name="Text Box 4"/>
          <p:cNvSpPr txBox="1">
            <a:spLocks noChangeArrowheads="1"/>
          </p:cNvSpPr>
          <p:nvPr/>
        </p:nvSpPr>
        <p:spPr bwMode="auto">
          <a:xfrm>
            <a:off x="2133600" y="5715000"/>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hlinkClick r:id="rId3"/>
              </a:rPr>
              <a:t>http://www.nytimes.com/2010/01/24/health/24radiation.html?pagewanted=1&amp;partner=rss&amp;emc=rss</a:t>
            </a:r>
            <a:r>
              <a:rPr lang="en-US" altLang="en-US" sz="1800"/>
              <a:t> </a:t>
            </a:r>
          </a:p>
        </p:txBody>
      </p:sp>
      <p:pic>
        <p:nvPicPr>
          <p:cNvPr id="194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905000"/>
            <a:ext cx="41052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The Risk of Doing Nothing</a:t>
            </a:r>
          </a:p>
        </p:txBody>
      </p:sp>
      <p:pic>
        <p:nvPicPr>
          <p:cNvPr id="307202" name="Picture 2" descr="https://static01.nyt.com/images/2016/07/01/business/01TESLA/01TESLA-master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2590800"/>
            <a:ext cx="5483225" cy="3341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9800" y="1405235"/>
            <a:ext cx="7162800" cy="461665"/>
          </a:xfrm>
          <a:prstGeom prst="rect">
            <a:avLst/>
          </a:prstGeom>
          <a:noFill/>
        </p:spPr>
        <p:txBody>
          <a:bodyPr wrap="square" rtlCol="0">
            <a:spAutoFit/>
          </a:bodyPr>
          <a:lstStyle/>
          <a:p>
            <a:r>
              <a:rPr lang="en-US" sz="2400" dirty="0"/>
              <a:t>Self-driving Tesla in accident:  1 person killed</a:t>
            </a:r>
          </a:p>
        </p:txBody>
      </p:sp>
    </p:spTree>
    <p:extLst>
      <p:ext uri="{BB962C8B-B14F-4D97-AF65-F5344CB8AC3E}">
        <p14:creationId xmlns:p14="http://schemas.microsoft.com/office/powerpoint/2010/main" val="908867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The Risk of Doing Nothing</a:t>
            </a:r>
          </a:p>
        </p:txBody>
      </p:sp>
      <p:sp>
        <p:nvSpPr>
          <p:cNvPr id="3" name="TextBox 2"/>
          <p:cNvSpPr txBox="1"/>
          <p:nvPr/>
        </p:nvSpPr>
        <p:spPr>
          <a:xfrm>
            <a:off x="2209800" y="1405235"/>
            <a:ext cx="7162800" cy="461665"/>
          </a:xfrm>
          <a:prstGeom prst="rect">
            <a:avLst/>
          </a:prstGeom>
          <a:noFill/>
        </p:spPr>
        <p:txBody>
          <a:bodyPr wrap="square" rtlCol="0">
            <a:spAutoFit/>
          </a:bodyPr>
          <a:lstStyle/>
          <a:p>
            <a:r>
              <a:rPr lang="en-US" sz="2400" dirty="0"/>
              <a:t>Human driven cars: people killed per year</a:t>
            </a:r>
          </a:p>
        </p:txBody>
      </p:sp>
      <p:pic>
        <p:nvPicPr>
          <p:cNvPr id="307204" name="Picture 4" descr="https://upload.wikimedia.org/wikipedia/commons/thumb/d/d1/Motor_vehicle_deaths_in_the_US.svg/700px-Motor_vehicle_deaths_in_the_U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17411"/>
            <a:ext cx="7772400" cy="444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940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1981200" y="274638"/>
            <a:ext cx="8229600" cy="715962"/>
          </a:xfrm>
        </p:spPr>
        <p:txBody>
          <a:bodyPr/>
          <a:lstStyle/>
          <a:p>
            <a:r>
              <a:rPr lang="en-US" altLang="en-US" sz="3200" b="1">
                <a:cs typeface="Arial" panose="020B0604020202020204" pitchFamily="34" charset="0"/>
              </a:rPr>
              <a:t>What Can Machines Do Today?</a:t>
            </a:r>
          </a:p>
        </p:txBody>
      </p:sp>
      <p:sp>
        <p:nvSpPr>
          <p:cNvPr id="196611" name="TextBox 2"/>
          <p:cNvSpPr txBox="1">
            <a:spLocks noChangeArrowheads="1"/>
          </p:cNvSpPr>
          <p:nvPr/>
        </p:nvSpPr>
        <p:spPr bwMode="auto">
          <a:xfrm>
            <a:off x="1830388" y="6302375"/>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cs typeface="Arial" panose="020B0604020202020204" pitchFamily="34" charset="0"/>
              </a:rPr>
              <a:t>How does Watson win? </a:t>
            </a:r>
            <a:r>
              <a:rPr lang="en-US" altLang="en-US" sz="1800">
                <a:cs typeface="Arial" panose="020B0604020202020204" pitchFamily="34" charset="0"/>
                <a:hlinkClick r:id="rId3"/>
              </a:rPr>
              <a:t>http://www.youtube.com/watch?v=d_yXV22O6n4</a:t>
            </a:r>
            <a:r>
              <a:rPr lang="en-US" altLang="en-US" sz="1800">
                <a:cs typeface="Arial" panose="020B0604020202020204" pitchFamily="34" charset="0"/>
              </a:rPr>
              <a:t>  </a:t>
            </a:r>
          </a:p>
        </p:txBody>
      </p:sp>
      <p:pic>
        <p:nvPicPr>
          <p:cNvPr id="1966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600200"/>
            <a:ext cx="3667125"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152525"/>
            <a:ext cx="38100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4" name="TextBox 1"/>
          <p:cNvSpPr txBox="1">
            <a:spLocks noChangeArrowheads="1"/>
          </p:cNvSpPr>
          <p:nvPr/>
        </p:nvSpPr>
        <p:spPr bwMode="auto">
          <a:xfrm>
            <a:off x="1820863" y="5170488"/>
            <a:ext cx="8399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Watch a sample round: </a:t>
            </a:r>
            <a:r>
              <a:rPr lang="en-US" altLang="en-US" sz="1800">
                <a:hlinkClick r:id="rId6"/>
              </a:rPr>
              <a:t>http://www.youtube.com/watch?v=WFR3lOm_xhE</a:t>
            </a:r>
            <a:r>
              <a:rPr lang="en-US" altLang="en-US" sz="1800"/>
              <a:t> </a:t>
            </a:r>
          </a:p>
        </p:txBody>
      </p:sp>
      <p:sp>
        <p:nvSpPr>
          <p:cNvPr id="196615" name="TextBox 2"/>
          <p:cNvSpPr txBox="1">
            <a:spLocks noChangeArrowheads="1"/>
          </p:cNvSpPr>
          <p:nvPr/>
        </p:nvSpPr>
        <p:spPr bwMode="auto">
          <a:xfrm>
            <a:off x="1820863" y="5538788"/>
            <a:ext cx="816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From Day 1 of the real match: </a:t>
            </a:r>
            <a:r>
              <a:rPr lang="en-US" altLang="en-US" sz="1800">
                <a:hlinkClick r:id="rId7"/>
              </a:rPr>
              <a:t>http://www.youtube.com/watch?v=seNkjYyG3gI</a:t>
            </a:r>
            <a:r>
              <a:rPr lang="en-US" altLang="en-US" sz="1800"/>
              <a:t> </a:t>
            </a:r>
          </a:p>
        </p:txBody>
      </p:sp>
      <p:sp>
        <p:nvSpPr>
          <p:cNvPr id="196616" name="TextBox 3"/>
          <p:cNvSpPr txBox="1">
            <a:spLocks noChangeArrowheads="1"/>
          </p:cNvSpPr>
          <p:nvPr/>
        </p:nvSpPr>
        <p:spPr bwMode="auto">
          <a:xfrm>
            <a:off x="1820863" y="4792663"/>
            <a:ext cx="8399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Introduction: </a:t>
            </a:r>
            <a:r>
              <a:rPr lang="en-US" altLang="en-US" sz="1800">
                <a:hlinkClick r:id="rId8"/>
              </a:rPr>
              <a:t>http://www.youtube.com/watch?v=FC3IryWr4c8</a:t>
            </a:r>
            <a:r>
              <a:rPr lang="en-US" altLang="en-US" sz="1800"/>
              <a:t>  </a:t>
            </a:r>
          </a:p>
        </p:txBody>
      </p:sp>
      <p:sp>
        <p:nvSpPr>
          <p:cNvPr id="196617" name="TextBox 5"/>
          <p:cNvSpPr txBox="1">
            <a:spLocks noChangeArrowheads="1"/>
          </p:cNvSpPr>
          <p:nvPr/>
        </p:nvSpPr>
        <p:spPr bwMode="auto">
          <a:xfrm>
            <a:off x="1795463" y="5907088"/>
            <a:ext cx="8812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Bad Final Jeopardy: </a:t>
            </a:r>
            <a:r>
              <a:rPr lang="en-US" altLang="en-US" sz="1600">
                <a:hlinkClick r:id="rId9"/>
              </a:rPr>
              <a:t>http://www.youtube.com/watch?v=mwkoabTl3vM&amp;feature=relmfu</a:t>
            </a:r>
            <a:r>
              <a:rPr lang="en-US" altLang="en-US" sz="1600"/>
              <a: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981200" y="274638"/>
            <a:ext cx="8229600" cy="563562"/>
          </a:xfrm>
        </p:spPr>
        <p:txBody>
          <a:bodyPr/>
          <a:lstStyle/>
          <a:p>
            <a:pPr eaLnBrk="1" hangingPunct="1"/>
            <a:r>
              <a:rPr lang="en-US" altLang="en-US" sz="3200" b="1"/>
              <a:t>Jobs</a:t>
            </a:r>
            <a:endParaRPr lang="en-US" altLang="en-US" sz="3200" b="1" i="1"/>
          </a:p>
        </p:txBody>
      </p:sp>
      <p:sp>
        <p:nvSpPr>
          <p:cNvPr id="198659" name="Text Box 3"/>
          <p:cNvSpPr txBox="1">
            <a:spLocks noChangeArrowheads="1"/>
          </p:cNvSpPr>
          <p:nvPr/>
        </p:nvSpPr>
        <p:spPr bwMode="auto">
          <a:xfrm>
            <a:off x="1981200" y="1143000"/>
            <a:ext cx="85344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There will be huge job losses by 2040 or 2050 as robots move into the workplace. For example: </a:t>
            </a:r>
          </a:p>
          <a:p>
            <a:pPr eaLnBrk="1" hangingPunct="1">
              <a:spcBef>
                <a:spcPct val="0"/>
              </a:spcBef>
              <a:buFontTx/>
              <a:buNone/>
            </a:pPr>
            <a:endParaRPr lang="en-US" altLang="en-US" sz="2400"/>
          </a:p>
          <a:p>
            <a:pPr eaLnBrk="1" hangingPunct="1">
              <a:spcBef>
                <a:spcPct val="0"/>
              </a:spcBef>
            </a:pPr>
            <a:r>
              <a:rPr lang="en-US" altLang="en-US" sz="2400"/>
              <a:t> Nearly every construction job: ~6 million jobs. </a:t>
            </a:r>
          </a:p>
          <a:p>
            <a:pPr eaLnBrk="1" hangingPunct="1">
              <a:spcBef>
                <a:spcPct val="0"/>
              </a:spcBef>
            </a:pPr>
            <a:r>
              <a:rPr lang="en-US" altLang="en-US" sz="2400"/>
              <a:t> Nearly every manufacturing job: ~16 million jobs lost. </a:t>
            </a:r>
          </a:p>
          <a:p>
            <a:pPr eaLnBrk="1" hangingPunct="1">
              <a:spcBef>
                <a:spcPct val="0"/>
              </a:spcBef>
            </a:pPr>
            <a:r>
              <a:rPr lang="en-US" altLang="en-US" sz="2400"/>
              <a:t> Nearly every transportation job: ~3 million jobs lost. </a:t>
            </a:r>
          </a:p>
          <a:p>
            <a:pPr eaLnBrk="1" hangingPunct="1">
              <a:spcBef>
                <a:spcPct val="0"/>
              </a:spcBef>
            </a:pPr>
            <a:r>
              <a:rPr lang="en-US" altLang="en-US" sz="2400"/>
              <a:t> Many wholesale and retail jobs: at least 15 million lost jobs. </a:t>
            </a:r>
          </a:p>
          <a:p>
            <a:pPr eaLnBrk="1" hangingPunct="1">
              <a:spcBef>
                <a:spcPct val="0"/>
              </a:spcBef>
            </a:pPr>
            <a:r>
              <a:rPr lang="en-US" altLang="en-US" sz="2400"/>
              <a:t> Nearly every hotel and restaurant job: ~10 million jobs lost. </a:t>
            </a:r>
          </a:p>
          <a:p>
            <a:pPr eaLnBrk="1" hangingPunct="1">
              <a:spcBef>
                <a:spcPct val="0"/>
              </a:spcBef>
              <a:buFontTx/>
              <a:buNone/>
            </a:pPr>
            <a:endParaRPr lang="en-US" altLang="en-US" sz="2400"/>
          </a:p>
          <a:p>
            <a:pPr eaLnBrk="1" hangingPunct="1">
              <a:spcBef>
                <a:spcPct val="0"/>
              </a:spcBef>
              <a:buFontTx/>
              <a:buNone/>
            </a:pPr>
            <a:r>
              <a:rPr lang="en-US" altLang="en-US" sz="2400"/>
              <a:t>If you add that all up, it's over 50 million jobs lost to robots. That is a conservative estimate. By 2050 or so, it is very likely that over half the jobs in the United States will be held by robots. </a:t>
            </a:r>
          </a:p>
        </p:txBody>
      </p:sp>
      <p:sp>
        <p:nvSpPr>
          <p:cNvPr id="198660" name="Text Box 4"/>
          <p:cNvSpPr txBox="1">
            <a:spLocks noChangeArrowheads="1"/>
          </p:cNvSpPr>
          <p:nvPr/>
        </p:nvSpPr>
        <p:spPr bwMode="auto">
          <a:xfrm>
            <a:off x="5791200" y="60960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From Marshall Brain, </a:t>
            </a:r>
            <a:r>
              <a:rPr lang="en-US" altLang="en-US" sz="1800" i="1"/>
              <a:t>Robotic Nation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274638"/>
            <a:ext cx="8229600" cy="792162"/>
          </a:xfrm>
        </p:spPr>
        <p:txBody>
          <a:bodyPr/>
          <a:lstStyle/>
          <a:p>
            <a:pPr eaLnBrk="1" hangingPunct="1"/>
            <a:r>
              <a:rPr lang="en-US" altLang="en-US" sz="3200" b="1"/>
              <a:t>This Class</a:t>
            </a:r>
          </a:p>
        </p:txBody>
      </p:sp>
      <p:sp>
        <p:nvSpPr>
          <p:cNvPr id="22531" name="Text Box 4"/>
          <p:cNvSpPr txBox="1">
            <a:spLocks noChangeArrowheads="1"/>
          </p:cNvSpPr>
          <p:nvPr/>
        </p:nvSpPr>
        <p:spPr bwMode="auto">
          <a:xfrm>
            <a:off x="2057400" y="16002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2532" name="TextBox 1"/>
          <p:cNvSpPr txBox="1">
            <a:spLocks noChangeArrowheads="1"/>
          </p:cNvSpPr>
          <p:nvPr/>
        </p:nvSpPr>
        <p:spPr bwMode="auto">
          <a:xfrm>
            <a:off x="2286000" y="14478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Why do we need you?</a:t>
            </a:r>
          </a:p>
        </p:txBody>
      </p:sp>
      <p:pic>
        <p:nvPicPr>
          <p:cNvPr id="22533" name="Picture 2" descr="http://img.gawkerassets.com/img/1915smbm03cndjpg/ku-big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09800"/>
            <a:ext cx="449262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3"/>
          <p:cNvSpPr>
            <a:spLocks noChangeArrowheads="1"/>
          </p:cNvSpPr>
          <p:nvPr/>
        </p:nvSpPr>
        <p:spPr bwMode="auto">
          <a:xfrm>
            <a:off x="2400300" y="5368925"/>
            <a:ext cx="72834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hlinkClick r:id="rId4"/>
              </a:rPr>
              <a:t>http://gizmodo.com/why-californias-new-web-wide-delete-button-for-teens-w-1377730365</a:t>
            </a:r>
            <a:r>
              <a:rPr lang="en-US" altLang="en-US" sz="1400"/>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a:xfrm>
            <a:off x="1981200" y="274638"/>
            <a:ext cx="8229600" cy="715962"/>
          </a:xfrm>
        </p:spPr>
        <p:txBody>
          <a:bodyPr/>
          <a:lstStyle/>
          <a:p>
            <a:r>
              <a:rPr lang="en-US" altLang="en-US" sz="3200" b="1"/>
              <a:t>Is it Already Happening?</a:t>
            </a:r>
          </a:p>
        </p:txBody>
      </p:sp>
      <p:pic>
        <p:nvPicPr>
          <p:cNvPr id="199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19200"/>
            <a:ext cx="65532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a:xfrm>
            <a:off x="1981200" y="274638"/>
            <a:ext cx="8229600" cy="715962"/>
          </a:xfrm>
        </p:spPr>
        <p:txBody>
          <a:bodyPr/>
          <a:lstStyle/>
          <a:p>
            <a:r>
              <a:rPr lang="en-US" altLang="en-US" sz="3200" b="1"/>
              <a:t>The Rich Get Richer … Until …</a:t>
            </a:r>
          </a:p>
        </p:txBody>
      </p:sp>
      <p:pic>
        <p:nvPicPr>
          <p:cNvPr id="2017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81200"/>
            <a:ext cx="71024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1981200" y="274638"/>
            <a:ext cx="8229600" cy="715962"/>
          </a:xfrm>
        </p:spPr>
        <p:txBody>
          <a:bodyPr/>
          <a:lstStyle/>
          <a:p>
            <a:r>
              <a:rPr lang="en-US" altLang="en-US" sz="3200" b="1"/>
              <a:t>The Rich Get Richer … Until …</a:t>
            </a:r>
          </a:p>
        </p:txBody>
      </p:sp>
      <p:pic>
        <p:nvPicPr>
          <p:cNvPr id="203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041400"/>
            <a:ext cx="40386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1752600" y="274638"/>
            <a:ext cx="8610600" cy="715962"/>
          </a:xfrm>
        </p:spPr>
        <p:txBody>
          <a:bodyPr/>
          <a:lstStyle/>
          <a:p>
            <a:r>
              <a:rPr lang="en-US" altLang="en-US" sz="3200" b="1"/>
              <a:t>… Until All the Customers Have No Money</a:t>
            </a:r>
          </a:p>
        </p:txBody>
      </p:sp>
      <p:pic>
        <p:nvPicPr>
          <p:cNvPr id="205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1314450"/>
            <a:ext cx="779145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a:xfrm>
            <a:off x="1981200" y="274638"/>
            <a:ext cx="8229600" cy="563562"/>
          </a:xfrm>
        </p:spPr>
        <p:txBody>
          <a:bodyPr/>
          <a:lstStyle/>
          <a:p>
            <a:r>
              <a:rPr lang="en-US" altLang="en-US" sz="3200" b="1"/>
              <a:t>The Lights in the Tunnel</a:t>
            </a:r>
          </a:p>
        </p:txBody>
      </p:sp>
      <p:sp>
        <p:nvSpPr>
          <p:cNvPr id="211971" name="TextBox 3"/>
          <p:cNvSpPr txBox="1">
            <a:spLocks noChangeArrowheads="1"/>
          </p:cNvSpPr>
          <p:nvPr/>
        </p:nvSpPr>
        <p:spPr bwMode="auto">
          <a:xfrm>
            <a:off x="3581400" y="5638800"/>
            <a:ext cx="510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3"/>
              </a:rPr>
              <a:t>http://www.thelightsinthetunnel.com/</a:t>
            </a:r>
            <a:endParaRPr lang="en-US" altLang="en-US" sz="1800"/>
          </a:p>
          <a:p>
            <a:pPr eaLnBrk="1" hangingPunct="1">
              <a:spcBef>
                <a:spcPct val="0"/>
              </a:spcBef>
              <a:buFontTx/>
              <a:buNone/>
            </a:pPr>
            <a:endParaRPr lang="en-US" altLang="en-US" sz="1800"/>
          </a:p>
          <a:p>
            <a:pPr eaLnBrk="1" hangingPunct="1">
              <a:spcBef>
                <a:spcPct val="0"/>
              </a:spcBef>
              <a:buFontTx/>
              <a:buNone/>
            </a:pPr>
            <a:r>
              <a:rPr lang="en-US" altLang="en-US" sz="1800">
                <a:hlinkClick r:id="rId4"/>
              </a:rPr>
              <a:t>http://econfuture.wordpress.com/</a:t>
            </a:r>
            <a:r>
              <a:rPr lang="en-US" altLang="en-US" sz="1800"/>
              <a:t> </a:t>
            </a:r>
          </a:p>
          <a:p>
            <a:pPr eaLnBrk="1" hangingPunct="1">
              <a:spcBef>
                <a:spcPct val="0"/>
              </a:spcBef>
              <a:buFontTx/>
              <a:buNone/>
            </a:pPr>
            <a:r>
              <a:rPr lang="en-US" altLang="en-US" sz="1800"/>
              <a:t>  </a:t>
            </a:r>
          </a:p>
        </p:txBody>
      </p:sp>
      <p:pic>
        <p:nvPicPr>
          <p:cNvPr id="211972" name="Picture 2" descr="http://s2.favim.com/orig/31/christmas-lights-pretty-stars-tunnel-Favim.com-2489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143000"/>
            <a:ext cx="6096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1000"/>
            <a:ext cx="696595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Box 1"/>
          <p:cNvSpPr txBox="1">
            <a:spLocks noChangeArrowheads="1"/>
          </p:cNvSpPr>
          <p:nvPr/>
        </p:nvSpPr>
        <p:spPr bwMode="auto">
          <a:xfrm>
            <a:off x="1828800" y="6397625"/>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hlinkClick r:id="rId3"/>
              </a:rPr>
              <a:t>http://mobile.nytimes.com/2015/07/08/technology/code-specialists-oppose-us-and-british-government-access-to-encrypted-communication.html?_r=0</a:t>
            </a:r>
            <a:r>
              <a:rPr lang="en-US" altLang="en-US" sz="1000"/>
              <a:t> </a:t>
            </a:r>
          </a:p>
        </p:txBody>
      </p:sp>
      <p:pic>
        <p:nvPicPr>
          <p:cNvPr id="20992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0"/>
            <a:ext cx="59436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1981200" y="304800"/>
            <a:ext cx="8229600" cy="715963"/>
          </a:xfrm>
        </p:spPr>
        <p:txBody>
          <a:bodyPr/>
          <a:lstStyle/>
          <a:p>
            <a:pPr eaLnBrk="1" hangingPunct="1"/>
            <a:r>
              <a:rPr lang="en-US" altLang="en-US" sz="3200" b="1"/>
              <a:t>Who Cares?</a:t>
            </a:r>
          </a:p>
        </p:txBody>
      </p:sp>
      <p:sp>
        <p:nvSpPr>
          <p:cNvPr id="216067" name="Rectangle 3"/>
          <p:cNvSpPr>
            <a:spLocks noGrp="1" noChangeArrowheads="1"/>
          </p:cNvSpPr>
          <p:nvPr>
            <p:ph type="body" idx="1"/>
          </p:nvPr>
        </p:nvSpPr>
        <p:spPr>
          <a:xfrm>
            <a:off x="1981200" y="1219200"/>
            <a:ext cx="8229600" cy="4906963"/>
          </a:xfrm>
        </p:spPr>
        <p:txBody>
          <a:bodyPr/>
          <a:lstStyle/>
          <a:p>
            <a:pPr eaLnBrk="1" hangingPunct="1"/>
            <a:r>
              <a:rPr lang="en-US" altLang="en-US" sz="2400">
                <a:hlinkClick r:id="rId2"/>
              </a:rPr>
              <a:t>Computer Professionals for Social Responsibility (CPSR)</a:t>
            </a:r>
            <a:endParaRPr lang="en-US" altLang="en-US" sz="2400"/>
          </a:p>
          <a:p>
            <a:pPr eaLnBrk="1" hangingPunct="1"/>
            <a:endParaRPr lang="en-US" altLang="en-US" sz="2400"/>
          </a:p>
          <a:p>
            <a:pPr eaLnBrk="1" hangingPunct="1"/>
            <a:endParaRPr lang="en-US" altLang="en-US" sz="2400"/>
          </a:p>
          <a:p>
            <a:pPr eaLnBrk="1" hangingPunct="1"/>
            <a:r>
              <a:rPr lang="en-US" altLang="en-US" sz="2400">
                <a:hlinkClick r:id="rId3"/>
              </a:rPr>
              <a:t>Electronic Frontier Foundation (EFF)</a:t>
            </a:r>
            <a:endParaRPr lang="en-US" altLang="en-US" sz="2400"/>
          </a:p>
          <a:p>
            <a:pPr eaLnBrk="1" hangingPunct="1"/>
            <a:endParaRPr lang="en-US" altLang="en-US" sz="2400"/>
          </a:p>
          <a:p>
            <a:pPr eaLnBrk="1" hangingPunct="1"/>
            <a:endParaRPr lang="en-US" altLang="en-US" sz="2400"/>
          </a:p>
          <a:p>
            <a:pPr eaLnBrk="1" hangingPunct="1"/>
            <a:r>
              <a:rPr lang="en-US" altLang="en-US" sz="2400">
                <a:hlinkClick r:id="rId4"/>
              </a:rPr>
              <a:t>Online Ethics Center at the National Academy of Engineering</a:t>
            </a:r>
            <a:endParaRPr lang="en-US" altLang="en-US" sz="240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26358</TotalTime>
  <Words>7217</Words>
  <Application>Microsoft Office PowerPoint</Application>
  <PresentationFormat>Widescreen</PresentationFormat>
  <Paragraphs>736</Paragraphs>
  <Slides>97</Slides>
  <Notes>83</Notes>
  <HiddenSlides>5</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97</vt:i4>
      </vt:variant>
    </vt:vector>
  </HeadingPairs>
  <TitlesOfParts>
    <vt:vector size="103" baseType="lpstr">
      <vt:lpstr>Arial</vt:lpstr>
      <vt:lpstr>Calibri</vt:lpstr>
      <vt:lpstr>Calibri Light</vt:lpstr>
      <vt:lpstr>PT Fright Night</vt:lpstr>
      <vt:lpstr>Default Design</vt:lpstr>
      <vt:lpstr>Office Theme</vt:lpstr>
      <vt:lpstr>Contemporary Issues in CS</vt:lpstr>
      <vt:lpstr>PowerPoint Presentation</vt:lpstr>
      <vt:lpstr>President Obama at Hiroshima</vt:lpstr>
      <vt:lpstr>Scary?</vt:lpstr>
      <vt:lpstr>Scarier Stuff</vt:lpstr>
      <vt:lpstr>When Technologies Collide with Hackers</vt:lpstr>
      <vt:lpstr>When Technologies Collide with Each Other</vt:lpstr>
      <vt:lpstr>This Class</vt:lpstr>
      <vt:lpstr>This Class</vt:lpstr>
      <vt:lpstr>This Class</vt:lpstr>
      <vt:lpstr>This Class</vt:lpstr>
      <vt:lpstr>Contemporary Issues in Printing</vt:lpstr>
      <vt:lpstr>PowerPoint Presentation</vt:lpstr>
      <vt:lpstr>Professional Ethics</vt:lpstr>
      <vt:lpstr>Do these factors affect your decision?</vt:lpstr>
      <vt:lpstr>Do You Ask?</vt:lpstr>
      <vt:lpstr>A Real Life Example</vt:lpstr>
      <vt:lpstr>Ethical  Frameworks  Help  Us  Find  Answers</vt:lpstr>
      <vt:lpstr>Computer Ethics</vt:lpstr>
      <vt:lpstr>Computer Ethics</vt:lpstr>
      <vt:lpstr>Computer Ethics</vt:lpstr>
      <vt:lpstr>Computer Ethics</vt:lpstr>
      <vt:lpstr>Computer Ethics</vt:lpstr>
      <vt:lpstr>PowerPoint Presentation</vt:lpstr>
      <vt:lpstr>Do Algorithms Discriminate?</vt:lpstr>
      <vt:lpstr>Do Algorithms Discriminate?</vt:lpstr>
      <vt:lpstr>The Bits Are Changing How We Study Ourselves</vt:lpstr>
      <vt:lpstr>The Bits Are Changing How We Study Ourselves</vt:lpstr>
      <vt:lpstr>The Bits Are Changing How We Study Ourselves</vt:lpstr>
      <vt:lpstr>Policy Vacuums and Conceptual Muddles</vt:lpstr>
      <vt:lpstr>Policy Vacuums and Conceptual Muddles</vt:lpstr>
      <vt:lpstr>Vacuums and Muddles</vt:lpstr>
      <vt:lpstr>Vacuums and Muddles</vt:lpstr>
      <vt:lpstr>Vacuums and Muddles</vt:lpstr>
      <vt:lpstr>Vacuums and Muddles</vt:lpstr>
      <vt:lpstr>Vacuums and Muddles</vt:lpstr>
      <vt:lpstr>Vacuums and Muddles</vt:lpstr>
      <vt:lpstr>Vacuums and Muddles</vt:lpstr>
      <vt:lpstr>Vacuums and Muddles</vt:lpstr>
      <vt:lpstr>Vacuums and Muddles</vt:lpstr>
      <vt:lpstr>Vacuums and Muddles</vt:lpstr>
      <vt:lpstr>Vacuums and Muddles</vt:lpstr>
      <vt:lpstr>Vacuums and Muddles</vt:lpstr>
      <vt:lpstr>Vacuums and Muddles</vt:lpstr>
      <vt:lpstr>Vacuums and Muddles</vt:lpstr>
      <vt:lpstr>Vacuums and Muddles</vt:lpstr>
      <vt:lpstr>More Examples of Questions We Will Consider</vt:lpstr>
      <vt:lpstr>Tradeoffs  Privacy vs Security</vt:lpstr>
      <vt:lpstr>Cybercrime</vt:lpstr>
      <vt:lpstr>Who Owns That Song?</vt:lpstr>
      <vt:lpstr>The Next Trial Verdict</vt:lpstr>
      <vt:lpstr>On Appeal</vt:lpstr>
      <vt:lpstr>On Further Appeal</vt:lpstr>
      <vt:lpstr>And Then …</vt:lpstr>
      <vt:lpstr>And Then …</vt:lpstr>
      <vt:lpstr>The End</vt:lpstr>
      <vt:lpstr>Supreme Court Refuses Similar Case</vt:lpstr>
      <vt:lpstr>By the Way …</vt:lpstr>
      <vt:lpstr>How Much IP Protection is Good?</vt:lpstr>
      <vt:lpstr>How Much IP Protection is Good?</vt:lpstr>
      <vt:lpstr>Privacy and Your Cell Phone</vt:lpstr>
      <vt:lpstr>Privacy and Your Cell Phone</vt:lpstr>
      <vt:lpstr>Privacy – What Comes Next After Phones?</vt:lpstr>
      <vt:lpstr>Your Data or Someone Else’s?</vt:lpstr>
      <vt:lpstr>Conceptual Muddle/Policy Vacuum</vt:lpstr>
      <vt:lpstr>Conflicting Legal Answers on CSLI Data</vt:lpstr>
      <vt:lpstr>Converging on an Answer</vt:lpstr>
      <vt:lpstr>Ping Pong</vt:lpstr>
      <vt:lpstr>PowerPoint Presentation</vt:lpstr>
      <vt:lpstr>PowerPoint Presentation</vt:lpstr>
      <vt:lpstr>What Can Google Do?</vt:lpstr>
      <vt:lpstr>PowerPoint Presentation</vt:lpstr>
      <vt:lpstr>Fake News – Pizzagate 2016</vt:lpstr>
      <vt:lpstr>Fake News</vt:lpstr>
      <vt:lpstr>Privacy You Thought You Had</vt:lpstr>
      <vt:lpstr>Real Anonymity?</vt:lpstr>
      <vt:lpstr>How Bad is the Problem?</vt:lpstr>
      <vt:lpstr>Anonymous Social Network Data?</vt:lpstr>
      <vt:lpstr>Wrecking Havoc on the Internet</vt:lpstr>
      <vt:lpstr>Why Did Lori Drew Get Off?</vt:lpstr>
      <vt:lpstr>Why Did Lori Drew Get Off?</vt:lpstr>
      <vt:lpstr>What’s Changed?</vt:lpstr>
      <vt:lpstr>But It’s Complicated</vt:lpstr>
      <vt:lpstr>Current Status</vt:lpstr>
      <vt:lpstr>Risk and Reward – A Case Study Linear Accelerator Radiation Machines</vt:lpstr>
      <vt:lpstr>The Risk of Doing Nothing</vt:lpstr>
      <vt:lpstr>The Risk of Doing Nothing</vt:lpstr>
      <vt:lpstr>What Can Machines Do Today?</vt:lpstr>
      <vt:lpstr>Jobs</vt:lpstr>
      <vt:lpstr>Is it Already Happening?</vt:lpstr>
      <vt:lpstr>The Rich Get Richer … Until …</vt:lpstr>
      <vt:lpstr>The Rich Get Richer … Until …</vt:lpstr>
      <vt:lpstr>… Until All the Customers Have No Money</vt:lpstr>
      <vt:lpstr>The Lights in the Tunnel</vt:lpstr>
      <vt:lpstr>PowerPoint Presentation</vt:lpstr>
      <vt:lpstr>PowerPoint Presentation</vt:lpstr>
      <vt:lpstr>Who Cares?</vt:lpstr>
    </vt:vector>
  </TitlesOfParts>
  <Company>University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Issues in CS</dc:title>
  <dc:creator>Elaine A. Rich</dc:creator>
  <cp:lastModifiedBy>EAR</cp:lastModifiedBy>
  <cp:revision>314</cp:revision>
  <dcterms:created xsi:type="dcterms:W3CDTF">2008-01-13T19:54:20Z</dcterms:created>
  <dcterms:modified xsi:type="dcterms:W3CDTF">2017-11-16T04:11:30Z</dcterms:modified>
</cp:coreProperties>
</file>