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256" r:id="rId2"/>
    <p:sldId id="321" r:id="rId3"/>
    <p:sldId id="311" r:id="rId4"/>
    <p:sldId id="320" r:id="rId5"/>
    <p:sldId id="259" r:id="rId6"/>
    <p:sldId id="275" r:id="rId7"/>
    <p:sldId id="317" r:id="rId8"/>
    <p:sldId id="318" r:id="rId9"/>
    <p:sldId id="288" r:id="rId10"/>
    <p:sldId id="290" r:id="rId11"/>
    <p:sldId id="289" r:id="rId12"/>
    <p:sldId id="291" r:id="rId13"/>
    <p:sldId id="265" r:id="rId14"/>
    <p:sldId id="268" r:id="rId15"/>
    <p:sldId id="269" r:id="rId16"/>
    <p:sldId id="266" r:id="rId17"/>
    <p:sldId id="295" r:id="rId18"/>
    <p:sldId id="296" r:id="rId19"/>
    <p:sldId id="297" r:id="rId20"/>
    <p:sldId id="298" r:id="rId21"/>
    <p:sldId id="262" r:id="rId22"/>
    <p:sldId id="264" r:id="rId23"/>
    <p:sldId id="261" r:id="rId24"/>
    <p:sldId id="263" r:id="rId25"/>
    <p:sldId id="267" r:id="rId26"/>
    <p:sldId id="270" r:id="rId27"/>
    <p:sldId id="271" r:id="rId28"/>
    <p:sldId id="272" r:id="rId29"/>
    <p:sldId id="313" r:id="rId30"/>
    <p:sldId id="314" r:id="rId31"/>
    <p:sldId id="292" r:id="rId32"/>
    <p:sldId id="293" r:id="rId33"/>
    <p:sldId id="312" r:id="rId34"/>
    <p:sldId id="260" r:id="rId35"/>
    <p:sldId id="280" r:id="rId36"/>
    <p:sldId id="283" r:id="rId37"/>
    <p:sldId id="282" r:id="rId38"/>
    <p:sldId id="285" r:id="rId39"/>
    <p:sldId id="284" r:id="rId40"/>
    <p:sldId id="286" r:id="rId41"/>
    <p:sldId id="287" r:id="rId42"/>
    <p:sldId id="315" r:id="rId43"/>
    <p:sldId id="276" r:id="rId44"/>
    <p:sldId id="277" r:id="rId45"/>
    <p:sldId id="278" r:id="rId46"/>
    <p:sldId id="273" r:id="rId47"/>
    <p:sldId id="299" r:id="rId48"/>
    <p:sldId id="300" r:id="rId49"/>
    <p:sldId id="301" r:id="rId50"/>
    <p:sldId id="302" r:id="rId51"/>
    <p:sldId id="303" r:id="rId52"/>
    <p:sldId id="316" r:id="rId53"/>
    <p:sldId id="274" r:id="rId54"/>
    <p:sldId id="304" r:id="rId55"/>
    <p:sldId id="319" r:id="rId56"/>
    <p:sldId id="305" r:id="rId57"/>
    <p:sldId id="308" r:id="rId58"/>
    <p:sldId id="307" r:id="rId59"/>
    <p:sldId id="306" r:id="rId60"/>
    <p:sldId id="309" r:id="rId61"/>
    <p:sldId id="310" r:id="rId6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388" autoAdjust="0"/>
  </p:normalViewPr>
  <p:slideViewPr>
    <p:cSldViewPr>
      <p:cViewPr varScale="1">
        <p:scale>
          <a:sx n="73" d="100"/>
          <a:sy n="73" d="100"/>
        </p:scale>
        <p:origin x="-107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latin typeface="Arial" pitchFamily="34" charset="0"/>
                <a:cs typeface="Arial" pitchFamily="34" charset="0"/>
              </a:defRPr>
            </a:lvl1pPr>
          </a:lstStyle>
          <a:p>
            <a:pPr>
              <a:defRPr/>
            </a:pPr>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latin typeface="Arial" pitchFamily="34" charset="0"/>
                <a:cs typeface="Arial" pitchFamily="34" charset="0"/>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latin typeface="Arial" pitchFamily="34" charset="0"/>
                <a:cs typeface="Arial" pitchFamily="34" charset="0"/>
              </a:defRPr>
            </a:lvl1pPr>
          </a:lstStyle>
          <a:p>
            <a:pPr>
              <a:defRPr/>
            </a:pPr>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latin typeface="Arial" pitchFamily="34" charset="0"/>
                <a:cs typeface="Arial" pitchFamily="34" charset="0"/>
              </a:defRPr>
            </a:lvl1pPr>
          </a:lstStyle>
          <a:p>
            <a:pPr>
              <a:defRPr/>
            </a:pPr>
            <a:fld id="{EEC58C65-AFD7-4651-BD9C-D4F14618D0B0}" type="slidenum">
              <a:rPr lang="en-US"/>
              <a:pPr>
                <a:defRPr/>
              </a:pPr>
              <a:t>‹#›</a:t>
            </a:fld>
            <a:endParaRPr lang="en-US"/>
          </a:p>
        </p:txBody>
      </p:sp>
    </p:spTree>
    <p:extLst>
      <p:ext uri="{BB962C8B-B14F-4D97-AF65-F5344CB8AC3E}">
        <p14:creationId xmlns:p14="http://schemas.microsoft.com/office/powerpoint/2010/main" val="426710382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p:spPr>
        <p:txBody>
          <a:bodyPr/>
          <a:lstStyle/>
          <a:p>
            <a:endParaRPr lang="en-US" smtClean="0">
              <a:latin typeface="Arial" charset="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miter lim="800000"/>
            <a:headEnd/>
            <a:tailEnd/>
          </a:ln>
        </p:spPr>
        <p:txBody>
          <a:bodyPr/>
          <a:lstStyle/>
          <a:p>
            <a:fld id="{AF7ED7CE-BFA3-4081-B724-9D6FDC87CCDE}" type="slidenum">
              <a:rPr lang="en-US" smtClean="0">
                <a:latin typeface="Arial" charset="0"/>
                <a:cs typeface="Arial" charset="0"/>
              </a:rPr>
              <a:pPr/>
              <a:t>13</a:t>
            </a:fld>
            <a:endParaRPr lang="en-US" smtClean="0">
              <a:latin typeface="Arial" charset="0"/>
              <a:cs typeface="Arial" charset="0"/>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p:spPr>
        <p:txBody>
          <a:bodyPr/>
          <a:lstStyle/>
          <a:p>
            <a:pPr eaLnBrk="1" hangingPunct="1"/>
            <a:r>
              <a:rPr lang="en-US" smtClean="0">
                <a:latin typeface="Arial" charset="0"/>
                <a:cs typeface="Arial" charset="0"/>
              </a:rPr>
              <a:t>P is infected.  User runs P, which runs V.  Among other things, V finds another program Q.  It creates a new version of Q that is infected.  Can do this as many times as it likes.  Then probably passes control back to P.</a:t>
            </a:r>
          </a:p>
          <a:p>
            <a:pPr eaLnBrk="1" hangingPunct="1"/>
            <a:r>
              <a:rPr lang="en-US" smtClean="0">
                <a:latin typeface="Arial" charset="0"/>
                <a:cs typeface="Arial" charset="0"/>
              </a:rPr>
              <a:t>http://www.ifpma.org/Influenza/content/images/diagram_virus.jpg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miter lim="800000"/>
            <a:headEnd/>
            <a:tailEnd/>
          </a:ln>
        </p:spPr>
        <p:txBody>
          <a:bodyPr/>
          <a:lstStyle/>
          <a:p>
            <a:fld id="{5988C5BB-EC26-4AC7-A57F-741E0FFE0FAB}" type="slidenum">
              <a:rPr lang="en-US" smtClean="0">
                <a:latin typeface="Arial" charset="0"/>
                <a:cs typeface="Arial" charset="0"/>
              </a:rPr>
              <a:pPr/>
              <a:t>14</a:t>
            </a:fld>
            <a:endParaRPr lang="en-US" smtClean="0">
              <a:latin typeface="Arial" charset="0"/>
              <a:cs typeface="Arial" charset="0"/>
            </a:endParaRPr>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p:spPr>
        <p:txBody>
          <a:bodyPr/>
          <a:lstStyle/>
          <a:p>
            <a:pPr eaLnBrk="1" hangingPunct="1"/>
            <a:r>
              <a:rPr lang="en-US" smtClean="0">
                <a:latin typeface="Arial" charset="0"/>
                <a:cs typeface="Arial" charset="0"/>
              </a:rPr>
              <a:t>Just a bad program that you choose to run.  No way to replicate automatically.</a:t>
            </a:r>
          </a:p>
          <a:p>
            <a:pPr eaLnBrk="1" hangingPunct="1"/>
            <a:r>
              <a:rPr lang="en-US" smtClean="0">
                <a:latin typeface="Arial" charset="0"/>
                <a:cs typeface="Arial" charset="0"/>
              </a:rPr>
              <a:t>http://markelikalderon.com/2008/06/22/applescript-trojan-horse/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miter lim="800000"/>
            <a:headEnd/>
            <a:tailEnd/>
          </a:ln>
        </p:spPr>
        <p:txBody>
          <a:bodyPr/>
          <a:lstStyle/>
          <a:p>
            <a:fld id="{E4A13024-12E4-427C-850C-20A44D34AF99}" type="slidenum">
              <a:rPr lang="en-US" smtClean="0">
                <a:latin typeface="Arial" charset="0"/>
                <a:cs typeface="Arial" charset="0"/>
              </a:rPr>
              <a:pPr/>
              <a:t>15</a:t>
            </a:fld>
            <a:endParaRPr lang="en-US" smtClean="0">
              <a:latin typeface="Arial" charset="0"/>
              <a:cs typeface="Arial" charset="0"/>
            </a:endParaRPr>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p:spPr>
        <p:txBody>
          <a:bodyPr/>
          <a:lstStyle/>
          <a:p>
            <a:pPr eaLnBrk="1" hangingPunct="1"/>
            <a:r>
              <a:rPr lang="en-US" smtClean="0">
                <a:latin typeface="Arial" charset="0"/>
                <a:cs typeface="Arial" charset="0"/>
              </a:rPr>
              <a:t>http://www.faqs.org/photo-dict/photofiles/list/3144/4192velvet_worm.jpg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p:spPr>
        <p:txBody>
          <a:bodyPr/>
          <a:lstStyle/>
          <a:p>
            <a:endParaRPr lang="en-US" smtClean="0">
              <a:latin typeface="Arial" charset="0"/>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a:ln/>
        </p:spPr>
      </p:sp>
      <p:sp>
        <p:nvSpPr>
          <p:cNvPr id="41986" name="Notes Placeholder 2"/>
          <p:cNvSpPr>
            <a:spLocks noGrp="1"/>
          </p:cNvSpPr>
          <p:nvPr>
            <p:ph type="body" idx="1"/>
          </p:nvPr>
        </p:nvSpPr>
        <p:spPr>
          <a:noFill/>
        </p:spPr>
        <p:txBody>
          <a:bodyPr/>
          <a:lstStyle/>
          <a:p>
            <a:r>
              <a:rPr lang="en-US" smtClean="0">
                <a:latin typeface="Arial" charset="0"/>
                <a:cs typeface="Arial" charset="0"/>
              </a:rPr>
              <a:t>Targets chosen: people/systems that would give the attackers the privileges they wanted.</a:t>
            </a:r>
          </a:p>
          <a:p>
            <a:r>
              <a:rPr lang="en-US" smtClean="0">
                <a:latin typeface="Arial" charset="0"/>
                <a:cs typeface="Arial" charset="0"/>
              </a:rPr>
              <a:t>http://blogs.mcafee.com/corporate/cto/operation-%E2%80%9Caurora%E2%80%9D-hit-google-others </a:t>
            </a:r>
          </a:p>
        </p:txBody>
      </p:sp>
      <p:sp>
        <p:nvSpPr>
          <p:cNvPr id="41987" name="Slide Number Placeholder 3"/>
          <p:cNvSpPr>
            <a:spLocks noGrp="1"/>
          </p:cNvSpPr>
          <p:nvPr>
            <p:ph type="sldNum" sz="quarter" idx="5"/>
          </p:nvPr>
        </p:nvSpPr>
        <p:spPr>
          <a:noFill/>
          <a:ln>
            <a:miter lim="800000"/>
            <a:headEnd/>
            <a:tailEnd/>
          </a:ln>
        </p:spPr>
        <p:txBody>
          <a:bodyPr/>
          <a:lstStyle/>
          <a:p>
            <a:fld id="{2D996482-CCF9-4B77-AAE5-012796C6FFB6}" type="slidenum">
              <a:rPr lang="en-US" smtClean="0">
                <a:latin typeface="Arial" charset="0"/>
                <a:cs typeface="Arial" charset="0"/>
              </a:rPr>
              <a:pPr/>
              <a:t>17</a:t>
            </a:fld>
            <a:endParaRPr lang="en-US" smtClean="0">
              <a:latin typeface="Arial" charset="0"/>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a:ln/>
        </p:spPr>
      </p:sp>
      <p:sp>
        <p:nvSpPr>
          <p:cNvPr id="44034" name="Notes Placeholder 2"/>
          <p:cNvSpPr>
            <a:spLocks noGrp="1"/>
          </p:cNvSpPr>
          <p:nvPr>
            <p:ph type="body" idx="1"/>
          </p:nvPr>
        </p:nvSpPr>
        <p:spPr>
          <a:noFill/>
        </p:spPr>
        <p:txBody>
          <a:bodyPr/>
          <a:lstStyle/>
          <a:p>
            <a:r>
              <a:rPr lang="en-US" smtClean="0">
                <a:latin typeface="Arial" charset="0"/>
                <a:cs typeface="Arial" charset="0"/>
              </a:rPr>
              <a:t>Targets chosen: people/systems that would give the attackers the privileges they wanted.</a:t>
            </a:r>
          </a:p>
          <a:p>
            <a:r>
              <a:rPr lang="en-US" smtClean="0">
                <a:latin typeface="Arial" charset="0"/>
                <a:cs typeface="Arial" charset="0"/>
              </a:rPr>
              <a:t>http://blogs.mcafee.com/corporate/cto/operation-%E2%80%9Caurora%E2%80%9D-hit-google-others </a:t>
            </a:r>
          </a:p>
        </p:txBody>
      </p:sp>
      <p:sp>
        <p:nvSpPr>
          <p:cNvPr id="44035" name="Slide Number Placeholder 3"/>
          <p:cNvSpPr>
            <a:spLocks noGrp="1"/>
          </p:cNvSpPr>
          <p:nvPr>
            <p:ph type="sldNum" sz="quarter" idx="5"/>
          </p:nvPr>
        </p:nvSpPr>
        <p:spPr>
          <a:noFill/>
          <a:ln>
            <a:miter lim="800000"/>
            <a:headEnd/>
            <a:tailEnd/>
          </a:ln>
        </p:spPr>
        <p:txBody>
          <a:bodyPr/>
          <a:lstStyle/>
          <a:p>
            <a:fld id="{0B811DCD-DAA9-4528-A218-565D789CDE3A}" type="slidenum">
              <a:rPr lang="en-US" smtClean="0">
                <a:latin typeface="Arial" charset="0"/>
                <a:cs typeface="Arial" charset="0"/>
              </a:rPr>
              <a:pPr/>
              <a:t>18</a:t>
            </a:fld>
            <a:endParaRPr lang="en-US" smtClean="0">
              <a:latin typeface="Arial" charset="0"/>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a:ln/>
        </p:spPr>
      </p:sp>
      <p:sp>
        <p:nvSpPr>
          <p:cNvPr id="46082" name="Notes Placeholder 2"/>
          <p:cNvSpPr>
            <a:spLocks noGrp="1"/>
          </p:cNvSpPr>
          <p:nvPr>
            <p:ph type="body" idx="1"/>
          </p:nvPr>
        </p:nvSpPr>
        <p:spPr>
          <a:noFill/>
        </p:spPr>
        <p:txBody>
          <a:bodyPr/>
          <a:lstStyle/>
          <a:p>
            <a:r>
              <a:rPr lang="en-US" smtClean="0">
                <a:latin typeface="Arial" charset="0"/>
                <a:cs typeface="Arial" charset="0"/>
              </a:rPr>
              <a:t>Targets chosen: people/systems that would give the attackers the privileges they wanted.</a:t>
            </a:r>
          </a:p>
          <a:p>
            <a:r>
              <a:rPr lang="en-US" smtClean="0">
                <a:latin typeface="Arial" charset="0"/>
                <a:cs typeface="Arial" charset="0"/>
              </a:rPr>
              <a:t>http://blogs.mcafee.com/corporate/cto/operation-%E2%80%9Caurora%E2%80%9D-hit-google-others </a:t>
            </a:r>
          </a:p>
        </p:txBody>
      </p:sp>
      <p:sp>
        <p:nvSpPr>
          <p:cNvPr id="46083" name="Slide Number Placeholder 3"/>
          <p:cNvSpPr>
            <a:spLocks noGrp="1"/>
          </p:cNvSpPr>
          <p:nvPr>
            <p:ph type="sldNum" sz="quarter" idx="5"/>
          </p:nvPr>
        </p:nvSpPr>
        <p:spPr>
          <a:noFill/>
          <a:ln>
            <a:miter lim="800000"/>
            <a:headEnd/>
            <a:tailEnd/>
          </a:ln>
        </p:spPr>
        <p:txBody>
          <a:bodyPr/>
          <a:lstStyle/>
          <a:p>
            <a:fld id="{EDF846AA-2D60-4106-90D6-E322C187F977}" type="slidenum">
              <a:rPr lang="en-US" smtClean="0">
                <a:latin typeface="Arial" charset="0"/>
                <a:cs typeface="Arial" charset="0"/>
              </a:rPr>
              <a:pPr/>
              <a:t>19</a:t>
            </a:fld>
            <a:endParaRPr lang="en-US" smtClean="0">
              <a:latin typeface="Arial" charset="0"/>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a:ln/>
        </p:spPr>
      </p:sp>
      <p:sp>
        <p:nvSpPr>
          <p:cNvPr id="48130" name="Notes Placeholder 2"/>
          <p:cNvSpPr>
            <a:spLocks noGrp="1"/>
          </p:cNvSpPr>
          <p:nvPr>
            <p:ph type="body" idx="1"/>
          </p:nvPr>
        </p:nvSpPr>
        <p:spPr>
          <a:noFill/>
        </p:spPr>
        <p:txBody>
          <a:bodyPr/>
          <a:lstStyle/>
          <a:p>
            <a:r>
              <a:rPr lang="en-US" smtClean="0">
                <a:latin typeface="Arial" charset="0"/>
                <a:cs typeface="Arial" charset="0"/>
              </a:rPr>
              <a:t>Targets chosen: people/systems that would give the attackers the privileges they wanted.</a:t>
            </a:r>
          </a:p>
          <a:p>
            <a:r>
              <a:rPr lang="en-US" smtClean="0">
                <a:latin typeface="Arial" charset="0"/>
                <a:cs typeface="Arial" charset="0"/>
              </a:rPr>
              <a:t>http://blogs.mcafee.com/corporate/cto/operation-%E2%80%9Caurora%E2%80%9D-hit-google-others </a:t>
            </a:r>
          </a:p>
          <a:p>
            <a:r>
              <a:rPr lang="en-US" smtClean="0">
                <a:latin typeface="Arial" charset="0"/>
                <a:cs typeface="Arial" charset="0"/>
              </a:rPr>
              <a:t>http://blogs.mcafee.com/corporate/cto/operation-%E2%80%9Caurora%E2%80%9D-hit-google-others</a:t>
            </a:r>
          </a:p>
        </p:txBody>
      </p:sp>
      <p:sp>
        <p:nvSpPr>
          <p:cNvPr id="48131" name="Slide Number Placeholder 3"/>
          <p:cNvSpPr>
            <a:spLocks noGrp="1"/>
          </p:cNvSpPr>
          <p:nvPr>
            <p:ph type="sldNum" sz="quarter" idx="5"/>
          </p:nvPr>
        </p:nvSpPr>
        <p:spPr>
          <a:noFill/>
          <a:ln>
            <a:miter lim="800000"/>
            <a:headEnd/>
            <a:tailEnd/>
          </a:ln>
        </p:spPr>
        <p:txBody>
          <a:bodyPr/>
          <a:lstStyle/>
          <a:p>
            <a:fld id="{30F46D9D-405E-46F7-826E-A5649A248341}" type="slidenum">
              <a:rPr lang="en-US" smtClean="0">
                <a:latin typeface="Arial" charset="0"/>
                <a:cs typeface="Arial" charset="0"/>
              </a:rPr>
              <a:pPr/>
              <a:t>20</a:t>
            </a:fld>
            <a:endParaRPr lang="en-US" smtClean="0">
              <a:latin typeface="Arial" charset="0"/>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miter lim="800000"/>
            <a:headEnd/>
            <a:tailEnd/>
          </a:ln>
        </p:spPr>
        <p:txBody>
          <a:bodyPr/>
          <a:lstStyle/>
          <a:p>
            <a:fld id="{B57B15E6-773E-4594-A572-A5312948AEF7}" type="slidenum">
              <a:rPr lang="en-US" smtClean="0">
                <a:latin typeface="Arial" charset="0"/>
                <a:cs typeface="Arial" charset="0"/>
              </a:rPr>
              <a:pPr/>
              <a:t>21</a:t>
            </a:fld>
            <a:endParaRPr lang="en-US" smtClean="0">
              <a:latin typeface="Arial" charset="0"/>
              <a:cs typeface="Arial" charset="0"/>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p:spPr>
        <p:txBody>
          <a:bodyPr/>
          <a:lstStyle/>
          <a:p>
            <a:pPr eaLnBrk="1" hangingPunct="1"/>
            <a:r>
              <a:rPr lang="en-US" dirty="0" smtClean="0">
                <a:latin typeface="Arial" charset="0"/>
                <a:cs typeface="Arial" charset="0"/>
              </a:rPr>
              <a:t>When your email client reads the html, it sends a request to mybadstuff.com to fetch the image.  You can’t see the image, but the site knows that your </a:t>
            </a:r>
            <a:r>
              <a:rPr lang="en-US" dirty="0" err="1" smtClean="0">
                <a:latin typeface="Arial" charset="0"/>
                <a:cs typeface="Arial" charset="0"/>
              </a:rPr>
              <a:t>ip</a:t>
            </a:r>
            <a:r>
              <a:rPr lang="en-US" dirty="0" smtClean="0">
                <a:latin typeface="Arial" charset="0"/>
                <a:cs typeface="Arial" charset="0"/>
              </a:rPr>
              <a:t> address exists.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miter lim="800000"/>
            <a:headEnd/>
            <a:tailEnd/>
          </a:ln>
        </p:spPr>
        <p:txBody>
          <a:bodyPr/>
          <a:lstStyle/>
          <a:p>
            <a:fld id="{1F783161-C5A7-4F93-8330-A44167508278}" type="slidenum">
              <a:rPr lang="en-US" smtClean="0">
                <a:latin typeface="Arial" charset="0"/>
                <a:cs typeface="Arial" charset="0"/>
              </a:rPr>
              <a:pPr/>
              <a:t>22</a:t>
            </a:fld>
            <a:endParaRPr lang="en-US" smtClean="0">
              <a:latin typeface="Arial" charset="0"/>
              <a:cs typeface="Arial" charset="0"/>
            </a:endParaRPr>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p:spPr>
        <p:txBody>
          <a:bodyPr/>
          <a:lstStyle/>
          <a:p>
            <a:pPr eaLnBrk="1" hangingPunct="1"/>
            <a:r>
              <a:rPr lang="en-US" smtClean="0">
                <a:latin typeface="Arial" charset="0"/>
                <a:cs typeface="Arial" charset="0"/>
              </a:rPr>
              <a:t>When your email client reads the html, it sends a request to mybadstuff.com to fetch the image.  You can’t see the image, but the site knows that your ip address exists.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Facebook number: http://expandedramblings.com/index.php/resource-how-many-people-use-the-top-social-media/3/#.U0vr36Ka_ZQ</a:t>
            </a:r>
          </a:p>
          <a:p>
            <a:r>
              <a:rPr lang="en-US" dirty="0" smtClean="0"/>
              <a:t>Tweets: http://www.statisticbrain.com/twitter-statistics/</a:t>
            </a:r>
          </a:p>
          <a:p>
            <a:r>
              <a:rPr lang="en-US" dirty="0" smtClean="0"/>
              <a:t>http://www.internetworldstats.com/stats.htm  for the first number.  The rest from Fred Chang.</a:t>
            </a:r>
            <a:endParaRPr lang="en-US" dirty="0"/>
          </a:p>
        </p:txBody>
      </p:sp>
      <p:sp>
        <p:nvSpPr>
          <p:cNvPr id="4" name="Slide Number Placeholder 3"/>
          <p:cNvSpPr>
            <a:spLocks noGrp="1"/>
          </p:cNvSpPr>
          <p:nvPr>
            <p:ph type="sldNum" sz="quarter" idx="10"/>
          </p:nvPr>
        </p:nvSpPr>
        <p:spPr/>
        <p:txBody>
          <a:bodyPr/>
          <a:lstStyle/>
          <a:p>
            <a:pPr>
              <a:defRPr/>
            </a:pPr>
            <a:fld id="{04906FBE-C65C-48BB-950B-B1716AAAD114}" type="slidenum">
              <a:rPr lang="en-US" smtClean="0"/>
              <a:pPr>
                <a:defRPr/>
              </a:pPr>
              <a:t>2</a:t>
            </a:fld>
            <a:endParaRPr lang="en-US"/>
          </a:p>
        </p:txBody>
      </p:sp>
    </p:spTree>
    <p:extLst>
      <p:ext uri="{BB962C8B-B14F-4D97-AF65-F5344CB8AC3E}">
        <p14:creationId xmlns:p14="http://schemas.microsoft.com/office/powerpoint/2010/main" val="4070058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miter lim="800000"/>
            <a:headEnd/>
            <a:tailEnd/>
          </a:ln>
        </p:spPr>
        <p:txBody>
          <a:bodyPr/>
          <a:lstStyle/>
          <a:p>
            <a:fld id="{06FEB5CD-35D2-4658-B907-37E12C2BA949}" type="slidenum">
              <a:rPr lang="en-US" smtClean="0">
                <a:latin typeface="Arial" charset="0"/>
                <a:cs typeface="Arial" charset="0"/>
              </a:rPr>
              <a:pPr/>
              <a:t>23</a:t>
            </a:fld>
            <a:endParaRPr lang="en-US" smtClean="0">
              <a:latin typeface="Arial" charset="0"/>
              <a:cs typeface="Arial" charset="0"/>
            </a:endParaRPr>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p:spPr>
        <p:txBody>
          <a:bodyPr/>
          <a:lstStyle/>
          <a:p>
            <a:pPr eaLnBrk="1" hangingPunct="1"/>
            <a:endParaRPr lang="en-US" smtClean="0">
              <a:latin typeface="Arial" charset="0"/>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miter lim="800000"/>
            <a:headEnd/>
            <a:tailEnd/>
          </a:ln>
        </p:spPr>
        <p:txBody>
          <a:bodyPr/>
          <a:lstStyle/>
          <a:p>
            <a:fld id="{CE0DEF36-75D1-4528-ABD6-8EBA54A51270}" type="slidenum">
              <a:rPr lang="en-US" smtClean="0">
                <a:latin typeface="Arial" charset="0"/>
                <a:cs typeface="Arial" charset="0"/>
              </a:rPr>
              <a:pPr/>
              <a:t>24</a:t>
            </a:fld>
            <a:endParaRPr lang="en-US" smtClean="0">
              <a:latin typeface="Arial" charset="0"/>
              <a:cs typeface="Arial" charset="0"/>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p:spPr>
        <p:txBody>
          <a:bodyPr/>
          <a:lstStyle/>
          <a:p>
            <a:pPr eaLnBrk="1" hangingPunct="1"/>
            <a:endParaRPr lang="en-US" smtClean="0">
              <a:latin typeface="Arial" charset="0"/>
              <a:cs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miter lim="800000"/>
            <a:headEnd/>
            <a:tailEnd/>
          </a:ln>
        </p:spPr>
        <p:txBody>
          <a:bodyPr/>
          <a:lstStyle/>
          <a:p>
            <a:fld id="{9A22E861-5825-4F68-950A-D8891433F5EC}" type="slidenum">
              <a:rPr lang="en-US" smtClean="0">
                <a:latin typeface="Arial" charset="0"/>
                <a:cs typeface="Arial" charset="0"/>
              </a:rPr>
              <a:pPr/>
              <a:t>25</a:t>
            </a:fld>
            <a:endParaRPr lang="en-US" smtClean="0">
              <a:latin typeface="Arial" charset="0"/>
              <a:cs typeface="Arial" charset="0"/>
            </a:endParaRPr>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p:spPr>
        <p:txBody>
          <a:bodyPr/>
          <a:lstStyle/>
          <a:p>
            <a:pPr eaLnBrk="1" hangingPunct="1"/>
            <a:r>
              <a:rPr lang="en-US" dirty="0" smtClean="0">
                <a:latin typeface="Arial" charset="0"/>
                <a:cs typeface="Arial" charset="0"/>
              </a:rPr>
              <a:t>Word – macros</a:t>
            </a:r>
          </a:p>
          <a:p>
            <a:pPr eaLnBrk="1" hangingPunct="1"/>
            <a:r>
              <a:rPr lang="en-US" dirty="0" smtClean="0">
                <a:latin typeface="Arial" charset="0"/>
                <a:cs typeface="Arial" charset="0"/>
              </a:rPr>
              <a:t>Once you click on a link, you don’t know what will happen on the website you go to.</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miter lim="800000"/>
            <a:headEnd/>
            <a:tailEnd/>
          </a:ln>
        </p:spPr>
        <p:txBody>
          <a:bodyPr/>
          <a:lstStyle/>
          <a:p>
            <a:fld id="{1538D4B8-4A3A-44D5-A30F-9124A4DEADF4}" type="slidenum">
              <a:rPr lang="en-US" smtClean="0">
                <a:latin typeface="Arial" charset="0"/>
                <a:cs typeface="Arial" charset="0"/>
              </a:rPr>
              <a:pPr/>
              <a:t>26</a:t>
            </a:fld>
            <a:endParaRPr lang="en-US" smtClean="0">
              <a:latin typeface="Arial" charset="0"/>
              <a:cs typeface="Arial" charset="0"/>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p:spPr>
        <p:txBody>
          <a:bodyPr/>
          <a:lstStyle/>
          <a:p>
            <a:pPr eaLnBrk="1" hangingPunct="1"/>
            <a:r>
              <a:rPr lang="en-US" smtClean="0">
                <a:latin typeface="Arial" charset="0"/>
                <a:cs typeface="Arial" charset="0"/>
              </a:rPr>
              <a:t>You open the attachment.  The virus runs.  It finds your address book.  It passes on the message.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miter lim="800000"/>
            <a:headEnd/>
            <a:tailEnd/>
          </a:ln>
        </p:spPr>
        <p:txBody>
          <a:bodyPr/>
          <a:lstStyle/>
          <a:p>
            <a:fld id="{0799ED43-35E1-4A85-B721-BC570C67697B}" type="slidenum">
              <a:rPr lang="en-US" smtClean="0">
                <a:latin typeface="Arial" charset="0"/>
                <a:cs typeface="Arial" charset="0"/>
              </a:rPr>
              <a:pPr/>
              <a:t>27</a:t>
            </a:fld>
            <a:endParaRPr lang="en-US" smtClean="0">
              <a:latin typeface="Arial" charset="0"/>
              <a:cs typeface="Arial" charset="0"/>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p:spPr>
        <p:txBody>
          <a:bodyPr/>
          <a:lstStyle/>
          <a:p>
            <a:pPr eaLnBrk="1" hangingPunct="1"/>
            <a:r>
              <a:rPr lang="en-US" smtClean="0">
                <a:latin typeface="Arial" charset="0"/>
                <a:cs typeface="Arial" charset="0"/>
              </a:rPr>
              <a:t>Okay to allow it to open automatically.</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miter lim="800000"/>
            <a:headEnd/>
            <a:tailEnd/>
          </a:ln>
        </p:spPr>
        <p:txBody>
          <a:bodyPr/>
          <a:lstStyle/>
          <a:p>
            <a:fld id="{6F1F2DCB-6ED4-41ED-B45E-AE3205947358}" type="slidenum">
              <a:rPr lang="en-US" smtClean="0">
                <a:latin typeface="Arial" charset="0"/>
                <a:cs typeface="Arial" charset="0"/>
              </a:rPr>
              <a:pPr/>
              <a:t>28</a:t>
            </a:fld>
            <a:endParaRPr lang="en-US" smtClean="0">
              <a:latin typeface="Arial" charset="0"/>
              <a:cs typeface="Arial" charset="0"/>
            </a:endParaRPr>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p:spPr>
        <p:txBody>
          <a:bodyPr/>
          <a:lstStyle/>
          <a:p>
            <a:pPr eaLnBrk="1" hangingPunct="1"/>
            <a:r>
              <a:rPr lang="en-US" smtClean="0">
                <a:latin typeface="Arial" charset="0"/>
                <a:cs typeface="Arial" charset="0"/>
              </a:rPr>
              <a:t>You don’t know what will run if you click.  This is a random message from my spam box.</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there’s a direct attempt to get you to volunteer </a:t>
            </a:r>
            <a:r>
              <a:rPr lang="en-US" smtClean="0"/>
              <a:t>sensitive information.</a:t>
            </a:r>
            <a:endParaRPr lang="en-US"/>
          </a:p>
        </p:txBody>
      </p:sp>
      <p:sp>
        <p:nvSpPr>
          <p:cNvPr id="4" name="Slide Number Placeholder 3"/>
          <p:cNvSpPr>
            <a:spLocks noGrp="1"/>
          </p:cNvSpPr>
          <p:nvPr>
            <p:ph type="sldNum" sz="quarter" idx="10"/>
          </p:nvPr>
        </p:nvSpPr>
        <p:spPr/>
        <p:txBody>
          <a:bodyPr/>
          <a:lstStyle/>
          <a:p>
            <a:pPr>
              <a:defRPr/>
            </a:pPr>
            <a:fld id="{EEC58C65-AFD7-4651-BD9C-D4F14618D0B0}" type="slidenum">
              <a:rPr lang="en-US" smtClean="0"/>
              <a:pPr>
                <a:defRPr/>
              </a:pPr>
              <a:t>29</a:t>
            </a:fld>
            <a:endParaRPr lang="en-US"/>
          </a:p>
        </p:txBody>
      </p:sp>
    </p:spTree>
    <p:extLst>
      <p:ext uri="{BB962C8B-B14F-4D97-AF65-F5344CB8AC3E}">
        <p14:creationId xmlns:p14="http://schemas.microsoft.com/office/powerpoint/2010/main" val="24710282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a:ln/>
        </p:spPr>
      </p:sp>
      <p:sp>
        <p:nvSpPr>
          <p:cNvPr id="68610" name="Notes Placeholder 2"/>
          <p:cNvSpPr>
            <a:spLocks noGrp="1"/>
          </p:cNvSpPr>
          <p:nvPr>
            <p:ph type="body" idx="1"/>
          </p:nvPr>
        </p:nvSpPr>
        <p:spPr>
          <a:noFill/>
        </p:spPr>
        <p:txBody>
          <a:bodyPr/>
          <a:lstStyle/>
          <a:p>
            <a:r>
              <a:rPr lang="en-US" dirty="0" smtClean="0">
                <a:latin typeface="Arial" charset="0"/>
                <a:cs typeface="Arial" charset="0"/>
              </a:rPr>
              <a:t>Often called a worm, but really a </a:t>
            </a:r>
            <a:r>
              <a:rPr lang="en-US" dirty="0" err="1" smtClean="0">
                <a:latin typeface="Arial" charset="0"/>
                <a:cs typeface="Arial" charset="0"/>
              </a:rPr>
              <a:t>trojan</a:t>
            </a:r>
            <a:r>
              <a:rPr lang="en-US" dirty="0" smtClean="0">
                <a:latin typeface="Arial" charset="0"/>
                <a:cs typeface="Arial" charset="0"/>
              </a:rPr>
              <a:t>.  Spreads through social networks.  You see this.  You click on it.  Up pops a window that tells you that you need an updated flash player.  You click to install.  You’ve just installed the malware.</a:t>
            </a:r>
          </a:p>
          <a:p>
            <a:r>
              <a:rPr lang="en-US" dirty="0" smtClean="0">
                <a:latin typeface="Arial" charset="0"/>
                <a:cs typeface="Arial" charset="0"/>
              </a:rPr>
              <a:t>http://securitylabs.websense.com/content/Alerts/3505.aspx </a:t>
            </a:r>
          </a:p>
        </p:txBody>
      </p:sp>
      <p:sp>
        <p:nvSpPr>
          <p:cNvPr id="68611" name="Slide Number Placeholder 3"/>
          <p:cNvSpPr>
            <a:spLocks noGrp="1"/>
          </p:cNvSpPr>
          <p:nvPr>
            <p:ph type="sldNum" sz="quarter" idx="5"/>
          </p:nvPr>
        </p:nvSpPr>
        <p:spPr>
          <a:noFill/>
          <a:ln>
            <a:miter lim="800000"/>
            <a:headEnd/>
            <a:tailEnd/>
          </a:ln>
        </p:spPr>
        <p:txBody>
          <a:bodyPr/>
          <a:lstStyle/>
          <a:p>
            <a:fld id="{1E05D01B-375D-4AF2-B898-481774636D97}" type="slidenum">
              <a:rPr lang="en-US" smtClean="0">
                <a:latin typeface="Arial" charset="0"/>
                <a:cs typeface="Arial" charset="0"/>
              </a:rPr>
              <a:pPr/>
              <a:t>31</a:t>
            </a:fld>
            <a:endParaRPr lang="en-US" smtClean="0">
              <a:latin typeface="Arial" charset="0"/>
              <a:cs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a:ln/>
        </p:spPr>
      </p:sp>
      <p:sp>
        <p:nvSpPr>
          <p:cNvPr id="70658" name="Notes Placeholder 2"/>
          <p:cNvSpPr>
            <a:spLocks noGrp="1"/>
          </p:cNvSpPr>
          <p:nvPr>
            <p:ph type="body" idx="1"/>
          </p:nvPr>
        </p:nvSpPr>
        <p:spPr>
          <a:noFill/>
        </p:spPr>
        <p:txBody>
          <a:bodyPr/>
          <a:lstStyle/>
          <a:p>
            <a:r>
              <a:rPr lang="en-US" dirty="0" smtClean="0">
                <a:latin typeface="Arial" charset="0"/>
                <a:cs typeface="Arial" charset="0"/>
              </a:rPr>
              <a:t>Once,</a:t>
            </a:r>
            <a:r>
              <a:rPr lang="en-US" baseline="0" dirty="0" smtClean="0">
                <a:latin typeface="Arial" charset="0"/>
                <a:cs typeface="Arial" charset="0"/>
              </a:rPr>
              <a:t> you download it, you’ve installed the malware.  Then they make you pay to get rid of it.</a:t>
            </a:r>
            <a:endParaRPr lang="en-US" dirty="0" smtClean="0">
              <a:latin typeface="Arial" charset="0"/>
              <a:cs typeface="Arial" charset="0"/>
            </a:endParaRPr>
          </a:p>
          <a:p>
            <a:r>
              <a:rPr lang="en-US" dirty="0" smtClean="0">
                <a:latin typeface="Arial" charset="0"/>
                <a:cs typeface="Arial" charset="0"/>
              </a:rPr>
              <a:t>http://labs.m86security.com/tag/koobface/</a:t>
            </a:r>
          </a:p>
        </p:txBody>
      </p:sp>
      <p:sp>
        <p:nvSpPr>
          <p:cNvPr id="70659" name="Slide Number Placeholder 3"/>
          <p:cNvSpPr>
            <a:spLocks noGrp="1"/>
          </p:cNvSpPr>
          <p:nvPr>
            <p:ph type="sldNum" sz="quarter" idx="5"/>
          </p:nvPr>
        </p:nvSpPr>
        <p:spPr>
          <a:noFill/>
          <a:ln>
            <a:miter lim="800000"/>
            <a:headEnd/>
            <a:tailEnd/>
          </a:ln>
        </p:spPr>
        <p:txBody>
          <a:bodyPr/>
          <a:lstStyle/>
          <a:p>
            <a:fld id="{47D3DF02-6F42-43D7-AC63-15F7A7B70042}" type="slidenum">
              <a:rPr lang="en-US" smtClean="0">
                <a:latin typeface="Arial" charset="0"/>
                <a:cs typeface="Arial" charset="0"/>
              </a:rPr>
              <a:pPr/>
              <a:t>32</a:t>
            </a:fld>
            <a:endParaRPr lang="en-US" smtClean="0">
              <a:latin typeface="Arial" charset="0"/>
              <a:cs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Koobface</a:t>
            </a:r>
            <a:r>
              <a:rPr lang="en-US" dirty="0" smtClean="0"/>
              <a:t> gang is living well and openly in St. Petersburg and vacationing in </a:t>
            </a:r>
            <a:r>
              <a:rPr lang="en-US" smtClean="0"/>
              <a:t>these places.</a:t>
            </a:r>
          </a:p>
          <a:p>
            <a:r>
              <a:rPr lang="en-US" dirty="0" smtClean="0"/>
              <a:t>http://www.nytimes.com/2012/01/17/technology/koobface-gang-uses-facebook-to-spread-powerful-worm.html?_r=1&amp;hp </a:t>
            </a:r>
          </a:p>
          <a:p>
            <a:r>
              <a:rPr lang="en-US" dirty="0" smtClean="0"/>
              <a:t>http://www.metrolic.com/travel-guides-russia-159376/ </a:t>
            </a:r>
          </a:p>
          <a:p>
            <a:r>
              <a:rPr lang="en-US" dirty="0" smtClean="0"/>
              <a:t>http://en.wikipedia.org/wiki/Monte_Carlo</a:t>
            </a:r>
          </a:p>
          <a:p>
            <a:r>
              <a:rPr lang="en-US" dirty="0" smtClean="0"/>
              <a:t>http://www.smarttravelasia.com/TopHotels/GrandHyattBali.htm</a:t>
            </a:r>
            <a:endParaRPr lang="en-US" dirty="0"/>
          </a:p>
        </p:txBody>
      </p:sp>
      <p:sp>
        <p:nvSpPr>
          <p:cNvPr id="4" name="Slide Number Placeholder 3"/>
          <p:cNvSpPr>
            <a:spLocks noGrp="1"/>
          </p:cNvSpPr>
          <p:nvPr>
            <p:ph type="sldNum" sz="quarter" idx="10"/>
          </p:nvPr>
        </p:nvSpPr>
        <p:spPr/>
        <p:txBody>
          <a:bodyPr/>
          <a:lstStyle/>
          <a:p>
            <a:pPr>
              <a:defRPr/>
            </a:pPr>
            <a:fld id="{EEC58C65-AFD7-4651-BD9C-D4F14618D0B0}" type="slidenum">
              <a:rPr lang="en-US" smtClean="0"/>
              <a:pPr>
                <a:defRPr/>
              </a:pPr>
              <a:t>33</a:t>
            </a:fld>
            <a:endParaRPr lang="en-US"/>
          </a:p>
        </p:txBody>
      </p:sp>
    </p:spTree>
    <p:extLst>
      <p:ext uri="{BB962C8B-B14F-4D97-AF65-F5344CB8AC3E}">
        <p14:creationId xmlns:p14="http://schemas.microsoft.com/office/powerpoint/2010/main" val="1891912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Claim:</a:t>
            </a:r>
            <a:r>
              <a:rPr lang="en-US" baseline="0" dirty="0" smtClean="0"/>
              <a:t> http://www.nytimes.com/2012/01/17/technology/koobface-gang-uses-facebook-to-spread-powerful-worm.html?_r=1&amp;hp </a:t>
            </a:r>
            <a:endParaRPr lang="en-US" dirty="0" smtClean="0"/>
          </a:p>
          <a:p>
            <a:r>
              <a:rPr lang="en-US" dirty="0" smtClean="0"/>
              <a:t>Money bag image: http://prospect.rsc.org/blogs/cw/2010/05/28/chemistry-worlds-round-up-of-money-and-molecules-5/</a:t>
            </a:r>
          </a:p>
          <a:p>
            <a:endParaRPr lang="en-US" dirty="0"/>
          </a:p>
        </p:txBody>
      </p:sp>
      <p:sp>
        <p:nvSpPr>
          <p:cNvPr id="4" name="Slide Number Placeholder 3"/>
          <p:cNvSpPr>
            <a:spLocks noGrp="1"/>
          </p:cNvSpPr>
          <p:nvPr>
            <p:ph type="sldNum" sz="quarter" idx="10"/>
          </p:nvPr>
        </p:nvSpPr>
        <p:spPr/>
        <p:txBody>
          <a:bodyPr/>
          <a:lstStyle/>
          <a:p>
            <a:pPr>
              <a:defRPr/>
            </a:pPr>
            <a:fld id="{EEC58C65-AFD7-4651-BD9C-D4F14618D0B0}" type="slidenum">
              <a:rPr lang="en-US" smtClean="0"/>
              <a:pPr>
                <a:defRPr/>
              </a:pPr>
              <a:t>3</a:t>
            </a:fld>
            <a:endParaRPr lang="en-US"/>
          </a:p>
        </p:txBody>
      </p:sp>
    </p:spTree>
    <p:extLst>
      <p:ext uri="{BB962C8B-B14F-4D97-AF65-F5344CB8AC3E}">
        <p14:creationId xmlns:p14="http://schemas.microsoft.com/office/powerpoint/2010/main" val="3740578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miter lim="800000"/>
            <a:headEnd/>
            <a:tailEnd/>
          </a:ln>
        </p:spPr>
        <p:txBody>
          <a:bodyPr/>
          <a:lstStyle/>
          <a:p>
            <a:fld id="{2D89CC30-05DE-46C3-BE83-64AA5177DCFB}" type="slidenum">
              <a:rPr lang="en-US" smtClean="0">
                <a:latin typeface="Arial" charset="0"/>
                <a:cs typeface="Arial" charset="0"/>
              </a:rPr>
              <a:pPr/>
              <a:t>34</a:t>
            </a:fld>
            <a:endParaRPr lang="en-US" smtClean="0">
              <a:latin typeface="Arial" charset="0"/>
              <a:cs typeface="Arial" charset="0"/>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p:spPr>
        <p:txBody>
          <a:bodyPr/>
          <a:lstStyle/>
          <a:p>
            <a:pPr eaLnBrk="1" hangingPunct="1"/>
            <a:r>
              <a:rPr lang="en-US" smtClean="0">
                <a:latin typeface="Arial" charset="0"/>
                <a:cs typeface="Arial" charset="0"/>
              </a:rPr>
              <a:t>Image from: http://www.spywares-remove.com/remove-av-security-suite-av-security-suite-removal-tutorial </a:t>
            </a:r>
          </a:p>
          <a:p>
            <a:pPr eaLnBrk="1" hangingPunct="1"/>
            <a:r>
              <a:rPr lang="en-US" smtClean="0">
                <a:latin typeface="Arial" charset="0"/>
                <a:cs typeface="Arial" charset="0"/>
              </a:rPr>
              <a:t>Tries to get you to pay to remove it.  But then it completely takes over.  And it has your credit card.</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p:spPr>
        <p:txBody>
          <a:bodyPr/>
          <a:lstStyle/>
          <a:p>
            <a:endParaRPr lang="en-US" smtClean="0">
              <a:latin typeface="Arial" charset="0"/>
              <a:cs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a:ln/>
        </p:spPr>
      </p:sp>
      <p:sp>
        <p:nvSpPr>
          <p:cNvPr id="75778" name="Notes Placeholder 2"/>
          <p:cNvSpPr>
            <a:spLocks noGrp="1"/>
          </p:cNvSpPr>
          <p:nvPr>
            <p:ph type="body" idx="1"/>
          </p:nvPr>
        </p:nvSpPr>
        <p:spPr>
          <a:noFill/>
        </p:spPr>
        <p:txBody>
          <a:bodyPr/>
          <a:lstStyle/>
          <a:p>
            <a:r>
              <a:rPr lang="en-US" dirty="0" smtClean="0">
                <a:latin typeface="Arial" charset="0"/>
                <a:cs typeface="Arial" charset="0"/>
              </a:rPr>
              <a:t>http://www.privacyrights.org/data-breach#Total  </a:t>
            </a:r>
            <a:r>
              <a:rPr lang="en-US" dirty="0" smtClean="0"/>
              <a:t>563,877,193</a:t>
            </a:r>
            <a:endParaRPr lang="en-US" dirty="0" smtClean="0">
              <a:latin typeface="Arial" charset="0"/>
              <a:cs typeface="Arial" charset="0"/>
            </a:endParaRPr>
          </a:p>
        </p:txBody>
      </p:sp>
      <p:sp>
        <p:nvSpPr>
          <p:cNvPr id="75779" name="Slide Number Placeholder 3"/>
          <p:cNvSpPr>
            <a:spLocks noGrp="1"/>
          </p:cNvSpPr>
          <p:nvPr>
            <p:ph type="sldNum" sz="quarter" idx="5"/>
          </p:nvPr>
        </p:nvSpPr>
        <p:spPr>
          <a:noFill/>
          <a:ln>
            <a:miter lim="800000"/>
            <a:headEnd/>
            <a:tailEnd/>
          </a:ln>
        </p:spPr>
        <p:txBody>
          <a:bodyPr/>
          <a:lstStyle/>
          <a:p>
            <a:fld id="{F73A7520-2315-402D-8CA9-F88A146913BC}" type="slidenum">
              <a:rPr lang="en-US" smtClean="0">
                <a:latin typeface="Arial" charset="0"/>
                <a:cs typeface="Arial" charset="0"/>
              </a:rPr>
              <a:pPr/>
              <a:t>36</a:t>
            </a:fld>
            <a:endParaRPr lang="en-US" smtClean="0">
              <a:latin typeface="Arial" charset="0"/>
              <a:cs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noTextEdit="1"/>
          </p:cNvSpPr>
          <p:nvPr>
            <p:ph type="sldImg"/>
          </p:nvPr>
        </p:nvSpPr>
        <p:spPr>
          <a:ln/>
        </p:spPr>
      </p:sp>
      <p:sp>
        <p:nvSpPr>
          <p:cNvPr id="77826" name="Notes Placeholder 2"/>
          <p:cNvSpPr>
            <a:spLocks noGrp="1"/>
          </p:cNvSpPr>
          <p:nvPr>
            <p:ph type="body" idx="1"/>
          </p:nvPr>
        </p:nvSpPr>
        <p:spPr>
          <a:noFill/>
        </p:spPr>
        <p:txBody>
          <a:bodyPr/>
          <a:lstStyle/>
          <a:p>
            <a:r>
              <a:rPr lang="en-US" smtClean="0">
                <a:latin typeface="Arial" charset="0"/>
                <a:cs typeface="Arial" charset="0"/>
              </a:rPr>
              <a:t>Article about the incident plus this image: http://latimesblogs.latimes.com/technology/2010/12/mcdonalds-databases-hacked-customer-data-stolen.html </a:t>
            </a:r>
          </a:p>
        </p:txBody>
      </p:sp>
      <p:sp>
        <p:nvSpPr>
          <p:cNvPr id="77827" name="Slide Number Placeholder 3"/>
          <p:cNvSpPr>
            <a:spLocks noGrp="1"/>
          </p:cNvSpPr>
          <p:nvPr>
            <p:ph type="sldNum" sz="quarter" idx="5"/>
          </p:nvPr>
        </p:nvSpPr>
        <p:spPr>
          <a:noFill/>
          <a:ln>
            <a:miter lim="800000"/>
            <a:headEnd/>
            <a:tailEnd/>
          </a:ln>
        </p:spPr>
        <p:txBody>
          <a:bodyPr/>
          <a:lstStyle/>
          <a:p>
            <a:fld id="{66EC4D1D-DAF0-4D8F-A77F-5694D0146BB8}" type="slidenum">
              <a:rPr lang="en-US" smtClean="0">
                <a:latin typeface="Arial" charset="0"/>
                <a:cs typeface="Arial" charset="0"/>
              </a:rPr>
              <a:pPr/>
              <a:t>37</a:t>
            </a:fld>
            <a:endParaRPr lang="en-US" smtClean="0">
              <a:latin typeface="Arial" charset="0"/>
              <a:cs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a:ln/>
        </p:spPr>
      </p:sp>
      <p:sp>
        <p:nvSpPr>
          <p:cNvPr id="79874" name="Notes Placeholder 2"/>
          <p:cNvSpPr>
            <a:spLocks noGrp="1"/>
          </p:cNvSpPr>
          <p:nvPr>
            <p:ph type="body" idx="1"/>
          </p:nvPr>
        </p:nvSpPr>
        <p:spPr>
          <a:noFill/>
        </p:spPr>
        <p:txBody>
          <a:bodyPr/>
          <a:lstStyle/>
          <a:p>
            <a:r>
              <a:rPr lang="en-US" smtClean="0">
                <a:latin typeface="Arial" charset="0"/>
                <a:cs typeface="Arial" charset="0"/>
              </a:rPr>
              <a:t>This report is the source of the numbers on the next slide.</a:t>
            </a:r>
          </a:p>
        </p:txBody>
      </p:sp>
      <p:sp>
        <p:nvSpPr>
          <p:cNvPr id="79875" name="Slide Number Placeholder 3"/>
          <p:cNvSpPr>
            <a:spLocks noGrp="1"/>
          </p:cNvSpPr>
          <p:nvPr>
            <p:ph type="sldNum" sz="quarter" idx="5"/>
          </p:nvPr>
        </p:nvSpPr>
        <p:spPr>
          <a:noFill/>
          <a:ln>
            <a:miter lim="800000"/>
            <a:headEnd/>
            <a:tailEnd/>
          </a:ln>
        </p:spPr>
        <p:txBody>
          <a:bodyPr/>
          <a:lstStyle/>
          <a:p>
            <a:fld id="{448F4C82-132D-45A9-935C-93F8F06E5BCD}" type="slidenum">
              <a:rPr lang="en-US" smtClean="0">
                <a:latin typeface="Arial" charset="0"/>
                <a:cs typeface="Arial" charset="0"/>
              </a:rPr>
              <a:pPr/>
              <a:t>38</a:t>
            </a:fld>
            <a:endParaRPr lang="en-US" smtClean="0">
              <a:latin typeface="Arial" charset="0"/>
              <a:cs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a:ln/>
        </p:spPr>
      </p:sp>
      <p:sp>
        <p:nvSpPr>
          <p:cNvPr id="81922" name="Notes Placeholder 2"/>
          <p:cNvSpPr>
            <a:spLocks noGrp="1"/>
          </p:cNvSpPr>
          <p:nvPr>
            <p:ph type="body" idx="1"/>
          </p:nvPr>
        </p:nvSpPr>
        <p:spPr>
          <a:noFill/>
        </p:spPr>
        <p:txBody>
          <a:bodyPr/>
          <a:lstStyle/>
          <a:p>
            <a:r>
              <a:rPr lang="en-US" smtClean="0">
                <a:latin typeface="Arial" charset="0"/>
                <a:cs typeface="Arial" charset="0"/>
              </a:rPr>
              <a:t>From the Norton Cybercrime report shown on the previous slide.</a:t>
            </a:r>
          </a:p>
        </p:txBody>
      </p:sp>
      <p:sp>
        <p:nvSpPr>
          <p:cNvPr id="81923" name="Slide Number Placeholder 3"/>
          <p:cNvSpPr>
            <a:spLocks noGrp="1"/>
          </p:cNvSpPr>
          <p:nvPr>
            <p:ph type="sldNum" sz="quarter" idx="5"/>
          </p:nvPr>
        </p:nvSpPr>
        <p:spPr>
          <a:noFill/>
          <a:ln>
            <a:miter lim="800000"/>
            <a:headEnd/>
            <a:tailEnd/>
          </a:ln>
        </p:spPr>
        <p:txBody>
          <a:bodyPr/>
          <a:lstStyle/>
          <a:p>
            <a:fld id="{61C66BBD-22DD-44E0-9899-91326D234F51}" type="slidenum">
              <a:rPr lang="en-US" smtClean="0">
                <a:latin typeface="Arial" charset="0"/>
                <a:cs typeface="Arial" charset="0"/>
              </a:rPr>
              <a:pPr/>
              <a:t>39</a:t>
            </a:fld>
            <a:endParaRPr lang="en-US" smtClean="0">
              <a:latin typeface="Arial" charset="0"/>
              <a:cs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a:ln/>
        </p:spPr>
      </p:sp>
      <p:sp>
        <p:nvSpPr>
          <p:cNvPr id="83970" name="Notes Placeholder 2"/>
          <p:cNvSpPr>
            <a:spLocks noGrp="1"/>
          </p:cNvSpPr>
          <p:nvPr>
            <p:ph type="body" idx="1"/>
          </p:nvPr>
        </p:nvSpPr>
        <p:spPr>
          <a:noFill/>
        </p:spPr>
        <p:txBody>
          <a:bodyPr/>
          <a:lstStyle/>
          <a:p>
            <a:r>
              <a:rPr lang="en-US" smtClean="0">
                <a:latin typeface="Arial" charset="0"/>
                <a:cs typeface="Arial" charset="0"/>
              </a:rPr>
              <a:t>http://www.crunchgear.com/2010/02/10/identity-theft-costs-rise-overall-while-costs-per-victim-decline/ </a:t>
            </a:r>
          </a:p>
        </p:txBody>
      </p:sp>
      <p:sp>
        <p:nvSpPr>
          <p:cNvPr id="83971" name="Slide Number Placeholder 3"/>
          <p:cNvSpPr>
            <a:spLocks noGrp="1"/>
          </p:cNvSpPr>
          <p:nvPr>
            <p:ph type="sldNum" sz="quarter" idx="5"/>
          </p:nvPr>
        </p:nvSpPr>
        <p:spPr>
          <a:noFill/>
          <a:ln>
            <a:miter lim="800000"/>
            <a:headEnd/>
            <a:tailEnd/>
          </a:ln>
        </p:spPr>
        <p:txBody>
          <a:bodyPr/>
          <a:lstStyle/>
          <a:p>
            <a:fld id="{4EFACB2A-AC73-4A0B-BE7D-EDA39D0981A6}" type="slidenum">
              <a:rPr lang="en-US" smtClean="0">
                <a:latin typeface="Arial" charset="0"/>
                <a:cs typeface="Arial" charset="0"/>
              </a:rPr>
              <a:pPr/>
              <a:t>40</a:t>
            </a:fld>
            <a:endParaRPr lang="en-US" smtClean="0">
              <a:latin typeface="Arial" charset="0"/>
              <a:cs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a:ln/>
        </p:spPr>
      </p:sp>
      <p:sp>
        <p:nvSpPr>
          <p:cNvPr id="86018" name="Notes Placeholder 2"/>
          <p:cNvSpPr>
            <a:spLocks noGrp="1"/>
          </p:cNvSpPr>
          <p:nvPr>
            <p:ph type="body" idx="1"/>
          </p:nvPr>
        </p:nvSpPr>
        <p:spPr>
          <a:noFill/>
        </p:spPr>
        <p:txBody>
          <a:bodyPr/>
          <a:lstStyle/>
          <a:p>
            <a:r>
              <a:rPr lang="en-US" smtClean="0">
                <a:latin typeface="Arial" charset="0"/>
                <a:cs typeface="Arial" charset="0"/>
              </a:rPr>
              <a:t>http://www.gss.co.uk/news/article/5892/go/ </a:t>
            </a:r>
          </a:p>
        </p:txBody>
      </p:sp>
      <p:sp>
        <p:nvSpPr>
          <p:cNvPr id="86019" name="Slide Number Placeholder 3"/>
          <p:cNvSpPr>
            <a:spLocks noGrp="1"/>
          </p:cNvSpPr>
          <p:nvPr>
            <p:ph type="sldNum" sz="quarter" idx="5"/>
          </p:nvPr>
        </p:nvSpPr>
        <p:spPr>
          <a:noFill/>
          <a:ln>
            <a:miter lim="800000"/>
            <a:headEnd/>
            <a:tailEnd/>
          </a:ln>
        </p:spPr>
        <p:txBody>
          <a:bodyPr/>
          <a:lstStyle/>
          <a:p>
            <a:fld id="{21CBF163-7A07-41D5-ADB4-86C1D26B2FE6}" type="slidenum">
              <a:rPr lang="en-US" smtClean="0">
                <a:latin typeface="Arial" charset="0"/>
                <a:cs typeface="Arial" charset="0"/>
              </a:rPr>
              <a:pPr/>
              <a:t>41</a:t>
            </a:fld>
            <a:endParaRPr lang="en-US" smtClean="0">
              <a:latin typeface="Arial" charset="0"/>
              <a:cs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Watch</a:t>
            </a:r>
            <a:r>
              <a:rPr lang="en-US" baseline="0" dirty="0" smtClean="0"/>
              <a:t> the video about risks.  Point out that hackers aren’t really focusing on smartphones yet because there’s still low hanging fruit on PCs and too much diversity in smart phones.  See this article:</a:t>
            </a:r>
          </a:p>
          <a:p>
            <a:r>
              <a:rPr lang="en-US" dirty="0" smtClean="0"/>
              <a:t>http://www.cnn.com/2012/09/19/travel/mobile-airport-travel-apps/index.html?utm_source=feedburner&amp;utm_medium=feed&amp;utm_campaign=Feed%3A+rss%2Fcnn_topstories+%28RSS%3A+Top+Stories%29&amp;utm_content=My+Yahoo </a:t>
            </a:r>
          </a:p>
          <a:p>
            <a:r>
              <a:rPr lang="en-US" dirty="0" smtClean="0"/>
              <a:t>Image: http://www.infineon.com/cms/en/product/applications/chip-card-and-security/nfc/index.html</a:t>
            </a:r>
          </a:p>
          <a:p>
            <a:r>
              <a:rPr lang="en-US" dirty="0" smtClean="0"/>
              <a:t>NFC:</a:t>
            </a:r>
            <a:r>
              <a:rPr lang="en-US" baseline="0" dirty="0" smtClean="0"/>
              <a:t> Near field communication</a:t>
            </a:r>
            <a:endParaRPr lang="en-US" dirty="0"/>
          </a:p>
        </p:txBody>
      </p:sp>
      <p:sp>
        <p:nvSpPr>
          <p:cNvPr id="4" name="Slide Number Placeholder 3"/>
          <p:cNvSpPr>
            <a:spLocks noGrp="1"/>
          </p:cNvSpPr>
          <p:nvPr>
            <p:ph type="sldNum" sz="quarter" idx="10"/>
          </p:nvPr>
        </p:nvSpPr>
        <p:spPr/>
        <p:txBody>
          <a:bodyPr/>
          <a:lstStyle/>
          <a:p>
            <a:pPr>
              <a:defRPr/>
            </a:pPr>
            <a:fld id="{EEC58C65-AFD7-4651-BD9C-D4F14618D0B0}" type="slidenum">
              <a:rPr lang="en-US" smtClean="0"/>
              <a:pPr>
                <a:defRPr/>
              </a:pPr>
              <a:t>42</a:t>
            </a:fld>
            <a:endParaRPr lang="en-US"/>
          </a:p>
        </p:txBody>
      </p:sp>
    </p:spTree>
    <p:extLst>
      <p:ext uri="{BB962C8B-B14F-4D97-AF65-F5344CB8AC3E}">
        <p14:creationId xmlns:p14="http://schemas.microsoft.com/office/powerpoint/2010/main" val="13965029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noTextEdit="1"/>
          </p:cNvSpPr>
          <p:nvPr>
            <p:ph type="sldImg"/>
          </p:nvPr>
        </p:nvSpPr>
        <p:spPr>
          <a:ln/>
        </p:spPr>
      </p:sp>
      <p:sp>
        <p:nvSpPr>
          <p:cNvPr id="88066" name="Notes Placeholder 2"/>
          <p:cNvSpPr>
            <a:spLocks noGrp="1"/>
          </p:cNvSpPr>
          <p:nvPr>
            <p:ph type="body" idx="1"/>
          </p:nvPr>
        </p:nvSpPr>
        <p:spPr>
          <a:noFill/>
        </p:spPr>
        <p:txBody>
          <a:bodyPr/>
          <a:lstStyle/>
          <a:p>
            <a:r>
              <a:rPr lang="en-US" smtClean="0">
                <a:latin typeface="Arial" charset="0"/>
                <a:cs typeface="Arial" charset="0"/>
              </a:rPr>
              <a:t>In 2004, her ex-boyfriend hacked in to her online accounts, shut off her utilities and cellphone, then emptied her bank account.  It took three years to fix everything. Now she is an advocate for victims.</a:t>
            </a:r>
          </a:p>
          <a:p>
            <a:r>
              <a:rPr lang="en-US" smtClean="0">
                <a:latin typeface="Arial" charset="0"/>
                <a:cs typeface="Arial" charset="0"/>
              </a:rPr>
              <a:t>http://www.blogger.com/profile/14859879458236978817 </a:t>
            </a:r>
          </a:p>
        </p:txBody>
      </p:sp>
      <p:sp>
        <p:nvSpPr>
          <p:cNvPr id="88067" name="Slide Number Placeholder 3"/>
          <p:cNvSpPr>
            <a:spLocks noGrp="1"/>
          </p:cNvSpPr>
          <p:nvPr>
            <p:ph type="sldNum" sz="quarter" idx="5"/>
          </p:nvPr>
        </p:nvSpPr>
        <p:spPr>
          <a:noFill/>
          <a:ln>
            <a:miter lim="800000"/>
            <a:headEnd/>
            <a:tailEnd/>
          </a:ln>
        </p:spPr>
        <p:txBody>
          <a:bodyPr/>
          <a:lstStyle/>
          <a:p>
            <a:fld id="{A992AB78-19CE-40A8-89C8-A0C22FE11DE4}" type="slidenum">
              <a:rPr lang="en-US" smtClean="0">
                <a:latin typeface="Arial" charset="0"/>
                <a:cs typeface="Arial" charset="0"/>
              </a:rPr>
              <a:pPr/>
              <a:t>43</a:t>
            </a:fld>
            <a:endParaRPr lang="en-US" smtClean="0">
              <a:latin typeface="Arial" charset="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p:spPr>
        <p:txBody>
          <a:bodyPr/>
          <a:lstStyle/>
          <a:p>
            <a:endParaRPr lang="en-US" smtClean="0">
              <a:latin typeface="Arial" charset="0"/>
              <a:cs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noTextEdit="1"/>
          </p:cNvSpPr>
          <p:nvPr>
            <p:ph type="sldImg"/>
          </p:nvPr>
        </p:nvSpPr>
        <p:spPr>
          <a:ln/>
        </p:spPr>
      </p:sp>
      <p:sp>
        <p:nvSpPr>
          <p:cNvPr id="90114" name="Notes Placeholder 2"/>
          <p:cNvSpPr>
            <a:spLocks noGrp="1"/>
          </p:cNvSpPr>
          <p:nvPr>
            <p:ph type="body" idx="1"/>
          </p:nvPr>
        </p:nvSpPr>
        <p:spPr>
          <a:noFill/>
        </p:spPr>
        <p:txBody>
          <a:bodyPr/>
          <a:lstStyle/>
          <a:p>
            <a:r>
              <a:rPr lang="en-US" dirty="0" smtClean="0">
                <a:latin typeface="Arial" charset="0"/>
                <a:cs typeface="Arial" charset="0"/>
              </a:rPr>
              <a:t>Go to the site to see what they claim, including </a:t>
            </a:r>
            <a:r>
              <a:rPr lang="en-US" dirty="0" err="1" smtClean="0">
                <a:latin typeface="Arial" charset="0"/>
                <a:cs typeface="Arial" charset="0"/>
              </a:rPr>
              <a:t>undetectability</a:t>
            </a:r>
            <a:r>
              <a:rPr lang="en-US" dirty="0" smtClean="0">
                <a:latin typeface="Arial" charset="0"/>
                <a:cs typeface="Arial" charset="0"/>
              </a:rPr>
              <a:t>.</a:t>
            </a:r>
          </a:p>
          <a:p>
            <a:r>
              <a:rPr lang="en-US" dirty="0" smtClean="0">
                <a:latin typeface="Arial" charset="0"/>
                <a:cs typeface="Arial" charset="0"/>
              </a:rPr>
              <a:t>Is the FTC settlement enough?  It requires owner’s consent.  But my roommate just acts like the owner and gives consent.</a:t>
            </a:r>
          </a:p>
        </p:txBody>
      </p:sp>
      <p:sp>
        <p:nvSpPr>
          <p:cNvPr id="90115" name="Slide Number Placeholder 3"/>
          <p:cNvSpPr>
            <a:spLocks noGrp="1"/>
          </p:cNvSpPr>
          <p:nvPr>
            <p:ph type="sldNum" sz="quarter" idx="5"/>
          </p:nvPr>
        </p:nvSpPr>
        <p:spPr>
          <a:noFill/>
          <a:ln>
            <a:miter lim="800000"/>
            <a:headEnd/>
            <a:tailEnd/>
          </a:ln>
        </p:spPr>
        <p:txBody>
          <a:bodyPr/>
          <a:lstStyle/>
          <a:p>
            <a:fld id="{3AA2B838-E296-4565-A16E-ECDA7744D0BE}" type="slidenum">
              <a:rPr lang="en-US" smtClean="0">
                <a:latin typeface="Arial" charset="0"/>
                <a:cs typeface="Arial" charset="0"/>
              </a:rPr>
              <a:pPr/>
              <a:t>44</a:t>
            </a:fld>
            <a:endParaRPr lang="en-US" smtClean="0">
              <a:latin typeface="Arial" charset="0"/>
              <a:cs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a:ln/>
        </p:spPr>
      </p:sp>
      <p:sp>
        <p:nvSpPr>
          <p:cNvPr id="92162" name="Notes Placeholder 2"/>
          <p:cNvSpPr>
            <a:spLocks noGrp="1"/>
          </p:cNvSpPr>
          <p:nvPr>
            <p:ph type="body" idx="1"/>
          </p:nvPr>
        </p:nvSpPr>
        <p:spPr>
          <a:noFill/>
        </p:spPr>
        <p:txBody>
          <a:bodyPr/>
          <a:lstStyle/>
          <a:p>
            <a:r>
              <a:rPr lang="en-US" dirty="0" smtClean="0">
                <a:latin typeface="Arial" charset="0"/>
                <a:cs typeface="Arial" charset="0"/>
              </a:rPr>
              <a:t>Article about local concerns and Mark </a:t>
            </a:r>
            <a:r>
              <a:rPr lang="en-US" dirty="0" err="1" smtClean="0">
                <a:latin typeface="Arial" charset="0"/>
                <a:cs typeface="Arial" charset="0"/>
              </a:rPr>
              <a:t>Strama’s</a:t>
            </a:r>
            <a:r>
              <a:rPr lang="en-US" dirty="0" smtClean="0">
                <a:latin typeface="Arial" charset="0"/>
                <a:cs typeface="Arial" charset="0"/>
              </a:rPr>
              <a:t> bill in the legislature that would allow schools to punish </a:t>
            </a:r>
            <a:r>
              <a:rPr lang="en-US" dirty="0" err="1" smtClean="0">
                <a:latin typeface="Arial" charset="0"/>
                <a:cs typeface="Arial" charset="0"/>
              </a:rPr>
              <a:t>cyberbulliers</a:t>
            </a:r>
            <a:r>
              <a:rPr lang="en-US" dirty="0" smtClean="0">
                <a:latin typeface="Arial" charset="0"/>
                <a:cs typeface="Arial" charset="0"/>
              </a:rPr>
              <a:t>.  Unfortunately, the bill died in committee in 2011.</a:t>
            </a:r>
          </a:p>
        </p:txBody>
      </p:sp>
      <p:sp>
        <p:nvSpPr>
          <p:cNvPr id="92163" name="Slide Number Placeholder 3"/>
          <p:cNvSpPr>
            <a:spLocks noGrp="1"/>
          </p:cNvSpPr>
          <p:nvPr>
            <p:ph type="sldNum" sz="quarter" idx="5"/>
          </p:nvPr>
        </p:nvSpPr>
        <p:spPr>
          <a:noFill/>
          <a:ln>
            <a:miter lim="800000"/>
            <a:headEnd/>
            <a:tailEnd/>
          </a:ln>
        </p:spPr>
        <p:txBody>
          <a:bodyPr/>
          <a:lstStyle/>
          <a:p>
            <a:fld id="{3D6B74E3-97EF-4E8D-A015-461EE4AFBB9A}" type="slidenum">
              <a:rPr lang="en-US" smtClean="0">
                <a:latin typeface="Arial" charset="0"/>
                <a:cs typeface="Arial" charset="0"/>
              </a:rPr>
              <a:pPr/>
              <a:t>45</a:t>
            </a:fld>
            <a:endParaRPr lang="en-US" smtClean="0">
              <a:latin typeface="Arial" charset="0"/>
              <a:cs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p:spPr>
        <p:txBody>
          <a:bodyPr/>
          <a:lstStyle/>
          <a:p>
            <a:endParaRPr lang="en-US" smtClean="0">
              <a:latin typeface="Arial" charset="0"/>
              <a:cs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miter lim="800000"/>
            <a:headEnd/>
            <a:tailEnd/>
          </a:ln>
        </p:spPr>
        <p:txBody>
          <a:bodyPr/>
          <a:lstStyle/>
          <a:p>
            <a:fld id="{C800F31D-2259-476F-87F0-6C913324ACD2}" type="slidenum">
              <a:rPr lang="en-US" smtClean="0">
                <a:latin typeface="Arial" charset="0"/>
                <a:cs typeface="Arial" charset="0"/>
              </a:rPr>
              <a:pPr/>
              <a:t>47</a:t>
            </a:fld>
            <a:endParaRPr lang="en-US" smtClean="0">
              <a:latin typeface="Arial" charset="0"/>
              <a:cs typeface="Arial" charset="0"/>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p:spPr>
        <p:txBody>
          <a:bodyPr/>
          <a:lstStyle/>
          <a:p>
            <a:pPr eaLnBrk="1" hangingPunct="1"/>
            <a:r>
              <a:rPr lang="en-US" smtClean="0">
                <a:latin typeface="Arial" charset="0"/>
                <a:cs typeface="Arial" charset="0"/>
              </a:rPr>
              <a:t>Hide these 4 Cybersecurity slides for 349/329E since they’re also in the ethics part.</a:t>
            </a:r>
          </a:p>
          <a:p>
            <a:pPr eaLnBrk="1" hangingPunct="1"/>
            <a:r>
              <a:rPr lang="en-US" smtClean="0">
                <a:latin typeface="Arial" charset="0"/>
                <a:cs typeface="Arial" charset="0"/>
              </a:rPr>
              <a:t>Most of this from: http://www.nap.edu/catalog.php?record_id=12651</a:t>
            </a:r>
          </a:p>
          <a:p>
            <a:pPr eaLnBrk="1" hangingPunct="1"/>
            <a:r>
              <a:rPr lang="en-US" smtClean="0">
                <a:latin typeface="Arial" charset="0"/>
                <a:cs typeface="Arial" charset="0"/>
              </a:rPr>
              <a:t>Jus ad bellum: just cause for going to war</a:t>
            </a:r>
          </a:p>
          <a:p>
            <a:pPr eaLnBrk="1" hangingPunct="1"/>
            <a:r>
              <a:rPr lang="en-US" smtClean="0">
                <a:latin typeface="Arial" charset="0"/>
                <a:cs typeface="Arial" charset="0"/>
              </a:rPr>
              <a:t>Jus in bello: just way to wage war</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miter lim="800000"/>
            <a:headEnd/>
            <a:tailEnd/>
          </a:ln>
        </p:spPr>
        <p:txBody>
          <a:bodyPr/>
          <a:lstStyle/>
          <a:p>
            <a:fld id="{43B6F79E-3EA3-4BD0-B202-7B469C86C6CF}" type="slidenum">
              <a:rPr lang="en-US" smtClean="0">
                <a:latin typeface="Arial" charset="0"/>
                <a:cs typeface="Arial" charset="0"/>
              </a:rPr>
              <a:pPr/>
              <a:t>48</a:t>
            </a:fld>
            <a:endParaRPr lang="en-US" smtClean="0">
              <a:latin typeface="Arial" charset="0"/>
              <a:cs typeface="Arial" charset="0"/>
            </a:endParaRPr>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p:spPr>
        <p:txBody>
          <a:bodyPr/>
          <a:lstStyle/>
          <a:p>
            <a:pPr eaLnBrk="1" hangingPunct="1"/>
            <a:r>
              <a:rPr lang="en-US" smtClean="0">
                <a:latin typeface="Arial" charset="0"/>
                <a:cs typeface="Arial" charset="0"/>
              </a:rPr>
              <a:t>Jus ad bellum: just cause for going to war</a:t>
            </a:r>
          </a:p>
          <a:p>
            <a:pPr eaLnBrk="1" hangingPunct="1"/>
            <a:r>
              <a:rPr lang="en-US" smtClean="0">
                <a:latin typeface="Arial" charset="0"/>
                <a:cs typeface="Arial" charset="0"/>
              </a:rPr>
              <a:t>Jus in bello: just way to wage war</a:t>
            </a:r>
          </a:p>
          <a:p>
            <a:pPr eaLnBrk="1" hangingPunct="1"/>
            <a:r>
              <a:rPr lang="en-US" smtClean="0">
                <a:latin typeface="Arial" charset="0"/>
                <a:cs typeface="Arial" charset="0"/>
              </a:rPr>
              <a:t>Perfidy: you can’t pretend to be an ambulance</a:t>
            </a:r>
          </a:p>
          <a:p>
            <a:pPr eaLnBrk="1" hangingPunct="1"/>
            <a:r>
              <a:rPr lang="en-US" smtClean="0">
                <a:latin typeface="Arial" charset="0"/>
                <a:cs typeface="Arial" charset="0"/>
              </a:rPr>
              <a:t>Distinction: you have to mark military objects clearly</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miter lim="800000"/>
            <a:headEnd/>
            <a:tailEnd/>
          </a:ln>
        </p:spPr>
        <p:txBody>
          <a:bodyPr/>
          <a:lstStyle/>
          <a:p>
            <a:fld id="{65468FCE-1EDF-489F-A8E8-A8590D686E31}" type="slidenum">
              <a:rPr lang="en-US" smtClean="0">
                <a:latin typeface="Arial" charset="0"/>
                <a:cs typeface="Arial" charset="0"/>
              </a:rPr>
              <a:pPr/>
              <a:t>49</a:t>
            </a:fld>
            <a:endParaRPr lang="en-US" smtClean="0">
              <a:latin typeface="Arial" charset="0"/>
              <a:cs typeface="Arial" charset="0"/>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p:spPr>
        <p:txBody>
          <a:bodyPr/>
          <a:lstStyle/>
          <a:p>
            <a:pPr eaLnBrk="1" hangingPunct="1"/>
            <a:r>
              <a:rPr lang="en-US" smtClean="0">
                <a:latin typeface="Arial" charset="0"/>
                <a:cs typeface="Arial" charset="0"/>
              </a:rPr>
              <a:t>Jus ad bellum: just cause for going to war</a:t>
            </a:r>
          </a:p>
          <a:p>
            <a:pPr eaLnBrk="1" hangingPunct="1"/>
            <a:r>
              <a:rPr lang="en-US" smtClean="0">
                <a:latin typeface="Arial" charset="0"/>
                <a:cs typeface="Arial" charset="0"/>
              </a:rPr>
              <a:t>Jus in bello: just way to wage war</a:t>
            </a:r>
          </a:p>
          <a:p>
            <a:pPr eaLnBrk="1" hangingPunct="1"/>
            <a:r>
              <a:rPr lang="en-US" smtClean="0">
                <a:latin typeface="Arial" charset="0"/>
                <a:cs typeface="Arial" charset="0"/>
              </a:rPr>
              <a:t>Perfidy: you can’t pretend to be an ambulance</a:t>
            </a:r>
          </a:p>
          <a:p>
            <a:pPr eaLnBrk="1" hangingPunct="1"/>
            <a:r>
              <a:rPr lang="en-US" smtClean="0">
                <a:latin typeface="Arial" charset="0"/>
                <a:cs typeface="Arial" charset="0"/>
              </a:rPr>
              <a:t>Distinction: you have to mark military objects clearly</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p:spPr>
        <p:txBody>
          <a:bodyPr/>
          <a:lstStyle/>
          <a:p>
            <a:endParaRPr lang="en-US" smtClean="0">
              <a:latin typeface="Arial" charset="0"/>
              <a:cs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p:cNvSpPr>
          <p:nvPr>
            <p:ph type="sldImg"/>
          </p:nvPr>
        </p:nvSpPr>
        <p:spPr>
          <a:ln/>
        </p:spPr>
      </p:sp>
      <p:sp>
        <p:nvSpPr>
          <p:cNvPr id="102402" name="Notes Placeholder 2"/>
          <p:cNvSpPr>
            <a:spLocks noGrp="1"/>
          </p:cNvSpPr>
          <p:nvPr>
            <p:ph type="body" idx="1"/>
          </p:nvPr>
        </p:nvSpPr>
        <p:spPr>
          <a:noFill/>
        </p:spPr>
        <p:txBody>
          <a:bodyPr/>
          <a:lstStyle/>
          <a:p>
            <a:r>
              <a:rPr lang="en-US" smtClean="0">
                <a:latin typeface="Arial" charset="0"/>
                <a:cs typeface="Arial" charset="0"/>
              </a:rPr>
              <a:t>Logo from: http://en.wikipedia.org/wiki/United_States_Cyber_Command  </a:t>
            </a:r>
          </a:p>
        </p:txBody>
      </p:sp>
      <p:sp>
        <p:nvSpPr>
          <p:cNvPr id="102403" name="Slide Number Placeholder 3"/>
          <p:cNvSpPr>
            <a:spLocks noGrp="1"/>
          </p:cNvSpPr>
          <p:nvPr>
            <p:ph type="sldNum" sz="quarter" idx="5"/>
          </p:nvPr>
        </p:nvSpPr>
        <p:spPr>
          <a:noFill/>
          <a:ln>
            <a:miter lim="800000"/>
            <a:headEnd/>
            <a:tailEnd/>
          </a:ln>
        </p:spPr>
        <p:txBody>
          <a:bodyPr/>
          <a:lstStyle/>
          <a:p>
            <a:fld id="{0B42AA36-82C7-4081-8DDF-D540B0C94E61}" type="slidenum">
              <a:rPr lang="en-US" smtClean="0">
                <a:latin typeface="Arial" charset="0"/>
                <a:cs typeface="Arial" charset="0"/>
              </a:rPr>
              <a:pPr/>
              <a:t>51</a:t>
            </a:fld>
            <a:endParaRPr lang="en-US" smtClean="0">
              <a:latin typeface="Arial" charset="0"/>
              <a:cs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noTextEdit="1"/>
          </p:cNvSpPr>
          <p:nvPr>
            <p:ph type="sldImg"/>
          </p:nvPr>
        </p:nvSpPr>
        <p:spPr>
          <a:ln/>
        </p:spPr>
      </p:sp>
      <p:sp>
        <p:nvSpPr>
          <p:cNvPr id="104450" name="Notes Placeholder 2"/>
          <p:cNvSpPr>
            <a:spLocks noGrp="1"/>
          </p:cNvSpPr>
          <p:nvPr>
            <p:ph type="body" idx="1"/>
          </p:nvPr>
        </p:nvSpPr>
        <p:spPr>
          <a:noFill/>
        </p:spPr>
        <p:txBody>
          <a:bodyPr/>
          <a:lstStyle/>
          <a:p>
            <a:pPr eaLnBrk="1" hangingPunct="1"/>
            <a:r>
              <a:rPr lang="en-US" smtClean="0">
                <a:latin typeface="Arial" charset="0"/>
                <a:cs typeface="Arial" charset="0"/>
              </a:rPr>
              <a:t>Image from: http://news.cnet.com/8301-1009_3-20020901-83.html </a:t>
            </a:r>
          </a:p>
        </p:txBody>
      </p:sp>
      <p:sp>
        <p:nvSpPr>
          <p:cNvPr id="104451" name="Slide Number Placeholder 3"/>
          <p:cNvSpPr>
            <a:spLocks noGrp="1"/>
          </p:cNvSpPr>
          <p:nvPr>
            <p:ph type="sldNum" sz="quarter" idx="5"/>
          </p:nvPr>
        </p:nvSpPr>
        <p:spPr>
          <a:noFill/>
          <a:ln>
            <a:miter lim="800000"/>
            <a:headEnd/>
            <a:tailEnd/>
          </a:ln>
        </p:spPr>
        <p:txBody>
          <a:bodyPr/>
          <a:lstStyle/>
          <a:p>
            <a:fld id="{A0CC6957-8BD7-4BFA-AEFC-69EDC483F1AD}" type="slidenum">
              <a:rPr lang="en-US" smtClean="0">
                <a:latin typeface="Arial" charset="0"/>
                <a:cs typeface="Arial" charset="0"/>
              </a:rPr>
              <a:pPr/>
              <a:t>53</a:t>
            </a:fld>
            <a:endParaRPr lang="en-US" smtClean="0">
              <a:latin typeface="Arial" charset="0"/>
              <a:cs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p:cNvSpPr>
          <p:nvPr>
            <p:ph type="sldImg"/>
          </p:nvPr>
        </p:nvSpPr>
        <p:spPr>
          <a:ln/>
        </p:spPr>
      </p:sp>
      <p:sp>
        <p:nvSpPr>
          <p:cNvPr id="106498" name="Notes Placeholder 2"/>
          <p:cNvSpPr>
            <a:spLocks noGrp="1"/>
          </p:cNvSpPr>
          <p:nvPr>
            <p:ph type="body" idx="1"/>
          </p:nvPr>
        </p:nvSpPr>
        <p:spPr>
          <a:noFill/>
        </p:spPr>
        <p:txBody>
          <a:bodyPr/>
          <a:lstStyle/>
          <a:p>
            <a:r>
              <a:rPr lang="en-US" dirty="0" smtClean="0">
                <a:latin typeface="Arial" charset="0"/>
                <a:cs typeface="Arial" charset="0"/>
              </a:rPr>
              <a:t>The deep web can be used to hide malicious</a:t>
            </a:r>
            <a:r>
              <a:rPr lang="en-US" baseline="0" dirty="0" smtClean="0">
                <a:latin typeface="Arial" charset="0"/>
                <a:cs typeface="Arial" charset="0"/>
              </a:rPr>
              <a:t> activity or to get around government censorship.</a:t>
            </a:r>
            <a:endParaRPr lang="en-US" dirty="0" smtClean="0">
              <a:latin typeface="Arial" charset="0"/>
              <a:cs typeface="Arial" charset="0"/>
            </a:endParaRPr>
          </a:p>
          <a:p>
            <a:r>
              <a:rPr lang="en-US" dirty="0" smtClean="0">
                <a:latin typeface="Arial" charset="0"/>
                <a:cs typeface="Arial" charset="0"/>
              </a:rPr>
              <a:t>http://witnessthis.wordpress.com/2009/12/14/the-dark-web-explained-2/</a:t>
            </a:r>
          </a:p>
        </p:txBody>
      </p:sp>
      <p:sp>
        <p:nvSpPr>
          <p:cNvPr id="106499" name="Slide Number Placeholder 3"/>
          <p:cNvSpPr>
            <a:spLocks noGrp="1"/>
          </p:cNvSpPr>
          <p:nvPr>
            <p:ph type="sldNum" sz="quarter" idx="5"/>
          </p:nvPr>
        </p:nvSpPr>
        <p:spPr>
          <a:noFill/>
          <a:ln>
            <a:miter lim="800000"/>
            <a:headEnd/>
            <a:tailEnd/>
          </a:ln>
        </p:spPr>
        <p:txBody>
          <a:bodyPr/>
          <a:lstStyle/>
          <a:p>
            <a:fld id="{0E301869-71CE-440B-9EE6-6E139C74C26B}" type="slidenum">
              <a:rPr lang="en-US" smtClean="0">
                <a:latin typeface="Arial" charset="0"/>
                <a:cs typeface="Arial" charset="0"/>
              </a:rPr>
              <a:pPr/>
              <a:t>54</a:t>
            </a:fld>
            <a:endParaRPr lang="en-US" smtClean="0">
              <a:latin typeface="Arial" charset="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a:ln/>
        </p:spPr>
      </p:sp>
      <p:sp>
        <p:nvSpPr>
          <p:cNvPr id="24578" name="Notes Placeholder 2"/>
          <p:cNvSpPr>
            <a:spLocks noGrp="1"/>
          </p:cNvSpPr>
          <p:nvPr>
            <p:ph type="body" idx="1"/>
          </p:nvPr>
        </p:nvSpPr>
        <p:spPr>
          <a:noFill/>
        </p:spPr>
        <p:txBody>
          <a:bodyPr/>
          <a:lstStyle/>
          <a:p>
            <a:r>
              <a:rPr lang="en-US" smtClean="0">
                <a:latin typeface="Arial" charset="0"/>
                <a:cs typeface="Arial" charset="0"/>
              </a:rPr>
              <a:t>The article is about rogue software that, via a flash drive, got on to a single U.S. military laptop on a post in the Middle East in 2008. Then it spread on the military’s network.  More generally, anyone can give away “free” flashdrives with anything on them they want.</a:t>
            </a:r>
          </a:p>
        </p:txBody>
      </p:sp>
      <p:sp>
        <p:nvSpPr>
          <p:cNvPr id="24579" name="Slide Number Placeholder 3"/>
          <p:cNvSpPr>
            <a:spLocks noGrp="1"/>
          </p:cNvSpPr>
          <p:nvPr>
            <p:ph type="sldNum" sz="quarter" idx="5"/>
          </p:nvPr>
        </p:nvSpPr>
        <p:spPr>
          <a:noFill/>
          <a:ln>
            <a:miter lim="800000"/>
            <a:headEnd/>
            <a:tailEnd/>
          </a:ln>
        </p:spPr>
        <p:txBody>
          <a:bodyPr/>
          <a:lstStyle/>
          <a:p>
            <a:fld id="{3EE00353-EEB0-4D75-AEC7-5456FE52ADFC}" type="slidenum">
              <a:rPr lang="en-US" smtClean="0">
                <a:latin typeface="Arial" charset="0"/>
                <a:cs typeface="Arial" charset="0"/>
              </a:rPr>
              <a:pPr/>
              <a:t>6</a:t>
            </a:fld>
            <a:endParaRPr lang="en-US" smtClean="0">
              <a:latin typeface="Arial" charset="0"/>
              <a:cs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p:cNvSpPr>
          <p:nvPr>
            <p:ph type="sldImg"/>
          </p:nvPr>
        </p:nvSpPr>
        <p:spPr>
          <a:ln/>
        </p:spPr>
      </p:sp>
      <p:sp>
        <p:nvSpPr>
          <p:cNvPr id="108546" name="Notes Placeholder 2"/>
          <p:cNvSpPr>
            <a:spLocks noGrp="1"/>
          </p:cNvSpPr>
          <p:nvPr>
            <p:ph type="body" idx="1"/>
          </p:nvPr>
        </p:nvSpPr>
        <p:spPr>
          <a:noFill/>
        </p:spPr>
        <p:txBody>
          <a:bodyPr/>
          <a:lstStyle/>
          <a:p>
            <a:r>
              <a:rPr lang="en-US" smtClean="0">
                <a:latin typeface="Arial" charset="0"/>
                <a:cs typeface="Arial" charset="0"/>
              </a:rPr>
              <a:t>David Reed, A Balanced Introduction to Computer Science</a:t>
            </a:r>
          </a:p>
        </p:txBody>
      </p:sp>
      <p:sp>
        <p:nvSpPr>
          <p:cNvPr id="108547" name="Slide Number Placeholder 3"/>
          <p:cNvSpPr>
            <a:spLocks noGrp="1"/>
          </p:cNvSpPr>
          <p:nvPr>
            <p:ph type="sldNum" sz="quarter" idx="5"/>
          </p:nvPr>
        </p:nvSpPr>
        <p:spPr>
          <a:noFill/>
          <a:ln>
            <a:miter lim="800000"/>
            <a:headEnd/>
            <a:tailEnd/>
          </a:ln>
        </p:spPr>
        <p:txBody>
          <a:bodyPr/>
          <a:lstStyle/>
          <a:p>
            <a:fld id="{A5F2F981-8523-47B8-9768-AAA3F796AC26}" type="slidenum">
              <a:rPr lang="en-US" smtClean="0">
                <a:latin typeface="Arial" charset="0"/>
                <a:cs typeface="Arial" charset="0"/>
              </a:rPr>
              <a:pPr/>
              <a:t>56</a:t>
            </a:fld>
            <a:endParaRPr lang="en-US" smtClean="0">
              <a:latin typeface="Arial" charset="0"/>
              <a:cs typeface="Arial"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p:cNvSpPr>
          <p:nvPr>
            <p:ph type="sldImg"/>
          </p:nvPr>
        </p:nvSpPr>
        <p:spPr>
          <a:ln/>
        </p:spPr>
      </p:sp>
      <p:sp>
        <p:nvSpPr>
          <p:cNvPr id="114690" name="Notes Placeholder 2"/>
          <p:cNvSpPr>
            <a:spLocks noGrp="1"/>
          </p:cNvSpPr>
          <p:nvPr>
            <p:ph type="body" idx="1"/>
          </p:nvPr>
        </p:nvSpPr>
        <p:spPr>
          <a:noFill/>
        </p:spPr>
        <p:txBody>
          <a:bodyPr/>
          <a:lstStyle/>
          <a:p>
            <a:r>
              <a:rPr lang="en-US" smtClean="0">
                <a:latin typeface="Arial" charset="0"/>
                <a:cs typeface="Arial" charset="0"/>
              </a:rPr>
              <a:t>Click to watch the video</a:t>
            </a:r>
          </a:p>
        </p:txBody>
      </p:sp>
      <p:sp>
        <p:nvSpPr>
          <p:cNvPr id="114691" name="Slide Number Placeholder 3"/>
          <p:cNvSpPr>
            <a:spLocks noGrp="1"/>
          </p:cNvSpPr>
          <p:nvPr>
            <p:ph type="sldNum" sz="quarter" idx="5"/>
          </p:nvPr>
        </p:nvSpPr>
        <p:spPr>
          <a:noFill/>
          <a:ln>
            <a:miter lim="800000"/>
            <a:headEnd/>
            <a:tailEnd/>
          </a:ln>
        </p:spPr>
        <p:txBody>
          <a:bodyPr/>
          <a:lstStyle/>
          <a:p>
            <a:fld id="{00CDA943-C93C-4376-B834-2BA8E031E622}" type="slidenum">
              <a:rPr lang="en-US" smtClean="0">
                <a:latin typeface="Arial" charset="0"/>
                <a:cs typeface="Arial" charset="0"/>
              </a:rPr>
              <a:pPr/>
              <a:t>57</a:t>
            </a:fld>
            <a:endParaRPr lang="en-US" smtClean="0">
              <a:latin typeface="Arial" charset="0"/>
              <a:cs typeface="Arial"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p:cNvSpPr>
          <p:nvPr>
            <p:ph type="sldImg"/>
          </p:nvPr>
        </p:nvSpPr>
        <p:spPr>
          <a:ln/>
        </p:spPr>
      </p:sp>
      <p:sp>
        <p:nvSpPr>
          <p:cNvPr id="112642" name="Notes Placeholder 2"/>
          <p:cNvSpPr>
            <a:spLocks noGrp="1"/>
          </p:cNvSpPr>
          <p:nvPr>
            <p:ph type="body" idx="1"/>
          </p:nvPr>
        </p:nvSpPr>
        <p:spPr>
          <a:noFill/>
        </p:spPr>
        <p:txBody>
          <a:bodyPr/>
          <a:lstStyle/>
          <a:p>
            <a:r>
              <a:rPr lang="en-US" dirty="0" smtClean="0">
                <a:latin typeface="Arial" charset="0"/>
                <a:cs typeface="Arial" charset="0"/>
              </a:rPr>
              <a:t>Go there to see it bigger but you have to scroll.  I tried</a:t>
            </a:r>
            <a:r>
              <a:rPr lang="en-US" baseline="0" dirty="0" smtClean="0">
                <a:latin typeface="Arial" charset="0"/>
                <a:cs typeface="Arial" charset="0"/>
              </a:rPr>
              <a:t> this on 10/19/12 and the image didn’t appear.</a:t>
            </a:r>
            <a:endParaRPr lang="en-US" dirty="0" smtClean="0">
              <a:latin typeface="Arial" charset="0"/>
              <a:cs typeface="Arial" charset="0"/>
            </a:endParaRPr>
          </a:p>
        </p:txBody>
      </p:sp>
      <p:sp>
        <p:nvSpPr>
          <p:cNvPr id="112643" name="Slide Number Placeholder 3"/>
          <p:cNvSpPr>
            <a:spLocks noGrp="1"/>
          </p:cNvSpPr>
          <p:nvPr>
            <p:ph type="sldNum" sz="quarter" idx="5"/>
          </p:nvPr>
        </p:nvSpPr>
        <p:spPr>
          <a:noFill/>
          <a:ln>
            <a:miter lim="800000"/>
            <a:headEnd/>
            <a:tailEnd/>
          </a:ln>
        </p:spPr>
        <p:txBody>
          <a:bodyPr/>
          <a:lstStyle/>
          <a:p>
            <a:fld id="{8365A238-D14C-4EFF-88D9-DF4B5CB2DE9B}" type="slidenum">
              <a:rPr lang="en-US" smtClean="0">
                <a:latin typeface="Arial" charset="0"/>
                <a:cs typeface="Arial" charset="0"/>
              </a:rPr>
              <a:pPr/>
              <a:t>58</a:t>
            </a:fld>
            <a:endParaRPr lang="en-US" smtClean="0">
              <a:latin typeface="Arial" charset="0"/>
              <a:cs typeface="Arial"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p:cNvSpPr>
          <p:nvPr>
            <p:ph type="sldImg"/>
          </p:nvPr>
        </p:nvSpPr>
        <p:spPr>
          <a:ln/>
        </p:spPr>
      </p:sp>
      <p:sp>
        <p:nvSpPr>
          <p:cNvPr id="110594" name="Notes Placeholder 2"/>
          <p:cNvSpPr>
            <a:spLocks noGrp="1"/>
          </p:cNvSpPr>
          <p:nvPr>
            <p:ph type="body" idx="1"/>
          </p:nvPr>
        </p:nvSpPr>
        <p:spPr>
          <a:noFill/>
        </p:spPr>
        <p:txBody>
          <a:bodyPr/>
          <a:lstStyle/>
          <a:p>
            <a:r>
              <a:rPr lang="en-US" smtClean="0">
                <a:latin typeface="Arial" charset="0"/>
                <a:cs typeface="Arial" charset="0"/>
              </a:rPr>
              <a:t>http://pcplus.techradar.com/node/3066 </a:t>
            </a:r>
          </a:p>
        </p:txBody>
      </p:sp>
      <p:sp>
        <p:nvSpPr>
          <p:cNvPr id="110595" name="Slide Number Placeholder 3"/>
          <p:cNvSpPr>
            <a:spLocks noGrp="1"/>
          </p:cNvSpPr>
          <p:nvPr>
            <p:ph type="sldNum" sz="quarter" idx="5"/>
          </p:nvPr>
        </p:nvSpPr>
        <p:spPr>
          <a:noFill/>
          <a:ln>
            <a:miter lim="800000"/>
            <a:headEnd/>
            <a:tailEnd/>
          </a:ln>
        </p:spPr>
        <p:txBody>
          <a:bodyPr/>
          <a:lstStyle/>
          <a:p>
            <a:fld id="{4952649A-8CC7-46EF-81F2-AD2F1204DE4A}" type="slidenum">
              <a:rPr lang="en-US" smtClean="0">
                <a:latin typeface="Arial" charset="0"/>
                <a:cs typeface="Arial" charset="0"/>
              </a:rPr>
              <a:pPr/>
              <a:t>59</a:t>
            </a:fld>
            <a:endParaRPr lang="en-US" smtClean="0">
              <a:latin typeface="Arial" charset="0"/>
              <a:cs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p:cNvSpPr>
          <p:nvPr>
            <p:ph type="sldImg"/>
          </p:nvPr>
        </p:nvSpPr>
        <p:spPr>
          <a:ln/>
        </p:spPr>
      </p:sp>
      <p:sp>
        <p:nvSpPr>
          <p:cNvPr id="116738" name="Notes Placeholder 2"/>
          <p:cNvSpPr>
            <a:spLocks noGrp="1"/>
          </p:cNvSpPr>
          <p:nvPr>
            <p:ph type="body" idx="1"/>
          </p:nvPr>
        </p:nvSpPr>
        <p:spPr>
          <a:noFill/>
        </p:spPr>
        <p:txBody>
          <a:bodyPr/>
          <a:lstStyle/>
          <a:p>
            <a:r>
              <a:rPr lang="en-US" dirty="0" smtClean="0">
                <a:latin typeface="Arial" charset="0"/>
                <a:cs typeface="Arial" charset="0"/>
              </a:rPr>
              <a:t>http://eval.symantec.com/mktginfo/enterprise/white_papers/b-whitepaper_internet_security_threat_report_xv_04-2010.en-us.pdf</a:t>
            </a:r>
          </a:p>
        </p:txBody>
      </p:sp>
      <p:sp>
        <p:nvSpPr>
          <p:cNvPr id="116739" name="Slide Number Placeholder 3"/>
          <p:cNvSpPr>
            <a:spLocks noGrp="1"/>
          </p:cNvSpPr>
          <p:nvPr>
            <p:ph type="sldNum" sz="quarter" idx="5"/>
          </p:nvPr>
        </p:nvSpPr>
        <p:spPr>
          <a:noFill/>
          <a:ln>
            <a:miter lim="800000"/>
            <a:headEnd/>
            <a:tailEnd/>
          </a:ln>
        </p:spPr>
        <p:txBody>
          <a:bodyPr/>
          <a:lstStyle/>
          <a:p>
            <a:fld id="{ADE533E5-247E-4204-B061-4CA44B7D6297}" type="slidenum">
              <a:rPr lang="en-US" smtClean="0">
                <a:latin typeface="Arial" charset="0"/>
                <a:cs typeface="Arial" charset="0"/>
              </a:rPr>
              <a:pPr/>
              <a:t>60</a:t>
            </a:fld>
            <a:endParaRPr lang="en-US" smtClean="0">
              <a:latin typeface="Arial" charset="0"/>
              <a:cs typeface="Arial"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p:cNvSpPr>
            <a:spLocks noGrp="1" noRot="1" noChangeAspect="1"/>
          </p:cNvSpPr>
          <p:nvPr>
            <p:ph type="sldImg"/>
          </p:nvPr>
        </p:nvSpPr>
        <p:spPr>
          <a:ln/>
        </p:spPr>
      </p:sp>
      <p:sp>
        <p:nvSpPr>
          <p:cNvPr id="118786" name="Notes Placeholder 2"/>
          <p:cNvSpPr>
            <a:spLocks noGrp="1"/>
          </p:cNvSpPr>
          <p:nvPr>
            <p:ph type="body" idx="1"/>
          </p:nvPr>
        </p:nvSpPr>
        <p:spPr>
          <a:noFill/>
        </p:spPr>
        <p:txBody>
          <a:bodyPr/>
          <a:lstStyle/>
          <a:p>
            <a:r>
              <a:rPr lang="en-US" smtClean="0">
                <a:latin typeface="Arial" charset="0"/>
                <a:cs typeface="Arial" charset="0"/>
              </a:rPr>
              <a:t>http://www.sophos.com/security/topic/security-threat-report-2011.html?utm_source=Non-campaign&amp;utm_medium=AdWords&amp;utm_campaign=NA-AW-SecurityThreatReport-NL</a:t>
            </a:r>
          </a:p>
        </p:txBody>
      </p:sp>
      <p:sp>
        <p:nvSpPr>
          <p:cNvPr id="118787" name="Slide Number Placeholder 3"/>
          <p:cNvSpPr>
            <a:spLocks noGrp="1"/>
          </p:cNvSpPr>
          <p:nvPr>
            <p:ph type="sldNum" sz="quarter" idx="5"/>
          </p:nvPr>
        </p:nvSpPr>
        <p:spPr>
          <a:noFill/>
          <a:ln>
            <a:miter lim="800000"/>
            <a:headEnd/>
            <a:tailEnd/>
          </a:ln>
        </p:spPr>
        <p:txBody>
          <a:bodyPr/>
          <a:lstStyle/>
          <a:p>
            <a:fld id="{FCD82821-6D7D-4FE5-B102-3B06255CD806}" type="slidenum">
              <a:rPr lang="en-US" smtClean="0">
                <a:latin typeface="Arial" charset="0"/>
                <a:cs typeface="Arial" charset="0"/>
              </a:rPr>
              <a:pPr/>
              <a:t>61</a:t>
            </a:fld>
            <a:endParaRPr lang="en-US" smtClean="0">
              <a:latin typeface="Arial" charset="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a:ln/>
        </p:spPr>
      </p:sp>
      <p:sp>
        <p:nvSpPr>
          <p:cNvPr id="26626" name="Notes Placeholder 2"/>
          <p:cNvSpPr>
            <a:spLocks noGrp="1"/>
          </p:cNvSpPr>
          <p:nvPr>
            <p:ph type="body" idx="1"/>
          </p:nvPr>
        </p:nvSpPr>
        <p:spPr>
          <a:noFill/>
        </p:spPr>
        <p:txBody>
          <a:bodyPr/>
          <a:lstStyle/>
          <a:p>
            <a:r>
              <a:rPr lang="en-US" smtClean="0">
                <a:latin typeface="Arial" charset="0"/>
                <a:cs typeface="Arial" charset="0"/>
              </a:rPr>
              <a:t>David and Goliath:  In the physical space, one little guy can rarely successfully attack a big guy.  But not so in cyberspace.  Even big powerful corps and governments can get hacked by a single kid in a garage.</a:t>
            </a:r>
          </a:p>
          <a:p>
            <a:r>
              <a:rPr lang="en-US" smtClean="0">
                <a:latin typeface="Arial" charset="0"/>
                <a:cs typeface="Arial" charset="0"/>
              </a:rPr>
              <a:t>http://www.yeujesus.com/links/Movies/page.html </a:t>
            </a:r>
          </a:p>
        </p:txBody>
      </p:sp>
      <p:sp>
        <p:nvSpPr>
          <p:cNvPr id="26627" name="Slide Number Placeholder 3"/>
          <p:cNvSpPr>
            <a:spLocks noGrp="1"/>
          </p:cNvSpPr>
          <p:nvPr>
            <p:ph type="sldNum" sz="quarter" idx="5"/>
          </p:nvPr>
        </p:nvSpPr>
        <p:spPr>
          <a:noFill/>
          <a:ln>
            <a:miter lim="800000"/>
            <a:headEnd/>
            <a:tailEnd/>
          </a:ln>
        </p:spPr>
        <p:txBody>
          <a:bodyPr/>
          <a:lstStyle/>
          <a:p>
            <a:fld id="{EBC8835B-7A57-4024-A2C9-51933E1ED039}" type="slidenum">
              <a:rPr lang="en-US" smtClean="0">
                <a:latin typeface="Arial" charset="0"/>
                <a:cs typeface="Arial" charset="0"/>
              </a:rPr>
              <a:pPr/>
              <a:t>9</a:t>
            </a:fld>
            <a:endParaRPr lang="en-US" smtClean="0">
              <a:latin typeface="Arial" charset="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p:spPr>
        <p:txBody>
          <a:bodyPr/>
          <a:lstStyle/>
          <a:p>
            <a:endParaRPr lang="en-US" smtClean="0">
              <a:latin typeface="Arial" charset="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a:ln/>
        </p:spPr>
      </p:sp>
      <p:sp>
        <p:nvSpPr>
          <p:cNvPr id="29698" name="Notes Placeholder 2"/>
          <p:cNvSpPr>
            <a:spLocks noGrp="1"/>
          </p:cNvSpPr>
          <p:nvPr>
            <p:ph type="body" idx="1"/>
          </p:nvPr>
        </p:nvSpPr>
        <p:spPr>
          <a:noFill/>
        </p:spPr>
        <p:txBody>
          <a:bodyPr/>
          <a:lstStyle/>
          <a:p>
            <a:r>
              <a:rPr lang="en-US" smtClean="0">
                <a:latin typeface="Arial" charset="0"/>
                <a:cs typeface="Arial" charset="0"/>
              </a:rPr>
              <a:t>In the beginning, it was small and for science.  So it was designed to be open.   Hackers exploit this.</a:t>
            </a:r>
          </a:p>
        </p:txBody>
      </p:sp>
      <p:sp>
        <p:nvSpPr>
          <p:cNvPr id="29699" name="Slide Number Placeholder 3"/>
          <p:cNvSpPr>
            <a:spLocks noGrp="1"/>
          </p:cNvSpPr>
          <p:nvPr>
            <p:ph type="sldNum" sz="quarter" idx="5"/>
          </p:nvPr>
        </p:nvSpPr>
        <p:spPr>
          <a:noFill/>
          <a:ln>
            <a:miter lim="800000"/>
            <a:headEnd/>
            <a:tailEnd/>
          </a:ln>
        </p:spPr>
        <p:txBody>
          <a:bodyPr/>
          <a:lstStyle/>
          <a:p>
            <a:fld id="{8CEDB1B8-3D38-4F01-9CCF-1FB9B56F423C}" type="slidenum">
              <a:rPr lang="en-US" smtClean="0">
                <a:latin typeface="Arial" charset="0"/>
                <a:cs typeface="Arial" charset="0"/>
              </a:rPr>
              <a:pPr/>
              <a:t>11</a:t>
            </a:fld>
            <a:endParaRPr lang="en-US" smtClean="0">
              <a:latin typeface="Arial" charset="0"/>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a:ln/>
        </p:spPr>
      </p:sp>
      <p:sp>
        <p:nvSpPr>
          <p:cNvPr id="31746" name="Notes Placeholder 2"/>
          <p:cNvSpPr>
            <a:spLocks noGrp="1"/>
          </p:cNvSpPr>
          <p:nvPr>
            <p:ph type="body" idx="1"/>
          </p:nvPr>
        </p:nvSpPr>
        <p:spPr>
          <a:noFill/>
        </p:spPr>
        <p:txBody>
          <a:bodyPr/>
          <a:lstStyle/>
          <a:p>
            <a:r>
              <a:rPr lang="en-US" smtClean="0">
                <a:latin typeface="Arial" charset="0"/>
                <a:cs typeface="Arial" charset="0"/>
              </a:rPr>
              <a:t>In the beginning, it was small and for science.  So it was designed to be open. </a:t>
            </a:r>
          </a:p>
          <a:p>
            <a:r>
              <a:rPr lang="en-US" smtClean="0">
                <a:latin typeface="Arial" charset="0"/>
                <a:cs typeface="Arial" charset="0"/>
              </a:rPr>
              <a:t>http://www.maconstateit.net/Tutorials/XHTML/XHTML01/xhtml01-01.php </a:t>
            </a:r>
          </a:p>
        </p:txBody>
      </p:sp>
      <p:sp>
        <p:nvSpPr>
          <p:cNvPr id="31747" name="Slide Number Placeholder 3"/>
          <p:cNvSpPr>
            <a:spLocks noGrp="1"/>
          </p:cNvSpPr>
          <p:nvPr>
            <p:ph type="sldNum" sz="quarter" idx="5"/>
          </p:nvPr>
        </p:nvSpPr>
        <p:spPr>
          <a:noFill/>
          <a:ln>
            <a:miter lim="800000"/>
            <a:headEnd/>
            <a:tailEnd/>
          </a:ln>
        </p:spPr>
        <p:txBody>
          <a:bodyPr/>
          <a:lstStyle/>
          <a:p>
            <a:fld id="{06302D1F-48B7-4A0C-BB8B-D5EE190BDEF1}" type="slidenum">
              <a:rPr lang="en-US" smtClean="0">
                <a:latin typeface="Arial" charset="0"/>
                <a:cs typeface="Arial" charset="0"/>
              </a:rPr>
              <a:pPr/>
              <a:t>12</a:t>
            </a:fld>
            <a:endParaRPr lang="en-US" smtClean="0">
              <a:latin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DAE788-0873-4B68-8FE2-E14E3BFC0DB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19472D-7200-42CD-9C43-03906FEC26A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6FCC78-3496-44D6-BA22-2933FDC89614}"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B7B3999E-22D6-4BEE-9C78-693054FD0766}"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DB72776-6C8E-48BB-BD24-1B76101BB04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A2FA37-93C7-45EE-8A49-70E62AFBB81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EA0252-0954-485E-8003-EE9B466DEAF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54D1B6-1C01-4133-B881-88ED9AA04AA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CFD5B8C-A187-433F-B406-DBF27026167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14FB911-3883-4F5C-89D0-CFA8EECE066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4A640CB-F6BC-4BC1-BBA3-D71BC940593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35F5EF-C752-48F8-94D8-3A82E002B60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087A60-962A-455D-9C19-677316CC32A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atin typeface="Arial" pitchFamily="34" charset="0"/>
                <a:cs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Arial" pitchFamily="34" charset="0"/>
              </a:defRPr>
            </a:lvl1pPr>
          </a:lstStyle>
          <a:p>
            <a:pPr>
              <a:defRPr/>
            </a:pPr>
            <a:fld id="{AB7C9D05-A7DD-4D61-9858-E44B2588820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0" r:id="rId2"/>
    <p:sldLayoutId id="2147483659" r:id="rId3"/>
    <p:sldLayoutId id="2147483658" r:id="rId4"/>
    <p:sldLayoutId id="2147483657" r:id="rId5"/>
    <p:sldLayoutId id="2147483656" r:id="rId6"/>
    <p:sldLayoutId id="2147483655" r:id="rId7"/>
    <p:sldLayoutId id="2147483654" r:id="rId8"/>
    <p:sldLayoutId id="2147483653" r:id="rId9"/>
    <p:sldLayoutId id="2147483652" r:id="rId10"/>
    <p:sldLayoutId id="2147483651" r:id="rId11"/>
    <p:sldLayoutId id="2147483650" r:id="rId12"/>
    <p:sldLayoutId id="214748364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9.pn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8.png"/><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allaboutmarketresearch.com/internet.ht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mybadstuff.com/onewhitepixel.gif"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3.xml"/><Relationship Id="rId1" Type="http://schemas.openxmlformats.org/officeDocument/2006/relationships/vmlDrawing" Target="../drawings/vmlDrawing2.vml"/><Relationship Id="rId5" Type="http://schemas.openxmlformats.org/officeDocument/2006/relationships/image" Target="../media/image11.png"/><Relationship Id="rId4" Type="http://schemas.openxmlformats.org/officeDocument/2006/relationships/oleObject" Target="../embeddings/oleObject3.bin"/></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2.png"/><Relationship Id="rId4" Type="http://schemas.openxmlformats.org/officeDocument/2006/relationships/oleObject" Target="../embeddings/oleObject4.bin"/></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www.malwarebytes.org/"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us.norton.com/theme.jsp?themeid=cybercrime_report"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digitalattackmap.com/#anim=1&amp;color=0&amp;country=ALL&amp;time=16178&amp;view=map"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www.forbes.com/2010/02/09/banks-consumers-fraud-technology-security-id-theft.html"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money.cnn.com/2012/09/17/technology/smartphone-cyberattack/index.html"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hyperlink" Target="http://www.lavasoft.com/mylavasoft/company/blog/ftc-spyware-settlement-remotespy" TargetMode="External"/><Relationship Id="rId4" Type="http://schemas.openxmlformats.org/officeDocument/2006/relationships/hyperlink" Target="http://www.remotespy.com/"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www.statesman.com/news/local/austin-parents-students-community-leaders-talk-about-cyberbullying-1302625.html?cxtype=rss_ece_frontpage" TargetMode="External"/><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http://www.nap.edu/catalog.php?record_id=12651"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news.yahoo.com/defense-chief-calls-cyberspace-battlefront-future-001539365.html" TargetMode="External"/><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hyperlink" Target="http://news.cnet.com/8301-1009_3-20020901-83.html"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http://freenetproject.org/" TargetMode="External"/></Relationships>
</file>

<file path=ppt/slides/_rels/slide55.xml.rels><?xml version="1.0" encoding="UTF-8" standalone="yes"?>
<Relationships xmlns="http://schemas.openxmlformats.org/package/2006/relationships"><Relationship Id="rId2" Type="http://schemas.openxmlformats.org/officeDocument/2006/relationships/hyperlink" Target="http://www.nytimes.com/2013/09/01/world/americas/documents-detail-cyberoperations-by-us.html?_r=1&amp;"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www.symantec.com/tv/news/details.jsp?vid=750972922001"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hyperlink" Target="http://www.symantec.com/business/popup.jsp?popupid=attack_kit_evolution_timeline"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washingtonpost.com/wp-dyn/content/article/2010/08/24/AR2010082406154.html?nav=rss_email/component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games.yahoo.com/blogs/plugged-in/25-most-popular-passwords-2012-164015152.html"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games.yahoo.com/blogs/plugged-in/25-most-popular-passwords-2012-164015152.html"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ctrTitle"/>
          </p:nvPr>
        </p:nvSpPr>
        <p:spPr/>
        <p:txBody>
          <a:bodyPr/>
          <a:lstStyle/>
          <a:p>
            <a:pPr eaLnBrk="1" hangingPunct="1"/>
            <a:r>
              <a:rPr lang="en-US" smtClean="0"/>
              <a:t>Cybersecurity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457200" y="274638"/>
            <a:ext cx="8229600" cy="715962"/>
          </a:xfrm>
        </p:spPr>
        <p:txBody>
          <a:bodyPr/>
          <a:lstStyle/>
          <a:p>
            <a:r>
              <a:rPr lang="en-US" sz="3200" b="1" smtClean="0"/>
              <a:t>Why?</a:t>
            </a:r>
          </a:p>
        </p:txBody>
      </p:sp>
      <p:sp>
        <p:nvSpPr>
          <p:cNvPr id="27650" name="Content Placeholder 2"/>
          <p:cNvSpPr>
            <a:spLocks noGrp="1"/>
          </p:cNvSpPr>
          <p:nvPr>
            <p:ph idx="1"/>
          </p:nvPr>
        </p:nvSpPr>
        <p:spPr/>
        <p:txBody>
          <a:bodyPr/>
          <a:lstStyle/>
          <a:p>
            <a:r>
              <a:rPr lang="en-US" sz="2800" smtClean="0"/>
              <a:t>Anonymity</a:t>
            </a:r>
          </a:p>
          <a:p>
            <a:endParaRPr lang="en-US" sz="2800" smtClean="0"/>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457200" y="274638"/>
            <a:ext cx="8229600" cy="715962"/>
          </a:xfrm>
        </p:spPr>
        <p:txBody>
          <a:bodyPr/>
          <a:lstStyle/>
          <a:p>
            <a:r>
              <a:rPr lang="en-US" sz="3200" b="1" smtClean="0"/>
              <a:t>Why?</a:t>
            </a:r>
          </a:p>
        </p:txBody>
      </p:sp>
      <p:sp>
        <p:nvSpPr>
          <p:cNvPr id="28674" name="Content Placeholder 2"/>
          <p:cNvSpPr>
            <a:spLocks noGrp="1"/>
          </p:cNvSpPr>
          <p:nvPr>
            <p:ph idx="1"/>
          </p:nvPr>
        </p:nvSpPr>
        <p:spPr/>
        <p:txBody>
          <a:bodyPr/>
          <a:lstStyle/>
          <a:p>
            <a:r>
              <a:rPr lang="en-US" sz="2800" smtClean="0"/>
              <a:t>Anonymity</a:t>
            </a:r>
          </a:p>
          <a:p>
            <a:endParaRPr lang="en-US" sz="2800" smtClean="0"/>
          </a:p>
          <a:p>
            <a:r>
              <a:rPr lang="en-US" sz="2800" smtClean="0"/>
              <a:t>Trust</a:t>
            </a: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457200" y="274638"/>
            <a:ext cx="8229600" cy="715962"/>
          </a:xfrm>
        </p:spPr>
        <p:txBody>
          <a:bodyPr/>
          <a:lstStyle/>
          <a:p>
            <a:r>
              <a:rPr lang="en-US" sz="3200" b="1" smtClean="0"/>
              <a:t>Why?</a:t>
            </a:r>
          </a:p>
        </p:txBody>
      </p:sp>
      <p:sp>
        <p:nvSpPr>
          <p:cNvPr id="30722" name="Content Placeholder 2"/>
          <p:cNvSpPr>
            <a:spLocks noGrp="1"/>
          </p:cNvSpPr>
          <p:nvPr>
            <p:ph idx="1"/>
          </p:nvPr>
        </p:nvSpPr>
        <p:spPr/>
        <p:txBody>
          <a:bodyPr/>
          <a:lstStyle/>
          <a:p>
            <a:r>
              <a:rPr lang="en-US" sz="2800" smtClean="0"/>
              <a:t>Anonymity</a:t>
            </a:r>
          </a:p>
          <a:p>
            <a:endParaRPr lang="en-US" sz="2800" smtClean="0"/>
          </a:p>
          <a:p>
            <a:r>
              <a:rPr lang="en-US" sz="2800" smtClean="0"/>
              <a:t>Trust</a:t>
            </a:r>
          </a:p>
        </p:txBody>
      </p:sp>
      <p:pic>
        <p:nvPicPr>
          <p:cNvPr id="30723" name="Picture 5"/>
          <p:cNvPicPr>
            <a:picLocks noChangeAspect="1" noChangeArrowheads="1"/>
          </p:cNvPicPr>
          <p:nvPr/>
        </p:nvPicPr>
        <p:blipFill>
          <a:blip r:embed="rId3"/>
          <a:srcRect/>
          <a:stretch>
            <a:fillRect/>
          </a:stretch>
        </p:blipFill>
        <p:spPr bwMode="auto">
          <a:xfrm>
            <a:off x="4206875" y="1447800"/>
            <a:ext cx="3957638" cy="4419600"/>
          </a:xfrm>
          <a:prstGeom prst="rect">
            <a:avLst/>
          </a:prstGeom>
          <a:noFill/>
          <a:ln w="9525">
            <a:noFill/>
            <a:miter lim="800000"/>
            <a:headEnd/>
            <a:tailEnd/>
          </a:ln>
        </p:spPr>
      </p:pic>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457200" y="274638"/>
            <a:ext cx="8229600" cy="639762"/>
          </a:xfrm>
        </p:spPr>
        <p:txBody>
          <a:bodyPr/>
          <a:lstStyle/>
          <a:p>
            <a:pPr eaLnBrk="1" hangingPunct="1"/>
            <a:r>
              <a:rPr lang="en-US" sz="3200" b="1" smtClean="0"/>
              <a:t>Malware</a:t>
            </a:r>
          </a:p>
        </p:txBody>
      </p:sp>
      <p:sp>
        <p:nvSpPr>
          <p:cNvPr id="32770" name="Rectangle 3"/>
          <p:cNvSpPr>
            <a:spLocks noGrp="1" noChangeArrowheads="1"/>
          </p:cNvSpPr>
          <p:nvPr>
            <p:ph type="body" idx="1"/>
          </p:nvPr>
        </p:nvSpPr>
        <p:spPr>
          <a:xfrm>
            <a:off x="457200" y="1219200"/>
            <a:ext cx="8229600" cy="2209800"/>
          </a:xfrm>
        </p:spPr>
        <p:txBody>
          <a:bodyPr/>
          <a:lstStyle/>
          <a:p>
            <a:pPr eaLnBrk="1" hangingPunct="1"/>
            <a:r>
              <a:rPr lang="en-US" sz="2400" smtClean="0"/>
              <a:t>Viruses</a:t>
            </a:r>
          </a:p>
          <a:p>
            <a:pPr eaLnBrk="1" hangingPunct="1"/>
            <a:endParaRPr lang="en-US" sz="2400" smtClean="0"/>
          </a:p>
        </p:txBody>
      </p:sp>
      <p:sp>
        <p:nvSpPr>
          <p:cNvPr id="32771" name="Rectangle 4"/>
          <p:cNvSpPr>
            <a:spLocks noChangeArrowheads="1"/>
          </p:cNvSpPr>
          <p:nvPr/>
        </p:nvSpPr>
        <p:spPr bwMode="auto">
          <a:xfrm>
            <a:off x="2819400" y="2133600"/>
            <a:ext cx="1600200" cy="2133600"/>
          </a:xfrm>
          <a:prstGeom prst="rect">
            <a:avLst/>
          </a:prstGeom>
          <a:noFill/>
          <a:ln w="9525">
            <a:solidFill>
              <a:schemeClr val="tx1"/>
            </a:solidFill>
            <a:miter lim="800000"/>
            <a:headEnd/>
            <a:tailEnd/>
          </a:ln>
        </p:spPr>
        <p:txBody>
          <a:bodyPr wrap="none" anchor="ctr"/>
          <a:lstStyle/>
          <a:p>
            <a:endParaRPr lang="en-US"/>
          </a:p>
        </p:txBody>
      </p:sp>
      <p:pic>
        <p:nvPicPr>
          <p:cNvPr id="32772" name="Picture 6"/>
          <p:cNvPicPr>
            <a:picLocks noChangeAspect="1" noChangeArrowheads="1"/>
          </p:cNvPicPr>
          <p:nvPr/>
        </p:nvPicPr>
        <p:blipFill>
          <a:blip r:embed="rId3"/>
          <a:srcRect/>
          <a:stretch>
            <a:fillRect/>
          </a:stretch>
        </p:blipFill>
        <p:spPr bwMode="auto">
          <a:xfrm>
            <a:off x="3581400" y="3429000"/>
            <a:ext cx="1752600" cy="165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p:nvPr>
        </p:nvSpPr>
        <p:spPr>
          <a:xfrm>
            <a:off x="457200" y="274638"/>
            <a:ext cx="8229600" cy="639762"/>
          </a:xfrm>
        </p:spPr>
        <p:txBody>
          <a:bodyPr/>
          <a:lstStyle/>
          <a:p>
            <a:pPr eaLnBrk="1" hangingPunct="1"/>
            <a:r>
              <a:rPr lang="en-US" sz="3200" b="1" smtClean="0"/>
              <a:t>Malware</a:t>
            </a:r>
          </a:p>
        </p:txBody>
      </p:sp>
      <p:sp>
        <p:nvSpPr>
          <p:cNvPr id="34818" name="Rectangle 3"/>
          <p:cNvSpPr>
            <a:spLocks noGrp="1" noChangeArrowheads="1"/>
          </p:cNvSpPr>
          <p:nvPr>
            <p:ph type="body" idx="1"/>
          </p:nvPr>
        </p:nvSpPr>
        <p:spPr>
          <a:xfrm>
            <a:off x="457200" y="1295400"/>
            <a:ext cx="8229600" cy="2209800"/>
          </a:xfrm>
        </p:spPr>
        <p:txBody>
          <a:bodyPr/>
          <a:lstStyle/>
          <a:p>
            <a:pPr eaLnBrk="1" hangingPunct="1"/>
            <a:r>
              <a:rPr lang="en-US" sz="2400" smtClean="0"/>
              <a:t>Viruses</a:t>
            </a:r>
          </a:p>
          <a:p>
            <a:pPr eaLnBrk="1" hangingPunct="1"/>
            <a:endParaRPr lang="en-US" sz="2400" smtClean="0"/>
          </a:p>
          <a:p>
            <a:pPr eaLnBrk="1" hangingPunct="1"/>
            <a:r>
              <a:rPr lang="en-US" sz="2400" smtClean="0"/>
              <a:t>Trojan horses</a:t>
            </a:r>
          </a:p>
          <a:p>
            <a:pPr eaLnBrk="1" hangingPunct="1"/>
            <a:endParaRPr lang="en-US" sz="2400" smtClean="0"/>
          </a:p>
        </p:txBody>
      </p:sp>
      <p:pic>
        <p:nvPicPr>
          <p:cNvPr id="34819" name="Picture 4"/>
          <p:cNvPicPr>
            <a:picLocks noChangeAspect="1" noChangeArrowheads="1"/>
          </p:cNvPicPr>
          <p:nvPr/>
        </p:nvPicPr>
        <p:blipFill>
          <a:blip r:embed="rId3"/>
          <a:srcRect/>
          <a:stretch>
            <a:fillRect/>
          </a:stretch>
        </p:blipFill>
        <p:spPr bwMode="auto">
          <a:xfrm>
            <a:off x="3733800" y="2176463"/>
            <a:ext cx="5105400" cy="4073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4" name="Rectangle 2"/>
          <p:cNvSpPr>
            <a:spLocks noGrp="1" noChangeArrowheads="1"/>
          </p:cNvSpPr>
          <p:nvPr>
            <p:ph type="title"/>
          </p:nvPr>
        </p:nvSpPr>
        <p:spPr>
          <a:xfrm>
            <a:off x="457200" y="274638"/>
            <a:ext cx="8229600" cy="715962"/>
          </a:xfrm>
        </p:spPr>
        <p:txBody>
          <a:bodyPr/>
          <a:lstStyle/>
          <a:p>
            <a:pPr eaLnBrk="1" hangingPunct="1"/>
            <a:r>
              <a:rPr lang="en-US" sz="3200" b="1" smtClean="0"/>
              <a:t>Malware</a:t>
            </a:r>
          </a:p>
        </p:txBody>
      </p:sp>
      <p:sp>
        <p:nvSpPr>
          <p:cNvPr id="10315" name="Rectangle 3"/>
          <p:cNvSpPr>
            <a:spLocks noGrp="1" noChangeArrowheads="1"/>
          </p:cNvSpPr>
          <p:nvPr>
            <p:ph type="body" sz="half" idx="1"/>
          </p:nvPr>
        </p:nvSpPr>
        <p:spPr>
          <a:xfrm>
            <a:off x="457200" y="1219200"/>
            <a:ext cx="2743200" cy="4525963"/>
          </a:xfrm>
        </p:spPr>
        <p:txBody>
          <a:bodyPr/>
          <a:lstStyle/>
          <a:p>
            <a:pPr eaLnBrk="1" hangingPunct="1"/>
            <a:r>
              <a:rPr lang="en-US" sz="2400" smtClean="0"/>
              <a:t>Viruses</a:t>
            </a:r>
          </a:p>
          <a:p>
            <a:pPr eaLnBrk="1" hangingPunct="1"/>
            <a:endParaRPr lang="en-US" sz="2400" smtClean="0"/>
          </a:p>
          <a:p>
            <a:pPr eaLnBrk="1" hangingPunct="1"/>
            <a:r>
              <a:rPr lang="en-US" sz="2400" smtClean="0"/>
              <a:t>Trojan horses</a:t>
            </a:r>
          </a:p>
          <a:p>
            <a:pPr eaLnBrk="1" hangingPunct="1"/>
            <a:endParaRPr lang="en-US" sz="2400" smtClean="0"/>
          </a:p>
          <a:p>
            <a:pPr eaLnBrk="1" hangingPunct="1"/>
            <a:r>
              <a:rPr lang="en-US" sz="2400" smtClean="0"/>
              <a:t>Worms</a:t>
            </a:r>
          </a:p>
        </p:txBody>
      </p:sp>
      <p:graphicFrame>
        <p:nvGraphicFramePr>
          <p:cNvPr id="10312" name="Object 72"/>
          <p:cNvGraphicFramePr>
            <a:graphicFrameLocks noGrp="1" noChangeAspect="1"/>
          </p:cNvGraphicFramePr>
          <p:nvPr>
            <p:ph sz="quarter" idx="2"/>
          </p:nvPr>
        </p:nvGraphicFramePr>
        <p:xfrm>
          <a:off x="5105400" y="4267200"/>
          <a:ext cx="4038600" cy="1636713"/>
        </p:xfrm>
        <a:graphic>
          <a:graphicData uri="http://schemas.openxmlformats.org/presentationml/2006/ole">
            <mc:AlternateContent xmlns:mc="http://schemas.openxmlformats.org/markup-compatibility/2006">
              <mc:Choice xmlns:v="urn:schemas-microsoft-com:vml" Requires="v">
                <p:oleObj spid="_x0000_s10356" name="CorelPhotoPaint.Image.10" r:id="rId4" imgW="8522225" imgH="3453099" progId="CorelPhotoPaint.Image.10">
                  <p:embed/>
                </p:oleObj>
              </mc:Choice>
              <mc:Fallback>
                <p:oleObj name="CorelPhotoPaint.Image.10" r:id="rId4" imgW="8522225" imgH="3453099" progId="CorelPhotoPaint.Image.10">
                  <p:embed/>
                  <p:pic>
                    <p:nvPicPr>
                      <p:cNvPr id="0" name="Picture 7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4267200"/>
                        <a:ext cx="4038600" cy="163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13" name="Object 73"/>
          <p:cNvGraphicFramePr>
            <a:graphicFrameLocks noGrp="1" noChangeAspect="1"/>
          </p:cNvGraphicFramePr>
          <p:nvPr>
            <p:ph sz="quarter" idx="3"/>
          </p:nvPr>
        </p:nvGraphicFramePr>
        <p:xfrm>
          <a:off x="3124200" y="1905000"/>
          <a:ext cx="3198813" cy="3276600"/>
        </p:xfrm>
        <a:graphic>
          <a:graphicData uri="http://schemas.openxmlformats.org/presentationml/2006/ole">
            <mc:AlternateContent xmlns:mc="http://schemas.openxmlformats.org/markup-compatibility/2006">
              <mc:Choice xmlns:v="urn:schemas-microsoft-com:vml" Requires="v">
                <p:oleObj spid="_x0000_s10357" name="CorelPhotoPaint.Image.10" r:id="rId6" imgW="1100144" imgH="1127476" progId="CorelPhotoPaint.Image.10">
                  <p:embed/>
                </p:oleObj>
              </mc:Choice>
              <mc:Fallback>
                <p:oleObj name="CorelPhotoPaint.Image.10" r:id="rId6" imgW="1100144" imgH="1127476" progId="CorelPhotoPaint.Image.10">
                  <p:embed/>
                  <p:pic>
                    <p:nvPicPr>
                      <p:cNvPr id="0" name="Picture 73"/>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4200" y="1905000"/>
                        <a:ext cx="3198813"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a:xfrm>
            <a:off x="457200" y="274638"/>
            <a:ext cx="8229600" cy="639762"/>
          </a:xfrm>
        </p:spPr>
        <p:txBody>
          <a:bodyPr/>
          <a:lstStyle/>
          <a:p>
            <a:pPr eaLnBrk="1" hangingPunct="1"/>
            <a:r>
              <a:rPr lang="en-US" sz="3200" b="1" smtClean="0"/>
              <a:t>Why Are They So Hard to Filter?</a:t>
            </a:r>
          </a:p>
        </p:txBody>
      </p:sp>
      <p:sp>
        <p:nvSpPr>
          <p:cNvPr id="39938" name="Rectangle 3"/>
          <p:cNvSpPr>
            <a:spLocks noGrp="1" noChangeArrowheads="1"/>
          </p:cNvSpPr>
          <p:nvPr>
            <p:ph type="body" idx="1"/>
          </p:nvPr>
        </p:nvSpPr>
        <p:spPr/>
        <p:txBody>
          <a:bodyPr/>
          <a:lstStyle/>
          <a:p>
            <a:pPr eaLnBrk="1" hangingPunct="1"/>
            <a:r>
              <a:rPr lang="en-US" sz="2400" smtClean="0"/>
              <a:t>They mutate.</a:t>
            </a:r>
          </a:p>
          <a:p>
            <a:pPr eaLnBrk="1" hangingPunct="1"/>
            <a:endParaRPr lang="en-US" sz="2400" smtClean="0"/>
          </a:p>
          <a:p>
            <a:pPr eaLnBrk="1" hangingPunct="1"/>
            <a:r>
              <a:rPr lang="en-US" sz="2400" smtClean="0"/>
              <a:t>Undecidability of equivalence.</a:t>
            </a:r>
          </a:p>
          <a:p>
            <a:pPr eaLnBrk="1" hangingPunct="1"/>
            <a:endParaRPr lang="en-US" sz="2400" smtClean="0"/>
          </a:p>
          <a:p>
            <a:pPr eaLnBrk="1" hangingPunct="1"/>
            <a:r>
              <a:rPr lang="en-US" sz="2400" smtClean="0"/>
              <a:t>The bad guys are clever.  They can launch “zero-day” attacks and get in before anyone knows to check from them.</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1" name="Title 1"/>
          <p:cNvSpPr>
            <a:spLocks noGrp="1"/>
          </p:cNvSpPr>
          <p:nvPr>
            <p:ph type="title"/>
          </p:nvPr>
        </p:nvSpPr>
        <p:spPr>
          <a:xfrm>
            <a:off x="457200" y="274638"/>
            <a:ext cx="8229600" cy="639762"/>
          </a:xfrm>
        </p:spPr>
        <p:txBody>
          <a:bodyPr/>
          <a:lstStyle/>
          <a:p>
            <a:r>
              <a:rPr lang="en-US" sz="3200" b="1" smtClean="0"/>
              <a:t>Operation Aurora</a:t>
            </a:r>
          </a:p>
        </p:txBody>
      </p:sp>
      <p:sp>
        <p:nvSpPr>
          <p:cNvPr id="40962" name="TextBox 3"/>
          <p:cNvSpPr txBox="1">
            <a:spLocks noChangeArrowheads="1"/>
          </p:cNvSpPr>
          <p:nvPr/>
        </p:nvSpPr>
        <p:spPr bwMode="auto">
          <a:xfrm>
            <a:off x="457200" y="990600"/>
            <a:ext cx="8305800" cy="1200150"/>
          </a:xfrm>
          <a:prstGeom prst="rect">
            <a:avLst/>
          </a:prstGeom>
          <a:noFill/>
          <a:ln w="9525">
            <a:noFill/>
            <a:miter lim="800000"/>
            <a:headEnd/>
            <a:tailEnd/>
          </a:ln>
        </p:spPr>
        <p:txBody>
          <a:bodyPr>
            <a:spAutoFit/>
          </a:bodyPr>
          <a:lstStyle/>
          <a:p>
            <a:r>
              <a:rPr lang="en-US" sz="2400"/>
              <a:t>Google and others were attacked in December, 2009. </a:t>
            </a:r>
          </a:p>
          <a:p>
            <a:endParaRPr lang="en-US" sz="2400"/>
          </a:p>
          <a:p>
            <a:r>
              <a:rPr lang="en-US" sz="2400"/>
              <a:t>What happened?</a:t>
            </a:r>
          </a:p>
        </p:txBody>
      </p:sp>
      <p:sp>
        <p:nvSpPr>
          <p:cNvPr id="40963" name="TextBox 4"/>
          <p:cNvSpPr txBox="1">
            <a:spLocks noChangeArrowheads="1"/>
          </p:cNvSpPr>
          <p:nvPr/>
        </p:nvSpPr>
        <p:spPr bwMode="auto">
          <a:xfrm>
            <a:off x="685800" y="2362200"/>
            <a:ext cx="8305800" cy="4154488"/>
          </a:xfrm>
          <a:prstGeom prst="rect">
            <a:avLst/>
          </a:prstGeom>
          <a:noFill/>
          <a:ln w="9525">
            <a:noFill/>
            <a:miter lim="800000"/>
            <a:headEnd/>
            <a:tailEnd/>
          </a:ln>
        </p:spPr>
        <p:txBody>
          <a:bodyPr>
            <a:spAutoFit/>
          </a:bodyPr>
          <a:lstStyle/>
          <a:p>
            <a:pPr marL="342900" indent="-342900">
              <a:buFont typeface="Arial" charset="0"/>
              <a:buChar char="•"/>
            </a:pPr>
            <a:r>
              <a:rPr lang="en-US" sz="2200"/>
              <a:t>Attackers chose their targets.</a:t>
            </a:r>
          </a:p>
          <a:p>
            <a:pPr marL="342900" indent="-342900">
              <a:buFont typeface="Arial" charset="0"/>
              <a:buChar char="•"/>
            </a:pPr>
            <a:endParaRPr lang="en-US" sz="2200"/>
          </a:p>
          <a:p>
            <a:pPr marL="342900" indent="-342900">
              <a:buFont typeface="Arial" charset="0"/>
              <a:buChar char="•"/>
            </a:pPr>
            <a:r>
              <a:rPr lang="en-US" sz="2200"/>
              <a:t>Used social network sites to find their friends.</a:t>
            </a:r>
          </a:p>
          <a:p>
            <a:pPr marL="342900" indent="-342900">
              <a:buFont typeface="Arial" charset="0"/>
              <a:buChar char="•"/>
            </a:pPr>
            <a:endParaRPr lang="en-US" sz="2200"/>
          </a:p>
          <a:p>
            <a:pPr marL="342900" indent="-342900">
              <a:buFont typeface="Arial" charset="0"/>
              <a:buChar char="•"/>
            </a:pPr>
            <a:r>
              <a:rPr lang="en-US" sz="2200"/>
              <a:t>Zero-day attack: Faked emails from “trusted” friends, which the targets opened (along with links).</a:t>
            </a:r>
          </a:p>
          <a:p>
            <a:pPr marL="342900" indent="-342900">
              <a:buFont typeface="Arial" charset="0"/>
              <a:buChar char="•"/>
            </a:pPr>
            <a:endParaRPr lang="en-US" sz="2200"/>
          </a:p>
          <a:p>
            <a:pPr marL="342900" indent="-342900">
              <a:buFont typeface="Arial" charset="0"/>
              <a:buChar char="•"/>
            </a:pPr>
            <a:r>
              <a:rPr lang="en-US" sz="2200"/>
              <a:t>Code exploited an error in Internet Explorer to install a beachhead.</a:t>
            </a:r>
          </a:p>
          <a:p>
            <a:pPr marL="342900" indent="-342900">
              <a:buFont typeface="Arial" charset="0"/>
              <a:buChar char="•"/>
            </a:pPr>
            <a:endParaRPr lang="en-US" sz="2200"/>
          </a:p>
          <a:p>
            <a:pPr marL="342900" indent="-342900">
              <a:buFont typeface="Arial" charset="0"/>
              <a:buChar char="•"/>
            </a:pPr>
            <a:r>
              <a:rPr lang="en-US" sz="2200"/>
              <a:t>More code installed.  Now the infected machine communicated with the hackers.</a:t>
            </a: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09" name="Title 1"/>
          <p:cNvSpPr>
            <a:spLocks noGrp="1"/>
          </p:cNvSpPr>
          <p:nvPr>
            <p:ph type="title"/>
          </p:nvPr>
        </p:nvSpPr>
        <p:spPr>
          <a:xfrm>
            <a:off x="457200" y="274638"/>
            <a:ext cx="8229600" cy="639762"/>
          </a:xfrm>
        </p:spPr>
        <p:txBody>
          <a:bodyPr/>
          <a:lstStyle/>
          <a:p>
            <a:r>
              <a:rPr lang="en-US" sz="3200" b="1" smtClean="0"/>
              <a:t>Operation Aurora</a:t>
            </a:r>
          </a:p>
        </p:txBody>
      </p:sp>
      <p:sp>
        <p:nvSpPr>
          <p:cNvPr id="43010" name="TextBox 3"/>
          <p:cNvSpPr txBox="1">
            <a:spLocks noChangeArrowheads="1"/>
          </p:cNvSpPr>
          <p:nvPr/>
        </p:nvSpPr>
        <p:spPr bwMode="auto">
          <a:xfrm>
            <a:off x="457200" y="990600"/>
            <a:ext cx="8305800" cy="830263"/>
          </a:xfrm>
          <a:prstGeom prst="rect">
            <a:avLst/>
          </a:prstGeom>
          <a:noFill/>
          <a:ln w="9525">
            <a:noFill/>
            <a:miter lim="800000"/>
            <a:headEnd/>
            <a:tailEnd/>
          </a:ln>
        </p:spPr>
        <p:txBody>
          <a:bodyPr>
            <a:spAutoFit/>
          </a:bodyPr>
          <a:lstStyle/>
          <a:p>
            <a:r>
              <a:rPr lang="en-US" sz="2400"/>
              <a:t>Who did it? </a:t>
            </a:r>
          </a:p>
          <a:p>
            <a:endParaRPr lang="en-US" sz="2400"/>
          </a:p>
        </p:txBody>
      </p:sp>
      <p:sp>
        <p:nvSpPr>
          <p:cNvPr id="43011" name="TextBox 4"/>
          <p:cNvSpPr txBox="1">
            <a:spLocks noChangeArrowheads="1"/>
          </p:cNvSpPr>
          <p:nvPr/>
        </p:nvSpPr>
        <p:spPr bwMode="auto">
          <a:xfrm>
            <a:off x="685800" y="1833563"/>
            <a:ext cx="8305800" cy="769937"/>
          </a:xfrm>
          <a:prstGeom prst="rect">
            <a:avLst/>
          </a:prstGeom>
          <a:noFill/>
          <a:ln w="9525">
            <a:noFill/>
            <a:miter lim="800000"/>
            <a:headEnd/>
            <a:tailEnd/>
          </a:ln>
        </p:spPr>
        <p:txBody>
          <a:bodyPr>
            <a:spAutoFit/>
          </a:bodyPr>
          <a:lstStyle/>
          <a:p>
            <a:pPr marL="342900" indent="-342900">
              <a:buFont typeface="Arial" charset="0"/>
              <a:buChar char="•"/>
            </a:pPr>
            <a:r>
              <a:rPr lang="en-US" sz="2200"/>
              <a:t>Probably the Chinese government.</a:t>
            </a:r>
          </a:p>
          <a:p>
            <a:pPr marL="342900" indent="-342900">
              <a:buFont typeface="Arial" charset="0"/>
              <a:buChar char="•"/>
            </a:pPr>
            <a:endParaRPr lang="en-US" sz="2200"/>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7" name="Title 1"/>
          <p:cNvSpPr>
            <a:spLocks noGrp="1"/>
          </p:cNvSpPr>
          <p:nvPr>
            <p:ph type="title"/>
          </p:nvPr>
        </p:nvSpPr>
        <p:spPr>
          <a:xfrm>
            <a:off x="457200" y="274638"/>
            <a:ext cx="8229600" cy="639762"/>
          </a:xfrm>
        </p:spPr>
        <p:txBody>
          <a:bodyPr/>
          <a:lstStyle/>
          <a:p>
            <a:r>
              <a:rPr lang="en-US" sz="3200" b="1" smtClean="0"/>
              <a:t>Operation Aurora</a:t>
            </a:r>
          </a:p>
        </p:txBody>
      </p:sp>
      <p:sp>
        <p:nvSpPr>
          <p:cNvPr id="45058" name="TextBox 3"/>
          <p:cNvSpPr txBox="1">
            <a:spLocks noChangeArrowheads="1"/>
          </p:cNvSpPr>
          <p:nvPr/>
        </p:nvSpPr>
        <p:spPr bwMode="auto">
          <a:xfrm>
            <a:off x="457200" y="990600"/>
            <a:ext cx="8305800" cy="830263"/>
          </a:xfrm>
          <a:prstGeom prst="rect">
            <a:avLst/>
          </a:prstGeom>
          <a:noFill/>
          <a:ln w="9525">
            <a:noFill/>
            <a:miter lim="800000"/>
            <a:headEnd/>
            <a:tailEnd/>
          </a:ln>
        </p:spPr>
        <p:txBody>
          <a:bodyPr>
            <a:spAutoFit/>
          </a:bodyPr>
          <a:lstStyle/>
          <a:p>
            <a:r>
              <a:rPr lang="en-US" sz="2400"/>
              <a:t>Who did it? </a:t>
            </a:r>
          </a:p>
          <a:p>
            <a:endParaRPr lang="en-US" sz="2400"/>
          </a:p>
        </p:txBody>
      </p:sp>
      <p:sp>
        <p:nvSpPr>
          <p:cNvPr id="45059" name="TextBox 4"/>
          <p:cNvSpPr txBox="1">
            <a:spLocks noChangeArrowheads="1"/>
          </p:cNvSpPr>
          <p:nvPr/>
        </p:nvSpPr>
        <p:spPr bwMode="auto">
          <a:xfrm>
            <a:off x="685800" y="1833563"/>
            <a:ext cx="8305800" cy="769937"/>
          </a:xfrm>
          <a:prstGeom prst="rect">
            <a:avLst/>
          </a:prstGeom>
          <a:noFill/>
          <a:ln w="9525">
            <a:noFill/>
            <a:miter lim="800000"/>
            <a:headEnd/>
            <a:tailEnd/>
          </a:ln>
        </p:spPr>
        <p:txBody>
          <a:bodyPr>
            <a:spAutoFit/>
          </a:bodyPr>
          <a:lstStyle/>
          <a:p>
            <a:pPr marL="342900" indent="-342900">
              <a:buFont typeface="Arial" charset="0"/>
              <a:buChar char="•"/>
            </a:pPr>
            <a:r>
              <a:rPr lang="en-US" sz="2200"/>
              <a:t>Probably the Chinese government.</a:t>
            </a:r>
          </a:p>
          <a:p>
            <a:pPr marL="342900" indent="-342900">
              <a:buFont typeface="Arial" charset="0"/>
              <a:buChar char="•"/>
            </a:pPr>
            <a:endParaRPr lang="en-US" sz="2200"/>
          </a:p>
        </p:txBody>
      </p:sp>
      <p:sp>
        <p:nvSpPr>
          <p:cNvPr id="45060" name="TextBox 5"/>
          <p:cNvSpPr txBox="1">
            <a:spLocks noChangeArrowheads="1"/>
          </p:cNvSpPr>
          <p:nvPr/>
        </p:nvSpPr>
        <p:spPr bwMode="auto">
          <a:xfrm>
            <a:off x="457200" y="2601913"/>
            <a:ext cx="8305800" cy="831850"/>
          </a:xfrm>
          <a:prstGeom prst="rect">
            <a:avLst/>
          </a:prstGeom>
          <a:noFill/>
          <a:ln w="9525">
            <a:noFill/>
            <a:miter lim="800000"/>
            <a:headEnd/>
            <a:tailEnd/>
          </a:ln>
        </p:spPr>
        <p:txBody>
          <a:bodyPr>
            <a:spAutoFit/>
          </a:bodyPr>
          <a:lstStyle/>
          <a:p>
            <a:r>
              <a:rPr lang="en-US" sz="2400"/>
              <a:t>Why? </a:t>
            </a:r>
          </a:p>
          <a:p>
            <a:endParaRPr lang="en-US" sz="2400"/>
          </a:p>
        </p:txBody>
      </p:sp>
      <p:sp>
        <p:nvSpPr>
          <p:cNvPr id="45061" name="TextBox 6"/>
          <p:cNvSpPr txBox="1">
            <a:spLocks noChangeArrowheads="1"/>
          </p:cNvSpPr>
          <p:nvPr/>
        </p:nvSpPr>
        <p:spPr bwMode="auto">
          <a:xfrm>
            <a:off x="685800" y="3444875"/>
            <a:ext cx="8305800" cy="2124075"/>
          </a:xfrm>
          <a:prstGeom prst="rect">
            <a:avLst/>
          </a:prstGeom>
          <a:noFill/>
          <a:ln w="9525">
            <a:noFill/>
            <a:miter lim="800000"/>
            <a:headEnd/>
            <a:tailEnd/>
          </a:ln>
        </p:spPr>
        <p:txBody>
          <a:bodyPr>
            <a:spAutoFit/>
          </a:bodyPr>
          <a:lstStyle/>
          <a:p>
            <a:pPr marL="342900" indent="-342900">
              <a:buFont typeface="Arial" charset="0"/>
              <a:buChar char="•"/>
            </a:pPr>
            <a:r>
              <a:rPr lang="en-US" sz="2200"/>
              <a:t>To spy on Chinese dissidents?</a:t>
            </a:r>
          </a:p>
          <a:p>
            <a:pPr marL="342900" indent="-342900">
              <a:buFont typeface="Arial" charset="0"/>
              <a:buChar char="•"/>
            </a:pPr>
            <a:endParaRPr lang="en-US" sz="2200"/>
          </a:p>
          <a:p>
            <a:pPr marL="342900" indent="-342900">
              <a:buFont typeface="Arial" charset="0"/>
              <a:buChar char="•"/>
            </a:pPr>
            <a:r>
              <a:rPr lang="en-US" sz="2200"/>
              <a:t>To learn how Google works?</a:t>
            </a:r>
          </a:p>
          <a:p>
            <a:pPr marL="342900" indent="-342900">
              <a:buFont typeface="Arial" charset="0"/>
              <a:buChar char="•"/>
            </a:pPr>
            <a:endParaRPr lang="en-US" sz="2200"/>
          </a:p>
          <a:p>
            <a:pPr marL="342900" indent="-342900">
              <a:buFont typeface="Arial" charset="0"/>
              <a:buChar char="•"/>
            </a:pPr>
            <a:r>
              <a:rPr lang="en-US" sz="2200"/>
              <a:t>To censor Google?</a:t>
            </a:r>
          </a:p>
          <a:p>
            <a:pPr marL="342900" indent="-342900">
              <a:buFont typeface="Arial" charset="0"/>
              <a:buChar char="•"/>
            </a:pPr>
            <a:endParaRPr lang="en-US" sz="2200"/>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The Scale of the Issue</a:t>
            </a:r>
            <a:endParaRPr lang="en-US" sz="3200" b="1" dirty="0"/>
          </a:p>
        </p:txBody>
      </p:sp>
      <p:sp>
        <p:nvSpPr>
          <p:cNvPr id="3" name="Content Placeholder 2"/>
          <p:cNvSpPr>
            <a:spLocks noGrp="1"/>
          </p:cNvSpPr>
          <p:nvPr>
            <p:ph idx="1"/>
          </p:nvPr>
        </p:nvSpPr>
        <p:spPr>
          <a:xfrm>
            <a:off x="457200" y="1066800"/>
            <a:ext cx="8229600" cy="5562600"/>
          </a:xfrm>
        </p:spPr>
        <p:txBody>
          <a:bodyPr/>
          <a:lstStyle/>
          <a:p>
            <a:r>
              <a:rPr lang="en-US" sz="2600" dirty="0" smtClean="0"/>
              <a:t>2.75  billion Internet users</a:t>
            </a:r>
          </a:p>
          <a:p>
            <a:endParaRPr lang="en-US" sz="2800" dirty="0" smtClean="0"/>
          </a:p>
          <a:p>
            <a:endParaRPr lang="en-US" sz="2800" dirty="0"/>
          </a:p>
          <a:p>
            <a:r>
              <a:rPr lang="en-US" sz="2600" dirty="0" smtClean="0"/>
              <a:t>294 billion emails/day (2010) (about 90% spam)</a:t>
            </a:r>
          </a:p>
          <a:p>
            <a:endParaRPr lang="en-US" sz="2600" dirty="0" smtClean="0"/>
          </a:p>
          <a:p>
            <a:endParaRPr lang="en-US" sz="2600" dirty="0"/>
          </a:p>
          <a:p>
            <a:r>
              <a:rPr lang="en-US" sz="2600" dirty="0" smtClean="0"/>
              <a:t>58 million tweets/day</a:t>
            </a:r>
          </a:p>
          <a:p>
            <a:endParaRPr lang="en-US" sz="2600" dirty="0" smtClean="0"/>
          </a:p>
          <a:p>
            <a:endParaRPr lang="en-US" sz="2600" dirty="0"/>
          </a:p>
          <a:p>
            <a:r>
              <a:rPr lang="en-US" sz="2600" dirty="0" smtClean="0"/>
              <a:t>Facebook has over 1.23 billion users (making it the 3</a:t>
            </a:r>
            <a:r>
              <a:rPr lang="en-US" sz="2600" baseline="30000" dirty="0" smtClean="0"/>
              <a:t>rd</a:t>
            </a:r>
            <a:r>
              <a:rPr lang="en-US" sz="2600" dirty="0" smtClean="0"/>
              <a:t> largest country in the world).</a:t>
            </a:r>
            <a:endParaRPr lang="en-US" sz="2600" dirty="0"/>
          </a:p>
        </p:txBody>
      </p:sp>
      <p:sp>
        <p:nvSpPr>
          <p:cNvPr id="4" name="TextBox 3"/>
          <p:cNvSpPr txBox="1"/>
          <p:nvPr/>
        </p:nvSpPr>
        <p:spPr>
          <a:xfrm>
            <a:off x="1600200" y="1828800"/>
            <a:ext cx="6324600" cy="369332"/>
          </a:xfrm>
          <a:prstGeom prst="rect">
            <a:avLst/>
          </a:prstGeom>
          <a:noFill/>
        </p:spPr>
        <p:txBody>
          <a:bodyPr wrap="square" rtlCol="0">
            <a:spAutoFit/>
          </a:bodyPr>
          <a:lstStyle/>
          <a:p>
            <a:r>
              <a:rPr lang="en-US" dirty="0">
                <a:hlinkClick r:id="rId3"/>
              </a:rPr>
              <a:t>http://</a:t>
            </a:r>
            <a:r>
              <a:rPr lang="en-US" dirty="0" smtClean="0">
                <a:hlinkClick r:id="rId3"/>
              </a:rPr>
              <a:t>www.allaboutmarketresearch.com/internet.htm</a:t>
            </a:r>
            <a:r>
              <a:rPr lang="en-US" dirty="0" smtClean="0"/>
              <a:t> </a:t>
            </a:r>
            <a:endParaRPr lang="en-US" dirty="0"/>
          </a:p>
        </p:txBody>
      </p:sp>
    </p:spTree>
    <p:extLst>
      <p:ext uri="{BB962C8B-B14F-4D97-AF65-F5344CB8AC3E}">
        <p14:creationId xmlns:p14="http://schemas.microsoft.com/office/powerpoint/2010/main" val="1514779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5" name="Title 1"/>
          <p:cNvSpPr>
            <a:spLocks noGrp="1"/>
          </p:cNvSpPr>
          <p:nvPr>
            <p:ph type="title"/>
          </p:nvPr>
        </p:nvSpPr>
        <p:spPr>
          <a:xfrm>
            <a:off x="457200" y="274638"/>
            <a:ext cx="8229600" cy="639762"/>
          </a:xfrm>
        </p:spPr>
        <p:txBody>
          <a:bodyPr/>
          <a:lstStyle/>
          <a:p>
            <a:r>
              <a:rPr lang="en-US" sz="3200" b="1" smtClean="0"/>
              <a:t>Operation Aurora</a:t>
            </a:r>
          </a:p>
        </p:txBody>
      </p:sp>
      <p:sp>
        <p:nvSpPr>
          <p:cNvPr id="47106" name="TextBox 3"/>
          <p:cNvSpPr txBox="1">
            <a:spLocks noChangeArrowheads="1"/>
          </p:cNvSpPr>
          <p:nvPr/>
        </p:nvSpPr>
        <p:spPr bwMode="auto">
          <a:xfrm>
            <a:off x="457200" y="990600"/>
            <a:ext cx="8305800" cy="830263"/>
          </a:xfrm>
          <a:prstGeom prst="rect">
            <a:avLst/>
          </a:prstGeom>
          <a:noFill/>
          <a:ln w="9525">
            <a:noFill/>
            <a:miter lim="800000"/>
            <a:headEnd/>
            <a:tailEnd/>
          </a:ln>
        </p:spPr>
        <p:txBody>
          <a:bodyPr>
            <a:spAutoFit/>
          </a:bodyPr>
          <a:lstStyle/>
          <a:p>
            <a:r>
              <a:rPr lang="en-US" sz="2400"/>
              <a:t>Lessons: </a:t>
            </a:r>
          </a:p>
          <a:p>
            <a:endParaRPr lang="en-US" sz="2400"/>
          </a:p>
        </p:txBody>
      </p:sp>
      <p:sp>
        <p:nvSpPr>
          <p:cNvPr id="47107" name="TextBox 4"/>
          <p:cNvSpPr txBox="1">
            <a:spLocks noChangeArrowheads="1"/>
          </p:cNvSpPr>
          <p:nvPr/>
        </p:nvSpPr>
        <p:spPr bwMode="auto">
          <a:xfrm>
            <a:off x="685800" y="1833563"/>
            <a:ext cx="8305800" cy="2278062"/>
          </a:xfrm>
          <a:prstGeom prst="rect">
            <a:avLst/>
          </a:prstGeom>
          <a:noFill/>
          <a:ln w="9525">
            <a:noFill/>
            <a:miter lim="800000"/>
            <a:headEnd/>
            <a:tailEnd/>
          </a:ln>
        </p:spPr>
        <p:txBody>
          <a:bodyPr>
            <a:spAutoFit/>
          </a:bodyPr>
          <a:lstStyle/>
          <a:p>
            <a:pPr marL="342900" indent="-342900">
              <a:buFont typeface="Arial" charset="0"/>
              <a:buChar char="•"/>
            </a:pPr>
            <a:r>
              <a:rPr lang="en-US" sz="2400"/>
              <a:t>No one is safe.  There will always be:</a:t>
            </a:r>
          </a:p>
          <a:p>
            <a:pPr marL="342900" indent="-342900">
              <a:buFont typeface="Arial" charset="0"/>
              <a:buChar char="•"/>
            </a:pPr>
            <a:endParaRPr lang="en-US" sz="2400"/>
          </a:p>
          <a:p>
            <a:pPr marL="800100" lvl="1" indent="-342900">
              <a:buFont typeface="Arial" charset="0"/>
              <a:buChar char="•"/>
            </a:pPr>
            <a:r>
              <a:rPr lang="en-US" sz="2400"/>
              <a:t>Vulnerabilities</a:t>
            </a:r>
          </a:p>
          <a:p>
            <a:pPr marL="800100" lvl="1" indent="-342900">
              <a:buFont typeface="Arial" charset="0"/>
              <a:buChar char="•"/>
            </a:pPr>
            <a:endParaRPr lang="en-US" sz="2400"/>
          </a:p>
          <a:p>
            <a:pPr marL="800100" lvl="1" indent="-342900">
              <a:buFont typeface="Arial" charset="0"/>
              <a:buChar char="•"/>
            </a:pPr>
            <a:r>
              <a:rPr lang="en-US" sz="2400"/>
              <a:t>Zero-days.</a:t>
            </a:r>
          </a:p>
          <a:p>
            <a:pPr marL="342900" indent="-342900">
              <a:buFont typeface="Arial" charset="0"/>
              <a:buChar char="•"/>
            </a:pPr>
            <a:endParaRPr lang="en-US" sz="2200"/>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a:xfrm>
            <a:off x="457200" y="274638"/>
            <a:ext cx="8229600" cy="639762"/>
          </a:xfrm>
        </p:spPr>
        <p:txBody>
          <a:bodyPr/>
          <a:lstStyle/>
          <a:p>
            <a:pPr eaLnBrk="1" hangingPunct="1"/>
            <a:r>
              <a:rPr lang="en-US" sz="3200" b="1" smtClean="0"/>
              <a:t>Email</a:t>
            </a:r>
          </a:p>
        </p:txBody>
      </p:sp>
      <p:sp>
        <p:nvSpPr>
          <p:cNvPr id="49154" name="Rectangle 3"/>
          <p:cNvSpPr>
            <a:spLocks noGrp="1" noChangeArrowheads="1"/>
          </p:cNvSpPr>
          <p:nvPr>
            <p:ph type="body" idx="1"/>
          </p:nvPr>
        </p:nvSpPr>
        <p:spPr>
          <a:xfrm>
            <a:off x="457200" y="1828800"/>
            <a:ext cx="8229600" cy="609600"/>
          </a:xfrm>
        </p:spPr>
        <p:txBody>
          <a:bodyPr/>
          <a:lstStyle/>
          <a:p>
            <a:pPr eaLnBrk="1" hangingPunct="1"/>
            <a:r>
              <a:rPr lang="en-US" sz="2400" smtClean="0"/>
              <a:t>Tell a spammer that you exist?</a:t>
            </a:r>
          </a:p>
        </p:txBody>
      </p:sp>
      <p:sp>
        <p:nvSpPr>
          <p:cNvPr id="49155" name="Text Box 4"/>
          <p:cNvSpPr txBox="1">
            <a:spLocks noChangeArrowheads="1"/>
          </p:cNvSpPr>
          <p:nvPr/>
        </p:nvSpPr>
        <p:spPr bwMode="auto">
          <a:xfrm>
            <a:off x="457200" y="990600"/>
            <a:ext cx="8229600" cy="457200"/>
          </a:xfrm>
          <a:prstGeom prst="rect">
            <a:avLst/>
          </a:prstGeom>
          <a:noFill/>
          <a:ln w="9525">
            <a:noFill/>
            <a:miter lim="800000"/>
            <a:headEnd/>
            <a:tailEnd/>
          </a:ln>
        </p:spPr>
        <p:txBody>
          <a:bodyPr>
            <a:spAutoFit/>
          </a:bodyPr>
          <a:lstStyle/>
          <a:p>
            <a:pPr>
              <a:spcBef>
                <a:spcPct val="50000"/>
              </a:spcBef>
            </a:pPr>
            <a:r>
              <a:rPr lang="en-US" sz="2400"/>
              <a:t>Can bad things happen when you open an email?</a:t>
            </a:r>
          </a:p>
        </p:txBody>
      </p:sp>
      <p:pic>
        <p:nvPicPr>
          <p:cNvPr id="49156" name="Picture 6"/>
          <p:cNvPicPr>
            <a:picLocks noChangeAspect="1" noChangeArrowheads="1"/>
          </p:cNvPicPr>
          <p:nvPr/>
        </p:nvPicPr>
        <p:blipFill>
          <a:blip r:embed="rId3"/>
          <a:srcRect/>
          <a:stretch>
            <a:fillRect/>
          </a:stretch>
        </p:blipFill>
        <p:spPr bwMode="auto">
          <a:xfrm>
            <a:off x="1295400" y="2514600"/>
            <a:ext cx="6477000" cy="4048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a:xfrm>
            <a:off x="457200" y="274638"/>
            <a:ext cx="8229600" cy="639762"/>
          </a:xfrm>
        </p:spPr>
        <p:txBody>
          <a:bodyPr/>
          <a:lstStyle/>
          <a:p>
            <a:pPr eaLnBrk="1" hangingPunct="1"/>
            <a:r>
              <a:rPr lang="en-US" sz="3200" b="1" smtClean="0"/>
              <a:t>Email</a:t>
            </a:r>
          </a:p>
        </p:txBody>
      </p:sp>
      <p:sp>
        <p:nvSpPr>
          <p:cNvPr id="51202" name="Rectangle 3"/>
          <p:cNvSpPr>
            <a:spLocks noGrp="1" noChangeArrowheads="1"/>
          </p:cNvSpPr>
          <p:nvPr>
            <p:ph type="body" idx="1"/>
          </p:nvPr>
        </p:nvSpPr>
        <p:spPr>
          <a:xfrm>
            <a:off x="457200" y="1828800"/>
            <a:ext cx="8229600" cy="609600"/>
          </a:xfrm>
        </p:spPr>
        <p:txBody>
          <a:bodyPr/>
          <a:lstStyle/>
          <a:p>
            <a:pPr eaLnBrk="1" hangingPunct="1"/>
            <a:r>
              <a:rPr lang="en-US" sz="2400" smtClean="0"/>
              <a:t>Tell a spammer that you exist</a:t>
            </a:r>
          </a:p>
        </p:txBody>
      </p:sp>
      <p:sp>
        <p:nvSpPr>
          <p:cNvPr id="51203" name="Text Box 4"/>
          <p:cNvSpPr txBox="1">
            <a:spLocks noChangeArrowheads="1"/>
          </p:cNvSpPr>
          <p:nvPr/>
        </p:nvSpPr>
        <p:spPr bwMode="auto">
          <a:xfrm>
            <a:off x="457200" y="990600"/>
            <a:ext cx="8229600" cy="457200"/>
          </a:xfrm>
          <a:prstGeom prst="rect">
            <a:avLst/>
          </a:prstGeom>
          <a:noFill/>
          <a:ln w="9525">
            <a:noFill/>
            <a:miter lim="800000"/>
            <a:headEnd/>
            <a:tailEnd/>
          </a:ln>
        </p:spPr>
        <p:txBody>
          <a:bodyPr>
            <a:spAutoFit/>
          </a:bodyPr>
          <a:lstStyle/>
          <a:p>
            <a:pPr>
              <a:spcBef>
                <a:spcPct val="50000"/>
              </a:spcBef>
            </a:pPr>
            <a:r>
              <a:rPr lang="en-US" sz="2400"/>
              <a:t>Can bad things happen when you open an email?</a:t>
            </a:r>
          </a:p>
        </p:txBody>
      </p:sp>
      <p:sp>
        <p:nvSpPr>
          <p:cNvPr id="51204" name="Text Box 5"/>
          <p:cNvSpPr txBox="1">
            <a:spLocks noChangeArrowheads="1"/>
          </p:cNvSpPr>
          <p:nvPr/>
        </p:nvSpPr>
        <p:spPr bwMode="auto">
          <a:xfrm>
            <a:off x="838200" y="2667000"/>
            <a:ext cx="7696200" cy="2292350"/>
          </a:xfrm>
          <a:prstGeom prst="rect">
            <a:avLst/>
          </a:prstGeom>
          <a:noFill/>
          <a:ln w="9525">
            <a:noFill/>
            <a:miter lim="800000"/>
            <a:headEnd/>
            <a:tailEnd/>
          </a:ln>
        </p:spPr>
        <p:txBody>
          <a:bodyPr>
            <a:spAutoFit/>
          </a:bodyPr>
          <a:lstStyle/>
          <a:p>
            <a:pPr>
              <a:spcBef>
                <a:spcPct val="20000"/>
              </a:spcBef>
            </a:pPr>
            <a:r>
              <a:rPr lang="en-US">
                <a:latin typeface="Courier New" pitchFamily="49" charset="0"/>
              </a:rPr>
              <a:t>&lt;html&gt;</a:t>
            </a:r>
            <a:br>
              <a:rPr lang="en-US">
                <a:latin typeface="Courier New" pitchFamily="49" charset="0"/>
              </a:rPr>
            </a:br>
            <a:r>
              <a:rPr lang="en-US">
                <a:latin typeface="Courier New" pitchFamily="49" charset="0"/>
              </a:rPr>
              <a:t>&lt;body&gt; </a:t>
            </a:r>
          </a:p>
          <a:p>
            <a:pPr>
              <a:spcBef>
                <a:spcPct val="20000"/>
              </a:spcBef>
            </a:pPr>
            <a:r>
              <a:rPr lang="en-US">
                <a:latin typeface="Courier New" pitchFamily="49" charset="0"/>
              </a:rPr>
              <a:t>Real text</a:t>
            </a:r>
          </a:p>
          <a:p>
            <a:pPr>
              <a:spcBef>
                <a:spcPct val="20000"/>
              </a:spcBef>
            </a:pPr>
            <a:r>
              <a:rPr lang="en-US">
                <a:latin typeface="Courier New" pitchFamily="49" charset="0"/>
              </a:rPr>
              <a:t>&lt;img src = </a:t>
            </a:r>
            <a:r>
              <a:rPr lang="en-US">
                <a:latin typeface="Courier New" pitchFamily="49" charset="0"/>
                <a:hlinkClick r:id="rId3"/>
              </a:rPr>
              <a:t>http://mybadstuff.com/onewhitepixel.gif</a:t>
            </a:r>
            <a:r>
              <a:rPr lang="en-US">
                <a:latin typeface="Courier New" pitchFamily="49" charset="0"/>
              </a:rPr>
              <a:t>&gt;</a:t>
            </a:r>
          </a:p>
          <a:p>
            <a:pPr>
              <a:spcBef>
                <a:spcPct val="20000"/>
              </a:spcBef>
            </a:pPr>
            <a:r>
              <a:rPr lang="en-US">
                <a:latin typeface="Courier New" pitchFamily="49" charset="0"/>
              </a:rPr>
              <a:t>&lt;/body&gt;</a:t>
            </a:r>
          </a:p>
          <a:p>
            <a:pPr>
              <a:spcBef>
                <a:spcPct val="20000"/>
              </a:spcBef>
            </a:pPr>
            <a:r>
              <a:rPr lang="en-US">
                <a:latin typeface="Courier New" pitchFamily="49" charset="0"/>
              </a:rPr>
              <a:t>&lt;/html&gt;</a:t>
            </a:r>
          </a:p>
          <a:p>
            <a:pPr>
              <a:spcBef>
                <a:spcPct val="20000"/>
              </a:spcBef>
            </a:pPr>
            <a:endParaRPr lang="en-US">
              <a:latin typeface="Courier New" pitchFamily="49" charset="0"/>
            </a:endParaRPr>
          </a:p>
        </p:txBody>
      </p:sp>
      <p:sp>
        <p:nvSpPr>
          <p:cNvPr id="51205" name="Text Box 6"/>
          <p:cNvSpPr txBox="1">
            <a:spLocks noChangeArrowheads="1"/>
          </p:cNvSpPr>
          <p:nvPr/>
        </p:nvSpPr>
        <p:spPr bwMode="auto">
          <a:xfrm>
            <a:off x="457200" y="5257800"/>
            <a:ext cx="8229600" cy="1187450"/>
          </a:xfrm>
          <a:prstGeom prst="rect">
            <a:avLst/>
          </a:prstGeom>
          <a:noFill/>
          <a:ln w="9525">
            <a:noFill/>
            <a:miter lim="800000"/>
            <a:headEnd/>
            <a:tailEnd/>
          </a:ln>
        </p:spPr>
        <p:txBody>
          <a:bodyPr>
            <a:spAutoFit/>
          </a:bodyPr>
          <a:lstStyle/>
          <a:p>
            <a:pPr>
              <a:spcBef>
                <a:spcPct val="50000"/>
              </a:spcBef>
            </a:pPr>
            <a:r>
              <a:rPr lang="en-US" sz="2400"/>
              <a:t>You can protect against this by telling your browser not to display images or not to display images except from senders you trust.</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a:xfrm>
            <a:off x="457200" y="274638"/>
            <a:ext cx="8229600" cy="639762"/>
          </a:xfrm>
        </p:spPr>
        <p:txBody>
          <a:bodyPr/>
          <a:lstStyle/>
          <a:p>
            <a:pPr eaLnBrk="1" hangingPunct="1"/>
            <a:r>
              <a:rPr lang="en-US" sz="3200" b="1" smtClean="0"/>
              <a:t>Email</a:t>
            </a:r>
          </a:p>
        </p:txBody>
      </p:sp>
      <p:sp>
        <p:nvSpPr>
          <p:cNvPr id="53250" name="Rectangle 3"/>
          <p:cNvSpPr>
            <a:spLocks noGrp="1" noChangeArrowheads="1"/>
          </p:cNvSpPr>
          <p:nvPr>
            <p:ph type="body" idx="1"/>
          </p:nvPr>
        </p:nvSpPr>
        <p:spPr>
          <a:xfrm>
            <a:off x="457200" y="1828800"/>
            <a:ext cx="8229600" cy="1219200"/>
          </a:xfrm>
        </p:spPr>
        <p:txBody>
          <a:bodyPr/>
          <a:lstStyle/>
          <a:p>
            <a:pPr eaLnBrk="1" hangingPunct="1"/>
            <a:r>
              <a:rPr lang="en-US" sz="2400" smtClean="0"/>
              <a:t>Tell a spammer that you exist?</a:t>
            </a:r>
          </a:p>
          <a:p>
            <a:pPr eaLnBrk="1" hangingPunct="1"/>
            <a:r>
              <a:rPr lang="en-US" sz="2400" smtClean="0"/>
              <a:t>Infect you with a virus just by opening it?</a:t>
            </a:r>
          </a:p>
        </p:txBody>
      </p:sp>
      <p:sp>
        <p:nvSpPr>
          <p:cNvPr id="53251" name="Text Box 4"/>
          <p:cNvSpPr txBox="1">
            <a:spLocks noChangeArrowheads="1"/>
          </p:cNvSpPr>
          <p:nvPr/>
        </p:nvSpPr>
        <p:spPr bwMode="auto">
          <a:xfrm>
            <a:off x="457200" y="990600"/>
            <a:ext cx="8229600" cy="457200"/>
          </a:xfrm>
          <a:prstGeom prst="rect">
            <a:avLst/>
          </a:prstGeom>
          <a:noFill/>
          <a:ln w="9525">
            <a:noFill/>
            <a:miter lim="800000"/>
            <a:headEnd/>
            <a:tailEnd/>
          </a:ln>
        </p:spPr>
        <p:txBody>
          <a:bodyPr>
            <a:spAutoFit/>
          </a:bodyPr>
          <a:lstStyle/>
          <a:p>
            <a:pPr>
              <a:spcBef>
                <a:spcPct val="50000"/>
              </a:spcBef>
            </a:pPr>
            <a:r>
              <a:rPr lang="en-US" sz="2400"/>
              <a:t>Can bad things happen when you open an email?</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a:xfrm>
            <a:off x="457200" y="274638"/>
            <a:ext cx="8229600" cy="639762"/>
          </a:xfrm>
        </p:spPr>
        <p:txBody>
          <a:bodyPr/>
          <a:lstStyle/>
          <a:p>
            <a:pPr eaLnBrk="1" hangingPunct="1"/>
            <a:r>
              <a:rPr lang="en-US" sz="3200" b="1" smtClean="0"/>
              <a:t>Email</a:t>
            </a:r>
          </a:p>
        </p:txBody>
      </p:sp>
      <p:sp>
        <p:nvSpPr>
          <p:cNvPr id="55298" name="Rectangle 3"/>
          <p:cNvSpPr>
            <a:spLocks noGrp="1" noChangeArrowheads="1"/>
          </p:cNvSpPr>
          <p:nvPr>
            <p:ph type="body" idx="1"/>
          </p:nvPr>
        </p:nvSpPr>
        <p:spPr>
          <a:xfrm>
            <a:off x="457200" y="1828800"/>
            <a:ext cx="8229600" cy="1219200"/>
          </a:xfrm>
        </p:spPr>
        <p:txBody>
          <a:bodyPr/>
          <a:lstStyle/>
          <a:p>
            <a:pPr eaLnBrk="1" hangingPunct="1"/>
            <a:r>
              <a:rPr lang="en-US" sz="2400" smtClean="0"/>
              <a:t>Tell a spammer that you exist?</a:t>
            </a:r>
          </a:p>
          <a:p>
            <a:pPr eaLnBrk="1" hangingPunct="1"/>
            <a:r>
              <a:rPr lang="en-US" sz="2400" smtClean="0"/>
              <a:t>Infect you with a virus just by opening it?</a:t>
            </a:r>
          </a:p>
        </p:txBody>
      </p:sp>
      <p:sp>
        <p:nvSpPr>
          <p:cNvPr id="55299" name="Text Box 4"/>
          <p:cNvSpPr txBox="1">
            <a:spLocks noChangeArrowheads="1"/>
          </p:cNvSpPr>
          <p:nvPr/>
        </p:nvSpPr>
        <p:spPr bwMode="auto">
          <a:xfrm>
            <a:off x="457200" y="990600"/>
            <a:ext cx="8229600" cy="457200"/>
          </a:xfrm>
          <a:prstGeom prst="rect">
            <a:avLst/>
          </a:prstGeom>
          <a:noFill/>
          <a:ln w="9525">
            <a:noFill/>
            <a:miter lim="800000"/>
            <a:headEnd/>
            <a:tailEnd/>
          </a:ln>
        </p:spPr>
        <p:txBody>
          <a:bodyPr>
            <a:spAutoFit/>
          </a:bodyPr>
          <a:lstStyle/>
          <a:p>
            <a:pPr>
              <a:spcBef>
                <a:spcPct val="50000"/>
              </a:spcBef>
            </a:pPr>
            <a:r>
              <a:rPr lang="en-US" sz="2400"/>
              <a:t>Can bad things happen when you open an email?</a:t>
            </a:r>
          </a:p>
        </p:txBody>
      </p:sp>
      <p:sp>
        <p:nvSpPr>
          <p:cNvPr id="55300" name="Text Box 5"/>
          <p:cNvSpPr txBox="1">
            <a:spLocks noChangeArrowheads="1"/>
          </p:cNvSpPr>
          <p:nvPr/>
        </p:nvSpPr>
        <p:spPr bwMode="auto">
          <a:xfrm>
            <a:off x="1447800" y="2971800"/>
            <a:ext cx="6324600" cy="2282825"/>
          </a:xfrm>
          <a:prstGeom prst="rect">
            <a:avLst/>
          </a:prstGeom>
          <a:noFill/>
          <a:ln w="9525">
            <a:noFill/>
            <a:miter lim="800000"/>
            <a:headEnd/>
            <a:tailEnd/>
          </a:ln>
        </p:spPr>
        <p:txBody>
          <a:bodyPr>
            <a:spAutoFit/>
          </a:bodyPr>
          <a:lstStyle/>
          <a:p>
            <a:pPr>
              <a:spcBef>
                <a:spcPct val="50000"/>
              </a:spcBef>
            </a:pPr>
            <a:r>
              <a:rPr lang="en-US" sz="2400"/>
              <a:t>Old days yes, if an html message allowed Javascript and if your mail client executed it.</a:t>
            </a:r>
          </a:p>
          <a:p>
            <a:pPr>
              <a:spcBef>
                <a:spcPct val="50000"/>
              </a:spcBef>
            </a:pPr>
            <a:endParaRPr lang="en-US" sz="2400"/>
          </a:p>
          <a:p>
            <a:pPr>
              <a:spcBef>
                <a:spcPct val="50000"/>
              </a:spcBef>
            </a:pPr>
            <a:r>
              <a:rPr lang="en-US" sz="2400"/>
              <a:t>Now: most mail clients don’t run Javascript when you open a message.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a:xfrm>
            <a:off x="457200" y="274638"/>
            <a:ext cx="8229600" cy="639762"/>
          </a:xfrm>
        </p:spPr>
        <p:txBody>
          <a:bodyPr/>
          <a:lstStyle/>
          <a:p>
            <a:pPr eaLnBrk="1" hangingPunct="1"/>
            <a:r>
              <a:rPr lang="en-US" sz="3200" b="1" smtClean="0"/>
              <a:t>Email</a:t>
            </a:r>
          </a:p>
        </p:txBody>
      </p:sp>
      <p:sp>
        <p:nvSpPr>
          <p:cNvPr id="57346" name="Rectangle 3"/>
          <p:cNvSpPr>
            <a:spLocks noGrp="1" noChangeArrowheads="1"/>
          </p:cNvSpPr>
          <p:nvPr>
            <p:ph type="body" idx="1"/>
          </p:nvPr>
        </p:nvSpPr>
        <p:spPr>
          <a:xfrm>
            <a:off x="457200" y="1828800"/>
            <a:ext cx="8229600" cy="1219200"/>
          </a:xfrm>
        </p:spPr>
        <p:txBody>
          <a:bodyPr/>
          <a:lstStyle/>
          <a:p>
            <a:pPr eaLnBrk="1" hangingPunct="1"/>
            <a:r>
              <a:rPr lang="en-US" sz="2400" smtClean="0"/>
              <a:t>Tell a spammer that you exist?</a:t>
            </a:r>
          </a:p>
          <a:p>
            <a:pPr eaLnBrk="1" hangingPunct="1"/>
            <a:r>
              <a:rPr lang="en-US" sz="2400" smtClean="0"/>
              <a:t>Infect you with a virus?</a:t>
            </a:r>
          </a:p>
          <a:p>
            <a:pPr lvl="1" eaLnBrk="1" hangingPunct="1">
              <a:buFontTx/>
              <a:buChar char="•"/>
            </a:pPr>
            <a:r>
              <a:rPr lang="en-US" sz="2400" smtClean="0"/>
              <a:t>Attachments</a:t>
            </a:r>
          </a:p>
          <a:p>
            <a:pPr lvl="1" eaLnBrk="1" hangingPunct="1">
              <a:buFontTx/>
              <a:buChar char="•"/>
            </a:pPr>
            <a:r>
              <a:rPr lang="en-US" sz="2400" smtClean="0"/>
              <a:t>Links</a:t>
            </a:r>
          </a:p>
        </p:txBody>
      </p:sp>
      <p:sp>
        <p:nvSpPr>
          <p:cNvPr id="57347" name="Text Box 4"/>
          <p:cNvSpPr txBox="1">
            <a:spLocks noChangeArrowheads="1"/>
          </p:cNvSpPr>
          <p:nvPr/>
        </p:nvSpPr>
        <p:spPr bwMode="auto">
          <a:xfrm>
            <a:off x="457200" y="990600"/>
            <a:ext cx="8229600" cy="457200"/>
          </a:xfrm>
          <a:prstGeom prst="rect">
            <a:avLst/>
          </a:prstGeom>
          <a:noFill/>
          <a:ln w="9525">
            <a:noFill/>
            <a:miter lim="800000"/>
            <a:headEnd/>
            <a:tailEnd/>
          </a:ln>
        </p:spPr>
        <p:txBody>
          <a:bodyPr>
            <a:spAutoFit/>
          </a:bodyPr>
          <a:lstStyle/>
          <a:p>
            <a:pPr>
              <a:spcBef>
                <a:spcPct val="50000"/>
              </a:spcBef>
            </a:pPr>
            <a:r>
              <a:rPr lang="en-US" sz="2400"/>
              <a:t>Can bad things happen when you open an email?</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45" name="Rectangle 2"/>
          <p:cNvSpPr>
            <a:spLocks noGrp="1" noChangeArrowheads="1"/>
          </p:cNvSpPr>
          <p:nvPr>
            <p:ph type="title"/>
          </p:nvPr>
        </p:nvSpPr>
        <p:spPr>
          <a:xfrm>
            <a:off x="457200" y="274638"/>
            <a:ext cx="8229600" cy="715962"/>
          </a:xfrm>
        </p:spPr>
        <p:txBody>
          <a:bodyPr/>
          <a:lstStyle/>
          <a:p>
            <a:pPr eaLnBrk="1" hangingPunct="1"/>
            <a:r>
              <a:rPr lang="en-US" sz="3200" b="1" smtClean="0"/>
              <a:t>Email Viruses - Attachments</a:t>
            </a:r>
          </a:p>
        </p:txBody>
      </p:sp>
      <p:graphicFrame>
        <p:nvGraphicFramePr>
          <p:cNvPr id="17444" name="Object 36"/>
          <p:cNvGraphicFramePr>
            <a:graphicFrameLocks noGrp="1" noChangeAspect="1"/>
          </p:cNvGraphicFramePr>
          <p:nvPr>
            <p:ph sz="half" idx="2"/>
          </p:nvPr>
        </p:nvGraphicFramePr>
        <p:xfrm>
          <a:off x="1066800" y="2286000"/>
          <a:ext cx="7467600" cy="1485900"/>
        </p:xfrm>
        <a:graphic>
          <a:graphicData uri="http://schemas.openxmlformats.org/presentationml/2006/ole">
            <mc:AlternateContent xmlns:mc="http://schemas.openxmlformats.org/markup-compatibility/2006">
              <mc:Choice xmlns:v="urn:schemas-microsoft-com:vml" Requires="v">
                <p:oleObj spid="_x0000_s17466" name="CorelPhotoPaint.Image.10" r:id="rId4" imgW="2584490" imgH="514808" progId="CorelPhotoPaint.Image.10">
                  <p:embed/>
                </p:oleObj>
              </mc:Choice>
              <mc:Fallback>
                <p:oleObj name="CorelPhotoPaint.Image.10" r:id="rId4" imgW="2584490" imgH="514808" progId="CorelPhotoPaint.Image.10">
                  <p:embed/>
                  <p:pic>
                    <p:nvPicPr>
                      <p:cNvPr id="0" name="Picture 36"/>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2286000"/>
                        <a:ext cx="7467600" cy="148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p:nvPr>
        </p:nvSpPr>
        <p:spPr>
          <a:xfrm>
            <a:off x="457200" y="274638"/>
            <a:ext cx="8229600" cy="639762"/>
          </a:xfrm>
        </p:spPr>
        <p:txBody>
          <a:bodyPr/>
          <a:lstStyle/>
          <a:p>
            <a:pPr eaLnBrk="1" hangingPunct="1"/>
            <a:r>
              <a:rPr lang="en-US" sz="3200" b="1" smtClean="0"/>
              <a:t>Email Viruses</a:t>
            </a:r>
          </a:p>
        </p:txBody>
      </p:sp>
      <p:sp>
        <p:nvSpPr>
          <p:cNvPr id="62466" name="Text Box 4"/>
          <p:cNvSpPr txBox="1">
            <a:spLocks noChangeArrowheads="1"/>
          </p:cNvSpPr>
          <p:nvPr/>
        </p:nvSpPr>
        <p:spPr bwMode="auto">
          <a:xfrm>
            <a:off x="1066800" y="1600200"/>
            <a:ext cx="5257800" cy="457200"/>
          </a:xfrm>
          <a:prstGeom prst="rect">
            <a:avLst/>
          </a:prstGeom>
          <a:noFill/>
          <a:ln w="9525">
            <a:noFill/>
            <a:miter lim="800000"/>
            <a:headEnd/>
            <a:tailEnd/>
          </a:ln>
        </p:spPr>
        <p:txBody>
          <a:bodyPr>
            <a:spAutoFit/>
          </a:bodyPr>
          <a:lstStyle/>
          <a:p>
            <a:pPr>
              <a:spcBef>
                <a:spcPct val="50000"/>
              </a:spcBef>
            </a:pPr>
            <a:r>
              <a:rPr lang="en-US" sz="2400"/>
              <a:t>What if the attachment is a .jpeg?</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93" name="Rectangle 2"/>
          <p:cNvSpPr>
            <a:spLocks noGrp="1" noChangeArrowheads="1"/>
          </p:cNvSpPr>
          <p:nvPr>
            <p:ph type="title"/>
          </p:nvPr>
        </p:nvSpPr>
        <p:spPr>
          <a:xfrm>
            <a:off x="457200" y="274638"/>
            <a:ext cx="8229600" cy="715962"/>
          </a:xfrm>
        </p:spPr>
        <p:txBody>
          <a:bodyPr/>
          <a:lstStyle/>
          <a:p>
            <a:pPr eaLnBrk="1" hangingPunct="1"/>
            <a:r>
              <a:rPr lang="en-US" sz="3200" b="1" dirty="0" smtClean="0"/>
              <a:t>Clicking on Links</a:t>
            </a:r>
          </a:p>
        </p:txBody>
      </p:sp>
      <p:graphicFrame>
        <p:nvGraphicFramePr>
          <p:cNvPr id="19492" name="Object 36"/>
          <p:cNvGraphicFramePr>
            <a:graphicFrameLocks noGrp="1" noChangeAspect="1"/>
          </p:cNvGraphicFramePr>
          <p:nvPr>
            <p:ph idx="1"/>
          </p:nvPr>
        </p:nvGraphicFramePr>
        <p:xfrm>
          <a:off x="1524000" y="1295400"/>
          <a:ext cx="6705600" cy="4810125"/>
        </p:xfrm>
        <a:graphic>
          <a:graphicData uri="http://schemas.openxmlformats.org/presentationml/2006/ole">
            <mc:AlternateContent xmlns:mc="http://schemas.openxmlformats.org/markup-compatibility/2006">
              <mc:Choice xmlns:v="urn:schemas-microsoft-com:vml" Requires="v">
                <p:oleObj spid="_x0000_s19514" name="CorelPhotoPaint.Image.10" r:id="rId4" imgW="2645669" imgH="1898586" progId="CorelPhotoPaint.Image.10">
                  <p:embed/>
                </p:oleObj>
              </mc:Choice>
              <mc:Fallback>
                <p:oleObj name="CorelPhotoPaint.Image.10" r:id="rId4" imgW="2645669" imgH="1898586" progId="CorelPhotoPaint.Image.10">
                  <p:embed/>
                  <p:pic>
                    <p:nvPicPr>
                      <p:cNvPr id="0" name="Picture 36"/>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295400"/>
                        <a:ext cx="6705600" cy="481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Phishing</a:t>
            </a:r>
            <a:endParaRPr lang="en-US" sz="3200" b="1" dirty="0"/>
          </a:p>
        </p:txBody>
      </p:sp>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918" y="1295400"/>
            <a:ext cx="8883739" cy="428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2254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The Scale of the Issue</a:t>
            </a:r>
            <a:endParaRPr lang="en-US" sz="3200" b="1" dirty="0"/>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838200"/>
            <a:ext cx="2913698"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00891" y="5334000"/>
            <a:ext cx="6172200" cy="707886"/>
          </a:xfrm>
          <a:prstGeom prst="rect">
            <a:avLst/>
          </a:prstGeom>
          <a:noFill/>
        </p:spPr>
        <p:txBody>
          <a:bodyPr wrap="square" rtlCol="0">
            <a:spAutoFit/>
          </a:bodyPr>
          <a:lstStyle/>
          <a:p>
            <a:r>
              <a:rPr lang="en-US" sz="2000" dirty="0" smtClean="0"/>
              <a:t>Cybercrime’s </a:t>
            </a:r>
            <a:r>
              <a:rPr lang="en-US" sz="2000" dirty="0"/>
              <a:t>toll on consumers </a:t>
            </a:r>
            <a:r>
              <a:rPr lang="en-US" sz="2000" dirty="0" smtClean="0"/>
              <a:t>worldwide</a:t>
            </a:r>
            <a:r>
              <a:rPr lang="en-US" sz="2000" dirty="0"/>
              <a:t>, according to a September 2011 study by </a:t>
            </a:r>
            <a:r>
              <a:rPr lang="en-US" sz="2000" dirty="0" smtClean="0"/>
              <a:t>Symantec.</a:t>
            </a:r>
            <a:endParaRPr lang="en-US" sz="2000" dirty="0"/>
          </a:p>
        </p:txBody>
      </p:sp>
      <p:sp>
        <p:nvSpPr>
          <p:cNvPr id="5" name="TextBox 4"/>
          <p:cNvSpPr txBox="1"/>
          <p:nvPr/>
        </p:nvSpPr>
        <p:spPr>
          <a:xfrm>
            <a:off x="6224450" y="4377809"/>
            <a:ext cx="2614749" cy="523220"/>
          </a:xfrm>
          <a:prstGeom prst="rect">
            <a:avLst/>
          </a:prstGeom>
          <a:noFill/>
        </p:spPr>
        <p:txBody>
          <a:bodyPr wrap="square" rtlCol="0">
            <a:spAutoFit/>
          </a:bodyPr>
          <a:lstStyle/>
          <a:p>
            <a:r>
              <a:rPr lang="en-US" sz="2800" b="1" dirty="0"/>
              <a:t>$114 billion</a:t>
            </a:r>
          </a:p>
        </p:txBody>
      </p:sp>
    </p:spTree>
    <p:extLst>
      <p:ext uri="{BB962C8B-B14F-4D97-AF65-F5344CB8AC3E}">
        <p14:creationId xmlns:p14="http://schemas.microsoft.com/office/powerpoint/2010/main" val="19923490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263" y="228600"/>
            <a:ext cx="7782954" cy="6577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88307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a:xfrm>
            <a:off x="457200" y="274638"/>
            <a:ext cx="8229600" cy="639762"/>
          </a:xfrm>
        </p:spPr>
        <p:txBody>
          <a:bodyPr/>
          <a:lstStyle/>
          <a:p>
            <a:r>
              <a:rPr lang="en-US" sz="3200" b="1" dirty="0" err="1" smtClean="0"/>
              <a:t>Koobface</a:t>
            </a:r>
            <a:r>
              <a:rPr lang="en-US" sz="3200" b="1" dirty="0" smtClean="0"/>
              <a:t> </a:t>
            </a:r>
          </a:p>
        </p:txBody>
      </p:sp>
      <p:pic>
        <p:nvPicPr>
          <p:cNvPr id="67586" name="Picture 2"/>
          <p:cNvPicPr>
            <a:picLocks noChangeAspect="1" noChangeArrowheads="1"/>
          </p:cNvPicPr>
          <p:nvPr/>
        </p:nvPicPr>
        <p:blipFill>
          <a:blip r:embed="rId3"/>
          <a:srcRect/>
          <a:stretch>
            <a:fillRect/>
          </a:stretch>
        </p:blipFill>
        <p:spPr bwMode="auto">
          <a:xfrm>
            <a:off x="1524000" y="1066800"/>
            <a:ext cx="6581775" cy="5407025"/>
          </a:xfrm>
          <a:prstGeom prst="rect">
            <a:avLst/>
          </a:prstGeom>
          <a:noFill/>
          <a:ln w="9525">
            <a:noFill/>
            <a:miter lim="800000"/>
            <a:headEnd/>
            <a:tailEnd/>
          </a:ln>
        </p:spPr>
      </p:pic>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a:xfrm>
            <a:off x="457200" y="274638"/>
            <a:ext cx="8229600" cy="639762"/>
          </a:xfrm>
        </p:spPr>
        <p:txBody>
          <a:bodyPr/>
          <a:lstStyle/>
          <a:p>
            <a:r>
              <a:rPr lang="en-US" sz="3200" b="1" smtClean="0"/>
              <a:t>Koobface</a:t>
            </a:r>
          </a:p>
        </p:txBody>
      </p:sp>
      <p:pic>
        <p:nvPicPr>
          <p:cNvPr id="69634" name="Picture 4"/>
          <p:cNvPicPr>
            <a:picLocks noChangeAspect="1" noChangeArrowheads="1"/>
          </p:cNvPicPr>
          <p:nvPr/>
        </p:nvPicPr>
        <p:blipFill>
          <a:blip r:embed="rId3"/>
          <a:srcRect/>
          <a:stretch>
            <a:fillRect/>
          </a:stretch>
        </p:blipFill>
        <p:spPr bwMode="auto">
          <a:xfrm>
            <a:off x="0" y="1371600"/>
            <a:ext cx="8967788" cy="5181600"/>
          </a:xfrm>
          <a:prstGeom prst="rect">
            <a:avLst/>
          </a:prstGeom>
          <a:noFill/>
          <a:ln w="9525">
            <a:noFill/>
            <a:miter lim="800000"/>
            <a:headEnd/>
            <a:tailEnd/>
          </a:ln>
        </p:spPr>
      </p:pic>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The </a:t>
            </a:r>
            <a:r>
              <a:rPr lang="en-US" sz="3200" b="1" dirty="0" err="1" smtClean="0"/>
              <a:t>Koobface</a:t>
            </a:r>
            <a:r>
              <a:rPr lang="en-US" sz="3200" b="1" dirty="0" smtClean="0"/>
              <a:t> Gang</a:t>
            </a:r>
            <a:endParaRPr lang="en-US" sz="3200" b="1" dirty="0"/>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219200"/>
            <a:ext cx="2498480" cy="3248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562600" y="4724400"/>
            <a:ext cx="2498480" cy="369332"/>
          </a:xfrm>
          <a:prstGeom prst="rect">
            <a:avLst/>
          </a:prstGeom>
          <a:noFill/>
        </p:spPr>
        <p:txBody>
          <a:bodyPr wrap="square" rtlCol="0">
            <a:spAutoFit/>
          </a:bodyPr>
          <a:lstStyle/>
          <a:p>
            <a:r>
              <a:rPr lang="en-US" dirty="0" smtClean="0"/>
              <a:t>St. Petersburg</a:t>
            </a:r>
            <a:endParaRPr lang="en-US" dirty="0"/>
          </a:p>
        </p:txBody>
      </p:sp>
      <p:pic>
        <p:nvPicPr>
          <p:cNvPr id="215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360714"/>
            <a:ext cx="2857500"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38200" y="3619500"/>
            <a:ext cx="2857500" cy="381000"/>
          </a:xfrm>
          <a:prstGeom prst="rect">
            <a:avLst/>
          </a:prstGeom>
          <a:noFill/>
        </p:spPr>
        <p:txBody>
          <a:bodyPr wrap="square" rtlCol="0">
            <a:spAutoFit/>
          </a:bodyPr>
          <a:lstStyle/>
          <a:p>
            <a:r>
              <a:rPr lang="en-US" dirty="0" smtClean="0"/>
              <a:t>Monte Carlo</a:t>
            </a:r>
            <a:endParaRPr lang="en-US" dirty="0"/>
          </a:p>
        </p:txBody>
      </p:sp>
      <p:pic>
        <p:nvPicPr>
          <p:cNvPr id="2150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4090060"/>
            <a:ext cx="2695575" cy="2007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66950" y="6248400"/>
            <a:ext cx="1924050" cy="381000"/>
          </a:xfrm>
          <a:prstGeom prst="rect">
            <a:avLst/>
          </a:prstGeom>
          <a:noFill/>
        </p:spPr>
        <p:txBody>
          <a:bodyPr wrap="square" rtlCol="0">
            <a:spAutoFit/>
          </a:bodyPr>
          <a:lstStyle/>
          <a:p>
            <a:r>
              <a:rPr lang="en-US" dirty="0" smtClean="0"/>
              <a:t>Bali</a:t>
            </a:r>
            <a:endParaRPr lang="en-US" dirty="0"/>
          </a:p>
        </p:txBody>
      </p:sp>
    </p:spTree>
    <p:extLst>
      <p:ext uri="{BB962C8B-B14F-4D97-AF65-F5344CB8AC3E}">
        <p14:creationId xmlns:p14="http://schemas.microsoft.com/office/powerpoint/2010/main" val="6835456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title"/>
          </p:nvPr>
        </p:nvSpPr>
        <p:spPr>
          <a:xfrm>
            <a:off x="0" y="274638"/>
            <a:ext cx="9144000" cy="715962"/>
          </a:xfrm>
        </p:spPr>
        <p:txBody>
          <a:bodyPr/>
          <a:lstStyle/>
          <a:p>
            <a:pPr eaLnBrk="1" hangingPunct="1"/>
            <a:r>
              <a:rPr lang="en-US" sz="3200" b="1" dirty="0" smtClean="0"/>
              <a:t>Another </a:t>
            </a:r>
            <a:r>
              <a:rPr lang="en-US" sz="3200" b="1" dirty="0" err="1" smtClean="0"/>
              <a:t>Ransomware</a:t>
            </a:r>
            <a:r>
              <a:rPr lang="en-US" sz="3200" b="1" dirty="0" smtClean="0"/>
              <a:t> via Spyware Example</a:t>
            </a:r>
          </a:p>
        </p:txBody>
      </p:sp>
      <p:pic>
        <p:nvPicPr>
          <p:cNvPr id="71682" name="Picture 4"/>
          <p:cNvPicPr>
            <a:picLocks noChangeAspect="1" noChangeArrowheads="1"/>
          </p:cNvPicPr>
          <p:nvPr/>
        </p:nvPicPr>
        <p:blipFill>
          <a:blip r:embed="rId3"/>
          <a:srcRect/>
          <a:stretch>
            <a:fillRect/>
          </a:stretch>
        </p:blipFill>
        <p:spPr bwMode="auto">
          <a:xfrm>
            <a:off x="1676400" y="1371600"/>
            <a:ext cx="5943600" cy="4502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729" name="Title 1"/>
          <p:cNvSpPr>
            <a:spLocks noGrp="1"/>
          </p:cNvSpPr>
          <p:nvPr>
            <p:ph type="title"/>
          </p:nvPr>
        </p:nvSpPr>
        <p:spPr>
          <a:xfrm>
            <a:off x="433388" y="152400"/>
            <a:ext cx="8229600" cy="563563"/>
          </a:xfrm>
        </p:spPr>
        <p:txBody>
          <a:bodyPr/>
          <a:lstStyle/>
          <a:p>
            <a:r>
              <a:rPr lang="en-US" sz="3200" b="1" smtClean="0"/>
              <a:t>Protecting Your Machine</a:t>
            </a:r>
          </a:p>
        </p:txBody>
      </p:sp>
      <p:pic>
        <p:nvPicPr>
          <p:cNvPr id="73730" name="Picture 3"/>
          <p:cNvPicPr>
            <a:picLocks noChangeAspect="1" noChangeArrowheads="1"/>
          </p:cNvPicPr>
          <p:nvPr/>
        </p:nvPicPr>
        <p:blipFill>
          <a:blip r:embed="rId3"/>
          <a:srcRect/>
          <a:stretch>
            <a:fillRect/>
          </a:stretch>
        </p:blipFill>
        <p:spPr bwMode="auto">
          <a:xfrm>
            <a:off x="76200" y="914400"/>
            <a:ext cx="8943975" cy="5281613"/>
          </a:xfrm>
          <a:prstGeom prst="rect">
            <a:avLst/>
          </a:prstGeom>
          <a:noFill/>
          <a:ln w="9525">
            <a:noFill/>
            <a:miter lim="800000"/>
            <a:headEnd/>
            <a:tailEnd/>
          </a:ln>
        </p:spPr>
      </p:pic>
      <p:sp>
        <p:nvSpPr>
          <p:cNvPr id="73731" name="TextBox 3"/>
          <p:cNvSpPr txBox="1">
            <a:spLocks noChangeArrowheads="1"/>
          </p:cNvSpPr>
          <p:nvPr/>
        </p:nvSpPr>
        <p:spPr bwMode="auto">
          <a:xfrm>
            <a:off x="381000" y="6400800"/>
            <a:ext cx="7086600" cy="369888"/>
          </a:xfrm>
          <a:prstGeom prst="rect">
            <a:avLst/>
          </a:prstGeom>
          <a:noFill/>
          <a:ln w="9525">
            <a:noFill/>
            <a:miter lim="800000"/>
            <a:headEnd/>
            <a:tailEnd/>
          </a:ln>
        </p:spPr>
        <p:txBody>
          <a:bodyPr>
            <a:spAutoFit/>
          </a:bodyPr>
          <a:lstStyle/>
          <a:p>
            <a:r>
              <a:rPr lang="en-US">
                <a:hlinkClick r:id="rId4"/>
              </a:rPr>
              <a:t>http://www.malwarebytes.org/</a:t>
            </a:r>
            <a:r>
              <a:rPr lang="en-US"/>
              <a:t>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title"/>
          </p:nvPr>
        </p:nvSpPr>
        <p:spPr>
          <a:xfrm>
            <a:off x="457200" y="274638"/>
            <a:ext cx="8229600" cy="715962"/>
          </a:xfrm>
        </p:spPr>
        <p:txBody>
          <a:bodyPr/>
          <a:lstStyle/>
          <a:p>
            <a:r>
              <a:rPr lang="en-US" sz="3200" b="1" smtClean="0"/>
              <a:t>Cybercrime and Identity Theft</a:t>
            </a:r>
          </a:p>
        </p:txBody>
      </p:sp>
      <p:sp>
        <p:nvSpPr>
          <p:cNvPr id="74754" name="TextBox 2"/>
          <p:cNvSpPr txBox="1">
            <a:spLocks noChangeArrowheads="1"/>
          </p:cNvSpPr>
          <p:nvPr/>
        </p:nvSpPr>
        <p:spPr bwMode="auto">
          <a:xfrm>
            <a:off x="452846" y="1219200"/>
            <a:ext cx="8153400" cy="461963"/>
          </a:xfrm>
          <a:prstGeom prst="rect">
            <a:avLst/>
          </a:prstGeom>
          <a:noFill/>
          <a:ln w="9525">
            <a:noFill/>
            <a:miter lim="800000"/>
            <a:headEnd/>
            <a:tailEnd/>
          </a:ln>
        </p:spPr>
        <p:txBody>
          <a:bodyPr>
            <a:spAutoFit/>
          </a:bodyPr>
          <a:lstStyle/>
          <a:p>
            <a:r>
              <a:rPr lang="en-US" sz="2400" dirty="0"/>
              <a:t>Between Jan. 1, 2005 and March 22, 2011:</a:t>
            </a:r>
          </a:p>
        </p:txBody>
      </p:sp>
      <p:sp>
        <p:nvSpPr>
          <p:cNvPr id="4" name="TextBox 3"/>
          <p:cNvSpPr txBox="1"/>
          <p:nvPr/>
        </p:nvSpPr>
        <p:spPr>
          <a:xfrm>
            <a:off x="986246" y="1828800"/>
            <a:ext cx="7086600" cy="461665"/>
          </a:xfrm>
          <a:prstGeom prst="rect">
            <a:avLst/>
          </a:prstGeom>
          <a:noFill/>
        </p:spPr>
        <p:txBody>
          <a:bodyPr>
            <a:spAutoFit/>
          </a:bodyPr>
          <a:lstStyle/>
          <a:p>
            <a:pPr>
              <a:defRPr/>
            </a:pPr>
            <a:r>
              <a:rPr lang="en-US" sz="2400" dirty="0" smtClean="0">
                <a:solidFill>
                  <a:srgbClr val="FF0000"/>
                </a:solidFill>
                <a:effectLst>
                  <a:glow rad="63500">
                    <a:schemeClr val="accent2">
                      <a:satMod val="175000"/>
                      <a:alpha val="40000"/>
                    </a:schemeClr>
                  </a:glow>
                </a:effectLst>
              </a:rPr>
              <a:t>516,975,878 </a:t>
            </a:r>
            <a:r>
              <a:rPr lang="en-US" sz="2400" dirty="0">
                <a:solidFill>
                  <a:srgbClr val="FF0000"/>
                </a:solidFill>
                <a:effectLst>
                  <a:glow rad="63500">
                    <a:schemeClr val="accent2">
                      <a:satMod val="175000"/>
                      <a:alpha val="40000"/>
                    </a:schemeClr>
                  </a:glow>
                </a:effectLst>
              </a:rPr>
              <a:t>data records</a:t>
            </a:r>
          </a:p>
        </p:txBody>
      </p:sp>
      <p:sp>
        <p:nvSpPr>
          <p:cNvPr id="74756" name="TextBox 4"/>
          <p:cNvSpPr txBox="1">
            <a:spLocks noChangeArrowheads="1"/>
          </p:cNvSpPr>
          <p:nvPr/>
        </p:nvSpPr>
        <p:spPr bwMode="auto">
          <a:xfrm>
            <a:off x="533400" y="2438400"/>
            <a:ext cx="6553200" cy="830263"/>
          </a:xfrm>
          <a:prstGeom prst="rect">
            <a:avLst/>
          </a:prstGeom>
          <a:noFill/>
          <a:ln w="9525">
            <a:noFill/>
            <a:miter lim="800000"/>
            <a:headEnd/>
            <a:tailEnd/>
          </a:ln>
        </p:spPr>
        <p:txBody>
          <a:bodyPr>
            <a:spAutoFit/>
          </a:bodyPr>
          <a:lstStyle/>
          <a:p>
            <a:r>
              <a:rPr lang="en-US" sz="2400" dirty="0"/>
              <a:t>of US residents have been exposed due to security breaches. </a:t>
            </a:r>
          </a:p>
        </p:txBody>
      </p:sp>
      <p:sp>
        <p:nvSpPr>
          <p:cNvPr id="6" name="TextBox 2"/>
          <p:cNvSpPr txBox="1">
            <a:spLocks noChangeArrowheads="1"/>
          </p:cNvSpPr>
          <p:nvPr/>
        </p:nvSpPr>
        <p:spPr bwMode="auto">
          <a:xfrm>
            <a:off x="533400" y="3800883"/>
            <a:ext cx="8153400" cy="461963"/>
          </a:xfrm>
          <a:prstGeom prst="rect">
            <a:avLst/>
          </a:prstGeom>
          <a:noFill/>
          <a:ln w="9525">
            <a:noFill/>
            <a:miter lim="800000"/>
            <a:headEnd/>
            <a:tailEnd/>
          </a:ln>
        </p:spPr>
        <p:txBody>
          <a:bodyPr>
            <a:spAutoFit/>
          </a:bodyPr>
          <a:lstStyle/>
          <a:p>
            <a:r>
              <a:rPr lang="en-US" sz="2400" dirty="0"/>
              <a:t>Between Jan. 1, 2005 </a:t>
            </a:r>
            <a:r>
              <a:rPr lang="en-US" sz="2400" dirty="0" smtClean="0"/>
              <a:t>and October 19, 2012:</a:t>
            </a:r>
            <a:endParaRPr lang="en-US" sz="2400" dirty="0"/>
          </a:p>
        </p:txBody>
      </p:sp>
      <p:sp>
        <p:nvSpPr>
          <p:cNvPr id="7" name="TextBox 6"/>
          <p:cNvSpPr txBox="1"/>
          <p:nvPr/>
        </p:nvSpPr>
        <p:spPr>
          <a:xfrm>
            <a:off x="1066800" y="4419600"/>
            <a:ext cx="7086600" cy="461665"/>
          </a:xfrm>
          <a:prstGeom prst="rect">
            <a:avLst/>
          </a:prstGeom>
          <a:noFill/>
        </p:spPr>
        <p:txBody>
          <a:bodyPr>
            <a:spAutoFit/>
          </a:bodyPr>
          <a:lstStyle/>
          <a:p>
            <a:pPr>
              <a:defRPr/>
            </a:pPr>
            <a:r>
              <a:rPr lang="en-US" sz="2400" dirty="0" smtClean="0">
                <a:solidFill>
                  <a:srgbClr val="FF0000"/>
                </a:solidFill>
                <a:effectLst>
                  <a:glow rad="63500">
                    <a:schemeClr val="accent2">
                      <a:satMod val="175000"/>
                      <a:alpha val="40000"/>
                    </a:schemeClr>
                  </a:glow>
                </a:effectLst>
              </a:rPr>
              <a:t>563,877,193 </a:t>
            </a:r>
            <a:r>
              <a:rPr lang="en-US" sz="2400" dirty="0">
                <a:solidFill>
                  <a:srgbClr val="FF0000"/>
                </a:solidFill>
                <a:effectLst>
                  <a:glow rad="63500">
                    <a:schemeClr val="accent2">
                      <a:satMod val="175000"/>
                      <a:alpha val="40000"/>
                    </a:schemeClr>
                  </a:glow>
                </a:effectLst>
              </a:rPr>
              <a:t>data records</a:t>
            </a:r>
          </a:p>
        </p:txBody>
      </p:sp>
      <p:sp>
        <p:nvSpPr>
          <p:cNvPr id="8" name="TextBox 4"/>
          <p:cNvSpPr txBox="1">
            <a:spLocks noChangeArrowheads="1"/>
          </p:cNvSpPr>
          <p:nvPr/>
        </p:nvSpPr>
        <p:spPr bwMode="auto">
          <a:xfrm>
            <a:off x="685800" y="5029200"/>
            <a:ext cx="6553200" cy="830263"/>
          </a:xfrm>
          <a:prstGeom prst="rect">
            <a:avLst/>
          </a:prstGeom>
          <a:noFill/>
          <a:ln w="9525">
            <a:noFill/>
            <a:miter lim="800000"/>
            <a:headEnd/>
            <a:tailEnd/>
          </a:ln>
        </p:spPr>
        <p:txBody>
          <a:bodyPr>
            <a:spAutoFit/>
          </a:bodyPr>
          <a:lstStyle/>
          <a:p>
            <a:r>
              <a:rPr lang="en-US" sz="2400" dirty="0"/>
              <a:t>of US residents have been exposed due to security breaches.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801" name="Title 1"/>
          <p:cNvSpPr>
            <a:spLocks noGrp="1"/>
          </p:cNvSpPr>
          <p:nvPr>
            <p:ph type="title"/>
          </p:nvPr>
        </p:nvSpPr>
        <p:spPr>
          <a:xfrm>
            <a:off x="457200" y="274638"/>
            <a:ext cx="8229600" cy="715962"/>
          </a:xfrm>
        </p:spPr>
        <p:txBody>
          <a:bodyPr/>
          <a:lstStyle/>
          <a:p>
            <a:r>
              <a:rPr lang="en-US" sz="3200" b="1" smtClean="0"/>
              <a:t>Stolen Databases</a:t>
            </a:r>
          </a:p>
        </p:txBody>
      </p:sp>
      <p:pic>
        <p:nvPicPr>
          <p:cNvPr id="76802" name="Picture 2"/>
          <p:cNvPicPr>
            <a:picLocks noChangeAspect="1" noChangeArrowheads="1"/>
          </p:cNvPicPr>
          <p:nvPr/>
        </p:nvPicPr>
        <p:blipFill>
          <a:blip r:embed="rId3"/>
          <a:srcRect/>
          <a:stretch>
            <a:fillRect/>
          </a:stretch>
        </p:blipFill>
        <p:spPr bwMode="auto">
          <a:xfrm>
            <a:off x="5791200" y="1171575"/>
            <a:ext cx="3048000" cy="4514850"/>
          </a:xfrm>
          <a:prstGeom prst="rect">
            <a:avLst/>
          </a:prstGeom>
          <a:noFill/>
          <a:ln w="9525">
            <a:noFill/>
            <a:miter lim="800000"/>
            <a:headEnd/>
            <a:tailEnd/>
          </a:ln>
        </p:spPr>
      </p:pic>
      <p:sp>
        <p:nvSpPr>
          <p:cNvPr id="76803" name="TextBox 3"/>
          <p:cNvSpPr txBox="1">
            <a:spLocks noChangeArrowheads="1"/>
          </p:cNvSpPr>
          <p:nvPr/>
        </p:nvSpPr>
        <p:spPr bwMode="auto">
          <a:xfrm>
            <a:off x="381000" y="1600200"/>
            <a:ext cx="4572000" cy="4094163"/>
          </a:xfrm>
          <a:prstGeom prst="rect">
            <a:avLst/>
          </a:prstGeom>
          <a:noFill/>
          <a:ln w="9525">
            <a:noFill/>
            <a:miter lim="800000"/>
            <a:headEnd/>
            <a:tailEnd/>
          </a:ln>
        </p:spPr>
        <p:txBody>
          <a:bodyPr>
            <a:spAutoFit/>
          </a:bodyPr>
          <a:lstStyle/>
          <a:p>
            <a:r>
              <a:rPr lang="en-US" sz="2000"/>
              <a:t>On December 16, 2010, McDonald’s released a statement:</a:t>
            </a:r>
          </a:p>
          <a:p>
            <a:endParaRPr lang="en-US" sz="2000"/>
          </a:p>
          <a:p>
            <a:r>
              <a:rPr lang="en-US" sz="2000"/>
              <a:t>“Recently McDonald’s was informed by one of its partners that limited customer information collected in connection with our promotions or websites was improperly accessed by a third party," McDonald's said. "Limited customer information such as name, address, phone number, birth date and gender was included in the information that was accessed."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8849" name="Picture 2"/>
          <p:cNvPicPr>
            <a:picLocks noChangeAspect="1" noChangeArrowheads="1"/>
          </p:cNvPicPr>
          <p:nvPr/>
        </p:nvPicPr>
        <p:blipFill>
          <a:blip r:embed="rId3"/>
          <a:srcRect/>
          <a:stretch>
            <a:fillRect/>
          </a:stretch>
        </p:blipFill>
        <p:spPr bwMode="auto">
          <a:xfrm>
            <a:off x="228600" y="381000"/>
            <a:ext cx="8770938" cy="5710238"/>
          </a:xfrm>
          <a:prstGeom prst="rect">
            <a:avLst/>
          </a:prstGeom>
          <a:noFill/>
          <a:ln w="9525">
            <a:noFill/>
            <a:miter lim="800000"/>
            <a:headEnd/>
            <a:tailEnd/>
          </a:ln>
        </p:spPr>
      </p:pic>
      <p:sp>
        <p:nvSpPr>
          <p:cNvPr id="78850" name="TextBox 3"/>
          <p:cNvSpPr txBox="1">
            <a:spLocks noChangeArrowheads="1"/>
          </p:cNvSpPr>
          <p:nvPr/>
        </p:nvSpPr>
        <p:spPr bwMode="auto">
          <a:xfrm>
            <a:off x="228600" y="6330950"/>
            <a:ext cx="7162800" cy="368300"/>
          </a:xfrm>
          <a:prstGeom prst="rect">
            <a:avLst/>
          </a:prstGeom>
          <a:noFill/>
          <a:ln w="9525">
            <a:noFill/>
            <a:miter lim="800000"/>
            <a:headEnd/>
            <a:tailEnd/>
          </a:ln>
        </p:spPr>
        <p:txBody>
          <a:bodyPr>
            <a:spAutoFit/>
          </a:bodyPr>
          <a:lstStyle/>
          <a:p>
            <a:r>
              <a:rPr lang="en-US">
                <a:hlinkClick r:id="rId4"/>
              </a:rPr>
              <a:t>http://us.norton.com/theme.jsp?themeid=cybercrime_report</a:t>
            </a:r>
            <a:r>
              <a:rPr lang="en-US"/>
              <a:t> </a:t>
            </a:r>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897" name="Title 1"/>
          <p:cNvSpPr>
            <a:spLocks noGrp="1"/>
          </p:cNvSpPr>
          <p:nvPr>
            <p:ph type="title"/>
          </p:nvPr>
        </p:nvSpPr>
        <p:spPr>
          <a:xfrm>
            <a:off x="457200" y="274638"/>
            <a:ext cx="8229600" cy="639762"/>
          </a:xfrm>
        </p:spPr>
        <p:txBody>
          <a:bodyPr/>
          <a:lstStyle/>
          <a:p>
            <a:r>
              <a:rPr lang="en-US" sz="3200" b="1" smtClean="0"/>
              <a:t>How Safe Do You Feel?</a:t>
            </a:r>
          </a:p>
        </p:txBody>
      </p:sp>
      <p:sp>
        <p:nvSpPr>
          <p:cNvPr id="80898" name="Content Placeholder 2"/>
          <p:cNvSpPr>
            <a:spLocks noGrp="1"/>
          </p:cNvSpPr>
          <p:nvPr>
            <p:ph idx="1"/>
          </p:nvPr>
        </p:nvSpPr>
        <p:spPr>
          <a:xfrm>
            <a:off x="457200" y="1066800"/>
            <a:ext cx="8382000" cy="5257800"/>
          </a:xfrm>
        </p:spPr>
        <p:txBody>
          <a:bodyPr/>
          <a:lstStyle/>
          <a:p>
            <a:r>
              <a:rPr lang="en-US" sz="2400" smtClean="0"/>
              <a:t>65% of people worldwide have been victims of cybercrime.</a:t>
            </a:r>
          </a:p>
          <a:p>
            <a:pPr lvl="1">
              <a:buFont typeface="Arial" charset="0"/>
              <a:buChar char="•"/>
            </a:pPr>
            <a:r>
              <a:rPr lang="en-US" sz="2400" smtClean="0"/>
              <a:t>83% in China</a:t>
            </a:r>
          </a:p>
          <a:p>
            <a:pPr lvl="1">
              <a:buFont typeface="Arial" charset="0"/>
              <a:buChar char="•"/>
            </a:pPr>
            <a:r>
              <a:rPr lang="en-US" sz="2400" smtClean="0"/>
              <a:t>76% in Brazil and India</a:t>
            </a:r>
          </a:p>
          <a:p>
            <a:pPr lvl="1">
              <a:buFont typeface="Arial" charset="0"/>
              <a:buChar char="•"/>
            </a:pPr>
            <a:r>
              <a:rPr lang="en-US" sz="2400" smtClean="0"/>
              <a:t>73% in the US</a:t>
            </a:r>
          </a:p>
          <a:p>
            <a:pPr lvl="1">
              <a:buFont typeface="Arial" charset="0"/>
              <a:buChar char="•"/>
            </a:pPr>
            <a:endParaRPr lang="en-US" sz="2400" smtClean="0"/>
          </a:p>
          <a:p>
            <a:r>
              <a:rPr lang="en-US" sz="2400" smtClean="0"/>
              <a:t>9% of people feel very safe online</a:t>
            </a:r>
          </a:p>
          <a:p>
            <a:endParaRPr lang="en-US" sz="2400" smtClean="0"/>
          </a:p>
          <a:p>
            <a:r>
              <a:rPr lang="en-US" sz="2400" smtClean="0"/>
              <a:t>3% of people think cybercrime won’t happen to them</a:t>
            </a:r>
          </a:p>
          <a:p>
            <a:endParaRPr lang="en-US" sz="2400" smtClean="0"/>
          </a:p>
          <a:p>
            <a:r>
              <a:rPr lang="en-US" sz="2400" smtClean="0"/>
              <a:t>79% do not believe cybercriminals will be brought to justice.</a:t>
            </a:r>
          </a:p>
          <a:p>
            <a:endParaRPr lang="en-US" sz="2400" smtClean="0"/>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sz="3200" b="1" dirty="0" smtClean="0"/>
              <a:t>Where Do Attacks Come From?</a:t>
            </a:r>
            <a:endParaRPr lang="en-US" sz="3200" b="1"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8534400" cy="4526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04800" y="6172200"/>
            <a:ext cx="8305800" cy="338554"/>
          </a:xfrm>
          <a:prstGeom prst="rect">
            <a:avLst/>
          </a:prstGeom>
          <a:noFill/>
        </p:spPr>
        <p:txBody>
          <a:bodyPr wrap="square" rtlCol="0">
            <a:spAutoFit/>
          </a:bodyPr>
          <a:lstStyle/>
          <a:p>
            <a:r>
              <a:rPr lang="en-US" sz="1600" dirty="0">
                <a:hlinkClick r:id="rId3"/>
              </a:rPr>
              <a:t>http://www.digitalattackmap.com/#</a:t>
            </a:r>
            <a:r>
              <a:rPr lang="en-US" sz="1600" dirty="0" smtClean="0">
                <a:hlinkClick r:id="rId3"/>
              </a:rPr>
              <a:t>anim=1&amp;color=0&amp;country=ALL&amp;time=16178&amp;view=map</a:t>
            </a:r>
            <a:r>
              <a:rPr lang="en-US" sz="1600" dirty="0" smtClean="0"/>
              <a:t> </a:t>
            </a:r>
            <a:endParaRPr lang="en-US" sz="1600" dirty="0"/>
          </a:p>
        </p:txBody>
      </p:sp>
    </p:spTree>
    <p:extLst>
      <p:ext uri="{BB962C8B-B14F-4D97-AF65-F5344CB8AC3E}">
        <p14:creationId xmlns:p14="http://schemas.microsoft.com/office/powerpoint/2010/main" val="10803928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945" name="Title 1"/>
          <p:cNvSpPr>
            <a:spLocks noGrp="1"/>
          </p:cNvSpPr>
          <p:nvPr>
            <p:ph type="title"/>
          </p:nvPr>
        </p:nvSpPr>
        <p:spPr>
          <a:xfrm>
            <a:off x="457200" y="274638"/>
            <a:ext cx="8229600" cy="715962"/>
          </a:xfrm>
        </p:spPr>
        <p:txBody>
          <a:bodyPr/>
          <a:lstStyle/>
          <a:p>
            <a:r>
              <a:rPr lang="en-US" sz="3200" b="1" smtClean="0"/>
              <a:t>How Much Does it Cost?</a:t>
            </a:r>
          </a:p>
        </p:txBody>
      </p:sp>
      <p:pic>
        <p:nvPicPr>
          <p:cNvPr id="82946" name="Picture 5"/>
          <p:cNvPicPr>
            <a:picLocks noChangeAspect="1" noChangeArrowheads="1"/>
          </p:cNvPicPr>
          <p:nvPr/>
        </p:nvPicPr>
        <p:blipFill>
          <a:blip r:embed="rId3"/>
          <a:srcRect/>
          <a:stretch>
            <a:fillRect/>
          </a:stretch>
        </p:blipFill>
        <p:spPr bwMode="auto">
          <a:xfrm>
            <a:off x="4648200" y="1066800"/>
            <a:ext cx="3486150" cy="3179763"/>
          </a:xfrm>
          <a:prstGeom prst="rect">
            <a:avLst/>
          </a:prstGeom>
          <a:noFill/>
          <a:ln w="9525">
            <a:noFill/>
            <a:miter lim="800000"/>
            <a:headEnd/>
            <a:tailEnd/>
          </a:ln>
        </p:spPr>
      </p:pic>
      <p:sp>
        <p:nvSpPr>
          <p:cNvPr id="82947" name="TextBox 3"/>
          <p:cNvSpPr txBox="1">
            <a:spLocks noChangeArrowheads="1"/>
          </p:cNvSpPr>
          <p:nvPr/>
        </p:nvSpPr>
        <p:spPr bwMode="auto">
          <a:xfrm>
            <a:off x="381000" y="4495800"/>
            <a:ext cx="8305800" cy="2032000"/>
          </a:xfrm>
          <a:prstGeom prst="rect">
            <a:avLst/>
          </a:prstGeom>
          <a:noFill/>
          <a:ln w="9525">
            <a:noFill/>
            <a:miter lim="800000"/>
            <a:headEnd/>
            <a:tailEnd/>
          </a:ln>
        </p:spPr>
        <p:txBody>
          <a:bodyPr>
            <a:spAutoFit/>
          </a:bodyPr>
          <a:lstStyle/>
          <a:p>
            <a:r>
              <a:rPr lang="en-US"/>
              <a:t>According to </a:t>
            </a:r>
            <a:r>
              <a:rPr lang="en-US">
                <a:hlinkClick r:id="rId4"/>
              </a:rPr>
              <a:t>Forbes</a:t>
            </a:r>
            <a:r>
              <a:rPr lang="en-US"/>
              <a:t>, identity theft and related fraud were up considerably in 2009 with 11.2 million victims for an estimated cost of $54 billion U.S. dollars. In 2008, just under 10 million people were ripped off as a result of identify theft, for an estimated cost of $48 billion. Interestingly, the cost to individuals as a result of data breaches has declined from $498 in 2008 to only $373 in 2009. Who, then, is picking up the tab for identity theft incidents? Increasingly it’s the financial institutions with whom we entrust our money.</a:t>
            </a:r>
          </a:p>
        </p:txBody>
      </p:sp>
      <p:sp>
        <p:nvSpPr>
          <p:cNvPr id="82948" name="TextBox 4"/>
          <p:cNvSpPr txBox="1">
            <a:spLocks noChangeArrowheads="1"/>
          </p:cNvSpPr>
          <p:nvPr/>
        </p:nvSpPr>
        <p:spPr bwMode="auto">
          <a:xfrm>
            <a:off x="381000" y="3662363"/>
            <a:ext cx="2362200" cy="461962"/>
          </a:xfrm>
          <a:prstGeom prst="rect">
            <a:avLst/>
          </a:prstGeom>
          <a:noFill/>
          <a:ln w="9525">
            <a:noFill/>
            <a:miter lim="800000"/>
            <a:headEnd/>
            <a:tailEnd/>
          </a:ln>
        </p:spPr>
        <p:txBody>
          <a:bodyPr>
            <a:spAutoFit/>
          </a:bodyPr>
          <a:lstStyle/>
          <a:p>
            <a:r>
              <a:rPr lang="en-US" sz="2400"/>
              <a:t>In the US:</a:t>
            </a:r>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993" name="Title 1"/>
          <p:cNvSpPr>
            <a:spLocks noGrp="1"/>
          </p:cNvSpPr>
          <p:nvPr>
            <p:ph type="title"/>
          </p:nvPr>
        </p:nvSpPr>
        <p:spPr>
          <a:xfrm>
            <a:off x="457200" y="274638"/>
            <a:ext cx="8229600" cy="715962"/>
          </a:xfrm>
        </p:spPr>
        <p:txBody>
          <a:bodyPr/>
          <a:lstStyle/>
          <a:p>
            <a:r>
              <a:rPr lang="en-US" sz="3200" b="1" smtClean="0"/>
              <a:t>How Much Does it Cost?</a:t>
            </a:r>
          </a:p>
        </p:txBody>
      </p:sp>
      <p:pic>
        <p:nvPicPr>
          <p:cNvPr id="84994" name="Picture 2"/>
          <p:cNvPicPr>
            <a:picLocks noChangeAspect="1" noChangeArrowheads="1"/>
          </p:cNvPicPr>
          <p:nvPr/>
        </p:nvPicPr>
        <p:blipFill>
          <a:blip r:embed="rId3"/>
          <a:srcRect/>
          <a:stretch>
            <a:fillRect/>
          </a:stretch>
        </p:blipFill>
        <p:spPr bwMode="auto">
          <a:xfrm>
            <a:off x="685800" y="990600"/>
            <a:ext cx="7600950" cy="5486400"/>
          </a:xfrm>
          <a:prstGeom prst="rect">
            <a:avLst/>
          </a:prstGeom>
          <a:noFill/>
          <a:ln w="9525">
            <a:noFill/>
            <a:miter lim="800000"/>
            <a:headEnd/>
            <a:tailEnd/>
          </a:ln>
        </p:spPr>
      </p:pic>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The Newest Threat: Smartphones</a:t>
            </a:r>
            <a:endParaRPr lang="en-US" sz="3200" b="1" dirty="0"/>
          </a:p>
        </p:txBody>
      </p:sp>
      <p:pic>
        <p:nvPicPr>
          <p:cNvPr id="20482" name="Picture 2" descr="http://www.infineon.com/export/sites/default/media/Applications/ChipCards/NFC_Payment_Logo_13-03-20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234440"/>
            <a:ext cx="6096000" cy="20955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81200" y="3812232"/>
            <a:ext cx="6400800" cy="461665"/>
          </a:xfrm>
          <a:prstGeom prst="rect">
            <a:avLst/>
          </a:prstGeom>
          <a:noFill/>
        </p:spPr>
        <p:txBody>
          <a:bodyPr wrap="square" rtlCol="0">
            <a:spAutoFit/>
          </a:bodyPr>
          <a:lstStyle/>
          <a:p>
            <a:r>
              <a:rPr lang="en-US" sz="2400" dirty="0" smtClean="0"/>
              <a:t>NFC (Near Field Communication) payments</a:t>
            </a:r>
            <a:endParaRPr lang="en-US" sz="2400" dirty="0"/>
          </a:p>
        </p:txBody>
      </p:sp>
      <p:sp>
        <p:nvSpPr>
          <p:cNvPr id="5" name="TextBox 4"/>
          <p:cNvSpPr txBox="1"/>
          <p:nvPr/>
        </p:nvSpPr>
        <p:spPr>
          <a:xfrm>
            <a:off x="929640" y="5065929"/>
            <a:ext cx="7924800" cy="307777"/>
          </a:xfrm>
          <a:prstGeom prst="rect">
            <a:avLst/>
          </a:prstGeom>
          <a:noFill/>
        </p:spPr>
        <p:txBody>
          <a:bodyPr wrap="square" rtlCol="0">
            <a:spAutoFit/>
          </a:bodyPr>
          <a:lstStyle/>
          <a:p>
            <a:r>
              <a:rPr lang="en-US" sz="1400" dirty="0">
                <a:hlinkClick r:id="rId4"/>
              </a:rPr>
              <a:t>http://</a:t>
            </a:r>
            <a:r>
              <a:rPr lang="en-US" sz="1400" dirty="0" smtClean="0">
                <a:hlinkClick r:id="rId4"/>
              </a:rPr>
              <a:t>money.cnn.com/2012/09/17/technology/smartphone-cyberattack/index.html</a:t>
            </a:r>
            <a:r>
              <a:rPr lang="en-US" sz="1400" dirty="0" smtClean="0"/>
              <a:t> </a:t>
            </a:r>
            <a:endParaRPr lang="en-US" sz="1400" dirty="0"/>
          </a:p>
        </p:txBody>
      </p:sp>
    </p:spTree>
    <p:extLst>
      <p:ext uri="{BB962C8B-B14F-4D97-AF65-F5344CB8AC3E}">
        <p14:creationId xmlns:p14="http://schemas.microsoft.com/office/powerpoint/2010/main" val="8579815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041" name="Title 1"/>
          <p:cNvSpPr>
            <a:spLocks noGrp="1"/>
          </p:cNvSpPr>
          <p:nvPr>
            <p:ph type="title"/>
          </p:nvPr>
        </p:nvSpPr>
        <p:spPr>
          <a:xfrm>
            <a:off x="457200" y="152400"/>
            <a:ext cx="8229600" cy="715963"/>
          </a:xfrm>
        </p:spPr>
        <p:txBody>
          <a:bodyPr/>
          <a:lstStyle/>
          <a:p>
            <a:r>
              <a:rPr lang="en-US" sz="3200" b="1" smtClean="0"/>
              <a:t>Cyberstalking</a:t>
            </a:r>
          </a:p>
        </p:txBody>
      </p:sp>
      <p:pic>
        <p:nvPicPr>
          <p:cNvPr id="87042" name="Picture 2"/>
          <p:cNvPicPr>
            <a:picLocks noChangeAspect="1" noChangeArrowheads="1"/>
          </p:cNvPicPr>
          <p:nvPr/>
        </p:nvPicPr>
        <p:blipFill>
          <a:blip r:embed="rId3"/>
          <a:srcRect/>
          <a:stretch>
            <a:fillRect/>
          </a:stretch>
        </p:blipFill>
        <p:spPr bwMode="auto">
          <a:xfrm>
            <a:off x="5943600" y="1333500"/>
            <a:ext cx="2076450" cy="2967038"/>
          </a:xfrm>
          <a:prstGeom prst="rect">
            <a:avLst/>
          </a:prstGeom>
          <a:noFill/>
          <a:ln w="9525">
            <a:noFill/>
            <a:miter lim="800000"/>
            <a:headEnd/>
            <a:tailEnd/>
          </a:ln>
        </p:spPr>
      </p:pic>
      <p:sp>
        <p:nvSpPr>
          <p:cNvPr id="87043" name="TextBox 2"/>
          <p:cNvSpPr txBox="1">
            <a:spLocks noChangeArrowheads="1"/>
          </p:cNvSpPr>
          <p:nvPr/>
        </p:nvSpPr>
        <p:spPr bwMode="auto">
          <a:xfrm>
            <a:off x="5943600" y="4648200"/>
            <a:ext cx="2590800" cy="369888"/>
          </a:xfrm>
          <a:prstGeom prst="rect">
            <a:avLst/>
          </a:prstGeom>
          <a:noFill/>
          <a:ln w="9525">
            <a:noFill/>
            <a:miter lim="800000"/>
            <a:headEnd/>
            <a:tailEnd/>
          </a:ln>
        </p:spPr>
        <p:txBody>
          <a:bodyPr>
            <a:spAutoFit/>
          </a:bodyPr>
          <a:lstStyle/>
          <a:p>
            <a:r>
              <a:rPr lang="en-US"/>
              <a:t>Alexis Moore</a:t>
            </a:r>
          </a:p>
        </p:txBody>
      </p:sp>
      <p:pic>
        <p:nvPicPr>
          <p:cNvPr id="87044" name="Picture 3"/>
          <p:cNvPicPr>
            <a:picLocks noChangeAspect="1" noChangeArrowheads="1"/>
          </p:cNvPicPr>
          <p:nvPr/>
        </p:nvPicPr>
        <p:blipFill>
          <a:blip r:embed="rId4"/>
          <a:srcRect/>
          <a:stretch>
            <a:fillRect/>
          </a:stretch>
        </p:blipFill>
        <p:spPr bwMode="auto">
          <a:xfrm>
            <a:off x="1371600" y="1905000"/>
            <a:ext cx="2819400" cy="334168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p:cNvSpPr>
            <a:spLocks noGrp="1"/>
          </p:cNvSpPr>
          <p:nvPr>
            <p:ph type="title"/>
          </p:nvPr>
        </p:nvSpPr>
        <p:spPr>
          <a:xfrm>
            <a:off x="457200" y="152400"/>
            <a:ext cx="8229600" cy="715963"/>
          </a:xfrm>
        </p:spPr>
        <p:txBody>
          <a:bodyPr/>
          <a:lstStyle/>
          <a:p>
            <a:r>
              <a:rPr lang="en-US" sz="3200" b="1" smtClean="0"/>
              <a:t>Cyberstalking</a:t>
            </a:r>
          </a:p>
        </p:txBody>
      </p:sp>
      <p:pic>
        <p:nvPicPr>
          <p:cNvPr id="89090" name="Picture 2"/>
          <p:cNvPicPr>
            <a:picLocks noChangeAspect="1" noChangeArrowheads="1"/>
          </p:cNvPicPr>
          <p:nvPr/>
        </p:nvPicPr>
        <p:blipFill>
          <a:blip r:embed="rId3"/>
          <a:srcRect/>
          <a:stretch>
            <a:fillRect/>
          </a:stretch>
        </p:blipFill>
        <p:spPr bwMode="auto">
          <a:xfrm>
            <a:off x="1066800" y="1114425"/>
            <a:ext cx="7010400" cy="4629150"/>
          </a:xfrm>
          <a:prstGeom prst="rect">
            <a:avLst/>
          </a:prstGeom>
          <a:noFill/>
          <a:ln w="9525">
            <a:noFill/>
            <a:miter lim="800000"/>
            <a:headEnd/>
            <a:tailEnd/>
          </a:ln>
        </p:spPr>
      </p:pic>
      <p:sp>
        <p:nvSpPr>
          <p:cNvPr id="89091" name="TextBox 2"/>
          <p:cNvSpPr txBox="1">
            <a:spLocks noChangeArrowheads="1"/>
          </p:cNvSpPr>
          <p:nvPr/>
        </p:nvSpPr>
        <p:spPr bwMode="auto">
          <a:xfrm>
            <a:off x="381000" y="5934075"/>
            <a:ext cx="8305800" cy="923925"/>
          </a:xfrm>
          <a:prstGeom prst="rect">
            <a:avLst/>
          </a:prstGeom>
          <a:noFill/>
          <a:ln w="9525">
            <a:noFill/>
            <a:miter lim="800000"/>
            <a:headEnd/>
            <a:tailEnd/>
          </a:ln>
        </p:spPr>
        <p:txBody>
          <a:bodyPr>
            <a:spAutoFit/>
          </a:bodyPr>
          <a:lstStyle/>
          <a:p>
            <a:r>
              <a:rPr lang="en-US" dirty="0">
                <a:hlinkClick r:id="rId4"/>
              </a:rPr>
              <a:t>http://www.remotespy.com/</a:t>
            </a:r>
            <a:endParaRPr lang="en-US" dirty="0"/>
          </a:p>
          <a:p>
            <a:r>
              <a:rPr lang="en-US" dirty="0"/>
              <a:t>FTC settlement: </a:t>
            </a:r>
            <a:r>
              <a:rPr lang="en-US" dirty="0">
                <a:hlinkClick r:id="rId5"/>
              </a:rPr>
              <a:t>http://www.lavasoft.com/mylavasoft/company/blog/ftc-spyware-settlement-remotespy</a:t>
            </a:r>
            <a:r>
              <a:rPr lang="en-US" dirty="0"/>
              <a:t>  </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1137" name="Title 1"/>
          <p:cNvSpPr>
            <a:spLocks noGrp="1"/>
          </p:cNvSpPr>
          <p:nvPr>
            <p:ph type="title"/>
          </p:nvPr>
        </p:nvSpPr>
        <p:spPr>
          <a:xfrm>
            <a:off x="469900" y="152400"/>
            <a:ext cx="8229600" cy="715963"/>
          </a:xfrm>
        </p:spPr>
        <p:txBody>
          <a:bodyPr/>
          <a:lstStyle/>
          <a:p>
            <a:r>
              <a:rPr lang="en-US" sz="3200" b="1" smtClean="0"/>
              <a:t>Cyberbullying</a:t>
            </a:r>
          </a:p>
        </p:txBody>
      </p:sp>
      <p:sp>
        <p:nvSpPr>
          <p:cNvPr id="91138" name="TextBox 2"/>
          <p:cNvSpPr txBox="1">
            <a:spLocks noChangeArrowheads="1"/>
          </p:cNvSpPr>
          <p:nvPr/>
        </p:nvSpPr>
        <p:spPr bwMode="auto">
          <a:xfrm>
            <a:off x="304800" y="5867400"/>
            <a:ext cx="8229600" cy="923925"/>
          </a:xfrm>
          <a:prstGeom prst="rect">
            <a:avLst/>
          </a:prstGeom>
          <a:noFill/>
          <a:ln w="9525">
            <a:noFill/>
            <a:miter lim="800000"/>
            <a:headEnd/>
            <a:tailEnd/>
          </a:ln>
        </p:spPr>
        <p:txBody>
          <a:bodyPr>
            <a:spAutoFit/>
          </a:bodyPr>
          <a:lstStyle/>
          <a:p>
            <a:r>
              <a:rPr lang="en-US" dirty="0">
                <a:hlinkClick r:id="rId3"/>
              </a:rPr>
              <a:t>http://www.stopcyberbullying.org/index2.html </a:t>
            </a:r>
          </a:p>
          <a:p>
            <a:r>
              <a:rPr lang="en-US" dirty="0">
                <a:hlinkClick r:id="rId3"/>
              </a:rPr>
              <a:t>http://www.statesman.com/news/local/austin-parents-students-community-leaders-talk-about-cyberbullying-1302625.html?cxtype=rss_ece_frontpage</a:t>
            </a:r>
            <a:r>
              <a:rPr lang="en-US" dirty="0"/>
              <a:t> </a:t>
            </a:r>
          </a:p>
        </p:txBody>
      </p:sp>
      <p:pic>
        <p:nvPicPr>
          <p:cNvPr id="91139" name="Picture 2"/>
          <p:cNvPicPr>
            <a:picLocks noChangeAspect="1" noChangeArrowheads="1"/>
          </p:cNvPicPr>
          <p:nvPr/>
        </p:nvPicPr>
        <p:blipFill>
          <a:blip r:embed="rId4"/>
          <a:srcRect/>
          <a:stretch>
            <a:fillRect/>
          </a:stretch>
        </p:blipFill>
        <p:spPr bwMode="auto">
          <a:xfrm>
            <a:off x="279400" y="990600"/>
            <a:ext cx="8458200" cy="494347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ChangeArrowheads="1"/>
          </p:cNvSpPr>
          <p:nvPr>
            <p:ph type="title"/>
          </p:nvPr>
        </p:nvSpPr>
        <p:spPr/>
        <p:txBody>
          <a:bodyPr/>
          <a:lstStyle/>
          <a:p>
            <a:pPr eaLnBrk="1" hangingPunct="1"/>
            <a:r>
              <a:rPr lang="en-US" sz="3200" b="1" smtClean="0"/>
              <a:t>What About the Security of Critical Things?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ChangeArrowheads="1"/>
          </p:cNvSpPr>
          <p:nvPr>
            <p:ph type="title"/>
          </p:nvPr>
        </p:nvSpPr>
        <p:spPr>
          <a:xfrm>
            <a:off x="457200" y="274638"/>
            <a:ext cx="8229600" cy="563562"/>
          </a:xfrm>
        </p:spPr>
        <p:txBody>
          <a:bodyPr/>
          <a:lstStyle/>
          <a:p>
            <a:pPr eaLnBrk="1" hangingPunct="1"/>
            <a:r>
              <a:rPr lang="en-US" sz="3200" b="1" smtClean="0"/>
              <a:t>Cyberwarfare</a:t>
            </a:r>
          </a:p>
        </p:txBody>
      </p:sp>
      <p:sp>
        <p:nvSpPr>
          <p:cNvPr id="94210" name="Rectangle 3"/>
          <p:cNvSpPr>
            <a:spLocks noGrp="1" noChangeArrowheads="1"/>
          </p:cNvSpPr>
          <p:nvPr>
            <p:ph type="body" idx="1"/>
          </p:nvPr>
        </p:nvSpPr>
        <p:spPr>
          <a:xfrm>
            <a:off x="457200" y="1143000"/>
            <a:ext cx="8458200" cy="4525963"/>
          </a:xfrm>
        </p:spPr>
        <p:txBody>
          <a:bodyPr/>
          <a:lstStyle/>
          <a:p>
            <a:pPr eaLnBrk="1" hangingPunct="1"/>
            <a:r>
              <a:rPr lang="en-US" sz="2800" smtClean="0"/>
              <a:t>Jus ad bellum:</a:t>
            </a:r>
          </a:p>
          <a:p>
            <a:pPr lvl="1" eaLnBrk="1" hangingPunct="1">
              <a:buFontTx/>
              <a:buChar char="•"/>
            </a:pPr>
            <a:r>
              <a:rPr lang="en-US" sz="2400" smtClean="0"/>
              <a:t>Article 2(4) of the UN Charter prohibits every nation from using “the threat or use of force against the territorial integrity or political independence of any state, or in any other manner inconsistent with the Purposes of the United Nations.” .</a:t>
            </a:r>
          </a:p>
          <a:p>
            <a:pPr lvl="1" eaLnBrk="1" hangingPunct="1">
              <a:buFontTx/>
              <a:buChar char="•"/>
            </a:pPr>
            <a:endParaRPr lang="en-US" sz="2400" smtClean="0"/>
          </a:p>
          <a:p>
            <a:pPr lvl="1" eaLnBrk="1" hangingPunct="1">
              <a:buFontTx/>
              <a:buChar char="•"/>
            </a:pPr>
            <a:r>
              <a:rPr lang="en-US" sz="2400" smtClean="0"/>
              <a:t>Conceptual muddle: What constitutes use of force:</a:t>
            </a:r>
          </a:p>
          <a:p>
            <a:pPr lvl="2" eaLnBrk="1" hangingPunct="1"/>
            <a:r>
              <a:rPr lang="en-US" sz="2000" smtClean="0"/>
              <a:t>Launching a Trojan horse that disrupts military communication?  </a:t>
            </a:r>
          </a:p>
          <a:p>
            <a:pPr lvl="2" eaLnBrk="1" hangingPunct="1"/>
            <a:r>
              <a:rPr lang="en-US" sz="2000" smtClean="0"/>
              <a:t>Hacking a billboard to display porn to disrupt traffic?  </a:t>
            </a:r>
          </a:p>
          <a:p>
            <a:pPr lvl="2" eaLnBrk="1" hangingPunct="1"/>
            <a:r>
              <a:rPr lang="en-US" sz="2000" smtClean="0"/>
              <a:t>Hacking a C&amp;C center so it attacks its own population?</a:t>
            </a:r>
          </a:p>
        </p:txBody>
      </p:sp>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p:nvPr>
        </p:nvSpPr>
        <p:spPr>
          <a:xfrm>
            <a:off x="457200" y="274638"/>
            <a:ext cx="8229600" cy="563562"/>
          </a:xfrm>
        </p:spPr>
        <p:txBody>
          <a:bodyPr/>
          <a:lstStyle/>
          <a:p>
            <a:pPr eaLnBrk="1" hangingPunct="1"/>
            <a:r>
              <a:rPr lang="en-US" sz="3200" b="1" smtClean="0"/>
              <a:t>Cyberwarfare</a:t>
            </a:r>
          </a:p>
        </p:txBody>
      </p:sp>
      <p:sp>
        <p:nvSpPr>
          <p:cNvPr id="96258" name="Rectangle 3"/>
          <p:cNvSpPr>
            <a:spLocks noGrp="1" noChangeArrowheads="1"/>
          </p:cNvSpPr>
          <p:nvPr>
            <p:ph type="body" idx="1"/>
          </p:nvPr>
        </p:nvSpPr>
        <p:spPr>
          <a:xfrm>
            <a:off x="457200" y="1143000"/>
            <a:ext cx="8458200" cy="4525963"/>
          </a:xfrm>
        </p:spPr>
        <p:txBody>
          <a:bodyPr/>
          <a:lstStyle/>
          <a:p>
            <a:pPr eaLnBrk="1" hangingPunct="1"/>
            <a:r>
              <a:rPr lang="en-US" sz="2800" smtClean="0"/>
              <a:t>Jus in bello:</a:t>
            </a:r>
          </a:p>
          <a:p>
            <a:pPr lvl="1" eaLnBrk="1" hangingPunct="1">
              <a:buFontTx/>
              <a:buChar char="•"/>
            </a:pPr>
            <a:r>
              <a:rPr lang="en-US" sz="2400" smtClean="0"/>
              <a:t>Military necessity</a:t>
            </a:r>
          </a:p>
          <a:p>
            <a:pPr lvl="1" eaLnBrk="1" hangingPunct="1">
              <a:buFontTx/>
              <a:buChar char="•"/>
            </a:pPr>
            <a:r>
              <a:rPr lang="en-US" sz="2400" smtClean="0"/>
              <a:t>Minimize collateral damage</a:t>
            </a:r>
          </a:p>
          <a:p>
            <a:pPr lvl="1" eaLnBrk="1" hangingPunct="1">
              <a:buFontTx/>
              <a:buChar char="•"/>
            </a:pPr>
            <a:r>
              <a:rPr lang="en-US" sz="2400" smtClean="0"/>
              <a:t>Perfidy</a:t>
            </a:r>
          </a:p>
          <a:p>
            <a:pPr lvl="1" eaLnBrk="1" hangingPunct="1">
              <a:buFontTx/>
              <a:buChar char="•"/>
            </a:pPr>
            <a:r>
              <a:rPr lang="en-US" sz="2400" smtClean="0"/>
              <a:t>Distinction</a:t>
            </a:r>
          </a:p>
          <a:p>
            <a:pPr lvl="1" eaLnBrk="1" hangingPunct="1">
              <a:buFontTx/>
              <a:buChar char="•"/>
            </a:pPr>
            <a:r>
              <a:rPr lang="en-US" sz="2400" smtClean="0"/>
              <a:t>Neutrality</a:t>
            </a:r>
          </a:p>
          <a:p>
            <a:pPr lvl="1" eaLnBrk="1" hangingPunct="1">
              <a:buFontTx/>
              <a:buChar char="•"/>
            </a:pPr>
            <a:endParaRPr lang="en-US" sz="2400" smtClean="0"/>
          </a:p>
          <a:p>
            <a:pPr lvl="1" eaLnBrk="1" hangingPunct="1">
              <a:buFontTx/>
              <a:buChar char="•"/>
            </a:pPr>
            <a:r>
              <a:rPr lang="en-US" sz="2400" smtClean="0"/>
              <a:t>Conceptual muddle: What constitutes distinction:</a:t>
            </a:r>
          </a:p>
          <a:p>
            <a:pPr lvl="2" eaLnBrk="1" hangingPunct="1"/>
            <a:r>
              <a:rPr lang="en-US" sz="2000" smtClean="0"/>
              <a:t>If we launch a Trojan horse against an ememy, must it contain something like “This code brought to you compliments of the U.S. government”?</a:t>
            </a:r>
          </a:p>
        </p:txBody>
      </p:sp>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a:xfrm>
            <a:off x="457200" y="274638"/>
            <a:ext cx="8229600" cy="563562"/>
          </a:xfrm>
        </p:spPr>
        <p:txBody>
          <a:bodyPr/>
          <a:lstStyle/>
          <a:p>
            <a:pPr eaLnBrk="1" hangingPunct="1"/>
            <a:r>
              <a:rPr lang="en-US" sz="3200" b="1" smtClean="0"/>
              <a:t>Cyberwarfare</a:t>
            </a:r>
          </a:p>
        </p:txBody>
      </p:sp>
      <p:sp>
        <p:nvSpPr>
          <p:cNvPr id="98306" name="Rectangle 3"/>
          <p:cNvSpPr>
            <a:spLocks noGrp="1" noChangeArrowheads="1"/>
          </p:cNvSpPr>
          <p:nvPr>
            <p:ph type="body" idx="1"/>
          </p:nvPr>
        </p:nvSpPr>
        <p:spPr>
          <a:xfrm>
            <a:off x="457200" y="1143000"/>
            <a:ext cx="8458200" cy="4525963"/>
          </a:xfrm>
        </p:spPr>
        <p:txBody>
          <a:bodyPr/>
          <a:lstStyle/>
          <a:p>
            <a:pPr eaLnBrk="1" hangingPunct="1"/>
            <a:r>
              <a:rPr lang="en-US" sz="2800" smtClean="0"/>
              <a:t>Jus in bello:</a:t>
            </a:r>
          </a:p>
          <a:p>
            <a:pPr lvl="1" eaLnBrk="1" hangingPunct="1">
              <a:buFontTx/>
              <a:buChar char="•"/>
            </a:pPr>
            <a:r>
              <a:rPr lang="en-US" sz="2400" smtClean="0"/>
              <a:t>Military necessity</a:t>
            </a:r>
          </a:p>
          <a:p>
            <a:pPr lvl="1" eaLnBrk="1" hangingPunct="1">
              <a:buFontTx/>
              <a:buChar char="•"/>
            </a:pPr>
            <a:r>
              <a:rPr lang="en-US" sz="2400" smtClean="0"/>
              <a:t>Minimize collateral damage</a:t>
            </a:r>
          </a:p>
          <a:p>
            <a:pPr lvl="1" eaLnBrk="1" hangingPunct="1">
              <a:buFontTx/>
              <a:buChar char="•"/>
            </a:pPr>
            <a:r>
              <a:rPr lang="en-US" sz="2400" smtClean="0"/>
              <a:t>Perfidy</a:t>
            </a:r>
          </a:p>
          <a:p>
            <a:pPr lvl="1" eaLnBrk="1" hangingPunct="1">
              <a:buFontTx/>
              <a:buChar char="•"/>
            </a:pPr>
            <a:r>
              <a:rPr lang="en-US" sz="2400" smtClean="0"/>
              <a:t>Distinction</a:t>
            </a:r>
          </a:p>
          <a:p>
            <a:pPr lvl="1" eaLnBrk="1" hangingPunct="1">
              <a:buFontTx/>
              <a:buChar char="•"/>
            </a:pPr>
            <a:r>
              <a:rPr lang="en-US" sz="2400" smtClean="0"/>
              <a:t>Neutrality</a:t>
            </a:r>
          </a:p>
          <a:p>
            <a:pPr lvl="1" eaLnBrk="1" hangingPunct="1">
              <a:buFontTx/>
              <a:buChar char="•"/>
            </a:pPr>
            <a:endParaRPr lang="en-US" sz="2400" smtClean="0"/>
          </a:p>
          <a:p>
            <a:pPr lvl="1" eaLnBrk="1" hangingPunct="1">
              <a:buFontTx/>
              <a:buChar char="•"/>
            </a:pPr>
            <a:r>
              <a:rPr lang="en-US" sz="2400" smtClean="0"/>
              <a:t>Conceptual muddle: What constitutes neutrality:</a:t>
            </a:r>
          </a:p>
          <a:p>
            <a:pPr lvl="2" eaLnBrk="1" hangingPunct="1"/>
            <a:r>
              <a:rPr lang="en-US" sz="2000" smtClean="0"/>
              <a:t>If A allows B to drive tanks through its territory on their way to attack C, A is no longer neutral.</a:t>
            </a:r>
          </a:p>
          <a:p>
            <a:pPr lvl="2" eaLnBrk="1" hangingPunct="1"/>
            <a:r>
              <a:rPr lang="en-US" sz="2000" smtClean="0"/>
              <a:t>If A allows network traffic to pass through its routers on the way from B to C and an attack is launched, has A given up neutrality?</a:t>
            </a: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457200" y="274638"/>
            <a:ext cx="8229600" cy="715962"/>
          </a:xfrm>
        </p:spPr>
        <p:txBody>
          <a:bodyPr/>
          <a:lstStyle/>
          <a:p>
            <a:pPr eaLnBrk="1" hangingPunct="1"/>
            <a:r>
              <a:rPr lang="en-US" sz="3200" b="1" dirty="0" smtClean="0"/>
              <a:t>Scary Stuff</a:t>
            </a:r>
          </a:p>
        </p:txBody>
      </p:sp>
      <p:sp>
        <p:nvSpPr>
          <p:cNvPr id="22530" name="Rectangle 3"/>
          <p:cNvSpPr>
            <a:spLocks noGrp="1" noChangeArrowheads="1"/>
          </p:cNvSpPr>
          <p:nvPr>
            <p:ph type="body" idx="1"/>
          </p:nvPr>
        </p:nvSpPr>
        <p:spPr>
          <a:xfrm>
            <a:off x="457200" y="1219200"/>
            <a:ext cx="8229600" cy="4525963"/>
          </a:xfrm>
        </p:spPr>
        <p:txBody>
          <a:bodyPr/>
          <a:lstStyle/>
          <a:p>
            <a:pPr eaLnBrk="1" hangingPunct="1"/>
            <a:r>
              <a:rPr lang="en-US" sz="2400" dirty="0" smtClean="0"/>
              <a:t>Viruses and worms</a:t>
            </a:r>
          </a:p>
          <a:p>
            <a:pPr eaLnBrk="1" hangingPunct="1"/>
            <a:endParaRPr lang="en-US" sz="2400" dirty="0" smtClean="0"/>
          </a:p>
          <a:p>
            <a:pPr eaLnBrk="1" hangingPunct="1"/>
            <a:r>
              <a:rPr lang="en-US" sz="2400" dirty="0" smtClean="0"/>
              <a:t>Stealing information</a:t>
            </a:r>
          </a:p>
          <a:p>
            <a:pPr lvl="1" eaLnBrk="1" hangingPunct="1">
              <a:buFontTx/>
              <a:buChar char="•"/>
            </a:pPr>
            <a:r>
              <a:rPr lang="en-US" sz="2000" dirty="0" smtClean="0"/>
              <a:t>Personal information</a:t>
            </a:r>
          </a:p>
          <a:p>
            <a:pPr lvl="1" eaLnBrk="1" hangingPunct="1">
              <a:buFontTx/>
              <a:buChar char="•"/>
            </a:pPr>
            <a:r>
              <a:rPr lang="en-US" sz="2000" dirty="0" smtClean="0"/>
              <a:t>Government/commercial secrets</a:t>
            </a:r>
          </a:p>
          <a:p>
            <a:pPr lvl="1" eaLnBrk="1" hangingPunct="1">
              <a:buFontTx/>
              <a:buChar char="•"/>
            </a:pPr>
            <a:endParaRPr lang="en-US" sz="2000" dirty="0" smtClean="0"/>
          </a:p>
          <a:p>
            <a:pPr eaLnBrk="1" hangingPunct="1"/>
            <a:r>
              <a:rPr lang="en-US" sz="2400" dirty="0" smtClean="0"/>
              <a:t>Information = Money</a:t>
            </a:r>
          </a:p>
          <a:p>
            <a:pPr eaLnBrk="1" hangingPunct="1"/>
            <a:endParaRPr lang="en-US" sz="2400" dirty="0" smtClean="0"/>
          </a:p>
          <a:p>
            <a:pPr eaLnBrk="1" hangingPunct="1"/>
            <a:r>
              <a:rPr lang="en-US" sz="2400" dirty="0" err="1" smtClean="0"/>
              <a:t>Cyberstalking</a:t>
            </a:r>
            <a:endParaRPr lang="en-US" sz="2400" dirty="0" smtClean="0"/>
          </a:p>
          <a:p>
            <a:pPr eaLnBrk="1" hangingPunct="1"/>
            <a:endParaRPr lang="en-US" sz="2400" dirty="0" smtClean="0"/>
          </a:p>
          <a:p>
            <a:pPr eaLnBrk="1" hangingPunct="1"/>
            <a:r>
              <a:rPr lang="en-US" sz="2400" dirty="0" smtClean="0"/>
              <a:t>Compromising national security</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ChangeArrowheads="1"/>
          </p:cNvSpPr>
          <p:nvPr>
            <p:ph type="title"/>
          </p:nvPr>
        </p:nvSpPr>
        <p:spPr>
          <a:xfrm>
            <a:off x="457200" y="274638"/>
            <a:ext cx="8229600" cy="563562"/>
          </a:xfrm>
        </p:spPr>
        <p:txBody>
          <a:bodyPr/>
          <a:lstStyle/>
          <a:p>
            <a:pPr eaLnBrk="1" hangingPunct="1"/>
            <a:r>
              <a:rPr lang="en-US" sz="3200" b="1" smtClean="0"/>
              <a:t>Cyberwarfare</a:t>
            </a:r>
          </a:p>
        </p:txBody>
      </p:sp>
      <p:pic>
        <p:nvPicPr>
          <p:cNvPr id="100354" name="Picture 5"/>
          <p:cNvPicPr>
            <a:picLocks noChangeAspect="1" noChangeArrowheads="1"/>
          </p:cNvPicPr>
          <p:nvPr/>
        </p:nvPicPr>
        <p:blipFill>
          <a:blip r:embed="rId3"/>
          <a:srcRect/>
          <a:stretch>
            <a:fillRect/>
          </a:stretch>
        </p:blipFill>
        <p:spPr bwMode="auto">
          <a:xfrm>
            <a:off x="5943600" y="1600200"/>
            <a:ext cx="1778000" cy="2667000"/>
          </a:xfrm>
          <a:prstGeom prst="rect">
            <a:avLst/>
          </a:prstGeom>
          <a:noFill/>
          <a:ln w="9525">
            <a:noFill/>
            <a:miter lim="800000"/>
            <a:headEnd/>
            <a:tailEnd/>
          </a:ln>
        </p:spPr>
      </p:pic>
      <p:sp>
        <p:nvSpPr>
          <p:cNvPr id="100355" name="Text Box 6"/>
          <p:cNvSpPr txBox="1">
            <a:spLocks noChangeArrowheads="1"/>
          </p:cNvSpPr>
          <p:nvPr/>
        </p:nvSpPr>
        <p:spPr bwMode="auto">
          <a:xfrm>
            <a:off x="304800" y="5943600"/>
            <a:ext cx="7543800" cy="366713"/>
          </a:xfrm>
          <a:prstGeom prst="rect">
            <a:avLst/>
          </a:prstGeom>
          <a:noFill/>
          <a:ln w="9525">
            <a:noFill/>
            <a:miter lim="800000"/>
            <a:headEnd/>
            <a:tailEnd/>
          </a:ln>
        </p:spPr>
        <p:txBody>
          <a:bodyPr>
            <a:spAutoFit/>
          </a:bodyPr>
          <a:lstStyle/>
          <a:p>
            <a:pPr>
              <a:spcBef>
                <a:spcPct val="50000"/>
              </a:spcBef>
            </a:pPr>
            <a:r>
              <a:rPr lang="en-US">
                <a:hlinkClick r:id="rId4"/>
              </a:rPr>
              <a:t>http://www.nap.edu/catalog.php?record_id=12651#toc</a:t>
            </a:r>
            <a:r>
              <a:rPr lang="en-US"/>
              <a:t> </a:t>
            </a:r>
          </a:p>
        </p:txBody>
      </p:sp>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p:cNvSpPr>
            <a:spLocks noGrp="1"/>
          </p:cNvSpPr>
          <p:nvPr>
            <p:ph type="title"/>
          </p:nvPr>
        </p:nvSpPr>
        <p:spPr>
          <a:xfrm>
            <a:off x="457200" y="274638"/>
            <a:ext cx="8229600" cy="715962"/>
          </a:xfrm>
        </p:spPr>
        <p:txBody>
          <a:bodyPr/>
          <a:lstStyle/>
          <a:p>
            <a:r>
              <a:rPr lang="en-US" sz="3200" b="1" smtClean="0"/>
              <a:t>U.S. Cyber Command</a:t>
            </a:r>
          </a:p>
        </p:txBody>
      </p:sp>
      <p:pic>
        <p:nvPicPr>
          <p:cNvPr id="101378" name="Picture 2"/>
          <p:cNvPicPr>
            <a:picLocks noChangeAspect="1" noChangeArrowheads="1"/>
          </p:cNvPicPr>
          <p:nvPr/>
        </p:nvPicPr>
        <p:blipFill>
          <a:blip r:embed="rId3"/>
          <a:srcRect/>
          <a:stretch>
            <a:fillRect/>
          </a:stretch>
        </p:blipFill>
        <p:spPr bwMode="auto">
          <a:xfrm>
            <a:off x="6019800" y="1371600"/>
            <a:ext cx="2609850" cy="2622550"/>
          </a:xfrm>
          <a:prstGeom prst="rect">
            <a:avLst/>
          </a:prstGeom>
          <a:noFill/>
          <a:ln w="9525">
            <a:noFill/>
            <a:miter lim="800000"/>
            <a:headEnd/>
            <a:tailEnd/>
          </a:ln>
        </p:spPr>
      </p:pic>
      <p:sp>
        <p:nvSpPr>
          <p:cNvPr id="101379" name="TextBox 3"/>
          <p:cNvSpPr txBox="1">
            <a:spLocks noChangeArrowheads="1"/>
          </p:cNvSpPr>
          <p:nvPr/>
        </p:nvSpPr>
        <p:spPr bwMode="auto">
          <a:xfrm>
            <a:off x="609600" y="4343400"/>
            <a:ext cx="7848600" cy="1938338"/>
          </a:xfrm>
          <a:prstGeom prst="rect">
            <a:avLst/>
          </a:prstGeom>
          <a:noFill/>
          <a:ln w="9525">
            <a:noFill/>
            <a:miter lim="800000"/>
            <a:headEnd/>
            <a:tailEnd/>
          </a:ln>
        </p:spPr>
        <p:txBody>
          <a:bodyPr>
            <a:spAutoFit/>
          </a:bodyPr>
          <a:lstStyle/>
          <a:p>
            <a:r>
              <a:rPr lang="en-US" sz="2000"/>
              <a:t>"USCYBERCOM plans, coordinates, integrates, synchronizes and conducts activities to: direct the operations and defense of specified Department of Defense information networks and; prepare to, and when directed, conduct full spectrum military cyberspace operations in order to enable actions in all domains, ensure US/Allied freedom of action in cyberspace and deny the same to our adversaries."</a:t>
            </a:r>
          </a:p>
        </p:txBody>
      </p:sp>
      <p:sp>
        <p:nvSpPr>
          <p:cNvPr id="101380" name="TextBox 4"/>
          <p:cNvSpPr txBox="1">
            <a:spLocks noChangeArrowheads="1"/>
          </p:cNvSpPr>
          <p:nvPr/>
        </p:nvSpPr>
        <p:spPr bwMode="auto">
          <a:xfrm>
            <a:off x="609600" y="1981200"/>
            <a:ext cx="3733800" cy="461963"/>
          </a:xfrm>
          <a:prstGeom prst="rect">
            <a:avLst/>
          </a:prstGeom>
          <a:noFill/>
          <a:ln w="9525">
            <a:noFill/>
            <a:miter lim="800000"/>
            <a:headEnd/>
            <a:tailEnd/>
          </a:ln>
        </p:spPr>
        <p:txBody>
          <a:bodyPr>
            <a:spAutoFit/>
          </a:bodyPr>
          <a:lstStyle/>
          <a:p>
            <a:r>
              <a:rPr lang="en-US" sz="2400"/>
              <a:t>Established in 2010</a:t>
            </a:r>
          </a:p>
        </p:txBody>
      </p:sp>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r>
              <a:rPr lang="en-US" sz="3200" b="1" dirty="0" smtClean="0"/>
              <a:t>How Real Is the Threat?</a:t>
            </a:r>
            <a:endParaRPr lang="en-US" sz="3200" b="1" dirty="0"/>
          </a:p>
        </p:txBody>
      </p:sp>
      <p:pic>
        <p:nvPicPr>
          <p:cNvPr id="20482" name="Picture 2" descr="http://l2.yimg.com/bt/api/res/1.2/.XT3zP11DY7E3lcy.OHVhA--/YXBwaWQ9eW5ld3M7Zmk9aW5zZXQ7aD0yOTg7cT04NTt3PTQ1MA--/http:/media.zenfs.com/en_us/News/Reuters/2012-10-20T003311Z_1_CBRE89J01JD00_RTROPTP_2_CTECH-US-USA-DEFENSE-CYB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371600"/>
            <a:ext cx="4286250" cy="28384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07720" y="5867400"/>
            <a:ext cx="7620000" cy="307777"/>
          </a:xfrm>
          <a:prstGeom prst="rect">
            <a:avLst/>
          </a:prstGeom>
          <a:noFill/>
        </p:spPr>
        <p:txBody>
          <a:bodyPr wrap="square" rtlCol="0">
            <a:spAutoFit/>
          </a:bodyPr>
          <a:lstStyle/>
          <a:p>
            <a:r>
              <a:rPr lang="en-US" sz="1400" dirty="0">
                <a:hlinkClick r:id="rId3"/>
              </a:rPr>
              <a:t>http://</a:t>
            </a:r>
            <a:r>
              <a:rPr lang="en-US" sz="1400" dirty="0" smtClean="0">
                <a:hlinkClick r:id="rId3"/>
              </a:rPr>
              <a:t>news.yahoo.com/defense-chief-calls-cyberspace-battlefront-future-001539365.html</a:t>
            </a:r>
            <a:r>
              <a:rPr lang="en-US" sz="1400" dirty="0" smtClean="0"/>
              <a:t> </a:t>
            </a:r>
            <a:endParaRPr lang="en-US" sz="1400" dirty="0"/>
          </a:p>
        </p:txBody>
      </p:sp>
      <p:sp>
        <p:nvSpPr>
          <p:cNvPr id="5" name="TextBox 4"/>
          <p:cNvSpPr txBox="1"/>
          <p:nvPr/>
        </p:nvSpPr>
        <p:spPr>
          <a:xfrm>
            <a:off x="807720" y="4648200"/>
            <a:ext cx="7620000" cy="830997"/>
          </a:xfrm>
          <a:prstGeom prst="rect">
            <a:avLst/>
          </a:prstGeom>
          <a:noFill/>
        </p:spPr>
        <p:txBody>
          <a:bodyPr wrap="square" rtlCol="0">
            <a:spAutoFit/>
          </a:bodyPr>
          <a:lstStyle/>
          <a:p>
            <a:r>
              <a:rPr lang="en-US" sz="2400" dirty="0" smtClean="0"/>
              <a:t>October, 2012   U.S. Secretary of Defense Leon Panetta calls cyberspace the battlefield of the future. </a:t>
            </a:r>
            <a:endParaRPr lang="en-US" sz="2400" dirty="0"/>
          </a:p>
        </p:txBody>
      </p:sp>
    </p:spTree>
    <p:extLst>
      <p:ext uri="{BB962C8B-B14F-4D97-AF65-F5344CB8AC3E}">
        <p14:creationId xmlns:p14="http://schemas.microsoft.com/office/powerpoint/2010/main" val="30159281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a:xfrm>
            <a:off x="457200" y="274638"/>
            <a:ext cx="8229600" cy="715962"/>
          </a:xfrm>
        </p:spPr>
        <p:txBody>
          <a:bodyPr/>
          <a:lstStyle/>
          <a:p>
            <a:pPr eaLnBrk="1" hangingPunct="1"/>
            <a:r>
              <a:rPr lang="en-US" sz="3200" b="1" smtClean="0"/>
              <a:t>The Nation’s Cybersecurity</a:t>
            </a:r>
          </a:p>
        </p:txBody>
      </p:sp>
      <p:pic>
        <p:nvPicPr>
          <p:cNvPr id="103426" name="Picture 2"/>
          <p:cNvPicPr>
            <a:picLocks noChangeAspect="1" noChangeArrowheads="1"/>
          </p:cNvPicPr>
          <p:nvPr/>
        </p:nvPicPr>
        <p:blipFill>
          <a:blip r:embed="rId3"/>
          <a:srcRect/>
          <a:stretch>
            <a:fillRect/>
          </a:stretch>
        </p:blipFill>
        <p:spPr bwMode="auto">
          <a:xfrm>
            <a:off x="5029200" y="1676400"/>
            <a:ext cx="2743200" cy="2057400"/>
          </a:xfrm>
          <a:prstGeom prst="rect">
            <a:avLst/>
          </a:prstGeom>
          <a:noFill/>
          <a:ln w="9525">
            <a:noFill/>
            <a:miter lim="800000"/>
            <a:headEnd/>
            <a:tailEnd/>
          </a:ln>
        </p:spPr>
      </p:pic>
      <p:sp>
        <p:nvSpPr>
          <p:cNvPr id="103427" name="TextBox 3"/>
          <p:cNvSpPr txBox="1">
            <a:spLocks noChangeArrowheads="1"/>
          </p:cNvSpPr>
          <p:nvPr/>
        </p:nvSpPr>
        <p:spPr bwMode="auto">
          <a:xfrm>
            <a:off x="685800" y="4168775"/>
            <a:ext cx="7696200" cy="831850"/>
          </a:xfrm>
          <a:prstGeom prst="rect">
            <a:avLst/>
          </a:prstGeom>
          <a:noFill/>
          <a:ln w="9525">
            <a:noFill/>
            <a:miter lim="800000"/>
            <a:headEnd/>
            <a:tailEnd/>
          </a:ln>
        </p:spPr>
        <p:txBody>
          <a:bodyPr>
            <a:spAutoFit/>
          </a:bodyPr>
          <a:lstStyle/>
          <a:p>
            <a:r>
              <a:rPr lang="en-US" sz="2400"/>
              <a:t>Should the President have the authority to shut down the Internet?</a:t>
            </a:r>
          </a:p>
        </p:txBody>
      </p:sp>
      <p:sp>
        <p:nvSpPr>
          <p:cNvPr id="103428" name="TextBox 4"/>
          <p:cNvSpPr txBox="1">
            <a:spLocks noChangeArrowheads="1"/>
          </p:cNvSpPr>
          <p:nvPr/>
        </p:nvSpPr>
        <p:spPr bwMode="auto">
          <a:xfrm>
            <a:off x="2209800" y="5791200"/>
            <a:ext cx="5905500" cy="369888"/>
          </a:xfrm>
          <a:prstGeom prst="rect">
            <a:avLst/>
          </a:prstGeom>
          <a:noFill/>
          <a:ln w="9525">
            <a:noFill/>
            <a:miter lim="800000"/>
            <a:headEnd/>
            <a:tailEnd/>
          </a:ln>
        </p:spPr>
        <p:txBody>
          <a:bodyPr>
            <a:spAutoFit/>
          </a:bodyPr>
          <a:lstStyle/>
          <a:p>
            <a:r>
              <a:rPr lang="en-US">
                <a:hlinkClick r:id="rId4"/>
              </a:rPr>
              <a:t>http://news.cnet.com/8301-1009_3-20020901-83.html</a:t>
            </a:r>
            <a:r>
              <a:rPr lang="en-US"/>
              <a:t> </a:t>
            </a:r>
          </a:p>
        </p:txBody>
      </p:sp>
      <p:sp>
        <p:nvSpPr>
          <p:cNvPr id="103429" name="TextBox 5"/>
          <p:cNvSpPr txBox="1">
            <a:spLocks noChangeArrowheads="1"/>
          </p:cNvSpPr>
          <p:nvPr/>
        </p:nvSpPr>
        <p:spPr bwMode="auto">
          <a:xfrm>
            <a:off x="1257300" y="5181600"/>
            <a:ext cx="7543800" cy="461963"/>
          </a:xfrm>
          <a:prstGeom prst="rect">
            <a:avLst/>
          </a:prstGeom>
          <a:noFill/>
          <a:ln w="9525">
            <a:noFill/>
            <a:miter lim="800000"/>
            <a:headEnd/>
            <a:tailEnd/>
          </a:ln>
        </p:spPr>
        <p:txBody>
          <a:bodyPr>
            <a:spAutoFit/>
          </a:bodyPr>
          <a:lstStyle/>
          <a:p>
            <a:r>
              <a:rPr lang="en-US" sz="2400"/>
              <a:t>Protecting Cyberspace as a National Asset Act</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p:cNvSpPr>
            <a:spLocks noGrp="1"/>
          </p:cNvSpPr>
          <p:nvPr>
            <p:ph type="title"/>
          </p:nvPr>
        </p:nvSpPr>
        <p:spPr>
          <a:xfrm>
            <a:off x="0" y="274638"/>
            <a:ext cx="9144000" cy="715962"/>
          </a:xfrm>
        </p:spPr>
        <p:txBody>
          <a:bodyPr/>
          <a:lstStyle/>
          <a:p>
            <a:r>
              <a:rPr lang="en-US" sz="3200" b="1" smtClean="0"/>
              <a:t>Where Is All This Bad Stuff Coming From?</a:t>
            </a:r>
          </a:p>
        </p:txBody>
      </p:sp>
      <p:pic>
        <p:nvPicPr>
          <p:cNvPr id="105474" name="Picture 2"/>
          <p:cNvPicPr>
            <a:picLocks noChangeAspect="1" noChangeArrowheads="1"/>
          </p:cNvPicPr>
          <p:nvPr/>
        </p:nvPicPr>
        <p:blipFill>
          <a:blip r:embed="rId3"/>
          <a:srcRect/>
          <a:stretch>
            <a:fillRect/>
          </a:stretch>
        </p:blipFill>
        <p:spPr bwMode="auto">
          <a:xfrm>
            <a:off x="2220913" y="1447800"/>
            <a:ext cx="4762500" cy="3571875"/>
          </a:xfrm>
          <a:prstGeom prst="rect">
            <a:avLst/>
          </a:prstGeom>
          <a:noFill/>
          <a:ln w="9525">
            <a:noFill/>
            <a:miter lim="800000"/>
            <a:headEnd/>
            <a:tailEnd/>
          </a:ln>
        </p:spPr>
      </p:pic>
      <p:sp>
        <p:nvSpPr>
          <p:cNvPr id="105475" name="TextBox 3"/>
          <p:cNvSpPr txBox="1">
            <a:spLocks noChangeArrowheads="1"/>
          </p:cNvSpPr>
          <p:nvPr/>
        </p:nvSpPr>
        <p:spPr bwMode="auto">
          <a:xfrm>
            <a:off x="533400" y="5486400"/>
            <a:ext cx="8305800" cy="998538"/>
          </a:xfrm>
          <a:prstGeom prst="rect">
            <a:avLst/>
          </a:prstGeom>
          <a:noFill/>
          <a:ln w="9525">
            <a:noFill/>
            <a:miter lim="800000"/>
            <a:headEnd/>
            <a:tailEnd/>
          </a:ln>
        </p:spPr>
        <p:txBody>
          <a:bodyPr>
            <a:spAutoFit/>
          </a:bodyPr>
          <a:lstStyle/>
          <a:p>
            <a:r>
              <a:rPr lang="en-US" dirty="0"/>
              <a:t>Dark web or deep web: pages that do not have names that are registered in any DNS.  Search engines cannot find them.</a:t>
            </a:r>
          </a:p>
          <a:p>
            <a:pPr eaLnBrk="0" hangingPunct="0">
              <a:spcBef>
                <a:spcPct val="30000"/>
              </a:spcBef>
            </a:pPr>
            <a:r>
              <a:rPr lang="en-US" dirty="0">
                <a:hlinkClick r:id="rId4"/>
              </a:rPr>
              <a:t>http://freenetproject.org</a:t>
            </a:r>
            <a:r>
              <a:rPr lang="en-US" dirty="0" smtClean="0">
                <a:hlinkClick r:id="rId4"/>
              </a:rPr>
              <a:t>/</a:t>
            </a:r>
            <a:r>
              <a:rPr lang="en-US" dirty="0" smtClean="0"/>
              <a:t> </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639762"/>
          </a:xfrm>
        </p:spPr>
        <p:txBody>
          <a:bodyPr/>
          <a:lstStyle/>
          <a:p>
            <a:r>
              <a:rPr lang="en-US" sz="3200" b="1" dirty="0" smtClean="0"/>
              <a:t>What About the Stuff that Comes from Us?</a:t>
            </a:r>
            <a:endParaRPr lang="en-US" sz="3200" b="1" dirty="0"/>
          </a:p>
        </p:txBody>
      </p:sp>
      <p:sp>
        <p:nvSpPr>
          <p:cNvPr id="4" name="TextBox 3"/>
          <p:cNvSpPr txBox="1"/>
          <p:nvPr/>
        </p:nvSpPr>
        <p:spPr>
          <a:xfrm>
            <a:off x="685800" y="5105400"/>
            <a:ext cx="7086600" cy="646331"/>
          </a:xfrm>
          <a:prstGeom prst="rect">
            <a:avLst/>
          </a:prstGeom>
          <a:noFill/>
        </p:spPr>
        <p:txBody>
          <a:bodyPr wrap="square" rtlCol="0">
            <a:spAutoFit/>
          </a:bodyPr>
          <a:lstStyle/>
          <a:p>
            <a:r>
              <a:rPr lang="en-US" dirty="0">
                <a:hlinkClick r:id="rId2"/>
              </a:rPr>
              <a:t>http://www.nytimes.com/2013/09/01/world/americas/documents-detail-cyberoperations-by-us.html?_r=1</a:t>
            </a:r>
            <a:r>
              <a:rPr lang="en-US" dirty="0" smtClean="0">
                <a:hlinkClick r:id="rId2"/>
              </a:rPr>
              <a:t>&amp;</a:t>
            </a:r>
            <a:r>
              <a:rPr lang="en-US" dirty="0" smtClean="0"/>
              <a:t> </a:t>
            </a:r>
            <a:endParaRPr lang="en-US" dirty="0"/>
          </a:p>
        </p:txBody>
      </p:sp>
      <p:sp>
        <p:nvSpPr>
          <p:cNvPr id="5" name="TextBox 4"/>
          <p:cNvSpPr txBox="1"/>
          <p:nvPr/>
        </p:nvSpPr>
        <p:spPr>
          <a:xfrm>
            <a:off x="762000" y="1524000"/>
            <a:ext cx="6858000" cy="369332"/>
          </a:xfrm>
          <a:prstGeom prst="rect">
            <a:avLst/>
          </a:prstGeom>
          <a:noFill/>
        </p:spPr>
        <p:txBody>
          <a:bodyPr wrap="square" rtlCol="0">
            <a:spAutoFit/>
          </a:bodyPr>
          <a:lstStyle/>
          <a:p>
            <a:r>
              <a:rPr lang="en-US" dirty="0" smtClean="0"/>
              <a:t>Snowden’s documents describe </a:t>
            </a:r>
            <a:r>
              <a:rPr lang="en-US" dirty="0" err="1" smtClean="0"/>
              <a:t>cyberattacks</a:t>
            </a:r>
            <a:r>
              <a:rPr lang="en-US" dirty="0" smtClean="0"/>
              <a:t> by </a:t>
            </a:r>
            <a:r>
              <a:rPr lang="en-US" smtClean="0"/>
              <a:t>US government.</a:t>
            </a:r>
            <a:endParaRPr lang="en-US"/>
          </a:p>
        </p:txBody>
      </p:sp>
    </p:spTree>
    <p:extLst>
      <p:ext uri="{BB962C8B-B14F-4D97-AF65-F5344CB8AC3E}">
        <p14:creationId xmlns:p14="http://schemas.microsoft.com/office/powerpoint/2010/main" val="27360375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7521" name="Title 1"/>
          <p:cNvSpPr>
            <a:spLocks noGrp="1"/>
          </p:cNvSpPr>
          <p:nvPr>
            <p:ph type="title"/>
          </p:nvPr>
        </p:nvSpPr>
        <p:spPr>
          <a:xfrm>
            <a:off x="457200" y="274638"/>
            <a:ext cx="8229600" cy="715962"/>
          </a:xfrm>
        </p:spPr>
        <p:txBody>
          <a:bodyPr/>
          <a:lstStyle/>
          <a:p>
            <a:r>
              <a:rPr lang="en-US" sz="3200" b="1" smtClean="0"/>
              <a:t>Recall: Domain Name Servers</a:t>
            </a:r>
          </a:p>
        </p:txBody>
      </p:sp>
      <p:pic>
        <p:nvPicPr>
          <p:cNvPr id="107522" name="Picture 5"/>
          <p:cNvPicPr>
            <a:picLocks noChangeAspect="1"/>
          </p:cNvPicPr>
          <p:nvPr/>
        </p:nvPicPr>
        <p:blipFill>
          <a:blip r:embed="rId3"/>
          <a:srcRect/>
          <a:stretch>
            <a:fillRect/>
          </a:stretch>
        </p:blipFill>
        <p:spPr bwMode="auto">
          <a:xfrm>
            <a:off x="1143000" y="1447800"/>
            <a:ext cx="7278688" cy="4311650"/>
          </a:xfrm>
          <a:prstGeom prst="rect">
            <a:avLst/>
          </a:prstGeom>
          <a:noFill/>
          <a:ln w="9525">
            <a:noFill/>
            <a:miter lim="800000"/>
            <a:headEnd/>
            <a:tailEnd/>
          </a:ln>
        </p:spPr>
      </p:pic>
    </p:spTree>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p:cNvSpPr>
            <a:spLocks noGrp="1"/>
          </p:cNvSpPr>
          <p:nvPr>
            <p:ph type="title"/>
          </p:nvPr>
        </p:nvSpPr>
        <p:spPr>
          <a:xfrm>
            <a:off x="457200" y="274638"/>
            <a:ext cx="8229600" cy="715962"/>
          </a:xfrm>
        </p:spPr>
        <p:txBody>
          <a:bodyPr/>
          <a:lstStyle/>
          <a:p>
            <a:r>
              <a:rPr lang="en-US" sz="3200" b="1" smtClean="0"/>
              <a:t>Attack Toolkits</a:t>
            </a:r>
          </a:p>
        </p:txBody>
      </p:sp>
      <p:sp>
        <p:nvSpPr>
          <p:cNvPr id="113666" name="TextBox 3"/>
          <p:cNvSpPr txBox="1">
            <a:spLocks noChangeArrowheads="1"/>
          </p:cNvSpPr>
          <p:nvPr/>
        </p:nvSpPr>
        <p:spPr bwMode="auto">
          <a:xfrm>
            <a:off x="457200" y="5867400"/>
            <a:ext cx="7315200" cy="369888"/>
          </a:xfrm>
          <a:prstGeom prst="rect">
            <a:avLst/>
          </a:prstGeom>
          <a:noFill/>
          <a:ln w="9525">
            <a:noFill/>
            <a:miter lim="800000"/>
            <a:headEnd/>
            <a:tailEnd/>
          </a:ln>
        </p:spPr>
        <p:txBody>
          <a:bodyPr>
            <a:spAutoFit/>
          </a:bodyPr>
          <a:lstStyle/>
          <a:p>
            <a:r>
              <a:rPr lang="en-US" dirty="0">
                <a:hlinkClick r:id="rId3"/>
              </a:rPr>
              <a:t>http://www.symantec.com/tv/news/details.jsp?vid=750972922001</a:t>
            </a:r>
            <a:r>
              <a:rPr lang="en-US" dirty="0"/>
              <a:t>  </a:t>
            </a:r>
          </a:p>
        </p:txBody>
      </p:sp>
      <p:pic>
        <p:nvPicPr>
          <p:cNvPr id="113667" name="Picture 2"/>
          <p:cNvPicPr>
            <a:picLocks noChangeAspect="1" noChangeArrowheads="1"/>
          </p:cNvPicPr>
          <p:nvPr/>
        </p:nvPicPr>
        <p:blipFill>
          <a:blip r:embed="rId4"/>
          <a:srcRect/>
          <a:stretch>
            <a:fillRect/>
          </a:stretch>
        </p:blipFill>
        <p:spPr bwMode="auto">
          <a:xfrm>
            <a:off x="762000" y="1219200"/>
            <a:ext cx="7494588" cy="426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p:cNvPicPr>
            <a:picLocks noChangeAspect="1" noChangeArrowheads="1"/>
          </p:cNvPicPr>
          <p:nvPr/>
        </p:nvPicPr>
        <p:blipFill>
          <a:blip r:embed="rId3"/>
          <a:srcRect/>
          <a:stretch>
            <a:fillRect/>
          </a:stretch>
        </p:blipFill>
        <p:spPr bwMode="auto">
          <a:xfrm>
            <a:off x="0" y="533400"/>
            <a:ext cx="9090025" cy="5513388"/>
          </a:xfrm>
          <a:prstGeom prst="rect">
            <a:avLst/>
          </a:prstGeom>
          <a:noFill/>
          <a:ln w="9525">
            <a:noFill/>
            <a:miter lim="800000"/>
            <a:headEnd/>
            <a:tailEnd/>
          </a:ln>
        </p:spPr>
      </p:pic>
      <p:sp>
        <p:nvSpPr>
          <p:cNvPr id="111618" name="TextBox 4"/>
          <p:cNvSpPr txBox="1">
            <a:spLocks noChangeArrowheads="1"/>
          </p:cNvSpPr>
          <p:nvPr/>
        </p:nvSpPr>
        <p:spPr bwMode="auto">
          <a:xfrm>
            <a:off x="152400" y="6477000"/>
            <a:ext cx="8937625" cy="369888"/>
          </a:xfrm>
          <a:prstGeom prst="rect">
            <a:avLst/>
          </a:prstGeom>
          <a:noFill/>
          <a:ln w="9525">
            <a:noFill/>
            <a:miter lim="800000"/>
            <a:headEnd/>
            <a:tailEnd/>
          </a:ln>
        </p:spPr>
        <p:txBody>
          <a:bodyPr>
            <a:spAutoFit/>
          </a:bodyPr>
          <a:lstStyle/>
          <a:p>
            <a:r>
              <a:rPr lang="en-US" dirty="0">
                <a:hlinkClick r:id="rId4"/>
              </a:rPr>
              <a:t>http://www.symantec.com/business/popup.jsp?popupid=attack_kit_evolution_timeline</a:t>
            </a:r>
            <a:r>
              <a:rPr lang="en-US" dirty="0"/>
              <a:t> </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p:cNvSpPr>
            <a:spLocks noGrp="1"/>
          </p:cNvSpPr>
          <p:nvPr>
            <p:ph type="title"/>
          </p:nvPr>
        </p:nvSpPr>
        <p:spPr>
          <a:xfrm>
            <a:off x="457200" y="274638"/>
            <a:ext cx="8229600" cy="715962"/>
          </a:xfrm>
        </p:spPr>
        <p:txBody>
          <a:bodyPr/>
          <a:lstStyle/>
          <a:p>
            <a:r>
              <a:rPr lang="en-US" sz="3200" b="1" smtClean="0"/>
              <a:t>MPack</a:t>
            </a:r>
          </a:p>
        </p:txBody>
      </p:sp>
      <p:pic>
        <p:nvPicPr>
          <p:cNvPr id="109570" name="Picture 2"/>
          <p:cNvPicPr>
            <a:picLocks noChangeAspect="1" noChangeArrowheads="1"/>
          </p:cNvPicPr>
          <p:nvPr/>
        </p:nvPicPr>
        <p:blipFill>
          <a:blip r:embed="rId3"/>
          <a:srcRect/>
          <a:stretch>
            <a:fillRect/>
          </a:stretch>
        </p:blipFill>
        <p:spPr bwMode="auto">
          <a:xfrm>
            <a:off x="2209800" y="1066800"/>
            <a:ext cx="4419600" cy="3694113"/>
          </a:xfrm>
          <a:prstGeom prst="rect">
            <a:avLst/>
          </a:prstGeom>
          <a:noFill/>
          <a:ln w="9525">
            <a:noFill/>
            <a:miter lim="800000"/>
            <a:headEnd/>
            <a:tailEnd/>
          </a:ln>
        </p:spPr>
      </p:pic>
      <p:sp>
        <p:nvSpPr>
          <p:cNvPr id="109571" name="TextBox 3"/>
          <p:cNvSpPr txBox="1">
            <a:spLocks noChangeArrowheads="1"/>
          </p:cNvSpPr>
          <p:nvPr/>
        </p:nvSpPr>
        <p:spPr bwMode="auto">
          <a:xfrm>
            <a:off x="547688" y="4953000"/>
            <a:ext cx="8291512" cy="1754188"/>
          </a:xfrm>
          <a:prstGeom prst="rect">
            <a:avLst/>
          </a:prstGeom>
          <a:noFill/>
          <a:ln w="9525">
            <a:noFill/>
            <a:miter lim="800000"/>
            <a:headEnd/>
            <a:tailEnd/>
          </a:ln>
        </p:spPr>
        <p:txBody>
          <a:bodyPr>
            <a:spAutoFit/>
          </a:bodyPr>
          <a:lstStyle/>
          <a:p>
            <a:r>
              <a:rPr lang="en-US"/>
              <a:t>A malware bundle that was created by Russian hackers in 2006. It’s marketed to criminals as a commercial package that costs between $500 and $1,000. Frequent updates keep it one step ahead of antivirus software. MPack even comes with a management console that allows the botnet owner to keep track of how many computers have been infected, which browsers their owners were using at the time and which countries they’re in.</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a:xfrm>
            <a:off x="457200" y="274638"/>
            <a:ext cx="8229600" cy="639762"/>
          </a:xfrm>
        </p:spPr>
        <p:txBody>
          <a:bodyPr/>
          <a:lstStyle/>
          <a:p>
            <a:r>
              <a:rPr lang="en-US" sz="3200" b="1" smtClean="0"/>
              <a:t>How Easy it is to Infiltrate</a:t>
            </a:r>
          </a:p>
        </p:txBody>
      </p:sp>
      <p:sp>
        <p:nvSpPr>
          <p:cNvPr id="23554" name="Text Box 4"/>
          <p:cNvSpPr txBox="1">
            <a:spLocks noChangeArrowheads="1"/>
          </p:cNvSpPr>
          <p:nvPr/>
        </p:nvSpPr>
        <p:spPr bwMode="auto">
          <a:xfrm>
            <a:off x="457200" y="5867400"/>
            <a:ext cx="7848600" cy="457200"/>
          </a:xfrm>
          <a:prstGeom prst="rect">
            <a:avLst/>
          </a:prstGeom>
          <a:noFill/>
          <a:ln w="9525">
            <a:noFill/>
            <a:miter lim="800000"/>
            <a:headEnd/>
            <a:tailEnd/>
          </a:ln>
        </p:spPr>
        <p:txBody>
          <a:bodyPr>
            <a:spAutoFit/>
          </a:bodyPr>
          <a:lstStyle/>
          <a:p>
            <a:pPr>
              <a:spcBef>
                <a:spcPct val="50000"/>
              </a:spcBef>
            </a:pPr>
            <a:r>
              <a:rPr lang="en-US" sz="1200">
                <a:hlinkClick r:id="rId3"/>
              </a:rPr>
              <a:t>http://www.washingtonpost.com/wp-dyn/content/article/2010/08/24/AR2010082406154.html?nav=rss_email/components</a:t>
            </a:r>
            <a:r>
              <a:rPr lang="en-US" sz="1200"/>
              <a:t> </a:t>
            </a:r>
          </a:p>
        </p:txBody>
      </p:sp>
      <p:pic>
        <p:nvPicPr>
          <p:cNvPr id="23555" name="Picture 5"/>
          <p:cNvPicPr>
            <a:picLocks noChangeAspect="1" noChangeArrowheads="1"/>
          </p:cNvPicPr>
          <p:nvPr/>
        </p:nvPicPr>
        <p:blipFill>
          <a:blip r:embed="rId4"/>
          <a:srcRect/>
          <a:stretch>
            <a:fillRect/>
          </a:stretch>
        </p:blipFill>
        <p:spPr bwMode="auto">
          <a:xfrm>
            <a:off x="3352800" y="1828800"/>
            <a:ext cx="4391025" cy="2876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
          <p:cNvSpPr>
            <a:spLocks noGrp="1"/>
          </p:cNvSpPr>
          <p:nvPr>
            <p:ph type="title"/>
          </p:nvPr>
        </p:nvSpPr>
        <p:spPr>
          <a:xfrm>
            <a:off x="457200" y="274638"/>
            <a:ext cx="8229600" cy="715962"/>
          </a:xfrm>
        </p:spPr>
        <p:txBody>
          <a:bodyPr/>
          <a:lstStyle/>
          <a:p>
            <a:r>
              <a:rPr lang="en-US" sz="3200" b="1" smtClean="0"/>
              <a:t>Where Are the Bad Guys?</a:t>
            </a:r>
          </a:p>
        </p:txBody>
      </p:sp>
      <p:sp>
        <p:nvSpPr>
          <p:cNvPr id="115714" name="TextBox 3"/>
          <p:cNvSpPr txBox="1">
            <a:spLocks noChangeArrowheads="1"/>
          </p:cNvSpPr>
          <p:nvPr/>
        </p:nvSpPr>
        <p:spPr bwMode="auto">
          <a:xfrm>
            <a:off x="615950" y="5789613"/>
            <a:ext cx="7467600" cy="368300"/>
          </a:xfrm>
          <a:prstGeom prst="rect">
            <a:avLst/>
          </a:prstGeom>
          <a:noFill/>
          <a:ln w="9525">
            <a:noFill/>
            <a:miter lim="800000"/>
            <a:headEnd/>
            <a:tailEnd/>
          </a:ln>
        </p:spPr>
        <p:txBody>
          <a:bodyPr>
            <a:spAutoFit/>
          </a:bodyPr>
          <a:lstStyle/>
          <a:p>
            <a:r>
              <a:rPr lang="en-US"/>
              <a:t>Symantec Internet Security Threat Report , Volume XV, April, 2010</a:t>
            </a:r>
          </a:p>
        </p:txBody>
      </p:sp>
      <p:pic>
        <p:nvPicPr>
          <p:cNvPr id="115715" name="Picture 3"/>
          <p:cNvPicPr>
            <a:picLocks noChangeAspect="1" noChangeArrowheads="1"/>
          </p:cNvPicPr>
          <p:nvPr/>
        </p:nvPicPr>
        <p:blipFill>
          <a:blip r:embed="rId3"/>
          <a:srcRect/>
          <a:stretch>
            <a:fillRect/>
          </a:stretch>
        </p:blipFill>
        <p:spPr bwMode="auto">
          <a:xfrm>
            <a:off x="304800" y="1195388"/>
            <a:ext cx="8715375" cy="4244975"/>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p:cNvSpPr>
            <a:spLocks noGrp="1"/>
          </p:cNvSpPr>
          <p:nvPr>
            <p:ph type="title"/>
          </p:nvPr>
        </p:nvSpPr>
        <p:spPr>
          <a:xfrm>
            <a:off x="457200" y="274638"/>
            <a:ext cx="8229600" cy="715962"/>
          </a:xfrm>
        </p:spPr>
        <p:txBody>
          <a:bodyPr/>
          <a:lstStyle/>
          <a:p>
            <a:r>
              <a:rPr lang="en-US" sz="3200" b="1" smtClean="0"/>
              <a:t>Where Are the Bad Guys?</a:t>
            </a:r>
          </a:p>
        </p:txBody>
      </p:sp>
      <p:pic>
        <p:nvPicPr>
          <p:cNvPr id="117762" name="Picture 2"/>
          <p:cNvPicPr>
            <a:picLocks noChangeAspect="1" noChangeArrowheads="1"/>
          </p:cNvPicPr>
          <p:nvPr/>
        </p:nvPicPr>
        <p:blipFill>
          <a:blip r:embed="rId3"/>
          <a:srcRect/>
          <a:stretch>
            <a:fillRect/>
          </a:stretch>
        </p:blipFill>
        <p:spPr bwMode="auto">
          <a:xfrm>
            <a:off x="1524000" y="1447800"/>
            <a:ext cx="6810375" cy="3352800"/>
          </a:xfrm>
          <a:prstGeom prst="rect">
            <a:avLst/>
          </a:prstGeom>
          <a:noFill/>
          <a:ln w="9525">
            <a:noFill/>
            <a:miter lim="800000"/>
            <a:headEnd/>
            <a:tailEnd/>
          </a:ln>
        </p:spPr>
      </p:pic>
      <p:sp>
        <p:nvSpPr>
          <p:cNvPr id="117763" name="TextBox 3"/>
          <p:cNvSpPr txBox="1">
            <a:spLocks noChangeArrowheads="1"/>
          </p:cNvSpPr>
          <p:nvPr/>
        </p:nvSpPr>
        <p:spPr bwMode="auto">
          <a:xfrm>
            <a:off x="609600" y="5594350"/>
            <a:ext cx="7467600" cy="369888"/>
          </a:xfrm>
          <a:prstGeom prst="rect">
            <a:avLst/>
          </a:prstGeom>
          <a:noFill/>
          <a:ln w="9525">
            <a:noFill/>
            <a:miter lim="800000"/>
            <a:headEnd/>
            <a:tailEnd/>
          </a:ln>
        </p:spPr>
        <p:txBody>
          <a:bodyPr>
            <a:spAutoFit/>
          </a:bodyPr>
          <a:lstStyle/>
          <a:p>
            <a:r>
              <a:rPr lang="en-US"/>
              <a:t>Sophos Security Threat Report  2011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r>
              <a:rPr lang="en-US" sz="3200" b="1" dirty="0" smtClean="0"/>
              <a:t>Another Way to Infiltrate</a:t>
            </a:r>
            <a:endParaRPr lang="en-US" sz="3200" b="1" dirty="0"/>
          </a:p>
        </p:txBody>
      </p:sp>
      <p:sp>
        <p:nvSpPr>
          <p:cNvPr id="4" name="TextBox 3"/>
          <p:cNvSpPr txBox="1"/>
          <p:nvPr/>
        </p:nvSpPr>
        <p:spPr>
          <a:xfrm>
            <a:off x="457200" y="6096000"/>
            <a:ext cx="7848600" cy="307777"/>
          </a:xfrm>
          <a:prstGeom prst="rect">
            <a:avLst/>
          </a:prstGeom>
          <a:noFill/>
        </p:spPr>
        <p:txBody>
          <a:bodyPr wrap="square" rtlCol="0">
            <a:spAutoFit/>
          </a:bodyPr>
          <a:lstStyle/>
          <a:p>
            <a:r>
              <a:rPr lang="en-US" sz="1400" dirty="0">
                <a:hlinkClick r:id="rId2"/>
              </a:rPr>
              <a:t>http://</a:t>
            </a:r>
            <a:r>
              <a:rPr lang="en-US" sz="1400" dirty="0" smtClean="0">
                <a:hlinkClick r:id="rId2"/>
              </a:rPr>
              <a:t>games.yahoo.com/blogs/plugged-in/25-most-popular-passwords-2012-164015152.html</a:t>
            </a:r>
            <a:r>
              <a:rPr lang="en-US" sz="1400" dirty="0" smtClean="0"/>
              <a:t> </a:t>
            </a:r>
            <a:endParaRPr lang="en-US" sz="1400" dirty="0"/>
          </a:p>
        </p:txBody>
      </p:sp>
      <p:sp>
        <p:nvSpPr>
          <p:cNvPr id="5" name="TextBox 4"/>
          <p:cNvSpPr txBox="1"/>
          <p:nvPr/>
        </p:nvSpPr>
        <p:spPr>
          <a:xfrm>
            <a:off x="609600" y="1327666"/>
            <a:ext cx="7391400" cy="369332"/>
          </a:xfrm>
          <a:prstGeom prst="rect">
            <a:avLst/>
          </a:prstGeom>
          <a:noFill/>
        </p:spPr>
        <p:txBody>
          <a:bodyPr wrap="square" rtlCol="0">
            <a:spAutoFit/>
          </a:bodyPr>
          <a:lstStyle/>
          <a:p>
            <a:r>
              <a:rPr lang="en-US" b="1" dirty="0"/>
              <a:t>The 25 most popular passwords of </a:t>
            </a:r>
            <a:r>
              <a:rPr lang="en-US" b="1" dirty="0" smtClean="0"/>
              <a:t>2012</a:t>
            </a:r>
            <a:endParaRPr lang="en-US" dirty="0"/>
          </a:p>
        </p:txBody>
      </p:sp>
    </p:spTree>
    <p:extLst>
      <p:ext uri="{BB962C8B-B14F-4D97-AF65-F5344CB8AC3E}">
        <p14:creationId xmlns:p14="http://schemas.microsoft.com/office/powerpoint/2010/main" val="296536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r>
              <a:rPr lang="en-US" sz="3200" b="1" dirty="0" smtClean="0"/>
              <a:t>Another Way to Infiltrate</a:t>
            </a:r>
            <a:endParaRPr lang="en-US" sz="3200" b="1" dirty="0"/>
          </a:p>
        </p:txBody>
      </p:sp>
      <p:sp>
        <p:nvSpPr>
          <p:cNvPr id="4" name="TextBox 3"/>
          <p:cNvSpPr txBox="1"/>
          <p:nvPr/>
        </p:nvSpPr>
        <p:spPr>
          <a:xfrm>
            <a:off x="457200" y="6096000"/>
            <a:ext cx="7848600" cy="307777"/>
          </a:xfrm>
          <a:prstGeom prst="rect">
            <a:avLst/>
          </a:prstGeom>
          <a:noFill/>
        </p:spPr>
        <p:txBody>
          <a:bodyPr wrap="square" rtlCol="0">
            <a:spAutoFit/>
          </a:bodyPr>
          <a:lstStyle/>
          <a:p>
            <a:r>
              <a:rPr lang="en-US" sz="1400" dirty="0">
                <a:hlinkClick r:id="rId2"/>
              </a:rPr>
              <a:t>http://</a:t>
            </a:r>
            <a:r>
              <a:rPr lang="en-US" sz="1400" dirty="0" smtClean="0">
                <a:hlinkClick r:id="rId2"/>
              </a:rPr>
              <a:t>games.yahoo.com/blogs/plugged-in/25-most-popular-passwords-2012-164015152.html</a:t>
            </a:r>
            <a:r>
              <a:rPr lang="en-US" sz="1400" dirty="0" smtClean="0"/>
              <a:t> </a:t>
            </a:r>
            <a:endParaRPr lang="en-US" sz="1400" dirty="0"/>
          </a:p>
        </p:txBody>
      </p:sp>
      <p:sp>
        <p:nvSpPr>
          <p:cNvPr id="5" name="TextBox 4"/>
          <p:cNvSpPr txBox="1"/>
          <p:nvPr/>
        </p:nvSpPr>
        <p:spPr>
          <a:xfrm>
            <a:off x="609600" y="1327666"/>
            <a:ext cx="7391400" cy="369332"/>
          </a:xfrm>
          <a:prstGeom prst="rect">
            <a:avLst/>
          </a:prstGeom>
          <a:noFill/>
        </p:spPr>
        <p:txBody>
          <a:bodyPr wrap="square" rtlCol="0">
            <a:spAutoFit/>
          </a:bodyPr>
          <a:lstStyle/>
          <a:p>
            <a:r>
              <a:rPr lang="en-US" b="1" dirty="0"/>
              <a:t>The 25 most popular passwords of </a:t>
            </a:r>
            <a:r>
              <a:rPr lang="en-US" b="1" dirty="0" smtClean="0"/>
              <a:t>2012</a:t>
            </a:r>
            <a:endParaRPr lang="en-US" dirty="0"/>
          </a:p>
        </p:txBody>
      </p:sp>
      <p:sp>
        <p:nvSpPr>
          <p:cNvPr id="6" name="TextBox 5"/>
          <p:cNvSpPr txBox="1"/>
          <p:nvPr/>
        </p:nvSpPr>
        <p:spPr>
          <a:xfrm>
            <a:off x="1026523" y="2057400"/>
            <a:ext cx="3200400" cy="3970318"/>
          </a:xfrm>
          <a:prstGeom prst="rect">
            <a:avLst/>
          </a:prstGeom>
          <a:noFill/>
        </p:spPr>
        <p:txBody>
          <a:bodyPr wrap="square" rtlCol="0">
            <a:spAutoFit/>
          </a:bodyPr>
          <a:lstStyle/>
          <a:p>
            <a:r>
              <a:rPr lang="en-US" dirty="0"/>
              <a:t>1. password (Unchanged)</a:t>
            </a:r>
            <a:br>
              <a:rPr lang="en-US" dirty="0"/>
            </a:br>
            <a:r>
              <a:rPr lang="en-US" dirty="0"/>
              <a:t>2, 123456 (Unchanged)</a:t>
            </a:r>
            <a:br>
              <a:rPr lang="en-US" dirty="0"/>
            </a:br>
            <a:r>
              <a:rPr lang="en-US" dirty="0"/>
              <a:t>3. 12345678 (Unchanged)</a:t>
            </a:r>
            <a:br>
              <a:rPr lang="en-US" dirty="0"/>
            </a:br>
            <a:r>
              <a:rPr lang="en-US" dirty="0"/>
              <a:t>4. abc123 (Up 1)</a:t>
            </a:r>
            <a:br>
              <a:rPr lang="en-US" dirty="0"/>
            </a:br>
            <a:r>
              <a:rPr lang="en-US" dirty="0"/>
              <a:t>5. qwerty (Down 1)</a:t>
            </a:r>
            <a:br>
              <a:rPr lang="en-US" dirty="0"/>
            </a:br>
            <a:r>
              <a:rPr lang="en-US" dirty="0"/>
              <a:t>6. monkey (</a:t>
            </a:r>
            <a:r>
              <a:rPr lang="en-US" dirty="0" smtClean="0"/>
              <a:t>Unchanged</a:t>
            </a:r>
            <a:r>
              <a:rPr lang="en-US" dirty="0"/>
              <a:t>)</a:t>
            </a:r>
            <a:br>
              <a:rPr lang="en-US" dirty="0"/>
            </a:br>
            <a:r>
              <a:rPr lang="en-US" dirty="0"/>
              <a:t>7. </a:t>
            </a:r>
            <a:r>
              <a:rPr lang="en-US" dirty="0" err="1"/>
              <a:t>letmein</a:t>
            </a:r>
            <a:r>
              <a:rPr lang="en-US" dirty="0"/>
              <a:t> (Up 1)</a:t>
            </a:r>
            <a:br>
              <a:rPr lang="en-US" dirty="0"/>
            </a:br>
            <a:r>
              <a:rPr lang="en-US" dirty="0"/>
              <a:t>8. dragon (Up 2)</a:t>
            </a:r>
            <a:br>
              <a:rPr lang="en-US" dirty="0"/>
            </a:br>
            <a:r>
              <a:rPr lang="en-US" dirty="0"/>
              <a:t>9. 111111 (Up 3)</a:t>
            </a:r>
            <a:br>
              <a:rPr lang="en-US" dirty="0"/>
            </a:br>
            <a:r>
              <a:rPr lang="en-US" dirty="0"/>
              <a:t>10. baseball (Up 1)</a:t>
            </a:r>
            <a:br>
              <a:rPr lang="en-US" dirty="0"/>
            </a:br>
            <a:r>
              <a:rPr lang="en-US" dirty="0"/>
              <a:t>11. </a:t>
            </a:r>
            <a:r>
              <a:rPr lang="en-US" dirty="0" err="1"/>
              <a:t>iloveyou</a:t>
            </a:r>
            <a:r>
              <a:rPr lang="en-US" dirty="0"/>
              <a:t> (Up 2)</a:t>
            </a:r>
            <a:br>
              <a:rPr lang="en-US" dirty="0"/>
            </a:br>
            <a:r>
              <a:rPr lang="en-US" dirty="0"/>
              <a:t>12. trustno1 (Down 3)</a:t>
            </a:r>
            <a:br>
              <a:rPr lang="en-US" dirty="0"/>
            </a:br>
            <a:r>
              <a:rPr lang="en-US" dirty="0"/>
              <a:t>13. 1234567 (Down 6)</a:t>
            </a:r>
            <a:br>
              <a:rPr lang="en-US" dirty="0"/>
            </a:br>
            <a:endParaRPr lang="en-US" dirty="0"/>
          </a:p>
        </p:txBody>
      </p:sp>
      <p:sp>
        <p:nvSpPr>
          <p:cNvPr id="7" name="TextBox 6"/>
          <p:cNvSpPr txBox="1"/>
          <p:nvPr/>
        </p:nvSpPr>
        <p:spPr>
          <a:xfrm>
            <a:off x="4767943" y="2095688"/>
            <a:ext cx="3200400" cy="3416320"/>
          </a:xfrm>
          <a:prstGeom prst="rect">
            <a:avLst/>
          </a:prstGeom>
          <a:noFill/>
        </p:spPr>
        <p:txBody>
          <a:bodyPr wrap="square" rtlCol="0">
            <a:spAutoFit/>
          </a:bodyPr>
          <a:lstStyle/>
          <a:p>
            <a:r>
              <a:rPr lang="en-US" dirty="0" smtClean="0"/>
              <a:t>14</a:t>
            </a:r>
            <a:r>
              <a:rPr lang="en-US" dirty="0"/>
              <a:t>. sunshine (Up 1)</a:t>
            </a:r>
            <a:br>
              <a:rPr lang="en-US" dirty="0"/>
            </a:br>
            <a:r>
              <a:rPr lang="en-US" dirty="0"/>
              <a:t>15. master (Down 1)</a:t>
            </a:r>
            <a:br>
              <a:rPr lang="en-US" dirty="0"/>
            </a:br>
            <a:r>
              <a:rPr lang="en-US" dirty="0"/>
              <a:t>16. 123123 (Up 4)</a:t>
            </a:r>
            <a:br>
              <a:rPr lang="en-US" dirty="0"/>
            </a:br>
            <a:r>
              <a:rPr lang="en-US" dirty="0"/>
              <a:t>17. welcome (New)</a:t>
            </a:r>
            <a:br>
              <a:rPr lang="en-US" dirty="0"/>
            </a:br>
            <a:r>
              <a:rPr lang="en-US" dirty="0"/>
              <a:t>18. shadow (Up 1)</a:t>
            </a:r>
            <a:br>
              <a:rPr lang="en-US" dirty="0"/>
            </a:br>
            <a:r>
              <a:rPr lang="en-US" dirty="0"/>
              <a:t>19. </a:t>
            </a:r>
            <a:r>
              <a:rPr lang="en-US" dirty="0" err="1"/>
              <a:t>ashley</a:t>
            </a:r>
            <a:r>
              <a:rPr lang="en-US" dirty="0"/>
              <a:t> (Down 3)</a:t>
            </a:r>
            <a:br>
              <a:rPr lang="en-US" dirty="0"/>
            </a:br>
            <a:r>
              <a:rPr lang="en-US" dirty="0"/>
              <a:t>20. football (Up 5)</a:t>
            </a:r>
            <a:br>
              <a:rPr lang="en-US" dirty="0"/>
            </a:br>
            <a:r>
              <a:rPr lang="en-US" dirty="0"/>
              <a:t>21. </a:t>
            </a:r>
            <a:r>
              <a:rPr lang="en-US" dirty="0" err="1"/>
              <a:t>jesus</a:t>
            </a:r>
            <a:r>
              <a:rPr lang="en-US" dirty="0"/>
              <a:t> (New)</a:t>
            </a:r>
            <a:br>
              <a:rPr lang="en-US" dirty="0"/>
            </a:br>
            <a:r>
              <a:rPr lang="en-US" dirty="0"/>
              <a:t>22. </a:t>
            </a:r>
            <a:r>
              <a:rPr lang="en-US" dirty="0" err="1"/>
              <a:t>michael</a:t>
            </a:r>
            <a:r>
              <a:rPr lang="en-US" dirty="0"/>
              <a:t> (Up 2)</a:t>
            </a:r>
            <a:br>
              <a:rPr lang="en-US" dirty="0"/>
            </a:br>
            <a:r>
              <a:rPr lang="en-US" dirty="0"/>
              <a:t>23. ninja     (New)</a:t>
            </a:r>
            <a:br>
              <a:rPr lang="en-US" dirty="0"/>
            </a:br>
            <a:r>
              <a:rPr lang="en-US" dirty="0"/>
              <a:t>24. mustang (New)</a:t>
            </a:r>
            <a:br>
              <a:rPr lang="en-US" dirty="0"/>
            </a:br>
            <a:r>
              <a:rPr lang="en-US" dirty="0"/>
              <a:t>25. password1 (New)</a:t>
            </a:r>
          </a:p>
        </p:txBody>
      </p:sp>
    </p:spTree>
    <p:extLst>
      <p:ext uri="{BB962C8B-B14F-4D97-AF65-F5344CB8AC3E}">
        <p14:creationId xmlns:p14="http://schemas.microsoft.com/office/powerpoint/2010/main" val="482819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304800" y="609600"/>
            <a:ext cx="3124200" cy="715963"/>
          </a:xfrm>
        </p:spPr>
        <p:txBody>
          <a:bodyPr/>
          <a:lstStyle/>
          <a:p>
            <a:r>
              <a:rPr lang="en-US" sz="3200" b="1" smtClean="0"/>
              <a:t>More Generally …</a:t>
            </a:r>
          </a:p>
        </p:txBody>
      </p:sp>
      <p:pic>
        <p:nvPicPr>
          <p:cNvPr id="25602" name="Picture 2"/>
          <p:cNvPicPr>
            <a:picLocks noChangeAspect="1" noChangeArrowheads="1"/>
          </p:cNvPicPr>
          <p:nvPr/>
        </p:nvPicPr>
        <p:blipFill>
          <a:blip r:embed="rId3"/>
          <a:srcRect/>
          <a:stretch>
            <a:fillRect/>
          </a:stretch>
        </p:blipFill>
        <p:spPr bwMode="auto">
          <a:xfrm>
            <a:off x="3733800" y="57150"/>
            <a:ext cx="4676775" cy="6667500"/>
          </a:xfrm>
          <a:prstGeom prst="rect">
            <a:avLst/>
          </a:prstGeom>
          <a:noFill/>
          <a:ln w="9525">
            <a:noFill/>
            <a:miter lim="800000"/>
            <a:headEnd/>
            <a:tailEnd/>
          </a:ln>
        </p:spPr>
      </p:pic>
    </p:spTree>
  </p:cSld>
  <p:clrMapOvr>
    <a:masterClrMapping/>
  </p:clrMapOvr>
  <p:transition spd="slow"/>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992</TotalTime>
  <Words>2538</Words>
  <Application>Microsoft Office PowerPoint</Application>
  <PresentationFormat>On-screen Show (4:3)</PresentationFormat>
  <Paragraphs>369</Paragraphs>
  <Slides>61</Slides>
  <Notes>55</Notes>
  <HiddenSlides>13</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63" baseType="lpstr">
      <vt:lpstr>Default Design</vt:lpstr>
      <vt:lpstr>CorelPhotoPaint.Image.10</vt:lpstr>
      <vt:lpstr>Cybersecurity</vt:lpstr>
      <vt:lpstr>The Scale of the Issue</vt:lpstr>
      <vt:lpstr>The Scale of the Issue</vt:lpstr>
      <vt:lpstr>Where Do Attacks Come From?</vt:lpstr>
      <vt:lpstr>Scary Stuff</vt:lpstr>
      <vt:lpstr>How Easy it is to Infiltrate</vt:lpstr>
      <vt:lpstr>Another Way to Infiltrate</vt:lpstr>
      <vt:lpstr>Another Way to Infiltrate</vt:lpstr>
      <vt:lpstr>More Generally …</vt:lpstr>
      <vt:lpstr>Why?</vt:lpstr>
      <vt:lpstr>Why?</vt:lpstr>
      <vt:lpstr>Why?</vt:lpstr>
      <vt:lpstr>Malware</vt:lpstr>
      <vt:lpstr>Malware</vt:lpstr>
      <vt:lpstr>Malware</vt:lpstr>
      <vt:lpstr>Why Are They So Hard to Filter?</vt:lpstr>
      <vt:lpstr>Operation Aurora</vt:lpstr>
      <vt:lpstr>Operation Aurora</vt:lpstr>
      <vt:lpstr>Operation Aurora</vt:lpstr>
      <vt:lpstr>Operation Aurora</vt:lpstr>
      <vt:lpstr>Email</vt:lpstr>
      <vt:lpstr>Email</vt:lpstr>
      <vt:lpstr>Email</vt:lpstr>
      <vt:lpstr>Email</vt:lpstr>
      <vt:lpstr>Email</vt:lpstr>
      <vt:lpstr>Email Viruses - Attachments</vt:lpstr>
      <vt:lpstr>Email Viruses</vt:lpstr>
      <vt:lpstr>Clicking on Links</vt:lpstr>
      <vt:lpstr>Phishing</vt:lpstr>
      <vt:lpstr>PowerPoint Presentation</vt:lpstr>
      <vt:lpstr>Koobface </vt:lpstr>
      <vt:lpstr>Koobface</vt:lpstr>
      <vt:lpstr>The Koobface Gang</vt:lpstr>
      <vt:lpstr>Another Ransomware via Spyware Example</vt:lpstr>
      <vt:lpstr>Protecting Your Machine</vt:lpstr>
      <vt:lpstr>Cybercrime and Identity Theft</vt:lpstr>
      <vt:lpstr>Stolen Databases</vt:lpstr>
      <vt:lpstr>PowerPoint Presentation</vt:lpstr>
      <vt:lpstr>How Safe Do You Feel?</vt:lpstr>
      <vt:lpstr>How Much Does it Cost?</vt:lpstr>
      <vt:lpstr>How Much Does it Cost?</vt:lpstr>
      <vt:lpstr>The Newest Threat: Smartphones</vt:lpstr>
      <vt:lpstr>Cyberstalking</vt:lpstr>
      <vt:lpstr>Cyberstalking</vt:lpstr>
      <vt:lpstr>Cyberbullying</vt:lpstr>
      <vt:lpstr>What About the Security of Critical Things?</vt:lpstr>
      <vt:lpstr>Cyberwarfare</vt:lpstr>
      <vt:lpstr>Cyberwarfare</vt:lpstr>
      <vt:lpstr>Cyberwarfare</vt:lpstr>
      <vt:lpstr>Cyberwarfare</vt:lpstr>
      <vt:lpstr>U.S. Cyber Command</vt:lpstr>
      <vt:lpstr>How Real Is the Threat?</vt:lpstr>
      <vt:lpstr>The Nation’s Cybersecurity</vt:lpstr>
      <vt:lpstr>Where Is All This Bad Stuff Coming From?</vt:lpstr>
      <vt:lpstr>What About the Stuff that Comes from Us?</vt:lpstr>
      <vt:lpstr>Recall: Domain Name Servers</vt:lpstr>
      <vt:lpstr>Attack Toolkits</vt:lpstr>
      <vt:lpstr>PowerPoint Presentation</vt:lpstr>
      <vt:lpstr>MPack</vt:lpstr>
      <vt:lpstr>Where Are the Bad Guys?</vt:lpstr>
      <vt:lpstr>Where Are the Bad Guys?</vt:lpstr>
    </vt:vector>
  </TitlesOfParts>
  <Company>University of Texas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Elaine</dc:creator>
  <cp:lastModifiedBy>ear</cp:lastModifiedBy>
  <cp:revision>90</cp:revision>
  <dcterms:created xsi:type="dcterms:W3CDTF">2010-08-10T14:36:37Z</dcterms:created>
  <dcterms:modified xsi:type="dcterms:W3CDTF">2014-04-18T21:18:10Z</dcterms:modified>
</cp:coreProperties>
</file>