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 id="2147483687" r:id="rId3"/>
  </p:sldMasterIdLst>
  <p:notesMasterIdLst>
    <p:notesMasterId r:id="rId218"/>
  </p:notesMasterIdLst>
  <p:handoutMasterIdLst>
    <p:handoutMasterId r:id="rId219"/>
  </p:handoutMasterIdLst>
  <p:sldIdLst>
    <p:sldId id="256" r:id="rId4"/>
    <p:sldId id="431" r:id="rId5"/>
    <p:sldId id="257" r:id="rId6"/>
    <p:sldId id="260" r:id="rId7"/>
    <p:sldId id="432" r:id="rId8"/>
    <p:sldId id="433" r:id="rId9"/>
    <p:sldId id="434" r:id="rId10"/>
    <p:sldId id="259" r:id="rId11"/>
    <p:sldId id="261" r:id="rId12"/>
    <p:sldId id="270" r:id="rId13"/>
    <p:sldId id="269" r:id="rId14"/>
    <p:sldId id="271" r:id="rId15"/>
    <p:sldId id="295" r:id="rId16"/>
    <p:sldId id="595" r:id="rId17"/>
    <p:sldId id="596" r:id="rId18"/>
    <p:sldId id="305" r:id="rId19"/>
    <p:sldId id="274" r:id="rId20"/>
    <p:sldId id="275" r:id="rId21"/>
    <p:sldId id="289" r:id="rId22"/>
    <p:sldId id="600" r:id="rId23"/>
    <p:sldId id="306" r:id="rId24"/>
    <p:sldId id="296" r:id="rId25"/>
    <p:sldId id="294" r:id="rId26"/>
    <p:sldId id="601" r:id="rId27"/>
    <p:sldId id="594" r:id="rId28"/>
    <p:sldId id="291" r:id="rId29"/>
    <p:sldId id="298" r:id="rId30"/>
    <p:sldId id="292" r:id="rId31"/>
    <p:sldId id="293" r:id="rId32"/>
    <p:sldId id="456" r:id="rId33"/>
    <p:sldId id="458" r:id="rId34"/>
    <p:sldId id="457" r:id="rId35"/>
    <p:sldId id="459" r:id="rId36"/>
    <p:sldId id="448" r:id="rId37"/>
    <p:sldId id="268" r:id="rId38"/>
    <p:sldId id="528" r:id="rId39"/>
    <p:sldId id="405" r:id="rId40"/>
    <p:sldId id="449" r:id="rId41"/>
    <p:sldId id="559" r:id="rId42"/>
    <p:sldId id="560" r:id="rId43"/>
    <p:sldId id="561" r:id="rId44"/>
    <p:sldId id="597" r:id="rId45"/>
    <p:sldId id="357" r:id="rId46"/>
    <p:sldId id="299" r:id="rId47"/>
    <p:sldId id="598" r:id="rId48"/>
    <p:sldId id="312" r:id="rId49"/>
    <p:sldId id="358" r:id="rId50"/>
    <p:sldId id="301" r:id="rId51"/>
    <p:sldId id="406" r:id="rId52"/>
    <p:sldId id="562" r:id="rId53"/>
    <p:sldId id="563" r:id="rId54"/>
    <p:sldId id="564" r:id="rId55"/>
    <p:sldId id="326" r:id="rId56"/>
    <p:sldId id="374" r:id="rId57"/>
    <p:sldId id="375" r:id="rId58"/>
    <p:sldId id="566" r:id="rId59"/>
    <p:sldId id="327" r:id="rId60"/>
    <p:sldId id="602" r:id="rId61"/>
    <p:sldId id="462" r:id="rId62"/>
    <p:sldId id="463" r:id="rId63"/>
    <p:sldId id="464" r:id="rId64"/>
    <p:sldId id="465" r:id="rId65"/>
    <p:sldId id="473" r:id="rId66"/>
    <p:sldId id="565" r:id="rId67"/>
    <p:sldId id="567" r:id="rId68"/>
    <p:sldId id="568" r:id="rId69"/>
    <p:sldId id="569" r:id="rId70"/>
    <p:sldId id="570" r:id="rId71"/>
    <p:sldId id="521" r:id="rId72"/>
    <p:sldId id="571" r:id="rId73"/>
    <p:sldId id="573" r:id="rId74"/>
    <p:sldId id="574" r:id="rId75"/>
    <p:sldId id="390" r:id="rId76"/>
    <p:sldId id="575" r:id="rId77"/>
    <p:sldId id="599" r:id="rId78"/>
    <p:sldId id="484" r:id="rId79"/>
    <p:sldId id="576" r:id="rId80"/>
    <p:sldId id="572" r:id="rId81"/>
    <p:sldId id="347" r:id="rId82"/>
    <p:sldId id="547" r:id="rId83"/>
    <p:sldId id="483" r:id="rId84"/>
    <p:sldId id="467" r:id="rId85"/>
    <p:sldId id="605" r:id="rId86"/>
    <p:sldId id="469" r:id="rId87"/>
    <p:sldId id="584" r:id="rId88"/>
    <p:sldId id="468" r:id="rId89"/>
    <p:sldId id="470" r:id="rId90"/>
    <p:sldId id="471" r:id="rId91"/>
    <p:sldId id="472" r:id="rId92"/>
    <p:sldId id="334" r:id="rId93"/>
    <p:sldId id="410" r:id="rId94"/>
    <p:sldId id="534" r:id="rId95"/>
    <p:sldId id="398" r:id="rId96"/>
    <p:sldId id="581" r:id="rId97"/>
    <p:sldId id="577" r:id="rId98"/>
    <p:sldId id="578" r:id="rId99"/>
    <p:sldId id="580" r:id="rId100"/>
    <p:sldId id="603" r:id="rId101"/>
    <p:sldId id="317" r:id="rId102"/>
    <p:sldId id="318" r:id="rId103"/>
    <p:sldId id="604" r:id="rId104"/>
    <p:sldId id="485" r:id="rId105"/>
    <p:sldId id="377" r:id="rId106"/>
    <p:sldId id="304" r:id="rId107"/>
    <p:sldId id="319" r:id="rId108"/>
    <p:sldId id="516" r:id="rId109"/>
    <p:sldId id="382" r:id="rId110"/>
    <p:sldId id="582" r:id="rId111"/>
    <p:sldId id="407" r:id="rId112"/>
    <p:sldId id="320" r:id="rId113"/>
    <p:sldId id="321" r:id="rId114"/>
    <p:sldId id="322" r:id="rId115"/>
    <p:sldId id="323" r:id="rId116"/>
    <p:sldId id="324" r:id="rId117"/>
    <p:sldId id="556" r:id="rId118"/>
    <p:sldId id="313" r:id="rId119"/>
    <p:sldId id="443" r:id="rId120"/>
    <p:sldId id="415" r:id="rId121"/>
    <p:sldId id="436" r:id="rId122"/>
    <p:sldId id="437" r:id="rId123"/>
    <p:sldId id="438" r:id="rId124"/>
    <p:sldId id="444" r:id="rId125"/>
    <p:sldId id="555" r:id="rId126"/>
    <p:sldId id="554" r:id="rId127"/>
    <p:sldId id="557" r:id="rId128"/>
    <p:sldId id="362" r:id="rId129"/>
    <p:sldId id="386" r:id="rId130"/>
    <p:sldId id="363" r:id="rId131"/>
    <p:sldId id="530" r:id="rId132"/>
    <p:sldId id="364" r:id="rId133"/>
    <p:sldId id="425" r:id="rId134"/>
    <p:sldId id="508" r:id="rId135"/>
    <p:sldId id="509" r:id="rId136"/>
    <p:sldId id="585" r:id="rId137"/>
    <p:sldId id="512" r:id="rId138"/>
    <p:sldId id="586" r:id="rId139"/>
    <p:sldId id="505" r:id="rId140"/>
    <p:sldId id="506" r:id="rId141"/>
    <p:sldId id="518" r:id="rId142"/>
    <p:sldId id="519" r:id="rId143"/>
    <p:sldId id="507" r:id="rId144"/>
    <p:sldId id="388" r:id="rId145"/>
    <p:sldId id="476" r:id="rId146"/>
    <p:sldId id="477" r:id="rId147"/>
    <p:sldId id="513" r:id="rId148"/>
    <p:sldId id="514" r:id="rId149"/>
    <p:sldId id="515" r:id="rId150"/>
    <p:sldId id="368" r:id="rId151"/>
    <p:sldId id="348" r:id="rId152"/>
    <p:sldId id="351" r:id="rId153"/>
    <p:sldId id="352" r:id="rId154"/>
    <p:sldId id="353" r:id="rId155"/>
    <p:sldId id="445" r:id="rId156"/>
    <p:sldId id="446" r:id="rId157"/>
    <p:sldId id="447" r:id="rId158"/>
    <p:sldId id="536" r:id="rId159"/>
    <p:sldId id="558" r:id="rId160"/>
    <p:sldId id="548" r:id="rId161"/>
    <p:sldId id="553" r:id="rId162"/>
    <p:sldId id="549" r:id="rId163"/>
    <p:sldId id="589" r:id="rId164"/>
    <p:sldId id="542" r:id="rId165"/>
    <p:sldId id="539" r:id="rId166"/>
    <p:sldId id="537" r:id="rId167"/>
    <p:sldId id="550" r:id="rId168"/>
    <p:sldId id="590" r:id="rId169"/>
    <p:sldId id="540" r:id="rId170"/>
    <p:sldId id="543" r:id="rId171"/>
    <p:sldId id="593" r:id="rId172"/>
    <p:sldId id="281" r:id="rId173"/>
    <p:sldId id="517" r:id="rId174"/>
    <p:sldId id="551" r:id="rId175"/>
    <p:sldId id="552" r:id="rId176"/>
    <p:sldId id="315" r:id="rId177"/>
    <p:sldId id="399" r:id="rId178"/>
    <p:sldId id="400" r:id="rId179"/>
    <p:sldId id="401" r:id="rId180"/>
    <p:sldId id="450" r:id="rId181"/>
    <p:sldId id="451" r:id="rId182"/>
    <p:sldId id="330" r:id="rId183"/>
    <p:sldId id="331" r:id="rId184"/>
    <p:sldId id="282" r:id="rId185"/>
    <p:sldId id="408" r:id="rId186"/>
    <p:sldId id="403" r:id="rId187"/>
    <p:sldId id="283" r:id="rId188"/>
    <p:sldId id="381" r:id="rId189"/>
    <p:sldId id="335" r:id="rId190"/>
    <p:sldId id="394" r:id="rId191"/>
    <p:sldId id="397" r:id="rId192"/>
    <p:sldId id="333" r:id="rId193"/>
    <p:sldId id="499" r:id="rId194"/>
    <p:sldId id="500" r:id="rId195"/>
    <p:sldId id="369" r:id="rId196"/>
    <p:sldId id="591" r:id="rId197"/>
    <p:sldId id="592" r:id="rId198"/>
    <p:sldId id="349" r:id="rId199"/>
    <p:sldId id="350" r:id="rId200"/>
    <p:sldId id="378" r:id="rId201"/>
    <p:sldId id="461" r:id="rId202"/>
    <p:sldId id="531" r:id="rId203"/>
    <p:sldId id="498" r:id="rId204"/>
    <p:sldId id="532" r:id="rId205"/>
    <p:sldId id="493" r:id="rId206"/>
    <p:sldId id="494" r:id="rId207"/>
    <p:sldId id="496" r:id="rId208"/>
    <p:sldId id="423" r:id="rId209"/>
    <p:sldId id="421" r:id="rId210"/>
    <p:sldId id="424" r:id="rId211"/>
    <p:sldId id="422" r:id="rId212"/>
    <p:sldId id="380" r:id="rId213"/>
    <p:sldId id="384" r:id="rId214"/>
    <p:sldId id="402" r:id="rId215"/>
    <p:sldId id="359" r:id="rId216"/>
    <p:sldId id="360" r:id="rId217"/>
  </p:sldIdLst>
  <p:sldSz cx="12192000" cy="6858000"/>
  <p:notesSz cx="6858000" cy="9077325"/>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5F5F"/>
    <a:srgbClr val="FF0000"/>
    <a:srgbClr val="DCEFF0"/>
    <a:srgbClr val="B2B2B2"/>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12" autoAdjust="0"/>
    <p:restoredTop sz="80100" autoAdjust="0"/>
  </p:normalViewPr>
  <p:slideViewPr>
    <p:cSldViewPr>
      <p:cViewPr varScale="1">
        <p:scale>
          <a:sx n="52" d="100"/>
          <a:sy n="52" d="100"/>
        </p:scale>
        <p:origin x="1034" y="43"/>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slide" Target="slides/slide202.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16" Type="http://schemas.openxmlformats.org/officeDocument/2006/relationships/slide" Target="slides/slide213.xml"/><Relationship Id="rId211" Type="http://schemas.openxmlformats.org/officeDocument/2006/relationships/slide" Target="slides/slide208.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slide" Target="slides/slide168.xml"/><Relationship Id="rId176" Type="http://schemas.openxmlformats.org/officeDocument/2006/relationships/slide" Target="slides/slide173.xml"/><Relationship Id="rId192" Type="http://schemas.openxmlformats.org/officeDocument/2006/relationships/slide" Target="slides/slide189.xml"/><Relationship Id="rId197" Type="http://schemas.openxmlformats.org/officeDocument/2006/relationships/slide" Target="slides/slide194.xml"/><Relationship Id="rId206" Type="http://schemas.openxmlformats.org/officeDocument/2006/relationships/slide" Target="slides/slide203.xml"/><Relationship Id="rId201" Type="http://schemas.openxmlformats.org/officeDocument/2006/relationships/slide" Target="slides/slide198.xml"/><Relationship Id="rId222" Type="http://schemas.openxmlformats.org/officeDocument/2006/relationships/theme" Target="theme/theme1.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82" Type="http://schemas.openxmlformats.org/officeDocument/2006/relationships/slide" Target="slides/slide179.xml"/><Relationship Id="rId187" Type="http://schemas.openxmlformats.org/officeDocument/2006/relationships/slide" Target="slides/slide184.xml"/><Relationship Id="rId217" Type="http://schemas.openxmlformats.org/officeDocument/2006/relationships/slide" Target="slides/slide214.xml"/><Relationship Id="rId1" Type="http://schemas.openxmlformats.org/officeDocument/2006/relationships/slideMaster" Target="slideMasters/slideMaster1.xml"/><Relationship Id="rId6" Type="http://schemas.openxmlformats.org/officeDocument/2006/relationships/slide" Target="slides/slide3.xml"/><Relationship Id="rId212" Type="http://schemas.openxmlformats.org/officeDocument/2006/relationships/slide" Target="slides/slide209.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172" Type="http://schemas.openxmlformats.org/officeDocument/2006/relationships/slide" Target="slides/slide169.xml"/><Relationship Id="rId193" Type="http://schemas.openxmlformats.org/officeDocument/2006/relationships/slide" Target="slides/slide190.xml"/><Relationship Id="rId202" Type="http://schemas.openxmlformats.org/officeDocument/2006/relationships/slide" Target="slides/slide199.xml"/><Relationship Id="rId207" Type="http://schemas.openxmlformats.org/officeDocument/2006/relationships/slide" Target="slides/slide204.xml"/><Relationship Id="rId223" Type="http://schemas.openxmlformats.org/officeDocument/2006/relationships/tableStyles" Target="tableStyle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13" Type="http://schemas.openxmlformats.org/officeDocument/2006/relationships/slide" Target="slides/slide210.xml"/><Relationship Id="rId218"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slide" Target="slides/slide196.xml"/><Relationship Id="rId203" Type="http://schemas.openxmlformats.org/officeDocument/2006/relationships/slide" Target="slides/slide200.xml"/><Relationship Id="rId208" Type="http://schemas.openxmlformats.org/officeDocument/2006/relationships/slide" Target="slides/slide205.xml"/><Relationship Id="rId19" Type="http://schemas.openxmlformats.org/officeDocument/2006/relationships/slide" Target="slides/slide16.xml"/><Relationship Id="rId224" Type="http://schemas.microsoft.com/office/2015/10/relationships/revisionInfo" Target="revisionInfo.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219" Type="http://schemas.openxmlformats.org/officeDocument/2006/relationships/handoutMaster" Target="handoutMasters/handoutMaster1.xml"/><Relationship Id="rId3" Type="http://schemas.openxmlformats.org/officeDocument/2006/relationships/slideMaster" Target="slideMasters/slideMaster3.xml"/><Relationship Id="rId214" Type="http://schemas.openxmlformats.org/officeDocument/2006/relationships/slide" Target="slides/slide211.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209" Type="http://schemas.openxmlformats.org/officeDocument/2006/relationships/slide" Target="slides/slide206.xml"/><Relationship Id="rId190" Type="http://schemas.openxmlformats.org/officeDocument/2006/relationships/slide" Target="slides/slide187.xml"/><Relationship Id="rId204" Type="http://schemas.openxmlformats.org/officeDocument/2006/relationships/slide" Target="slides/slide201.xml"/><Relationship Id="rId220" Type="http://schemas.openxmlformats.org/officeDocument/2006/relationships/presProps" Target="presProp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10" Type="http://schemas.openxmlformats.org/officeDocument/2006/relationships/slide" Target="slides/slide207.xml"/><Relationship Id="rId215" Type="http://schemas.openxmlformats.org/officeDocument/2006/relationships/slide" Target="slides/slide212.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221" Type="http://schemas.openxmlformats.org/officeDocument/2006/relationships/viewProps" Target="viewProps.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2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image" Target="../media/image5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image" Target="../media/image64.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54.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image" Target="../media/image69.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78.wmf"/><Relationship Id="rId1" Type="http://schemas.openxmlformats.org/officeDocument/2006/relationships/image" Target="../media/image77.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2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4025"/>
          </a:xfrm>
          <a:prstGeom prst="rect">
            <a:avLst/>
          </a:prstGeom>
        </p:spPr>
        <p:txBody>
          <a:bodyPr vert="horz" lIns="91426" tIns="45713" rIns="91426" bIns="45713" rtlCol="0"/>
          <a:lstStyle>
            <a:lvl1pPr algn="l" eaLnBrk="1" hangingPunct="1">
              <a:defRPr sz="1200">
                <a:latin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54025"/>
          </a:xfrm>
          <a:prstGeom prst="rect">
            <a:avLst/>
          </a:prstGeom>
        </p:spPr>
        <p:txBody>
          <a:bodyPr vert="horz" lIns="91426" tIns="45713" rIns="91426" bIns="45713" rtlCol="0"/>
          <a:lstStyle>
            <a:lvl1pPr algn="r" eaLnBrk="1" hangingPunct="1">
              <a:defRPr sz="1200">
                <a:latin typeface="Arial" charset="0"/>
              </a:defRPr>
            </a:lvl1pPr>
          </a:lstStyle>
          <a:p>
            <a:pPr>
              <a:defRPr/>
            </a:pPr>
            <a:fld id="{BFF5F6C0-D633-47C2-805B-C2F770AED94A}" type="datetimeFigureOut">
              <a:rPr lang="en-US"/>
              <a:pPr>
                <a:defRPr/>
              </a:pPr>
              <a:t>11/15/2017</a:t>
            </a:fld>
            <a:endParaRPr lang="en-US"/>
          </a:p>
        </p:txBody>
      </p:sp>
      <p:sp>
        <p:nvSpPr>
          <p:cNvPr id="4" name="Footer Placeholder 3"/>
          <p:cNvSpPr>
            <a:spLocks noGrp="1"/>
          </p:cNvSpPr>
          <p:nvPr>
            <p:ph type="ftr" sz="quarter" idx="2"/>
          </p:nvPr>
        </p:nvSpPr>
        <p:spPr>
          <a:xfrm>
            <a:off x="0" y="8621713"/>
            <a:ext cx="2971800" cy="454025"/>
          </a:xfrm>
          <a:prstGeom prst="rect">
            <a:avLst/>
          </a:prstGeom>
        </p:spPr>
        <p:txBody>
          <a:bodyPr vert="horz" lIns="91426" tIns="45713" rIns="91426" bIns="45713" rtlCol="0" anchor="b"/>
          <a:lstStyle>
            <a:lvl1pPr algn="l" eaLnBrk="1" hangingPunct="1">
              <a:defRPr sz="1200">
                <a:latin typeface="Arial" charset="0"/>
              </a:defRPr>
            </a:lvl1pPr>
          </a:lstStyle>
          <a:p>
            <a:pPr>
              <a:defRPr/>
            </a:pPr>
            <a:endParaRPr lang="en-US"/>
          </a:p>
        </p:txBody>
      </p:sp>
      <p:sp>
        <p:nvSpPr>
          <p:cNvPr id="5" name="Slide Number Placeholder 4"/>
          <p:cNvSpPr>
            <a:spLocks noGrp="1"/>
          </p:cNvSpPr>
          <p:nvPr>
            <p:ph type="sldNum" sz="quarter" idx="3"/>
          </p:nvPr>
        </p:nvSpPr>
        <p:spPr>
          <a:xfrm>
            <a:off x="3884613" y="8621713"/>
            <a:ext cx="2971800" cy="454025"/>
          </a:xfrm>
          <a:prstGeom prst="rect">
            <a:avLst/>
          </a:prstGeom>
        </p:spPr>
        <p:txBody>
          <a:bodyPr vert="horz" wrap="square" lIns="91426" tIns="45713" rIns="91426" bIns="45713" numCol="1" anchor="b" anchorCtr="0" compatLnSpc="1">
            <a:prstTxWarp prst="textNoShape">
              <a:avLst/>
            </a:prstTxWarp>
          </a:bodyPr>
          <a:lstStyle>
            <a:lvl1pPr algn="r" eaLnBrk="1" hangingPunct="1">
              <a:defRPr sz="1200" smtClean="0"/>
            </a:lvl1pPr>
          </a:lstStyle>
          <a:p>
            <a:pPr>
              <a:defRPr/>
            </a:pPr>
            <a:fld id="{1AF35480-0D0B-4B9F-8B65-13E168A58DF3}" type="slidenum">
              <a:rPr lang="en-US" altLang="en-US"/>
              <a:pPr>
                <a:defRPr/>
              </a:pPr>
              <a:t>‹#›</a:t>
            </a:fld>
            <a:endParaRPr lang="en-US" altLang="en-US"/>
          </a:p>
        </p:txBody>
      </p:sp>
    </p:spTree>
    <p:extLst>
      <p:ext uri="{BB962C8B-B14F-4D97-AF65-F5344CB8AC3E}">
        <p14:creationId xmlns:p14="http://schemas.microsoft.com/office/powerpoint/2010/main" val="34404995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6" tIns="45713" rIns="91426" bIns="45713"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8195" name="Rectangle 3"/>
          <p:cNvSpPr>
            <a:spLocks noGrp="1" noChangeArrowheads="1"/>
          </p:cNvSpPr>
          <p:nvPr>
            <p:ph type="dt" idx="1"/>
          </p:nvPr>
        </p:nvSpPr>
        <p:spPr bwMode="auto">
          <a:xfrm>
            <a:off x="3884613" y="0"/>
            <a:ext cx="29718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6" tIns="45713" rIns="91426" bIns="45713"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404813" y="681038"/>
            <a:ext cx="6049962" cy="34036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685800" y="4311650"/>
            <a:ext cx="5486400" cy="408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6" tIns="45713" rIns="91426" bIns="4571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p:cNvSpPr>
            <a:spLocks noGrp="1" noChangeArrowheads="1"/>
          </p:cNvSpPr>
          <p:nvPr>
            <p:ph type="ftr" sz="quarter" idx="4"/>
          </p:nvPr>
        </p:nvSpPr>
        <p:spPr bwMode="auto">
          <a:xfrm>
            <a:off x="0" y="8621713"/>
            <a:ext cx="29718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6" tIns="45713" rIns="91426" bIns="45713"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8199" name="Rectangle 7"/>
          <p:cNvSpPr>
            <a:spLocks noGrp="1" noChangeArrowheads="1"/>
          </p:cNvSpPr>
          <p:nvPr>
            <p:ph type="sldNum" sz="quarter" idx="5"/>
          </p:nvPr>
        </p:nvSpPr>
        <p:spPr bwMode="auto">
          <a:xfrm>
            <a:off x="3884613" y="8621713"/>
            <a:ext cx="29718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6" tIns="45713" rIns="91426" bIns="45713" numCol="1" anchor="b" anchorCtr="0" compatLnSpc="1">
            <a:prstTxWarp prst="textNoShape">
              <a:avLst/>
            </a:prstTxWarp>
          </a:bodyPr>
          <a:lstStyle>
            <a:lvl1pPr algn="r" eaLnBrk="1" hangingPunct="1">
              <a:defRPr sz="1200" smtClean="0"/>
            </a:lvl1pPr>
          </a:lstStyle>
          <a:p>
            <a:pPr>
              <a:defRPr/>
            </a:pPr>
            <a:fld id="{429B1E8A-AB7A-4221-8824-FBA98A09A435}" type="slidenum">
              <a:rPr lang="en-US" altLang="en-US"/>
              <a:pPr>
                <a:defRPr/>
              </a:pPr>
              <a:t>‹#›</a:t>
            </a:fld>
            <a:endParaRPr lang="en-US" altLang="en-US"/>
          </a:p>
        </p:txBody>
      </p:sp>
    </p:spTree>
    <p:extLst>
      <p:ext uri="{BB962C8B-B14F-4D97-AF65-F5344CB8AC3E}">
        <p14:creationId xmlns:p14="http://schemas.microsoft.com/office/powerpoint/2010/main" val="19113258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3" Type="http://schemas.openxmlformats.org/officeDocument/2006/relationships/hyperlink" Target="http://en.wikipedia.org/wiki/Merrill_Flood" TargetMode="External"/><Relationship Id="rId2" Type="http://schemas.openxmlformats.org/officeDocument/2006/relationships/slide" Target="../slides/slide134.xml"/><Relationship Id="rId1" Type="http://schemas.openxmlformats.org/officeDocument/2006/relationships/notesMaster" Target="../notesMasters/notesMaster1.xml"/><Relationship Id="rId6" Type="http://schemas.openxmlformats.org/officeDocument/2006/relationships/hyperlink" Target="http://en.wikipedia.org/wiki/Albert_W._Tucker" TargetMode="External"/><Relationship Id="rId5" Type="http://schemas.openxmlformats.org/officeDocument/2006/relationships/hyperlink" Target="http://en.wikipedia.org/wiki/RAND" TargetMode="External"/><Relationship Id="rId4" Type="http://schemas.openxmlformats.org/officeDocument/2006/relationships/hyperlink" Target="http://en.wikipedia.org/wiki/Melvin_Dresher" TargetMode="External"/></Relationships>
</file>

<file path=ppt/notesSlides/_rels/notesSlide109.xml.rels><?xml version="1.0" encoding="UTF-8" standalone="yes"?>
<Relationships xmlns="http://schemas.openxmlformats.org/package/2006/relationships"><Relationship Id="rId3" Type="http://schemas.openxmlformats.org/officeDocument/2006/relationships/hyperlink" Target="http://en.wikipedia.org/wiki/Merrill_Flood" TargetMode="External"/><Relationship Id="rId2" Type="http://schemas.openxmlformats.org/officeDocument/2006/relationships/slide" Target="../slides/slide135.xml"/><Relationship Id="rId1" Type="http://schemas.openxmlformats.org/officeDocument/2006/relationships/notesMaster" Target="../notesMasters/notesMaster1.xml"/><Relationship Id="rId6" Type="http://schemas.openxmlformats.org/officeDocument/2006/relationships/hyperlink" Target="http://en.wikipedia.org/wiki/Albert_W._Tucker" TargetMode="External"/><Relationship Id="rId5" Type="http://schemas.openxmlformats.org/officeDocument/2006/relationships/hyperlink" Target="http://en.wikipedia.org/wiki/RAND" TargetMode="External"/><Relationship Id="rId4" Type="http://schemas.openxmlformats.org/officeDocument/2006/relationships/hyperlink" Target="http://en.wikipedia.org/wiki/Melvin_Dresher"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3" Type="http://schemas.openxmlformats.org/officeDocument/2006/relationships/hyperlink" Target="http://en.wikipedia.org/wiki/Merrill_Flood" TargetMode="External"/><Relationship Id="rId2" Type="http://schemas.openxmlformats.org/officeDocument/2006/relationships/slide" Target="../slides/slide136.xml"/><Relationship Id="rId1" Type="http://schemas.openxmlformats.org/officeDocument/2006/relationships/notesMaster" Target="../notesMasters/notesMaster1.xml"/><Relationship Id="rId6" Type="http://schemas.openxmlformats.org/officeDocument/2006/relationships/hyperlink" Target="http://en.wikipedia.org/wiki/Albert_W._Tucker" TargetMode="External"/><Relationship Id="rId5" Type="http://schemas.openxmlformats.org/officeDocument/2006/relationships/hyperlink" Target="http://en.wikipedia.org/wiki/RAND" TargetMode="External"/><Relationship Id="rId4" Type="http://schemas.openxmlformats.org/officeDocument/2006/relationships/hyperlink" Target="http://en.wikipedia.org/wiki/Melvin_Dresher" TargetMode="Externa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3" Type="http://schemas.openxmlformats.org/officeDocument/2006/relationships/hyperlink" Target="http://www.youtube.com/watch?v=B8ofWFx525s" TargetMode="External"/><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en.wikipedia.org/wiki/1308"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en.wikipedia.org/wiki/1321" TargetMode="External"/></Relationships>
</file>

<file path=ppt/notesSlides/_rels/notesSlide140.xml.rels><?xml version="1.0" encoding="UTF-8" standalone="yes"?>
<Relationships xmlns="http://schemas.openxmlformats.org/package/2006/relationships"><Relationship Id="rId3" Type="http://schemas.openxmlformats.org/officeDocument/2006/relationships/hyperlink" Target="https://techcrunch.com/2016/08/11/facebooks-blocker-blocking-ads-blocked-by-blockers/" TargetMode="External"/><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3" Type="http://schemas.openxmlformats.org/officeDocument/2006/relationships/hyperlink" Target="https://techcrunch.com/2016/08/11/facebooks-blocker-blocking-ads-blocked-by-blockers/" TargetMode="External"/><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3" Type="http://schemas.openxmlformats.org/officeDocument/2006/relationships/hyperlink" Target="https://en.wikipedia.org/wiki/Internet_Service_Providers" TargetMode="External"/><Relationship Id="rId2" Type="http://schemas.openxmlformats.org/officeDocument/2006/relationships/slide" Target="../slides/slide194.xml"/><Relationship Id="rId1" Type="http://schemas.openxmlformats.org/officeDocument/2006/relationships/notesMaster" Target="../notesMasters/notesMaster1.xml"/><Relationship Id="rId4" Type="http://schemas.openxmlformats.org/officeDocument/2006/relationships/hyperlink" Target="https://en.wikipedia.org/wiki/Net_neutrality" TargetMode="Externa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articles.chicagotribune.com/2012-11-25/business/sns-rt-usa-internetprofilingl1e8me8dx-20121124_1_internet-ad-personal-data-ad-text"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www.cbsnews.com/8301-505124_162-57597168/what-happened-after-the-foxconn-suicides/" TargetMode="External"/><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5A23BF3-08B7-4AE9-A761-F9E4C8361AB1}" type="slidenum">
              <a:rPr lang="en-US" altLang="en-US"/>
              <a:pPr>
                <a:spcBef>
                  <a:spcPct val="0"/>
                </a:spcBef>
              </a:pPr>
              <a:t>2</a:t>
            </a:fld>
            <a:endParaRPr lang="en-US" altLang="en-US"/>
          </a:p>
        </p:txBody>
      </p:sp>
      <p:sp>
        <p:nvSpPr>
          <p:cNvPr id="6147" name="Rectangle 2"/>
          <p:cNvSpPr>
            <a:spLocks noGrp="1" noRot="1" noChangeAspect="1" noChangeArrowheads="1" noTextEdit="1"/>
          </p:cNvSpPr>
          <p:nvPr>
            <p:ph type="sldImg"/>
          </p:nvPr>
        </p:nvSpPr>
        <p:spPr>
          <a:xfrm>
            <a:off x="404813" y="681038"/>
            <a:ext cx="6049962" cy="3403600"/>
          </a:xfrm>
          <a:ln/>
        </p:spPr>
      </p:sp>
      <p:sp>
        <p:nvSpPr>
          <p:cNvPr id="6148"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rPr>
              <a:t>http://imgsrv.gocomics.com/dim/?fh=4ca736f1644fcdc780d7f238db2280e1 </a:t>
            </a:r>
          </a:p>
        </p:txBody>
      </p:sp>
    </p:spTree>
    <p:extLst>
      <p:ext uri="{BB962C8B-B14F-4D97-AF65-F5344CB8AC3E}">
        <p14:creationId xmlns:p14="http://schemas.microsoft.com/office/powerpoint/2010/main" val="10097480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AB7A81E-42FD-461A-B976-0142EF582100}" type="slidenum">
              <a:rPr lang="en-US" altLang="en-US"/>
              <a:pPr>
                <a:spcBef>
                  <a:spcPct val="0"/>
                </a:spcBef>
              </a:pPr>
              <a:t>14</a:t>
            </a:fld>
            <a:endParaRPr lang="en-US" altLang="en-US"/>
          </a:p>
        </p:txBody>
      </p:sp>
      <p:sp>
        <p:nvSpPr>
          <p:cNvPr id="26627" name="Rectangle 2"/>
          <p:cNvSpPr>
            <a:spLocks noGrp="1" noRot="1" noChangeAspect="1" noChangeArrowheads="1" noTextEdit="1"/>
          </p:cNvSpPr>
          <p:nvPr>
            <p:ph type="sldImg"/>
          </p:nvPr>
        </p:nvSpPr>
        <p:spPr>
          <a:xfrm>
            <a:off x="404813" y="681038"/>
            <a:ext cx="6049962" cy="3403600"/>
          </a:xfrm>
          <a:ln/>
        </p:spPr>
      </p:sp>
      <p:sp>
        <p:nvSpPr>
          <p:cNvPr id="26628"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Stacey Edgar, Morality and Machines, p. 17</a:t>
            </a:r>
          </a:p>
          <a:p>
            <a:pPr eaLnBrk="1" hangingPunct="1"/>
            <a:r>
              <a:rPr lang="en-US" altLang="en-US" dirty="0">
                <a:latin typeface="Arial" panose="020B0604020202020204" pitchFamily="34" charset="0"/>
              </a:rPr>
              <a:t>http://www.slideshare.net/mkgspsu/computer-viruses-14034411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a:t>He wanted to </a:t>
            </a:r>
            <a:r>
              <a:rPr lang="en-US" altLang="en-US" sz="1200" dirty="0" err="1"/>
              <a:t>guage</a:t>
            </a:r>
            <a:r>
              <a:rPr lang="en-US" altLang="en-US" sz="1200" dirty="0"/>
              <a:t> the size of the internet.  He ended up being the first person</a:t>
            </a:r>
            <a:r>
              <a:rPr lang="en-US" altLang="en-US" sz="1200" baseline="0" dirty="0"/>
              <a:t> convicted under the CFAA. </a:t>
            </a:r>
            <a:r>
              <a:rPr lang="en-US" altLang="en-US" sz="1200" dirty="0"/>
              <a:t>(Robert Morris, Jr., at Cornell in 1988.  Cost</a:t>
            </a:r>
            <a:r>
              <a:rPr lang="en-US" altLang="en-US" sz="1200" baseline="0" dirty="0"/>
              <a:t> of worm</a:t>
            </a:r>
            <a:r>
              <a:rPr lang="en-US" altLang="en-US" sz="1200" dirty="0"/>
              <a:t>:    $</a:t>
            </a:r>
            <a:r>
              <a:rPr lang="en-US" sz="1200" b="0" i="0" kern="1200" dirty="0">
                <a:solidFill>
                  <a:schemeClr val="tx1"/>
                </a:solidFill>
                <a:effectLst/>
                <a:latin typeface="Arial" charset="0"/>
                <a:ea typeface="+mn-ea"/>
                <a:cs typeface="+mn-cs"/>
              </a:rPr>
              <a:t>100,000–100,000,000</a:t>
            </a:r>
            <a:endParaRPr lang="en-US" altLang="en-US" sz="1200" dirty="0"/>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07874600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29B1E8A-AB7A-4221-8824-FBA98A09A435}" type="slidenum">
              <a:rPr lang="en-US" altLang="en-US" smtClean="0"/>
              <a:pPr>
                <a:defRPr/>
              </a:pPr>
              <a:t>118</a:t>
            </a:fld>
            <a:endParaRPr lang="en-US" altLang="en-US"/>
          </a:p>
        </p:txBody>
      </p:sp>
    </p:spTree>
    <p:extLst>
      <p:ext uri="{BB962C8B-B14F-4D97-AF65-F5344CB8AC3E}">
        <p14:creationId xmlns:p14="http://schemas.microsoft.com/office/powerpoint/2010/main" val="72191964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role of technology in all of this.  It totally affects privacy.  Other negative rights too.  And of course our ability to deliver positive rights.  </a:t>
            </a:r>
          </a:p>
          <a:p>
            <a:endParaRPr lang="en-US" dirty="0"/>
          </a:p>
        </p:txBody>
      </p:sp>
      <p:sp>
        <p:nvSpPr>
          <p:cNvPr id="4" name="Slide Number Placeholder 3"/>
          <p:cNvSpPr>
            <a:spLocks noGrp="1"/>
          </p:cNvSpPr>
          <p:nvPr>
            <p:ph type="sldNum" sz="quarter" idx="10"/>
          </p:nvPr>
        </p:nvSpPr>
        <p:spPr/>
        <p:txBody>
          <a:bodyPr/>
          <a:lstStyle/>
          <a:p>
            <a:pPr>
              <a:defRPr/>
            </a:pPr>
            <a:fld id="{429B1E8A-AB7A-4221-8824-FBA98A09A435}" type="slidenum">
              <a:rPr lang="en-US" altLang="en-US" smtClean="0"/>
              <a:pPr>
                <a:defRPr/>
              </a:pPr>
              <a:t>122</a:t>
            </a:fld>
            <a:endParaRPr lang="en-US" altLang="en-US"/>
          </a:p>
        </p:txBody>
      </p:sp>
    </p:spTree>
    <p:extLst>
      <p:ext uri="{BB962C8B-B14F-4D97-AF65-F5344CB8AC3E}">
        <p14:creationId xmlns:p14="http://schemas.microsoft.com/office/powerpoint/2010/main" val="342202727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9962" cy="3403600"/>
          </a:xfrm>
        </p:spPr>
      </p:sp>
      <p:sp>
        <p:nvSpPr>
          <p:cNvPr id="3" name="Notes Placeholder 2"/>
          <p:cNvSpPr>
            <a:spLocks noGrp="1"/>
          </p:cNvSpPr>
          <p:nvPr>
            <p:ph type="body" idx="1"/>
          </p:nvPr>
        </p:nvSpPr>
        <p:spPr/>
        <p:txBody>
          <a:bodyPr/>
          <a:lstStyle/>
          <a:p>
            <a:r>
              <a:rPr lang="en-US" dirty="0"/>
              <a:t>http://fortune.com/2016/03/08/fcc-poor-people-deserve-broadband-too/</a:t>
            </a:r>
          </a:p>
          <a:p>
            <a:r>
              <a:rPr lang="en-US" dirty="0"/>
              <a:t>http://www.esudo.com/it-services/internet-broadband-services/</a:t>
            </a:r>
          </a:p>
          <a:p>
            <a:endParaRPr lang="en-US" dirty="0"/>
          </a:p>
        </p:txBody>
      </p:sp>
      <p:sp>
        <p:nvSpPr>
          <p:cNvPr id="4" name="Slide Number Placeholder 3"/>
          <p:cNvSpPr>
            <a:spLocks noGrp="1"/>
          </p:cNvSpPr>
          <p:nvPr>
            <p:ph type="sldNum" sz="quarter" idx="10"/>
          </p:nvPr>
        </p:nvSpPr>
        <p:spPr/>
        <p:txBody>
          <a:bodyPr/>
          <a:lstStyle/>
          <a:p>
            <a:pPr>
              <a:defRPr/>
            </a:pPr>
            <a:fld id="{429B1E8A-AB7A-4221-8824-FBA98A09A435}" type="slidenum">
              <a:rPr lang="en-US" altLang="en-US" smtClean="0"/>
              <a:pPr>
                <a:defRPr/>
              </a:pPr>
              <a:t>123</a:t>
            </a:fld>
            <a:endParaRPr lang="en-US" altLang="en-US"/>
          </a:p>
        </p:txBody>
      </p:sp>
    </p:spTree>
    <p:extLst>
      <p:ext uri="{BB962C8B-B14F-4D97-AF65-F5344CB8AC3E}">
        <p14:creationId xmlns:p14="http://schemas.microsoft.com/office/powerpoint/2010/main" val="248929008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9962" cy="3403600"/>
          </a:xfrm>
        </p:spPr>
      </p:sp>
      <p:sp>
        <p:nvSpPr>
          <p:cNvPr id="3" name="Notes Placeholder 2"/>
          <p:cNvSpPr>
            <a:spLocks noGrp="1"/>
          </p:cNvSpPr>
          <p:nvPr>
            <p:ph type="body" idx="1"/>
          </p:nvPr>
        </p:nvSpPr>
        <p:spPr/>
        <p:txBody>
          <a:bodyPr/>
          <a:lstStyle/>
          <a:p>
            <a:r>
              <a:rPr lang="en-US" dirty="0"/>
              <a:t>https://www.fcc.gov/consumers/guides/lifeline-support-affordable-communications  </a:t>
            </a:r>
          </a:p>
          <a:p>
            <a:endParaRPr lang="en-US" dirty="0"/>
          </a:p>
          <a:p>
            <a:r>
              <a:rPr lang="en-US" dirty="0"/>
              <a:t>Berners-Lee spoke about this in 2010</a:t>
            </a:r>
            <a:r>
              <a:rPr lang="en-US" baseline="0" dirty="0"/>
              <a:t> when about 20% of the world’s population had access to the internet.  In 2016, about 45% does.</a:t>
            </a:r>
            <a:endParaRPr lang="en-US" dirty="0"/>
          </a:p>
          <a:p>
            <a:endParaRPr lang="en-US" dirty="0"/>
          </a:p>
          <a:p>
            <a:r>
              <a:rPr lang="en-US" dirty="0"/>
              <a:t>Lifeline:  $9.25/</a:t>
            </a:r>
            <a:r>
              <a:rPr lang="en-US" dirty="0" err="1"/>
              <a:t>mo</a:t>
            </a:r>
            <a:r>
              <a:rPr lang="en-US" dirty="0"/>
              <a:t> can be used for phone or internet.  </a:t>
            </a:r>
          </a:p>
        </p:txBody>
      </p:sp>
      <p:sp>
        <p:nvSpPr>
          <p:cNvPr id="4" name="Slide Number Placeholder 3"/>
          <p:cNvSpPr>
            <a:spLocks noGrp="1"/>
          </p:cNvSpPr>
          <p:nvPr>
            <p:ph type="sldNum" sz="quarter" idx="10"/>
          </p:nvPr>
        </p:nvSpPr>
        <p:spPr/>
        <p:txBody>
          <a:bodyPr/>
          <a:lstStyle/>
          <a:p>
            <a:pPr>
              <a:defRPr/>
            </a:pPr>
            <a:fld id="{429B1E8A-AB7A-4221-8824-FBA98A09A435}" type="slidenum">
              <a:rPr lang="en-US" altLang="en-US" smtClean="0"/>
              <a:pPr>
                <a:defRPr/>
              </a:pPr>
              <a:t>124</a:t>
            </a:fld>
            <a:endParaRPr lang="en-US" altLang="en-US"/>
          </a:p>
        </p:txBody>
      </p:sp>
    </p:spTree>
    <p:extLst>
      <p:ext uri="{BB962C8B-B14F-4D97-AF65-F5344CB8AC3E}">
        <p14:creationId xmlns:p14="http://schemas.microsoft.com/office/powerpoint/2010/main" val="38812583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9962" cy="34036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29B1E8A-AB7A-4221-8824-FBA98A09A435}" type="slidenum">
              <a:rPr lang="en-US" altLang="en-US" smtClean="0"/>
              <a:pPr>
                <a:defRPr/>
              </a:pPr>
              <a:t>125</a:t>
            </a:fld>
            <a:endParaRPr lang="en-US" altLang="en-US"/>
          </a:p>
        </p:txBody>
      </p:sp>
    </p:spTree>
    <p:extLst>
      <p:ext uri="{BB962C8B-B14F-4D97-AF65-F5344CB8AC3E}">
        <p14:creationId xmlns:p14="http://schemas.microsoft.com/office/powerpoint/2010/main" val="191234931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0B07FCA-8731-4B8C-A5DB-510E9C8BFF8C}" type="slidenum">
              <a:rPr lang="en-US" altLang="en-US"/>
              <a:pPr>
                <a:spcBef>
                  <a:spcPct val="0"/>
                </a:spcBef>
              </a:pPr>
              <a:t>126</a:t>
            </a:fld>
            <a:endParaRPr lang="en-US" altLang="en-US"/>
          </a:p>
        </p:txBody>
      </p:sp>
      <p:sp>
        <p:nvSpPr>
          <p:cNvPr id="210947" name="Rectangle 2"/>
          <p:cNvSpPr>
            <a:spLocks noGrp="1" noRot="1" noChangeAspect="1" noChangeArrowheads="1" noTextEdit="1"/>
          </p:cNvSpPr>
          <p:nvPr>
            <p:ph type="sldImg"/>
          </p:nvPr>
        </p:nvSpPr>
        <p:spPr>
          <a:xfrm>
            <a:off x="404813" y="681038"/>
            <a:ext cx="6049962" cy="3403600"/>
          </a:xfrm>
          <a:ln/>
        </p:spPr>
      </p:sp>
      <p:sp>
        <p:nvSpPr>
          <p:cNvPr id="210948"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rPr>
              <a:t>From Quinn, Ethics for the Information Age, p. 83</a:t>
            </a:r>
          </a:p>
        </p:txBody>
      </p:sp>
    </p:spTree>
    <p:extLst>
      <p:ext uri="{BB962C8B-B14F-4D97-AF65-F5344CB8AC3E}">
        <p14:creationId xmlns:p14="http://schemas.microsoft.com/office/powerpoint/2010/main" val="350111595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DC2BB84-A153-4760-8E37-D3DD0AAED34C}" type="slidenum">
              <a:rPr lang="en-US" altLang="en-US"/>
              <a:pPr>
                <a:spcBef>
                  <a:spcPct val="0"/>
                </a:spcBef>
              </a:pPr>
              <a:t>127</a:t>
            </a:fld>
            <a:endParaRPr lang="en-US" altLang="en-US"/>
          </a:p>
        </p:txBody>
      </p:sp>
      <p:sp>
        <p:nvSpPr>
          <p:cNvPr id="215043" name="Rectangle 2"/>
          <p:cNvSpPr>
            <a:spLocks noGrp="1" noRot="1" noChangeAspect="1" noChangeArrowheads="1" noTextEdit="1"/>
          </p:cNvSpPr>
          <p:nvPr>
            <p:ph type="sldImg"/>
          </p:nvPr>
        </p:nvSpPr>
        <p:spPr>
          <a:xfrm>
            <a:off x="404813" y="681038"/>
            <a:ext cx="6049962" cy="3403600"/>
          </a:xfrm>
          <a:ln/>
        </p:spPr>
      </p:sp>
      <p:sp>
        <p:nvSpPr>
          <p:cNvPr id="215044"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rPr>
              <a:t>From Quinn, Ethics for the Information Age, p. 83</a:t>
            </a:r>
          </a:p>
        </p:txBody>
      </p:sp>
    </p:spTree>
    <p:extLst>
      <p:ext uri="{BB962C8B-B14F-4D97-AF65-F5344CB8AC3E}">
        <p14:creationId xmlns:p14="http://schemas.microsoft.com/office/powerpoint/2010/main" val="108865894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Simplifying by looking at just from A’s point of view.  Identical situation for B.</a:t>
            </a:r>
          </a:p>
          <a:p>
            <a:endParaRPr lang="en-US" dirty="0"/>
          </a:p>
          <a:p>
            <a:r>
              <a:rPr lang="en-US" dirty="0"/>
              <a:t>Whichever B chooses, A comes out ahead by ratting.  Same for B.  So they both rat.  Yet, if they both cooperated, they’d both be better off.  The problem is that neither can make that choice without being able to trust the other.</a:t>
            </a:r>
          </a:p>
        </p:txBody>
      </p:sp>
      <p:sp>
        <p:nvSpPr>
          <p:cNvPr id="4" name="Slide Number Placeholder 3"/>
          <p:cNvSpPr>
            <a:spLocks noGrp="1"/>
          </p:cNvSpPr>
          <p:nvPr>
            <p:ph type="sldNum" sz="quarter" idx="10"/>
          </p:nvPr>
        </p:nvSpPr>
        <p:spPr/>
        <p:txBody>
          <a:bodyPr/>
          <a:lstStyle/>
          <a:p>
            <a:pPr>
              <a:defRPr/>
            </a:pPr>
            <a:fld id="{429B1E8A-AB7A-4221-8824-FBA98A09A435}" type="slidenum">
              <a:rPr lang="en-US" altLang="en-US" smtClean="0"/>
              <a:pPr>
                <a:defRPr/>
              </a:pPr>
              <a:t>131</a:t>
            </a:fld>
            <a:endParaRPr lang="en-US" altLang="en-US"/>
          </a:p>
        </p:txBody>
      </p:sp>
    </p:spTree>
    <p:extLst>
      <p:ext uri="{BB962C8B-B14F-4D97-AF65-F5344CB8AC3E}">
        <p14:creationId xmlns:p14="http://schemas.microsoft.com/office/powerpoint/2010/main" val="229487249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2C9DF4-AC82-4094-9DEA-B7CCD8C6BCE4}" type="slidenum">
              <a:rPr lang="en-US" altLang="en-US"/>
              <a:pPr>
                <a:spcBef>
                  <a:spcPct val="0"/>
                </a:spcBef>
              </a:pPr>
              <a:t>134</a:t>
            </a:fld>
            <a:endParaRPr lang="en-US" altLang="en-US"/>
          </a:p>
        </p:txBody>
      </p:sp>
      <p:sp>
        <p:nvSpPr>
          <p:cNvPr id="227331" name="Rectangle 2"/>
          <p:cNvSpPr>
            <a:spLocks noGrp="1" noRot="1" noChangeAspect="1" noChangeArrowheads="1" noTextEdit="1"/>
          </p:cNvSpPr>
          <p:nvPr>
            <p:ph type="sldImg"/>
          </p:nvPr>
        </p:nvSpPr>
        <p:spPr>
          <a:xfrm>
            <a:off x="404813" y="681038"/>
            <a:ext cx="6049962" cy="3403600"/>
          </a:xfrm>
          <a:ln/>
        </p:spPr>
      </p:sp>
      <p:sp>
        <p:nvSpPr>
          <p:cNvPr id="227332"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From </a:t>
            </a:r>
            <a:r>
              <a:rPr lang="en-US" altLang="en-US" dirty="0" err="1">
                <a:latin typeface="Arial" panose="020B0604020202020204" pitchFamily="34" charset="0"/>
              </a:rPr>
              <a:t>wikipedia</a:t>
            </a:r>
            <a:r>
              <a:rPr lang="en-US" altLang="en-US" dirty="0">
                <a:latin typeface="Arial" panose="020B0604020202020204" pitchFamily="34" charset="0"/>
              </a:rPr>
              <a:t>: The Prisoner's Dilemma was originally framed by </a:t>
            </a:r>
            <a:r>
              <a:rPr lang="en-US" altLang="en-US" dirty="0">
                <a:latin typeface="Arial" panose="020B0604020202020204" pitchFamily="34" charset="0"/>
                <a:hlinkClick r:id="rId3" tooltip="Merrill Flood"/>
              </a:rPr>
              <a:t>Merrill Flood</a:t>
            </a:r>
            <a:r>
              <a:rPr lang="en-US" altLang="en-US" dirty="0">
                <a:latin typeface="Arial" panose="020B0604020202020204" pitchFamily="34" charset="0"/>
              </a:rPr>
              <a:t> and </a:t>
            </a:r>
            <a:r>
              <a:rPr lang="en-US" altLang="en-US" dirty="0">
                <a:latin typeface="Arial" panose="020B0604020202020204" pitchFamily="34" charset="0"/>
                <a:hlinkClick r:id="rId4" tooltip="Melvin Dresher"/>
              </a:rPr>
              <a:t>Melvin Dresher</a:t>
            </a:r>
            <a:r>
              <a:rPr lang="en-US" altLang="en-US" dirty="0">
                <a:latin typeface="Arial" panose="020B0604020202020204" pitchFamily="34" charset="0"/>
              </a:rPr>
              <a:t> working at </a:t>
            </a:r>
            <a:r>
              <a:rPr lang="en-US" altLang="en-US" dirty="0">
                <a:latin typeface="Arial" panose="020B0604020202020204" pitchFamily="34" charset="0"/>
                <a:hlinkClick r:id="rId5" tooltip="RAND"/>
              </a:rPr>
              <a:t>RAND</a:t>
            </a:r>
            <a:r>
              <a:rPr lang="en-US" altLang="en-US" dirty="0">
                <a:latin typeface="Arial" panose="020B0604020202020204" pitchFamily="34" charset="0"/>
              </a:rPr>
              <a:t> in 1950. </a:t>
            </a:r>
            <a:r>
              <a:rPr lang="en-US" altLang="en-US" dirty="0">
                <a:latin typeface="Arial" panose="020B0604020202020204" pitchFamily="34" charset="0"/>
                <a:hlinkClick r:id="rId6" tooltip="Albert W. Tucker"/>
              </a:rPr>
              <a:t>Albert W. Tucker</a:t>
            </a:r>
            <a:r>
              <a:rPr lang="en-US" altLang="en-US" dirty="0">
                <a:latin typeface="Arial" panose="020B0604020202020204" pitchFamily="34" charset="0"/>
              </a:rPr>
              <a:t> formalized the game with prison sentence payoffs and gave it the "Prisoner's Dilemma" name (</a:t>
            </a:r>
            <a:r>
              <a:rPr lang="en-US" altLang="en-US" dirty="0" err="1">
                <a:latin typeface="Arial" panose="020B0604020202020204" pitchFamily="34" charset="0"/>
              </a:rPr>
              <a:t>Poundstone</a:t>
            </a:r>
            <a:r>
              <a:rPr lang="en-US" altLang="en-US" dirty="0">
                <a:latin typeface="Arial" panose="020B0604020202020204" pitchFamily="34" charset="0"/>
              </a:rPr>
              <a:t>, 1992).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By the way, there can be multiple Nash equilibria.  Should we drive on the right or left side of the street.  Same payoff in either</a:t>
            </a:r>
            <a:r>
              <a:rPr lang="en-US" altLang="en-US" baseline="0" dirty="0">
                <a:latin typeface="Arial" panose="020B0604020202020204" pitchFamily="34" charset="0"/>
              </a:rPr>
              <a:t> case in which both do the same thing (good) or one does one thing and one does the other (bad).  Usually solved by social convention.</a:t>
            </a:r>
          </a:p>
          <a:p>
            <a:pPr eaLnBrk="1" hangingPunct="1"/>
            <a:endParaRPr lang="en-US" altLang="en-US" baseline="0" dirty="0">
              <a:latin typeface="Arial" panose="020B0604020202020204" pitchFamily="34" charset="0"/>
            </a:endParaRPr>
          </a:p>
          <a:p>
            <a:pPr eaLnBrk="1" hangingPunct="1"/>
            <a:r>
              <a:rPr lang="en-US" altLang="en-US" baseline="0" dirty="0">
                <a:latin typeface="Arial" panose="020B0604020202020204" pitchFamily="34" charset="0"/>
              </a:rPr>
              <a:t>Social optimum:  Maximize sum of outcomes.  The utilitarian choice.</a:t>
            </a:r>
            <a:endParaRPr lang="en-US" altLang="en-US" dirty="0">
              <a:latin typeface="Arial" panose="020B0604020202020204" pitchFamily="34" charset="0"/>
            </a:endParaRPr>
          </a:p>
        </p:txBody>
      </p:sp>
    </p:spTree>
    <p:extLst>
      <p:ext uri="{BB962C8B-B14F-4D97-AF65-F5344CB8AC3E}">
        <p14:creationId xmlns:p14="http://schemas.microsoft.com/office/powerpoint/2010/main" val="88050275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2C9DF4-AC82-4094-9DEA-B7CCD8C6BCE4}" type="slidenum">
              <a:rPr lang="en-US" altLang="en-US"/>
              <a:pPr>
                <a:spcBef>
                  <a:spcPct val="0"/>
                </a:spcBef>
              </a:pPr>
              <a:t>135</a:t>
            </a:fld>
            <a:endParaRPr lang="en-US" altLang="en-US"/>
          </a:p>
        </p:txBody>
      </p:sp>
      <p:sp>
        <p:nvSpPr>
          <p:cNvPr id="227331" name="Rectangle 2"/>
          <p:cNvSpPr>
            <a:spLocks noGrp="1" noRot="1" noChangeAspect="1" noChangeArrowheads="1" noTextEdit="1"/>
          </p:cNvSpPr>
          <p:nvPr>
            <p:ph type="sldImg"/>
          </p:nvPr>
        </p:nvSpPr>
        <p:spPr>
          <a:xfrm>
            <a:off x="404813" y="681038"/>
            <a:ext cx="6049962" cy="3403600"/>
          </a:xfrm>
          <a:ln/>
        </p:spPr>
      </p:sp>
      <p:sp>
        <p:nvSpPr>
          <p:cNvPr id="227332"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From </a:t>
            </a:r>
            <a:r>
              <a:rPr lang="en-US" altLang="en-US" dirty="0" err="1">
                <a:latin typeface="Arial" panose="020B0604020202020204" pitchFamily="34" charset="0"/>
              </a:rPr>
              <a:t>wikipedia</a:t>
            </a:r>
            <a:r>
              <a:rPr lang="en-US" altLang="en-US" dirty="0">
                <a:latin typeface="Arial" panose="020B0604020202020204" pitchFamily="34" charset="0"/>
              </a:rPr>
              <a:t>: The Prisoner's Dilemma was originally framed by </a:t>
            </a:r>
            <a:r>
              <a:rPr lang="en-US" altLang="en-US" dirty="0">
                <a:latin typeface="Arial" panose="020B0604020202020204" pitchFamily="34" charset="0"/>
                <a:hlinkClick r:id="rId3" tooltip="Merrill Flood"/>
              </a:rPr>
              <a:t>Merrill Flood</a:t>
            </a:r>
            <a:r>
              <a:rPr lang="en-US" altLang="en-US" dirty="0">
                <a:latin typeface="Arial" panose="020B0604020202020204" pitchFamily="34" charset="0"/>
              </a:rPr>
              <a:t> and </a:t>
            </a:r>
            <a:r>
              <a:rPr lang="en-US" altLang="en-US" dirty="0">
                <a:latin typeface="Arial" panose="020B0604020202020204" pitchFamily="34" charset="0"/>
                <a:hlinkClick r:id="rId4" tooltip="Melvin Dresher"/>
              </a:rPr>
              <a:t>Melvin Dresher</a:t>
            </a:r>
            <a:r>
              <a:rPr lang="en-US" altLang="en-US" dirty="0">
                <a:latin typeface="Arial" panose="020B0604020202020204" pitchFamily="34" charset="0"/>
              </a:rPr>
              <a:t> working at </a:t>
            </a:r>
            <a:r>
              <a:rPr lang="en-US" altLang="en-US" dirty="0">
                <a:latin typeface="Arial" panose="020B0604020202020204" pitchFamily="34" charset="0"/>
                <a:hlinkClick r:id="rId5" tooltip="RAND"/>
              </a:rPr>
              <a:t>RAND</a:t>
            </a:r>
            <a:r>
              <a:rPr lang="en-US" altLang="en-US" dirty="0">
                <a:latin typeface="Arial" panose="020B0604020202020204" pitchFamily="34" charset="0"/>
              </a:rPr>
              <a:t> in 1950. </a:t>
            </a:r>
            <a:r>
              <a:rPr lang="en-US" altLang="en-US" dirty="0">
                <a:latin typeface="Arial" panose="020B0604020202020204" pitchFamily="34" charset="0"/>
                <a:hlinkClick r:id="rId6" tooltip="Albert W. Tucker"/>
              </a:rPr>
              <a:t>Albert W. Tucker</a:t>
            </a:r>
            <a:r>
              <a:rPr lang="en-US" altLang="en-US" dirty="0">
                <a:latin typeface="Arial" panose="020B0604020202020204" pitchFamily="34" charset="0"/>
              </a:rPr>
              <a:t> formalized the game with prison sentence payoffs and gave it the "Prisoner's Dilemma" name (</a:t>
            </a:r>
            <a:r>
              <a:rPr lang="en-US" altLang="en-US" dirty="0" err="1">
                <a:latin typeface="Arial" panose="020B0604020202020204" pitchFamily="34" charset="0"/>
              </a:rPr>
              <a:t>Poundstone</a:t>
            </a:r>
            <a:r>
              <a:rPr lang="en-US" altLang="en-US" dirty="0">
                <a:latin typeface="Arial" panose="020B0604020202020204" pitchFamily="34" charset="0"/>
              </a:rPr>
              <a:t>, 1992).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By the way, there can be multiple Nash equilibria.  Should we drive on the right or left side of the street.  Same payoff in either</a:t>
            </a:r>
            <a:r>
              <a:rPr lang="en-US" altLang="en-US" baseline="0" dirty="0">
                <a:latin typeface="Arial" panose="020B0604020202020204" pitchFamily="34" charset="0"/>
              </a:rPr>
              <a:t> case in which both do the same thing (good) or one does one thing and one does the other (bad).  Usually solved by social convention.</a:t>
            </a:r>
          </a:p>
          <a:p>
            <a:pPr eaLnBrk="1" hangingPunct="1"/>
            <a:endParaRPr lang="en-US" altLang="en-US" baseline="0" dirty="0">
              <a:latin typeface="Arial" panose="020B0604020202020204" pitchFamily="34" charset="0"/>
            </a:endParaRPr>
          </a:p>
          <a:p>
            <a:pPr eaLnBrk="1" hangingPunct="1"/>
            <a:r>
              <a:rPr lang="en-US" altLang="en-US" baseline="0" dirty="0">
                <a:latin typeface="Arial" panose="020B0604020202020204" pitchFamily="34" charset="0"/>
              </a:rPr>
              <a:t>Social optimum:  Maximize sum of outcomes.  The utilitarian choice.</a:t>
            </a:r>
            <a:endParaRPr lang="en-US" altLang="en-US" dirty="0">
              <a:latin typeface="Arial" panose="020B0604020202020204" pitchFamily="34" charset="0"/>
            </a:endParaRPr>
          </a:p>
        </p:txBody>
      </p:sp>
    </p:spTree>
    <p:extLst>
      <p:ext uri="{BB962C8B-B14F-4D97-AF65-F5344CB8AC3E}">
        <p14:creationId xmlns:p14="http://schemas.microsoft.com/office/powerpoint/2010/main" val="1262921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5EBF376-905F-40AB-89CE-73EAA297CEA4}" type="slidenum">
              <a:rPr lang="en-US" altLang="en-US"/>
              <a:pPr>
                <a:spcBef>
                  <a:spcPct val="0"/>
                </a:spcBef>
              </a:pPr>
              <a:t>15</a:t>
            </a:fld>
            <a:endParaRPr lang="en-US" altLang="en-US"/>
          </a:p>
        </p:txBody>
      </p:sp>
      <p:sp>
        <p:nvSpPr>
          <p:cNvPr id="28675" name="Rectangle 2"/>
          <p:cNvSpPr>
            <a:spLocks noGrp="1" noRot="1" noChangeAspect="1" noChangeArrowheads="1" noTextEdit="1"/>
          </p:cNvSpPr>
          <p:nvPr>
            <p:ph type="sldImg"/>
          </p:nvPr>
        </p:nvSpPr>
        <p:spPr>
          <a:xfrm>
            <a:off x="404813" y="681038"/>
            <a:ext cx="6049962" cy="3403600"/>
          </a:xfrm>
          <a:ln/>
        </p:spPr>
      </p:sp>
      <p:sp>
        <p:nvSpPr>
          <p:cNvPr id="28676"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https://www.henrymakow.com/upload_images/Who-Killed-Aaron-Swartz.jpg</a:t>
            </a:r>
          </a:p>
        </p:txBody>
      </p:sp>
    </p:spTree>
    <p:extLst>
      <p:ext uri="{BB962C8B-B14F-4D97-AF65-F5344CB8AC3E}">
        <p14:creationId xmlns:p14="http://schemas.microsoft.com/office/powerpoint/2010/main" val="302458260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2C9DF4-AC82-4094-9DEA-B7CCD8C6BCE4}" type="slidenum">
              <a:rPr lang="en-US" altLang="en-US"/>
              <a:pPr>
                <a:spcBef>
                  <a:spcPct val="0"/>
                </a:spcBef>
              </a:pPr>
              <a:t>136</a:t>
            </a:fld>
            <a:endParaRPr lang="en-US" altLang="en-US"/>
          </a:p>
        </p:txBody>
      </p:sp>
      <p:sp>
        <p:nvSpPr>
          <p:cNvPr id="227331" name="Rectangle 2"/>
          <p:cNvSpPr>
            <a:spLocks noGrp="1" noRot="1" noChangeAspect="1" noChangeArrowheads="1" noTextEdit="1"/>
          </p:cNvSpPr>
          <p:nvPr>
            <p:ph type="sldImg"/>
          </p:nvPr>
        </p:nvSpPr>
        <p:spPr>
          <a:xfrm>
            <a:off x="404813" y="681038"/>
            <a:ext cx="6049962" cy="3403600"/>
          </a:xfrm>
          <a:ln/>
        </p:spPr>
      </p:sp>
      <p:sp>
        <p:nvSpPr>
          <p:cNvPr id="227332"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From </a:t>
            </a:r>
            <a:r>
              <a:rPr lang="en-US" altLang="en-US" dirty="0" err="1">
                <a:latin typeface="Arial" panose="020B0604020202020204" pitchFamily="34" charset="0"/>
              </a:rPr>
              <a:t>wikipedia</a:t>
            </a:r>
            <a:r>
              <a:rPr lang="en-US" altLang="en-US" dirty="0">
                <a:latin typeface="Arial" panose="020B0604020202020204" pitchFamily="34" charset="0"/>
              </a:rPr>
              <a:t>: The Prisoner's Dilemma was originally framed by </a:t>
            </a:r>
            <a:r>
              <a:rPr lang="en-US" altLang="en-US" dirty="0">
                <a:latin typeface="Arial" panose="020B0604020202020204" pitchFamily="34" charset="0"/>
                <a:hlinkClick r:id="rId3" tooltip="Merrill Flood"/>
              </a:rPr>
              <a:t>Merrill Flood</a:t>
            </a:r>
            <a:r>
              <a:rPr lang="en-US" altLang="en-US" dirty="0">
                <a:latin typeface="Arial" panose="020B0604020202020204" pitchFamily="34" charset="0"/>
              </a:rPr>
              <a:t> and </a:t>
            </a:r>
            <a:r>
              <a:rPr lang="en-US" altLang="en-US" dirty="0">
                <a:latin typeface="Arial" panose="020B0604020202020204" pitchFamily="34" charset="0"/>
                <a:hlinkClick r:id="rId4" tooltip="Melvin Dresher"/>
              </a:rPr>
              <a:t>Melvin Dresher</a:t>
            </a:r>
            <a:r>
              <a:rPr lang="en-US" altLang="en-US" dirty="0">
                <a:latin typeface="Arial" panose="020B0604020202020204" pitchFamily="34" charset="0"/>
              </a:rPr>
              <a:t> working at </a:t>
            </a:r>
            <a:r>
              <a:rPr lang="en-US" altLang="en-US" dirty="0">
                <a:latin typeface="Arial" panose="020B0604020202020204" pitchFamily="34" charset="0"/>
                <a:hlinkClick r:id="rId5" tooltip="RAND"/>
              </a:rPr>
              <a:t>RAND</a:t>
            </a:r>
            <a:r>
              <a:rPr lang="en-US" altLang="en-US" dirty="0">
                <a:latin typeface="Arial" panose="020B0604020202020204" pitchFamily="34" charset="0"/>
              </a:rPr>
              <a:t> in 1950. </a:t>
            </a:r>
            <a:r>
              <a:rPr lang="en-US" altLang="en-US" dirty="0">
                <a:latin typeface="Arial" panose="020B0604020202020204" pitchFamily="34" charset="0"/>
                <a:hlinkClick r:id="rId6" tooltip="Albert W. Tucker"/>
              </a:rPr>
              <a:t>Albert W. Tucker</a:t>
            </a:r>
            <a:r>
              <a:rPr lang="en-US" altLang="en-US" dirty="0">
                <a:latin typeface="Arial" panose="020B0604020202020204" pitchFamily="34" charset="0"/>
              </a:rPr>
              <a:t> formalized the game with prison sentence payoffs and gave it the "Prisoner's Dilemma" name (</a:t>
            </a:r>
            <a:r>
              <a:rPr lang="en-US" altLang="en-US" dirty="0" err="1">
                <a:latin typeface="Arial" panose="020B0604020202020204" pitchFamily="34" charset="0"/>
              </a:rPr>
              <a:t>Poundstone</a:t>
            </a:r>
            <a:r>
              <a:rPr lang="en-US" altLang="en-US" dirty="0">
                <a:latin typeface="Arial" panose="020B0604020202020204" pitchFamily="34" charset="0"/>
              </a:rPr>
              <a:t>, 1992).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By the way, there can be multiple Nash equilibria.  Should we drive on the right or left side of the street.  Same payoff in either</a:t>
            </a:r>
            <a:r>
              <a:rPr lang="en-US" altLang="en-US" baseline="0" dirty="0">
                <a:latin typeface="Arial" panose="020B0604020202020204" pitchFamily="34" charset="0"/>
              </a:rPr>
              <a:t> case in which both do the same thing (good) or one does one thing and one does the other (bad).  Usually solved by social convention.</a:t>
            </a:r>
          </a:p>
          <a:p>
            <a:pPr eaLnBrk="1" hangingPunct="1"/>
            <a:endParaRPr lang="en-US" altLang="en-US" baseline="0" dirty="0">
              <a:latin typeface="Arial" panose="020B0604020202020204" pitchFamily="34" charset="0"/>
            </a:endParaRPr>
          </a:p>
          <a:p>
            <a:pPr eaLnBrk="1" hangingPunct="1"/>
            <a:r>
              <a:rPr lang="en-US" altLang="en-US" baseline="0" dirty="0">
                <a:latin typeface="Arial" panose="020B0604020202020204" pitchFamily="34" charset="0"/>
              </a:rPr>
              <a:t>Social optimum: http://homepages.cwi.nl/~apt/stra/nash11-sli.pdf</a:t>
            </a:r>
          </a:p>
          <a:p>
            <a:pPr eaLnBrk="1" hangingPunct="1"/>
            <a:endParaRPr lang="en-US" altLang="en-US" baseline="0" dirty="0">
              <a:latin typeface="Arial" panose="020B0604020202020204" pitchFamily="34" charset="0"/>
            </a:endParaRPr>
          </a:p>
          <a:p>
            <a:pPr eaLnBrk="1" hangingPunct="1"/>
            <a:r>
              <a:rPr lang="en-US" altLang="en-US" baseline="0" dirty="0">
                <a:latin typeface="Arial" panose="020B0604020202020204" pitchFamily="34" charset="0"/>
              </a:rPr>
              <a:t>Social optimum:  Maximize sum of outcomes.  The utilitarian choice.</a:t>
            </a:r>
            <a:endParaRPr lang="en-US" altLang="en-US" dirty="0">
              <a:latin typeface="Arial" panose="020B0604020202020204" pitchFamily="34" charset="0"/>
            </a:endParaRPr>
          </a:p>
        </p:txBody>
      </p:sp>
    </p:spTree>
    <p:extLst>
      <p:ext uri="{BB962C8B-B14F-4D97-AF65-F5344CB8AC3E}">
        <p14:creationId xmlns:p14="http://schemas.microsoft.com/office/powerpoint/2010/main" val="62907977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a:xfrm>
            <a:off x="404813" y="681038"/>
            <a:ext cx="6049962" cy="3403600"/>
          </a:xfrm>
          <a:ln/>
        </p:spPr>
      </p:sp>
      <p:sp>
        <p:nvSpPr>
          <p:cNvPr id="233475"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233476"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D19A6B3-DCAC-4AFE-8F29-AFD786374914}" type="slidenum">
              <a:rPr lang="en-US" altLang="en-US"/>
              <a:pPr>
                <a:spcBef>
                  <a:spcPct val="0"/>
                </a:spcBef>
              </a:pPr>
              <a:t>137</a:t>
            </a:fld>
            <a:endParaRPr lang="en-US" altLang="en-US"/>
          </a:p>
        </p:txBody>
      </p:sp>
    </p:spTree>
    <p:extLst>
      <p:ext uri="{BB962C8B-B14F-4D97-AF65-F5344CB8AC3E}">
        <p14:creationId xmlns:p14="http://schemas.microsoft.com/office/powerpoint/2010/main" val="273181866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xfrm>
            <a:off x="404813" y="681038"/>
            <a:ext cx="6049962" cy="3403600"/>
          </a:xfrm>
          <a:ln/>
        </p:spPr>
      </p:sp>
      <p:sp>
        <p:nvSpPr>
          <p:cNvPr id="235523"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235524"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CE6F39F-6C33-4E13-BF6A-1A56E41E9008}" type="slidenum">
              <a:rPr lang="en-US" altLang="en-US"/>
              <a:pPr>
                <a:spcBef>
                  <a:spcPct val="0"/>
                </a:spcBef>
              </a:pPr>
              <a:t>138</a:t>
            </a:fld>
            <a:endParaRPr lang="en-US" altLang="en-US"/>
          </a:p>
        </p:txBody>
      </p:sp>
    </p:spTree>
    <p:extLst>
      <p:ext uri="{BB962C8B-B14F-4D97-AF65-F5344CB8AC3E}">
        <p14:creationId xmlns:p14="http://schemas.microsoft.com/office/powerpoint/2010/main" val="6677757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a:xfrm>
            <a:off x="404813" y="681038"/>
            <a:ext cx="6049962" cy="3403600"/>
          </a:xfrm>
          <a:ln/>
        </p:spPr>
      </p:sp>
      <p:sp>
        <p:nvSpPr>
          <p:cNvPr id="237571" name="Notes Placeholder 2"/>
          <p:cNvSpPr>
            <a:spLocks noGrp="1"/>
          </p:cNvSpPr>
          <p:nvPr>
            <p:ph type="body" idx="1"/>
          </p:nvPr>
        </p:nvSpPr>
        <p:spPr>
          <a:noFill/>
        </p:spPr>
        <p:txBody>
          <a:bodyPr/>
          <a:lstStyle/>
          <a:p>
            <a:r>
              <a:rPr lang="en-US" altLang="en-US">
                <a:latin typeface="Arial" panose="020B0604020202020204" pitchFamily="34" charset="0"/>
              </a:rPr>
              <a:t>Lights in the Tunnel points out that free market doesn’t do a good job of dealing with externalities.  Something “external”, like the government, is required.</a:t>
            </a:r>
          </a:p>
        </p:txBody>
      </p:sp>
      <p:sp>
        <p:nvSpPr>
          <p:cNvPr id="237572"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D4CA154-6C9D-4E4E-9AC4-7B66BBB5B37F}" type="slidenum">
              <a:rPr lang="en-US" altLang="en-US"/>
              <a:pPr>
                <a:spcBef>
                  <a:spcPct val="0"/>
                </a:spcBef>
              </a:pPr>
              <a:t>139</a:t>
            </a:fld>
            <a:endParaRPr lang="en-US" altLang="en-US"/>
          </a:p>
        </p:txBody>
      </p:sp>
    </p:spTree>
    <p:extLst>
      <p:ext uri="{BB962C8B-B14F-4D97-AF65-F5344CB8AC3E}">
        <p14:creationId xmlns:p14="http://schemas.microsoft.com/office/powerpoint/2010/main" val="109467125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xfrm>
            <a:off x="404813" y="681038"/>
            <a:ext cx="6049962" cy="3403600"/>
          </a:xfrm>
          <a:ln/>
        </p:spPr>
      </p:sp>
      <p:sp>
        <p:nvSpPr>
          <p:cNvPr id="239619" name="Notes Placeholder 2"/>
          <p:cNvSpPr>
            <a:spLocks noGrp="1"/>
          </p:cNvSpPr>
          <p:nvPr>
            <p:ph type="body" idx="1"/>
          </p:nvPr>
        </p:nvSpPr>
        <p:spPr>
          <a:noFill/>
        </p:spPr>
        <p:txBody>
          <a:bodyPr/>
          <a:lstStyle/>
          <a:p>
            <a:r>
              <a:rPr lang="en-US" altLang="en-US">
                <a:latin typeface="Arial" panose="020B0604020202020204" pitchFamily="34" charset="0"/>
              </a:rPr>
              <a:t>What to do here to prevent us landing in nukes/nukes, where no one can make any  money because there are no customers?</a:t>
            </a:r>
          </a:p>
        </p:txBody>
      </p:sp>
      <p:sp>
        <p:nvSpPr>
          <p:cNvPr id="239620"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7D63EDC-3431-4107-A3F1-1138AFB2C931}" type="slidenum">
              <a:rPr lang="en-US" altLang="en-US"/>
              <a:pPr>
                <a:spcBef>
                  <a:spcPct val="0"/>
                </a:spcBef>
              </a:pPr>
              <a:t>140</a:t>
            </a:fld>
            <a:endParaRPr lang="en-US" altLang="en-US"/>
          </a:p>
        </p:txBody>
      </p:sp>
    </p:spTree>
    <p:extLst>
      <p:ext uri="{BB962C8B-B14F-4D97-AF65-F5344CB8AC3E}">
        <p14:creationId xmlns:p14="http://schemas.microsoft.com/office/powerpoint/2010/main" val="25985436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xfrm>
            <a:off x="404813" y="681038"/>
            <a:ext cx="6049962" cy="3403600"/>
          </a:xfrm>
          <a:ln/>
        </p:spPr>
      </p:sp>
      <p:sp>
        <p:nvSpPr>
          <p:cNvPr id="241667"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241668"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1C74C6A-AA98-4956-8E72-D07CA28EBDB8}" type="slidenum">
              <a:rPr lang="en-US" altLang="en-US"/>
              <a:pPr>
                <a:spcBef>
                  <a:spcPct val="0"/>
                </a:spcBef>
              </a:pPr>
              <a:t>141</a:t>
            </a:fld>
            <a:endParaRPr lang="en-US" altLang="en-US"/>
          </a:p>
        </p:txBody>
      </p:sp>
    </p:spTree>
    <p:extLst>
      <p:ext uri="{BB962C8B-B14F-4D97-AF65-F5344CB8AC3E}">
        <p14:creationId xmlns:p14="http://schemas.microsoft.com/office/powerpoint/2010/main" val="103506219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xfrm>
            <a:off x="404813" y="681038"/>
            <a:ext cx="6049962" cy="3403600"/>
          </a:xfrm>
          <a:ln/>
        </p:spPr>
      </p:sp>
      <p:sp>
        <p:nvSpPr>
          <p:cNvPr id="249859" name="Notes Placeholder 2"/>
          <p:cNvSpPr>
            <a:spLocks noGrp="1"/>
          </p:cNvSpPr>
          <p:nvPr>
            <p:ph type="body" idx="1"/>
          </p:nvPr>
        </p:nvSpPr>
        <p:spPr>
          <a:noFill/>
        </p:spPr>
        <p:txBody>
          <a:bodyPr/>
          <a:lstStyle/>
          <a:p>
            <a:r>
              <a:rPr lang="en-US" altLang="en-US">
                <a:latin typeface="Arial" panose="020B0604020202020204" pitchFamily="34" charset="0"/>
              </a:rPr>
              <a:t>The point here is that the pareto optimum is all open source. And it’s certainly best from a utilitarian point of view (assuming that anyone can make enough money to stay in business and thus write any code at all).   But closed/closed is a Nash equilibrium.</a:t>
            </a:r>
          </a:p>
          <a:p>
            <a:r>
              <a:rPr lang="en-US" altLang="en-US">
                <a:latin typeface="Arial" panose="020B0604020202020204" pitchFamily="34" charset="0"/>
              </a:rPr>
              <a:t>2011 Scan Open Source Integrity Report from the U.S. Department of Homeland Security and Coverit</a:t>
            </a:r>
          </a:p>
          <a:p>
            <a:r>
              <a:rPr lang="en-US" altLang="en-US">
                <a:latin typeface="Arial" panose="020B0604020202020204" pitchFamily="34" charset="0"/>
              </a:rPr>
              <a:t>http://www.nytimes.com/2012/02/27/technology/opt-out-provision-would-halt-some-but-not-all-web-tracking.html?_r=1</a:t>
            </a:r>
          </a:p>
        </p:txBody>
      </p:sp>
      <p:sp>
        <p:nvSpPr>
          <p:cNvPr id="249860"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B5E25D9-AE87-42D0-886D-32121893288F}" type="slidenum">
              <a:rPr lang="en-US" altLang="en-US"/>
              <a:pPr>
                <a:spcBef>
                  <a:spcPct val="0"/>
                </a:spcBef>
              </a:pPr>
              <a:t>142</a:t>
            </a:fld>
            <a:endParaRPr lang="en-US" altLang="en-US"/>
          </a:p>
        </p:txBody>
      </p:sp>
    </p:spTree>
    <p:extLst>
      <p:ext uri="{BB962C8B-B14F-4D97-AF65-F5344CB8AC3E}">
        <p14:creationId xmlns:p14="http://schemas.microsoft.com/office/powerpoint/2010/main" val="289943787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xfrm>
            <a:off x="404813" y="681038"/>
            <a:ext cx="6049962" cy="3403600"/>
          </a:xfrm>
          <a:ln/>
        </p:spPr>
      </p:sp>
      <p:sp>
        <p:nvSpPr>
          <p:cNvPr id="251907"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251908"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7DAF798-F9F3-408C-A2D0-B618E4DCCC00}" type="slidenum">
              <a:rPr lang="en-US" altLang="en-US"/>
              <a:pPr>
                <a:spcBef>
                  <a:spcPct val="0"/>
                </a:spcBef>
              </a:pPr>
              <a:t>143</a:t>
            </a:fld>
            <a:endParaRPr lang="en-US" altLang="en-US"/>
          </a:p>
        </p:txBody>
      </p:sp>
    </p:spTree>
    <p:extLst>
      <p:ext uri="{BB962C8B-B14F-4D97-AF65-F5344CB8AC3E}">
        <p14:creationId xmlns:p14="http://schemas.microsoft.com/office/powerpoint/2010/main" val="269965017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xfrm>
            <a:off x="404813" y="681038"/>
            <a:ext cx="6049962" cy="3403600"/>
          </a:xfrm>
          <a:ln/>
        </p:spPr>
      </p:sp>
      <p:sp>
        <p:nvSpPr>
          <p:cNvPr id="253955"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253956"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768AC9F-FE4C-4157-9113-0035A8AC2BD7}" type="slidenum">
              <a:rPr lang="en-US" altLang="en-US"/>
              <a:pPr>
                <a:spcBef>
                  <a:spcPct val="0"/>
                </a:spcBef>
              </a:pPr>
              <a:t>144</a:t>
            </a:fld>
            <a:endParaRPr lang="en-US" altLang="en-US"/>
          </a:p>
        </p:txBody>
      </p:sp>
    </p:spTree>
    <p:extLst>
      <p:ext uri="{BB962C8B-B14F-4D97-AF65-F5344CB8AC3E}">
        <p14:creationId xmlns:p14="http://schemas.microsoft.com/office/powerpoint/2010/main" val="245541164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xfrm>
            <a:off x="404813" y="681038"/>
            <a:ext cx="6049962" cy="3403600"/>
          </a:xfrm>
          <a:ln/>
        </p:spPr>
      </p:sp>
      <p:sp>
        <p:nvSpPr>
          <p:cNvPr id="256003" name="Notes Placeholder 2"/>
          <p:cNvSpPr>
            <a:spLocks noGrp="1"/>
          </p:cNvSpPr>
          <p:nvPr>
            <p:ph type="body" idx="1"/>
          </p:nvPr>
        </p:nvSpPr>
        <p:spPr>
          <a:noFill/>
        </p:spPr>
        <p:txBody>
          <a:bodyPr/>
          <a:lstStyle/>
          <a:p>
            <a:r>
              <a:rPr lang="en-US" altLang="en-US">
                <a:latin typeface="Arial" panose="020B0604020202020204" pitchFamily="34" charset="0"/>
              </a:rPr>
              <a:t>The links are to articles.  The first one is about paying pennies for “likes” and good reviews.	</a:t>
            </a:r>
          </a:p>
          <a:p>
            <a:r>
              <a:rPr lang="en-US" altLang="en-US">
                <a:latin typeface="Arial" panose="020B0604020202020204" pitchFamily="34" charset="0"/>
              </a:rPr>
              <a:t>The second is about paying for substantive opinion pieces on political issues.	</a:t>
            </a:r>
          </a:p>
          <a:p>
            <a:r>
              <a:rPr lang="en-US" altLang="en-US">
                <a:latin typeface="Arial" panose="020B0604020202020204" pitchFamily="34" charset="0"/>
              </a:rPr>
              <a:t>Twitter: http://activerain.com/blogsview/3633443/marketing-luxury-real-estate-cyber-shill-marketing-part-2 	</a:t>
            </a:r>
          </a:p>
          <a:p>
            <a:r>
              <a:rPr lang="en-US" altLang="en-US">
                <a:latin typeface="Arial" panose="020B0604020202020204" pitchFamily="34" charset="0"/>
              </a:rPr>
              <a:t>Ebay: http://www.onceoverlightly.com/2011/10/how-to-shop-on-ebay.html																									</a:t>
            </a:r>
          </a:p>
        </p:txBody>
      </p:sp>
      <p:sp>
        <p:nvSpPr>
          <p:cNvPr id="256004"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9AD3DEF-B709-4051-9CF5-A6E9471DF0D7}" type="slidenum">
              <a:rPr lang="en-US" altLang="en-US"/>
              <a:pPr>
                <a:spcBef>
                  <a:spcPct val="0"/>
                </a:spcBef>
              </a:pPr>
              <a:t>145</a:t>
            </a:fld>
            <a:endParaRPr lang="en-US" altLang="en-US"/>
          </a:p>
        </p:txBody>
      </p:sp>
    </p:spTree>
    <p:extLst>
      <p:ext uri="{BB962C8B-B14F-4D97-AF65-F5344CB8AC3E}">
        <p14:creationId xmlns:p14="http://schemas.microsoft.com/office/powerpoint/2010/main" val="2299558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509EF20-773F-45BC-ADBE-FE8EC6F870BB}" type="slidenum">
              <a:rPr lang="en-US" altLang="en-US"/>
              <a:pPr>
                <a:spcBef>
                  <a:spcPct val="0"/>
                </a:spcBef>
              </a:pPr>
              <a:t>16</a:t>
            </a:fld>
            <a:endParaRPr lang="en-US" altLang="en-US"/>
          </a:p>
        </p:txBody>
      </p:sp>
      <p:sp>
        <p:nvSpPr>
          <p:cNvPr id="30723" name="Rectangle 2"/>
          <p:cNvSpPr>
            <a:spLocks noGrp="1" noRot="1" noChangeAspect="1" noChangeArrowheads="1" noTextEdit="1"/>
          </p:cNvSpPr>
          <p:nvPr>
            <p:ph type="sldImg"/>
          </p:nvPr>
        </p:nvSpPr>
        <p:spPr>
          <a:xfrm>
            <a:off x="404813" y="681038"/>
            <a:ext cx="6049962" cy="3403600"/>
          </a:xfrm>
          <a:ln/>
        </p:spPr>
      </p:sp>
      <p:sp>
        <p:nvSpPr>
          <p:cNvPr id="30724"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rPr>
              <a:t>The terrorists who planned the Sept. 11 attacks.  Conscience is too personal and subjective.</a:t>
            </a:r>
          </a:p>
        </p:txBody>
      </p:sp>
    </p:spTree>
    <p:extLst>
      <p:ext uri="{BB962C8B-B14F-4D97-AF65-F5344CB8AC3E}">
        <p14:creationId xmlns:p14="http://schemas.microsoft.com/office/powerpoint/2010/main" val="173444703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a:xfrm>
            <a:off x="404813" y="681038"/>
            <a:ext cx="6049962" cy="3403600"/>
          </a:xfrm>
          <a:ln/>
        </p:spPr>
      </p:sp>
      <p:sp>
        <p:nvSpPr>
          <p:cNvPr id="258051" name="Notes Placeholder 2"/>
          <p:cNvSpPr>
            <a:spLocks noGrp="1"/>
          </p:cNvSpPr>
          <p:nvPr>
            <p:ph type="body" idx="1"/>
          </p:nvPr>
        </p:nvSpPr>
        <p:spPr>
          <a:noFill/>
        </p:spPr>
        <p:txBody>
          <a:bodyPr/>
          <a:lstStyle/>
          <a:p>
            <a:r>
              <a:rPr lang="en-US" altLang="en-US">
                <a:latin typeface="Arial" panose="020B0604020202020204" pitchFamily="34" charset="0"/>
              </a:rPr>
              <a:t>Is it moral from the point of our various theories?																								</a:t>
            </a:r>
          </a:p>
        </p:txBody>
      </p:sp>
      <p:sp>
        <p:nvSpPr>
          <p:cNvPr id="258052"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1929941-37A6-4477-999E-B719CA7B1787}" type="slidenum">
              <a:rPr lang="en-US" altLang="en-US"/>
              <a:pPr>
                <a:spcBef>
                  <a:spcPct val="0"/>
                </a:spcBef>
              </a:pPr>
              <a:t>146</a:t>
            </a:fld>
            <a:endParaRPr lang="en-US" altLang="en-US"/>
          </a:p>
        </p:txBody>
      </p:sp>
    </p:spTree>
    <p:extLst>
      <p:ext uri="{BB962C8B-B14F-4D97-AF65-F5344CB8AC3E}">
        <p14:creationId xmlns:p14="http://schemas.microsoft.com/office/powerpoint/2010/main" val="167050118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p:cNvSpPr>
            <a:spLocks noGrp="1" noRot="1" noChangeAspect="1" noTextEdit="1"/>
          </p:cNvSpPr>
          <p:nvPr>
            <p:ph type="sldImg"/>
          </p:nvPr>
        </p:nvSpPr>
        <p:spPr>
          <a:xfrm>
            <a:off x="404813" y="681038"/>
            <a:ext cx="6049962" cy="3403600"/>
          </a:xfrm>
          <a:ln/>
        </p:spPr>
      </p:sp>
      <p:sp>
        <p:nvSpPr>
          <p:cNvPr id="260099" name="Notes Placeholder 2"/>
          <p:cNvSpPr>
            <a:spLocks noGrp="1"/>
          </p:cNvSpPr>
          <p:nvPr>
            <p:ph type="body" idx="1"/>
          </p:nvPr>
        </p:nvSpPr>
        <p:spPr>
          <a:noFill/>
        </p:spPr>
        <p:txBody>
          <a:bodyPr/>
          <a:lstStyle/>
          <a:p>
            <a:r>
              <a:rPr lang="en-US" altLang="en-US" dirty="0">
                <a:latin typeface="Arial" panose="020B0604020202020204" pitchFamily="34" charset="0"/>
              </a:rPr>
              <a:t>Shilling is a Nash equilibrium (no player can unilaterally improve his position) that is not </a:t>
            </a:r>
            <a:r>
              <a:rPr lang="en-US" altLang="en-US" dirty="0" err="1">
                <a:latin typeface="Arial" panose="020B0604020202020204" pitchFamily="34" charset="0"/>
              </a:rPr>
              <a:t>pareto</a:t>
            </a:r>
            <a:r>
              <a:rPr lang="en-US" altLang="en-US" dirty="0">
                <a:latin typeface="Arial" panose="020B0604020202020204" pitchFamily="34" charset="0"/>
              </a:rPr>
              <a:t> optimal (because there is a situation that is better for both)  Both</a:t>
            </a:r>
            <a:r>
              <a:rPr lang="en-US" altLang="en-US" baseline="0" dirty="0">
                <a:latin typeface="Arial" panose="020B0604020202020204" pitchFamily="34" charset="0"/>
              </a:rPr>
              <a:t> honest is a social maximum</a:t>
            </a:r>
            <a:r>
              <a:rPr lang="en-US" altLang="en-US" dirty="0">
                <a:latin typeface="Arial" panose="020B0604020202020204" pitchFamily="34" charset="0"/>
              </a:rPr>
              <a:t>.																								</a:t>
            </a:r>
          </a:p>
        </p:txBody>
      </p:sp>
      <p:sp>
        <p:nvSpPr>
          <p:cNvPr id="260100"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546B36A-6C0E-422A-B23A-9FF05D0A0EB5}" type="slidenum">
              <a:rPr lang="en-US" altLang="en-US"/>
              <a:pPr>
                <a:spcBef>
                  <a:spcPct val="0"/>
                </a:spcBef>
              </a:pPr>
              <a:t>147</a:t>
            </a:fld>
            <a:endParaRPr lang="en-US" altLang="en-US"/>
          </a:p>
        </p:txBody>
      </p:sp>
    </p:spTree>
    <p:extLst>
      <p:ext uri="{BB962C8B-B14F-4D97-AF65-F5344CB8AC3E}">
        <p14:creationId xmlns:p14="http://schemas.microsoft.com/office/powerpoint/2010/main" val="151057400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4F97787-B9BF-4362-9B21-A8C7934BF195}" type="slidenum">
              <a:rPr lang="en-US" altLang="en-US"/>
              <a:pPr>
                <a:spcBef>
                  <a:spcPct val="0"/>
                </a:spcBef>
              </a:pPr>
              <a:t>148</a:t>
            </a:fld>
            <a:endParaRPr lang="en-US" altLang="en-US"/>
          </a:p>
        </p:txBody>
      </p:sp>
      <p:sp>
        <p:nvSpPr>
          <p:cNvPr id="262147" name="Rectangle 2"/>
          <p:cNvSpPr>
            <a:spLocks noGrp="1" noRot="1" noChangeAspect="1" noChangeArrowheads="1" noTextEdit="1"/>
          </p:cNvSpPr>
          <p:nvPr>
            <p:ph type="sldImg"/>
          </p:nvPr>
        </p:nvSpPr>
        <p:spPr>
          <a:xfrm>
            <a:off x="404813" y="681038"/>
            <a:ext cx="6049962" cy="3403600"/>
          </a:xfrm>
          <a:ln/>
        </p:spPr>
      </p:sp>
      <p:sp>
        <p:nvSpPr>
          <p:cNvPr id="262148"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rPr>
              <a:t>Segregation laws, for example. The theory requires that everyone have equal rights.</a:t>
            </a:r>
          </a:p>
        </p:txBody>
      </p:sp>
    </p:spTree>
    <p:extLst>
      <p:ext uri="{BB962C8B-B14F-4D97-AF65-F5344CB8AC3E}">
        <p14:creationId xmlns:p14="http://schemas.microsoft.com/office/powerpoint/2010/main" val="384585412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A4469B4-9E5C-40FC-9D6D-BBDE907702E0}" type="slidenum">
              <a:rPr lang="en-US" altLang="en-US"/>
              <a:pPr>
                <a:spcBef>
                  <a:spcPct val="0"/>
                </a:spcBef>
              </a:pPr>
              <a:t>150</a:t>
            </a:fld>
            <a:endParaRPr lang="en-US" altLang="en-US"/>
          </a:p>
        </p:txBody>
      </p:sp>
      <p:sp>
        <p:nvSpPr>
          <p:cNvPr id="265219" name="Rectangle 2"/>
          <p:cNvSpPr>
            <a:spLocks noGrp="1" noRot="1" noChangeAspect="1" noChangeArrowheads="1" noTextEdit="1"/>
          </p:cNvSpPr>
          <p:nvPr>
            <p:ph type="sldImg"/>
          </p:nvPr>
        </p:nvSpPr>
        <p:spPr>
          <a:xfrm>
            <a:off x="404813" y="681038"/>
            <a:ext cx="6049962" cy="3403600"/>
          </a:xfrm>
          <a:ln/>
        </p:spPr>
      </p:sp>
      <p:sp>
        <p:nvSpPr>
          <p:cNvPr id="265220"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rPr>
              <a:t>In one case you’re a bad person.  But can we evaluate the morality of the action independently of motive?  In utilitarianism, do we give points for the joy you get from spite?</a:t>
            </a:r>
          </a:p>
        </p:txBody>
      </p:sp>
    </p:spTree>
    <p:extLst>
      <p:ext uri="{BB962C8B-B14F-4D97-AF65-F5344CB8AC3E}">
        <p14:creationId xmlns:p14="http://schemas.microsoft.com/office/powerpoint/2010/main" val="212361447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4E370E3-9137-48D8-867C-572F607BCBF7}" type="slidenum">
              <a:rPr lang="en-US" altLang="en-US"/>
              <a:pPr>
                <a:spcBef>
                  <a:spcPct val="0"/>
                </a:spcBef>
              </a:pPr>
              <a:t>152</a:t>
            </a:fld>
            <a:endParaRPr lang="en-US" altLang="en-US"/>
          </a:p>
        </p:txBody>
      </p:sp>
      <p:sp>
        <p:nvSpPr>
          <p:cNvPr id="268291" name="Rectangle 2"/>
          <p:cNvSpPr>
            <a:spLocks noGrp="1" noRot="1" noChangeAspect="1" noChangeArrowheads="1" noTextEdit="1"/>
          </p:cNvSpPr>
          <p:nvPr>
            <p:ph type="sldImg"/>
          </p:nvPr>
        </p:nvSpPr>
        <p:spPr>
          <a:xfrm>
            <a:off x="404813" y="681038"/>
            <a:ext cx="6049962" cy="3403600"/>
          </a:xfrm>
          <a:ln/>
        </p:spPr>
      </p:sp>
      <p:sp>
        <p:nvSpPr>
          <p:cNvPr id="268292"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rPr>
              <a:t>In this case, there’s a bad effect, but it’s probably amoral unless you didn’t try very hard or something like that.</a:t>
            </a:r>
          </a:p>
        </p:txBody>
      </p:sp>
    </p:spTree>
    <p:extLst>
      <p:ext uri="{BB962C8B-B14F-4D97-AF65-F5344CB8AC3E}">
        <p14:creationId xmlns:p14="http://schemas.microsoft.com/office/powerpoint/2010/main" val="180272917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9962" cy="34036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Mill: http://www.utilitarian.net/jsmill/</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Kant: http://media-2.web.britannica.com/eb-media/69/99069-004-1D777F95.jpg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endParaRPr lang="en-US" dirty="0"/>
          </a:p>
        </p:txBody>
      </p:sp>
      <p:sp>
        <p:nvSpPr>
          <p:cNvPr id="4" name="Slide Number Placeholder 3"/>
          <p:cNvSpPr>
            <a:spLocks noGrp="1"/>
          </p:cNvSpPr>
          <p:nvPr>
            <p:ph type="sldNum" sz="quarter" idx="10"/>
          </p:nvPr>
        </p:nvSpPr>
        <p:spPr/>
        <p:txBody>
          <a:bodyPr/>
          <a:lstStyle/>
          <a:p>
            <a:pPr>
              <a:defRPr/>
            </a:pPr>
            <a:fld id="{429B1E8A-AB7A-4221-8824-FBA98A09A435}" type="slidenum">
              <a:rPr lang="en-US" altLang="en-US" smtClean="0"/>
              <a:pPr>
                <a:defRPr/>
              </a:pPr>
              <a:t>156</a:t>
            </a:fld>
            <a:endParaRPr lang="en-US" altLang="en-US"/>
          </a:p>
        </p:txBody>
      </p:sp>
    </p:spTree>
    <p:extLst>
      <p:ext uri="{BB962C8B-B14F-4D97-AF65-F5344CB8AC3E}">
        <p14:creationId xmlns:p14="http://schemas.microsoft.com/office/powerpoint/2010/main" val="61880773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9962" cy="3403600"/>
          </a:xfrm>
        </p:spPr>
      </p:sp>
      <p:sp>
        <p:nvSpPr>
          <p:cNvPr id="3" name="Notes Placeholder 2"/>
          <p:cNvSpPr>
            <a:spLocks noGrp="1"/>
          </p:cNvSpPr>
          <p:nvPr>
            <p:ph type="body" idx="1"/>
          </p:nvPr>
        </p:nvSpPr>
        <p:spPr/>
        <p:txBody>
          <a:bodyPr/>
          <a:lstStyle/>
          <a:p>
            <a:r>
              <a:rPr lang="en-US" dirty="0"/>
              <a:t>http://www.nytimes.com/2016/08/17/business/ford-promises-fleets-of-driverless-cars-within-five-years.html</a:t>
            </a:r>
          </a:p>
          <a:p>
            <a:r>
              <a:rPr lang="en-US" dirty="0"/>
              <a:t>http://www.electronicsweekly.com/news/business/ford-targets-driverless-taxis-2021-2016-08/</a:t>
            </a:r>
          </a:p>
          <a:p>
            <a:r>
              <a:rPr lang="en-US" dirty="0"/>
              <a:t>Ford is aiming particularly for autonomous taxis that would work in cities that have been </a:t>
            </a:r>
            <a:r>
              <a:rPr lang="en-US"/>
              <a:t>well</a:t>
            </a:r>
            <a:r>
              <a:rPr lang="en-US" baseline="0"/>
              <a:t> mapped.</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429B1E8A-AB7A-4221-8824-FBA98A09A435}" type="slidenum">
              <a:rPr lang="en-US" altLang="en-US" smtClean="0"/>
              <a:pPr>
                <a:defRPr/>
              </a:pPr>
              <a:t>157</a:t>
            </a:fld>
            <a:endParaRPr lang="en-US" altLang="en-US"/>
          </a:p>
        </p:txBody>
      </p:sp>
    </p:spTree>
    <p:extLst>
      <p:ext uri="{BB962C8B-B14F-4D97-AF65-F5344CB8AC3E}">
        <p14:creationId xmlns:p14="http://schemas.microsoft.com/office/powerpoint/2010/main" val="418511120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9962" cy="3403600"/>
          </a:xfrm>
        </p:spPr>
      </p:sp>
      <p:sp>
        <p:nvSpPr>
          <p:cNvPr id="3" name="Notes Placeholder 2"/>
          <p:cNvSpPr>
            <a:spLocks noGrp="1"/>
          </p:cNvSpPr>
          <p:nvPr>
            <p:ph type="body" idx="1"/>
          </p:nvPr>
        </p:nvSpPr>
        <p:spPr/>
        <p:txBody>
          <a:bodyPr/>
          <a:lstStyle/>
          <a:p>
            <a:r>
              <a:rPr lang="en-US" dirty="0"/>
              <a:t>http://www.huffingtonpost.com/entry/driverless-cars-moral-dilemma_us_576c1bd0e4b0aa4dc3d4b557 </a:t>
            </a:r>
          </a:p>
          <a:p>
            <a:endParaRPr lang="en-US" baseline="0" dirty="0"/>
          </a:p>
          <a:p>
            <a:r>
              <a:rPr lang="en-US" baseline="0" dirty="0"/>
              <a:t>Also, remind that, whenever we think about the risks of driverless cars, we must balance them against the risks of drivers.  Expected value.</a:t>
            </a:r>
            <a:endParaRPr lang="en-US" dirty="0"/>
          </a:p>
        </p:txBody>
      </p:sp>
      <p:sp>
        <p:nvSpPr>
          <p:cNvPr id="4" name="Slide Number Placeholder 3"/>
          <p:cNvSpPr>
            <a:spLocks noGrp="1"/>
          </p:cNvSpPr>
          <p:nvPr>
            <p:ph type="sldNum" sz="quarter" idx="10"/>
          </p:nvPr>
        </p:nvSpPr>
        <p:spPr/>
        <p:txBody>
          <a:bodyPr/>
          <a:lstStyle/>
          <a:p>
            <a:pPr>
              <a:defRPr/>
            </a:pPr>
            <a:fld id="{429B1E8A-AB7A-4221-8824-FBA98A09A435}" type="slidenum">
              <a:rPr lang="en-US" altLang="en-US" smtClean="0"/>
              <a:pPr>
                <a:defRPr/>
              </a:pPr>
              <a:t>158</a:t>
            </a:fld>
            <a:endParaRPr lang="en-US" altLang="en-US"/>
          </a:p>
        </p:txBody>
      </p:sp>
    </p:spTree>
    <p:extLst>
      <p:ext uri="{BB962C8B-B14F-4D97-AF65-F5344CB8AC3E}">
        <p14:creationId xmlns:p14="http://schemas.microsoft.com/office/powerpoint/2010/main" val="41664106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9962" cy="3403600"/>
          </a:xfrm>
        </p:spPr>
      </p:sp>
      <p:sp>
        <p:nvSpPr>
          <p:cNvPr id="3" name="Notes Placeholder 2"/>
          <p:cNvSpPr>
            <a:spLocks noGrp="1"/>
          </p:cNvSpPr>
          <p:nvPr>
            <p:ph type="body" idx="1"/>
          </p:nvPr>
        </p:nvSpPr>
        <p:spPr/>
        <p:txBody>
          <a:bodyPr/>
          <a:lstStyle/>
          <a:p>
            <a:r>
              <a:rPr lang="en-US" dirty="0"/>
              <a:t>http://www.smbc-comics.com/comic/self-driving-car-ethics</a:t>
            </a:r>
          </a:p>
        </p:txBody>
      </p:sp>
      <p:sp>
        <p:nvSpPr>
          <p:cNvPr id="4" name="Slide Number Placeholder 3"/>
          <p:cNvSpPr>
            <a:spLocks noGrp="1"/>
          </p:cNvSpPr>
          <p:nvPr>
            <p:ph type="sldNum" sz="quarter" idx="10"/>
          </p:nvPr>
        </p:nvSpPr>
        <p:spPr/>
        <p:txBody>
          <a:bodyPr/>
          <a:lstStyle/>
          <a:p>
            <a:pPr>
              <a:defRPr/>
            </a:pPr>
            <a:fld id="{429B1E8A-AB7A-4221-8824-FBA98A09A435}" type="slidenum">
              <a:rPr lang="en-US" altLang="en-US" smtClean="0"/>
              <a:pPr>
                <a:defRPr/>
              </a:pPr>
              <a:t>159</a:t>
            </a:fld>
            <a:endParaRPr lang="en-US" altLang="en-US"/>
          </a:p>
        </p:txBody>
      </p:sp>
    </p:spTree>
    <p:extLst>
      <p:ext uri="{BB962C8B-B14F-4D97-AF65-F5344CB8AC3E}">
        <p14:creationId xmlns:p14="http://schemas.microsoft.com/office/powerpoint/2010/main" val="354264982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9962" cy="34036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29B1E8A-AB7A-4221-8824-FBA98A09A435}" type="slidenum">
              <a:rPr lang="en-US" altLang="en-US" smtClean="0"/>
              <a:pPr>
                <a:defRPr/>
              </a:pPr>
              <a:t>160</a:t>
            </a:fld>
            <a:endParaRPr lang="en-US" altLang="en-US"/>
          </a:p>
        </p:txBody>
      </p:sp>
    </p:spTree>
    <p:extLst>
      <p:ext uri="{BB962C8B-B14F-4D97-AF65-F5344CB8AC3E}">
        <p14:creationId xmlns:p14="http://schemas.microsoft.com/office/powerpoint/2010/main" val="41581498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5613487-4AE3-4B62-86EE-E65AC155B62F}" type="slidenum">
              <a:rPr lang="en-US" altLang="en-US"/>
              <a:pPr>
                <a:spcBef>
                  <a:spcPct val="0"/>
                </a:spcBef>
              </a:pPr>
              <a:t>17</a:t>
            </a:fld>
            <a:endParaRPr lang="en-US" altLang="en-US"/>
          </a:p>
        </p:txBody>
      </p:sp>
      <p:sp>
        <p:nvSpPr>
          <p:cNvPr id="32771" name="Rectangle 2"/>
          <p:cNvSpPr>
            <a:spLocks noGrp="1" noRot="1" noChangeAspect="1" noChangeArrowheads="1" noTextEdit="1"/>
          </p:cNvSpPr>
          <p:nvPr>
            <p:ph type="sldImg"/>
          </p:nvPr>
        </p:nvSpPr>
        <p:spPr>
          <a:xfrm>
            <a:off x="404813" y="681038"/>
            <a:ext cx="6049962" cy="3403600"/>
          </a:xfrm>
          <a:ln/>
        </p:spPr>
      </p:sp>
      <p:sp>
        <p:nvSpPr>
          <p:cNvPr id="32772"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You look at a co-worker’s code and it seems really sloppy.  You’re not sure they’re not planning to fix it.  So you don’t say anything.  We’ll talk more later about avoiding self driving cars because they might screw up, when, in fact, they will screw up far less often than people do.</a:t>
            </a:r>
          </a:p>
        </p:txBody>
      </p:sp>
    </p:spTree>
    <p:extLst>
      <p:ext uri="{BB962C8B-B14F-4D97-AF65-F5344CB8AC3E}">
        <p14:creationId xmlns:p14="http://schemas.microsoft.com/office/powerpoint/2010/main" val="423515527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https://www.technologyreview.com/s/608248/biased-algorithms-are-everywhere-and-no-one-seems-to-care/</a:t>
            </a:r>
          </a:p>
          <a:p>
            <a:r>
              <a:rPr lang="en-US" dirty="0"/>
              <a:t>Algorithmic hiring: http://fortune.com/2017/05/19/ai-changing-jobs-hiring-recruiting/    including NL to analyze what they say</a:t>
            </a:r>
          </a:p>
          <a:p>
            <a:r>
              <a:rPr lang="en-US" dirty="0"/>
              <a:t>Algorithmic hiring in health care: https://www.arena.io/  </a:t>
            </a:r>
          </a:p>
          <a:p>
            <a:r>
              <a:rPr lang="en-US" dirty="0"/>
              <a:t>EAR</a:t>
            </a:r>
          </a:p>
          <a:p>
            <a:r>
              <a:rPr lang="en-US" dirty="0"/>
              <a:t>Digital lending:  http://www.npr.org/sections/alltechconsidered/2017/03/31/521946210/will-using-artificial-intelligence-to-make-loans-trade-one-kind-of-bias-for-anot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9B1E8A-AB7A-4221-8824-FBA98A09A43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161</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978186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xfrm>
            <a:off x="404813" y="681038"/>
            <a:ext cx="6049962" cy="3403600"/>
          </a:xfrm>
          <a:ln/>
        </p:spPr>
      </p:sp>
      <p:sp>
        <p:nvSpPr>
          <p:cNvPr id="47107" name="Notes Placeholder 2"/>
          <p:cNvSpPr>
            <a:spLocks noGrp="1"/>
          </p:cNvSpPr>
          <p:nvPr>
            <p:ph type="body" idx="1"/>
          </p:nvPr>
        </p:nvSpPr>
        <p:spPr>
          <a:noFill/>
        </p:spPr>
        <p:txBody>
          <a:bodyPr/>
          <a:lstStyle/>
          <a:p>
            <a:r>
              <a:rPr lang="en-US" altLang="en-US" dirty="0">
                <a:latin typeface="Arial" panose="020B0604020202020204" pitchFamily="34" charset="0"/>
              </a:rPr>
              <a:t>Did this one back in Intro.</a:t>
            </a:r>
          </a:p>
          <a:p>
            <a:r>
              <a:rPr lang="en-US" altLang="en-US" dirty="0">
                <a:latin typeface="Arial" panose="020B0604020202020204" pitchFamily="34" charset="0"/>
              </a:rPr>
              <a:t>Black sounding names more likely to come up with arrests than white sounding ones.</a:t>
            </a:r>
          </a:p>
          <a:p>
            <a:r>
              <a:rPr lang="en-US" altLang="en-US" dirty="0">
                <a:latin typeface="Arial" panose="020B0604020202020204" pitchFamily="34" charset="0"/>
              </a:rPr>
              <a:t>If you search for Dr. Smith, an expert in undersea medicine, this is what you get. </a:t>
            </a:r>
          </a:p>
          <a:p>
            <a:r>
              <a:rPr lang="en-US" altLang="en-US" dirty="0">
                <a:latin typeface="Arial" panose="020B0604020202020204" pitchFamily="34" charset="0"/>
              </a:rPr>
              <a:t>http://so-treu.tumblr.com/post/36514648382/professor-finds-racial-profiling-in-ads-for-personal</a:t>
            </a:r>
          </a:p>
        </p:txBody>
      </p:sp>
      <p:sp>
        <p:nvSpPr>
          <p:cNvPr id="47108"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C3884B4-2C89-4F6A-95E0-5DE9F8961953}" type="slidenum">
              <a:rPr lang="en-US" altLang="en-US" smtClean="0"/>
              <a:pPr>
                <a:spcBef>
                  <a:spcPct val="0"/>
                </a:spcBef>
              </a:pPr>
              <a:t>162</a:t>
            </a:fld>
            <a:endParaRPr lang="en-US" altLang="en-US"/>
          </a:p>
        </p:txBody>
      </p:sp>
    </p:spTree>
    <p:extLst>
      <p:ext uri="{BB962C8B-B14F-4D97-AF65-F5344CB8AC3E}">
        <p14:creationId xmlns:p14="http://schemas.microsoft.com/office/powerpoint/2010/main" val="308682753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9962" cy="3403600"/>
          </a:xfrm>
        </p:spPr>
      </p:sp>
      <p:sp>
        <p:nvSpPr>
          <p:cNvPr id="3" name="Notes Placeholder 2"/>
          <p:cNvSpPr>
            <a:spLocks noGrp="1"/>
          </p:cNvSpPr>
          <p:nvPr>
            <p:ph type="body" idx="1"/>
          </p:nvPr>
        </p:nvSpPr>
        <p:spPr/>
        <p:txBody>
          <a:bodyPr/>
          <a:lstStyle/>
          <a:p>
            <a:r>
              <a:rPr lang="en-US" dirty="0"/>
              <a:t>Clicker question:  Would it be ethical for Facebook to intentionally bias</a:t>
            </a:r>
            <a:r>
              <a:rPr lang="en-US" baseline="0" dirty="0"/>
              <a:t> news in an attempt to influence an election?  Ask students whether/how Facebook is different from MSNBC or Fox.</a:t>
            </a:r>
            <a:endParaRPr lang="en-US" dirty="0"/>
          </a:p>
          <a:p>
            <a:r>
              <a:rPr lang="en-US" dirty="0"/>
              <a:t>http://www.nytimes.com/2016/05/12/technology/facebooks-bias-is-built-in-and-bears-watching.html?_r=0 </a:t>
            </a:r>
          </a:p>
          <a:p>
            <a:r>
              <a:rPr lang="en-US" dirty="0"/>
              <a:t>http://blog.storyful.com/2016/04/12/five-tips-for-improving-facebook-discovery/#.V9n575grI2w</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hlinkClick r:id="rId3"/>
              </a:rPr>
              <a:t>http://www.youtube.com/watch?v=B8ofWFx525s</a:t>
            </a:r>
            <a:r>
              <a:rPr lang="en-US" altLang="en-US" sz="1200" dirty="0"/>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t>http://lonelybrand.com/blog/facebook-newsfeed-new-dimensions/</a:t>
            </a:r>
          </a:p>
          <a:p>
            <a:endParaRPr lang="en-US" dirty="0"/>
          </a:p>
          <a:p>
            <a:endParaRPr lang="en-US" dirty="0"/>
          </a:p>
          <a:p>
            <a:r>
              <a:rPr lang="en-US" dirty="0"/>
              <a:t> </a:t>
            </a:r>
          </a:p>
        </p:txBody>
      </p:sp>
      <p:sp>
        <p:nvSpPr>
          <p:cNvPr id="4" name="Slide Number Placeholder 3"/>
          <p:cNvSpPr>
            <a:spLocks noGrp="1"/>
          </p:cNvSpPr>
          <p:nvPr>
            <p:ph type="sldNum" sz="quarter" idx="10"/>
          </p:nvPr>
        </p:nvSpPr>
        <p:spPr/>
        <p:txBody>
          <a:bodyPr/>
          <a:lstStyle/>
          <a:p>
            <a:pPr>
              <a:defRPr/>
            </a:pPr>
            <a:fld id="{429B1E8A-AB7A-4221-8824-FBA98A09A435}" type="slidenum">
              <a:rPr lang="en-US" altLang="en-US" smtClean="0"/>
              <a:pPr>
                <a:defRPr/>
              </a:pPr>
              <a:t>163</a:t>
            </a:fld>
            <a:endParaRPr lang="en-US" altLang="en-US"/>
          </a:p>
        </p:txBody>
      </p:sp>
    </p:spTree>
    <p:extLst>
      <p:ext uri="{BB962C8B-B14F-4D97-AF65-F5344CB8AC3E}">
        <p14:creationId xmlns:p14="http://schemas.microsoft.com/office/powerpoint/2010/main" val="244050890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9962" cy="3403600"/>
          </a:xfrm>
        </p:spPr>
      </p:sp>
      <p:sp>
        <p:nvSpPr>
          <p:cNvPr id="3" name="Notes Placeholder 2"/>
          <p:cNvSpPr>
            <a:spLocks noGrp="1"/>
          </p:cNvSpPr>
          <p:nvPr>
            <p:ph type="body" idx="1"/>
          </p:nvPr>
        </p:nvSpPr>
        <p:spPr/>
        <p:txBody>
          <a:bodyPr/>
          <a:lstStyle/>
          <a:p>
            <a:r>
              <a:rPr lang="en-US" dirty="0"/>
              <a:t>http://www.nytimes.com/2016/06/26/opinion/sunday/artificial-intelligences-white-guy-problem.html?_r=0</a:t>
            </a:r>
          </a:p>
          <a:p>
            <a:r>
              <a:rPr lang="en-US" dirty="0"/>
              <a:t>http://www.usatoday.com/story/tech/2015/07/01/google-apologizes-after-photos-identify-black-people-as-gorillas/29567465/ </a:t>
            </a:r>
          </a:p>
        </p:txBody>
      </p:sp>
      <p:sp>
        <p:nvSpPr>
          <p:cNvPr id="4" name="Slide Number Placeholder 3"/>
          <p:cNvSpPr>
            <a:spLocks noGrp="1"/>
          </p:cNvSpPr>
          <p:nvPr>
            <p:ph type="sldNum" sz="quarter" idx="10"/>
          </p:nvPr>
        </p:nvSpPr>
        <p:spPr/>
        <p:txBody>
          <a:bodyPr/>
          <a:lstStyle/>
          <a:p>
            <a:pPr>
              <a:defRPr/>
            </a:pPr>
            <a:fld id="{429B1E8A-AB7A-4221-8824-FBA98A09A435}" type="slidenum">
              <a:rPr lang="en-US" altLang="en-US" smtClean="0"/>
              <a:pPr>
                <a:defRPr/>
              </a:pPr>
              <a:t>164</a:t>
            </a:fld>
            <a:endParaRPr lang="en-US" altLang="en-US"/>
          </a:p>
        </p:txBody>
      </p:sp>
    </p:spTree>
    <p:extLst>
      <p:ext uri="{BB962C8B-B14F-4D97-AF65-F5344CB8AC3E}">
        <p14:creationId xmlns:p14="http://schemas.microsoft.com/office/powerpoint/2010/main" val="413262560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p:cNvSpPr>
            <a:spLocks noGrp="1" noRot="1" noChangeAspect="1" noTextEdit="1"/>
          </p:cNvSpPr>
          <p:nvPr>
            <p:ph type="sldImg"/>
          </p:nvPr>
        </p:nvSpPr>
        <p:spPr>
          <a:xfrm>
            <a:off x="404813" y="681038"/>
            <a:ext cx="6049962" cy="3403600"/>
          </a:xfrm>
          <a:ln/>
        </p:spPr>
      </p:sp>
      <p:sp>
        <p:nvSpPr>
          <p:cNvPr id="295939" name="Notes Placeholder 2"/>
          <p:cNvSpPr>
            <a:spLocks noGrp="1"/>
          </p:cNvSpPr>
          <p:nvPr>
            <p:ph type="body" idx="1"/>
          </p:nvPr>
        </p:nvSpPr>
        <p:spPr>
          <a:noFill/>
        </p:spPr>
        <p:txBody>
          <a:bodyPr/>
          <a:lstStyle/>
          <a:p>
            <a:r>
              <a:rPr lang="en-US" altLang="en-US" dirty="0">
                <a:latin typeface="Arial" panose="020B0604020202020204" pitchFamily="34" charset="0"/>
              </a:rPr>
              <a:t>Utilitarian view:  This is good.  But does it violate individual rights?</a:t>
            </a:r>
          </a:p>
          <a:p>
            <a:r>
              <a:rPr lang="en-US" altLang="en-US" dirty="0">
                <a:latin typeface="Arial" panose="020B0604020202020204" pitchFamily="34" charset="0"/>
              </a:rPr>
              <a:t>Atlantic Article: http://www.theatlantic.com/magazine/archive/2012/01/misfortune-teller/8846/</a:t>
            </a:r>
          </a:p>
          <a:p>
            <a:r>
              <a:rPr lang="en-US" altLang="en-US" dirty="0">
                <a:latin typeface="Arial" panose="020B0604020202020204" pitchFamily="34" charset="0"/>
              </a:rPr>
              <a:t>One important issue is that if you use data like juvenile record, you are effectively using race.</a:t>
            </a:r>
          </a:p>
        </p:txBody>
      </p:sp>
      <p:sp>
        <p:nvSpPr>
          <p:cNvPr id="295940"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17FB991-CBA7-4506-81CA-C851346B900E}" type="slidenum">
              <a:rPr lang="en-US" altLang="en-US"/>
              <a:pPr>
                <a:spcBef>
                  <a:spcPct val="0"/>
                </a:spcBef>
              </a:pPr>
              <a:t>165</a:t>
            </a:fld>
            <a:endParaRPr lang="en-US" altLang="en-US"/>
          </a:p>
        </p:txBody>
      </p:sp>
    </p:spTree>
    <p:extLst>
      <p:ext uri="{BB962C8B-B14F-4D97-AF65-F5344CB8AC3E}">
        <p14:creationId xmlns:p14="http://schemas.microsoft.com/office/powerpoint/2010/main" val="300028961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http://www.nytimes.com/2016/06/26/opinion/sunday/artificial-intelligences-white-guy-problem.html?_r=0</a:t>
            </a:r>
          </a:p>
          <a:p>
            <a:r>
              <a:rPr lang="en-US" dirty="0"/>
              <a:t>https://www.propublica.org/article/machine-bias-risk-assessments-in-criminal-sentencing   Yet Prater was the more seasoned criminal.  And</a:t>
            </a:r>
            <a:r>
              <a:rPr lang="en-US" baseline="0" dirty="0"/>
              <a:t> </a:t>
            </a:r>
            <a:r>
              <a:rPr lang="en-US" dirty="0"/>
              <a:t>Borden did not reoffend.  Prater did.      EAR</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9B1E8A-AB7A-4221-8824-FBA98A09A43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166</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504169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9962" cy="3403600"/>
          </a:xfrm>
        </p:spPr>
      </p:sp>
      <p:sp>
        <p:nvSpPr>
          <p:cNvPr id="3" name="Notes Placeholder 2"/>
          <p:cNvSpPr>
            <a:spLocks noGrp="1"/>
          </p:cNvSpPr>
          <p:nvPr>
            <p:ph type="body" idx="1"/>
          </p:nvPr>
        </p:nvSpPr>
        <p:spPr/>
        <p:txBody>
          <a:bodyPr/>
          <a:lstStyle/>
          <a:p>
            <a:r>
              <a:rPr lang="en-US" dirty="0"/>
              <a:t>http://www.nytimes.com/2016/06/26/opinion/sunday/artificial-intelligences-white-guy-problem.html?_r=0</a:t>
            </a:r>
          </a:p>
          <a:p>
            <a:r>
              <a:rPr lang="en-US" dirty="0"/>
              <a:t>https://www.google.com/settings/u/0/ads/authenticated   See how you can tell Google about yourself.</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http://www.cmu.edu/news/stories/archives/2015/july/online-ads-research.html    Now see how they use the info.</a:t>
            </a:r>
          </a:p>
          <a:p>
            <a:endParaRPr lang="en-US" dirty="0"/>
          </a:p>
        </p:txBody>
      </p:sp>
      <p:sp>
        <p:nvSpPr>
          <p:cNvPr id="4" name="Slide Number Placeholder 3"/>
          <p:cNvSpPr>
            <a:spLocks noGrp="1"/>
          </p:cNvSpPr>
          <p:nvPr>
            <p:ph type="sldNum" sz="quarter" idx="10"/>
          </p:nvPr>
        </p:nvSpPr>
        <p:spPr/>
        <p:txBody>
          <a:bodyPr/>
          <a:lstStyle/>
          <a:p>
            <a:pPr>
              <a:defRPr/>
            </a:pPr>
            <a:fld id="{429B1E8A-AB7A-4221-8824-FBA98A09A435}" type="slidenum">
              <a:rPr lang="en-US" altLang="en-US" smtClean="0"/>
              <a:pPr>
                <a:defRPr/>
              </a:pPr>
              <a:t>167</a:t>
            </a:fld>
            <a:endParaRPr lang="en-US" altLang="en-US"/>
          </a:p>
        </p:txBody>
      </p:sp>
    </p:spTree>
    <p:extLst>
      <p:ext uri="{BB962C8B-B14F-4D97-AF65-F5344CB8AC3E}">
        <p14:creationId xmlns:p14="http://schemas.microsoft.com/office/powerpoint/2010/main" val="91219491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9962" cy="3403600"/>
          </a:xfrm>
        </p:spPr>
      </p:sp>
      <p:sp>
        <p:nvSpPr>
          <p:cNvPr id="3" name="Notes Placeholder 2"/>
          <p:cNvSpPr>
            <a:spLocks noGrp="1"/>
          </p:cNvSpPr>
          <p:nvPr>
            <p:ph type="body" idx="1"/>
          </p:nvPr>
        </p:nvSpPr>
        <p:spPr/>
        <p:txBody>
          <a:bodyPr/>
          <a:lstStyle/>
          <a:p>
            <a:r>
              <a:rPr lang="en-US" dirty="0"/>
              <a:t>http://www.nytimes.com/2016/06/26/opinion/sunday/artificial-intelligences-white-guy-problem.html?_r=0</a:t>
            </a:r>
          </a:p>
          <a:p>
            <a:r>
              <a:rPr lang="en-US" dirty="0"/>
              <a:t>http://www.cmu.edu/news/stories/archives/2015/july/online-ads-research.html </a:t>
            </a:r>
          </a:p>
        </p:txBody>
      </p:sp>
      <p:sp>
        <p:nvSpPr>
          <p:cNvPr id="4" name="Slide Number Placeholder 3"/>
          <p:cNvSpPr>
            <a:spLocks noGrp="1"/>
          </p:cNvSpPr>
          <p:nvPr>
            <p:ph type="sldNum" sz="quarter" idx="10"/>
          </p:nvPr>
        </p:nvSpPr>
        <p:spPr/>
        <p:txBody>
          <a:bodyPr/>
          <a:lstStyle/>
          <a:p>
            <a:pPr>
              <a:defRPr/>
            </a:pPr>
            <a:fld id="{429B1E8A-AB7A-4221-8824-FBA98A09A435}" type="slidenum">
              <a:rPr lang="en-US" altLang="en-US" smtClean="0"/>
              <a:pPr>
                <a:defRPr/>
              </a:pPr>
              <a:t>168</a:t>
            </a:fld>
            <a:endParaRPr lang="en-US" altLang="en-US"/>
          </a:p>
        </p:txBody>
      </p:sp>
    </p:spTree>
    <p:extLst>
      <p:ext uri="{BB962C8B-B14F-4D97-AF65-F5344CB8AC3E}">
        <p14:creationId xmlns:p14="http://schemas.microsoft.com/office/powerpoint/2010/main" val="363738080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made up the text.  But which of these is more likely to get liked and reposted?  Which candidate will get more “feed time”?   </a:t>
            </a:r>
          </a:p>
          <a:p>
            <a:r>
              <a:rPr lang="en-US" dirty="0"/>
              <a:t>https://www.theatlantic.com/technology/archive/2017/09/the-false-dream-of-a-neutral-facebook/541404/?google_editors_picks=true   </a:t>
            </a:r>
          </a:p>
          <a:p>
            <a:r>
              <a:rPr lang="en-US" dirty="0"/>
              <a:t>https://www.iconfinder.com/icons/1321472/avatar_businessman_circle_human_male_person_user_icon</a:t>
            </a:r>
          </a:p>
          <a:p>
            <a:r>
              <a:rPr lang="en-US" dirty="0"/>
              <a:t>https://www.iconfinder.com/icons/1321470/avatar_circle_face_human_male_person_user_icon</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B079BF-A437-47DF-9227-A50AFF7EC7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577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7F6B0AD-1B63-47FE-B658-C01E599E4656}" type="slidenum">
              <a:rPr lang="en-US" altLang="en-US"/>
              <a:pPr>
                <a:spcBef>
                  <a:spcPct val="0"/>
                </a:spcBef>
              </a:pPr>
              <a:t>171</a:t>
            </a:fld>
            <a:endParaRPr lang="en-US" altLang="en-US"/>
          </a:p>
        </p:txBody>
      </p:sp>
      <p:sp>
        <p:nvSpPr>
          <p:cNvPr id="280579" name="Rectangle 2"/>
          <p:cNvSpPr>
            <a:spLocks noGrp="1" noRot="1" noChangeAspect="1" noChangeArrowheads="1" noTextEdit="1"/>
          </p:cNvSpPr>
          <p:nvPr>
            <p:ph type="sldImg"/>
          </p:nvPr>
        </p:nvSpPr>
        <p:spPr>
          <a:xfrm>
            <a:off x="404813" y="681038"/>
            <a:ext cx="6049962" cy="3403600"/>
          </a:xfrm>
          <a:ln/>
        </p:spPr>
      </p:sp>
      <p:sp>
        <p:nvSpPr>
          <p:cNvPr id="280580"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rPr>
              <a:t>But utilitarian view is too simplistic:  If no one can make a living as an artist, there won’t be any music. </a:t>
            </a:r>
          </a:p>
        </p:txBody>
      </p:sp>
    </p:spTree>
    <p:extLst>
      <p:ext uri="{BB962C8B-B14F-4D97-AF65-F5344CB8AC3E}">
        <p14:creationId xmlns:p14="http://schemas.microsoft.com/office/powerpoint/2010/main" val="4218393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5EFADAE-BCF6-4834-A646-88A6491797DF}" type="slidenum">
              <a:rPr lang="en-US" altLang="en-US"/>
              <a:pPr>
                <a:spcBef>
                  <a:spcPct val="0"/>
                </a:spcBef>
              </a:pPr>
              <a:t>18</a:t>
            </a:fld>
            <a:endParaRPr lang="en-US" altLang="en-US"/>
          </a:p>
        </p:txBody>
      </p:sp>
      <p:sp>
        <p:nvSpPr>
          <p:cNvPr id="34819" name="Rectangle 2"/>
          <p:cNvSpPr>
            <a:spLocks noGrp="1" noRot="1" noChangeAspect="1" noChangeArrowheads="1" noTextEdit="1"/>
          </p:cNvSpPr>
          <p:nvPr>
            <p:ph type="sldImg"/>
          </p:nvPr>
        </p:nvSpPr>
        <p:spPr>
          <a:xfrm>
            <a:off x="404813" y="681038"/>
            <a:ext cx="6049962" cy="3403600"/>
          </a:xfrm>
          <a:ln/>
        </p:spPr>
      </p:sp>
      <p:sp>
        <p:nvSpPr>
          <p:cNvPr id="34820"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rPr>
              <a:t>Running around forever in the vestibule.  Image from: http://www.tabula-rasa.info/Horror/Inferno.html.  Claim that this is in Canto III in Stacey Edgar, Morality and Machines, p. 17. Written between </a:t>
            </a:r>
            <a:r>
              <a:rPr lang="en-US" altLang="en-US">
                <a:latin typeface="Arial" panose="020B0604020202020204" pitchFamily="34" charset="0"/>
                <a:hlinkClick r:id="rId3" tooltip="1308"/>
              </a:rPr>
              <a:t>1308</a:t>
            </a:r>
            <a:r>
              <a:rPr lang="en-US" altLang="en-US">
                <a:latin typeface="Arial" panose="020B0604020202020204" pitchFamily="34" charset="0"/>
              </a:rPr>
              <a:t> and his death in </a:t>
            </a:r>
            <a:r>
              <a:rPr lang="en-US" altLang="en-US">
                <a:latin typeface="Arial" panose="020B0604020202020204" pitchFamily="34" charset="0"/>
                <a:hlinkClick r:id="rId4" tooltip="1321"/>
              </a:rPr>
              <a:t>1321</a:t>
            </a:r>
            <a:r>
              <a:rPr lang="en-US" altLang="en-US">
                <a:latin typeface="Arial" panose="020B0604020202020204" pitchFamily="34" charset="0"/>
              </a:rPr>
              <a:t> </a:t>
            </a:r>
          </a:p>
        </p:txBody>
      </p:sp>
    </p:spTree>
    <p:extLst>
      <p:ext uri="{BB962C8B-B14F-4D97-AF65-F5344CB8AC3E}">
        <p14:creationId xmlns:p14="http://schemas.microsoft.com/office/powerpoint/2010/main" val="362717721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7F6B0AD-1B63-47FE-B658-C01E599E4656}" type="slidenum">
              <a:rPr lang="en-US" altLang="en-US"/>
              <a:pPr>
                <a:spcBef>
                  <a:spcPct val="0"/>
                </a:spcBef>
              </a:pPr>
              <a:t>172</a:t>
            </a:fld>
            <a:endParaRPr lang="en-US" altLang="en-US"/>
          </a:p>
        </p:txBody>
      </p:sp>
      <p:sp>
        <p:nvSpPr>
          <p:cNvPr id="280579" name="Rectangle 2"/>
          <p:cNvSpPr>
            <a:spLocks noGrp="1" noRot="1" noChangeAspect="1" noChangeArrowheads="1" noTextEdit="1"/>
          </p:cNvSpPr>
          <p:nvPr>
            <p:ph type="sldImg"/>
          </p:nvPr>
        </p:nvSpPr>
        <p:spPr>
          <a:xfrm>
            <a:off x="404813" y="681038"/>
            <a:ext cx="6049962" cy="3403600"/>
          </a:xfrm>
          <a:ln/>
        </p:spPr>
      </p:sp>
      <p:sp>
        <p:nvSpPr>
          <p:cNvPr id="280580"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But utilitarian view is too simplistic:  If websites can’t make money, they won’t exist. </a:t>
            </a:r>
          </a:p>
          <a:p>
            <a:pPr eaLnBrk="1" hangingPunct="1"/>
            <a:r>
              <a:rPr lang="en-US" sz="1200" u="sng" kern="1200" dirty="0">
                <a:solidFill>
                  <a:schemeClr val="tx1"/>
                </a:solidFill>
                <a:effectLst/>
                <a:latin typeface="Arial" charset="0"/>
                <a:ea typeface="+mn-ea"/>
                <a:cs typeface="+mn-cs"/>
                <a:hlinkClick r:id="rId3"/>
              </a:rPr>
              <a:t>https://techcrunch.com/2016/08/11/facebooks-blocker-blocking-ads-blocked-by-blockers/</a:t>
            </a:r>
            <a:r>
              <a:rPr lang="en-US" sz="1200" u="sng" kern="1200" dirty="0">
                <a:solidFill>
                  <a:schemeClr val="tx1"/>
                </a:solidFill>
                <a:effectLst/>
                <a:latin typeface="Arial" charset="0"/>
                <a:ea typeface="+mn-ea"/>
                <a:cs typeface="+mn-cs"/>
              </a:rPr>
              <a:t>  </a:t>
            </a:r>
          </a:p>
          <a:p>
            <a:pPr eaLnBrk="1" hangingPunct="1"/>
            <a:r>
              <a:rPr lang="en-US" altLang="en-US" sz="1200" u="sng" kern="1200" dirty="0">
                <a:solidFill>
                  <a:schemeClr val="tx1"/>
                </a:solidFill>
                <a:effectLst/>
                <a:latin typeface="Arial" charset="0"/>
                <a:ea typeface="+mn-ea"/>
                <a:cs typeface="+mn-cs"/>
              </a:rPr>
              <a:t>Image: http://www.wsj.com/articles/ad-blockers-internet-advertisers-play-cat-and-mouse-1437046675  </a:t>
            </a:r>
            <a:endParaRPr lang="en-US" altLang="en-US" dirty="0">
              <a:latin typeface="Arial" panose="020B0604020202020204" pitchFamily="34" charset="0"/>
            </a:endParaRPr>
          </a:p>
        </p:txBody>
      </p:sp>
    </p:spTree>
    <p:extLst>
      <p:ext uri="{BB962C8B-B14F-4D97-AF65-F5344CB8AC3E}">
        <p14:creationId xmlns:p14="http://schemas.microsoft.com/office/powerpoint/2010/main" val="321029773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7F6B0AD-1B63-47FE-B658-C01E599E4656}" type="slidenum">
              <a:rPr lang="en-US" altLang="en-US"/>
              <a:pPr>
                <a:spcBef>
                  <a:spcPct val="0"/>
                </a:spcBef>
              </a:pPr>
              <a:t>173</a:t>
            </a:fld>
            <a:endParaRPr lang="en-US" altLang="en-US"/>
          </a:p>
        </p:txBody>
      </p:sp>
      <p:sp>
        <p:nvSpPr>
          <p:cNvPr id="280579" name="Rectangle 2"/>
          <p:cNvSpPr>
            <a:spLocks noGrp="1" noRot="1" noChangeAspect="1" noChangeArrowheads="1" noTextEdit="1"/>
          </p:cNvSpPr>
          <p:nvPr>
            <p:ph type="sldImg"/>
          </p:nvPr>
        </p:nvSpPr>
        <p:spPr>
          <a:xfrm>
            <a:off x="404813" y="681038"/>
            <a:ext cx="6049962" cy="3403600"/>
          </a:xfrm>
          <a:ln/>
        </p:spPr>
      </p:sp>
      <p:sp>
        <p:nvSpPr>
          <p:cNvPr id="280580"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But utilitarian view is too simplistic:  If websites can’t make money, they won’t exist. </a:t>
            </a:r>
          </a:p>
          <a:p>
            <a:pPr eaLnBrk="1" hangingPunct="1"/>
            <a:r>
              <a:rPr lang="en-US" sz="1200" u="sng" kern="1200" dirty="0">
                <a:solidFill>
                  <a:schemeClr val="tx1"/>
                </a:solidFill>
                <a:effectLst/>
                <a:latin typeface="Arial" charset="0"/>
                <a:ea typeface="+mn-ea"/>
                <a:cs typeface="+mn-cs"/>
                <a:hlinkClick r:id="rId3"/>
              </a:rPr>
              <a:t>https://techcrunch.com/2016/08/11/facebooks-blocker-blocking-ads-blocked-by-blockers/</a:t>
            </a:r>
            <a:r>
              <a:rPr lang="en-US" sz="1200" u="sng" kern="1200" dirty="0">
                <a:solidFill>
                  <a:schemeClr val="tx1"/>
                </a:solidFill>
                <a:effectLst/>
                <a:latin typeface="Arial" charset="0"/>
                <a:ea typeface="+mn-ea"/>
                <a:cs typeface="+mn-cs"/>
              </a:rPr>
              <a:t>  </a:t>
            </a:r>
          </a:p>
          <a:p>
            <a:pPr eaLnBrk="1" hangingPunct="1"/>
            <a:r>
              <a:rPr lang="en-US" altLang="en-US" sz="1200" u="sng" kern="1200" dirty="0">
                <a:solidFill>
                  <a:schemeClr val="tx1"/>
                </a:solidFill>
                <a:effectLst/>
                <a:latin typeface="Arial" charset="0"/>
                <a:ea typeface="+mn-ea"/>
                <a:cs typeface="+mn-cs"/>
              </a:rPr>
              <a:t>Image: http://www.wsj.com/articles/ad-blockers-internet-advertisers-play-cat-and-mouse-1437046675  </a:t>
            </a:r>
            <a:endParaRPr lang="en-US" altLang="en-US" dirty="0">
              <a:latin typeface="Arial" panose="020B0604020202020204" pitchFamily="34" charset="0"/>
            </a:endParaRPr>
          </a:p>
        </p:txBody>
      </p:sp>
    </p:spTree>
    <p:extLst>
      <p:ext uri="{BB962C8B-B14F-4D97-AF65-F5344CB8AC3E}">
        <p14:creationId xmlns:p14="http://schemas.microsoft.com/office/powerpoint/2010/main" val="12425867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85295C2-52FF-4C9B-AE4F-2C52EC49BFF6}" type="slidenum">
              <a:rPr lang="en-US" altLang="en-US"/>
              <a:pPr>
                <a:spcBef>
                  <a:spcPct val="0"/>
                </a:spcBef>
              </a:pPr>
              <a:t>174</a:t>
            </a:fld>
            <a:endParaRPr lang="en-US" altLang="en-US"/>
          </a:p>
        </p:txBody>
      </p:sp>
      <p:sp>
        <p:nvSpPr>
          <p:cNvPr id="282627" name="Rectangle 2"/>
          <p:cNvSpPr>
            <a:spLocks noGrp="1" noRot="1" noChangeAspect="1" noChangeArrowheads="1" noTextEdit="1"/>
          </p:cNvSpPr>
          <p:nvPr>
            <p:ph type="sldImg"/>
          </p:nvPr>
        </p:nvSpPr>
        <p:spPr>
          <a:xfrm>
            <a:off x="404813" y="681038"/>
            <a:ext cx="6049962" cy="3403600"/>
          </a:xfrm>
          <a:ln/>
        </p:spPr>
      </p:sp>
      <p:sp>
        <p:nvSpPr>
          <p:cNvPr id="282628"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Just consequentialism  James Moor   “just” means “fair”, not “only”</a:t>
            </a:r>
          </a:p>
        </p:txBody>
      </p:sp>
    </p:spTree>
    <p:extLst>
      <p:ext uri="{BB962C8B-B14F-4D97-AF65-F5344CB8AC3E}">
        <p14:creationId xmlns:p14="http://schemas.microsoft.com/office/powerpoint/2010/main" val="111134708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a:xfrm>
            <a:off x="404813" y="681038"/>
            <a:ext cx="6049962" cy="3403600"/>
          </a:xfrm>
          <a:ln/>
        </p:spPr>
      </p:sp>
      <p:sp>
        <p:nvSpPr>
          <p:cNvPr id="297987" name="Notes Placeholder 2"/>
          <p:cNvSpPr>
            <a:spLocks noGrp="1"/>
          </p:cNvSpPr>
          <p:nvPr>
            <p:ph type="body" idx="1"/>
          </p:nvPr>
        </p:nvSpPr>
        <p:spPr>
          <a:noFill/>
        </p:spPr>
        <p:txBody>
          <a:bodyPr/>
          <a:lstStyle/>
          <a:p>
            <a:r>
              <a:rPr lang="en-US" altLang="en-US" dirty="0">
                <a:latin typeface="Arial" panose="020B0604020202020204" pitchFamily="34" charset="0"/>
              </a:rPr>
              <a:t>Giving Voice to Values, p.188 </a:t>
            </a:r>
            <a:r>
              <a:rPr lang="en-US" altLang="en-US" dirty="0" err="1">
                <a:latin typeface="Arial" panose="020B0604020202020204" pitchFamily="34" charset="0"/>
              </a:rPr>
              <a:t>ff</a:t>
            </a:r>
            <a:r>
              <a:rPr lang="en-US" altLang="en-US" dirty="0">
                <a:latin typeface="Arial" panose="020B0604020202020204" pitchFamily="34" charset="0"/>
              </a:rPr>
              <a:t>   Talk about what is right?  Talk about rationalizations for doing nothing.</a:t>
            </a:r>
          </a:p>
        </p:txBody>
      </p:sp>
      <p:sp>
        <p:nvSpPr>
          <p:cNvPr id="297988"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ED5020A-0FFC-49CF-AD13-C19171E0D9B8}" type="slidenum">
              <a:rPr lang="en-US" altLang="en-US"/>
              <a:pPr>
                <a:spcBef>
                  <a:spcPct val="0"/>
                </a:spcBef>
              </a:pPr>
              <a:t>178</a:t>
            </a:fld>
            <a:endParaRPr lang="en-US" altLang="en-US"/>
          </a:p>
        </p:txBody>
      </p:sp>
    </p:spTree>
    <p:extLst>
      <p:ext uri="{BB962C8B-B14F-4D97-AF65-F5344CB8AC3E}">
        <p14:creationId xmlns:p14="http://schemas.microsoft.com/office/powerpoint/2010/main" val="221593941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p:cNvSpPr>
            <a:spLocks noGrp="1" noRot="1" noChangeAspect="1" noTextEdit="1"/>
          </p:cNvSpPr>
          <p:nvPr>
            <p:ph type="sldImg"/>
          </p:nvPr>
        </p:nvSpPr>
        <p:spPr>
          <a:xfrm>
            <a:off x="404813" y="681038"/>
            <a:ext cx="6049962" cy="3403600"/>
          </a:xfrm>
          <a:ln/>
        </p:spPr>
      </p:sp>
      <p:sp>
        <p:nvSpPr>
          <p:cNvPr id="300035" name="Notes Placeholder 2"/>
          <p:cNvSpPr>
            <a:spLocks noGrp="1"/>
          </p:cNvSpPr>
          <p:nvPr>
            <p:ph type="body" idx="1"/>
          </p:nvPr>
        </p:nvSpPr>
        <p:spPr>
          <a:noFill/>
        </p:spPr>
        <p:txBody>
          <a:bodyPr/>
          <a:lstStyle/>
          <a:p>
            <a:r>
              <a:rPr lang="en-US" altLang="en-US">
                <a:latin typeface="Arial" panose="020B0604020202020204" pitchFamily="34" charset="0"/>
              </a:rPr>
              <a:t>Giving Voice to Values, p.188 ff   Talk about what is right?  Talk about rationalizations for doing nothing.</a:t>
            </a:r>
          </a:p>
        </p:txBody>
      </p:sp>
      <p:sp>
        <p:nvSpPr>
          <p:cNvPr id="300036"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C04E4FD-E2B4-4F60-8C4C-E5B192244D1D}" type="slidenum">
              <a:rPr lang="en-US" altLang="en-US"/>
              <a:pPr>
                <a:spcBef>
                  <a:spcPct val="0"/>
                </a:spcBef>
              </a:pPr>
              <a:t>179</a:t>
            </a:fld>
            <a:endParaRPr lang="en-US" altLang="en-US"/>
          </a:p>
        </p:txBody>
      </p:sp>
    </p:spTree>
    <p:extLst>
      <p:ext uri="{BB962C8B-B14F-4D97-AF65-F5344CB8AC3E}">
        <p14:creationId xmlns:p14="http://schemas.microsoft.com/office/powerpoint/2010/main" val="392720199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7115031-423D-4E55-A328-7569079CDF33}" type="slidenum">
              <a:rPr lang="en-US" altLang="en-US"/>
              <a:pPr>
                <a:spcBef>
                  <a:spcPct val="0"/>
                </a:spcBef>
              </a:pPr>
              <a:t>181</a:t>
            </a:fld>
            <a:endParaRPr lang="en-US" altLang="en-US"/>
          </a:p>
        </p:txBody>
      </p:sp>
      <p:sp>
        <p:nvSpPr>
          <p:cNvPr id="303107" name="Rectangle 2"/>
          <p:cNvSpPr>
            <a:spLocks noGrp="1" noRot="1" noChangeAspect="1" noChangeArrowheads="1" noTextEdit="1"/>
          </p:cNvSpPr>
          <p:nvPr>
            <p:ph type="sldImg"/>
          </p:nvPr>
        </p:nvSpPr>
        <p:spPr>
          <a:xfrm>
            <a:off x="404813" y="681038"/>
            <a:ext cx="6049962" cy="3403600"/>
          </a:xfrm>
          <a:ln/>
        </p:spPr>
      </p:sp>
      <p:sp>
        <p:nvSpPr>
          <p:cNvPr id="303108"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rPr>
              <a:t>Contrasting with earlier systems we’ve mentioned, all of which have a very Western feel.  Example: Muslim view of usury.  </a:t>
            </a:r>
          </a:p>
        </p:txBody>
      </p:sp>
    </p:spTree>
    <p:extLst>
      <p:ext uri="{BB962C8B-B14F-4D97-AF65-F5344CB8AC3E}">
        <p14:creationId xmlns:p14="http://schemas.microsoft.com/office/powerpoint/2010/main" val="100838730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07FAC81-5000-4D66-ACC7-797267454ABB}" type="slidenum">
              <a:rPr lang="en-US" altLang="en-US"/>
              <a:pPr>
                <a:spcBef>
                  <a:spcPct val="0"/>
                </a:spcBef>
              </a:pPr>
              <a:t>182</a:t>
            </a:fld>
            <a:endParaRPr lang="en-US" altLang="en-US"/>
          </a:p>
        </p:txBody>
      </p:sp>
      <p:sp>
        <p:nvSpPr>
          <p:cNvPr id="305155" name="Rectangle 2"/>
          <p:cNvSpPr>
            <a:spLocks noGrp="1" noRot="1" noChangeAspect="1" noChangeArrowheads="1" noTextEdit="1"/>
          </p:cNvSpPr>
          <p:nvPr>
            <p:ph type="sldImg"/>
          </p:nvPr>
        </p:nvSpPr>
        <p:spPr>
          <a:xfrm>
            <a:off x="404813" y="681038"/>
            <a:ext cx="6049962" cy="3403600"/>
          </a:xfrm>
          <a:ln/>
        </p:spPr>
      </p:sp>
      <p:sp>
        <p:nvSpPr>
          <p:cNvPr id="305156"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rPr>
              <a:t>Image from: http://mmtaylor.net/Holiday2000/Legends/fresco.html    Akrotiri Marine fresco  Santorini probably about 1500 BC</a:t>
            </a:r>
          </a:p>
        </p:txBody>
      </p:sp>
    </p:spTree>
    <p:extLst>
      <p:ext uri="{BB962C8B-B14F-4D97-AF65-F5344CB8AC3E}">
        <p14:creationId xmlns:p14="http://schemas.microsoft.com/office/powerpoint/2010/main" val="124103814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6DB7886-435A-41BD-926D-6CF2EA0FEC28}" type="slidenum">
              <a:rPr lang="en-US" altLang="en-US"/>
              <a:pPr>
                <a:spcBef>
                  <a:spcPct val="0"/>
                </a:spcBef>
              </a:pPr>
              <a:t>183</a:t>
            </a:fld>
            <a:endParaRPr lang="en-US" altLang="en-US"/>
          </a:p>
        </p:txBody>
      </p:sp>
      <p:sp>
        <p:nvSpPr>
          <p:cNvPr id="307203" name="Rectangle 2"/>
          <p:cNvSpPr>
            <a:spLocks noGrp="1" noRot="1" noChangeAspect="1" noChangeArrowheads="1" noTextEdit="1"/>
          </p:cNvSpPr>
          <p:nvPr>
            <p:ph type="sldImg"/>
          </p:nvPr>
        </p:nvSpPr>
        <p:spPr>
          <a:xfrm>
            <a:off x="404813" y="681038"/>
            <a:ext cx="6049962" cy="3403600"/>
          </a:xfrm>
          <a:ln/>
        </p:spPr>
      </p:sp>
      <p:sp>
        <p:nvSpPr>
          <p:cNvPr id="307204" name="Rectangle 3"/>
          <p:cNvSpPr>
            <a:spLocks noGrp="1" noChangeArrowheads="1"/>
          </p:cNvSpPr>
          <p:nvPr>
            <p:ph type="body" idx="1"/>
          </p:nvPr>
        </p:nvSpPr>
        <p:spPr>
          <a:noFill/>
        </p:spPr>
        <p:txBody>
          <a:bodyPr/>
          <a:lstStyle/>
          <a:p>
            <a:pPr eaLnBrk="1" hangingPunct="1"/>
            <a:r>
              <a:rPr lang="en-US" altLang="en-US" b="1">
                <a:latin typeface="Arial" panose="020B0604020202020204" pitchFamily="34" charset="0"/>
              </a:rPr>
              <a:t>Source: http://www.manhattanrarebooks-science.com/maxwell.htm </a:t>
            </a:r>
          </a:p>
          <a:p>
            <a:pPr eaLnBrk="1" hangingPunct="1"/>
            <a:r>
              <a:rPr lang="en-US" altLang="en-US" b="1">
                <a:latin typeface="Arial" panose="020B0604020202020204" pitchFamily="34" charset="0"/>
              </a:rPr>
              <a:t>the first formulation of the theory of feedback, the foundation of cybernetics:</a:t>
            </a:r>
            <a:br>
              <a:rPr lang="en-US" altLang="en-US" b="1">
                <a:latin typeface="Arial" panose="020B0604020202020204" pitchFamily="34" charset="0"/>
              </a:rPr>
            </a:br>
            <a:r>
              <a:rPr lang="en-US" altLang="en-US" b="1">
                <a:latin typeface="Arial" panose="020B0604020202020204" pitchFamily="34" charset="0"/>
              </a:rPr>
              <a:t>James Clerk Maxwell's "On Governors"</a:t>
            </a:r>
            <a:br>
              <a:rPr lang="en-US" altLang="en-US" b="1">
                <a:latin typeface="Arial" panose="020B0604020202020204" pitchFamily="34" charset="0"/>
              </a:rPr>
            </a:br>
            <a:r>
              <a:rPr lang="en-US" altLang="en-US" b="1">
                <a:latin typeface="Arial" panose="020B0604020202020204" pitchFamily="34" charset="0"/>
              </a:rPr>
              <a:t>1868 first printing in scarce original wrappers</a:t>
            </a:r>
            <a:r>
              <a:rPr lang="en-US" altLang="en-US">
                <a:latin typeface="Arial" panose="020B0604020202020204" pitchFamily="34" charset="0"/>
              </a:rPr>
              <a:t> </a:t>
            </a:r>
          </a:p>
        </p:txBody>
      </p:sp>
    </p:spTree>
    <p:extLst>
      <p:ext uri="{BB962C8B-B14F-4D97-AF65-F5344CB8AC3E}">
        <p14:creationId xmlns:p14="http://schemas.microsoft.com/office/powerpoint/2010/main" val="351934462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5F703E1-FBAB-46BB-9804-972831A43092}" type="slidenum">
              <a:rPr lang="en-US" altLang="en-US"/>
              <a:pPr>
                <a:spcBef>
                  <a:spcPct val="0"/>
                </a:spcBef>
              </a:pPr>
              <a:t>184</a:t>
            </a:fld>
            <a:endParaRPr lang="en-US" altLang="en-US"/>
          </a:p>
        </p:txBody>
      </p:sp>
      <p:sp>
        <p:nvSpPr>
          <p:cNvPr id="309251" name="Rectangle 2"/>
          <p:cNvSpPr>
            <a:spLocks noGrp="1" noRot="1" noChangeAspect="1" noChangeArrowheads="1" noTextEdit="1"/>
          </p:cNvSpPr>
          <p:nvPr>
            <p:ph type="sldImg"/>
          </p:nvPr>
        </p:nvSpPr>
        <p:spPr>
          <a:xfrm>
            <a:off x="404813" y="681038"/>
            <a:ext cx="6049962" cy="3403600"/>
          </a:xfrm>
          <a:ln/>
        </p:spPr>
      </p:sp>
      <p:sp>
        <p:nvSpPr>
          <p:cNvPr id="309252"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rPr>
              <a:t>Weiner, Norbert, </a:t>
            </a:r>
            <a:r>
              <a:rPr lang="en-US" altLang="en-US" i="1">
                <a:latin typeface="Arial" panose="020B0604020202020204" pitchFamily="34" charset="0"/>
              </a:rPr>
              <a:t>The Human Use of Human Beings</a:t>
            </a:r>
            <a:r>
              <a:rPr lang="en-US" altLang="en-US">
                <a:latin typeface="Arial" panose="020B0604020202020204" pitchFamily="34" charset="0"/>
              </a:rPr>
              <a:t>, 1950</a:t>
            </a:r>
          </a:p>
        </p:txBody>
      </p:sp>
    </p:spTree>
    <p:extLst>
      <p:ext uri="{BB962C8B-B14F-4D97-AF65-F5344CB8AC3E}">
        <p14:creationId xmlns:p14="http://schemas.microsoft.com/office/powerpoint/2010/main" val="366655647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B4F00C6-F084-41EE-B552-BB39BF15A209}" type="slidenum">
              <a:rPr lang="en-US" altLang="en-US"/>
              <a:pPr>
                <a:spcBef>
                  <a:spcPct val="0"/>
                </a:spcBef>
              </a:pPr>
              <a:t>185</a:t>
            </a:fld>
            <a:endParaRPr lang="en-US" altLang="en-US"/>
          </a:p>
        </p:txBody>
      </p:sp>
      <p:sp>
        <p:nvSpPr>
          <p:cNvPr id="311299" name="Rectangle 2"/>
          <p:cNvSpPr>
            <a:spLocks noGrp="1" noRot="1" noChangeAspect="1" noChangeArrowheads="1" noTextEdit="1"/>
          </p:cNvSpPr>
          <p:nvPr>
            <p:ph type="sldImg"/>
          </p:nvPr>
        </p:nvSpPr>
        <p:spPr>
          <a:xfrm>
            <a:off x="404813" y="681038"/>
            <a:ext cx="6049962" cy="3403600"/>
          </a:xfrm>
          <a:ln/>
        </p:spPr>
      </p:sp>
      <p:sp>
        <p:nvSpPr>
          <p:cNvPr id="311300"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rPr>
              <a:t>p. 27 in my paperback edition</a:t>
            </a:r>
          </a:p>
        </p:txBody>
      </p:sp>
    </p:spTree>
    <p:extLst>
      <p:ext uri="{BB962C8B-B14F-4D97-AF65-F5344CB8AC3E}">
        <p14:creationId xmlns:p14="http://schemas.microsoft.com/office/powerpoint/2010/main" val="32142531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F44A13A-2979-4D04-976B-D0B441A1F6C5}" type="slidenum">
              <a:rPr lang="en-US" altLang="en-US"/>
              <a:pPr>
                <a:spcBef>
                  <a:spcPct val="0"/>
                </a:spcBef>
              </a:pPr>
              <a:t>19</a:t>
            </a:fld>
            <a:endParaRPr lang="en-US" altLang="en-US"/>
          </a:p>
        </p:txBody>
      </p:sp>
      <p:sp>
        <p:nvSpPr>
          <p:cNvPr id="36867" name="Rectangle 2"/>
          <p:cNvSpPr>
            <a:spLocks noGrp="1" noRot="1" noChangeAspect="1" noChangeArrowheads="1" noTextEdit="1"/>
          </p:cNvSpPr>
          <p:nvPr>
            <p:ph type="sldImg"/>
          </p:nvPr>
        </p:nvSpPr>
        <p:spPr>
          <a:xfrm>
            <a:off x="404813" y="681038"/>
            <a:ext cx="6049962" cy="3403600"/>
          </a:xfrm>
          <a:ln/>
        </p:spPr>
      </p:sp>
      <p:sp>
        <p:nvSpPr>
          <p:cNvPr id="36868"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But what if not everyone wants what you want.  Suppose you are happy to give your software away free.  Does this mean you can steal someone else’s?  (</a:t>
            </a:r>
            <a:r>
              <a:rPr lang="en-US" altLang="en-US" dirty="0" err="1">
                <a:latin typeface="Arial" panose="020B0604020202020204" pitchFamily="34" charset="0"/>
              </a:rPr>
              <a:t>Tavani</a:t>
            </a:r>
            <a:r>
              <a:rPr lang="en-US" altLang="en-US" dirty="0">
                <a:latin typeface="Arial" panose="020B0604020202020204" pitchFamily="34" charset="0"/>
              </a:rPr>
              <a:t>, p 48)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Or this:  Someone on your engineering team is grossly incompetent and is putting the whole project at risk.  You consider reporting him. But you don’t because, if you were incompetent, you wouldn’t want to be reported.</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Or consider what happens if people are in different roles.  I don’t need anyone to bring me food.  So does that mean I have no responsibility to bring food to anyone else, even my children?</a:t>
            </a:r>
          </a:p>
          <a:p>
            <a:r>
              <a:rPr lang="en-US" dirty="0"/>
              <a:t>https://marquetteeducator.files.wordpress.com/2013/12/golden-rule.jpg</a:t>
            </a:r>
          </a:p>
          <a:p>
            <a:pPr eaLnBrk="1" hangingPunct="1"/>
            <a:r>
              <a:rPr lang="en-US" altLang="en-US" dirty="0">
                <a:latin typeface="Arial" panose="020B0604020202020204" pitchFamily="34" charset="0"/>
              </a:rPr>
              <a:t> </a:t>
            </a:r>
          </a:p>
        </p:txBody>
      </p:sp>
    </p:spTree>
    <p:extLst>
      <p:ext uri="{BB962C8B-B14F-4D97-AF65-F5344CB8AC3E}">
        <p14:creationId xmlns:p14="http://schemas.microsoft.com/office/powerpoint/2010/main" val="149442141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EC2392C-7935-434C-A30E-FE89A63B1158}" type="slidenum">
              <a:rPr lang="en-US" altLang="en-US"/>
              <a:pPr>
                <a:spcBef>
                  <a:spcPct val="0"/>
                </a:spcBef>
              </a:pPr>
              <a:t>186</a:t>
            </a:fld>
            <a:endParaRPr lang="en-US" altLang="en-US"/>
          </a:p>
        </p:txBody>
      </p:sp>
      <p:sp>
        <p:nvSpPr>
          <p:cNvPr id="313347" name="Rectangle 2"/>
          <p:cNvSpPr>
            <a:spLocks noGrp="1" noRot="1" noChangeAspect="1" noChangeArrowheads="1" noTextEdit="1"/>
          </p:cNvSpPr>
          <p:nvPr>
            <p:ph type="sldImg"/>
          </p:nvPr>
        </p:nvSpPr>
        <p:spPr>
          <a:xfrm>
            <a:off x="404813" y="681038"/>
            <a:ext cx="6049962" cy="3403600"/>
          </a:xfrm>
          <a:ln/>
        </p:spPr>
      </p:sp>
      <p:sp>
        <p:nvSpPr>
          <p:cNvPr id="313348"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rPr>
              <a:t>p. 27 in my paperback edition</a:t>
            </a:r>
          </a:p>
        </p:txBody>
      </p:sp>
    </p:spTree>
    <p:extLst>
      <p:ext uri="{BB962C8B-B14F-4D97-AF65-F5344CB8AC3E}">
        <p14:creationId xmlns:p14="http://schemas.microsoft.com/office/powerpoint/2010/main" val="157260635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C9E142F-3BC8-48F4-AA36-162504B839E1}" type="slidenum">
              <a:rPr lang="en-US" altLang="en-US"/>
              <a:pPr>
                <a:spcBef>
                  <a:spcPct val="0"/>
                </a:spcBef>
              </a:pPr>
              <a:t>187</a:t>
            </a:fld>
            <a:endParaRPr lang="en-US" altLang="en-US"/>
          </a:p>
        </p:txBody>
      </p:sp>
      <p:sp>
        <p:nvSpPr>
          <p:cNvPr id="315395" name="Rectangle 2"/>
          <p:cNvSpPr>
            <a:spLocks noGrp="1" noRot="1" noChangeAspect="1" noChangeArrowheads="1" noTextEdit="1"/>
          </p:cNvSpPr>
          <p:nvPr>
            <p:ph type="sldImg"/>
          </p:nvPr>
        </p:nvSpPr>
        <p:spPr>
          <a:xfrm>
            <a:off x="404813" y="681038"/>
            <a:ext cx="6049962" cy="3403600"/>
          </a:xfrm>
          <a:ln/>
        </p:spPr>
      </p:sp>
      <p:sp>
        <p:nvSpPr>
          <p:cNvPr id="315396"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rPr>
              <a:t>From Bynum’s Essay: http://www.southernct.edu/organizations/rccs/resources/research/introduction/bynum_wiener.html</a:t>
            </a:r>
          </a:p>
        </p:txBody>
      </p:sp>
    </p:spTree>
    <p:extLst>
      <p:ext uri="{BB962C8B-B14F-4D97-AF65-F5344CB8AC3E}">
        <p14:creationId xmlns:p14="http://schemas.microsoft.com/office/powerpoint/2010/main" val="164830722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054B108-3613-4167-A36A-22F9F2778AFC}" type="slidenum">
              <a:rPr lang="en-US" altLang="en-US"/>
              <a:pPr>
                <a:spcBef>
                  <a:spcPct val="0"/>
                </a:spcBef>
              </a:pPr>
              <a:t>189</a:t>
            </a:fld>
            <a:endParaRPr lang="en-US" altLang="en-US"/>
          </a:p>
        </p:txBody>
      </p:sp>
      <p:sp>
        <p:nvSpPr>
          <p:cNvPr id="320515" name="Rectangle 2"/>
          <p:cNvSpPr>
            <a:spLocks noGrp="1" noRot="1" noChangeAspect="1" noChangeArrowheads="1" noTextEdit="1"/>
          </p:cNvSpPr>
          <p:nvPr>
            <p:ph type="sldImg"/>
          </p:nvPr>
        </p:nvSpPr>
        <p:spPr>
          <a:xfrm>
            <a:off x="404813" y="681038"/>
            <a:ext cx="6049962" cy="3403600"/>
          </a:xfrm>
          <a:ln/>
        </p:spPr>
      </p:sp>
      <p:sp>
        <p:nvSpPr>
          <p:cNvPr id="320516"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Moor’s argument, described in </a:t>
            </a:r>
            <a:r>
              <a:rPr lang="en-US" altLang="en-US" dirty="0" err="1">
                <a:latin typeface="Arial" panose="020B0604020202020204" pitchFamily="34" charset="0"/>
              </a:rPr>
              <a:t>Duquenoy</a:t>
            </a:r>
            <a:r>
              <a:rPr lang="en-US" altLang="en-US" dirty="0">
                <a:latin typeface="Arial" panose="020B0604020202020204" pitchFamily="34" charset="0"/>
              </a:rPr>
              <a:t>, Jones and Blundell</a:t>
            </a:r>
          </a:p>
          <a:p>
            <a:pPr eaLnBrk="1" hangingPunct="1"/>
            <a:r>
              <a:rPr lang="en-US" altLang="en-US" dirty="0">
                <a:latin typeface="Arial" panose="020B0604020202020204" pitchFamily="34" charset="0"/>
              </a:rPr>
              <a:t>Invisible abuse: programmer of bank system instructs system to round and to deposit what is left in his account.</a:t>
            </a:r>
          </a:p>
          <a:p>
            <a:pPr eaLnBrk="1" hangingPunct="1"/>
            <a:r>
              <a:rPr lang="en-US" altLang="en-US" dirty="0">
                <a:latin typeface="Arial" panose="020B0604020202020204" pitchFamily="34" charset="0"/>
              </a:rPr>
              <a:t>Invisible values: programmer decides how to weight the various factors in making a decision.  No one can see those decisions.</a:t>
            </a:r>
          </a:p>
          <a:p>
            <a:pPr eaLnBrk="1" hangingPunct="1"/>
            <a:r>
              <a:rPr lang="en-US" altLang="en-US" dirty="0">
                <a:latin typeface="Arial" panose="020B0604020202020204" pitchFamily="34" charset="0"/>
              </a:rPr>
              <a:t>Computer may make calculation on something important, like when to launch a </a:t>
            </a:r>
            <a:r>
              <a:rPr lang="en-US" altLang="en-US" dirty="0" err="1">
                <a:latin typeface="Arial" panose="020B0604020202020204" pitchFamily="34" charset="0"/>
              </a:rPr>
              <a:t>missle</a:t>
            </a:r>
            <a:r>
              <a:rPr lang="en-US" altLang="en-US" dirty="0">
                <a:latin typeface="Arial" panose="020B0604020202020204" pitchFamily="34" charset="0"/>
              </a:rPr>
              <a:t>.  But no one can check the calculations. Or example of VW emissions cheating.</a:t>
            </a:r>
          </a:p>
        </p:txBody>
      </p:sp>
    </p:spTree>
    <p:extLst>
      <p:ext uri="{BB962C8B-B14F-4D97-AF65-F5344CB8AC3E}">
        <p14:creationId xmlns:p14="http://schemas.microsoft.com/office/powerpoint/2010/main" val="308831276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9EB9D3A-AEDE-4C38-A64C-36B29A408ADF}" type="slidenum">
              <a:rPr lang="en-US" altLang="en-US"/>
              <a:pPr>
                <a:spcBef>
                  <a:spcPct val="0"/>
                </a:spcBef>
              </a:pPr>
              <a:t>191</a:t>
            </a:fld>
            <a:endParaRPr lang="en-US" altLang="en-US"/>
          </a:p>
        </p:txBody>
      </p:sp>
      <p:sp>
        <p:nvSpPr>
          <p:cNvPr id="323587" name="Rectangle 2"/>
          <p:cNvSpPr>
            <a:spLocks noGrp="1" noRot="1" noChangeAspect="1" noChangeArrowheads="1" noTextEdit="1"/>
          </p:cNvSpPr>
          <p:nvPr>
            <p:ph type="sldImg"/>
          </p:nvPr>
        </p:nvSpPr>
        <p:spPr>
          <a:xfrm>
            <a:off x="404813" y="681038"/>
            <a:ext cx="6049962" cy="3403600"/>
          </a:xfrm>
          <a:ln/>
        </p:spPr>
      </p:sp>
      <p:sp>
        <p:nvSpPr>
          <p:cNvPr id="323588"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rPr>
              <a:t>We already did this one in the intro, so just review.</a:t>
            </a:r>
          </a:p>
          <a:p>
            <a:pPr eaLnBrk="1" hangingPunct="1"/>
            <a:r>
              <a:rPr lang="en-US" altLang="en-US">
                <a:latin typeface="Arial" panose="020B0604020202020204" pitchFamily="34" charset="0"/>
              </a:rPr>
              <a:t>Answer:  Software can be copyrighted and patented.</a:t>
            </a:r>
          </a:p>
        </p:txBody>
      </p:sp>
    </p:spTree>
    <p:extLst>
      <p:ext uri="{BB962C8B-B14F-4D97-AF65-F5344CB8AC3E}">
        <p14:creationId xmlns:p14="http://schemas.microsoft.com/office/powerpoint/2010/main" val="408320953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Slide Image Placeholder 1"/>
          <p:cNvSpPr>
            <a:spLocks noGrp="1" noRot="1" noChangeAspect="1" noTextEdit="1"/>
          </p:cNvSpPr>
          <p:nvPr>
            <p:ph type="sldImg"/>
          </p:nvPr>
        </p:nvSpPr>
        <p:spPr>
          <a:xfrm>
            <a:off x="404813" y="681038"/>
            <a:ext cx="6049962" cy="3403600"/>
          </a:xfrm>
          <a:ln/>
        </p:spPr>
      </p:sp>
      <p:sp>
        <p:nvSpPr>
          <p:cNvPr id="325635" name="Notes Placeholder 2"/>
          <p:cNvSpPr>
            <a:spLocks noGrp="1"/>
          </p:cNvSpPr>
          <p:nvPr>
            <p:ph type="body" idx="1"/>
          </p:nvPr>
        </p:nvSpPr>
        <p:spPr>
          <a:noFill/>
        </p:spPr>
        <p:txBody>
          <a:bodyPr/>
          <a:lstStyle/>
          <a:p>
            <a:r>
              <a:rPr lang="en-US" altLang="en-US">
                <a:latin typeface="Arial" panose="020B0604020202020204" pitchFamily="34" charset="0"/>
              </a:rPr>
              <a:t>We already did this one in the intro, so just review.</a:t>
            </a:r>
          </a:p>
        </p:txBody>
      </p:sp>
      <p:sp>
        <p:nvSpPr>
          <p:cNvPr id="325636"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6E5D757-DD25-4CED-9209-378FB8F6F2F6}" type="slidenum">
              <a:rPr lang="en-US" altLang="en-US"/>
              <a:pPr>
                <a:spcBef>
                  <a:spcPct val="0"/>
                </a:spcBef>
              </a:pPr>
              <a:t>192</a:t>
            </a:fld>
            <a:endParaRPr lang="en-US" altLang="en-US"/>
          </a:p>
        </p:txBody>
      </p:sp>
    </p:spTree>
    <p:extLst>
      <p:ext uri="{BB962C8B-B14F-4D97-AF65-F5344CB8AC3E}">
        <p14:creationId xmlns:p14="http://schemas.microsoft.com/office/powerpoint/2010/main" val="53387828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754773E-316A-474A-BF96-62066E7658A8}" type="slidenum">
              <a:rPr lang="en-US" altLang="en-US"/>
              <a:pPr>
                <a:spcBef>
                  <a:spcPct val="0"/>
                </a:spcBef>
              </a:pPr>
              <a:t>193</a:t>
            </a:fld>
            <a:endParaRPr lang="en-US" altLang="en-US"/>
          </a:p>
        </p:txBody>
      </p:sp>
      <p:sp>
        <p:nvSpPr>
          <p:cNvPr id="327683" name="Rectangle 2"/>
          <p:cNvSpPr>
            <a:spLocks noGrp="1" noRot="1" noChangeAspect="1" noChangeArrowheads="1" noTextEdit="1"/>
          </p:cNvSpPr>
          <p:nvPr>
            <p:ph type="sldImg"/>
          </p:nvPr>
        </p:nvSpPr>
        <p:spPr>
          <a:xfrm>
            <a:off x="404813" y="681038"/>
            <a:ext cx="6049962" cy="3403600"/>
          </a:xfrm>
          <a:ln/>
        </p:spPr>
      </p:sp>
      <p:sp>
        <p:nvSpPr>
          <p:cNvPr id="327684"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rPr>
              <a:t>Is this a form of “trespassing”?</a:t>
            </a:r>
          </a:p>
        </p:txBody>
      </p:sp>
    </p:spTree>
    <p:extLst>
      <p:ext uri="{BB962C8B-B14F-4D97-AF65-F5344CB8AC3E}">
        <p14:creationId xmlns:p14="http://schemas.microsoft.com/office/powerpoint/2010/main" val="402581521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Slide Image Placeholder 1"/>
          <p:cNvSpPr>
            <a:spLocks noGrp="1" noRot="1" noChangeAspect="1" noTextEdit="1"/>
          </p:cNvSpPr>
          <p:nvPr>
            <p:ph type="sldImg"/>
          </p:nvPr>
        </p:nvSpPr>
        <p:spPr>
          <a:xfrm>
            <a:off x="404813" y="681038"/>
            <a:ext cx="6049962" cy="3403600"/>
          </a:xfrm>
          <a:ln/>
        </p:spPr>
      </p:sp>
      <p:sp>
        <p:nvSpPr>
          <p:cNvPr id="329731" name="Notes Placeholder 2"/>
          <p:cNvSpPr>
            <a:spLocks noGrp="1"/>
          </p:cNvSpPr>
          <p:nvPr>
            <p:ph type="body" idx="1"/>
          </p:nvPr>
        </p:nvSpPr>
        <p:spPr>
          <a:noFill/>
        </p:spPr>
        <p:txBody>
          <a:bodyPr/>
          <a:lstStyle/>
          <a:p>
            <a:r>
              <a:rPr lang="en-US" altLang="en-US" dirty="0">
                <a:latin typeface="Arial" panose="020B0604020202020204" pitchFamily="34" charset="0"/>
              </a:rPr>
              <a:t>Policy implication: net neutrality.			</a:t>
            </a:r>
          </a:p>
          <a:p>
            <a:r>
              <a:rPr lang="en-US" sz="1200" b="0" i="0" kern="1200" dirty="0">
                <a:solidFill>
                  <a:schemeClr val="tx1"/>
                </a:solidFill>
                <a:effectLst/>
                <a:latin typeface="+mn-lt"/>
                <a:ea typeface="+mn-ea"/>
                <a:cs typeface="+mn-cs"/>
              </a:rPr>
              <a:t>The FCC classified </a:t>
            </a:r>
            <a:r>
              <a:rPr lang="en-US" sz="1200" b="0" i="0" u="none" strike="noStrike" kern="1200" dirty="0">
                <a:solidFill>
                  <a:schemeClr val="tx1"/>
                </a:solidFill>
                <a:effectLst/>
                <a:latin typeface="+mn-lt"/>
                <a:ea typeface="+mn-ea"/>
                <a:cs typeface="+mn-cs"/>
                <a:hlinkClick r:id="rId3" tooltip="Internet Service Providers"/>
              </a:rPr>
              <a:t>Internet Service Providers</a:t>
            </a:r>
            <a:r>
              <a:rPr lang="en-US" sz="1200" b="0" i="0" kern="1200" dirty="0">
                <a:solidFill>
                  <a:schemeClr val="tx1"/>
                </a:solidFill>
                <a:effectLst/>
                <a:latin typeface="+mn-lt"/>
                <a:ea typeface="+mn-ea"/>
                <a:cs typeface="+mn-cs"/>
              </a:rPr>
              <a:t> as common carriers, effective June 12, 2015, for the purpose of enforcing </a:t>
            </a:r>
            <a:r>
              <a:rPr lang="en-US" sz="1200" b="0" i="0" u="sng" kern="1200" dirty="0">
                <a:solidFill>
                  <a:schemeClr val="tx1"/>
                </a:solidFill>
                <a:effectLst/>
                <a:latin typeface="+mn-lt"/>
                <a:ea typeface="+mn-ea"/>
                <a:cs typeface="+mn-cs"/>
                <a:hlinkClick r:id="rId4" tooltip="Net neutrality"/>
              </a:rPr>
              <a:t>net neutrality</a:t>
            </a:r>
            <a:endParaRPr lang="en-US" sz="1200" b="0" i="0" u="sng" kern="1200" dirty="0">
              <a:solidFill>
                <a:schemeClr val="tx1"/>
              </a:solidFill>
              <a:effectLst/>
              <a:latin typeface="+mn-lt"/>
              <a:ea typeface="+mn-ea"/>
              <a:cs typeface="+mn-cs"/>
            </a:endParaRPr>
          </a:p>
          <a:p>
            <a:r>
              <a:rPr lang="en-US" sz="1200" b="0" i="0" u="sng" kern="1200" dirty="0">
                <a:solidFill>
                  <a:schemeClr val="tx1"/>
                </a:solidFill>
                <a:effectLst/>
                <a:latin typeface="+mn-lt"/>
                <a:ea typeface="+mn-ea"/>
                <a:cs typeface="+mn-cs"/>
              </a:rPr>
              <a:t>(Wikipedia)  But this could always change.  </a:t>
            </a:r>
          </a:p>
          <a:p>
            <a:r>
              <a:rPr lang="en-US" altLang="en-US" dirty="0">
                <a:latin typeface="Arial" panose="020B0604020202020204" pitchFamily="34" charset="0"/>
              </a:rPr>
              <a:t>https://transition.fcc.gov/files/logos/fcc-seal_black-large.png  </a:t>
            </a:r>
          </a:p>
          <a:p>
            <a:r>
              <a:rPr lang="en-US" altLang="en-US" dirty="0">
                <a:latin typeface="Arial" panose="020B0604020202020204" pitchFamily="34" charset="0"/>
              </a:rPr>
              <a:t>http://www.bandwidthplace.com/comparing-different-types-of-internet-service-providers-article/ </a:t>
            </a:r>
          </a:p>
        </p:txBody>
      </p:sp>
      <p:sp>
        <p:nvSpPr>
          <p:cNvPr id="329732"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05D67A94-3714-4574-8859-3C260011AD49}"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194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6067678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Slide Image Placeholder 1"/>
          <p:cNvSpPr>
            <a:spLocks noGrp="1" noRot="1" noChangeAspect="1" noTextEdit="1"/>
          </p:cNvSpPr>
          <p:nvPr>
            <p:ph type="sldImg"/>
          </p:nvPr>
        </p:nvSpPr>
        <p:spPr>
          <a:xfrm>
            <a:off x="404813" y="681038"/>
            <a:ext cx="6049962" cy="3403600"/>
          </a:xfrm>
          <a:ln/>
        </p:spPr>
      </p:sp>
      <p:sp>
        <p:nvSpPr>
          <p:cNvPr id="329731" name="Notes Placeholder 2"/>
          <p:cNvSpPr>
            <a:spLocks noGrp="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Stop Enabling Sex Traffickers Act of 2017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https://i.ytimg.com/vi/7xOBwJX_5UA/maxresdefault.jpg </a:t>
            </a:r>
          </a:p>
          <a:p>
            <a:endParaRPr lang="en-US" altLang="en-US" dirty="0">
              <a:latin typeface="Arial" panose="020B0604020202020204" pitchFamily="34" charset="0"/>
            </a:endParaRPr>
          </a:p>
        </p:txBody>
      </p:sp>
      <p:sp>
        <p:nvSpPr>
          <p:cNvPr id="329732"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05D67A94-3714-4574-8859-3C260011AD49}"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195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4737491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B74F9D9-EB49-48FB-AA16-586A7F1DF74E}" type="slidenum">
              <a:rPr lang="en-US" altLang="en-US"/>
              <a:pPr>
                <a:spcBef>
                  <a:spcPct val="0"/>
                </a:spcBef>
              </a:pPr>
              <a:t>196</a:t>
            </a:fld>
            <a:endParaRPr lang="en-US" altLang="en-US"/>
          </a:p>
        </p:txBody>
      </p:sp>
      <p:sp>
        <p:nvSpPr>
          <p:cNvPr id="331779" name="Rectangle 2"/>
          <p:cNvSpPr>
            <a:spLocks noGrp="1" noRot="1" noChangeAspect="1" noChangeArrowheads="1" noTextEdit="1"/>
          </p:cNvSpPr>
          <p:nvPr>
            <p:ph type="sldImg"/>
          </p:nvPr>
        </p:nvSpPr>
        <p:spPr>
          <a:xfrm>
            <a:off x="404813" y="681038"/>
            <a:ext cx="6049962" cy="3403600"/>
          </a:xfrm>
          <a:ln/>
        </p:spPr>
      </p:sp>
      <p:sp>
        <p:nvSpPr>
          <p:cNvPr id="331780"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rPr>
              <a:t>Is abortion murder?</a:t>
            </a:r>
          </a:p>
        </p:txBody>
      </p:sp>
    </p:spTree>
    <p:extLst>
      <p:ext uri="{BB962C8B-B14F-4D97-AF65-F5344CB8AC3E}">
        <p14:creationId xmlns:p14="http://schemas.microsoft.com/office/powerpoint/2010/main" val="246382819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CDD3C76-BB8D-4BE0-B6C2-6BC607EC7D71}" type="slidenum">
              <a:rPr lang="en-US" altLang="en-US"/>
              <a:pPr>
                <a:spcBef>
                  <a:spcPct val="0"/>
                </a:spcBef>
              </a:pPr>
              <a:t>197</a:t>
            </a:fld>
            <a:endParaRPr lang="en-US" altLang="en-US"/>
          </a:p>
        </p:txBody>
      </p:sp>
      <p:sp>
        <p:nvSpPr>
          <p:cNvPr id="333827" name="Rectangle 2"/>
          <p:cNvSpPr>
            <a:spLocks noGrp="1" noRot="1" noChangeAspect="1" noChangeArrowheads="1" noTextEdit="1"/>
          </p:cNvSpPr>
          <p:nvPr>
            <p:ph type="sldImg"/>
          </p:nvPr>
        </p:nvSpPr>
        <p:spPr>
          <a:xfrm>
            <a:off x="404813" y="681038"/>
            <a:ext cx="6049962" cy="3403600"/>
          </a:xfrm>
          <a:ln/>
        </p:spPr>
      </p:sp>
      <p:sp>
        <p:nvSpPr>
          <p:cNvPr id="333828"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rPr>
              <a:t>What is software?</a:t>
            </a:r>
          </a:p>
          <a:p>
            <a:pPr eaLnBrk="1" hangingPunct="1"/>
            <a:r>
              <a:rPr lang="en-US" altLang="en-US">
                <a:latin typeface="Arial" panose="020B0604020202020204" pitchFamily="34" charset="0"/>
              </a:rPr>
              <a:t>Is copying digital music stealing?</a:t>
            </a:r>
          </a:p>
        </p:txBody>
      </p:sp>
    </p:spTree>
    <p:extLst>
      <p:ext uri="{BB962C8B-B14F-4D97-AF65-F5344CB8AC3E}">
        <p14:creationId xmlns:p14="http://schemas.microsoft.com/office/powerpoint/2010/main" val="3164902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latin typeface="Arial" panose="020B0604020202020204" pitchFamily="34" charset="0"/>
              </a:rPr>
              <a:t>But what happens if people are in different roles.  I don’t need anyone to bring me food.  So does that mean I have no responsibility to bring food to anyone else, even my children?</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What if not everyone wants what you want.  Suppose you are happy to give your software away free.  Does this mean you can steal someone else’s?  (</a:t>
            </a:r>
            <a:r>
              <a:rPr lang="en-US" altLang="en-US" dirty="0" err="1">
                <a:latin typeface="Arial" panose="020B0604020202020204" pitchFamily="34" charset="0"/>
              </a:rPr>
              <a:t>Tavani</a:t>
            </a:r>
            <a:r>
              <a:rPr lang="en-US" altLang="en-US" dirty="0">
                <a:latin typeface="Arial" panose="020B0604020202020204" pitchFamily="34" charset="0"/>
              </a:rPr>
              <a:t>, p 48)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Or this:  Someone on your engineering team is grossly incompetent and is putting the whole project at risk.  You consider reporting him. But you don’t because, if you were incompetent, you wouldn’t want to be reported.</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r>
              <a:rPr lang="en-US" dirty="0"/>
              <a:t>https://f69aa27b9b6c6702e27b-ffbfdeddb5f7166a1729dfea28599a63.ssl.cf3.rackcdn.com/raw_21921_d276d92790a041f5a098fed693a118c6_pile-vegetables.jpg</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429B1E8A-AB7A-4221-8824-FBA98A09A435}" type="slidenum">
              <a:rPr lang="en-US" altLang="en-US" smtClean="0"/>
              <a:pPr>
                <a:defRPr/>
              </a:pPr>
              <a:t>20</a:t>
            </a:fld>
            <a:endParaRPr lang="en-US" altLang="en-US"/>
          </a:p>
        </p:txBody>
      </p:sp>
    </p:spTree>
    <p:extLst>
      <p:ext uri="{BB962C8B-B14F-4D97-AF65-F5344CB8AC3E}">
        <p14:creationId xmlns:p14="http://schemas.microsoft.com/office/powerpoint/2010/main" val="3670911732"/>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Slide Image Placeholder 1"/>
          <p:cNvSpPr>
            <a:spLocks noGrp="1" noRot="1" noChangeAspect="1" noTextEdit="1"/>
          </p:cNvSpPr>
          <p:nvPr>
            <p:ph type="sldImg"/>
          </p:nvPr>
        </p:nvSpPr>
        <p:spPr>
          <a:xfrm>
            <a:off x="404813" y="681038"/>
            <a:ext cx="6049962" cy="3403600"/>
          </a:xfrm>
          <a:ln/>
        </p:spPr>
      </p:sp>
      <p:sp>
        <p:nvSpPr>
          <p:cNvPr id="336899" name="Notes Placeholder 2"/>
          <p:cNvSpPr>
            <a:spLocks noGrp="1"/>
          </p:cNvSpPr>
          <p:nvPr>
            <p:ph type="body" idx="1"/>
          </p:nvPr>
        </p:nvSpPr>
        <p:spPr>
          <a:noFill/>
        </p:spPr>
        <p:txBody>
          <a:bodyPr/>
          <a:lstStyle/>
          <a:p>
            <a:r>
              <a:rPr lang="en-US" altLang="en-US">
                <a:latin typeface="Arial" panose="020B0604020202020204" pitchFamily="34" charset="0"/>
              </a:rPr>
              <a:t>http://www.wired.com/threatlevel/2012/01/judge-orders-laptop-decryption/  </a:t>
            </a:r>
          </a:p>
          <a:p>
            <a:r>
              <a:rPr lang="en-US" altLang="en-US">
                <a:latin typeface="Arial" panose="020B0604020202020204" pitchFamily="34" charset="0"/>
              </a:rPr>
              <a:t>In Feb, 2012, the 10th U.S. Circuit Court of Appeals, upheld the January decision that a woman accused of mortgage fraud must decrypt her laptop.</a:t>
            </a:r>
          </a:p>
          <a:p>
            <a:endParaRPr lang="en-US" altLang="en-US">
              <a:latin typeface="Arial" panose="020B0604020202020204" pitchFamily="34" charset="0"/>
            </a:endParaRPr>
          </a:p>
        </p:txBody>
      </p:sp>
      <p:sp>
        <p:nvSpPr>
          <p:cNvPr id="336900"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0ABBD8C-7AF1-4C5A-836B-D60960F8CE40}" type="slidenum">
              <a:rPr lang="en-US" altLang="en-US"/>
              <a:pPr>
                <a:spcBef>
                  <a:spcPct val="0"/>
                </a:spcBef>
              </a:pPr>
              <a:t>199</a:t>
            </a:fld>
            <a:endParaRPr lang="en-US" altLang="en-US"/>
          </a:p>
        </p:txBody>
      </p:sp>
    </p:spTree>
    <p:extLst>
      <p:ext uri="{BB962C8B-B14F-4D97-AF65-F5344CB8AC3E}">
        <p14:creationId xmlns:p14="http://schemas.microsoft.com/office/powerpoint/2010/main" val="4101099016"/>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9962" cy="3403600"/>
          </a:xfrm>
        </p:spPr>
      </p:sp>
      <p:sp>
        <p:nvSpPr>
          <p:cNvPr id="3" name="Notes Placeholder 2"/>
          <p:cNvSpPr>
            <a:spLocks noGrp="1"/>
          </p:cNvSpPr>
          <p:nvPr>
            <p:ph type="body" idx="1"/>
          </p:nvPr>
        </p:nvSpPr>
        <p:spPr/>
        <p:txBody>
          <a:bodyPr/>
          <a:lstStyle/>
          <a:p>
            <a:r>
              <a:rPr lang="en-US" dirty="0"/>
              <a:t>Australia text from Wikipedia</a:t>
            </a:r>
          </a:p>
          <a:p>
            <a:r>
              <a:rPr lang="en-US" dirty="0"/>
              <a:t>Belgium worry about self-incrimination</a:t>
            </a:r>
          </a:p>
          <a:p>
            <a:endParaRPr lang="en-US" dirty="0"/>
          </a:p>
          <a:p>
            <a:r>
              <a:rPr lang="en-US" dirty="0"/>
              <a:t>This means laws requiring</a:t>
            </a:r>
            <a:r>
              <a:rPr lang="en-US" baseline="0" dirty="0"/>
              <a:t> you to give up your encryption key.</a:t>
            </a:r>
            <a:endParaRPr lang="en-US" dirty="0"/>
          </a:p>
        </p:txBody>
      </p:sp>
      <p:sp>
        <p:nvSpPr>
          <p:cNvPr id="4" name="Slide Number Placeholder 3"/>
          <p:cNvSpPr>
            <a:spLocks noGrp="1"/>
          </p:cNvSpPr>
          <p:nvPr>
            <p:ph type="sldNum" sz="quarter" idx="10"/>
          </p:nvPr>
        </p:nvSpPr>
        <p:spPr/>
        <p:txBody>
          <a:bodyPr/>
          <a:lstStyle/>
          <a:p>
            <a:pPr>
              <a:defRPr/>
            </a:pPr>
            <a:fld id="{429B1E8A-AB7A-4221-8824-FBA98A09A435}" type="slidenum">
              <a:rPr lang="en-US" altLang="en-US" smtClean="0"/>
              <a:pPr>
                <a:defRPr/>
              </a:pPr>
              <a:t>200</a:t>
            </a:fld>
            <a:endParaRPr lang="en-US" altLang="en-US"/>
          </a:p>
        </p:txBody>
      </p:sp>
    </p:spTree>
    <p:extLst>
      <p:ext uri="{BB962C8B-B14F-4D97-AF65-F5344CB8AC3E}">
        <p14:creationId xmlns:p14="http://schemas.microsoft.com/office/powerpoint/2010/main" val="255890851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a:xfrm>
            <a:off x="404813" y="681038"/>
            <a:ext cx="6049962" cy="3403600"/>
          </a:xfrm>
          <a:ln/>
        </p:spPr>
      </p:sp>
      <p:sp>
        <p:nvSpPr>
          <p:cNvPr id="338947" name="Notes Placeholder 2"/>
          <p:cNvSpPr>
            <a:spLocks noGrp="1"/>
          </p:cNvSpPr>
          <p:nvPr>
            <p:ph type="body" idx="1"/>
          </p:nvPr>
        </p:nvSpPr>
        <p:spPr>
          <a:noFill/>
        </p:spPr>
        <p:txBody>
          <a:bodyPr/>
          <a:lstStyle/>
          <a:p>
            <a:r>
              <a:rPr lang="en-US" altLang="en-US">
                <a:latin typeface="Arial" panose="020B0604020202020204" pitchFamily="34" charset="0"/>
              </a:rPr>
              <a:t>http://www.wired.com/threatlevel/2012/01/judge-orders-laptop-decryption/  </a:t>
            </a:r>
          </a:p>
          <a:p>
            <a:r>
              <a:rPr lang="en-US" altLang="en-US">
                <a:latin typeface="Arial" panose="020B0604020202020204" pitchFamily="34" charset="0"/>
              </a:rPr>
              <a:t>http://www.wired.com/threatlevel/2012/02/laptop-decryption-unconstitutional/</a:t>
            </a:r>
          </a:p>
          <a:p>
            <a:r>
              <a:rPr lang="en-US" altLang="en-US">
                <a:latin typeface="Arial" panose="020B0604020202020204" pitchFamily="34" charset="0"/>
              </a:rPr>
              <a:t>Disk image: http://www.zdnet.com/blog/doc/what-about-the-hard-drive-in-your-printer/1551 </a:t>
            </a:r>
          </a:p>
          <a:p>
            <a:r>
              <a:rPr lang="en-US" altLang="en-US">
                <a:latin typeface="Arial" panose="020B0604020202020204" pitchFamily="34" charset="0"/>
              </a:rPr>
              <a:t>Picture to illustrate “back and forth”: http://www.acclaimclipart.com/free_clipart_images/boys_throwing_a_ball_back_and_forth_0515-1001-0204-0410.html </a:t>
            </a:r>
          </a:p>
          <a:p>
            <a:endParaRPr lang="en-US" altLang="en-US">
              <a:latin typeface="Arial" panose="020B0604020202020204" pitchFamily="34" charset="0"/>
            </a:endParaRPr>
          </a:p>
          <a:p>
            <a:endParaRPr lang="en-US" altLang="en-US">
              <a:latin typeface="Arial" panose="020B0604020202020204" pitchFamily="34" charset="0"/>
            </a:endParaRPr>
          </a:p>
        </p:txBody>
      </p:sp>
      <p:sp>
        <p:nvSpPr>
          <p:cNvPr id="338948"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A296E90-AF41-4F2B-81B7-7AEC19FC1460}" type="slidenum">
              <a:rPr lang="en-US" altLang="en-US"/>
              <a:pPr>
                <a:spcBef>
                  <a:spcPct val="0"/>
                </a:spcBef>
              </a:pPr>
              <a:t>201</a:t>
            </a:fld>
            <a:endParaRPr lang="en-US" altLang="en-US"/>
          </a:p>
        </p:txBody>
      </p:sp>
    </p:spTree>
    <p:extLst>
      <p:ext uri="{BB962C8B-B14F-4D97-AF65-F5344CB8AC3E}">
        <p14:creationId xmlns:p14="http://schemas.microsoft.com/office/powerpoint/2010/main" val="48111045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9962" cy="3403600"/>
          </a:xfrm>
        </p:spPr>
      </p:sp>
      <p:sp>
        <p:nvSpPr>
          <p:cNvPr id="3" name="Notes Placeholder 2"/>
          <p:cNvSpPr>
            <a:spLocks noGrp="1"/>
          </p:cNvSpPr>
          <p:nvPr>
            <p:ph type="body" idx="1"/>
          </p:nvPr>
        </p:nvSpPr>
        <p:spPr/>
        <p:txBody>
          <a:bodyPr/>
          <a:lstStyle/>
          <a:p>
            <a:r>
              <a:rPr lang="en-US" dirty="0"/>
              <a:t>http://arstechnica.com/tech-policy/2014/06/massachusetts-high-court-orders-suspect-to-decrypt-his-computers/  </a:t>
            </a:r>
          </a:p>
          <a:p>
            <a:endParaRPr lang="en-US" dirty="0"/>
          </a:p>
          <a:p>
            <a:r>
              <a:rPr lang="en-US" dirty="0"/>
              <a:t>Legalities</a:t>
            </a:r>
            <a:r>
              <a:rPr lang="en-US" baseline="0" dirty="0"/>
              <a:t> are complex.  One issue is whether, in boasting to police, suspect had already said enough about what was on the computers that decrypting them would not be incriminating himself.  This precedent only applies in MA.</a:t>
            </a:r>
            <a:endParaRPr lang="en-US" dirty="0"/>
          </a:p>
        </p:txBody>
      </p:sp>
      <p:sp>
        <p:nvSpPr>
          <p:cNvPr id="4" name="Slide Number Placeholder 3"/>
          <p:cNvSpPr>
            <a:spLocks noGrp="1"/>
          </p:cNvSpPr>
          <p:nvPr>
            <p:ph type="sldNum" sz="quarter" idx="10"/>
          </p:nvPr>
        </p:nvSpPr>
        <p:spPr/>
        <p:txBody>
          <a:bodyPr/>
          <a:lstStyle/>
          <a:p>
            <a:pPr>
              <a:defRPr/>
            </a:pPr>
            <a:fld id="{429B1E8A-AB7A-4221-8824-FBA98A09A435}" type="slidenum">
              <a:rPr lang="en-US" altLang="en-US" smtClean="0"/>
              <a:pPr>
                <a:defRPr/>
              </a:pPr>
              <a:t>202</a:t>
            </a:fld>
            <a:endParaRPr lang="en-US" altLang="en-US"/>
          </a:p>
        </p:txBody>
      </p:sp>
    </p:spTree>
    <p:extLst>
      <p:ext uri="{BB962C8B-B14F-4D97-AF65-F5344CB8AC3E}">
        <p14:creationId xmlns:p14="http://schemas.microsoft.com/office/powerpoint/2010/main" val="406494752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a:xfrm>
            <a:off x="404813" y="681038"/>
            <a:ext cx="6049962" cy="3403600"/>
          </a:xfrm>
          <a:ln/>
        </p:spPr>
      </p:sp>
      <p:sp>
        <p:nvSpPr>
          <p:cNvPr id="349187" name="Notes Placeholder 2"/>
          <p:cNvSpPr>
            <a:spLocks noGrp="1"/>
          </p:cNvSpPr>
          <p:nvPr>
            <p:ph type="body" idx="1"/>
          </p:nvPr>
        </p:nvSpPr>
        <p:spPr>
          <a:noFill/>
        </p:spPr>
        <p:txBody>
          <a:bodyPr/>
          <a:lstStyle/>
          <a:p>
            <a:r>
              <a:rPr lang="en-US" altLang="en-US">
                <a:latin typeface="Arial" panose="020B0604020202020204" pitchFamily="34" charset="0"/>
              </a:rPr>
              <a:t>http://www.theatlantic.com/technology/archive/2013/01/could-human-enhancement-turn-soldiers-into-weapons-that-violate-international-law-yes/266732/ </a:t>
            </a:r>
          </a:p>
        </p:txBody>
      </p:sp>
      <p:sp>
        <p:nvSpPr>
          <p:cNvPr id="349188"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B7B81CD-3028-4017-BD2D-A810ABC7CB5E}" type="slidenum">
              <a:rPr lang="en-US" altLang="en-US"/>
              <a:pPr>
                <a:spcBef>
                  <a:spcPct val="0"/>
                </a:spcBef>
              </a:pPr>
              <a:t>203</a:t>
            </a:fld>
            <a:endParaRPr lang="en-US" altLang="en-US"/>
          </a:p>
        </p:txBody>
      </p:sp>
    </p:spTree>
    <p:extLst>
      <p:ext uri="{BB962C8B-B14F-4D97-AF65-F5344CB8AC3E}">
        <p14:creationId xmlns:p14="http://schemas.microsoft.com/office/powerpoint/2010/main" val="370751600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a:xfrm>
            <a:off x="404813" y="681038"/>
            <a:ext cx="6049962" cy="3403600"/>
          </a:xfrm>
          <a:ln/>
        </p:spPr>
      </p:sp>
      <p:sp>
        <p:nvSpPr>
          <p:cNvPr id="351235" name="Notes Placeholder 2"/>
          <p:cNvSpPr>
            <a:spLocks noGrp="1"/>
          </p:cNvSpPr>
          <p:nvPr>
            <p:ph type="body" idx="1"/>
          </p:nvPr>
        </p:nvSpPr>
        <p:spPr>
          <a:noFill/>
        </p:spPr>
        <p:txBody>
          <a:bodyPr/>
          <a:lstStyle/>
          <a:p>
            <a:r>
              <a:rPr lang="en-US" altLang="en-US" b="1">
                <a:latin typeface="Arial" panose="020B0604020202020204" pitchFamily="34" charset="0"/>
              </a:rPr>
              <a:t>High contracting party</a:t>
            </a:r>
            <a:r>
              <a:rPr lang="en-US" altLang="en-US">
                <a:latin typeface="Arial" panose="020B0604020202020204" pitchFamily="34" charset="0"/>
              </a:rPr>
              <a:t> is a term in international law for the parties to an international agreement.</a:t>
            </a:r>
          </a:p>
          <a:p>
            <a:r>
              <a:rPr lang="en-US" altLang="en-US">
                <a:latin typeface="Arial" panose="020B0604020202020204" pitchFamily="34" charset="0"/>
              </a:rPr>
              <a:t>http://www.theatlantic.com/technology/archive/2013/01/could-human-enhancement-turn-soldiers-into-weapons-that-violate-international-law-yes/266732/ </a:t>
            </a:r>
          </a:p>
        </p:txBody>
      </p:sp>
      <p:sp>
        <p:nvSpPr>
          <p:cNvPr id="351236"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5B79CBE-52BD-4921-BC29-066DD87E1B7F}" type="slidenum">
              <a:rPr lang="en-US" altLang="en-US"/>
              <a:pPr>
                <a:spcBef>
                  <a:spcPct val="0"/>
                </a:spcBef>
              </a:pPr>
              <a:t>204</a:t>
            </a:fld>
            <a:endParaRPr lang="en-US" altLang="en-US"/>
          </a:p>
        </p:txBody>
      </p:sp>
    </p:spTree>
    <p:extLst>
      <p:ext uri="{BB962C8B-B14F-4D97-AF65-F5344CB8AC3E}">
        <p14:creationId xmlns:p14="http://schemas.microsoft.com/office/powerpoint/2010/main" val="1153796658"/>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xfrm>
            <a:off x="404813" y="681038"/>
            <a:ext cx="6049962" cy="3403600"/>
          </a:xfrm>
          <a:ln/>
        </p:spPr>
      </p:sp>
      <p:sp>
        <p:nvSpPr>
          <p:cNvPr id="357379" name="Notes Placeholder 2"/>
          <p:cNvSpPr>
            <a:spLocks noGrp="1"/>
          </p:cNvSpPr>
          <p:nvPr>
            <p:ph type="body" idx="1"/>
          </p:nvPr>
        </p:nvSpPr>
        <p:spPr>
          <a:noFill/>
        </p:spPr>
        <p:txBody>
          <a:bodyPr/>
          <a:lstStyle/>
          <a:p>
            <a:r>
              <a:rPr lang="en-US" altLang="en-US">
                <a:latin typeface="Arial" panose="020B0604020202020204" pitchFamily="34" charset="0"/>
              </a:rPr>
              <a:t>If we just use lasik on a human, probably not a weapon.  But how much would have to be enhanced/replaced before we would have a weapon?</a:t>
            </a:r>
          </a:p>
          <a:p>
            <a:r>
              <a:rPr lang="en-US" altLang="en-US">
                <a:latin typeface="Arial" panose="020B0604020202020204" pitchFamily="34" charset="0"/>
              </a:rPr>
              <a:t>http://www.theatlantic.com/technology/archive/2013/01/could-human-enhancement-turn-soldiers-into-weapons-that-violate-international-law-yes/266732/ </a:t>
            </a:r>
          </a:p>
        </p:txBody>
      </p:sp>
      <p:sp>
        <p:nvSpPr>
          <p:cNvPr id="357380"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89040B6-1C02-4506-A96F-E5B23DD5BB7F}" type="slidenum">
              <a:rPr lang="en-US" altLang="en-US"/>
              <a:pPr>
                <a:spcBef>
                  <a:spcPct val="0"/>
                </a:spcBef>
              </a:pPr>
              <a:t>205</a:t>
            </a:fld>
            <a:endParaRPr lang="en-US" altLang="en-US"/>
          </a:p>
        </p:txBody>
      </p:sp>
    </p:spTree>
    <p:extLst>
      <p:ext uri="{BB962C8B-B14F-4D97-AF65-F5344CB8AC3E}">
        <p14:creationId xmlns:p14="http://schemas.microsoft.com/office/powerpoint/2010/main" val="2735853457"/>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C04D967-C977-4A68-B92E-471842790258}" type="slidenum">
              <a:rPr lang="en-US" altLang="en-US"/>
              <a:pPr>
                <a:spcBef>
                  <a:spcPct val="0"/>
                </a:spcBef>
              </a:pPr>
              <a:t>206</a:t>
            </a:fld>
            <a:endParaRPr lang="en-US" altLang="en-US"/>
          </a:p>
        </p:txBody>
      </p:sp>
      <p:sp>
        <p:nvSpPr>
          <p:cNvPr id="359427" name="Rectangle 2"/>
          <p:cNvSpPr>
            <a:spLocks noGrp="1" noRot="1" noChangeAspect="1" noChangeArrowheads="1" noTextEdit="1"/>
          </p:cNvSpPr>
          <p:nvPr>
            <p:ph type="sldImg"/>
          </p:nvPr>
        </p:nvSpPr>
        <p:spPr>
          <a:xfrm>
            <a:off x="404813" y="681038"/>
            <a:ext cx="6049962" cy="3403600"/>
          </a:xfrm>
          <a:ln/>
        </p:spPr>
      </p:sp>
      <p:sp>
        <p:nvSpPr>
          <p:cNvPr id="359428"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rPr>
              <a:t>Most of this from: http://www.nap.edu/catalog.php?record_id=12651</a:t>
            </a:r>
          </a:p>
          <a:p>
            <a:pPr eaLnBrk="1" hangingPunct="1"/>
            <a:r>
              <a:rPr lang="en-US" altLang="en-US">
                <a:latin typeface="Arial" panose="020B0604020202020204" pitchFamily="34" charset="0"/>
              </a:rPr>
              <a:t>Jus ad bellum: just cause for going to war</a:t>
            </a:r>
          </a:p>
          <a:p>
            <a:pPr eaLnBrk="1" hangingPunct="1"/>
            <a:r>
              <a:rPr lang="en-US" altLang="en-US">
                <a:latin typeface="Arial" panose="020B0604020202020204" pitchFamily="34" charset="0"/>
              </a:rPr>
              <a:t>Jus in bello: just way to wage war</a:t>
            </a:r>
          </a:p>
        </p:txBody>
      </p:sp>
    </p:spTree>
    <p:extLst>
      <p:ext uri="{BB962C8B-B14F-4D97-AF65-F5344CB8AC3E}">
        <p14:creationId xmlns:p14="http://schemas.microsoft.com/office/powerpoint/2010/main" val="643672530"/>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AD01B65-C85F-4A50-BDF0-018B2B718CC3}" type="slidenum">
              <a:rPr lang="en-US" altLang="en-US"/>
              <a:pPr>
                <a:spcBef>
                  <a:spcPct val="0"/>
                </a:spcBef>
              </a:pPr>
              <a:t>207</a:t>
            </a:fld>
            <a:endParaRPr lang="en-US" altLang="en-US"/>
          </a:p>
        </p:txBody>
      </p:sp>
      <p:sp>
        <p:nvSpPr>
          <p:cNvPr id="361475" name="Rectangle 2"/>
          <p:cNvSpPr>
            <a:spLocks noGrp="1" noRot="1" noChangeAspect="1" noChangeArrowheads="1" noTextEdit="1"/>
          </p:cNvSpPr>
          <p:nvPr>
            <p:ph type="sldImg"/>
          </p:nvPr>
        </p:nvSpPr>
        <p:spPr>
          <a:xfrm>
            <a:off x="404813" y="681038"/>
            <a:ext cx="6049962" cy="3403600"/>
          </a:xfrm>
          <a:ln/>
        </p:spPr>
      </p:sp>
      <p:sp>
        <p:nvSpPr>
          <p:cNvPr id="361476"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rPr>
              <a:t>Jus ad bellum: just cause for going to war</a:t>
            </a:r>
          </a:p>
          <a:p>
            <a:pPr eaLnBrk="1" hangingPunct="1"/>
            <a:r>
              <a:rPr lang="en-US" altLang="en-US">
                <a:latin typeface="Arial" panose="020B0604020202020204" pitchFamily="34" charset="0"/>
              </a:rPr>
              <a:t>Jus in bello: just way to wage war</a:t>
            </a:r>
          </a:p>
          <a:p>
            <a:pPr eaLnBrk="1" hangingPunct="1"/>
            <a:r>
              <a:rPr lang="en-US" altLang="en-US">
                <a:latin typeface="Arial" panose="020B0604020202020204" pitchFamily="34" charset="0"/>
              </a:rPr>
              <a:t>Perfidy: you can’t pretend to be an ambulance</a:t>
            </a:r>
          </a:p>
          <a:p>
            <a:pPr eaLnBrk="1" hangingPunct="1"/>
            <a:r>
              <a:rPr lang="en-US" altLang="en-US">
                <a:latin typeface="Arial" panose="020B0604020202020204" pitchFamily="34" charset="0"/>
              </a:rPr>
              <a:t>Distinction: you have to mark military objects clearly</a:t>
            </a:r>
          </a:p>
        </p:txBody>
      </p:sp>
    </p:spTree>
    <p:extLst>
      <p:ext uri="{BB962C8B-B14F-4D97-AF65-F5344CB8AC3E}">
        <p14:creationId xmlns:p14="http://schemas.microsoft.com/office/powerpoint/2010/main" val="3582811888"/>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BD49A7E-685F-4853-8E4D-14CACD8D1670}" type="slidenum">
              <a:rPr lang="en-US" altLang="en-US"/>
              <a:pPr>
                <a:spcBef>
                  <a:spcPct val="0"/>
                </a:spcBef>
              </a:pPr>
              <a:t>208</a:t>
            </a:fld>
            <a:endParaRPr lang="en-US" altLang="en-US"/>
          </a:p>
        </p:txBody>
      </p:sp>
      <p:sp>
        <p:nvSpPr>
          <p:cNvPr id="363523" name="Rectangle 2"/>
          <p:cNvSpPr>
            <a:spLocks noGrp="1" noRot="1" noChangeAspect="1" noChangeArrowheads="1" noTextEdit="1"/>
          </p:cNvSpPr>
          <p:nvPr>
            <p:ph type="sldImg"/>
          </p:nvPr>
        </p:nvSpPr>
        <p:spPr>
          <a:xfrm>
            <a:off x="404813" y="681038"/>
            <a:ext cx="6049962" cy="3403600"/>
          </a:xfrm>
          <a:ln/>
        </p:spPr>
      </p:sp>
      <p:sp>
        <p:nvSpPr>
          <p:cNvPr id="363524"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rPr>
              <a:t>Jus ad bellum: just cause for going to war</a:t>
            </a:r>
          </a:p>
          <a:p>
            <a:pPr eaLnBrk="1" hangingPunct="1"/>
            <a:r>
              <a:rPr lang="en-US" altLang="en-US">
                <a:latin typeface="Arial" panose="020B0604020202020204" pitchFamily="34" charset="0"/>
              </a:rPr>
              <a:t>Jus in bello: just way to wage war</a:t>
            </a:r>
          </a:p>
          <a:p>
            <a:pPr eaLnBrk="1" hangingPunct="1"/>
            <a:r>
              <a:rPr lang="en-US" altLang="en-US">
                <a:latin typeface="Arial" panose="020B0604020202020204" pitchFamily="34" charset="0"/>
              </a:rPr>
              <a:t>Perfidy: you can’t pretend to be an ambulance</a:t>
            </a:r>
          </a:p>
          <a:p>
            <a:pPr eaLnBrk="1" hangingPunct="1"/>
            <a:r>
              <a:rPr lang="en-US" altLang="en-US">
                <a:latin typeface="Arial" panose="020B0604020202020204" pitchFamily="34" charset="0"/>
              </a:rPr>
              <a:t>Distinction: you have to mark military objects clearly</a:t>
            </a:r>
          </a:p>
        </p:txBody>
      </p:sp>
    </p:spTree>
    <p:extLst>
      <p:ext uri="{BB962C8B-B14F-4D97-AF65-F5344CB8AC3E}">
        <p14:creationId xmlns:p14="http://schemas.microsoft.com/office/powerpoint/2010/main" val="20026938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552AC4D-DB01-4996-9CFC-55C425308BE4}" type="slidenum">
              <a:rPr lang="en-US" altLang="en-US"/>
              <a:pPr>
                <a:spcBef>
                  <a:spcPct val="0"/>
                </a:spcBef>
              </a:pPr>
              <a:t>21</a:t>
            </a:fld>
            <a:endParaRPr lang="en-US" altLang="en-US"/>
          </a:p>
        </p:txBody>
      </p:sp>
      <p:sp>
        <p:nvSpPr>
          <p:cNvPr id="41987" name="Rectangle 2"/>
          <p:cNvSpPr>
            <a:spLocks noGrp="1" noRot="1" noChangeAspect="1" noChangeArrowheads="1" noTextEdit="1"/>
          </p:cNvSpPr>
          <p:nvPr>
            <p:ph type="sldImg"/>
          </p:nvPr>
        </p:nvSpPr>
        <p:spPr>
          <a:xfrm>
            <a:off x="404813" y="681038"/>
            <a:ext cx="6049962" cy="3403600"/>
          </a:xfrm>
          <a:ln/>
        </p:spPr>
      </p:sp>
      <p:sp>
        <p:nvSpPr>
          <p:cNvPr id="41988"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8877454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C28DF85-ACEE-4C9C-B6EC-AEB053ACFC75}" type="slidenum">
              <a:rPr lang="en-US" altLang="en-US"/>
              <a:pPr>
                <a:spcBef>
                  <a:spcPct val="0"/>
                </a:spcBef>
              </a:pPr>
              <a:t>22</a:t>
            </a:fld>
            <a:endParaRPr lang="en-US" altLang="en-US"/>
          </a:p>
        </p:txBody>
      </p:sp>
      <p:sp>
        <p:nvSpPr>
          <p:cNvPr id="44035" name="Rectangle 2"/>
          <p:cNvSpPr>
            <a:spLocks noGrp="1" noRot="1" noChangeAspect="1" noChangeArrowheads="1" noTextEdit="1"/>
          </p:cNvSpPr>
          <p:nvPr>
            <p:ph type="sldImg"/>
          </p:nvPr>
        </p:nvSpPr>
        <p:spPr>
          <a:xfrm>
            <a:off x="404813" y="681038"/>
            <a:ext cx="6049962" cy="3403600"/>
          </a:xfrm>
          <a:ln/>
        </p:spPr>
      </p:sp>
      <p:sp>
        <p:nvSpPr>
          <p:cNvPr id="44036"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3855832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8D0FAC1-F6C0-4665-BBBE-1C2559373516}" type="slidenum">
              <a:rPr lang="en-US" altLang="en-US"/>
              <a:pPr>
                <a:spcBef>
                  <a:spcPct val="0"/>
                </a:spcBef>
              </a:pPr>
              <a:t>23</a:t>
            </a:fld>
            <a:endParaRPr lang="en-US" altLang="en-US"/>
          </a:p>
        </p:txBody>
      </p:sp>
      <p:sp>
        <p:nvSpPr>
          <p:cNvPr id="46083" name="Rectangle 2"/>
          <p:cNvSpPr>
            <a:spLocks noGrp="1" noRot="1" noChangeAspect="1" noChangeArrowheads="1" noTextEdit="1"/>
          </p:cNvSpPr>
          <p:nvPr>
            <p:ph type="sldImg"/>
          </p:nvPr>
        </p:nvSpPr>
        <p:spPr>
          <a:xfrm>
            <a:off x="404813" y="681038"/>
            <a:ext cx="6049962" cy="3403600"/>
          </a:xfrm>
          <a:ln/>
        </p:spPr>
      </p:sp>
      <p:sp>
        <p:nvSpPr>
          <p:cNvPr id="46084"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683890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5D551C6-0EDE-45E3-8C1E-FBA31AE4574F}" type="slidenum">
              <a:rPr lang="en-US" altLang="en-US"/>
              <a:pPr>
                <a:spcBef>
                  <a:spcPct val="0"/>
                </a:spcBef>
              </a:pPr>
              <a:t>4</a:t>
            </a:fld>
            <a:endParaRPr lang="en-US" altLang="en-US"/>
          </a:p>
        </p:txBody>
      </p:sp>
      <p:sp>
        <p:nvSpPr>
          <p:cNvPr id="9219" name="Rectangle 2"/>
          <p:cNvSpPr>
            <a:spLocks noGrp="1" noRot="1" noChangeAspect="1" noChangeArrowheads="1" noTextEdit="1"/>
          </p:cNvSpPr>
          <p:nvPr>
            <p:ph type="sldImg"/>
          </p:nvPr>
        </p:nvSpPr>
        <p:spPr>
          <a:xfrm>
            <a:off x="404813" y="681038"/>
            <a:ext cx="6049962" cy="3403600"/>
          </a:xfrm>
          <a:ln/>
        </p:spPr>
      </p:sp>
      <p:sp>
        <p:nvSpPr>
          <p:cNvPr id="9220"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rPr>
              <a:t>Normal people?  Now what if I tell you that these are all people with serious mental illness?</a:t>
            </a:r>
          </a:p>
        </p:txBody>
      </p:sp>
    </p:spTree>
    <p:extLst>
      <p:ext uri="{BB962C8B-B14F-4D97-AF65-F5344CB8AC3E}">
        <p14:creationId xmlns:p14="http://schemas.microsoft.com/office/powerpoint/2010/main" val="9839634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8580926-F60B-4F06-BFD7-D9BFEDC58A78}" type="slidenum">
              <a:rPr lang="en-US" altLang="en-US"/>
              <a:pPr>
                <a:spcBef>
                  <a:spcPct val="0"/>
                </a:spcBef>
              </a:pPr>
              <a:t>24</a:t>
            </a:fld>
            <a:endParaRPr lang="en-US" altLang="en-US"/>
          </a:p>
        </p:txBody>
      </p:sp>
      <p:sp>
        <p:nvSpPr>
          <p:cNvPr id="48131" name="Rectangle 2"/>
          <p:cNvSpPr>
            <a:spLocks noGrp="1" noRot="1" noChangeAspect="1" noChangeArrowheads="1" noTextEdit="1"/>
          </p:cNvSpPr>
          <p:nvPr>
            <p:ph type="sldImg"/>
          </p:nvPr>
        </p:nvSpPr>
        <p:spPr>
          <a:xfrm>
            <a:off x="404813" y="681038"/>
            <a:ext cx="6049962" cy="3403600"/>
          </a:xfrm>
          <a:ln/>
        </p:spPr>
      </p:sp>
      <p:sp>
        <p:nvSpPr>
          <p:cNvPr id="48132" name="Rectangle 3"/>
          <p:cNvSpPr>
            <a:spLocks noGrp="1" noChangeArrowheads="1"/>
          </p:cNvSpPr>
          <p:nvPr>
            <p:ph type="body" idx="1"/>
          </p:nvPr>
        </p:nvSpPr>
        <p:spPr>
          <a:noFill/>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latin typeface="Arial" panose="020B0604020202020204" pitchFamily="34" charset="0"/>
              </a:rPr>
              <a:t>http://www.slideshare.net/mkgspsu/computer-viruses-14034411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dirty="0">
              <a:latin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latin typeface="Arial" panose="020B0604020202020204" pitchFamily="34" charset="0"/>
              </a:rPr>
              <a:t>https://www.henrymakow.com/upload_images/Who-Killed-Aaron-Swartz.jpg</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6013480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8580926-F60B-4F06-BFD7-D9BFEDC58A78}" type="slidenum">
              <a:rPr lang="en-US" altLang="en-US"/>
              <a:pPr>
                <a:spcBef>
                  <a:spcPct val="0"/>
                </a:spcBef>
              </a:pPr>
              <a:t>25</a:t>
            </a:fld>
            <a:endParaRPr lang="en-US" altLang="en-US"/>
          </a:p>
        </p:txBody>
      </p:sp>
      <p:sp>
        <p:nvSpPr>
          <p:cNvPr id="48131" name="Rectangle 2"/>
          <p:cNvSpPr>
            <a:spLocks noGrp="1" noRot="1" noChangeAspect="1" noChangeArrowheads="1" noTextEdit="1"/>
          </p:cNvSpPr>
          <p:nvPr>
            <p:ph type="sldImg"/>
          </p:nvPr>
        </p:nvSpPr>
        <p:spPr>
          <a:xfrm>
            <a:off x="404813" y="681038"/>
            <a:ext cx="6049962" cy="3403600"/>
          </a:xfrm>
          <a:ln/>
        </p:spPr>
      </p:sp>
      <p:sp>
        <p:nvSpPr>
          <p:cNvPr id="48132"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So we can’t always count on the law.</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http://abolition.e2bn.org/library/0711/0000/0011/BEBE2_360.jpg</a:t>
            </a:r>
          </a:p>
        </p:txBody>
      </p:sp>
    </p:spTree>
    <p:extLst>
      <p:ext uri="{BB962C8B-B14F-4D97-AF65-F5344CB8AC3E}">
        <p14:creationId xmlns:p14="http://schemas.microsoft.com/office/powerpoint/2010/main" val="36822832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D19011D-CA56-417A-90F1-E683D203E7F5}" type="slidenum">
              <a:rPr lang="en-US" altLang="en-US"/>
              <a:pPr>
                <a:spcBef>
                  <a:spcPct val="0"/>
                </a:spcBef>
              </a:pPr>
              <a:t>26</a:t>
            </a:fld>
            <a:endParaRPr lang="en-US" altLang="en-US"/>
          </a:p>
        </p:txBody>
      </p:sp>
      <p:sp>
        <p:nvSpPr>
          <p:cNvPr id="52227" name="Rectangle 2"/>
          <p:cNvSpPr>
            <a:spLocks noGrp="1" noRot="1" noChangeAspect="1" noChangeArrowheads="1" noTextEdit="1"/>
          </p:cNvSpPr>
          <p:nvPr>
            <p:ph type="sldImg"/>
          </p:nvPr>
        </p:nvSpPr>
        <p:spPr>
          <a:xfrm>
            <a:off x="404813" y="681038"/>
            <a:ext cx="6049962" cy="3403600"/>
          </a:xfrm>
          <a:ln/>
        </p:spPr>
      </p:sp>
      <p:sp>
        <p:nvSpPr>
          <p:cNvPr id="52228"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8792506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F32F347-D999-461E-B7CB-3C19F3747F5C}" type="slidenum">
              <a:rPr lang="en-US" altLang="en-US"/>
              <a:pPr>
                <a:spcBef>
                  <a:spcPct val="0"/>
                </a:spcBef>
              </a:pPr>
              <a:t>27</a:t>
            </a:fld>
            <a:endParaRPr lang="en-US" altLang="en-US"/>
          </a:p>
        </p:txBody>
      </p:sp>
      <p:sp>
        <p:nvSpPr>
          <p:cNvPr id="54275" name="Rectangle 2"/>
          <p:cNvSpPr>
            <a:spLocks noGrp="1" noRot="1" noChangeAspect="1" noChangeArrowheads="1" noTextEdit="1"/>
          </p:cNvSpPr>
          <p:nvPr>
            <p:ph type="sldImg"/>
          </p:nvPr>
        </p:nvSpPr>
        <p:spPr>
          <a:xfrm>
            <a:off x="404813" y="681038"/>
            <a:ext cx="6049962" cy="3403600"/>
          </a:xfrm>
          <a:ln/>
        </p:spPr>
      </p:sp>
      <p:sp>
        <p:nvSpPr>
          <p:cNvPr id="54276"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http://www.aerospaceguide.net/spaceshuttle/challenger_disaster.html  </a:t>
            </a:r>
          </a:p>
        </p:txBody>
      </p:sp>
    </p:spTree>
    <p:extLst>
      <p:ext uri="{BB962C8B-B14F-4D97-AF65-F5344CB8AC3E}">
        <p14:creationId xmlns:p14="http://schemas.microsoft.com/office/powerpoint/2010/main" val="24486357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2690CBB-44EB-4524-B6BF-5C02DBCA6937}" type="slidenum">
              <a:rPr lang="en-US" altLang="en-US"/>
              <a:pPr>
                <a:spcBef>
                  <a:spcPct val="0"/>
                </a:spcBef>
              </a:pPr>
              <a:t>28</a:t>
            </a:fld>
            <a:endParaRPr lang="en-US" altLang="en-US"/>
          </a:p>
        </p:txBody>
      </p:sp>
      <p:sp>
        <p:nvSpPr>
          <p:cNvPr id="56323" name="Rectangle 2"/>
          <p:cNvSpPr>
            <a:spLocks noGrp="1" noRot="1" noChangeAspect="1" noChangeArrowheads="1" noTextEdit="1"/>
          </p:cNvSpPr>
          <p:nvPr>
            <p:ph type="sldImg"/>
          </p:nvPr>
        </p:nvSpPr>
        <p:spPr>
          <a:xfrm>
            <a:off x="404813" y="681038"/>
            <a:ext cx="6049962" cy="3403600"/>
          </a:xfrm>
          <a:ln/>
        </p:spPr>
      </p:sp>
      <p:sp>
        <p:nvSpPr>
          <p:cNvPr id="56324"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1918719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D70F744-60D2-4697-9149-479E237FEE96}" type="slidenum">
              <a:rPr lang="en-US" altLang="en-US"/>
              <a:pPr>
                <a:spcBef>
                  <a:spcPct val="0"/>
                </a:spcBef>
              </a:pPr>
              <a:t>29</a:t>
            </a:fld>
            <a:endParaRPr lang="en-US" altLang="en-US"/>
          </a:p>
        </p:txBody>
      </p:sp>
      <p:sp>
        <p:nvSpPr>
          <p:cNvPr id="58371" name="Rectangle 2"/>
          <p:cNvSpPr>
            <a:spLocks noGrp="1" noRot="1" noChangeAspect="1" noChangeArrowheads="1" noTextEdit="1"/>
          </p:cNvSpPr>
          <p:nvPr>
            <p:ph type="sldImg"/>
          </p:nvPr>
        </p:nvSpPr>
        <p:spPr>
          <a:xfrm>
            <a:off x="404813" y="681038"/>
            <a:ext cx="6049962" cy="3403600"/>
          </a:xfrm>
          <a:ln/>
        </p:spPr>
      </p:sp>
      <p:sp>
        <p:nvSpPr>
          <p:cNvPr id="58372"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rPr>
              <a:t>Said </a:t>
            </a:r>
          </a:p>
        </p:txBody>
      </p:sp>
    </p:spTree>
    <p:extLst>
      <p:ext uri="{BB962C8B-B14F-4D97-AF65-F5344CB8AC3E}">
        <p14:creationId xmlns:p14="http://schemas.microsoft.com/office/powerpoint/2010/main" val="7116592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04813" y="681038"/>
            <a:ext cx="6049962" cy="3403600"/>
          </a:xfrm>
          <a:ln/>
        </p:spPr>
      </p:sp>
      <p:sp>
        <p:nvSpPr>
          <p:cNvPr id="60419" name="Notes Placeholder 2"/>
          <p:cNvSpPr>
            <a:spLocks noGrp="1"/>
          </p:cNvSpPr>
          <p:nvPr>
            <p:ph type="body" idx="1"/>
          </p:nvPr>
        </p:nvSpPr>
        <p:spPr>
          <a:noFill/>
        </p:spPr>
        <p:txBody>
          <a:bodyPr/>
          <a:lstStyle/>
          <a:p>
            <a:r>
              <a:rPr lang="en-US" altLang="en-US">
                <a:latin typeface="Arial" panose="020B0604020202020204" pitchFamily="34" charset="0"/>
              </a:rPr>
              <a:t>Businessman, Statesman, Philanthropist</a:t>
            </a:r>
          </a:p>
          <a:p>
            <a:r>
              <a:rPr lang="en-US" altLang="en-US">
                <a:latin typeface="Arial" panose="020B0604020202020204" pitchFamily="34" charset="0"/>
              </a:rPr>
              <a:t>Founded deBeers, Rhodesia (became Zambia and Zimbabwe)</a:t>
            </a:r>
          </a:p>
          <a:p>
            <a:r>
              <a:rPr lang="en-US" altLang="en-US">
                <a:latin typeface="Arial" panose="020B0604020202020204" pitchFamily="34" charset="0"/>
              </a:rPr>
              <a:t>http://en.wikipedia.org/wiki/Cecil_Rhodes</a:t>
            </a:r>
          </a:p>
          <a:p>
            <a:r>
              <a:rPr lang="en-US" altLang="en-US">
                <a:latin typeface="Arial" panose="020B0604020202020204" pitchFamily="34" charset="0"/>
              </a:rPr>
              <a:t>http://www.wikipedy.com/history_of_rhodesia_facts.htm</a:t>
            </a:r>
          </a:p>
          <a:p>
            <a:r>
              <a:rPr lang="en-US" altLang="en-US">
                <a:latin typeface="Arial" panose="020B0604020202020204" pitchFamily="34" charset="0"/>
              </a:rPr>
              <a:t>Diamond picture: http://www.personal.psu.edu/afr3/blogs/SIOW/2011/09/diamonds-are-a-planets-best-friend.html</a:t>
            </a:r>
          </a:p>
          <a:p>
            <a:endParaRPr lang="en-US" altLang="en-US">
              <a:latin typeface="Arial" panose="020B0604020202020204" pitchFamily="34" charset="0"/>
            </a:endParaRPr>
          </a:p>
        </p:txBody>
      </p:sp>
      <p:sp>
        <p:nvSpPr>
          <p:cNvPr id="60420"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21B82ED-0DD2-4A86-9C74-AFA33DE90A39}" type="slidenum">
              <a:rPr lang="en-US" altLang="en-US"/>
              <a:pPr>
                <a:spcBef>
                  <a:spcPct val="0"/>
                </a:spcBef>
              </a:pPr>
              <a:t>30</a:t>
            </a:fld>
            <a:endParaRPr lang="en-US" altLang="en-US"/>
          </a:p>
        </p:txBody>
      </p:sp>
    </p:spTree>
    <p:extLst>
      <p:ext uri="{BB962C8B-B14F-4D97-AF65-F5344CB8AC3E}">
        <p14:creationId xmlns:p14="http://schemas.microsoft.com/office/powerpoint/2010/main" val="15273406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xfrm>
            <a:off x="404813" y="681038"/>
            <a:ext cx="6049962" cy="3403600"/>
          </a:xfrm>
          <a:ln/>
        </p:spPr>
      </p:sp>
      <p:sp>
        <p:nvSpPr>
          <p:cNvPr id="62467" name="Notes Placeholder 2"/>
          <p:cNvSpPr>
            <a:spLocks noGrp="1"/>
          </p:cNvSpPr>
          <p:nvPr>
            <p:ph type="body" idx="1"/>
          </p:nvPr>
        </p:nvSpPr>
        <p:spPr>
          <a:noFill/>
        </p:spPr>
        <p:txBody>
          <a:bodyPr/>
          <a:lstStyle/>
          <a:p>
            <a:r>
              <a:rPr lang="en-US" altLang="en-US">
                <a:latin typeface="Arial" panose="020B0604020202020204" pitchFamily="34" charset="0"/>
              </a:rPr>
              <a:t>Businessman, Statesman, Philanthropist</a:t>
            </a:r>
          </a:p>
          <a:p>
            <a:r>
              <a:rPr lang="en-US" altLang="en-US">
                <a:latin typeface="Arial" panose="020B0604020202020204" pitchFamily="34" charset="0"/>
              </a:rPr>
              <a:t>Founded deBeers, Rhodesia (became Zambia and Zimbabwe)</a:t>
            </a:r>
          </a:p>
          <a:p>
            <a:r>
              <a:rPr lang="en-US" altLang="en-US">
                <a:latin typeface="Arial" panose="020B0604020202020204" pitchFamily="34" charset="0"/>
              </a:rPr>
              <a:t>http://en.wikipedia.org/wiki/Cecil_Rhodes</a:t>
            </a:r>
          </a:p>
          <a:p>
            <a:r>
              <a:rPr lang="en-US" altLang="en-US">
                <a:latin typeface="Arial" panose="020B0604020202020204" pitchFamily="34" charset="0"/>
              </a:rPr>
              <a:t>http://www.wikipedy.com/history_of_rhodesia_facts.htm</a:t>
            </a:r>
          </a:p>
          <a:p>
            <a:r>
              <a:rPr lang="en-US" altLang="en-US">
                <a:latin typeface="Arial" panose="020B0604020202020204" pitchFamily="34" charset="0"/>
              </a:rPr>
              <a:t>Diamond picture: http://www.personal.psu.edu/afr3/blogs/SIOW/2011/09/diamonds-are-a-planets-best-friend.html</a:t>
            </a:r>
          </a:p>
          <a:p>
            <a:endParaRPr lang="en-US" altLang="en-US">
              <a:latin typeface="Arial" panose="020B0604020202020204" pitchFamily="34" charset="0"/>
            </a:endParaRPr>
          </a:p>
        </p:txBody>
      </p:sp>
      <p:sp>
        <p:nvSpPr>
          <p:cNvPr id="62468"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FF46B0D-3FF3-4189-9281-A41FF7D49205}" type="slidenum">
              <a:rPr lang="en-US" altLang="en-US"/>
              <a:pPr>
                <a:spcBef>
                  <a:spcPct val="0"/>
                </a:spcBef>
              </a:pPr>
              <a:t>31</a:t>
            </a:fld>
            <a:endParaRPr lang="en-US" altLang="en-US"/>
          </a:p>
        </p:txBody>
      </p:sp>
    </p:spTree>
    <p:extLst>
      <p:ext uri="{BB962C8B-B14F-4D97-AF65-F5344CB8AC3E}">
        <p14:creationId xmlns:p14="http://schemas.microsoft.com/office/powerpoint/2010/main" val="26564814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xfrm>
            <a:off x="404813" y="681038"/>
            <a:ext cx="6049962" cy="3403600"/>
          </a:xfrm>
          <a:ln/>
        </p:spPr>
      </p:sp>
      <p:sp>
        <p:nvSpPr>
          <p:cNvPr id="64515" name="Notes Placeholder 2"/>
          <p:cNvSpPr>
            <a:spLocks noGrp="1"/>
          </p:cNvSpPr>
          <p:nvPr>
            <p:ph type="body" idx="1"/>
          </p:nvPr>
        </p:nvSpPr>
        <p:spPr>
          <a:noFill/>
        </p:spPr>
        <p:txBody>
          <a:bodyPr/>
          <a:lstStyle/>
          <a:p>
            <a:r>
              <a:rPr lang="en-US" altLang="en-US" dirty="0">
                <a:latin typeface="Arial" panose="020B0604020202020204" pitchFamily="34" charset="0"/>
              </a:rPr>
              <a:t>http://en.wikipedia.org/wiki/Henry_Ford</a:t>
            </a:r>
          </a:p>
          <a:p>
            <a:r>
              <a:rPr lang="en-US" altLang="en-US" dirty="0">
                <a:latin typeface="Arial" panose="020B0604020202020204" pitchFamily="34" charset="0"/>
              </a:rPr>
              <a:t>http://www.musclecarclub.com/other-cars/classic/ford-model-t/ford-model-t.shtml</a:t>
            </a:r>
          </a:p>
        </p:txBody>
      </p:sp>
      <p:sp>
        <p:nvSpPr>
          <p:cNvPr id="64516"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59E429A-8EC7-4883-8E40-6D2930345EB0}" type="slidenum">
              <a:rPr lang="en-US" altLang="en-US"/>
              <a:pPr>
                <a:spcBef>
                  <a:spcPct val="0"/>
                </a:spcBef>
              </a:pPr>
              <a:t>32</a:t>
            </a:fld>
            <a:endParaRPr lang="en-US" altLang="en-US"/>
          </a:p>
        </p:txBody>
      </p:sp>
    </p:spTree>
    <p:extLst>
      <p:ext uri="{BB962C8B-B14F-4D97-AF65-F5344CB8AC3E}">
        <p14:creationId xmlns:p14="http://schemas.microsoft.com/office/powerpoint/2010/main" val="5901289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xfrm>
            <a:off x="404813" y="681038"/>
            <a:ext cx="6049962" cy="3403600"/>
          </a:xfrm>
          <a:ln/>
        </p:spPr>
      </p:sp>
      <p:sp>
        <p:nvSpPr>
          <p:cNvPr id="66563" name="Notes Placeholder 2"/>
          <p:cNvSpPr>
            <a:spLocks noGrp="1"/>
          </p:cNvSpPr>
          <p:nvPr>
            <p:ph type="body" idx="1"/>
          </p:nvPr>
        </p:nvSpPr>
        <p:spPr>
          <a:noFill/>
        </p:spPr>
        <p:txBody>
          <a:bodyPr/>
          <a:lstStyle/>
          <a:p>
            <a:r>
              <a:rPr lang="en-US" altLang="en-US" dirty="0">
                <a:latin typeface="Arial" panose="020B0604020202020204" pitchFamily="34" charset="0"/>
              </a:rPr>
              <a:t>http://en.wikipedia.org/wiki/Henry_Ford</a:t>
            </a:r>
          </a:p>
          <a:p>
            <a:r>
              <a:rPr lang="en-US" altLang="en-US" dirty="0">
                <a:latin typeface="Arial" panose="020B0604020202020204" pitchFamily="34" charset="0"/>
              </a:rPr>
              <a:t>http://www.musclecarclub.com/other-cars/classic/ford-model-t/ford-model-t.shtml</a:t>
            </a:r>
          </a:p>
        </p:txBody>
      </p:sp>
      <p:sp>
        <p:nvSpPr>
          <p:cNvPr id="66564"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139C014-68D5-4527-9E05-650C5B32A48B}" type="slidenum">
              <a:rPr lang="en-US" altLang="en-US"/>
              <a:pPr>
                <a:spcBef>
                  <a:spcPct val="0"/>
                </a:spcBef>
              </a:pPr>
              <a:t>33</a:t>
            </a:fld>
            <a:endParaRPr lang="en-US" altLang="en-US"/>
          </a:p>
        </p:txBody>
      </p:sp>
    </p:spTree>
    <p:extLst>
      <p:ext uri="{BB962C8B-B14F-4D97-AF65-F5344CB8AC3E}">
        <p14:creationId xmlns:p14="http://schemas.microsoft.com/office/powerpoint/2010/main" val="570306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CDC43FE-2BA8-4803-BA00-076801FB3F51}" type="slidenum">
              <a:rPr lang="en-US" altLang="en-US"/>
              <a:pPr>
                <a:spcBef>
                  <a:spcPct val="0"/>
                </a:spcBef>
              </a:pPr>
              <a:t>5</a:t>
            </a:fld>
            <a:endParaRPr lang="en-US" altLang="en-US"/>
          </a:p>
        </p:txBody>
      </p:sp>
      <p:sp>
        <p:nvSpPr>
          <p:cNvPr id="11267" name="Rectangle 2"/>
          <p:cNvSpPr>
            <a:spLocks noGrp="1" noRot="1" noChangeAspect="1" noChangeArrowheads="1" noTextEdit="1"/>
          </p:cNvSpPr>
          <p:nvPr>
            <p:ph type="sldImg"/>
          </p:nvPr>
        </p:nvSpPr>
        <p:spPr>
          <a:xfrm>
            <a:off x="404813" y="681038"/>
            <a:ext cx="6049962" cy="3403600"/>
          </a:xfrm>
          <a:ln/>
        </p:spPr>
      </p:sp>
      <p:sp>
        <p:nvSpPr>
          <p:cNvPr id="11268"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Chimpanzee</a:t>
            </a:r>
          </a:p>
        </p:txBody>
      </p:sp>
    </p:spTree>
    <p:extLst>
      <p:ext uri="{BB962C8B-B14F-4D97-AF65-F5344CB8AC3E}">
        <p14:creationId xmlns:p14="http://schemas.microsoft.com/office/powerpoint/2010/main" val="10458061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xfrm>
            <a:off x="404813" y="681038"/>
            <a:ext cx="6049962" cy="3403600"/>
          </a:xfrm>
          <a:ln/>
        </p:spPr>
      </p:sp>
      <p:sp>
        <p:nvSpPr>
          <p:cNvPr id="71683" name="Notes Placeholder 2"/>
          <p:cNvSpPr>
            <a:spLocks noGrp="1"/>
          </p:cNvSpPr>
          <p:nvPr>
            <p:ph type="body" idx="1"/>
          </p:nvPr>
        </p:nvSpPr>
        <p:spPr>
          <a:noFill/>
        </p:spPr>
        <p:txBody>
          <a:bodyPr/>
          <a:lstStyle/>
          <a:p>
            <a:r>
              <a:rPr lang="en-US" altLang="en-US">
                <a:latin typeface="Arial" panose="020B0604020202020204" pitchFamily="34" charset="0"/>
              </a:rPr>
              <a:t>Also discussed in Giving Voice to Values, p. 176</a:t>
            </a:r>
          </a:p>
        </p:txBody>
      </p:sp>
      <p:sp>
        <p:nvSpPr>
          <p:cNvPr id="71684"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3E9767E-A835-492B-909A-515FA4B7C01A}" type="slidenum">
              <a:rPr lang="en-US" altLang="en-US"/>
              <a:pPr>
                <a:spcBef>
                  <a:spcPct val="0"/>
                </a:spcBef>
              </a:pPr>
              <a:t>34</a:t>
            </a:fld>
            <a:endParaRPr lang="en-US" altLang="en-US"/>
          </a:p>
        </p:txBody>
      </p:sp>
    </p:spTree>
    <p:extLst>
      <p:ext uri="{BB962C8B-B14F-4D97-AF65-F5344CB8AC3E}">
        <p14:creationId xmlns:p14="http://schemas.microsoft.com/office/powerpoint/2010/main" val="766737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D30DCFE-24BF-487D-9338-25E71BE854BE}" type="slidenum">
              <a:rPr lang="en-US" altLang="en-US"/>
              <a:pPr>
                <a:spcBef>
                  <a:spcPct val="0"/>
                </a:spcBef>
              </a:pPr>
              <a:t>35</a:t>
            </a:fld>
            <a:endParaRPr lang="en-US" altLang="en-US"/>
          </a:p>
        </p:txBody>
      </p:sp>
      <p:sp>
        <p:nvSpPr>
          <p:cNvPr id="79875" name="Rectangle 2"/>
          <p:cNvSpPr>
            <a:spLocks noGrp="1" noRot="1" noChangeAspect="1" noChangeArrowheads="1" noTextEdit="1"/>
          </p:cNvSpPr>
          <p:nvPr>
            <p:ph type="sldImg"/>
          </p:nvPr>
        </p:nvSpPr>
        <p:spPr>
          <a:xfrm>
            <a:off x="404813" y="681038"/>
            <a:ext cx="6049962" cy="3403600"/>
          </a:xfrm>
          <a:ln/>
        </p:spPr>
      </p:sp>
      <p:sp>
        <p:nvSpPr>
          <p:cNvPr id="79876"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rPr>
              <a:t>Fear of getting caught</a:t>
            </a:r>
          </a:p>
          <a:p>
            <a:pPr eaLnBrk="1" hangingPunct="1"/>
            <a:r>
              <a:rPr lang="en-US" altLang="en-US">
                <a:latin typeface="Arial" panose="020B0604020202020204" pitchFamily="34" charset="0"/>
              </a:rPr>
              <a:t>Guilty conscience</a:t>
            </a:r>
          </a:p>
        </p:txBody>
      </p:sp>
    </p:spTree>
    <p:extLst>
      <p:ext uri="{BB962C8B-B14F-4D97-AF65-F5344CB8AC3E}">
        <p14:creationId xmlns:p14="http://schemas.microsoft.com/office/powerpoint/2010/main" val="12138545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404813" y="681038"/>
            <a:ext cx="6049962" cy="3403600"/>
          </a:xfrm>
          <a:ln/>
        </p:spPr>
      </p:sp>
      <p:sp>
        <p:nvSpPr>
          <p:cNvPr id="81923" name="Notes Placeholder 2"/>
          <p:cNvSpPr>
            <a:spLocks noGrp="1"/>
          </p:cNvSpPr>
          <p:nvPr>
            <p:ph type="body" idx="1"/>
          </p:nvPr>
        </p:nvSpPr>
        <p:spPr>
          <a:noFill/>
        </p:spPr>
        <p:txBody>
          <a:bodyPr/>
          <a:lstStyle/>
          <a:p>
            <a:r>
              <a:rPr lang="en-US" altLang="en-US">
                <a:latin typeface="Arial" panose="020B0604020202020204" pitchFamily="34" charset="0"/>
              </a:rPr>
              <a:t>Zak coined the term “neuroeconomics”.    Can this be the whole answer?  Probably not.  But through research like this, might we eventually understand why most people are moral?  Maybe.</a:t>
            </a:r>
          </a:p>
          <a:p>
            <a:r>
              <a:rPr lang="en-US" altLang="en-US">
                <a:latin typeface="Arial" panose="020B0604020202020204" pitchFamily="34" charset="0"/>
              </a:rPr>
              <a:t>Commentary by Zak:  http://www.cnn.com/2011/12/27/opinion/zak-moral-molecule/  </a:t>
            </a:r>
          </a:p>
        </p:txBody>
      </p:sp>
      <p:sp>
        <p:nvSpPr>
          <p:cNvPr id="81924"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75916A0-8276-4573-BA14-D52021ED306A}" type="slidenum">
              <a:rPr lang="en-US" altLang="en-US"/>
              <a:pPr>
                <a:spcBef>
                  <a:spcPct val="0"/>
                </a:spcBef>
              </a:pPr>
              <a:t>36</a:t>
            </a:fld>
            <a:endParaRPr lang="en-US" altLang="en-US"/>
          </a:p>
        </p:txBody>
      </p:sp>
    </p:spTree>
    <p:extLst>
      <p:ext uri="{BB962C8B-B14F-4D97-AF65-F5344CB8AC3E}">
        <p14:creationId xmlns:p14="http://schemas.microsoft.com/office/powerpoint/2010/main" val="13937637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842DC09-F126-41BA-B9C1-C3B2720DD026}" type="slidenum">
              <a:rPr lang="en-US" altLang="en-US"/>
              <a:pPr>
                <a:spcBef>
                  <a:spcPct val="0"/>
                </a:spcBef>
              </a:pPr>
              <a:t>38</a:t>
            </a:fld>
            <a:endParaRPr lang="en-US" altLang="en-US"/>
          </a:p>
        </p:txBody>
      </p:sp>
      <p:sp>
        <p:nvSpPr>
          <p:cNvPr id="84995" name="Rectangle 2"/>
          <p:cNvSpPr>
            <a:spLocks noGrp="1" noRot="1" noChangeAspect="1" noChangeArrowheads="1" noTextEdit="1"/>
          </p:cNvSpPr>
          <p:nvPr>
            <p:ph type="sldImg"/>
          </p:nvPr>
        </p:nvSpPr>
        <p:spPr>
          <a:xfrm>
            <a:off x="404813" y="681038"/>
            <a:ext cx="6049962" cy="3403600"/>
          </a:xfrm>
          <a:ln/>
        </p:spPr>
      </p:sp>
      <p:sp>
        <p:nvSpPr>
          <p:cNvPr id="84996"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rPr>
              <a:t>Much of this taken from Giving Voice to Values, p. 179</a:t>
            </a:r>
          </a:p>
        </p:txBody>
      </p:sp>
    </p:spTree>
    <p:extLst>
      <p:ext uri="{BB962C8B-B14F-4D97-AF65-F5344CB8AC3E}">
        <p14:creationId xmlns:p14="http://schemas.microsoft.com/office/powerpoint/2010/main" val="14496901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9962" cy="3403600"/>
          </a:xfrm>
        </p:spPr>
      </p:sp>
      <p:sp>
        <p:nvSpPr>
          <p:cNvPr id="3" name="Notes Placeholder 2"/>
          <p:cNvSpPr>
            <a:spLocks noGrp="1"/>
          </p:cNvSpPr>
          <p:nvPr>
            <p:ph type="body" idx="1"/>
          </p:nvPr>
        </p:nvSpPr>
        <p:spPr/>
        <p:txBody>
          <a:bodyPr/>
          <a:lstStyle/>
          <a:p>
            <a:r>
              <a:rPr lang="en-US" dirty="0"/>
              <a:t>You folks have to worry about ethics in two important ways:  Because you build important things, you must think about the big picture.</a:t>
            </a:r>
          </a:p>
          <a:p>
            <a:endParaRPr lang="en-US" dirty="0"/>
          </a:p>
          <a:p>
            <a:r>
              <a:rPr lang="en-US" dirty="0"/>
              <a:t>https://www.aoc.gov/art/historic-rotunda-paintings/baptism-pocahontas</a:t>
            </a:r>
          </a:p>
          <a:p>
            <a:r>
              <a:rPr lang="en-US" dirty="0"/>
              <a:t>http://history1900s.about.com/od/worldwarii/a/hiroshima.htm</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rPr>
              <a:t>http://www.vosizneias.com/160026/2014/03/30/atlanat-delta-virgin-takes-up-battle-for-new-york-london-fliers/</a:t>
            </a:r>
          </a:p>
          <a:p>
            <a:r>
              <a:rPr lang="en-US" altLang="en-US" dirty="0">
                <a:latin typeface="Arial" panose="020B0604020202020204" pitchFamily="34" charset="0"/>
              </a:rPr>
              <a:t>http://mobile.nytimes.com/2012/11/22/technology/when-phones-come-out-long-before-the-turkey.xml</a:t>
            </a:r>
          </a:p>
          <a:p>
            <a:r>
              <a:rPr lang="en-US" altLang="en-US" dirty="0">
                <a:latin typeface="Arial" panose="020B0604020202020204" pitchFamily="34" charset="0"/>
              </a:rPr>
              <a:t>Jamestown image: http://bigthink.com/think-tank/the-first-thanksgiving-reclaiming-jamestown-from-the-dustbin-of-history?page=all</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rPr>
              <a:t>http://www.politico.com/magazine/story/2015/08/how-google-could-rig-the-2016-election-121548.html?ml=po#.VdzO3_lVikq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http://www.thewrap.com/fbi-admits-it-reset-san-bernardino-shooters-iphone-password/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hlinkClick r:id="rId3"/>
              </a:rPr>
              <a:t>http://articles.chicagotribune.com/2012-11-25/business/sns-rt-usa-internetprofilingl1e8me8dx-20121124_1_internet-ad-personal-data-ad-text</a:t>
            </a:r>
            <a:r>
              <a:rPr lang="en-US" altLang="en-US" sz="1200" dirty="0"/>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t>http://www.forbes.com/sites/brookecrothers/2015/11/12/google-is-leader-in-revolutionary-self-driving-cars-says-ihs/#1fc314e3e6b1</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429B1E8A-AB7A-4221-8824-FBA98A09A435}" type="slidenum">
              <a:rPr lang="en-US" altLang="en-US" smtClean="0"/>
              <a:pPr>
                <a:defRPr/>
              </a:pPr>
              <a:t>39</a:t>
            </a:fld>
            <a:endParaRPr lang="en-US" altLang="en-US"/>
          </a:p>
        </p:txBody>
      </p:sp>
    </p:spTree>
    <p:extLst>
      <p:ext uri="{BB962C8B-B14F-4D97-AF65-F5344CB8AC3E}">
        <p14:creationId xmlns:p14="http://schemas.microsoft.com/office/powerpoint/2010/main" val="8902522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9962" cy="34036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You must also make personal decisions, both in your private life and at work, as these examples have shown.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You  notice an internet security vulnerability.  Is it okay to use it because it lets you do what you want? (i.e., find out the size of the internet)?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You believe that everyone has</a:t>
            </a:r>
            <a:r>
              <a:rPr lang="en-US" baseline="0" dirty="0"/>
              <a:t> the right to knowledge.  Should you download the contents of JSTOR and post them on the web?</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You know that there’s something wrong in your organization.  Should you </a:t>
            </a:r>
            <a:r>
              <a:rPr lang="en-US" baseline="0" dirty="0" err="1"/>
              <a:t>whistleblow</a:t>
            </a:r>
            <a:r>
              <a:rPr lang="en-US" baseline="0"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Your boss asks you to de-anonymize the suggestion box.  Should you do it?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rPr>
              <a:t>http://www.slideshare.net/mkgspsu/computer-viruses-14034411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rPr>
              <a:t>http://www.nytimes.com/2013/01/13/technology/aaron-swartz-internet-activist-dies-at-26.html?ref=us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rPr>
              <a:t>http://www.aerospaceguide.net/spaceshuttle/challenger_disaster.html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http://yourforum.gr/InvisionBoard/index.php?showtopic=392745</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429B1E8A-AB7A-4221-8824-FBA98A09A435}" type="slidenum">
              <a:rPr lang="en-US" altLang="en-US" smtClean="0"/>
              <a:pPr>
                <a:defRPr/>
              </a:pPr>
              <a:t>40</a:t>
            </a:fld>
            <a:endParaRPr lang="en-US" altLang="en-US"/>
          </a:p>
        </p:txBody>
      </p:sp>
    </p:spTree>
    <p:extLst>
      <p:ext uri="{BB962C8B-B14F-4D97-AF65-F5344CB8AC3E}">
        <p14:creationId xmlns:p14="http://schemas.microsoft.com/office/powerpoint/2010/main" val="22613839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9962" cy="34036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We present philosophical approaches.   But we can also make use of theories that are not generally considered by philosophers.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Mill (hair sticking out): http://www.utilitarian.net/jsmill/</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Kant: http://media-2.web.britannica.com/eb-media/69/99069-004-1D777F95.jpg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Utilitarianism</a:t>
            </a:r>
            <a:r>
              <a:rPr lang="en-US" altLang="en-US" baseline="0" dirty="0"/>
              <a:t> is outcome based.  How to compute outcomes?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Utilitarianism is optimization based.  Deontological</a:t>
            </a:r>
            <a:r>
              <a:rPr lang="en-US" altLang="en-US" baseline="0" dirty="0"/>
              <a:t> approaches impose constraints.  So how does constrained optimization work?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a:t>How to behave in a world where other agents are rational?  Prisoner’s dilemma.</a:t>
            </a: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endParaRPr lang="en-US" dirty="0"/>
          </a:p>
        </p:txBody>
      </p:sp>
      <p:sp>
        <p:nvSpPr>
          <p:cNvPr id="4" name="Slide Number Placeholder 3"/>
          <p:cNvSpPr>
            <a:spLocks noGrp="1"/>
          </p:cNvSpPr>
          <p:nvPr>
            <p:ph type="sldNum" sz="quarter" idx="10"/>
          </p:nvPr>
        </p:nvSpPr>
        <p:spPr/>
        <p:txBody>
          <a:bodyPr/>
          <a:lstStyle/>
          <a:p>
            <a:fld id="{CEB079BF-A437-47DF-9227-A50AFF7EC7D6}" type="slidenum">
              <a:rPr lang="en-US" smtClean="0"/>
              <a:t>41</a:t>
            </a:fld>
            <a:endParaRPr lang="en-US"/>
          </a:p>
        </p:txBody>
      </p:sp>
    </p:spTree>
    <p:extLst>
      <p:ext uri="{BB962C8B-B14F-4D97-AF65-F5344CB8AC3E}">
        <p14:creationId xmlns:p14="http://schemas.microsoft.com/office/powerpoint/2010/main" val="15682676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We present philosophical approaches.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Mill (hair sticking out): http://www.utilitarian.net/jsmill/</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Kant: http://media-2.web.britannica.com/eb-media/69/99069-004-1D777F95.jpg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Utilitarianism</a:t>
            </a:r>
            <a:r>
              <a:rPr lang="en-US" altLang="en-US" baseline="0" dirty="0"/>
              <a:t> is outcome based.  How to compute outcomes?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Utilitarianism is optimization based.  Deontological</a:t>
            </a:r>
            <a:r>
              <a:rPr lang="en-US" altLang="en-US" baseline="0" dirty="0"/>
              <a:t> approaches impose constraints.  So how does constrained optimization work?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a:t>How to behave in a world where other agents are rational?  Prisoner’s dilemma.</a:t>
            </a: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endParaRPr lang="en-US" dirty="0"/>
          </a:p>
        </p:txBody>
      </p:sp>
      <p:sp>
        <p:nvSpPr>
          <p:cNvPr id="4" name="Slide Number Placeholder 3"/>
          <p:cNvSpPr>
            <a:spLocks noGrp="1"/>
          </p:cNvSpPr>
          <p:nvPr>
            <p:ph type="sldNum" sz="quarter" idx="10"/>
          </p:nvPr>
        </p:nvSpPr>
        <p:spPr/>
        <p:txBody>
          <a:bodyPr/>
          <a:lstStyle/>
          <a:p>
            <a:fld id="{CEB079BF-A437-47DF-9227-A50AFF7EC7D6}" type="slidenum">
              <a:rPr lang="en-US" smtClean="0"/>
              <a:t>42</a:t>
            </a:fld>
            <a:endParaRPr lang="en-US"/>
          </a:p>
        </p:txBody>
      </p:sp>
    </p:spTree>
    <p:extLst>
      <p:ext uri="{BB962C8B-B14F-4D97-AF65-F5344CB8AC3E}">
        <p14:creationId xmlns:p14="http://schemas.microsoft.com/office/powerpoint/2010/main" val="28672227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xfrm>
            <a:off x="404813" y="681038"/>
            <a:ext cx="6049962" cy="3403600"/>
          </a:xfrm>
          <a:ln/>
        </p:spPr>
      </p:sp>
      <p:sp>
        <p:nvSpPr>
          <p:cNvPr id="95235" name="Notes Placeholder 2"/>
          <p:cNvSpPr>
            <a:spLocks noGrp="1"/>
          </p:cNvSpPr>
          <p:nvPr>
            <p:ph type="body" idx="1"/>
          </p:nvPr>
        </p:nvSpPr>
        <p:spPr>
          <a:noFill/>
        </p:spPr>
        <p:txBody>
          <a:bodyPr/>
          <a:lstStyle/>
          <a:p>
            <a:r>
              <a:rPr lang="en-US" altLang="en-US" dirty="0">
                <a:latin typeface="Arial" panose="020B0604020202020204" pitchFamily="34" charset="0"/>
              </a:rPr>
              <a:t>One quick slide on this approach.</a:t>
            </a:r>
          </a:p>
          <a:p>
            <a:r>
              <a:rPr lang="en-US" altLang="en-US" dirty="0">
                <a:latin typeface="Arial" panose="020B0604020202020204" pitchFamily="34" charset="0"/>
              </a:rPr>
              <a:t>http://www.signature-reads.com/2014/12/hidden-ayn-rand-novel-published-for-first-time-80-years/ </a:t>
            </a:r>
          </a:p>
        </p:txBody>
      </p:sp>
      <p:sp>
        <p:nvSpPr>
          <p:cNvPr id="95236"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A5FD370-4F82-4888-BA3D-C0A5EB076DCF}" type="slidenum">
              <a:rPr lang="en-US" altLang="en-US"/>
              <a:pPr>
                <a:spcBef>
                  <a:spcPct val="0"/>
                </a:spcBef>
              </a:pPr>
              <a:t>43</a:t>
            </a:fld>
            <a:endParaRPr lang="en-US" altLang="en-US"/>
          </a:p>
        </p:txBody>
      </p:sp>
    </p:spTree>
    <p:extLst>
      <p:ext uri="{BB962C8B-B14F-4D97-AF65-F5344CB8AC3E}">
        <p14:creationId xmlns:p14="http://schemas.microsoft.com/office/powerpoint/2010/main" val="15477329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xfrm>
            <a:off x="404813" y="681038"/>
            <a:ext cx="6049962" cy="3403600"/>
          </a:xfrm>
          <a:ln/>
        </p:spPr>
      </p:sp>
      <p:sp>
        <p:nvSpPr>
          <p:cNvPr id="97283" name="Notes Placeholder 2"/>
          <p:cNvSpPr>
            <a:spLocks noGrp="1"/>
          </p:cNvSpPr>
          <p:nvPr>
            <p:ph type="body" idx="1"/>
          </p:nvPr>
        </p:nvSpPr>
        <p:spPr>
          <a:noFill/>
        </p:spPr>
        <p:txBody>
          <a:bodyPr/>
          <a:lstStyle/>
          <a:p>
            <a:r>
              <a:rPr lang="en-US" altLang="en-US" dirty="0">
                <a:latin typeface="Arial" panose="020B0604020202020204" pitchFamily="34" charset="0"/>
              </a:rPr>
              <a:t>Mill: http://www.utilitarian.net/jsmill/</a:t>
            </a:r>
          </a:p>
          <a:p>
            <a:r>
              <a:rPr lang="en-US" altLang="en-US" dirty="0">
                <a:latin typeface="Arial" panose="020B0604020202020204" pitchFamily="34" charset="0"/>
              </a:rPr>
              <a:t>Bentham: http://www.iep.utm.edu/bentham/ </a:t>
            </a:r>
          </a:p>
          <a:p>
            <a:endParaRPr lang="en-US" altLang="en-US" dirty="0">
              <a:latin typeface="Arial" panose="020B0604020202020204" pitchFamily="34" charset="0"/>
            </a:endParaRPr>
          </a:p>
        </p:txBody>
      </p:sp>
      <p:sp>
        <p:nvSpPr>
          <p:cNvPr id="97284"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0BCAE81-121C-449B-8D3F-8B67606D26FC}" type="slidenum">
              <a:rPr lang="en-US" altLang="en-US"/>
              <a:pPr>
                <a:spcBef>
                  <a:spcPct val="0"/>
                </a:spcBef>
              </a:pPr>
              <a:t>44</a:t>
            </a:fld>
            <a:endParaRPr lang="en-US" altLang="en-US"/>
          </a:p>
        </p:txBody>
      </p:sp>
    </p:spTree>
    <p:extLst>
      <p:ext uri="{BB962C8B-B14F-4D97-AF65-F5344CB8AC3E}">
        <p14:creationId xmlns:p14="http://schemas.microsoft.com/office/powerpoint/2010/main" val="4063065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EF9E934-F22B-4E81-B6C9-E74A5A3AF597}" type="slidenum">
              <a:rPr lang="en-US" altLang="en-US"/>
              <a:pPr>
                <a:spcBef>
                  <a:spcPct val="0"/>
                </a:spcBef>
              </a:pPr>
              <a:t>6</a:t>
            </a:fld>
            <a:endParaRPr lang="en-US" altLang="en-US"/>
          </a:p>
        </p:txBody>
      </p:sp>
      <p:sp>
        <p:nvSpPr>
          <p:cNvPr id="13315" name="Rectangle 2"/>
          <p:cNvSpPr>
            <a:spLocks noGrp="1" noRot="1" noChangeAspect="1" noChangeArrowheads="1" noTextEdit="1"/>
          </p:cNvSpPr>
          <p:nvPr>
            <p:ph type="sldImg"/>
          </p:nvPr>
        </p:nvSpPr>
        <p:spPr>
          <a:xfrm>
            <a:off x="404813" y="681038"/>
            <a:ext cx="6049962" cy="3403600"/>
          </a:xfrm>
          <a:ln/>
        </p:spPr>
      </p:sp>
      <p:sp>
        <p:nvSpPr>
          <p:cNvPr id="13316"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1609001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define “good”?</a:t>
            </a:r>
          </a:p>
        </p:txBody>
      </p:sp>
      <p:sp>
        <p:nvSpPr>
          <p:cNvPr id="4" name="Slide Number Placeholder 3"/>
          <p:cNvSpPr>
            <a:spLocks noGrp="1"/>
          </p:cNvSpPr>
          <p:nvPr>
            <p:ph type="sldNum" sz="quarter" idx="10"/>
          </p:nvPr>
        </p:nvSpPr>
        <p:spPr/>
        <p:txBody>
          <a:bodyPr/>
          <a:lstStyle/>
          <a:p>
            <a:pPr>
              <a:defRPr/>
            </a:pPr>
            <a:fld id="{429B1E8A-AB7A-4221-8824-FBA98A09A435}" type="slidenum">
              <a:rPr lang="en-US" altLang="en-US" smtClean="0"/>
              <a:pPr>
                <a:defRPr/>
              </a:pPr>
              <a:t>46</a:t>
            </a:fld>
            <a:endParaRPr lang="en-US" altLang="en-US"/>
          </a:p>
        </p:txBody>
      </p:sp>
    </p:spTree>
    <p:extLst>
      <p:ext uri="{BB962C8B-B14F-4D97-AF65-F5344CB8AC3E}">
        <p14:creationId xmlns:p14="http://schemas.microsoft.com/office/powerpoint/2010/main" val="32788415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E9AC467-02BD-48E0-89B5-69460A2FD18C}" type="slidenum">
              <a:rPr lang="en-US" altLang="en-US"/>
              <a:pPr>
                <a:spcBef>
                  <a:spcPct val="0"/>
                </a:spcBef>
              </a:pPr>
              <a:t>48</a:t>
            </a:fld>
            <a:endParaRPr lang="en-US" altLang="en-US"/>
          </a:p>
        </p:txBody>
      </p:sp>
      <p:sp>
        <p:nvSpPr>
          <p:cNvPr id="102403" name="Rectangle 2"/>
          <p:cNvSpPr>
            <a:spLocks noGrp="1" noRot="1" noChangeAspect="1" noChangeArrowheads="1" noTextEdit="1"/>
          </p:cNvSpPr>
          <p:nvPr>
            <p:ph type="sldImg"/>
          </p:nvPr>
        </p:nvSpPr>
        <p:spPr>
          <a:xfrm>
            <a:off x="404813" y="681038"/>
            <a:ext cx="6049962" cy="3403600"/>
          </a:xfrm>
          <a:ln/>
        </p:spPr>
      </p:sp>
      <p:sp>
        <p:nvSpPr>
          <p:cNvPr id="102404"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Worth mentioning preference utilitarianism here because modern technology makes it possible in a way it never was before.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We don’t all have to read the same news or watch the same tv.</a:t>
            </a:r>
          </a:p>
        </p:txBody>
      </p:sp>
    </p:spTree>
    <p:extLst>
      <p:ext uri="{BB962C8B-B14F-4D97-AF65-F5344CB8AC3E}">
        <p14:creationId xmlns:p14="http://schemas.microsoft.com/office/powerpoint/2010/main" val="41346790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02CDC99-927C-4C1C-A85F-90C20AEFF919}" type="slidenum">
              <a:rPr lang="en-US" altLang="en-US"/>
              <a:pPr>
                <a:spcBef>
                  <a:spcPct val="0"/>
                </a:spcBef>
              </a:pPr>
              <a:t>49</a:t>
            </a:fld>
            <a:endParaRPr lang="en-US" altLang="en-US"/>
          </a:p>
        </p:txBody>
      </p:sp>
      <p:sp>
        <p:nvSpPr>
          <p:cNvPr id="104451" name="Rectangle 2"/>
          <p:cNvSpPr>
            <a:spLocks noGrp="1" noRot="1" noChangeAspect="1" noChangeArrowheads="1" noTextEdit="1"/>
          </p:cNvSpPr>
          <p:nvPr>
            <p:ph type="sldImg"/>
          </p:nvPr>
        </p:nvSpPr>
        <p:spPr>
          <a:xfrm>
            <a:off x="404813" y="681038"/>
            <a:ext cx="6049962" cy="3403600"/>
          </a:xfrm>
          <a:ln/>
        </p:spPr>
      </p:sp>
      <p:sp>
        <p:nvSpPr>
          <p:cNvPr id="104452" name="Rectangle 3"/>
          <p:cNvSpPr>
            <a:spLocks noGrp="1" noChangeArrowheads="1"/>
          </p:cNvSpPr>
          <p:nvPr>
            <p:ph type="body" idx="1"/>
          </p:nvPr>
        </p:nvSpPr>
        <p:spPr>
          <a:noFill/>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a:t>Examples of ways technology is good from a preference utilitarian’s perspective: </a:t>
            </a:r>
          </a:p>
          <a:p>
            <a:pPr eaLnBrk="1" hangingPunct="1"/>
            <a:r>
              <a:rPr lang="en-US" altLang="en-US" dirty="0">
                <a:latin typeface="Arial" panose="020B0604020202020204" pitchFamily="34" charset="0"/>
              </a:rPr>
              <a:t>We don’t all have to read the same news or watch the same </a:t>
            </a:r>
            <a:r>
              <a:rPr lang="en-US" altLang="en-US" dirty="0" err="1">
                <a:latin typeface="Arial" panose="020B0604020202020204" pitchFamily="34" charset="0"/>
              </a:rPr>
              <a:t>tv</a:t>
            </a:r>
            <a:r>
              <a:rPr lang="en-US" altLang="en-US" dirty="0">
                <a:latin typeface="Arial" panose="020B0604020202020204" pitchFamily="34" charset="0"/>
              </a:rPr>
              <a:t>.  Or have the same privacy settings on Facebook.</a:t>
            </a:r>
          </a:p>
          <a:p>
            <a:pPr eaLnBrk="1" hangingPunct="1"/>
            <a:r>
              <a:rPr lang="en-US" altLang="en-US" dirty="0">
                <a:latin typeface="Arial" panose="020B0604020202020204" pitchFamily="34" charset="0"/>
              </a:rPr>
              <a:t>http://it.fitnyc.edu/2014/08/05/tv-channel-guide/ </a:t>
            </a:r>
          </a:p>
        </p:txBody>
      </p:sp>
    </p:spTree>
    <p:extLst>
      <p:ext uri="{BB962C8B-B14F-4D97-AF65-F5344CB8AC3E}">
        <p14:creationId xmlns:p14="http://schemas.microsoft.com/office/powerpoint/2010/main" val="22293776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02CDC99-927C-4C1C-A85F-90C20AEFF919}" type="slidenum">
              <a:rPr lang="en-US" altLang="en-US"/>
              <a:pPr>
                <a:spcBef>
                  <a:spcPct val="0"/>
                </a:spcBef>
              </a:pPr>
              <a:t>50</a:t>
            </a:fld>
            <a:endParaRPr lang="en-US" altLang="en-US"/>
          </a:p>
        </p:txBody>
      </p:sp>
      <p:sp>
        <p:nvSpPr>
          <p:cNvPr id="104451" name="Rectangle 2"/>
          <p:cNvSpPr>
            <a:spLocks noGrp="1" noRot="1" noChangeAspect="1" noChangeArrowheads="1" noTextEdit="1"/>
          </p:cNvSpPr>
          <p:nvPr>
            <p:ph type="sldImg"/>
          </p:nvPr>
        </p:nvSpPr>
        <p:spPr>
          <a:xfrm>
            <a:off x="404813" y="681038"/>
            <a:ext cx="6049962" cy="3403600"/>
          </a:xfrm>
          <a:ln/>
        </p:spPr>
      </p:sp>
      <p:sp>
        <p:nvSpPr>
          <p:cNvPr id="104452" name="Rectangle 3"/>
          <p:cNvSpPr>
            <a:spLocks noGrp="1" noChangeArrowheads="1"/>
          </p:cNvSpPr>
          <p:nvPr>
            <p:ph type="body" idx="1"/>
          </p:nvPr>
        </p:nvSpPr>
        <p:spPr>
          <a:noFill/>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a:t>Examples of ways technology is good from a preference utilitarian’s perspective: </a:t>
            </a:r>
          </a:p>
          <a:p>
            <a:pPr eaLnBrk="1" hangingPunct="1"/>
            <a:r>
              <a:rPr lang="en-US" altLang="en-US" dirty="0">
                <a:latin typeface="Arial" panose="020B0604020202020204" pitchFamily="34" charset="0"/>
              </a:rPr>
              <a:t>We don’t all have to read the same news or watch the same </a:t>
            </a:r>
            <a:r>
              <a:rPr lang="en-US" altLang="en-US" dirty="0" err="1">
                <a:latin typeface="Arial" panose="020B0604020202020204" pitchFamily="34" charset="0"/>
              </a:rPr>
              <a:t>tv</a:t>
            </a:r>
            <a:r>
              <a:rPr lang="en-US" altLang="en-US" dirty="0">
                <a:latin typeface="Arial" panose="020B0604020202020204" pitchFamily="34" charset="0"/>
              </a:rPr>
              <a:t>.  Or have the same privacy settings on Facebook.</a:t>
            </a:r>
          </a:p>
          <a:p>
            <a:pPr eaLnBrk="1" hangingPunct="1"/>
            <a:r>
              <a:rPr lang="en-US" altLang="en-US" dirty="0">
                <a:latin typeface="Arial" panose="020B0604020202020204" pitchFamily="34" charset="0"/>
              </a:rPr>
              <a:t>https://www.theguardian.com/technology/2010/may/27/how-new-facebook-privacy-settings-work</a:t>
            </a:r>
          </a:p>
        </p:txBody>
      </p:sp>
    </p:spTree>
    <p:extLst>
      <p:ext uri="{BB962C8B-B14F-4D97-AF65-F5344CB8AC3E}">
        <p14:creationId xmlns:p14="http://schemas.microsoft.com/office/powerpoint/2010/main" val="32719818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02CDC99-927C-4C1C-A85F-90C20AEFF919}" type="slidenum">
              <a:rPr lang="en-US" altLang="en-US"/>
              <a:pPr>
                <a:spcBef>
                  <a:spcPct val="0"/>
                </a:spcBef>
              </a:pPr>
              <a:t>51</a:t>
            </a:fld>
            <a:endParaRPr lang="en-US" altLang="en-US"/>
          </a:p>
        </p:txBody>
      </p:sp>
      <p:sp>
        <p:nvSpPr>
          <p:cNvPr id="104451" name="Rectangle 2"/>
          <p:cNvSpPr>
            <a:spLocks noGrp="1" noRot="1" noChangeAspect="1" noChangeArrowheads="1" noTextEdit="1"/>
          </p:cNvSpPr>
          <p:nvPr>
            <p:ph type="sldImg"/>
          </p:nvPr>
        </p:nvSpPr>
        <p:spPr>
          <a:xfrm>
            <a:off x="404813" y="681038"/>
            <a:ext cx="6049962" cy="3403600"/>
          </a:xfrm>
          <a:ln/>
        </p:spPr>
      </p:sp>
      <p:sp>
        <p:nvSpPr>
          <p:cNvPr id="104452" name="Rectangle 3"/>
          <p:cNvSpPr>
            <a:spLocks noGrp="1" noChangeArrowheads="1"/>
          </p:cNvSpPr>
          <p:nvPr>
            <p:ph type="body" idx="1"/>
          </p:nvPr>
        </p:nvSpPr>
        <p:spPr>
          <a:noFill/>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a:t>Examples of ways technology is good from a preference utilitarian’s perspective: </a:t>
            </a:r>
          </a:p>
          <a:p>
            <a:pPr eaLnBrk="1" hangingPunct="1"/>
            <a:r>
              <a:rPr lang="en-US" altLang="en-US" dirty="0">
                <a:latin typeface="Arial" panose="020B0604020202020204" pitchFamily="34" charset="0"/>
              </a:rPr>
              <a:t>We don’t all have to make the same tradeoff between protecting privacy and getting good deals.</a:t>
            </a:r>
          </a:p>
          <a:p>
            <a:pPr eaLnBrk="1" hangingPunct="1"/>
            <a:r>
              <a:rPr lang="en-US" altLang="en-US" dirty="0">
                <a:latin typeface="Arial" panose="020B0604020202020204" pitchFamily="34" charset="0"/>
              </a:rPr>
              <a:t>http://kinsmenlutheran.org/donation-programs/</a:t>
            </a:r>
          </a:p>
        </p:txBody>
      </p:sp>
    </p:spTree>
    <p:extLst>
      <p:ext uri="{BB962C8B-B14F-4D97-AF65-F5344CB8AC3E}">
        <p14:creationId xmlns:p14="http://schemas.microsoft.com/office/powerpoint/2010/main" val="37245542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02CDC99-927C-4C1C-A85F-90C20AEFF919}" type="slidenum">
              <a:rPr lang="en-US" altLang="en-US"/>
              <a:pPr>
                <a:spcBef>
                  <a:spcPct val="0"/>
                </a:spcBef>
              </a:pPr>
              <a:t>52</a:t>
            </a:fld>
            <a:endParaRPr lang="en-US" altLang="en-US"/>
          </a:p>
        </p:txBody>
      </p:sp>
      <p:sp>
        <p:nvSpPr>
          <p:cNvPr id="104451" name="Rectangle 2"/>
          <p:cNvSpPr>
            <a:spLocks noGrp="1" noRot="1" noChangeAspect="1" noChangeArrowheads="1" noTextEdit="1"/>
          </p:cNvSpPr>
          <p:nvPr>
            <p:ph type="sldImg"/>
          </p:nvPr>
        </p:nvSpPr>
        <p:spPr>
          <a:xfrm>
            <a:off x="404813" y="681038"/>
            <a:ext cx="6049962" cy="3403600"/>
          </a:xfrm>
          <a:ln/>
        </p:spPr>
      </p:sp>
      <p:sp>
        <p:nvSpPr>
          <p:cNvPr id="104452" name="Rectangle 3"/>
          <p:cNvSpPr>
            <a:spLocks noGrp="1" noChangeArrowheads="1"/>
          </p:cNvSpPr>
          <p:nvPr>
            <p:ph type="body" idx="1"/>
          </p:nvPr>
        </p:nvSpPr>
        <p:spPr>
          <a:noFill/>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a:t>Examples of ways technology is good from a preference utilitarian’s perspective: </a:t>
            </a:r>
          </a:p>
          <a:p>
            <a:pPr eaLnBrk="1" hangingPunct="1"/>
            <a:r>
              <a:rPr lang="en-US" altLang="en-US" dirty="0">
                <a:latin typeface="Arial" panose="020B0604020202020204" pitchFamily="34" charset="0"/>
              </a:rPr>
              <a:t>IP law protects your work if you want it too.</a:t>
            </a:r>
            <a:r>
              <a:rPr lang="en-US" altLang="en-US" baseline="0" dirty="0">
                <a:latin typeface="Arial" panose="020B0604020202020204" pitchFamily="34" charset="0"/>
              </a:rPr>
              <a:t>  But you don’t have to use it.</a:t>
            </a:r>
            <a:endParaRPr lang="en-US" altLang="en-US" dirty="0">
              <a:latin typeface="Arial" panose="020B0604020202020204" pitchFamily="34" charset="0"/>
            </a:endParaRPr>
          </a:p>
          <a:p>
            <a:pPr eaLnBrk="1" hangingPunct="1"/>
            <a:r>
              <a:rPr lang="en-US" altLang="en-US" dirty="0">
                <a:latin typeface="Arial" panose="020B0604020202020204" pitchFamily="34" charset="0"/>
              </a:rPr>
              <a:t>http://ianthro.com/microsoft-vs-open-source-software</a:t>
            </a:r>
          </a:p>
        </p:txBody>
      </p:sp>
    </p:spTree>
    <p:extLst>
      <p:ext uri="{BB962C8B-B14F-4D97-AF65-F5344CB8AC3E}">
        <p14:creationId xmlns:p14="http://schemas.microsoft.com/office/powerpoint/2010/main" val="24443723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3908F7C-60D8-4CC2-ABA1-778BD039C071}" type="slidenum">
              <a:rPr lang="en-US" altLang="en-US"/>
              <a:pPr>
                <a:spcBef>
                  <a:spcPct val="0"/>
                </a:spcBef>
              </a:pPr>
              <a:t>53</a:t>
            </a:fld>
            <a:endParaRPr lang="en-US" altLang="en-US"/>
          </a:p>
        </p:txBody>
      </p:sp>
      <p:sp>
        <p:nvSpPr>
          <p:cNvPr id="106499" name="Rectangle 2"/>
          <p:cNvSpPr>
            <a:spLocks noGrp="1" noRot="1" noChangeAspect="1" noChangeArrowheads="1" noTextEdit="1"/>
          </p:cNvSpPr>
          <p:nvPr>
            <p:ph type="sldImg"/>
          </p:nvPr>
        </p:nvSpPr>
        <p:spPr>
          <a:xfrm>
            <a:off x="404813" y="681038"/>
            <a:ext cx="6049962" cy="3403600"/>
          </a:xfrm>
          <a:ln/>
        </p:spPr>
      </p:sp>
      <p:sp>
        <p:nvSpPr>
          <p:cNvPr id="106500"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1521440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71EE260-DA70-430A-A791-32502C4FB4CF}" type="slidenum">
              <a:rPr lang="en-US" altLang="en-US"/>
              <a:pPr>
                <a:spcBef>
                  <a:spcPct val="0"/>
                </a:spcBef>
              </a:pPr>
              <a:t>54</a:t>
            </a:fld>
            <a:endParaRPr lang="en-US" altLang="en-US"/>
          </a:p>
        </p:txBody>
      </p:sp>
      <p:sp>
        <p:nvSpPr>
          <p:cNvPr id="108547" name="Rectangle 2"/>
          <p:cNvSpPr>
            <a:spLocks noGrp="1" noRot="1" noChangeAspect="1" noChangeArrowheads="1" noTextEdit="1"/>
          </p:cNvSpPr>
          <p:nvPr>
            <p:ph type="sldImg"/>
          </p:nvPr>
        </p:nvSpPr>
        <p:spPr>
          <a:xfrm>
            <a:off x="404813" y="681038"/>
            <a:ext cx="6049962" cy="3403600"/>
          </a:xfrm>
          <a:ln/>
        </p:spPr>
      </p:sp>
      <p:sp>
        <p:nvSpPr>
          <p:cNvPr id="108548"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Maximizing happiness conflicts with the commitment you made when you joined Team B.</a:t>
            </a:r>
          </a:p>
          <a:p>
            <a:pPr eaLnBrk="1" hangingPunct="1"/>
            <a:r>
              <a:rPr lang="en-US" altLang="en-US" dirty="0">
                <a:latin typeface="Arial" panose="020B0604020202020204" pitchFamily="34" charset="0"/>
              </a:rPr>
              <a:t>Also, long term, if people find out that games are rigged, will they get less enjoyment from the game?</a:t>
            </a:r>
          </a:p>
          <a:p>
            <a:pPr eaLnBrk="1" hangingPunct="1"/>
            <a:r>
              <a:rPr lang="en-US" altLang="en-US" dirty="0">
                <a:latin typeface="Arial" panose="020B0604020202020204" pitchFamily="34" charset="0"/>
              </a:rPr>
              <a:t>http://scooperinc.com/can-the-super-bowl-help-the-nfl-get-over-its-millennial-problem/ </a:t>
            </a:r>
          </a:p>
        </p:txBody>
      </p:sp>
    </p:spTree>
    <p:extLst>
      <p:ext uri="{BB962C8B-B14F-4D97-AF65-F5344CB8AC3E}">
        <p14:creationId xmlns:p14="http://schemas.microsoft.com/office/powerpoint/2010/main" val="10440850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Surely everyone is entitled to some time off.</a:t>
            </a:r>
          </a:p>
          <a:p>
            <a:endParaRPr lang="en-US" dirty="0"/>
          </a:p>
          <a:p>
            <a:r>
              <a:rPr lang="en-US" dirty="0"/>
              <a:t>http://bbjtoday.com/wp-content/woo_custom/1692-habitat-for-humanity-web.jpg</a:t>
            </a:r>
          </a:p>
        </p:txBody>
      </p:sp>
      <p:sp>
        <p:nvSpPr>
          <p:cNvPr id="4" name="Slide Number Placeholder 3"/>
          <p:cNvSpPr>
            <a:spLocks noGrp="1"/>
          </p:cNvSpPr>
          <p:nvPr>
            <p:ph type="sldNum" sz="quarter" idx="10"/>
          </p:nvPr>
        </p:nvSpPr>
        <p:spPr/>
        <p:txBody>
          <a:bodyPr/>
          <a:lstStyle/>
          <a:p>
            <a:pPr>
              <a:defRPr/>
            </a:pPr>
            <a:fld id="{429B1E8A-AB7A-4221-8824-FBA98A09A435}" type="slidenum">
              <a:rPr lang="en-US" altLang="en-US" smtClean="0"/>
              <a:pPr>
                <a:defRPr/>
              </a:pPr>
              <a:t>55</a:t>
            </a:fld>
            <a:endParaRPr lang="en-US" altLang="en-US"/>
          </a:p>
        </p:txBody>
      </p:sp>
    </p:spTree>
    <p:extLst>
      <p:ext uri="{BB962C8B-B14F-4D97-AF65-F5344CB8AC3E}">
        <p14:creationId xmlns:p14="http://schemas.microsoft.com/office/powerpoint/2010/main" val="37092057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9962" cy="3403600"/>
          </a:xfrm>
        </p:spPr>
      </p:sp>
      <p:sp>
        <p:nvSpPr>
          <p:cNvPr id="3" name="Notes Placeholder 2"/>
          <p:cNvSpPr>
            <a:spLocks noGrp="1"/>
          </p:cNvSpPr>
          <p:nvPr>
            <p:ph type="body" idx="1"/>
          </p:nvPr>
        </p:nvSpPr>
        <p:spPr/>
        <p:txBody>
          <a:bodyPr/>
          <a:lstStyle/>
          <a:p>
            <a:r>
              <a:rPr lang="en-US" dirty="0"/>
              <a:t>Or do you just apply a rule that says no cheating.</a:t>
            </a:r>
          </a:p>
          <a:p>
            <a:r>
              <a:rPr lang="en-US" dirty="0"/>
              <a:t>http://uoacomputerscience.blogspot.com/2012/04/is-computer-code-property.html  </a:t>
            </a:r>
          </a:p>
        </p:txBody>
      </p:sp>
      <p:sp>
        <p:nvSpPr>
          <p:cNvPr id="4" name="Slide Number Placeholder 3"/>
          <p:cNvSpPr>
            <a:spLocks noGrp="1"/>
          </p:cNvSpPr>
          <p:nvPr>
            <p:ph type="sldNum" sz="quarter" idx="10"/>
          </p:nvPr>
        </p:nvSpPr>
        <p:spPr/>
        <p:txBody>
          <a:bodyPr/>
          <a:lstStyle/>
          <a:p>
            <a:pPr>
              <a:defRPr/>
            </a:pPr>
            <a:fld id="{429B1E8A-AB7A-4221-8824-FBA98A09A435}" type="slidenum">
              <a:rPr lang="en-US" altLang="en-US" smtClean="0"/>
              <a:pPr>
                <a:defRPr/>
              </a:pPr>
              <a:t>56</a:t>
            </a:fld>
            <a:endParaRPr lang="en-US" altLang="en-US"/>
          </a:p>
        </p:txBody>
      </p:sp>
    </p:spTree>
    <p:extLst>
      <p:ext uri="{BB962C8B-B14F-4D97-AF65-F5344CB8AC3E}">
        <p14:creationId xmlns:p14="http://schemas.microsoft.com/office/powerpoint/2010/main" val="4135463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97CBEA-5018-409B-B386-B46CC44C5CF6}" type="slidenum">
              <a:rPr lang="en-US" altLang="en-US"/>
              <a:pPr>
                <a:spcBef>
                  <a:spcPct val="0"/>
                </a:spcBef>
              </a:pPr>
              <a:t>7</a:t>
            </a:fld>
            <a:endParaRPr lang="en-US" altLang="en-US"/>
          </a:p>
        </p:txBody>
      </p:sp>
      <p:sp>
        <p:nvSpPr>
          <p:cNvPr id="15363" name="Rectangle 2"/>
          <p:cNvSpPr>
            <a:spLocks noGrp="1" noRot="1" noChangeAspect="1" noChangeArrowheads="1" noTextEdit="1"/>
          </p:cNvSpPr>
          <p:nvPr>
            <p:ph type="sldImg"/>
          </p:nvPr>
        </p:nvSpPr>
        <p:spPr>
          <a:xfrm>
            <a:off x="404813" y="681038"/>
            <a:ext cx="6049962" cy="3403600"/>
          </a:xfrm>
          <a:ln/>
        </p:spPr>
      </p:sp>
      <p:sp>
        <p:nvSpPr>
          <p:cNvPr id="15364"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243115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8E7DFCF-B7DF-4A18-8A6E-889C43D641C0}" type="slidenum">
              <a:rPr lang="en-US" altLang="en-US"/>
              <a:pPr>
                <a:spcBef>
                  <a:spcPct val="0"/>
                </a:spcBef>
              </a:pPr>
              <a:t>57</a:t>
            </a:fld>
            <a:endParaRPr lang="en-US" altLang="en-US"/>
          </a:p>
        </p:txBody>
      </p:sp>
      <p:sp>
        <p:nvSpPr>
          <p:cNvPr id="113667" name="Rectangle 2"/>
          <p:cNvSpPr>
            <a:spLocks noGrp="1" noRot="1" noChangeAspect="1" noChangeArrowheads="1" noTextEdit="1"/>
          </p:cNvSpPr>
          <p:nvPr>
            <p:ph type="sldImg"/>
          </p:nvPr>
        </p:nvSpPr>
        <p:spPr>
          <a:xfrm>
            <a:off x="404813" y="681038"/>
            <a:ext cx="6049962" cy="3403600"/>
          </a:xfrm>
          <a:ln/>
        </p:spPr>
      </p:sp>
      <p:sp>
        <p:nvSpPr>
          <p:cNvPr id="113668"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2332179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a:t>
            </a:r>
            <a:r>
              <a:rPr lang="en-US" dirty="0" err="1"/>
              <a:t>arg</a:t>
            </a:r>
            <a:r>
              <a:rPr lang="en-US" dirty="0"/>
              <a:t> max.  Not everyone has seen it before.</a:t>
            </a:r>
          </a:p>
        </p:txBody>
      </p:sp>
      <p:sp>
        <p:nvSpPr>
          <p:cNvPr id="4" name="Slide Number Placeholder 3"/>
          <p:cNvSpPr>
            <a:spLocks noGrp="1"/>
          </p:cNvSpPr>
          <p:nvPr>
            <p:ph type="sldNum" sz="quarter" idx="10"/>
          </p:nvPr>
        </p:nvSpPr>
        <p:spPr/>
        <p:txBody>
          <a:bodyPr/>
          <a:lstStyle/>
          <a:p>
            <a:pPr>
              <a:defRPr/>
            </a:pPr>
            <a:fld id="{429B1E8A-AB7A-4221-8824-FBA98A09A435}" type="slidenum">
              <a:rPr lang="en-US" altLang="en-US" smtClean="0"/>
              <a:pPr>
                <a:defRPr/>
              </a:pPr>
              <a:t>58</a:t>
            </a:fld>
            <a:endParaRPr lang="en-US" altLang="en-US"/>
          </a:p>
        </p:txBody>
      </p:sp>
    </p:spTree>
    <p:extLst>
      <p:ext uri="{BB962C8B-B14F-4D97-AF65-F5344CB8AC3E}">
        <p14:creationId xmlns:p14="http://schemas.microsoft.com/office/powerpoint/2010/main" val="21928102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665C206-0229-401B-AADB-F1F2518508F2}" type="slidenum">
              <a:rPr lang="en-US" altLang="en-US"/>
              <a:pPr>
                <a:spcBef>
                  <a:spcPct val="0"/>
                </a:spcBef>
              </a:pPr>
              <a:t>59</a:t>
            </a:fld>
            <a:endParaRPr lang="en-US" altLang="en-US"/>
          </a:p>
        </p:txBody>
      </p:sp>
      <p:sp>
        <p:nvSpPr>
          <p:cNvPr id="118787" name="Rectangle 2"/>
          <p:cNvSpPr>
            <a:spLocks noGrp="1" noRot="1" noChangeAspect="1" noChangeArrowheads="1" noTextEdit="1"/>
          </p:cNvSpPr>
          <p:nvPr>
            <p:ph type="sldImg"/>
          </p:nvPr>
        </p:nvSpPr>
        <p:spPr>
          <a:xfrm>
            <a:off x="406400" y="681038"/>
            <a:ext cx="6048375" cy="3403600"/>
          </a:xfrm>
          <a:ln/>
        </p:spPr>
      </p:sp>
      <p:sp>
        <p:nvSpPr>
          <p:cNvPr id="118788" name="Rectangle 3"/>
          <p:cNvSpPr>
            <a:spLocks noGrp="1" noChangeArrowheads="1"/>
          </p:cNvSpPr>
          <p:nvPr>
            <p:ph type="body" idx="1"/>
          </p:nvPr>
        </p:nvSpPr>
        <p:spPr>
          <a:noFill/>
        </p:spPr>
        <p:txBody>
          <a:bodyPr/>
          <a:lstStyle/>
          <a:p>
            <a:r>
              <a:rPr lang="en-US" altLang="en-US">
                <a:latin typeface="Arial" panose="020B0604020202020204" pitchFamily="34" charset="0"/>
              </a:rPr>
              <a:t>http://www.godowntownraleigh.com/go/cabarrus-street-parking-lot </a:t>
            </a:r>
          </a:p>
        </p:txBody>
      </p:sp>
    </p:spTree>
    <p:extLst>
      <p:ext uri="{BB962C8B-B14F-4D97-AF65-F5344CB8AC3E}">
        <p14:creationId xmlns:p14="http://schemas.microsoft.com/office/powerpoint/2010/main" val="8300256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80AF955-E0D5-40F1-BACC-E8264848CAC7}" type="slidenum">
              <a:rPr lang="en-US" altLang="en-US"/>
              <a:pPr>
                <a:spcBef>
                  <a:spcPct val="0"/>
                </a:spcBef>
              </a:pPr>
              <a:t>60</a:t>
            </a:fld>
            <a:endParaRPr lang="en-US" altLang="en-US"/>
          </a:p>
        </p:txBody>
      </p:sp>
      <p:sp>
        <p:nvSpPr>
          <p:cNvPr id="120835" name="Rectangle 2"/>
          <p:cNvSpPr>
            <a:spLocks noGrp="1" noRot="1" noChangeAspect="1" noChangeArrowheads="1" noTextEdit="1"/>
          </p:cNvSpPr>
          <p:nvPr>
            <p:ph type="sldImg"/>
          </p:nvPr>
        </p:nvSpPr>
        <p:spPr>
          <a:xfrm>
            <a:off x="406400" y="681038"/>
            <a:ext cx="6048375" cy="3403600"/>
          </a:xfrm>
          <a:ln/>
        </p:spPr>
      </p:sp>
      <p:sp>
        <p:nvSpPr>
          <p:cNvPr id="120836" name="Rectangle 3"/>
          <p:cNvSpPr>
            <a:spLocks noGrp="1" noChangeArrowheads="1"/>
          </p:cNvSpPr>
          <p:nvPr>
            <p:ph type="body" idx="1"/>
          </p:nvPr>
        </p:nvSpPr>
        <p:spPr>
          <a:noFill/>
        </p:spPr>
        <p:txBody>
          <a:bodyPr/>
          <a:lstStyle/>
          <a:p>
            <a:r>
              <a:rPr lang="en-US" altLang="en-US">
                <a:latin typeface="Arial" panose="020B0604020202020204" pitchFamily="34" charset="0"/>
              </a:rPr>
              <a:t>http://www.godowntownraleigh.com/go/cabarrus-street-parking-lot </a:t>
            </a:r>
          </a:p>
          <a:p>
            <a:r>
              <a:rPr lang="en-US" altLang="en-US">
                <a:latin typeface="Arial" panose="020B0604020202020204" pitchFamily="34" charset="0"/>
              </a:rPr>
              <a:t>The question.  Do you take this space that is a block away from your goal, or do you keep going, in search of the “optimal” parking space?</a:t>
            </a:r>
          </a:p>
          <a:p>
            <a:endParaRPr lang="en-US" altLang="en-US">
              <a:latin typeface="Arial" panose="020B0604020202020204" pitchFamily="34" charset="0"/>
            </a:endParaRPr>
          </a:p>
        </p:txBody>
      </p:sp>
    </p:spTree>
    <p:extLst>
      <p:ext uri="{BB962C8B-B14F-4D97-AF65-F5344CB8AC3E}">
        <p14:creationId xmlns:p14="http://schemas.microsoft.com/office/powerpoint/2010/main" val="17434932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E4EBF88-1F32-4315-94E9-74973A1EA309}" type="slidenum">
              <a:rPr lang="en-US" altLang="en-US"/>
              <a:pPr>
                <a:spcBef>
                  <a:spcPct val="0"/>
                </a:spcBef>
              </a:pPr>
              <a:t>61</a:t>
            </a:fld>
            <a:endParaRPr lang="en-US" altLang="en-US"/>
          </a:p>
        </p:txBody>
      </p:sp>
      <p:sp>
        <p:nvSpPr>
          <p:cNvPr id="122883" name="Rectangle 2"/>
          <p:cNvSpPr>
            <a:spLocks noGrp="1" noRot="1" noChangeAspect="1" noChangeArrowheads="1" noTextEdit="1"/>
          </p:cNvSpPr>
          <p:nvPr>
            <p:ph type="sldImg"/>
          </p:nvPr>
        </p:nvSpPr>
        <p:spPr>
          <a:xfrm>
            <a:off x="406400" y="681038"/>
            <a:ext cx="6048375" cy="3403600"/>
          </a:xfrm>
          <a:ln/>
        </p:spPr>
      </p:sp>
      <p:sp>
        <p:nvSpPr>
          <p:cNvPr id="122884" name="Rectangle 3"/>
          <p:cNvSpPr>
            <a:spLocks noGrp="1" noChangeArrowheads="1"/>
          </p:cNvSpPr>
          <p:nvPr>
            <p:ph type="body" idx="1"/>
          </p:nvPr>
        </p:nvSpPr>
        <p:spPr>
          <a:noFill/>
        </p:spPr>
        <p:txBody>
          <a:bodyPr/>
          <a:lstStyle/>
          <a:p>
            <a:r>
              <a:rPr lang="en-US" altLang="en-US" dirty="0">
                <a:latin typeface="Arial" panose="020B0604020202020204" pitchFamily="34" charset="0"/>
              </a:rPr>
              <a:t>In other words, “good enough”.  There is a fancy word</a:t>
            </a:r>
            <a:r>
              <a:rPr lang="en-US" altLang="en-US" baseline="0" dirty="0">
                <a:latin typeface="Arial" panose="020B0604020202020204" pitchFamily="34" charset="0"/>
              </a:rPr>
              <a:t> for “good enough”</a:t>
            </a:r>
            <a:endParaRPr lang="en-US" altLang="en-US" dirty="0">
              <a:latin typeface="Arial" panose="020B0604020202020204" pitchFamily="34" charset="0"/>
            </a:endParaRPr>
          </a:p>
        </p:txBody>
      </p:sp>
    </p:spTree>
    <p:extLst>
      <p:ext uri="{BB962C8B-B14F-4D97-AF65-F5344CB8AC3E}">
        <p14:creationId xmlns:p14="http://schemas.microsoft.com/office/powerpoint/2010/main" val="26751668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820EBA8-5E45-4135-ABED-9A881F2E96B3}" type="slidenum">
              <a:rPr lang="en-US" altLang="en-US"/>
              <a:pPr>
                <a:spcBef>
                  <a:spcPct val="0"/>
                </a:spcBef>
              </a:pPr>
              <a:t>62</a:t>
            </a:fld>
            <a:endParaRPr lang="en-US" altLang="en-US"/>
          </a:p>
        </p:txBody>
      </p:sp>
      <p:sp>
        <p:nvSpPr>
          <p:cNvPr id="124931" name="Rectangle 2"/>
          <p:cNvSpPr>
            <a:spLocks noGrp="1" noRot="1" noChangeAspect="1" noChangeArrowheads="1" noTextEdit="1"/>
          </p:cNvSpPr>
          <p:nvPr>
            <p:ph type="sldImg"/>
          </p:nvPr>
        </p:nvSpPr>
        <p:spPr>
          <a:xfrm>
            <a:off x="406400" y="681038"/>
            <a:ext cx="6048375" cy="3403600"/>
          </a:xfrm>
          <a:ln/>
        </p:spPr>
      </p:sp>
      <p:sp>
        <p:nvSpPr>
          <p:cNvPr id="124932" name="Rectangle 3"/>
          <p:cNvSpPr>
            <a:spLocks noGrp="1" noChangeArrowheads="1"/>
          </p:cNvSpPr>
          <p:nvPr>
            <p:ph type="body" idx="1"/>
          </p:nvPr>
        </p:nvSpPr>
        <p:spPr>
          <a:noFill/>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29917093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xfrm>
            <a:off x="404813" y="681038"/>
            <a:ext cx="6049962" cy="3403600"/>
          </a:xfrm>
          <a:ln/>
        </p:spPr>
      </p:sp>
      <p:sp>
        <p:nvSpPr>
          <p:cNvPr id="126979" name="Notes Placeholder 2"/>
          <p:cNvSpPr>
            <a:spLocks noGrp="1"/>
          </p:cNvSpPr>
          <p:nvPr>
            <p:ph type="body" idx="1"/>
          </p:nvPr>
        </p:nvSpPr>
        <p:spPr>
          <a:noFill/>
        </p:spPr>
        <p:txBody>
          <a:bodyPr/>
          <a:lstStyle/>
          <a:p>
            <a:r>
              <a:rPr lang="en-US" altLang="en-US">
                <a:latin typeface="Arial" panose="020B0604020202020204" pitchFamily="34" charset="0"/>
              </a:rPr>
              <a:t>http://radiganneuhalfen.blogspot.com/2009/07/ethics-with-calvin-and-hobbes.html </a:t>
            </a:r>
          </a:p>
        </p:txBody>
      </p:sp>
      <p:sp>
        <p:nvSpPr>
          <p:cNvPr id="126980"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6CEFA9E-CE5B-4A98-88FE-9F711951031C}" type="slidenum">
              <a:rPr lang="en-US" altLang="en-US"/>
              <a:pPr>
                <a:spcBef>
                  <a:spcPct val="0"/>
                </a:spcBef>
              </a:pPr>
              <a:t>63</a:t>
            </a:fld>
            <a:endParaRPr lang="en-US" altLang="en-US"/>
          </a:p>
        </p:txBody>
      </p:sp>
    </p:spTree>
    <p:extLst>
      <p:ext uri="{BB962C8B-B14F-4D97-AF65-F5344CB8AC3E}">
        <p14:creationId xmlns:p14="http://schemas.microsoft.com/office/powerpoint/2010/main" val="33877279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16E199F-6C0F-48CC-A1B2-F3F3C7046A3B}" type="slidenum">
              <a:rPr lang="en-US" altLang="en-US"/>
              <a:pPr>
                <a:spcBef>
                  <a:spcPct val="0"/>
                </a:spcBef>
              </a:pPr>
              <a:t>64</a:t>
            </a:fld>
            <a:endParaRPr lang="en-US" altLang="en-US"/>
          </a:p>
        </p:txBody>
      </p:sp>
      <p:sp>
        <p:nvSpPr>
          <p:cNvPr id="129027" name="Rectangle 2"/>
          <p:cNvSpPr>
            <a:spLocks noGrp="1" noRot="1" noChangeAspect="1" noChangeArrowheads="1" noTextEdit="1"/>
          </p:cNvSpPr>
          <p:nvPr>
            <p:ph type="sldImg"/>
          </p:nvPr>
        </p:nvSpPr>
        <p:spPr>
          <a:xfrm>
            <a:off x="404813" y="681038"/>
            <a:ext cx="6049962" cy="3403600"/>
          </a:xfrm>
          <a:ln/>
        </p:spPr>
      </p:sp>
      <p:sp>
        <p:nvSpPr>
          <p:cNvPr id="129028" name="Rectangle 3"/>
          <p:cNvSpPr>
            <a:spLocks noGrp="1" noChangeArrowheads="1"/>
          </p:cNvSpPr>
          <p:nvPr>
            <p:ph type="body" idx="1"/>
          </p:nvPr>
        </p:nvSpPr>
        <p:spPr>
          <a:noFill/>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latin typeface="Arial" panose="020B0604020202020204" pitchFamily="34" charset="0"/>
              </a:rPr>
              <a:t>Note use of “beings” rather than “people”.  Bentham made a big deal about this and concluded that not only all people but other sentient creatures should be included.</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42058101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16E199F-6C0F-48CC-A1B2-F3F3C7046A3B}" type="slidenum">
              <a:rPr lang="en-US" altLang="en-US"/>
              <a:pPr>
                <a:spcBef>
                  <a:spcPct val="0"/>
                </a:spcBef>
              </a:pPr>
              <a:t>65</a:t>
            </a:fld>
            <a:endParaRPr lang="en-US" altLang="en-US"/>
          </a:p>
        </p:txBody>
      </p:sp>
      <p:sp>
        <p:nvSpPr>
          <p:cNvPr id="129027" name="Rectangle 2"/>
          <p:cNvSpPr>
            <a:spLocks noGrp="1" noRot="1" noChangeAspect="1" noChangeArrowheads="1" noTextEdit="1"/>
          </p:cNvSpPr>
          <p:nvPr>
            <p:ph type="sldImg"/>
          </p:nvPr>
        </p:nvSpPr>
        <p:spPr>
          <a:xfrm>
            <a:off x="404813" y="681038"/>
            <a:ext cx="6049962" cy="3403600"/>
          </a:xfrm>
          <a:ln/>
        </p:spPr>
      </p:sp>
      <p:sp>
        <p:nvSpPr>
          <p:cNvPr id="129028" name="Rectangle 3"/>
          <p:cNvSpPr>
            <a:spLocks noGrp="1" noChangeArrowheads="1"/>
          </p:cNvSpPr>
          <p:nvPr>
            <p:ph type="body" idx="1"/>
          </p:nvPr>
        </p:nvSpPr>
        <p:spPr>
          <a:noFill/>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a:t>What happens when we can’t predict outcomes with certainty?  How can</a:t>
            </a:r>
            <a:r>
              <a:rPr lang="en-US" altLang="en-US" sz="1200" baseline="0" dirty="0"/>
              <a:t> we do step 2?</a:t>
            </a:r>
            <a:endParaRPr lang="en-US" altLang="en-US" sz="1200" dirty="0"/>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5954869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16E199F-6C0F-48CC-A1B2-F3F3C7046A3B}" type="slidenum">
              <a:rPr lang="en-US" altLang="en-US"/>
              <a:pPr>
                <a:spcBef>
                  <a:spcPct val="0"/>
                </a:spcBef>
              </a:pPr>
              <a:t>66</a:t>
            </a:fld>
            <a:endParaRPr lang="en-US" altLang="en-US"/>
          </a:p>
        </p:txBody>
      </p:sp>
      <p:sp>
        <p:nvSpPr>
          <p:cNvPr id="129027" name="Rectangle 2"/>
          <p:cNvSpPr>
            <a:spLocks noGrp="1" noRot="1" noChangeAspect="1" noChangeArrowheads="1" noTextEdit="1"/>
          </p:cNvSpPr>
          <p:nvPr>
            <p:ph type="sldImg"/>
          </p:nvPr>
        </p:nvSpPr>
        <p:spPr>
          <a:xfrm>
            <a:off x="404813" y="681038"/>
            <a:ext cx="6049962" cy="3403600"/>
          </a:xfrm>
          <a:ln/>
        </p:spPr>
      </p:sp>
      <p:sp>
        <p:nvSpPr>
          <p:cNvPr id="129028"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How, in a complex world?    Just to pick one.  Do we know whether a back door would make the phone more vulnerable to bad guys?  Do we know what effect</a:t>
            </a:r>
            <a:r>
              <a:rPr lang="en-US" altLang="en-US" baseline="0" dirty="0">
                <a:latin typeface="Arial" panose="020B0604020202020204" pitchFamily="34" charset="0"/>
              </a:rPr>
              <a:t> doing this would have on our customers?  Do we even know whether, with a back door, it will be possible for Law Enforcement to find something useful?  So how do we do step 2?</a:t>
            </a:r>
            <a:endParaRPr lang="en-US" altLang="en-US" dirty="0">
              <a:latin typeface="Arial" panose="020B0604020202020204" pitchFamily="34" charset="0"/>
            </a:endParaRPr>
          </a:p>
        </p:txBody>
      </p:sp>
    </p:spTree>
    <p:extLst>
      <p:ext uri="{BB962C8B-B14F-4D97-AF65-F5344CB8AC3E}">
        <p14:creationId xmlns:p14="http://schemas.microsoft.com/office/powerpoint/2010/main" val="1189356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80D99EA-8628-4399-BADE-29F1F01919F0}" type="slidenum">
              <a:rPr lang="en-US" altLang="en-US"/>
              <a:pPr>
                <a:spcBef>
                  <a:spcPct val="0"/>
                </a:spcBef>
              </a:pPr>
              <a:t>8</a:t>
            </a:fld>
            <a:endParaRPr lang="en-US" altLang="en-US"/>
          </a:p>
        </p:txBody>
      </p:sp>
      <p:sp>
        <p:nvSpPr>
          <p:cNvPr id="17411" name="Rectangle 2"/>
          <p:cNvSpPr>
            <a:spLocks noGrp="1" noRot="1" noChangeAspect="1" noChangeArrowheads="1" noTextEdit="1"/>
          </p:cNvSpPr>
          <p:nvPr>
            <p:ph type="sldImg"/>
          </p:nvPr>
        </p:nvSpPr>
        <p:spPr>
          <a:xfrm>
            <a:off x="404813" y="681038"/>
            <a:ext cx="6049962" cy="3403600"/>
          </a:xfrm>
          <a:ln/>
        </p:spPr>
      </p:sp>
      <p:sp>
        <p:nvSpPr>
          <p:cNvPr id="17412"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rPr>
              <a:t>Memory, Language, Reason</a:t>
            </a:r>
          </a:p>
        </p:txBody>
      </p:sp>
    </p:spTree>
    <p:extLst>
      <p:ext uri="{BB962C8B-B14F-4D97-AF65-F5344CB8AC3E}">
        <p14:creationId xmlns:p14="http://schemas.microsoft.com/office/powerpoint/2010/main" val="5022138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to this one.  We need more information.</a:t>
            </a:r>
          </a:p>
        </p:txBody>
      </p:sp>
      <p:sp>
        <p:nvSpPr>
          <p:cNvPr id="4" name="Slide Number Placeholder 3"/>
          <p:cNvSpPr>
            <a:spLocks noGrp="1"/>
          </p:cNvSpPr>
          <p:nvPr>
            <p:ph type="sldNum" sz="quarter" idx="10"/>
          </p:nvPr>
        </p:nvSpPr>
        <p:spPr/>
        <p:txBody>
          <a:bodyPr/>
          <a:lstStyle/>
          <a:p>
            <a:pPr>
              <a:defRPr/>
            </a:pPr>
            <a:fld id="{429B1E8A-AB7A-4221-8824-FBA98A09A435}" type="slidenum">
              <a:rPr lang="en-US" altLang="en-US" smtClean="0"/>
              <a:pPr>
                <a:defRPr/>
              </a:pPr>
              <a:t>67</a:t>
            </a:fld>
            <a:endParaRPr lang="en-US" altLang="en-US"/>
          </a:p>
        </p:txBody>
      </p:sp>
    </p:spTree>
    <p:extLst>
      <p:ext uri="{BB962C8B-B14F-4D97-AF65-F5344CB8AC3E}">
        <p14:creationId xmlns:p14="http://schemas.microsoft.com/office/powerpoint/2010/main" val="41462995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29B1E8A-AB7A-4221-8824-FBA98A09A435}" type="slidenum">
              <a:rPr lang="en-US" altLang="en-US" smtClean="0"/>
              <a:pPr>
                <a:defRPr/>
              </a:pPr>
              <a:t>74</a:t>
            </a:fld>
            <a:endParaRPr lang="en-US" altLang="en-US"/>
          </a:p>
        </p:txBody>
      </p:sp>
    </p:spTree>
    <p:extLst>
      <p:ext uri="{BB962C8B-B14F-4D97-AF65-F5344CB8AC3E}">
        <p14:creationId xmlns:p14="http://schemas.microsoft.com/office/powerpoint/2010/main" val="28987830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Plugging expected value into our implementation of utilitarianism, we get this.</a:t>
            </a:r>
          </a:p>
          <a:p>
            <a:endParaRPr lang="en-US" dirty="0"/>
          </a:p>
          <a:p>
            <a:r>
              <a:rPr lang="en-US" dirty="0"/>
              <a:t>But the problem here is that no way will you ever have all the required numbers.  So what do you do?</a:t>
            </a:r>
          </a:p>
        </p:txBody>
      </p:sp>
      <p:sp>
        <p:nvSpPr>
          <p:cNvPr id="4" name="Slide Number Placeholder 3"/>
          <p:cNvSpPr>
            <a:spLocks noGrp="1"/>
          </p:cNvSpPr>
          <p:nvPr>
            <p:ph type="sldNum" sz="quarter" idx="10"/>
          </p:nvPr>
        </p:nvSpPr>
        <p:spPr/>
        <p:txBody>
          <a:bodyPr/>
          <a:lstStyle/>
          <a:p>
            <a:pPr>
              <a:defRPr/>
            </a:pPr>
            <a:fld id="{429B1E8A-AB7A-4221-8824-FBA98A09A435}" type="slidenum">
              <a:rPr lang="en-US" altLang="en-US" smtClean="0"/>
              <a:pPr>
                <a:defRPr/>
              </a:pPr>
              <a:t>75</a:t>
            </a:fld>
            <a:endParaRPr lang="en-US" altLang="en-US"/>
          </a:p>
        </p:txBody>
      </p:sp>
    </p:spTree>
    <p:extLst>
      <p:ext uri="{BB962C8B-B14F-4D97-AF65-F5344CB8AC3E}">
        <p14:creationId xmlns:p14="http://schemas.microsoft.com/office/powerpoint/2010/main" val="1463012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336BA93-0BAF-4E81-B7C5-126A314EF27D}" type="slidenum">
              <a:rPr lang="en-US" altLang="en-US"/>
              <a:pPr>
                <a:spcBef>
                  <a:spcPct val="0"/>
                </a:spcBef>
              </a:pPr>
              <a:t>76</a:t>
            </a:fld>
            <a:endParaRPr lang="en-US" altLang="en-US"/>
          </a:p>
        </p:txBody>
      </p:sp>
      <p:sp>
        <p:nvSpPr>
          <p:cNvPr id="142339" name="Rectangle 2"/>
          <p:cNvSpPr>
            <a:spLocks noGrp="1" noRot="1" noChangeAspect="1" noChangeArrowheads="1" noTextEdit="1"/>
          </p:cNvSpPr>
          <p:nvPr>
            <p:ph type="sldImg"/>
          </p:nvPr>
        </p:nvSpPr>
        <p:spPr>
          <a:xfrm>
            <a:off x="404813" y="681038"/>
            <a:ext cx="6049962" cy="3403600"/>
          </a:xfrm>
          <a:ln/>
        </p:spPr>
      </p:sp>
      <p:sp>
        <p:nvSpPr>
          <p:cNvPr id="142340"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You actually do use expected value.  You just estimate.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What’s the probability that this is a phish?  Very high.  And price to be paid if phish?  Very high.  </a:t>
            </a:r>
          </a:p>
        </p:txBody>
      </p:sp>
    </p:spTree>
    <p:extLst>
      <p:ext uri="{BB962C8B-B14F-4D97-AF65-F5344CB8AC3E}">
        <p14:creationId xmlns:p14="http://schemas.microsoft.com/office/powerpoint/2010/main" val="11409018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336BA93-0BAF-4E81-B7C5-126A314EF27D}" type="slidenum">
              <a:rPr lang="en-US" altLang="en-US"/>
              <a:pPr>
                <a:spcBef>
                  <a:spcPct val="0"/>
                </a:spcBef>
              </a:pPr>
              <a:t>77</a:t>
            </a:fld>
            <a:endParaRPr lang="en-US" altLang="en-US"/>
          </a:p>
        </p:txBody>
      </p:sp>
      <p:sp>
        <p:nvSpPr>
          <p:cNvPr id="142339" name="Rectangle 2"/>
          <p:cNvSpPr>
            <a:spLocks noGrp="1" noRot="1" noChangeAspect="1" noChangeArrowheads="1" noTextEdit="1"/>
          </p:cNvSpPr>
          <p:nvPr>
            <p:ph type="sldImg"/>
          </p:nvPr>
        </p:nvSpPr>
        <p:spPr>
          <a:xfrm>
            <a:off x="404813" y="681038"/>
            <a:ext cx="6049962" cy="3403600"/>
          </a:xfrm>
          <a:ln/>
        </p:spPr>
      </p:sp>
      <p:sp>
        <p:nvSpPr>
          <p:cNvPr id="142340" name="Rectangle 3"/>
          <p:cNvSpPr>
            <a:spLocks noGrp="1" noChangeArrowheads="1"/>
          </p:cNvSpPr>
          <p:nvPr>
            <p:ph type="body" idx="1"/>
          </p:nvPr>
        </p:nvSpPr>
        <p:spPr>
          <a:noFill/>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1409018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94897EB-B3DC-47DD-B251-F1CB5ABE854B}" type="slidenum">
              <a:rPr lang="en-US" altLang="en-US"/>
              <a:pPr>
                <a:spcBef>
                  <a:spcPct val="0"/>
                </a:spcBef>
              </a:pPr>
              <a:t>78</a:t>
            </a:fld>
            <a:endParaRPr lang="en-US" altLang="en-US"/>
          </a:p>
        </p:txBody>
      </p:sp>
      <p:sp>
        <p:nvSpPr>
          <p:cNvPr id="145411" name="Rectangle 2"/>
          <p:cNvSpPr>
            <a:spLocks noGrp="1" noRot="1" noChangeAspect="1" noChangeArrowheads="1" noTextEdit="1"/>
          </p:cNvSpPr>
          <p:nvPr>
            <p:ph type="sldImg"/>
          </p:nvPr>
        </p:nvSpPr>
        <p:spPr>
          <a:xfrm>
            <a:off x="404813" y="681038"/>
            <a:ext cx="6049962" cy="3403600"/>
          </a:xfrm>
          <a:ln/>
        </p:spPr>
      </p:sp>
      <p:sp>
        <p:nvSpPr>
          <p:cNvPr id="145412" name="Rectangle 3"/>
          <p:cNvSpPr>
            <a:spLocks noGrp="1" noChangeArrowheads="1"/>
          </p:cNvSpPr>
          <p:nvPr>
            <p:ph type="body" idx="1"/>
          </p:nvPr>
        </p:nvSpPr>
        <p:spPr>
          <a:noFill/>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5588962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9962" cy="3403600"/>
          </a:xfrm>
        </p:spPr>
      </p:sp>
      <p:sp>
        <p:nvSpPr>
          <p:cNvPr id="3" name="Notes Placeholder 2"/>
          <p:cNvSpPr>
            <a:spLocks noGrp="1"/>
          </p:cNvSpPr>
          <p:nvPr>
            <p:ph type="body" idx="1"/>
          </p:nvPr>
        </p:nvSpPr>
        <p:spPr/>
        <p:txBody>
          <a:bodyPr/>
          <a:lstStyle/>
          <a:p>
            <a:r>
              <a:rPr lang="en-US" dirty="0"/>
              <a:t>Often the issue is trading off rights in new ways.  Can we compute the expected value of outcome</a:t>
            </a:r>
            <a:r>
              <a:rPr lang="en-US" baseline="0" dirty="0"/>
              <a:t> for each choice?</a:t>
            </a:r>
            <a:endParaRPr lang="en-US" dirty="0"/>
          </a:p>
          <a:p>
            <a:r>
              <a:rPr lang="en-US" dirty="0"/>
              <a:t>http://www.thewrap.com/fbi-admits-it-reset-san-bernardino-shooters-iphone-password/ </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EB079BF-A437-47DF-9227-A50AFF7EC7D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84960005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xfrm>
            <a:off x="404813" y="681038"/>
            <a:ext cx="6049962" cy="3403600"/>
          </a:xfrm>
          <a:ln/>
        </p:spPr>
      </p:sp>
      <p:sp>
        <p:nvSpPr>
          <p:cNvPr id="148483" name="Notes Placeholder 2"/>
          <p:cNvSpPr>
            <a:spLocks noGrp="1"/>
          </p:cNvSpPr>
          <p:nvPr>
            <p:ph type="body" idx="1"/>
          </p:nvPr>
        </p:nvSpPr>
        <p:spPr>
          <a:noFill/>
        </p:spPr>
        <p:txBody>
          <a:bodyPr/>
          <a:lstStyle/>
          <a:p>
            <a:r>
              <a:rPr lang="en-US" altLang="en-US" dirty="0">
                <a:latin typeface="Arial" panose="020B0604020202020204" pitchFamily="34" charset="0"/>
              </a:rPr>
              <a:t>Much research (e.g., Kahneman and Tversky) shows that people are not completely rational in these circumstances.  Particularly in the way they evaluate risk. </a:t>
            </a:r>
          </a:p>
          <a:p>
            <a:endParaRPr lang="en-US" altLang="en-US" dirty="0">
              <a:latin typeface="Arial" panose="020B0604020202020204" pitchFamily="34" charset="0"/>
            </a:endParaRPr>
          </a:p>
          <a:p>
            <a:r>
              <a:rPr lang="en-US" altLang="en-US" dirty="0">
                <a:latin typeface="Arial" panose="020B0604020202020204" pitchFamily="34" charset="0"/>
              </a:rPr>
              <a:t>Show this slide.  Then ask half the people to leave the room.</a:t>
            </a:r>
          </a:p>
        </p:txBody>
      </p:sp>
      <p:sp>
        <p:nvSpPr>
          <p:cNvPr id="148484"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81CB930-7A9A-4C6F-AD36-26EF8004FB4E}" type="slidenum">
              <a:rPr lang="en-US" altLang="en-US"/>
              <a:pPr>
                <a:spcBef>
                  <a:spcPct val="0"/>
                </a:spcBef>
              </a:pPr>
              <a:t>81</a:t>
            </a:fld>
            <a:endParaRPr lang="en-US" altLang="en-US"/>
          </a:p>
        </p:txBody>
      </p:sp>
    </p:spTree>
    <p:extLst>
      <p:ext uri="{BB962C8B-B14F-4D97-AF65-F5344CB8AC3E}">
        <p14:creationId xmlns:p14="http://schemas.microsoft.com/office/powerpoint/2010/main" val="69486040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this version and ask people to click.  Write down the percentages for the two answers.  Then click to the next slide (which is the same as the previous one).  With it up, send these people out of the room and bring the others back in.  </a:t>
            </a:r>
          </a:p>
          <a:p>
            <a:endParaRPr lang="en-US" dirty="0"/>
          </a:p>
        </p:txBody>
      </p:sp>
      <p:sp>
        <p:nvSpPr>
          <p:cNvPr id="4" name="Slide Number Placeholder 3"/>
          <p:cNvSpPr>
            <a:spLocks noGrp="1"/>
          </p:cNvSpPr>
          <p:nvPr>
            <p:ph type="sldNum" sz="quarter" idx="10"/>
          </p:nvPr>
        </p:nvSpPr>
        <p:spPr/>
        <p:txBody>
          <a:bodyPr/>
          <a:lstStyle/>
          <a:p>
            <a:pPr>
              <a:defRPr/>
            </a:pPr>
            <a:fld id="{429B1E8A-AB7A-4221-8824-FBA98A09A435}" type="slidenum">
              <a:rPr lang="en-US" altLang="en-US" smtClean="0"/>
              <a:pPr>
                <a:defRPr/>
              </a:pPr>
              <a:t>82</a:t>
            </a:fld>
            <a:endParaRPr lang="en-US" altLang="en-US"/>
          </a:p>
        </p:txBody>
      </p:sp>
    </p:spTree>
    <p:extLst>
      <p:ext uri="{BB962C8B-B14F-4D97-AF65-F5344CB8AC3E}">
        <p14:creationId xmlns:p14="http://schemas.microsoft.com/office/powerpoint/2010/main" val="411196622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xfrm>
            <a:off x="404813" y="681038"/>
            <a:ext cx="6049962" cy="3403600"/>
          </a:xfrm>
          <a:ln/>
        </p:spPr>
      </p:sp>
      <p:sp>
        <p:nvSpPr>
          <p:cNvPr id="148483" name="Notes Placeholder 2"/>
          <p:cNvSpPr>
            <a:spLocks noGrp="1"/>
          </p:cNvSpPr>
          <p:nvPr>
            <p:ph type="body" idx="1"/>
          </p:nvPr>
        </p:nvSpPr>
        <p:spPr>
          <a:noFill/>
        </p:spPr>
        <p:txBody>
          <a:bodyPr/>
          <a:lstStyle/>
          <a:p>
            <a:r>
              <a:rPr lang="en-US" altLang="en-US" dirty="0">
                <a:latin typeface="Arial" panose="020B0604020202020204" pitchFamily="34" charset="0"/>
              </a:rPr>
              <a:t>Once other half is in room, click next.</a:t>
            </a:r>
          </a:p>
        </p:txBody>
      </p:sp>
      <p:sp>
        <p:nvSpPr>
          <p:cNvPr id="148484"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81CB930-7A9A-4C6F-AD36-26EF8004FB4E}" type="slidenum">
              <a:rPr lang="en-US" altLang="en-US"/>
              <a:pPr>
                <a:spcBef>
                  <a:spcPct val="0"/>
                </a:spcBef>
              </a:pPr>
              <a:t>83</a:t>
            </a:fld>
            <a:endParaRPr lang="en-US" altLang="en-US"/>
          </a:p>
        </p:txBody>
      </p:sp>
    </p:spTree>
    <p:extLst>
      <p:ext uri="{BB962C8B-B14F-4D97-AF65-F5344CB8AC3E}">
        <p14:creationId xmlns:p14="http://schemas.microsoft.com/office/powerpoint/2010/main" val="1929642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9962" cy="3403600"/>
          </a:xfrm>
        </p:spPr>
      </p:sp>
      <p:sp>
        <p:nvSpPr>
          <p:cNvPr id="3" name="Notes Placeholder 2"/>
          <p:cNvSpPr>
            <a:spLocks noGrp="1"/>
          </p:cNvSpPr>
          <p:nvPr>
            <p:ph type="body" idx="1"/>
          </p:nvPr>
        </p:nvSpPr>
        <p:spPr/>
        <p:txBody>
          <a:bodyPr/>
          <a:lstStyle/>
          <a:p>
            <a:r>
              <a:rPr lang="en-US" dirty="0"/>
              <a:t>Recall mention of this in Intro:  Algorithm Bias and Driverless Car.</a:t>
            </a:r>
          </a:p>
        </p:txBody>
      </p:sp>
      <p:sp>
        <p:nvSpPr>
          <p:cNvPr id="4" name="Slide Number Placeholder 3"/>
          <p:cNvSpPr>
            <a:spLocks noGrp="1"/>
          </p:cNvSpPr>
          <p:nvPr>
            <p:ph type="sldNum" sz="quarter" idx="10"/>
          </p:nvPr>
        </p:nvSpPr>
        <p:spPr/>
        <p:txBody>
          <a:bodyPr/>
          <a:lstStyle/>
          <a:p>
            <a:pPr>
              <a:defRPr/>
            </a:pPr>
            <a:fld id="{429B1E8A-AB7A-4221-8824-FBA98A09A435}" type="slidenum">
              <a:rPr lang="en-US" altLang="en-US" smtClean="0"/>
              <a:pPr>
                <a:defRPr/>
              </a:pPr>
              <a:t>10</a:t>
            </a:fld>
            <a:endParaRPr lang="en-US" altLang="en-US"/>
          </a:p>
        </p:txBody>
      </p:sp>
    </p:spTree>
    <p:extLst>
      <p:ext uri="{BB962C8B-B14F-4D97-AF65-F5344CB8AC3E}">
        <p14:creationId xmlns:p14="http://schemas.microsoft.com/office/powerpoint/2010/main" val="196982169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difference in how the problem is framed.  Again, ask students and write the percentages of each response on the board.  When done, click next.  </a:t>
            </a:r>
          </a:p>
        </p:txBody>
      </p:sp>
      <p:sp>
        <p:nvSpPr>
          <p:cNvPr id="4" name="Slide Number Placeholder 3"/>
          <p:cNvSpPr>
            <a:spLocks noGrp="1"/>
          </p:cNvSpPr>
          <p:nvPr>
            <p:ph type="sldNum" sz="quarter" idx="10"/>
          </p:nvPr>
        </p:nvSpPr>
        <p:spPr/>
        <p:txBody>
          <a:bodyPr/>
          <a:lstStyle/>
          <a:p>
            <a:pPr>
              <a:defRPr/>
            </a:pPr>
            <a:fld id="{429B1E8A-AB7A-4221-8824-FBA98A09A435}" type="slidenum">
              <a:rPr lang="en-US" altLang="en-US" smtClean="0"/>
              <a:pPr>
                <a:defRPr/>
              </a:pPr>
              <a:t>84</a:t>
            </a:fld>
            <a:endParaRPr lang="en-US" altLang="en-US"/>
          </a:p>
        </p:txBody>
      </p:sp>
    </p:spTree>
    <p:extLst>
      <p:ext uri="{BB962C8B-B14F-4D97-AF65-F5344CB8AC3E}">
        <p14:creationId xmlns:p14="http://schemas.microsoft.com/office/powerpoint/2010/main" val="98592271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xfrm>
            <a:off x="404813" y="681038"/>
            <a:ext cx="6049962" cy="3403600"/>
          </a:xfrm>
          <a:ln/>
        </p:spPr>
      </p:sp>
      <p:sp>
        <p:nvSpPr>
          <p:cNvPr id="148483" name="Notes Placeholder 2"/>
          <p:cNvSpPr>
            <a:spLocks noGrp="1"/>
          </p:cNvSpPr>
          <p:nvPr>
            <p:ph type="body" idx="1"/>
          </p:nvPr>
        </p:nvSpPr>
        <p:spPr>
          <a:noFill/>
        </p:spPr>
        <p:txBody>
          <a:bodyPr/>
          <a:lstStyle/>
          <a:p>
            <a:r>
              <a:rPr lang="en-US" altLang="en-US" dirty="0">
                <a:latin typeface="Arial" panose="020B0604020202020204" pitchFamily="34" charset="0"/>
              </a:rPr>
              <a:t>This is up again while people are milling around.  When settled, click next.</a:t>
            </a:r>
          </a:p>
        </p:txBody>
      </p:sp>
      <p:sp>
        <p:nvSpPr>
          <p:cNvPr id="148484"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81CB930-7A9A-4C6F-AD36-26EF8004FB4E}" type="slidenum">
              <a:rPr lang="en-US" altLang="en-US"/>
              <a:pPr>
                <a:spcBef>
                  <a:spcPct val="0"/>
                </a:spcBef>
              </a:pPr>
              <a:t>85</a:t>
            </a:fld>
            <a:endParaRPr lang="en-US" altLang="en-US"/>
          </a:p>
        </p:txBody>
      </p:sp>
    </p:spTree>
    <p:extLst>
      <p:ext uri="{BB962C8B-B14F-4D97-AF65-F5344CB8AC3E}">
        <p14:creationId xmlns:p14="http://schemas.microsoft.com/office/powerpoint/2010/main" val="136074210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first question.  Numbers in red correspond to responses from a group of Stanford students when Tversky and Kahneman did this experiment.  Compare numbers you got.</a:t>
            </a:r>
          </a:p>
        </p:txBody>
      </p:sp>
      <p:sp>
        <p:nvSpPr>
          <p:cNvPr id="4" name="Slide Number Placeholder 3"/>
          <p:cNvSpPr>
            <a:spLocks noGrp="1"/>
          </p:cNvSpPr>
          <p:nvPr>
            <p:ph type="sldNum" sz="quarter" idx="10"/>
          </p:nvPr>
        </p:nvSpPr>
        <p:spPr/>
        <p:txBody>
          <a:bodyPr/>
          <a:lstStyle/>
          <a:p>
            <a:pPr>
              <a:defRPr/>
            </a:pPr>
            <a:fld id="{429B1E8A-AB7A-4221-8824-FBA98A09A435}" type="slidenum">
              <a:rPr lang="en-US" altLang="en-US" smtClean="0"/>
              <a:pPr>
                <a:defRPr/>
              </a:pPr>
              <a:t>86</a:t>
            </a:fld>
            <a:endParaRPr lang="en-US" altLang="en-US"/>
          </a:p>
        </p:txBody>
      </p:sp>
    </p:spTree>
    <p:extLst>
      <p:ext uri="{BB962C8B-B14F-4D97-AF65-F5344CB8AC3E}">
        <p14:creationId xmlns:p14="http://schemas.microsoft.com/office/powerpoint/2010/main" val="254272108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second version.</a:t>
            </a:r>
          </a:p>
        </p:txBody>
      </p:sp>
      <p:sp>
        <p:nvSpPr>
          <p:cNvPr id="4" name="Slide Number Placeholder 3"/>
          <p:cNvSpPr>
            <a:spLocks noGrp="1"/>
          </p:cNvSpPr>
          <p:nvPr>
            <p:ph type="sldNum" sz="quarter" idx="10"/>
          </p:nvPr>
        </p:nvSpPr>
        <p:spPr/>
        <p:txBody>
          <a:bodyPr/>
          <a:lstStyle/>
          <a:p>
            <a:pPr>
              <a:defRPr/>
            </a:pPr>
            <a:fld id="{429B1E8A-AB7A-4221-8824-FBA98A09A435}" type="slidenum">
              <a:rPr lang="en-US" altLang="en-US" smtClean="0"/>
              <a:pPr>
                <a:defRPr/>
              </a:pPr>
              <a:t>87</a:t>
            </a:fld>
            <a:endParaRPr lang="en-US" altLang="en-US"/>
          </a:p>
        </p:txBody>
      </p:sp>
    </p:spTree>
    <p:extLst>
      <p:ext uri="{BB962C8B-B14F-4D97-AF65-F5344CB8AC3E}">
        <p14:creationId xmlns:p14="http://schemas.microsoft.com/office/powerpoint/2010/main" val="278731936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1877D04-1FE5-44DF-B095-9106BC3B50E0}" type="slidenum">
              <a:rPr lang="en-US" altLang="en-US"/>
              <a:pPr>
                <a:spcBef>
                  <a:spcPct val="0"/>
                </a:spcBef>
              </a:pPr>
              <a:t>89</a:t>
            </a:fld>
            <a:endParaRPr lang="en-US" altLang="en-US"/>
          </a:p>
        </p:txBody>
      </p:sp>
      <p:sp>
        <p:nvSpPr>
          <p:cNvPr id="155651" name="Rectangle 2"/>
          <p:cNvSpPr>
            <a:spLocks noGrp="1" noRot="1" noChangeAspect="1" noChangeArrowheads="1" noTextEdit="1"/>
          </p:cNvSpPr>
          <p:nvPr>
            <p:ph type="sldImg"/>
          </p:nvPr>
        </p:nvSpPr>
        <p:spPr>
          <a:xfrm>
            <a:off x="406400" y="681038"/>
            <a:ext cx="6048375" cy="3403600"/>
          </a:xfrm>
          <a:ln/>
        </p:spPr>
      </p:sp>
      <p:sp>
        <p:nvSpPr>
          <p:cNvPr id="155652" name="Rectangle 3"/>
          <p:cNvSpPr>
            <a:spLocks noGrp="1" noChangeArrowheads="1"/>
          </p:cNvSpPr>
          <p:nvPr>
            <p:ph type="body" idx="1"/>
          </p:nvPr>
        </p:nvSpPr>
        <p:spPr>
          <a:noFill/>
        </p:spPr>
        <p:txBody>
          <a:bodyPr/>
          <a:lstStyle/>
          <a:p>
            <a:r>
              <a:rPr lang="en-US" altLang="en-US">
                <a:latin typeface="Arial" panose="020B0604020202020204" pitchFamily="34" charset="0"/>
              </a:rPr>
              <a:t>The theory due to Tversky and Kahneman  Also pi handles the fact that people tend to overweight low probabilities.</a:t>
            </a:r>
          </a:p>
          <a:p>
            <a:r>
              <a:rPr lang="en-US" altLang="en-US">
                <a:latin typeface="Arial" panose="020B0604020202020204" pitchFamily="34" charset="0"/>
              </a:rPr>
              <a:t>Picture from: http://en.wikipedia.org/wiki/Image:Valuefun.jpg</a:t>
            </a:r>
          </a:p>
          <a:p>
            <a:r>
              <a:rPr lang="en-US" altLang="en-US">
                <a:latin typeface="Arial" panose="020B0604020202020204" pitchFamily="34" charset="0"/>
              </a:rPr>
              <a:t>Weights applied to true values (along the x axis) to compute perceived values.</a:t>
            </a:r>
          </a:p>
        </p:txBody>
      </p:sp>
    </p:spTree>
    <p:extLst>
      <p:ext uri="{BB962C8B-B14F-4D97-AF65-F5344CB8AC3E}">
        <p14:creationId xmlns:p14="http://schemas.microsoft.com/office/powerpoint/2010/main" val="87617508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75052B4-AE03-4769-8567-08C6B6A29793}" type="slidenum">
              <a:rPr lang="en-US" altLang="en-US"/>
              <a:pPr>
                <a:spcBef>
                  <a:spcPct val="0"/>
                </a:spcBef>
              </a:pPr>
              <a:t>90</a:t>
            </a:fld>
            <a:endParaRPr lang="en-US" altLang="en-US"/>
          </a:p>
        </p:txBody>
      </p:sp>
      <p:sp>
        <p:nvSpPr>
          <p:cNvPr id="157699" name="Rectangle 2"/>
          <p:cNvSpPr>
            <a:spLocks noGrp="1" noRot="1" noChangeAspect="1" noChangeArrowheads="1" noTextEdit="1"/>
          </p:cNvSpPr>
          <p:nvPr>
            <p:ph type="sldImg"/>
          </p:nvPr>
        </p:nvSpPr>
        <p:spPr>
          <a:xfrm>
            <a:off x="404813" y="681038"/>
            <a:ext cx="6049962" cy="3403600"/>
          </a:xfrm>
          <a:ln/>
        </p:spPr>
      </p:sp>
      <p:sp>
        <p:nvSpPr>
          <p:cNvPr id="157700"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79039882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6F756DE-752A-4CC4-9DCA-21EEABF016D7}" type="slidenum">
              <a:rPr lang="en-US" altLang="en-US"/>
              <a:pPr>
                <a:spcBef>
                  <a:spcPct val="0"/>
                </a:spcBef>
              </a:pPr>
              <a:t>91</a:t>
            </a:fld>
            <a:endParaRPr lang="en-US" altLang="en-US"/>
          </a:p>
        </p:txBody>
      </p:sp>
      <p:sp>
        <p:nvSpPr>
          <p:cNvPr id="159747" name="Rectangle 2"/>
          <p:cNvSpPr>
            <a:spLocks noGrp="1" noRot="1" noChangeAspect="1" noChangeArrowheads="1" noTextEdit="1"/>
          </p:cNvSpPr>
          <p:nvPr>
            <p:ph type="sldImg"/>
          </p:nvPr>
        </p:nvSpPr>
        <p:spPr>
          <a:xfrm>
            <a:off x="404813" y="681038"/>
            <a:ext cx="6049962" cy="3403600"/>
          </a:xfrm>
          <a:ln/>
        </p:spPr>
      </p:sp>
      <p:sp>
        <p:nvSpPr>
          <p:cNvPr id="159748"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David </a:t>
            </a:r>
            <a:r>
              <a:rPr lang="en-US" altLang="en-US" dirty="0" err="1">
                <a:latin typeface="Arial" panose="020B0604020202020204" pitchFamily="34" charset="0"/>
              </a:rPr>
              <a:t>Collingridge</a:t>
            </a:r>
            <a:r>
              <a:rPr lang="en-US" altLang="en-US" dirty="0">
                <a:latin typeface="Arial" panose="020B0604020202020204" pitchFamily="34" charset="0"/>
              </a:rPr>
              <a:t> starting in 1980</a:t>
            </a:r>
          </a:p>
          <a:p>
            <a:pPr eaLnBrk="1" hangingPunct="1"/>
            <a:r>
              <a:rPr lang="en-US" altLang="en-US" dirty="0">
                <a:latin typeface="Arial" panose="020B0604020202020204" pitchFamily="34" charset="0"/>
              </a:rPr>
              <a:t>Early stage, like AI, we simply don’t know what will happen.</a:t>
            </a:r>
          </a:p>
          <a:p>
            <a:pPr eaLnBrk="1" hangingPunct="1"/>
            <a:r>
              <a:rPr lang="en-US" altLang="en-US" dirty="0">
                <a:latin typeface="Arial" panose="020B0604020202020204" pitchFamily="34" charset="0"/>
              </a:rPr>
              <a:t>At late stage, like cars today, we know, but the system is too entrenched to make change possible.</a:t>
            </a:r>
          </a:p>
        </p:txBody>
      </p:sp>
    </p:spTree>
    <p:extLst>
      <p:ext uri="{BB962C8B-B14F-4D97-AF65-F5344CB8AC3E}">
        <p14:creationId xmlns:p14="http://schemas.microsoft.com/office/powerpoint/2010/main" val="196934721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16E199F-6C0F-48CC-A1B2-F3F3C7046A3B}" type="slidenum">
              <a:rPr lang="en-US" altLang="en-US"/>
              <a:pPr>
                <a:spcBef>
                  <a:spcPct val="0"/>
                </a:spcBef>
              </a:pPr>
              <a:t>92</a:t>
            </a:fld>
            <a:endParaRPr lang="en-US" altLang="en-US"/>
          </a:p>
        </p:txBody>
      </p:sp>
      <p:sp>
        <p:nvSpPr>
          <p:cNvPr id="129027" name="Rectangle 2"/>
          <p:cNvSpPr>
            <a:spLocks noGrp="1" noRot="1" noChangeAspect="1" noChangeArrowheads="1" noTextEdit="1"/>
          </p:cNvSpPr>
          <p:nvPr>
            <p:ph type="sldImg"/>
          </p:nvPr>
        </p:nvSpPr>
        <p:spPr>
          <a:xfrm>
            <a:off x="404813" y="681038"/>
            <a:ext cx="6049962" cy="3403600"/>
          </a:xfrm>
          <a:ln/>
        </p:spPr>
      </p:sp>
      <p:sp>
        <p:nvSpPr>
          <p:cNvPr id="129028" name="Rectangle 3"/>
          <p:cNvSpPr>
            <a:spLocks noGrp="1" noChangeArrowheads="1"/>
          </p:cNvSpPr>
          <p:nvPr>
            <p:ph type="body" idx="1"/>
          </p:nvPr>
        </p:nvSpPr>
        <p:spPr>
          <a:noFill/>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64557946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2455468-9943-496E-A5F6-40FC51FD2CA4}" type="slidenum">
              <a:rPr lang="en-US" altLang="en-US"/>
              <a:pPr>
                <a:spcBef>
                  <a:spcPct val="0"/>
                </a:spcBef>
              </a:pPr>
              <a:t>93</a:t>
            </a:fld>
            <a:endParaRPr lang="en-US" altLang="en-US"/>
          </a:p>
        </p:txBody>
      </p:sp>
      <p:sp>
        <p:nvSpPr>
          <p:cNvPr id="163843" name="Rectangle 2"/>
          <p:cNvSpPr>
            <a:spLocks noGrp="1" noRot="1" noChangeAspect="1" noChangeArrowheads="1" noTextEdit="1"/>
          </p:cNvSpPr>
          <p:nvPr>
            <p:ph type="sldImg"/>
          </p:nvPr>
        </p:nvSpPr>
        <p:spPr>
          <a:xfrm>
            <a:off x="404813" y="681038"/>
            <a:ext cx="6049962" cy="3403600"/>
          </a:xfrm>
          <a:ln/>
        </p:spPr>
      </p:sp>
      <p:sp>
        <p:nvSpPr>
          <p:cNvPr id="163844"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Can we weight things like the life of a child?</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http://www.thewrap.com/fbi-admits-it-reset-san-bernardino-shooters-iphone-password/ </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49843241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2455468-9943-496E-A5F6-40FC51FD2CA4}" type="slidenum">
              <a:rPr lang="en-US" altLang="en-US"/>
              <a:pPr>
                <a:spcBef>
                  <a:spcPct val="0"/>
                </a:spcBef>
              </a:pPr>
              <a:t>94</a:t>
            </a:fld>
            <a:endParaRPr lang="en-US" altLang="en-US"/>
          </a:p>
        </p:txBody>
      </p:sp>
      <p:sp>
        <p:nvSpPr>
          <p:cNvPr id="163843" name="Rectangle 2"/>
          <p:cNvSpPr>
            <a:spLocks noGrp="1" noRot="1" noChangeAspect="1" noChangeArrowheads="1" noTextEdit="1"/>
          </p:cNvSpPr>
          <p:nvPr>
            <p:ph type="sldImg"/>
          </p:nvPr>
        </p:nvSpPr>
        <p:spPr>
          <a:xfrm>
            <a:off x="404813" y="681038"/>
            <a:ext cx="6049962" cy="3403600"/>
          </a:xfrm>
          <a:ln/>
        </p:spPr>
      </p:sp>
      <p:sp>
        <p:nvSpPr>
          <p:cNvPr id="163844"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Can we weight things like the life of a child?</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http://www.thewrap.com/fbi-admits-it-reset-san-bernardino-shooters-iphone-password/ </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4275278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9AB0159-96F6-4AF3-9BC5-CF0DB95E453F}" type="slidenum">
              <a:rPr lang="en-US" altLang="en-US"/>
              <a:pPr>
                <a:spcBef>
                  <a:spcPct val="0"/>
                </a:spcBef>
              </a:pPr>
              <a:t>12</a:t>
            </a:fld>
            <a:endParaRPr lang="en-US" altLang="en-US"/>
          </a:p>
        </p:txBody>
      </p:sp>
      <p:sp>
        <p:nvSpPr>
          <p:cNvPr id="22531" name="Rectangle 2"/>
          <p:cNvSpPr>
            <a:spLocks noGrp="1" noRot="1" noChangeAspect="1" noChangeArrowheads="1" noTextEdit="1"/>
          </p:cNvSpPr>
          <p:nvPr>
            <p:ph type="sldImg"/>
          </p:nvPr>
        </p:nvSpPr>
        <p:spPr>
          <a:xfrm>
            <a:off x="404813" y="681038"/>
            <a:ext cx="6049962" cy="3403600"/>
          </a:xfrm>
          <a:ln/>
        </p:spPr>
      </p:sp>
      <p:sp>
        <p:nvSpPr>
          <p:cNvPr id="22532"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rPr>
              <a:t>Which ones?  Who gets to decide?</a:t>
            </a:r>
          </a:p>
        </p:txBody>
      </p:sp>
    </p:spTree>
    <p:extLst>
      <p:ext uri="{BB962C8B-B14F-4D97-AF65-F5344CB8AC3E}">
        <p14:creationId xmlns:p14="http://schemas.microsoft.com/office/powerpoint/2010/main" val="101249308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9962" cy="3403600"/>
          </a:xfrm>
        </p:spPr>
      </p:sp>
      <p:sp>
        <p:nvSpPr>
          <p:cNvPr id="3" name="Notes Placeholder 2"/>
          <p:cNvSpPr>
            <a:spLocks noGrp="1"/>
          </p:cNvSpPr>
          <p:nvPr>
            <p:ph type="body" idx="1"/>
          </p:nvPr>
        </p:nvSpPr>
        <p:spPr/>
        <p:txBody>
          <a:bodyPr/>
          <a:lstStyle/>
          <a:p>
            <a:r>
              <a:rPr lang="en-US" dirty="0"/>
              <a:t>http://www.nytimes.com/2016/07/01/business/self-driving-tesla-fatal-crash-investigation.html?_r=0 </a:t>
            </a:r>
          </a:p>
          <a:p>
            <a:r>
              <a:rPr lang="en-US" dirty="0"/>
              <a:t>We mentioned this in intro.  But now we know how to do expected value computations.</a:t>
            </a:r>
          </a:p>
        </p:txBody>
      </p:sp>
      <p:sp>
        <p:nvSpPr>
          <p:cNvPr id="4" name="Slide Number Placeholder 3"/>
          <p:cNvSpPr>
            <a:spLocks noGrp="1"/>
          </p:cNvSpPr>
          <p:nvPr>
            <p:ph type="sldNum" sz="quarter" idx="10"/>
          </p:nvPr>
        </p:nvSpPr>
        <p:spPr/>
        <p:txBody>
          <a:bodyPr/>
          <a:lstStyle/>
          <a:p>
            <a:pPr>
              <a:defRPr/>
            </a:pPr>
            <a:fld id="{429B1E8A-AB7A-4221-8824-FBA98A09A435}" type="slidenum">
              <a:rPr lang="en-US" altLang="en-US" smtClean="0"/>
              <a:pPr>
                <a:defRPr/>
              </a:pPr>
              <a:t>95</a:t>
            </a:fld>
            <a:endParaRPr lang="en-US" altLang="en-US"/>
          </a:p>
        </p:txBody>
      </p:sp>
    </p:spTree>
    <p:extLst>
      <p:ext uri="{BB962C8B-B14F-4D97-AF65-F5344CB8AC3E}">
        <p14:creationId xmlns:p14="http://schemas.microsoft.com/office/powerpoint/2010/main" val="113649095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9962" cy="3403600"/>
          </a:xfrm>
        </p:spPr>
      </p:sp>
      <p:sp>
        <p:nvSpPr>
          <p:cNvPr id="3" name="Notes Placeholder 2"/>
          <p:cNvSpPr>
            <a:spLocks noGrp="1"/>
          </p:cNvSpPr>
          <p:nvPr>
            <p:ph type="body" idx="1"/>
          </p:nvPr>
        </p:nvSpPr>
        <p:spPr/>
        <p:txBody>
          <a:bodyPr/>
          <a:lstStyle/>
          <a:p>
            <a:r>
              <a:rPr lang="en-US" dirty="0"/>
              <a:t>https://en.wikipedia.org/wiki/List_of_motor_vehicle_deaths_in_U.S._by_year</a:t>
            </a:r>
          </a:p>
          <a:p>
            <a:endParaRPr lang="en-US" dirty="0"/>
          </a:p>
          <a:p>
            <a:r>
              <a:rPr lang="en-US" dirty="0"/>
              <a:t>Why the decline</a:t>
            </a:r>
            <a:r>
              <a:rPr lang="en-US" baseline="0" dirty="0"/>
              <a:t> even as passenger miles have increased? http://www.cnn.com/2011/US/04/01/traffic.fatalities/ </a:t>
            </a:r>
          </a:p>
          <a:p>
            <a:r>
              <a:rPr lang="en-US" sz="1200" b="0" i="0" kern="1200" dirty="0">
                <a:solidFill>
                  <a:schemeClr val="tx1"/>
                </a:solidFill>
                <a:effectLst/>
                <a:latin typeface="Arial" charset="0"/>
                <a:ea typeface="+mn-ea"/>
                <a:cs typeface="+mn-cs"/>
              </a:rPr>
              <a:t>Experts attribute the change to a variety of reasons, including changes to cars -- such as vehicle rollover protection -- and programs to change driver behavior -- such as campaigns addressing drunk driving, distracted driving and seat belt use. Laws aimed at young people also likely have had an impact, notably older minimum drinking ages and graduated drivers' licenses.</a:t>
            </a:r>
            <a:endParaRPr lang="en-US" dirty="0"/>
          </a:p>
        </p:txBody>
      </p:sp>
      <p:sp>
        <p:nvSpPr>
          <p:cNvPr id="4" name="Slide Number Placeholder 3"/>
          <p:cNvSpPr>
            <a:spLocks noGrp="1"/>
          </p:cNvSpPr>
          <p:nvPr>
            <p:ph type="sldNum" sz="quarter" idx="10"/>
          </p:nvPr>
        </p:nvSpPr>
        <p:spPr/>
        <p:txBody>
          <a:bodyPr/>
          <a:lstStyle/>
          <a:p>
            <a:pPr>
              <a:defRPr/>
            </a:pPr>
            <a:fld id="{429B1E8A-AB7A-4221-8824-FBA98A09A435}" type="slidenum">
              <a:rPr lang="en-US" altLang="en-US" smtClean="0"/>
              <a:pPr>
                <a:defRPr/>
              </a:pPr>
              <a:t>96</a:t>
            </a:fld>
            <a:endParaRPr lang="en-US" altLang="en-US"/>
          </a:p>
        </p:txBody>
      </p:sp>
    </p:spTree>
    <p:extLst>
      <p:ext uri="{BB962C8B-B14F-4D97-AF65-F5344CB8AC3E}">
        <p14:creationId xmlns:p14="http://schemas.microsoft.com/office/powerpoint/2010/main" val="263300553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9962" cy="3403600"/>
          </a:xfrm>
        </p:spPr>
      </p:sp>
      <p:sp>
        <p:nvSpPr>
          <p:cNvPr id="3" name="Notes Placeholder 2"/>
          <p:cNvSpPr>
            <a:spLocks noGrp="1"/>
          </p:cNvSpPr>
          <p:nvPr>
            <p:ph type="body" idx="1"/>
          </p:nvPr>
        </p:nvSpPr>
        <p:spPr/>
        <p:txBody>
          <a:bodyPr/>
          <a:lstStyle/>
          <a:p>
            <a:r>
              <a:rPr lang="en-US" dirty="0"/>
              <a:t>Walk</a:t>
            </a:r>
            <a:r>
              <a:rPr lang="en-US" baseline="0" dirty="0"/>
              <a:t> through an expected value calculation.  What data do we need?  We need a weighted utility function.  Other factors like independence of older/disabled people, improved traffic, less space needed for parking.  What else?</a:t>
            </a:r>
          </a:p>
          <a:p>
            <a:endParaRPr lang="en-US" baseline="0" dirty="0"/>
          </a:p>
          <a:p>
            <a:r>
              <a:rPr lang="en-US" baseline="0" dirty="0"/>
              <a:t>Can’t really do a real one since there has been only one fatality.  Small sample size.  In 2014 for cars with drivers, 1.08 fatality per 100million Vehicle Miles Travelled.  </a:t>
            </a:r>
          </a:p>
          <a:p>
            <a:endParaRPr lang="en-US" baseline="0" dirty="0"/>
          </a:p>
          <a:p>
            <a:r>
              <a:rPr lang="en-US" sz="1200" b="0" i="0" kern="1200" dirty="0">
                <a:solidFill>
                  <a:schemeClr val="tx1"/>
                </a:solidFill>
                <a:effectLst/>
                <a:latin typeface="Arial" charset="0"/>
                <a:ea typeface="+mn-ea"/>
                <a:cs typeface="+mn-cs"/>
              </a:rPr>
              <a:t>As of March 2016, Google had test driven their fleet of vehicles, in autonomous mode, a total of 1,498,214 mi  (Wikipedia) with no fatalities.  Tesla said this was the first known death in over 130 million miles of Autopilot operation. Citation: http://www.pbs.org/newshour/rundown/driver-killed-in-self-driving-car-accident-for-first-time/  </a:t>
            </a:r>
            <a:endParaRPr lang="en-US" dirty="0"/>
          </a:p>
        </p:txBody>
      </p:sp>
      <p:sp>
        <p:nvSpPr>
          <p:cNvPr id="4" name="Slide Number Placeholder 3"/>
          <p:cNvSpPr>
            <a:spLocks noGrp="1"/>
          </p:cNvSpPr>
          <p:nvPr>
            <p:ph type="sldNum" sz="quarter" idx="10"/>
          </p:nvPr>
        </p:nvSpPr>
        <p:spPr/>
        <p:txBody>
          <a:bodyPr/>
          <a:lstStyle/>
          <a:p>
            <a:pPr>
              <a:defRPr/>
            </a:pPr>
            <a:fld id="{429B1E8A-AB7A-4221-8824-FBA98A09A435}" type="slidenum">
              <a:rPr lang="en-US" altLang="en-US" smtClean="0"/>
              <a:pPr>
                <a:defRPr/>
              </a:pPr>
              <a:t>97</a:t>
            </a:fld>
            <a:endParaRPr lang="en-US" altLang="en-US"/>
          </a:p>
        </p:txBody>
      </p:sp>
    </p:spTree>
    <p:extLst>
      <p:ext uri="{BB962C8B-B14F-4D97-AF65-F5344CB8AC3E}">
        <p14:creationId xmlns:p14="http://schemas.microsoft.com/office/powerpoint/2010/main" val="32684725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9962" cy="3403600"/>
          </a:xfrm>
        </p:spPr>
      </p:sp>
      <p:sp>
        <p:nvSpPr>
          <p:cNvPr id="3" name="Notes Placeholder 2"/>
          <p:cNvSpPr>
            <a:spLocks noGrp="1"/>
          </p:cNvSpPr>
          <p:nvPr>
            <p:ph type="body" idx="1"/>
          </p:nvPr>
        </p:nvSpPr>
        <p:spPr/>
        <p:txBody>
          <a:bodyPr/>
          <a:lstStyle/>
          <a:p>
            <a:r>
              <a:rPr lang="en-US" dirty="0"/>
              <a:t>Yes.  Doing nothing, when something is possible, is no different from killing all those people. </a:t>
            </a:r>
          </a:p>
          <a:p>
            <a:endParaRPr lang="en-US" dirty="0"/>
          </a:p>
          <a:p>
            <a:r>
              <a:rPr lang="en-US" dirty="0"/>
              <a:t>https://en.wikipedia.org/wiki/List_of_motor_vehicle_deaths_in_U.S._by_year</a:t>
            </a:r>
          </a:p>
          <a:p>
            <a:r>
              <a:rPr lang="en-US" dirty="0"/>
              <a:t>https://assets.wired.com/photos/w_1025/wp-content/uploads/2014/06/traffic-jam-getty.jpg</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t>http://www.forbes.com/sites/brookecrothers/2015/11/12/google-is-leader-in-revolutionary-self-driving-cars-says-ihs/#1fc314e3e6b1</a:t>
            </a:r>
          </a:p>
          <a:p>
            <a:endParaRPr lang="en-US" dirty="0"/>
          </a:p>
        </p:txBody>
      </p:sp>
      <p:sp>
        <p:nvSpPr>
          <p:cNvPr id="4" name="Slide Number Placeholder 3"/>
          <p:cNvSpPr>
            <a:spLocks noGrp="1"/>
          </p:cNvSpPr>
          <p:nvPr>
            <p:ph type="sldNum" sz="quarter" idx="10"/>
          </p:nvPr>
        </p:nvSpPr>
        <p:spPr/>
        <p:txBody>
          <a:bodyPr/>
          <a:lstStyle/>
          <a:p>
            <a:pPr>
              <a:defRPr/>
            </a:pPr>
            <a:fld id="{429B1E8A-AB7A-4221-8824-FBA98A09A435}" type="slidenum">
              <a:rPr lang="en-US" altLang="en-US" smtClean="0"/>
              <a:pPr>
                <a:defRPr/>
              </a:pPr>
              <a:t>98</a:t>
            </a:fld>
            <a:endParaRPr lang="en-US" altLang="en-US"/>
          </a:p>
        </p:txBody>
      </p:sp>
    </p:spTree>
    <p:extLst>
      <p:ext uri="{BB962C8B-B14F-4D97-AF65-F5344CB8AC3E}">
        <p14:creationId xmlns:p14="http://schemas.microsoft.com/office/powerpoint/2010/main" val="308693793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Greatest good for greatest number means feeding 50 children.  But do we need to bias so that everyone worries about people closest to them first?</a:t>
            </a:r>
          </a:p>
          <a:p>
            <a:endParaRPr lang="en-US" dirty="0"/>
          </a:p>
          <a:p>
            <a:endParaRPr lang="en-US" dirty="0"/>
          </a:p>
          <a:p>
            <a:r>
              <a:rPr lang="en-US" dirty="0"/>
              <a:t>http://www.occupy.com/article/face-harsh-austerity-britains-hunger-crisis-sparks-first-student-led-food-bank#sthash.PfNUBKU2.dpbs</a:t>
            </a:r>
          </a:p>
        </p:txBody>
      </p:sp>
      <p:sp>
        <p:nvSpPr>
          <p:cNvPr id="4" name="Slide Number Placeholder 3"/>
          <p:cNvSpPr>
            <a:spLocks noGrp="1"/>
          </p:cNvSpPr>
          <p:nvPr>
            <p:ph type="sldNum" sz="quarter" idx="10"/>
          </p:nvPr>
        </p:nvSpPr>
        <p:spPr/>
        <p:txBody>
          <a:bodyPr/>
          <a:lstStyle/>
          <a:p>
            <a:pPr>
              <a:defRPr/>
            </a:pPr>
            <a:fld id="{429B1E8A-AB7A-4221-8824-FBA98A09A435}" type="slidenum">
              <a:rPr lang="en-US" altLang="en-US" smtClean="0"/>
              <a:pPr>
                <a:defRPr/>
              </a:pPr>
              <a:t>99</a:t>
            </a:fld>
            <a:endParaRPr lang="en-US" altLang="en-US"/>
          </a:p>
        </p:txBody>
      </p:sp>
    </p:spTree>
    <p:extLst>
      <p:ext uri="{BB962C8B-B14F-4D97-AF65-F5344CB8AC3E}">
        <p14:creationId xmlns:p14="http://schemas.microsoft.com/office/powerpoint/2010/main" val="49821463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xfrm>
            <a:off x="404813" y="681038"/>
            <a:ext cx="6049962" cy="3403600"/>
          </a:xfrm>
          <a:ln/>
        </p:spPr>
      </p:sp>
      <p:sp>
        <p:nvSpPr>
          <p:cNvPr id="166915" name="Notes Placeholder 2"/>
          <p:cNvSpPr>
            <a:spLocks noGrp="1"/>
          </p:cNvSpPr>
          <p:nvPr>
            <p:ph type="body" idx="1"/>
          </p:nvPr>
        </p:nvSpPr>
        <p:spPr>
          <a:noFill/>
        </p:spPr>
        <p:txBody>
          <a:bodyPr/>
          <a:lstStyle/>
          <a:p>
            <a:r>
              <a:rPr lang="en-US" altLang="en-US">
                <a:latin typeface="Arial" panose="020B0604020202020204" pitchFamily="34" charset="0"/>
              </a:rPr>
              <a:t>At the extreme, where only you count, you get egoism.</a:t>
            </a:r>
          </a:p>
        </p:txBody>
      </p:sp>
      <p:sp>
        <p:nvSpPr>
          <p:cNvPr id="166916"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0724288-B1CE-4BA2-931B-70DD55E043B8}" type="slidenum">
              <a:rPr lang="en-US" altLang="en-US"/>
              <a:pPr>
                <a:spcBef>
                  <a:spcPct val="0"/>
                </a:spcBef>
              </a:pPr>
              <a:t>100</a:t>
            </a:fld>
            <a:endParaRPr lang="en-US" altLang="en-US"/>
          </a:p>
        </p:txBody>
      </p:sp>
    </p:spTree>
    <p:extLst>
      <p:ext uri="{BB962C8B-B14F-4D97-AF65-F5344CB8AC3E}">
        <p14:creationId xmlns:p14="http://schemas.microsoft.com/office/powerpoint/2010/main" val="204014541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5430820-2148-452E-958D-29C887AB9A22}" type="slidenum">
              <a:rPr lang="en-US" altLang="en-US"/>
              <a:pPr>
                <a:spcBef>
                  <a:spcPct val="0"/>
                </a:spcBef>
              </a:pPr>
              <a:t>101</a:t>
            </a:fld>
            <a:endParaRPr lang="en-US" altLang="en-US"/>
          </a:p>
        </p:txBody>
      </p:sp>
      <p:sp>
        <p:nvSpPr>
          <p:cNvPr id="168963" name="Rectangle 2"/>
          <p:cNvSpPr>
            <a:spLocks noGrp="1" noRot="1" noChangeAspect="1" noChangeArrowheads="1" noTextEdit="1"/>
          </p:cNvSpPr>
          <p:nvPr>
            <p:ph type="sldImg"/>
          </p:nvPr>
        </p:nvSpPr>
        <p:spPr>
          <a:xfrm>
            <a:off x="404813" y="681038"/>
            <a:ext cx="6049962" cy="3403600"/>
          </a:xfrm>
          <a:ln/>
        </p:spPr>
      </p:sp>
      <p:sp>
        <p:nvSpPr>
          <p:cNvPr id="168964"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We can implement a new technology that makes great stuff cheap for everyone but puts 10% of the population out of work?</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Coors bottling plant – no workers visible.  Keeps cost of beer down.</a:t>
            </a:r>
          </a:p>
          <a:p>
            <a:pPr eaLnBrk="1" hangingPunct="1"/>
            <a:r>
              <a:rPr lang="en-US" altLang="en-US" dirty="0">
                <a:latin typeface="Arial" panose="020B0604020202020204" pitchFamily="34" charset="0"/>
              </a:rPr>
              <a:t>http://visitgolden.com/wp-content/uploads/2016/03/CoorsCompany.jpg</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But people out of work.</a:t>
            </a:r>
          </a:p>
          <a:p>
            <a:pPr eaLnBrk="1" hangingPunct="1"/>
            <a:r>
              <a:rPr lang="en-US" altLang="en-US" dirty="0">
                <a:latin typeface="Arial" panose="020B0604020202020204" pitchFamily="34" charset="0"/>
              </a:rPr>
              <a:t>http://media.mlive.com/businessreview/western_impact/photo/unemployment-line-0febebd9276aed6b.jpg </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81988769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a:xfrm>
            <a:off x="404813" y="681038"/>
            <a:ext cx="6049962" cy="3403600"/>
          </a:xfrm>
          <a:ln/>
        </p:spPr>
      </p:sp>
      <p:sp>
        <p:nvSpPr>
          <p:cNvPr id="171011" name="Notes Placeholder 2"/>
          <p:cNvSpPr>
            <a:spLocks noGrp="1"/>
          </p:cNvSpPr>
          <p:nvPr>
            <p:ph type="body" idx="1"/>
          </p:nvPr>
        </p:nvSpPr>
        <p:spPr>
          <a:noFill/>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t>These quotes are from Wikipedia.  CNN follow up in August, 2013: </a:t>
            </a:r>
            <a:r>
              <a:rPr lang="en-US" altLang="en-US" sz="1200" dirty="0">
                <a:hlinkClick r:id="rId3"/>
              </a:rPr>
              <a:t>http://www.cbsnews.com/8301-505124_162-57597168/what-happened-after-the-foxconn-suicides/</a:t>
            </a:r>
            <a:r>
              <a:rPr lang="en-US" altLang="en-US" sz="1200" dirty="0"/>
              <a:t>  </a:t>
            </a:r>
          </a:p>
          <a:p>
            <a:r>
              <a:rPr lang="en-US" altLang="en-US" dirty="0">
                <a:latin typeface="Arial" panose="020B0604020202020204" pitchFamily="34" charset="0"/>
              </a:rPr>
              <a:t>Note that CNN article picks up on two themes:  Foxconn threatens robots.  And profits from increased productivity going not to workers but to the likes of Apple and their shareholders.</a:t>
            </a:r>
          </a:p>
          <a:p>
            <a:r>
              <a:rPr lang="en-US" altLang="en-US" dirty="0">
                <a:latin typeface="Arial" panose="020B0604020202020204" pitchFamily="34" charset="0"/>
              </a:rPr>
              <a:t>Source of text: http://en.wikipedia.org/wiki/Foxconn </a:t>
            </a:r>
          </a:p>
          <a:p>
            <a:r>
              <a:rPr lang="en-US" altLang="en-US" dirty="0">
                <a:latin typeface="Arial" panose="020B0604020202020204" pitchFamily="34" charset="0"/>
              </a:rPr>
              <a:t>Source of image: http://asia.cnet.com/blogs/leaked-report-threatens-new-storm-over-working-conditions-at-iphone-makers-foxconn-62115981.htm </a:t>
            </a:r>
          </a:p>
        </p:txBody>
      </p:sp>
      <p:sp>
        <p:nvSpPr>
          <p:cNvPr id="171012"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C73A205-31F2-42FF-B7EA-E6C512EDE898}" type="slidenum">
              <a:rPr lang="en-US" altLang="en-US"/>
              <a:pPr>
                <a:spcBef>
                  <a:spcPct val="0"/>
                </a:spcBef>
              </a:pPr>
              <a:t>102</a:t>
            </a:fld>
            <a:endParaRPr lang="en-US" altLang="en-US"/>
          </a:p>
        </p:txBody>
      </p:sp>
    </p:spTree>
    <p:extLst>
      <p:ext uri="{BB962C8B-B14F-4D97-AF65-F5344CB8AC3E}">
        <p14:creationId xmlns:p14="http://schemas.microsoft.com/office/powerpoint/2010/main" val="68142154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32B3EBA-2562-4DB8-9C18-56C402A8C081}" type="slidenum">
              <a:rPr lang="en-US" altLang="en-US"/>
              <a:pPr>
                <a:spcBef>
                  <a:spcPct val="0"/>
                </a:spcBef>
              </a:pPr>
              <a:t>103</a:t>
            </a:fld>
            <a:endParaRPr lang="en-US" altLang="en-US"/>
          </a:p>
        </p:txBody>
      </p:sp>
      <p:sp>
        <p:nvSpPr>
          <p:cNvPr id="175107" name="Rectangle 2"/>
          <p:cNvSpPr>
            <a:spLocks noGrp="1" noRot="1" noChangeAspect="1" noChangeArrowheads="1" noTextEdit="1"/>
          </p:cNvSpPr>
          <p:nvPr>
            <p:ph type="sldImg"/>
          </p:nvPr>
        </p:nvSpPr>
        <p:spPr>
          <a:xfrm>
            <a:off x="404813" y="681038"/>
            <a:ext cx="6049962" cy="3403600"/>
          </a:xfrm>
          <a:ln/>
        </p:spPr>
      </p:sp>
      <p:sp>
        <p:nvSpPr>
          <p:cNvPr id="175108"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http://www.freevector.com/music-piracy</a:t>
            </a:r>
          </a:p>
        </p:txBody>
      </p:sp>
    </p:spTree>
    <p:extLst>
      <p:ext uri="{BB962C8B-B14F-4D97-AF65-F5344CB8AC3E}">
        <p14:creationId xmlns:p14="http://schemas.microsoft.com/office/powerpoint/2010/main" val="168632212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52B0460-4DB4-4106-8A81-E5A482D043AB}" type="slidenum">
              <a:rPr lang="en-US" altLang="en-US"/>
              <a:pPr>
                <a:spcBef>
                  <a:spcPct val="0"/>
                </a:spcBef>
              </a:pPr>
              <a:t>107</a:t>
            </a:fld>
            <a:endParaRPr lang="en-US" altLang="en-US"/>
          </a:p>
        </p:txBody>
      </p:sp>
      <p:sp>
        <p:nvSpPr>
          <p:cNvPr id="180227" name="Rectangle 2"/>
          <p:cNvSpPr>
            <a:spLocks noGrp="1" noRot="1" noChangeAspect="1" noChangeArrowheads="1" noTextEdit="1"/>
          </p:cNvSpPr>
          <p:nvPr>
            <p:ph type="sldImg"/>
          </p:nvPr>
        </p:nvSpPr>
        <p:spPr>
          <a:xfrm>
            <a:off x="404813" y="681038"/>
            <a:ext cx="6049962" cy="3403600"/>
          </a:xfrm>
          <a:ln/>
        </p:spPr>
      </p:sp>
      <p:sp>
        <p:nvSpPr>
          <p:cNvPr id="180228"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Does it make sense to talk about people as means to an end anymore?  Sure, we exploit workers in China today.  But if automation becomes more complete, maybe the problem becomes not that we exploit people but that we marginalize them.  Surely it is okay to treat computers as a means to an end.  But is it, if they become smart enough?</a:t>
            </a:r>
          </a:p>
          <a:p>
            <a:pPr eaLnBrk="1" hangingPunct="1"/>
            <a:r>
              <a:rPr lang="en-US" altLang="en-US" dirty="0">
                <a:latin typeface="Arial" panose="020B0604020202020204" pitchFamily="34" charset="0"/>
              </a:rPr>
              <a:t>Virginia</a:t>
            </a:r>
            <a:r>
              <a:rPr lang="en-US" altLang="en-US" baseline="0" dirty="0">
                <a:latin typeface="Arial" panose="020B0604020202020204" pitchFamily="34" charset="0"/>
              </a:rPr>
              <a:t> plantation slaves and tobacco: https://virginiaplantation.wordpress.com/2012/09/10/slavery-in-virginia-and-belle-grove/ </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332201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68C1C66-B338-4691-8030-97A3F8F1CF12}" type="slidenum">
              <a:rPr lang="en-US" altLang="en-US"/>
              <a:pPr>
                <a:spcBef>
                  <a:spcPct val="0"/>
                </a:spcBef>
              </a:pPr>
              <a:t>13</a:t>
            </a:fld>
            <a:endParaRPr lang="en-US" altLang="en-US"/>
          </a:p>
        </p:txBody>
      </p:sp>
      <p:sp>
        <p:nvSpPr>
          <p:cNvPr id="24579" name="Rectangle 2"/>
          <p:cNvSpPr>
            <a:spLocks noGrp="1" noRot="1" noChangeAspect="1" noChangeArrowheads="1" noTextEdit="1"/>
          </p:cNvSpPr>
          <p:nvPr>
            <p:ph type="sldImg"/>
          </p:nvPr>
        </p:nvSpPr>
        <p:spPr>
          <a:xfrm>
            <a:off x="404813" y="681038"/>
            <a:ext cx="6049962" cy="3403600"/>
          </a:xfrm>
          <a:ln/>
        </p:spPr>
      </p:sp>
      <p:sp>
        <p:nvSpPr>
          <p:cNvPr id="24580"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rPr>
              <a:t>1 and 3 require value judgements.  People could disagree.  2 requires a lot of data and a lot of processing capability if we are going to do a good job at predicting what the outcomes of the various actions will be.</a:t>
            </a:r>
          </a:p>
        </p:txBody>
      </p:sp>
    </p:spTree>
    <p:extLst>
      <p:ext uri="{BB962C8B-B14F-4D97-AF65-F5344CB8AC3E}">
        <p14:creationId xmlns:p14="http://schemas.microsoft.com/office/powerpoint/2010/main" val="283015286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52B0460-4DB4-4106-8A81-E5A482D043AB}" type="slidenum">
              <a:rPr lang="en-US" altLang="en-US"/>
              <a:pPr>
                <a:spcBef>
                  <a:spcPct val="0"/>
                </a:spcBef>
              </a:pPr>
              <a:t>108</a:t>
            </a:fld>
            <a:endParaRPr lang="en-US" altLang="en-US"/>
          </a:p>
        </p:txBody>
      </p:sp>
      <p:sp>
        <p:nvSpPr>
          <p:cNvPr id="180227" name="Rectangle 2"/>
          <p:cNvSpPr>
            <a:spLocks noGrp="1" noRot="1" noChangeAspect="1" noChangeArrowheads="1" noTextEdit="1"/>
          </p:cNvSpPr>
          <p:nvPr>
            <p:ph type="sldImg"/>
          </p:nvPr>
        </p:nvSpPr>
        <p:spPr>
          <a:xfrm>
            <a:off x="404813" y="681038"/>
            <a:ext cx="6049962" cy="3403600"/>
          </a:xfrm>
          <a:ln/>
        </p:spPr>
      </p:sp>
      <p:sp>
        <p:nvSpPr>
          <p:cNvPr id="180228"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Does it make sense to talk about people as means to an end anymore?  Sure, we exploit workers in China today.  But if automation becomes more complete, maybe the problem becomes not that we exploit people but that we marginalize them.  Surely it is okay to treat computers as a means to an end.  But is it, if they become smart enough?</a:t>
            </a:r>
          </a:p>
          <a:p>
            <a:pPr eaLnBrk="1" hangingPunct="1"/>
            <a:r>
              <a:rPr lang="en-US" altLang="en-US" dirty="0">
                <a:latin typeface="Arial" panose="020B0604020202020204" pitchFamily="34" charset="0"/>
              </a:rPr>
              <a:t>Foxconn workers on iPhones:  http://www.hangthebankers.com/islave-foxconn-workers-strike-over-iphone-5-demands/ </a:t>
            </a:r>
          </a:p>
        </p:txBody>
      </p:sp>
    </p:spTree>
    <p:extLst>
      <p:ext uri="{BB962C8B-B14F-4D97-AF65-F5344CB8AC3E}">
        <p14:creationId xmlns:p14="http://schemas.microsoft.com/office/powerpoint/2010/main" val="284538752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82A52F3-A924-41F5-94E8-658A155F8DB6}" type="slidenum">
              <a:rPr lang="en-US" altLang="en-US"/>
              <a:pPr>
                <a:spcBef>
                  <a:spcPct val="0"/>
                </a:spcBef>
              </a:pPr>
              <a:t>109</a:t>
            </a:fld>
            <a:endParaRPr lang="en-US" altLang="en-US"/>
          </a:p>
        </p:txBody>
      </p:sp>
      <p:sp>
        <p:nvSpPr>
          <p:cNvPr id="182275" name="Rectangle 2"/>
          <p:cNvSpPr>
            <a:spLocks noGrp="1" noRot="1" noChangeAspect="1" noChangeArrowheads="1" noTextEdit="1"/>
          </p:cNvSpPr>
          <p:nvPr>
            <p:ph type="sldImg"/>
          </p:nvPr>
        </p:nvSpPr>
        <p:spPr>
          <a:xfrm>
            <a:off x="404813" y="681038"/>
            <a:ext cx="6049962" cy="3403600"/>
          </a:xfrm>
          <a:ln/>
        </p:spPr>
      </p:sp>
      <p:sp>
        <p:nvSpPr>
          <p:cNvPr id="182276"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Does it make sense to talk about people as means to an end anymore?  Sure, we exploit workers in China today.  But if automation becomes more complete, maybe the problem becomes not that we exploit people but that we marginalize them.  Surely it is okay to treat computers as a means to an end.  But is it, if they become smart enough?</a:t>
            </a:r>
          </a:p>
          <a:p>
            <a:pPr eaLnBrk="1" hangingPunct="1"/>
            <a:r>
              <a:rPr lang="en-US" altLang="en-US" dirty="0">
                <a:latin typeface="Arial" panose="020B0604020202020204" pitchFamily="34" charset="0"/>
              </a:rPr>
              <a:t>Tesla factory: http://www.nytimes.com/2012/08/19/business/new-wave-of-adept-robots-is-changing-global-industry.html?_r=0</a:t>
            </a:r>
          </a:p>
        </p:txBody>
      </p:sp>
    </p:spTree>
    <p:extLst>
      <p:ext uri="{BB962C8B-B14F-4D97-AF65-F5344CB8AC3E}">
        <p14:creationId xmlns:p14="http://schemas.microsoft.com/office/powerpoint/2010/main" val="299372067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C21997-F350-453A-9AC5-1110BFF22633}" type="slidenum">
              <a:rPr lang="en-US" altLang="en-US"/>
              <a:pPr>
                <a:spcBef>
                  <a:spcPct val="0"/>
                </a:spcBef>
              </a:pPr>
              <a:t>110</a:t>
            </a:fld>
            <a:endParaRPr lang="en-US" altLang="en-US"/>
          </a:p>
        </p:txBody>
      </p:sp>
      <p:sp>
        <p:nvSpPr>
          <p:cNvPr id="184323" name="Rectangle 2"/>
          <p:cNvSpPr>
            <a:spLocks noGrp="1" noRot="1" noChangeAspect="1" noChangeArrowheads="1" noTextEdit="1"/>
          </p:cNvSpPr>
          <p:nvPr>
            <p:ph type="sldImg"/>
          </p:nvPr>
        </p:nvSpPr>
        <p:spPr>
          <a:xfrm>
            <a:off x="404813" y="681038"/>
            <a:ext cx="6049962" cy="3403600"/>
          </a:xfrm>
          <a:ln/>
        </p:spPr>
      </p:sp>
      <p:sp>
        <p:nvSpPr>
          <p:cNvPr id="184324"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Of course it depends on how specific the rules are, but maybe what we need is precisely that we don’t all do the same thing.</a:t>
            </a:r>
          </a:p>
          <a:p>
            <a:pPr eaLnBrk="1" hangingPunct="1"/>
            <a:r>
              <a:rPr lang="en-US" altLang="en-US" dirty="0">
                <a:latin typeface="Arial" panose="020B0604020202020204" pitchFamily="34" charset="0"/>
              </a:rPr>
              <a:t>http://www.evidenceunseen.com/articles/prophecy/overpopulation/</a:t>
            </a:r>
          </a:p>
        </p:txBody>
      </p:sp>
    </p:spTree>
    <p:extLst>
      <p:ext uri="{BB962C8B-B14F-4D97-AF65-F5344CB8AC3E}">
        <p14:creationId xmlns:p14="http://schemas.microsoft.com/office/powerpoint/2010/main" val="311081509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6B0A9D3-A5C0-4007-A669-3D15A1D69C99}" type="slidenum">
              <a:rPr lang="en-US" altLang="en-US"/>
              <a:pPr>
                <a:spcBef>
                  <a:spcPct val="0"/>
                </a:spcBef>
              </a:pPr>
              <a:t>111</a:t>
            </a:fld>
            <a:endParaRPr lang="en-US" altLang="en-US"/>
          </a:p>
        </p:txBody>
      </p:sp>
      <p:sp>
        <p:nvSpPr>
          <p:cNvPr id="186371" name="Rectangle 2"/>
          <p:cNvSpPr>
            <a:spLocks noGrp="1" noRot="1" noChangeAspect="1" noChangeArrowheads="1" noTextEdit="1"/>
          </p:cNvSpPr>
          <p:nvPr>
            <p:ph type="sldImg"/>
          </p:nvPr>
        </p:nvSpPr>
        <p:spPr>
          <a:xfrm>
            <a:off x="404813" y="681038"/>
            <a:ext cx="6049962" cy="3403600"/>
          </a:xfrm>
          <a:ln/>
        </p:spPr>
      </p:sp>
      <p:sp>
        <p:nvSpPr>
          <p:cNvPr id="186372"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http://thednetworks.com/2012/11/27/apple-profits-greater-facebook-google-microsoft-amazon-ebay-combined/ </a:t>
            </a:r>
          </a:p>
        </p:txBody>
      </p:sp>
    </p:spTree>
    <p:extLst>
      <p:ext uri="{BB962C8B-B14F-4D97-AF65-F5344CB8AC3E}">
        <p14:creationId xmlns:p14="http://schemas.microsoft.com/office/powerpoint/2010/main" val="160352085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425404D-1A6E-450D-AC2F-00EC4BFEA843}" type="slidenum">
              <a:rPr lang="en-US" altLang="en-US"/>
              <a:pPr>
                <a:spcBef>
                  <a:spcPct val="0"/>
                </a:spcBef>
              </a:pPr>
              <a:t>112</a:t>
            </a:fld>
            <a:endParaRPr lang="en-US" altLang="en-US"/>
          </a:p>
        </p:txBody>
      </p:sp>
      <p:sp>
        <p:nvSpPr>
          <p:cNvPr id="188419" name="Rectangle 2"/>
          <p:cNvSpPr>
            <a:spLocks noGrp="1" noRot="1" noChangeAspect="1" noChangeArrowheads="1" noTextEdit="1"/>
          </p:cNvSpPr>
          <p:nvPr>
            <p:ph type="sldImg"/>
          </p:nvPr>
        </p:nvSpPr>
        <p:spPr>
          <a:xfrm>
            <a:off x="404813" y="681038"/>
            <a:ext cx="6049962" cy="3403600"/>
          </a:xfrm>
          <a:ln/>
        </p:spPr>
      </p:sp>
      <p:sp>
        <p:nvSpPr>
          <p:cNvPr id="188420"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Here the problem is that consequences really do matter.  The same for everyone could mean bad for everyone.</a:t>
            </a:r>
          </a:p>
          <a:p>
            <a:pPr eaLnBrk="1" hangingPunct="1"/>
            <a:r>
              <a:rPr lang="en-US" altLang="en-US" dirty="0">
                <a:latin typeface="Arial" panose="020B0604020202020204" pitchFamily="34" charset="0"/>
              </a:rPr>
              <a:t>http://www.medicaldaily.com/can-babies-be-racist-infants-show-racial-bias-over-fairness-when-choosing-playmates-277196 </a:t>
            </a:r>
          </a:p>
        </p:txBody>
      </p:sp>
    </p:spTree>
    <p:extLst>
      <p:ext uri="{BB962C8B-B14F-4D97-AF65-F5344CB8AC3E}">
        <p14:creationId xmlns:p14="http://schemas.microsoft.com/office/powerpoint/2010/main" val="23077129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3C3B797-E33B-43E8-8031-2876CFDD8BFE}" type="slidenum">
              <a:rPr lang="en-US" altLang="en-US"/>
              <a:pPr>
                <a:spcBef>
                  <a:spcPct val="0"/>
                </a:spcBef>
              </a:pPr>
              <a:t>113</a:t>
            </a:fld>
            <a:endParaRPr lang="en-US" altLang="en-US"/>
          </a:p>
        </p:txBody>
      </p:sp>
      <p:sp>
        <p:nvSpPr>
          <p:cNvPr id="190467" name="Rectangle 2"/>
          <p:cNvSpPr>
            <a:spLocks noGrp="1" noRot="1" noChangeAspect="1" noChangeArrowheads="1" noTextEdit="1"/>
          </p:cNvSpPr>
          <p:nvPr>
            <p:ph type="sldImg"/>
          </p:nvPr>
        </p:nvSpPr>
        <p:spPr>
          <a:xfrm>
            <a:off x="404813" y="681038"/>
            <a:ext cx="6049962" cy="3403600"/>
          </a:xfrm>
          <a:ln/>
        </p:spPr>
      </p:sp>
      <p:sp>
        <p:nvSpPr>
          <p:cNvPr id="190468"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rPr>
              <a:t>Two rules:  Keep your promises, don’t lie.  Is a fix that one shouldn’t make promises of this sort?</a:t>
            </a:r>
          </a:p>
          <a:p>
            <a:pPr eaLnBrk="1" hangingPunct="1"/>
            <a:r>
              <a:rPr lang="en-US" altLang="en-US">
                <a:latin typeface="Arial" panose="020B0604020202020204" pitchFamily="34" charset="0"/>
              </a:rPr>
              <a:t>From Ethical, Legal and Professional Issues in Computing, 2008, p. 9,</a:t>
            </a:r>
          </a:p>
        </p:txBody>
      </p:sp>
    </p:spTree>
    <p:extLst>
      <p:ext uri="{BB962C8B-B14F-4D97-AF65-F5344CB8AC3E}">
        <p14:creationId xmlns:p14="http://schemas.microsoft.com/office/powerpoint/2010/main" val="200435235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FA8490F-FF7E-4E65-A571-17BFB0E6811B}" type="slidenum">
              <a:rPr lang="en-US" altLang="en-US"/>
              <a:pPr>
                <a:spcBef>
                  <a:spcPct val="0"/>
                </a:spcBef>
              </a:pPr>
              <a:t>114</a:t>
            </a:fld>
            <a:endParaRPr lang="en-US" altLang="en-US"/>
          </a:p>
        </p:txBody>
      </p:sp>
      <p:sp>
        <p:nvSpPr>
          <p:cNvPr id="192515" name="Rectangle 2"/>
          <p:cNvSpPr>
            <a:spLocks noGrp="1" noRot="1" noChangeAspect="1" noChangeArrowheads="1" noTextEdit="1"/>
          </p:cNvSpPr>
          <p:nvPr>
            <p:ph type="sldImg"/>
          </p:nvPr>
        </p:nvSpPr>
        <p:spPr>
          <a:xfrm>
            <a:off x="404813" y="681038"/>
            <a:ext cx="6049962" cy="3403600"/>
          </a:xfrm>
          <a:ln/>
        </p:spPr>
      </p:sp>
      <p:sp>
        <p:nvSpPr>
          <p:cNvPr id="192516"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66143402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87E3B41-5266-4503-AD88-8D9CCCAE9D73}" type="slidenum">
              <a:rPr lang="en-US" altLang="en-US"/>
              <a:pPr>
                <a:spcBef>
                  <a:spcPct val="0"/>
                </a:spcBef>
              </a:pPr>
              <a:t>115</a:t>
            </a:fld>
            <a:endParaRPr lang="en-US" altLang="en-US"/>
          </a:p>
        </p:txBody>
      </p:sp>
      <p:sp>
        <p:nvSpPr>
          <p:cNvPr id="212995" name="Rectangle 2"/>
          <p:cNvSpPr>
            <a:spLocks noGrp="1" noRot="1" noChangeAspect="1" noChangeArrowheads="1" noTextEdit="1"/>
          </p:cNvSpPr>
          <p:nvPr>
            <p:ph type="sldImg"/>
          </p:nvPr>
        </p:nvSpPr>
        <p:spPr>
          <a:xfrm>
            <a:off x="404813" y="681038"/>
            <a:ext cx="6049962" cy="3403600"/>
          </a:xfrm>
          <a:ln/>
        </p:spPr>
      </p:sp>
      <p:sp>
        <p:nvSpPr>
          <p:cNvPr id="212996"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Life, liberty, the pursuit of happiness, privacy …  We’ll come back to this soon to talk about right</a:t>
            </a:r>
            <a:r>
              <a:rPr lang="en-US" altLang="en-US" baseline="0" dirty="0">
                <a:latin typeface="Arial" panose="020B0604020202020204" pitchFamily="34" charset="0"/>
              </a:rPr>
              <a:t> to the internet.</a:t>
            </a:r>
            <a:endParaRPr lang="en-US" altLang="en-US" dirty="0">
              <a:latin typeface="Arial" panose="020B0604020202020204" pitchFamily="34" charset="0"/>
            </a:endParaRPr>
          </a:p>
        </p:txBody>
      </p:sp>
    </p:spTree>
    <p:extLst>
      <p:ext uri="{BB962C8B-B14F-4D97-AF65-F5344CB8AC3E}">
        <p14:creationId xmlns:p14="http://schemas.microsoft.com/office/powerpoint/2010/main" val="7209581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1A2A9CC-11E1-4821-A35F-28DCA8848163}" type="slidenum">
              <a:rPr lang="en-US" altLang="en-US"/>
              <a:pPr>
                <a:spcBef>
                  <a:spcPct val="0"/>
                </a:spcBef>
              </a:pPr>
              <a:t>116</a:t>
            </a:fld>
            <a:endParaRPr lang="en-US" altLang="en-US"/>
          </a:p>
        </p:txBody>
      </p:sp>
      <p:sp>
        <p:nvSpPr>
          <p:cNvPr id="198659" name="Rectangle 2"/>
          <p:cNvSpPr>
            <a:spLocks noGrp="1" noRot="1" noChangeAspect="1" noChangeArrowheads="1" noTextEdit="1"/>
          </p:cNvSpPr>
          <p:nvPr>
            <p:ph type="sldImg"/>
          </p:nvPr>
        </p:nvSpPr>
        <p:spPr>
          <a:xfrm>
            <a:off x="404813" y="681038"/>
            <a:ext cx="6049962" cy="3403600"/>
          </a:xfrm>
          <a:ln/>
        </p:spPr>
      </p:sp>
      <p:sp>
        <p:nvSpPr>
          <p:cNvPr id="198660"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68093363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a:xfrm>
            <a:off x="404813" y="681038"/>
            <a:ext cx="6049962" cy="3403600"/>
          </a:xfrm>
          <a:ln/>
        </p:spPr>
      </p:sp>
      <p:sp>
        <p:nvSpPr>
          <p:cNvPr id="200707" name="Notes Placeholder 2"/>
          <p:cNvSpPr>
            <a:spLocks noGrp="1"/>
          </p:cNvSpPr>
          <p:nvPr>
            <p:ph type="body" idx="1"/>
          </p:nvPr>
        </p:nvSpPr>
        <p:spPr>
          <a:noFill/>
        </p:spPr>
        <p:txBody>
          <a:bodyPr/>
          <a:lstStyle/>
          <a:p>
            <a:pPr eaLnBrk="1" hangingPunct="1"/>
            <a:r>
              <a:rPr lang="en-US" altLang="en-US" dirty="0">
                <a:latin typeface="Arial" panose="020B0604020202020204" pitchFamily="34" charset="0"/>
              </a:rPr>
              <a:t>Where to put: privacy on </a:t>
            </a:r>
            <a:r>
              <a:rPr lang="en-US" altLang="en-US" dirty="0" err="1">
                <a:latin typeface="Arial" panose="020B0604020202020204" pitchFamily="34" charset="0"/>
              </a:rPr>
              <a:t>facebook</a:t>
            </a:r>
            <a:r>
              <a:rPr lang="en-US" altLang="en-US" dirty="0">
                <a:latin typeface="Arial" panose="020B0604020202020204" pitchFamily="34" charset="0"/>
              </a:rPr>
              <a:t>, security of credit card, access to internet?</a:t>
            </a:r>
          </a:p>
          <a:p>
            <a:pPr eaLnBrk="1" hangingPunct="1"/>
            <a:r>
              <a:rPr lang="en-US" altLang="en-US" dirty="0">
                <a:latin typeface="Arial" panose="020B0604020202020204" pitchFamily="34" charset="0"/>
              </a:rPr>
              <a:t>Philosopher Alan </a:t>
            </a:r>
            <a:r>
              <a:rPr lang="en-US" altLang="en-US" dirty="0" err="1">
                <a:latin typeface="Arial" panose="020B0604020202020204" pitchFamily="34" charset="0"/>
              </a:rPr>
              <a:t>Gewirth</a:t>
            </a:r>
            <a:r>
              <a:rPr lang="en-US" altLang="en-US" dirty="0">
                <a:latin typeface="Arial" panose="020B0604020202020204" pitchFamily="34" charset="0"/>
              </a:rPr>
              <a:t> has proposed a three-tiered hierarchy of rights. The first tier includes the most basic rights, the essential preconditions of action: life, physical integrity, and mental health. The second tier includes rights to maintaining the level of purpose-fulfillment an individual has already achieved. This tier includes the right not to be deceived or cheated, to have one's possessions stolen, to be defamed, or to suffer broken promises. The third tier includes those rights necessary to increase one's level of purpose-fulfillment. It includes the right to such things as property, self-respect, and nondiscrimination.  http://ethics.tamu.edu/ethics/essays/moral.htm </a:t>
            </a:r>
          </a:p>
          <a:p>
            <a:pPr eaLnBrk="1" hangingPunct="1"/>
            <a:endParaRPr lang="en-US" altLang="en-US" dirty="0">
              <a:latin typeface="Arial" panose="020B0604020202020204" pitchFamily="34" charset="0"/>
            </a:endParaRPr>
          </a:p>
        </p:txBody>
      </p:sp>
      <p:sp>
        <p:nvSpPr>
          <p:cNvPr id="200708"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C3B3DB6-35C1-4B02-BFA0-5C0752C4A1BE}" type="slidenum">
              <a:rPr lang="en-US" altLang="en-US"/>
              <a:pPr>
                <a:spcBef>
                  <a:spcPct val="0"/>
                </a:spcBef>
              </a:pPr>
              <a:t>117</a:t>
            </a:fld>
            <a:endParaRPr lang="en-US" altLang="en-US"/>
          </a:p>
        </p:txBody>
      </p:sp>
    </p:spTree>
    <p:extLst>
      <p:ext uri="{BB962C8B-B14F-4D97-AF65-F5344CB8AC3E}">
        <p14:creationId xmlns:p14="http://schemas.microsoft.com/office/powerpoint/2010/main" val="3273876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683FDA-7CD6-44B4-B253-BCF169C0FAA6}" type="slidenum">
              <a:rPr lang="en-US" altLang="en-US"/>
              <a:pPr>
                <a:defRPr/>
              </a:pPr>
              <a:t>‹#›</a:t>
            </a:fld>
            <a:endParaRPr lang="en-US" altLang="en-US"/>
          </a:p>
        </p:txBody>
      </p:sp>
    </p:spTree>
    <p:extLst>
      <p:ext uri="{BB962C8B-B14F-4D97-AF65-F5344CB8AC3E}">
        <p14:creationId xmlns:p14="http://schemas.microsoft.com/office/powerpoint/2010/main" val="623258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393D65-C58D-4352-8F5F-90161980FA0B}" type="slidenum">
              <a:rPr lang="en-US" altLang="en-US"/>
              <a:pPr>
                <a:defRPr/>
              </a:pPr>
              <a:t>‹#›</a:t>
            </a:fld>
            <a:endParaRPr lang="en-US" altLang="en-US"/>
          </a:p>
        </p:txBody>
      </p:sp>
    </p:spTree>
    <p:extLst>
      <p:ext uri="{BB962C8B-B14F-4D97-AF65-F5344CB8AC3E}">
        <p14:creationId xmlns:p14="http://schemas.microsoft.com/office/powerpoint/2010/main" val="2660748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E4DE75-8814-4415-B553-64BA40FAE4FC}" type="slidenum">
              <a:rPr lang="en-US" altLang="en-US"/>
              <a:pPr>
                <a:defRPr/>
              </a:pPr>
              <a:t>‹#›</a:t>
            </a:fld>
            <a:endParaRPr lang="en-US" altLang="en-US"/>
          </a:p>
        </p:txBody>
      </p:sp>
    </p:spTree>
    <p:extLst>
      <p:ext uri="{BB962C8B-B14F-4D97-AF65-F5344CB8AC3E}">
        <p14:creationId xmlns:p14="http://schemas.microsoft.com/office/powerpoint/2010/main" val="1086076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97A7EF-DA18-4F2E-A767-7670219A1577}" type="slidenum">
              <a:rPr lang="en-US" altLang="en-US"/>
              <a:pPr>
                <a:defRPr/>
              </a:pPr>
              <a:t>‹#›</a:t>
            </a:fld>
            <a:endParaRPr lang="en-US" altLang="en-US"/>
          </a:p>
        </p:txBody>
      </p:sp>
    </p:spTree>
    <p:extLst>
      <p:ext uri="{BB962C8B-B14F-4D97-AF65-F5344CB8AC3E}">
        <p14:creationId xmlns:p14="http://schemas.microsoft.com/office/powerpoint/2010/main" val="35319139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641C051-A7FA-4B6E-8873-310A3A497624}" type="slidenum">
              <a:rPr lang="en-US" altLang="en-US"/>
              <a:pPr>
                <a:defRPr/>
              </a:pPr>
              <a:t>‹#›</a:t>
            </a:fld>
            <a:endParaRPr lang="en-US" altLang="en-US"/>
          </a:p>
        </p:txBody>
      </p:sp>
    </p:spTree>
    <p:extLst>
      <p:ext uri="{BB962C8B-B14F-4D97-AF65-F5344CB8AC3E}">
        <p14:creationId xmlns:p14="http://schemas.microsoft.com/office/powerpoint/2010/main" val="3850189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64C305-58F3-4F7E-9E92-9A444D923AC0}" type="slidenum">
              <a:rPr lang="en-US" altLang="en-US"/>
              <a:pPr>
                <a:defRPr/>
              </a:pPr>
              <a:t>‹#›</a:t>
            </a:fld>
            <a:endParaRPr lang="en-US" altLang="en-US"/>
          </a:p>
        </p:txBody>
      </p:sp>
    </p:spTree>
    <p:extLst>
      <p:ext uri="{BB962C8B-B14F-4D97-AF65-F5344CB8AC3E}">
        <p14:creationId xmlns:p14="http://schemas.microsoft.com/office/powerpoint/2010/main" val="1099173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B354D5-499E-4343-BD0E-EBC0132644D6}" type="datetimeFigureOut">
              <a:rPr lang="en-US" smtClean="0"/>
              <a:t>11/15/2017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41124D-48A2-4B48-B126-F0E19C5CE225}" type="slidenum">
              <a:rPr lang="en-US" smtClean="0"/>
              <a:t>‹#›</a:t>
            </a:fld>
            <a:endParaRPr lang="en-US"/>
          </a:p>
        </p:txBody>
      </p:sp>
    </p:spTree>
    <p:extLst>
      <p:ext uri="{BB962C8B-B14F-4D97-AF65-F5344CB8AC3E}">
        <p14:creationId xmlns:p14="http://schemas.microsoft.com/office/powerpoint/2010/main" val="25489068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B354D5-499E-4343-BD0E-EBC0132644D6}" type="datetimeFigureOut">
              <a:rPr lang="en-US" smtClean="0"/>
              <a:t>11/15/2017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41124D-48A2-4B48-B126-F0E19C5CE225}" type="slidenum">
              <a:rPr lang="en-US" smtClean="0"/>
              <a:t>‹#›</a:t>
            </a:fld>
            <a:endParaRPr lang="en-US"/>
          </a:p>
        </p:txBody>
      </p:sp>
    </p:spTree>
    <p:extLst>
      <p:ext uri="{BB962C8B-B14F-4D97-AF65-F5344CB8AC3E}">
        <p14:creationId xmlns:p14="http://schemas.microsoft.com/office/powerpoint/2010/main" val="11997668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1B354D5-499E-4343-BD0E-EBC0132644D6}" type="datetimeFigureOut">
              <a:rPr lang="en-US" smtClean="0"/>
              <a:t>11/15/2017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41124D-48A2-4B48-B126-F0E19C5CE225}" type="slidenum">
              <a:rPr lang="en-US" smtClean="0"/>
              <a:t>‹#›</a:t>
            </a:fld>
            <a:endParaRPr lang="en-US"/>
          </a:p>
        </p:txBody>
      </p:sp>
    </p:spTree>
    <p:extLst>
      <p:ext uri="{BB962C8B-B14F-4D97-AF65-F5344CB8AC3E}">
        <p14:creationId xmlns:p14="http://schemas.microsoft.com/office/powerpoint/2010/main" val="27012081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B354D5-499E-4343-BD0E-EBC0132644D6}" type="datetimeFigureOut">
              <a:rPr lang="en-US" smtClean="0"/>
              <a:t>11/15/2017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41124D-48A2-4B48-B126-F0E19C5CE225}" type="slidenum">
              <a:rPr lang="en-US" smtClean="0"/>
              <a:t>‹#›</a:t>
            </a:fld>
            <a:endParaRPr lang="en-US"/>
          </a:p>
        </p:txBody>
      </p:sp>
    </p:spTree>
    <p:extLst>
      <p:ext uri="{BB962C8B-B14F-4D97-AF65-F5344CB8AC3E}">
        <p14:creationId xmlns:p14="http://schemas.microsoft.com/office/powerpoint/2010/main" val="25688744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B354D5-499E-4343-BD0E-EBC0132644D6}" type="datetimeFigureOut">
              <a:rPr lang="en-US" smtClean="0"/>
              <a:t>11/15/2017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41124D-48A2-4B48-B126-F0E19C5CE225}" type="slidenum">
              <a:rPr lang="en-US" smtClean="0"/>
              <a:t>‹#›</a:t>
            </a:fld>
            <a:endParaRPr lang="en-US"/>
          </a:p>
        </p:txBody>
      </p:sp>
    </p:spTree>
    <p:extLst>
      <p:ext uri="{BB962C8B-B14F-4D97-AF65-F5344CB8AC3E}">
        <p14:creationId xmlns:p14="http://schemas.microsoft.com/office/powerpoint/2010/main" val="2717068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C6D70F-67EF-4F52-9F56-E5E8AAD3F02C}" type="slidenum">
              <a:rPr lang="en-US" altLang="en-US"/>
              <a:pPr>
                <a:defRPr/>
              </a:pPr>
              <a:t>‹#›</a:t>
            </a:fld>
            <a:endParaRPr lang="en-US" altLang="en-US"/>
          </a:p>
        </p:txBody>
      </p:sp>
    </p:spTree>
    <p:extLst>
      <p:ext uri="{BB962C8B-B14F-4D97-AF65-F5344CB8AC3E}">
        <p14:creationId xmlns:p14="http://schemas.microsoft.com/office/powerpoint/2010/main" val="19740500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B354D5-499E-4343-BD0E-EBC0132644D6}" type="datetimeFigureOut">
              <a:rPr lang="en-US" smtClean="0"/>
              <a:t>11/15/2017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41124D-48A2-4B48-B126-F0E19C5CE225}" type="slidenum">
              <a:rPr lang="en-US" smtClean="0"/>
              <a:t>‹#›</a:t>
            </a:fld>
            <a:endParaRPr lang="en-US"/>
          </a:p>
        </p:txBody>
      </p:sp>
    </p:spTree>
    <p:extLst>
      <p:ext uri="{BB962C8B-B14F-4D97-AF65-F5344CB8AC3E}">
        <p14:creationId xmlns:p14="http://schemas.microsoft.com/office/powerpoint/2010/main" val="34992506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B354D5-499E-4343-BD0E-EBC0132644D6}" type="datetimeFigureOut">
              <a:rPr lang="en-US" smtClean="0"/>
              <a:t>11/15/2017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41124D-48A2-4B48-B126-F0E19C5CE225}" type="slidenum">
              <a:rPr lang="en-US" smtClean="0"/>
              <a:t>‹#›</a:t>
            </a:fld>
            <a:endParaRPr lang="en-US"/>
          </a:p>
        </p:txBody>
      </p:sp>
    </p:spTree>
    <p:extLst>
      <p:ext uri="{BB962C8B-B14F-4D97-AF65-F5344CB8AC3E}">
        <p14:creationId xmlns:p14="http://schemas.microsoft.com/office/powerpoint/2010/main" val="28382040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1B354D5-499E-4343-BD0E-EBC0132644D6}" type="datetimeFigureOut">
              <a:rPr lang="en-US" smtClean="0"/>
              <a:t>11/15/2017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41124D-48A2-4B48-B126-F0E19C5CE225}" type="slidenum">
              <a:rPr lang="en-US" smtClean="0"/>
              <a:t>‹#›</a:t>
            </a:fld>
            <a:endParaRPr lang="en-US"/>
          </a:p>
        </p:txBody>
      </p:sp>
    </p:spTree>
    <p:extLst>
      <p:ext uri="{BB962C8B-B14F-4D97-AF65-F5344CB8AC3E}">
        <p14:creationId xmlns:p14="http://schemas.microsoft.com/office/powerpoint/2010/main" val="3393764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1B354D5-499E-4343-BD0E-EBC0132644D6}" type="datetimeFigureOut">
              <a:rPr lang="en-US" smtClean="0"/>
              <a:t>11/15/2017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41124D-48A2-4B48-B126-F0E19C5CE225}" type="slidenum">
              <a:rPr lang="en-US" smtClean="0"/>
              <a:t>‹#›</a:t>
            </a:fld>
            <a:endParaRPr lang="en-US"/>
          </a:p>
        </p:txBody>
      </p:sp>
    </p:spTree>
    <p:extLst>
      <p:ext uri="{BB962C8B-B14F-4D97-AF65-F5344CB8AC3E}">
        <p14:creationId xmlns:p14="http://schemas.microsoft.com/office/powerpoint/2010/main" val="16692675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B354D5-499E-4343-BD0E-EBC0132644D6}" type="datetimeFigureOut">
              <a:rPr lang="en-US" smtClean="0"/>
              <a:t>11/15/2017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41124D-48A2-4B48-B126-F0E19C5CE225}" type="slidenum">
              <a:rPr lang="en-US" smtClean="0"/>
              <a:t>‹#›</a:t>
            </a:fld>
            <a:endParaRPr lang="en-US"/>
          </a:p>
        </p:txBody>
      </p:sp>
    </p:spTree>
    <p:extLst>
      <p:ext uri="{BB962C8B-B14F-4D97-AF65-F5344CB8AC3E}">
        <p14:creationId xmlns:p14="http://schemas.microsoft.com/office/powerpoint/2010/main" val="27028888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B354D5-499E-4343-BD0E-EBC0132644D6}" type="datetimeFigureOut">
              <a:rPr lang="en-US" smtClean="0"/>
              <a:t>11/15/2017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41124D-48A2-4B48-B126-F0E19C5CE225}" type="slidenum">
              <a:rPr lang="en-US" smtClean="0"/>
              <a:t>‹#›</a:t>
            </a:fld>
            <a:endParaRPr lang="en-US"/>
          </a:p>
        </p:txBody>
      </p:sp>
    </p:spTree>
    <p:extLst>
      <p:ext uri="{BB962C8B-B14F-4D97-AF65-F5344CB8AC3E}">
        <p14:creationId xmlns:p14="http://schemas.microsoft.com/office/powerpoint/2010/main" val="22544130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B354D5-499E-4343-BD0E-EBC0132644D6}" type="datetimeFigureOut">
              <a:rPr lang="en-US" smtClean="0"/>
              <a:t>11/15/2017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41124D-48A2-4B48-B126-F0E19C5CE225}" type="slidenum">
              <a:rPr lang="en-US" smtClean="0"/>
              <a:t>‹#›</a:t>
            </a:fld>
            <a:endParaRPr lang="en-US"/>
          </a:p>
        </p:txBody>
      </p:sp>
    </p:spTree>
    <p:extLst>
      <p:ext uri="{BB962C8B-B14F-4D97-AF65-F5344CB8AC3E}">
        <p14:creationId xmlns:p14="http://schemas.microsoft.com/office/powerpoint/2010/main" val="14524820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B354D5-499E-4343-BD0E-EBC0132644D6}" type="datetimeFigureOut">
              <a:rPr lang="en-US" smtClean="0"/>
              <a:t>11/15/2017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41124D-48A2-4B48-B126-F0E19C5CE225}" type="slidenum">
              <a:rPr lang="en-US" smtClean="0"/>
              <a:t>‹#›</a:t>
            </a:fld>
            <a:endParaRPr lang="en-US"/>
          </a:p>
        </p:txBody>
      </p:sp>
    </p:spTree>
    <p:extLst>
      <p:ext uri="{BB962C8B-B14F-4D97-AF65-F5344CB8AC3E}">
        <p14:creationId xmlns:p14="http://schemas.microsoft.com/office/powerpoint/2010/main" val="6806457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1B354D5-499E-4343-BD0E-EBC0132644D6}" type="datetimeFigureOut">
              <a:rPr lang="en-US" smtClean="0"/>
              <a:t>11/15/2017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41124D-48A2-4B48-B126-F0E19C5CE225}" type="slidenum">
              <a:rPr lang="en-US" smtClean="0"/>
              <a:t>‹#›</a:t>
            </a:fld>
            <a:endParaRPr lang="en-US"/>
          </a:p>
        </p:txBody>
      </p:sp>
    </p:spTree>
    <p:extLst>
      <p:ext uri="{BB962C8B-B14F-4D97-AF65-F5344CB8AC3E}">
        <p14:creationId xmlns:p14="http://schemas.microsoft.com/office/powerpoint/2010/main" val="27042430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B354D5-499E-4343-BD0E-EBC0132644D6}" type="datetimeFigureOut">
              <a:rPr lang="en-US" smtClean="0"/>
              <a:t>11/15/2017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41124D-48A2-4B48-B126-F0E19C5CE225}" type="slidenum">
              <a:rPr lang="en-US" smtClean="0"/>
              <a:t>‹#›</a:t>
            </a:fld>
            <a:endParaRPr lang="en-US"/>
          </a:p>
        </p:txBody>
      </p:sp>
    </p:spTree>
    <p:extLst>
      <p:ext uri="{BB962C8B-B14F-4D97-AF65-F5344CB8AC3E}">
        <p14:creationId xmlns:p14="http://schemas.microsoft.com/office/powerpoint/2010/main" val="1151507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7B29DA-A5F9-4CCB-89B8-F4FC819D6CA3}" type="slidenum">
              <a:rPr lang="en-US" altLang="en-US"/>
              <a:pPr>
                <a:defRPr/>
              </a:pPr>
              <a:t>‹#›</a:t>
            </a:fld>
            <a:endParaRPr lang="en-US" altLang="en-US"/>
          </a:p>
        </p:txBody>
      </p:sp>
    </p:spTree>
    <p:extLst>
      <p:ext uri="{BB962C8B-B14F-4D97-AF65-F5344CB8AC3E}">
        <p14:creationId xmlns:p14="http://schemas.microsoft.com/office/powerpoint/2010/main" val="41429558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B354D5-499E-4343-BD0E-EBC0132644D6}" type="datetimeFigureOut">
              <a:rPr lang="en-US" smtClean="0"/>
              <a:t>11/15/2017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41124D-48A2-4B48-B126-F0E19C5CE225}" type="slidenum">
              <a:rPr lang="en-US" smtClean="0"/>
              <a:t>‹#›</a:t>
            </a:fld>
            <a:endParaRPr lang="en-US"/>
          </a:p>
        </p:txBody>
      </p:sp>
    </p:spTree>
    <p:extLst>
      <p:ext uri="{BB962C8B-B14F-4D97-AF65-F5344CB8AC3E}">
        <p14:creationId xmlns:p14="http://schemas.microsoft.com/office/powerpoint/2010/main" val="2213185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B354D5-499E-4343-BD0E-EBC0132644D6}" type="datetimeFigureOut">
              <a:rPr lang="en-US" smtClean="0"/>
              <a:t>11/15/2017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41124D-48A2-4B48-B126-F0E19C5CE225}" type="slidenum">
              <a:rPr lang="en-US" smtClean="0"/>
              <a:t>‹#›</a:t>
            </a:fld>
            <a:endParaRPr lang="en-US"/>
          </a:p>
        </p:txBody>
      </p:sp>
    </p:spTree>
    <p:extLst>
      <p:ext uri="{BB962C8B-B14F-4D97-AF65-F5344CB8AC3E}">
        <p14:creationId xmlns:p14="http://schemas.microsoft.com/office/powerpoint/2010/main" val="5502651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B354D5-499E-4343-BD0E-EBC0132644D6}" type="datetimeFigureOut">
              <a:rPr lang="en-US" smtClean="0"/>
              <a:t>11/15/2017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41124D-48A2-4B48-B126-F0E19C5CE225}" type="slidenum">
              <a:rPr lang="en-US" smtClean="0"/>
              <a:t>‹#›</a:t>
            </a:fld>
            <a:endParaRPr lang="en-US"/>
          </a:p>
        </p:txBody>
      </p:sp>
    </p:spTree>
    <p:extLst>
      <p:ext uri="{BB962C8B-B14F-4D97-AF65-F5344CB8AC3E}">
        <p14:creationId xmlns:p14="http://schemas.microsoft.com/office/powerpoint/2010/main" val="34252783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1B354D5-499E-4343-BD0E-EBC0132644D6}" type="datetimeFigureOut">
              <a:rPr lang="en-US" smtClean="0"/>
              <a:t>11/15/2017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41124D-48A2-4B48-B126-F0E19C5CE225}" type="slidenum">
              <a:rPr lang="en-US" smtClean="0"/>
              <a:t>‹#›</a:t>
            </a:fld>
            <a:endParaRPr lang="en-US"/>
          </a:p>
        </p:txBody>
      </p:sp>
    </p:spTree>
    <p:extLst>
      <p:ext uri="{BB962C8B-B14F-4D97-AF65-F5344CB8AC3E}">
        <p14:creationId xmlns:p14="http://schemas.microsoft.com/office/powerpoint/2010/main" val="41147349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1B354D5-499E-4343-BD0E-EBC0132644D6}" type="datetimeFigureOut">
              <a:rPr lang="en-US" smtClean="0"/>
              <a:t>11/15/2017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41124D-48A2-4B48-B126-F0E19C5CE225}" type="slidenum">
              <a:rPr lang="en-US" smtClean="0"/>
              <a:t>‹#›</a:t>
            </a:fld>
            <a:endParaRPr lang="en-US"/>
          </a:p>
        </p:txBody>
      </p:sp>
    </p:spTree>
    <p:extLst>
      <p:ext uri="{BB962C8B-B14F-4D97-AF65-F5344CB8AC3E}">
        <p14:creationId xmlns:p14="http://schemas.microsoft.com/office/powerpoint/2010/main" val="16646428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B354D5-499E-4343-BD0E-EBC0132644D6}" type="datetimeFigureOut">
              <a:rPr lang="en-US" smtClean="0"/>
              <a:t>11/15/2017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41124D-48A2-4B48-B126-F0E19C5CE225}" type="slidenum">
              <a:rPr lang="en-US" smtClean="0"/>
              <a:t>‹#›</a:t>
            </a:fld>
            <a:endParaRPr lang="en-US"/>
          </a:p>
        </p:txBody>
      </p:sp>
    </p:spTree>
    <p:extLst>
      <p:ext uri="{BB962C8B-B14F-4D97-AF65-F5344CB8AC3E}">
        <p14:creationId xmlns:p14="http://schemas.microsoft.com/office/powerpoint/2010/main" val="30879242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B354D5-499E-4343-BD0E-EBC0132644D6}" type="datetimeFigureOut">
              <a:rPr lang="en-US" smtClean="0"/>
              <a:t>11/15/2017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41124D-48A2-4B48-B126-F0E19C5CE225}" type="slidenum">
              <a:rPr lang="en-US" smtClean="0"/>
              <a:t>‹#›</a:t>
            </a:fld>
            <a:endParaRPr lang="en-US"/>
          </a:p>
        </p:txBody>
      </p:sp>
    </p:spTree>
    <p:extLst>
      <p:ext uri="{BB962C8B-B14F-4D97-AF65-F5344CB8AC3E}">
        <p14:creationId xmlns:p14="http://schemas.microsoft.com/office/powerpoint/2010/main" val="3598535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426970-C5F6-4A56-BB63-9A78927C7EFF}" type="slidenum">
              <a:rPr lang="en-US" altLang="en-US"/>
              <a:pPr>
                <a:defRPr/>
              </a:pPr>
              <a:t>‹#›</a:t>
            </a:fld>
            <a:endParaRPr lang="en-US" altLang="en-US"/>
          </a:p>
        </p:txBody>
      </p:sp>
    </p:spTree>
    <p:extLst>
      <p:ext uri="{BB962C8B-B14F-4D97-AF65-F5344CB8AC3E}">
        <p14:creationId xmlns:p14="http://schemas.microsoft.com/office/powerpoint/2010/main" val="1003491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13A1446-BDB2-4182-9ADA-F80016C028BC}" type="slidenum">
              <a:rPr lang="en-US" altLang="en-US"/>
              <a:pPr>
                <a:defRPr/>
              </a:pPr>
              <a:t>‹#›</a:t>
            </a:fld>
            <a:endParaRPr lang="en-US" altLang="en-US"/>
          </a:p>
        </p:txBody>
      </p:sp>
    </p:spTree>
    <p:extLst>
      <p:ext uri="{BB962C8B-B14F-4D97-AF65-F5344CB8AC3E}">
        <p14:creationId xmlns:p14="http://schemas.microsoft.com/office/powerpoint/2010/main" val="1472380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39B591F-0075-44C9-8D03-C949CEE4966E}" type="slidenum">
              <a:rPr lang="en-US" altLang="en-US"/>
              <a:pPr>
                <a:defRPr/>
              </a:pPr>
              <a:t>‹#›</a:t>
            </a:fld>
            <a:endParaRPr lang="en-US" altLang="en-US"/>
          </a:p>
        </p:txBody>
      </p:sp>
    </p:spTree>
    <p:extLst>
      <p:ext uri="{BB962C8B-B14F-4D97-AF65-F5344CB8AC3E}">
        <p14:creationId xmlns:p14="http://schemas.microsoft.com/office/powerpoint/2010/main" val="3232660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F5FDEA3-5E2B-45CE-91D8-56316893E04F}" type="slidenum">
              <a:rPr lang="en-US" altLang="en-US"/>
              <a:pPr>
                <a:defRPr/>
              </a:pPr>
              <a:t>‹#›</a:t>
            </a:fld>
            <a:endParaRPr lang="en-US" altLang="en-US"/>
          </a:p>
        </p:txBody>
      </p:sp>
    </p:spTree>
    <p:extLst>
      <p:ext uri="{BB962C8B-B14F-4D97-AF65-F5344CB8AC3E}">
        <p14:creationId xmlns:p14="http://schemas.microsoft.com/office/powerpoint/2010/main" val="2511117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FE17128-14AA-4FC1-8228-83AAEDD803A3}" type="slidenum">
              <a:rPr lang="en-US" altLang="en-US"/>
              <a:pPr>
                <a:defRPr/>
              </a:pPr>
              <a:t>‹#›</a:t>
            </a:fld>
            <a:endParaRPr lang="en-US" altLang="en-US"/>
          </a:p>
        </p:txBody>
      </p:sp>
    </p:spTree>
    <p:extLst>
      <p:ext uri="{BB962C8B-B14F-4D97-AF65-F5344CB8AC3E}">
        <p14:creationId xmlns:p14="http://schemas.microsoft.com/office/powerpoint/2010/main" val="3689873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7DA5A39-0A8E-4585-B002-5A8A7592DA8D}" type="slidenum">
              <a:rPr lang="en-US" altLang="en-US"/>
              <a:pPr>
                <a:defRPr/>
              </a:pPr>
              <a:t>‹#›</a:t>
            </a:fld>
            <a:endParaRPr lang="en-US" altLang="en-US"/>
          </a:p>
        </p:txBody>
      </p:sp>
    </p:spTree>
    <p:extLst>
      <p:ext uri="{BB962C8B-B14F-4D97-AF65-F5344CB8AC3E}">
        <p14:creationId xmlns:p14="http://schemas.microsoft.com/office/powerpoint/2010/main" val="2031987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C749FB77-E9F9-4EEB-AAA2-AD8A520BB3E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749FB77-E9F9-4EEB-AAA2-AD8A520BB3EA}" type="slidenum">
              <a:rPr lang="en-US" altLang="en-US" smtClean="0"/>
              <a:pPr>
                <a:defRPr/>
              </a:pPr>
              <a:t>‹#›</a:t>
            </a:fld>
            <a:endParaRPr lang="en-US" altLang="en-US"/>
          </a:p>
        </p:txBody>
      </p:sp>
    </p:spTree>
    <p:extLst>
      <p:ext uri="{BB962C8B-B14F-4D97-AF65-F5344CB8AC3E}">
        <p14:creationId xmlns:p14="http://schemas.microsoft.com/office/powerpoint/2010/main" val="211429230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B354D5-499E-4343-BD0E-EBC0132644D6}" type="datetimeFigureOut">
              <a:rPr lang="en-US" smtClean="0"/>
              <a:t>11/15/2017</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41124D-48A2-4B48-B126-F0E19C5CE225}" type="slidenum">
              <a:rPr lang="en-US" smtClean="0"/>
              <a:t>‹#›</a:t>
            </a:fld>
            <a:endParaRPr lang="en-US"/>
          </a:p>
        </p:txBody>
      </p:sp>
    </p:spTree>
    <p:extLst>
      <p:ext uri="{BB962C8B-B14F-4D97-AF65-F5344CB8AC3E}">
        <p14:creationId xmlns:p14="http://schemas.microsoft.com/office/powerpoint/2010/main" val="174853080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85.xml"/><Relationship Id="rId7" Type="http://schemas.openxmlformats.org/officeDocument/2006/relationships/image" Target="../media/image78.w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14.bin"/><Relationship Id="rId5" Type="http://schemas.openxmlformats.org/officeDocument/2006/relationships/image" Target="../media/image77.wmf"/><Relationship Id="rId4" Type="http://schemas.openxmlformats.org/officeDocument/2006/relationships/oleObject" Target="../embeddings/oleObject13.bin"/></Relationships>
</file>

<file path=ppt/slides/_rels/slide10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102.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hyperlink" Target="http://en.wikipedia.org/wiki/Longhua_Town,_Shenzhen" TargetMode="External"/><Relationship Id="rId7" Type="http://schemas.openxmlformats.org/officeDocument/2006/relationships/hyperlink" Target="https://en.wikipedia.org/wiki/BBC" TargetMode="External"/><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hyperlink" Target="http://en.wikipedia.org/wiki/Foxconn#cite_note-Duhigg-15" TargetMode="External"/><Relationship Id="rId5" Type="http://schemas.openxmlformats.org/officeDocument/2006/relationships/hyperlink" Target="http://en.wikipedia.org/wiki/Foxconn#cite_note-focustw-21" TargetMode="External"/><Relationship Id="rId4" Type="http://schemas.openxmlformats.org/officeDocument/2006/relationships/hyperlink" Target="http://en.wikipedia.org/wiki/Shenzhen"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www.youtube.com/watch?v=xwOCmJevigw" TargetMode="Externa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hyperlink" Target="http://www.bbc.co.uk/news/technology-11309902" TargetMode="External"/><Relationship Id="rId2" Type="http://schemas.openxmlformats.org/officeDocument/2006/relationships/notesSlide" Target="../notesSlides/notesSlide103.xml"/><Relationship Id="rId1" Type="http://schemas.openxmlformats.org/officeDocument/2006/relationships/slideLayout" Target="../slideLayouts/slideLayout6.xml"/><Relationship Id="rId6" Type="http://schemas.openxmlformats.org/officeDocument/2006/relationships/image" Target="../media/image93.jpeg"/><Relationship Id="rId5" Type="http://schemas.openxmlformats.org/officeDocument/2006/relationships/hyperlink" Target="http://thehill.com/policy/technology/274835-fcc-approves-internet-subsidies-for-poor" TargetMode="External"/><Relationship Id="rId4" Type="http://schemas.openxmlformats.org/officeDocument/2006/relationships/image" Target="../media/image92.pn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4.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4.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4.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hyperlink" Target="http://consumerist.com/2011/12/13/growing-number-of-cyber-shills-invade-online-reviews/" TargetMode="External"/><Relationship Id="rId2" Type="http://schemas.openxmlformats.org/officeDocument/2006/relationships/notesSlide" Target="../notesSlides/notesSlide119.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hyperlink" Target="http://consciouslifenews.com/paid-internet-shill-shadowy-groups-manipulate-internet-opinion-debate/1147073/" TargetMode="Externa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5.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jpeg"/><Relationship Id="rId4" Type="http://schemas.openxmlformats.org/officeDocument/2006/relationships/image" Target="../media/image39.jpeg"/></Relationships>
</file>

<file path=ppt/slides/_rels/slide15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158.xml.rels><?xml version="1.0" encoding="UTF-8" standalone="yes"?>
<Relationships xmlns="http://schemas.openxmlformats.org/package/2006/relationships"><Relationship Id="rId3" Type="http://schemas.openxmlformats.org/officeDocument/2006/relationships/hyperlink" Target="https://youtu.be/nBkQQ6czRJI" TargetMode="External"/><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15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28.xml"/><Relationship Id="rId1" Type="http://schemas.openxmlformats.org/officeDocument/2006/relationships/slideLayout" Target="../slideLayouts/slideLayout6.xml"/><Relationship Id="rId5" Type="http://schemas.openxmlformats.org/officeDocument/2006/relationships/image" Target="../media/image105.png"/><Relationship Id="rId4" Type="http://schemas.openxmlformats.org/officeDocument/2006/relationships/image" Target="../media/image10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29.xml"/><Relationship Id="rId1" Type="http://schemas.openxmlformats.org/officeDocument/2006/relationships/slideLayout" Target="../slideLayouts/slideLayout2.xml"/><Relationship Id="rId4" Type="http://schemas.openxmlformats.org/officeDocument/2006/relationships/hyperlink" Target="http://www.smbc-comics.com/comic/self-driving-car-ethics" TargetMode="External"/></Relationships>
</file>

<file path=ppt/slides/_rels/slide161.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7.png"/><Relationship Id="rId7" Type="http://schemas.openxmlformats.org/officeDocument/2006/relationships/image" Target="../media/image99.png"/><Relationship Id="rId2" Type="http://schemas.openxmlformats.org/officeDocument/2006/relationships/notesSlide" Target="../notesSlides/notesSlide130.xml"/><Relationship Id="rId1" Type="http://schemas.openxmlformats.org/officeDocument/2006/relationships/slideLayout" Target="../slideLayouts/slideLayout31.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jpeg"/><Relationship Id="rId9" Type="http://schemas.openxmlformats.org/officeDocument/2006/relationships/image" Target="../media/image112.png"/></Relationships>
</file>

<file path=ppt/slides/_rels/slide16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1.xml"/><Relationship Id="rId1" Type="http://schemas.openxmlformats.org/officeDocument/2006/relationships/slideLayout" Target="../slideLayouts/slideLayout2.xml"/><Relationship Id="rId5" Type="http://schemas.openxmlformats.org/officeDocument/2006/relationships/hyperlink" Target="http://www.instantcheckmate.com/" TargetMode="External"/><Relationship Id="rId4" Type="http://schemas.openxmlformats.org/officeDocument/2006/relationships/image" Target="../media/image113.png"/></Relationships>
</file>

<file path=ppt/slides/_rels/slide16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32.xml"/><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0.png"/></Relationships>
</file>

<file path=ppt/slides/_rels/slide16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35.xml"/><Relationship Id="rId1" Type="http://schemas.openxmlformats.org/officeDocument/2006/relationships/slideLayout" Target="../slideLayouts/slideLayout27.xml"/></Relationships>
</file>

<file path=ppt/slides/_rels/slide167.xml.rels><?xml version="1.0" encoding="UTF-8" standalone="yes"?>
<Relationships xmlns="http://schemas.openxmlformats.org/package/2006/relationships"><Relationship Id="rId3" Type="http://schemas.openxmlformats.org/officeDocument/2006/relationships/hyperlink" Target="https://www.google.com/settings/u/0/ads/authenticated" TargetMode="External"/><Relationship Id="rId2" Type="http://schemas.openxmlformats.org/officeDocument/2006/relationships/notesSlide" Target="../notesSlides/notesSlide136.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16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38.xml"/><Relationship Id="rId1" Type="http://schemas.openxmlformats.org/officeDocument/2006/relationships/slideLayout" Target="../slideLayouts/slideLayout31.xml"/><Relationship Id="rId5" Type="http://schemas.openxmlformats.org/officeDocument/2006/relationships/image" Target="../media/image119.png"/><Relationship Id="rId4" Type="http://schemas.openxmlformats.org/officeDocument/2006/relationships/image" Target="../media/image11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hyperlink" Target="http://selectsmart.com/PHILOSOPHY/" TargetMode="External"/><Relationship Id="rId2" Type="http://schemas.openxmlformats.org/officeDocument/2006/relationships/hyperlink" Target="http://www.selectsmart.com/PHILOSOPHY/description.html" TargetMode="Externa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121.wmf"/><Relationship Id="rId4" Type="http://schemas.openxmlformats.org/officeDocument/2006/relationships/oleObject" Target="../embeddings/oleObject15.bin"/></Relationships>
</file>

<file path=ppt/slides/_rels/slide175.xml.rels><?xml version="1.0" encoding="UTF-8" standalone="yes"?>
<Relationships xmlns="http://schemas.openxmlformats.org/package/2006/relationships"><Relationship Id="rId2" Type="http://schemas.openxmlformats.org/officeDocument/2006/relationships/image" Target="../media/image122.wmf"/><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23.wmf"/><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2" Type="http://schemas.openxmlformats.org/officeDocument/2006/relationships/image" Target="../media/image124.wmf"/><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44.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127.png"/><Relationship Id="rId4" Type="http://schemas.openxmlformats.org/officeDocument/2006/relationships/oleObject" Target="../embeddings/oleObject16.bin"/></Relationships>
</file>

<file path=ppt/slides/_rels/slide183.xml.rels><?xml version="1.0" encoding="UTF-8" standalone="yes"?>
<Relationships xmlns="http://schemas.openxmlformats.org/package/2006/relationships"><Relationship Id="rId3" Type="http://schemas.openxmlformats.org/officeDocument/2006/relationships/hyperlink" Target="http://en.wikipedia.org/wiki/Norbert_Wiener" TargetMode="External"/><Relationship Id="rId2" Type="http://schemas.openxmlformats.org/officeDocument/2006/relationships/notesSlide" Target="../notesSlides/notesSlide147.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56.xml"/><Relationship Id="rId1" Type="http://schemas.openxmlformats.org/officeDocument/2006/relationships/slideLayout" Target="../slideLayouts/slideLayout27.xml"/><Relationship Id="rId4" Type="http://schemas.openxmlformats.org/officeDocument/2006/relationships/image" Target="../media/image130.png"/></Relationships>
</file>

<file path=ppt/slides/_rels/slide19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57.xml"/><Relationship Id="rId1" Type="http://schemas.openxmlformats.org/officeDocument/2006/relationships/slideLayout" Target="../slideLayouts/slideLayout27.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62.xml"/><Relationship Id="rId1" Type="http://schemas.openxmlformats.org/officeDocument/2006/relationships/slideLayout" Target="../slideLayouts/slideLayout6.xml"/><Relationship Id="rId4" Type="http://schemas.openxmlformats.org/officeDocument/2006/relationships/image" Target="../media/image133.png"/></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hyperlink" Target="http://www.icrc.org/eng/war-and-law/treaties-customary-law/geneva-conventions/index.jsp" TargetMode="External"/><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hyperlink" Target="http://www.nap.edu/catalog.php?record_id=12651#toc" TargetMode="External"/><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hyperlink" Target="http://www.bbc.co.uk/news/technology-11309902" TargetMode="Externa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8" Type="http://schemas.openxmlformats.org/officeDocument/2006/relationships/hyperlink" Target="http://www.ca3.uscourts.gov/opinarch/074465p1.pdf" TargetMode="External"/><Relationship Id="rId3" Type="http://schemas.openxmlformats.org/officeDocument/2006/relationships/hyperlink" Target="http://www.nytimes.com/2010/02/16/education/16student.html?partner=rss&amp;emc=rss" TargetMode="External"/><Relationship Id="rId7" Type="http://schemas.openxmlformats.org/officeDocument/2006/relationships/hyperlink" Target="http://caselaw.findlaw.com/us-3rd-circuit/1506485.html" TargetMode="External"/><Relationship Id="rId2" Type="http://schemas.openxmlformats.org/officeDocument/2006/relationships/hyperlink" Target="http://blog.wired.com/27bstroke6/2008/12/us-student-inte.html" TargetMode="External"/><Relationship Id="rId1" Type="http://schemas.openxmlformats.org/officeDocument/2006/relationships/slideLayout" Target="../slideLayouts/slideLayout2.xml"/><Relationship Id="rId6" Type="http://schemas.openxmlformats.org/officeDocument/2006/relationships/hyperlink" Target="http://www.citmedialaw.org/threats/trosch-v-layshock#description" TargetMode="External"/><Relationship Id="rId5" Type="http://schemas.openxmlformats.org/officeDocument/2006/relationships/hyperlink" Target="http://legalclips.nsba.org/?p=3880" TargetMode="External"/><Relationship Id="rId4" Type="http://schemas.openxmlformats.org/officeDocument/2006/relationships/hyperlink" Target="http://howappealing.law.com/EvansVsBayerSDFla.pdf" TargetMode="External"/></Relationships>
</file>

<file path=ppt/slides/_rels/slide213.xml.rels><?xml version="1.0" encoding="UTF-8" standalone="yes"?>
<Relationships xmlns="http://schemas.openxmlformats.org/package/2006/relationships"><Relationship Id="rId2" Type="http://schemas.openxmlformats.org/officeDocument/2006/relationships/hyperlink" Target="http://www.acm.org/about/code-of-ethics" TargetMode="Externa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hyperlink" Target="http://www.fas.org/index.html"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9.jpeg"/></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www.copyright.gov/title17/92chap5.html" TargetMode="External"/><Relationship Id="rId5" Type="http://schemas.openxmlformats.org/officeDocument/2006/relationships/hyperlink" Target="http://en.wikipedia.org/wiki/Anti-miscegenation_laws#Anti-miscegenation_laws_overturned_on_12_June_1967_by_Loving_v._Virginia" TargetMode="External"/><Relationship Id="rId4" Type="http://schemas.openxmlformats.org/officeDocument/2006/relationships/hyperlink" Target="http://www.nps.gov/malu/forteachers/jim_crow_laws.htm"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onlineethics.org/cms/7123.aspx"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en.wikipedia.org/wiki/Cecil_Rhodes"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en.wikipedia.org/wiki/Henry_Ford"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en.wikipedia.org/wiki/Gallup's_List_of_Widely_Admired_People" TargetMode="Externa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en.wikipedia.org/wiki/Gallup's_List_of_Widely_Admired_People" TargetMode="External"/><Relationship Id="rId5" Type="http://schemas.openxmlformats.org/officeDocument/2006/relationships/image" Target="../media/image24.pn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www.ted.com/talks/paul_zak_trust_morality_and_oxytocin.html?quote=1148"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www.ted.com/talks/dan_ariely_on_our_buggy_moral_code.html"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12"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30.png"/><Relationship Id="rId11" Type="http://schemas.openxmlformats.org/officeDocument/2006/relationships/image" Target="../media/image35.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37.jpeg"/><Relationship Id="rId4" Type="http://schemas.openxmlformats.org/officeDocument/2006/relationships/image" Target="../media/image8.jpeg"/></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1.jpeg"/></Relationships>
</file>

<file path=ppt/slides/_rels/slide5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51.xml"/><Relationship Id="rId7" Type="http://schemas.openxmlformats.org/officeDocument/2006/relationships/image" Target="../media/image55.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54.wmf"/><Relationship Id="rId4" Type="http://schemas.openxmlformats.org/officeDocument/2006/relationships/oleObject" Target="../embeddings/oleObject3.bin"/></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oleObject" Target="../embeddings/oleObject1.bin"/><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5.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png"/><Relationship Id="rId5" Type="http://schemas.openxmlformats.org/officeDocument/2006/relationships/oleObject" Target="../embeddings/oleObject2.bin"/><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3.xml"/><Relationship Id="rId1" Type="http://schemas.openxmlformats.org/officeDocument/2006/relationships/vmlDrawing" Target="../drawings/vmlDrawing4.vml"/><Relationship Id="rId4" Type="http://schemas.openxmlformats.org/officeDocument/2006/relationships/image" Target="../media/image63.wmf"/></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1.xml"/><Relationship Id="rId7" Type="http://schemas.openxmlformats.org/officeDocument/2006/relationships/image" Target="../media/image65.wmf"/><Relationship Id="rId2" Type="http://schemas.openxmlformats.org/officeDocument/2006/relationships/slideLayout" Target="../slideLayouts/slideLayout4.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image" Target="../media/image64.wmf"/><Relationship Id="rId4" Type="http://schemas.openxmlformats.org/officeDocument/2006/relationships/oleObject" Target="../embeddings/oleObject6.bin"/></Relationships>
</file>

<file path=ppt/slides/_rels/slide75.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notesSlide" Target="../notesSlides/notesSlide62.xml"/><Relationship Id="rId7" Type="http://schemas.openxmlformats.org/officeDocument/2006/relationships/image" Target="../media/image66.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9.bin"/><Relationship Id="rId5" Type="http://schemas.openxmlformats.org/officeDocument/2006/relationships/image" Target="../media/image54.wmf"/><Relationship Id="rId4" Type="http://schemas.openxmlformats.org/officeDocument/2006/relationships/oleObject" Target="../embeddings/oleObject8.bin"/><Relationship Id="rId9" Type="http://schemas.openxmlformats.org/officeDocument/2006/relationships/image" Target="../media/image67.wmf"/></Relationships>
</file>

<file path=ppt/slides/_rels/slide7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6.xml"/><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8" Type="http://schemas.openxmlformats.org/officeDocument/2006/relationships/image" Target="../media/image70.wmf"/><Relationship Id="rId3" Type="http://schemas.openxmlformats.org/officeDocument/2006/relationships/notesSlide" Target="../notesSlides/notesSlide74.xml"/><Relationship Id="rId7" Type="http://schemas.openxmlformats.org/officeDocument/2006/relationships/oleObject" Target="../embeddings/oleObject12.bin"/><Relationship Id="rId2" Type="http://schemas.openxmlformats.org/officeDocument/2006/relationships/slideLayout" Target="../slideLayouts/slideLayout4.xml"/><Relationship Id="rId1" Type="http://schemas.openxmlformats.org/officeDocument/2006/relationships/vmlDrawing" Target="../drawings/vmlDrawing7.vml"/><Relationship Id="rId6" Type="http://schemas.openxmlformats.org/officeDocument/2006/relationships/image" Target="../media/image71.png"/><Relationship Id="rId5" Type="http://schemas.openxmlformats.org/officeDocument/2006/relationships/image" Target="../media/image69.wmf"/><Relationship Id="rId4" Type="http://schemas.openxmlformats.org/officeDocument/2006/relationships/oleObject" Target="../embeddings/oleObject11.bin"/></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3.xml"/><Relationship Id="rId1" Type="http://schemas.openxmlformats.org/officeDocument/2006/relationships/slideLayout" Target="../slideLayouts/slideLayout6.xml"/><Relationship Id="rId5" Type="http://schemas.openxmlformats.org/officeDocument/2006/relationships/image" Target="../media/image75.jpeg"/><Relationship Id="rId4" Type="http://schemas.openxmlformats.org/officeDocument/2006/relationships/image" Target="../media/image35.jpeg"/></Relationships>
</file>

<file path=ppt/slides/_rels/slide9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p:txBody>
          <a:bodyPr/>
          <a:lstStyle/>
          <a:p>
            <a:pPr eaLnBrk="1" hangingPunct="1"/>
            <a:r>
              <a:rPr lang="en-US" altLang="en-US" b="1"/>
              <a:t>Ethics and Morality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981200" y="274638"/>
            <a:ext cx="8229600" cy="563562"/>
          </a:xfrm>
        </p:spPr>
        <p:txBody>
          <a:bodyPr/>
          <a:lstStyle/>
          <a:p>
            <a:pPr eaLnBrk="1" hangingPunct="1"/>
            <a:r>
              <a:rPr lang="en-US" altLang="en-US" sz="3200" b="1"/>
              <a:t>What Else Has These Capabilities?</a:t>
            </a:r>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981200"/>
            <a:ext cx="4572000" cy="329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0" name="Text Box 4"/>
          <p:cNvSpPr txBox="1">
            <a:spLocks noChangeArrowheads="1"/>
          </p:cNvSpPr>
          <p:nvPr/>
        </p:nvSpPr>
        <p:spPr bwMode="auto">
          <a:xfrm>
            <a:off x="1981200" y="59436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a:t>So we must worry about : </a:t>
            </a:r>
            <a:r>
              <a:rPr lang="en-US" altLang="en-US" sz="2400" i="1" dirty="0"/>
              <a:t>machine ethics</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1981200" y="274638"/>
            <a:ext cx="8229600" cy="639762"/>
          </a:xfrm>
        </p:spPr>
        <p:txBody>
          <a:bodyPr/>
          <a:lstStyle/>
          <a:p>
            <a:pPr eaLnBrk="1" hangingPunct="1"/>
            <a:r>
              <a:rPr lang="en-US" altLang="en-US" sz="3200" b="1"/>
              <a:t>Changing the Utility Function</a:t>
            </a:r>
          </a:p>
        </p:txBody>
      </p:sp>
      <p:sp>
        <p:nvSpPr>
          <p:cNvPr id="165891" name="Text Box 4"/>
          <p:cNvSpPr txBox="1">
            <a:spLocks noChangeArrowheads="1"/>
          </p:cNvSpPr>
          <p:nvPr/>
        </p:nvSpPr>
        <p:spPr bwMode="auto">
          <a:xfrm>
            <a:off x="2057400" y="1600200"/>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a:t>Greatest good for greatest number: simple algorithm:</a:t>
            </a:r>
          </a:p>
        </p:txBody>
      </p:sp>
      <p:sp>
        <p:nvSpPr>
          <p:cNvPr id="165892" name="Text Box 5"/>
          <p:cNvSpPr txBox="1">
            <a:spLocks noChangeArrowheads="1"/>
          </p:cNvSpPr>
          <p:nvPr/>
        </p:nvSpPr>
        <p:spPr bwMode="auto">
          <a:xfrm>
            <a:off x="3048000" y="2438401"/>
            <a:ext cx="594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sp>
        <p:nvSpPr>
          <p:cNvPr id="165893" name="Rectangle 10"/>
          <p:cNvSpPr>
            <a:spLocks noChangeArrowheads="1"/>
          </p:cNvSpPr>
          <p:nvPr/>
        </p:nvSpPr>
        <p:spPr bwMode="auto">
          <a:xfrm>
            <a:off x="1524001" y="30728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5894" name="Text Box 11"/>
          <p:cNvSpPr txBox="1">
            <a:spLocks noChangeArrowheads="1"/>
          </p:cNvSpPr>
          <p:nvPr/>
        </p:nvSpPr>
        <p:spPr bwMode="auto">
          <a:xfrm>
            <a:off x="2133600" y="3581400"/>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a:t>Greatest good for greatest number: weighted algorithm:</a:t>
            </a:r>
          </a:p>
        </p:txBody>
      </p:sp>
      <p:sp>
        <p:nvSpPr>
          <p:cNvPr id="165895" name="Rectangle 17"/>
          <p:cNvSpPr>
            <a:spLocks noChangeArrowheads="1"/>
          </p:cNvSpPr>
          <p:nvPr/>
        </p:nvSpPr>
        <p:spPr bwMode="auto">
          <a:xfrm>
            <a:off x="1524001" y="30728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5896" name="Rectangle 19"/>
          <p:cNvSpPr>
            <a:spLocks noChangeArrowheads="1"/>
          </p:cNvSpPr>
          <p:nvPr/>
        </p:nvSpPr>
        <p:spPr bwMode="auto">
          <a:xfrm>
            <a:off x="1524001" y="30728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aphicFrame>
        <p:nvGraphicFramePr>
          <p:cNvPr id="165897" name="Object 18"/>
          <p:cNvGraphicFramePr>
            <a:graphicFrameLocks noChangeAspect="1"/>
          </p:cNvGraphicFramePr>
          <p:nvPr/>
        </p:nvGraphicFramePr>
        <p:xfrm>
          <a:off x="4038600" y="2362201"/>
          <a:ext cx="2286000" cy="754063"/>
        </p:xfrm>
        <a:graphic>
          <a:graphicData uri="http://schemas.openxmlformats.org/presentationml/2006/ole">
            <mc:AlternateContent xmlns:mc="http://schemas.openxmlformats.org/markup-compatibility/2006">
              <mc:Choice xmlns:v="urn:schemas-microsoft-com:vml" Requires="v">
                <p:oleObj spid="_x0000_s166248" name="Equation" r:id="rId4" imgW="1040948" imgH="342751" progId="Equation.3">
                  <p:embed/>
                </p:oleObj>
              </mc:Choice>
              <mc:Fallback>
                <p:oleObj name="Equation" r:id="rId4" imgW="1040948" imgH="342751" progId="Equation.3">
                  <p:embed/>
                  <p:pic>
                    <p:nvPicPr>
                      <p:cNvPr id="0" name="Object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2362201"/>
                        <a:ext cx="2286000"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5898" name="Rectangle 21"/>
          <p:cNvSpPr>
            <a:spLocks noChangeArrowheads="1"/>
          </p:cNvSpPr>
          <p:nvPr/>
        </p:nvSpPr>
        <p:spPr bwMode="auto">
          <a:xfrm>
            <a:off x="1524001" y="30728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aphicFrame>
        <p:nvGraphicFramePr>
          <p:cNvPr id="165899" name="Object 20"/>
          <p:cNvGraphicFramePr>
            <a:graphicFrameLocks noChangeAspect="1"/>
          </p:cNvGraphicFramePr>
          <p:nvPr/>
        </p:nvGraphicFramePr>
        <p:xfrm>
          <a:off x="4114800" y="4419601"/>
          <a:ext cx="3886200" cy="709613"/>
        </p:xfrm>
        <a:graphic>
          <a:graphicData uri="http://schemas.openxmlformats.org/presentationml/2006/ole">
            <mc:AlternateContent xmlns:mc="http://schemas.openxmlformats.org/markup-compatibility/2006">
              <mc:Choice xmlns:v="urn:schemas-microsoft-com:vml" Requires="v">
                <p:oleObj spid="_x0000_s166249" name="Equation" r:id="rId6" imgW="1879600" imgH="342900" progId="Equation.3">
                  <p:embed/>
                </p:oleObj>
              </mc:Choice>
              <mc:Fallback>
                <p:oleObj name="Equation" r:id="rId6" imgW="1879600" imgH="342900" progId="Equation.3">
                  <p:embed/>
                  <p:pic>
                    <p:nvPicPr>
                      <p:cNvPr id="0" name="Object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4800" y="4419601"/>
                        <a:ext cx="3886200"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589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58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4"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1981200" y="274638"/>
            <a:ext cx="8229600" cy="639762"/>
          </a:xfrm>
        </p:spPr>
        <p:txBody>
          <a:bodyPr/>
          <a:lstStyle/>
          <a:p>
            <a:pPr eaLnBrk="1" hangingPunct="1"/>
            <a:r>
              <a:rPr lang="en-US" altLang="en-US" sz="3200" b="1" dirty="0"/>
              <a:t>Implementing Utilitarianism</a:t>
            </a:r>
          </a:p>
        </p:txBody>
      </p:sp>
      <p:sp>
        <p:nvSpPr>
          <p:cNvPr id="167939" name="Text Box 3"/>
          <p:cNvSpPr txBox="1">
            <a:spLocks noChangeArrowheads="1"/>
          </p:cNvSpPr>
          <p:nvPr/>
        </p:nvSpPr>
        <p:spPr bwMode="auto">
          <a:xfrm>
            <a:off x="2133600" y="1524000"/>
            <a:ext cx="80010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a:t>Can we trade off:</a:t>
            </a:r>
          </a:p>
          <a:p>
            <a:pPr eaLnBrk="1" hangingPunct="1">
              <a:spcBef>
                <a:spcPct val="50000"/>
              </a:spcBef>
              <a:buFontTx/>
              <a:buNone/>
            </a:pPr>
            <a:endParaRPr lang="en-US" altLang="en-US" sz="2400" dirty="0"/>
          </a:p>
          <a:p>
            <a:pPr lvl="1" eaLnBrk="1" hangingPunct="1">
              <a:spcBef>
                <a:spcPct val="50000"/>
              </a:spcBef>
              <a:buFontTx/>
              <a:buChar char="•"/>
            </a:pPr>
            <a:r>
              <a:rPr lang="en-US" altLang="en-US" sz="2400" dirty="0"/>
              <a:t> the good of the many </a:t>
            </a:r>
          </a:p>
          <a:p>
            <a:pPr eaLnBrk="1" hangingPunct="1">
              <a:spcBef>
                <a:spcPct val="50000"/>
              </a:spcBef>
              <a:buFontTx/>
              <a:buNone/>
            </a:pPr>
            <a:endParaRPr lang="en-US" altLang="en-US" sz="2400" dirty="0"/>
          </a:p>
          <a:p>
            <a:pPr eaLnBrk="1" hangingPunct="1">
              <a:spcBef>
                <a:spcPct val="50000"/>
              </a:spcBef>
              <a:buFontTx/>
              <a:buNone/>
            </a:pPr>
            <a:r>
              <a:rPr lang="en-US" altLang="en-US" sz="2400" dirty="0"/>
              <a:t>		for </a:t>
            </a:r>
          </a:p>
          <a:p>
            <a:pPr eaLnBrk="1" hangingPunct="1">
              <a:spcBef>
                <a:spcPct val="50000"/>
              </a:spcBef>
              <a:buFontTx/>
              <a:buNone/>
            </a:pPr>
            <a:endParaRPr lang="en-US" altLang="en-US" sz="2400" dirty="0"/>
          </a:p>
          <a:p>
            <a:pPr lvl="1" eaLnBrk="1" hangingPunct="1">
              <a:spcBef>
                <a:spcPct val="50000"/>
              </a:spcBef>
              <a:buFontTx/>
              <a:buChar char="•"/>
            </a:pPr>
            <a:r>
              <a:rPr lang="en-US" altLang="en-US" sz="2400" dirty="0"/>
              <a:t> the suffering of a few? </a:t>
            </a:r>
          </a:p>
        </p:txBody>
      </p:sp>
      <p:pic>
        <p:nvPicPr>
          <p:cNvPr id="321538" name="Picture 2" descr="http://visitgolden.com/wp-content/uploads/2016/03/CoorsCompany.jpg">
            <a:extLst>
              <a:ext uri="{FF2B5EF4-FFF2-40B4-BE49-F238E27FC236}">
                <a16:creationId xmlns:a16="http://schemas.microsoft.com/office/drawing/2014/main" id="{B472B65E-E825-4EF4-ADFE-C8D47899B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2269" y="1598858"/>
            <a:ext cx="5374268" cy="4091794"/>
          </a:xfrm>
          <a:prstGeom prst="rect">
            <a:avLst/>
          </a:prstGeom>
          <a:noFill/>
          <a:extLst>
            <a:ext uri="{909E8E84-426E-40DD-AFC4-6F175D3DCCD1}">
              <a14:hiddenFill xmlns:a14="http://schemas.microsoft.com/office/drawing/2010/main">
                <a:solidFill>
                  <a:srgbClr val="FFFFFF"/>
                </a:solidFill>
              </a14:hiddenFill>
            </a:ext>
          </a:extLst>
        </p:spPr>
      </p:pic>
      <p:pic>
        <p:nvPicPr>
          <p:cNvPr id="321540" name="Picture 4" descr="http://media.mlive.com/businessreview/western_impact/photo/unemployment-line-0febebd9276aed6b.jpg">
            <a:extLst>
              <a:ext uri="{FF2B5EF4-FFF2-40B4-BE49-F238E27FC236}">
                <a16:creationId xmlns:a16="http://schemas.microsoft.com/office/drawing/2014/main" id="{9C7962D1-B79C-4806-9767-EC9C5EE438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6879" y="1598858"/>
            <a:ext cx="4865047" cy="4091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83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15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1540"/>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3215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1"/>
          <p:cNvSpPr>
            <a:spLocks noGrp="1"/>
          </p:cNvSpPr>
          <p:nvPr>
            <p:ph type="title"/>
          </p:nvPr>
        </p:nvSpPr>
        <p:spPr>
          <a:xfrm>
            <a:off x="1981200" y="274638"/>
            <a:ext cx="8229600" cy="715962"/>
          </a:xfrm>
        </p:spPr>
        <p:txBody>
          <a:bodyPr/>
          <a:lstStyle/>
          <a:p>
            <a:r>
              <a:rPr lang="en-US" altLang="en-US" sz="3200" b="1"/>
              <a:t>Foxconn in Shenzhen</a:t>
            </a:r>
          </a:p>
        </p:txBody>
      </p:sp>
      <p:sp>
        <p:nvSpPr>
          <p:cNvPr id="169987" name="TextBox 3"/>
          <p:cNvSpPr txBox="1">
            <a:spLocks noChangeArrowheads="1"/>
          </p:cNvSpPr>
          <p:nvPr/>
        </p:nvSpPr>
        <p:spPr bwMode="auto">
          <a:xfrm>
            <a:off x="685800" y="4191000"/>
            <a:ext cx="11125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Foxconn's largest factory worldwide is in </a:t>
            </a:r>
            <a:r>
              <a:rPr lang="en-US" altLang="en-US" sz="1800" dirty="0" err="1">
                <a:hlinkClick r:id="rId3" tooltip="Longhua Town, Shenzhen"/>
              </a:rPr>
              <a:t>Longhua</a:t>
            </a:r>
            <a:r>
              <a:rPr lang="en-US" altLang="en-US" sz="1800" dirty="0"/>
              <a:t>, </a:t>
            </a:r>
            <a:r>
              <a:rPr lang="en-US" altLang="en-US" sz="1800" dirty="0">
                <a:hlinkClick r:id="rId4" tooltip="Shenzhen"/>
              </a:rPr>
              <a:t>Shenzhen</a:t>
            </a:r>
            <a:r>
              <a:rPr lang="en-US" altLang="en-US" sz="1800" dirty="0"/>
              <a:t>, where hundreds of thousands of workers (varying counts include 230,000, 300,000, and 450,000</a:t>
            </a:r>
            <a:r>
              <a:rPr lang="en-US" altLang="en-US" sz="1800" baseline="30000" dirty="0">
                <a:hlinkClick r:id="rId5"/>
              </a:rPr>
              <a:t>]</a:t>
            </a:r>
            <a:r>
              <a:rPr lang="en-US" altLang="en-US" sz="1800" dirty="0"/>
              <a:t>) are employed in a walled campus sometimes referred to as "iPod City“, that covers about 1.16 square miles. A quarter of the employees live in the dormitories, and many of them work up to 12 hours a day for 6 days each week.</a:t>
            </a:r>
            <a:r>
              <a:rPr lang="en-US" altLang="en-US" sz="1800" baseline="30000" dirty="0">
                <a:hlinkClick r:id="rId6"/>
              </a:rPr>
              <a:t>[16]</a:t>
            </a:r>
            <a:endParaRPr lang="en-US" altLang="en-US" sz="1800" baseline="30000" dirty="0"/>
          </a:p>
          <a:p>
            <a:pPr eaLnBrk="1" hangingPunct="1">
              <a:spcBef>
                <a:spcPct val="0"/>
              </a:spcBef>
              <a:buFontTx/>
              <a:buNone/>
            </a:pPr>
            <a:endParaRPr lang="en-US" altLang="en-US" sz="1800" baseline="30000" dirty="0"/>
          </a:p>
          <a:p>
            <a:pPr eaLnBrk="1" hangingPunct="1">
              <a:spcBef>
                <a:spcPct val="0"/>
              </a:spcBef>
              <a:buFontTx/>
              <a:buNone/>
            </a:pPr>
            <a:r>
              <a:rPr lang="en-US" sz="1800" dirty="0"/>
              <a:t>On 25 May 2016, the </a:t>
            </a:r>
            <a:r>
              <a:rPr lang="en-US" sz="1800" dirty="0">
                <a:hlinkClick r:id="rId7" tooltip="BBC"/>
              </a:rPr>
              <a:t>BBC</a:t>
            </a:r>
            <a:r>
              <a:rPr lang="en-US" sz="1800" dirty="0"/>
              <a:t> reported that Foxconn fired 60,000 employees because it had automated "many of the manufacturing tasks associated with our operations". Foxconn confirmed those claims.</a:t>
            </a:r>
            <a:endParaRPr lang="en-US" altLang="en-US" sz="1800" dirty="0"/>
          </a:p>
        </p:txBody>
      </p:sp>
      <p:pic>
        <p:nvPicPr>
          <p:cNvPr id="169988" name="Picture 2" descr="http://asia.cnet.com/u/028/226/442c5c384caf2442400x.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1219200"/>
            <a:ext cx="38100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1524000" y="274638"/>
            <a:ext cx="9144000" cy="639762"/>
          </a:xfrm>
        </p:spPr>
        <p:txBody>
          <a:bodyPr/>
          <a:lstStyle/>
          <a:p>
            <a:pPr eaLnBrk="1" hangingPunct="1"/>
            <a:r>
              <a:rPr lang="en-US" altLang="en-US" sz="3200" b="1" dirty="0"/>
              <a:t>A Closer to Home Example of the Tradeoff</a:t>
            </a:r>
          </a:p>
        </p:txBody>
      </p:sp>
      <p:sp>
        <p:nvSpPr>
          <p:cNvPr id="174083" name="Text Box 4"/>
          <p:cNvSpPr txBox="1">
            <a:spLocks noChangeArrowheads="1"/>
          </p:cNvSpPr>
          <p:nvPr/>
        </p:nvSpPr>
        <p:spPr bwMode="auto">
          <a:xfrm>
            <a:off x="762000" y="1288557"/>
            <a:ext cx="115062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a:t>X has written a hit song. </a:t>
            </a:r>
          </a:p>
          <a:p>
            <a:pPr eaLnBrk="1" hangingPunct="1">
              <a:spcBef>
                <a:spcPct val="50000"/>
              </a:spcBef>
              <a:buFontTx/>
              <a:buNone/>
            </a:pPr>
            <a:r>
              <a:rPr lang="en-US" altLang="en-US" sz="2400" dirty="0"/>
              <a:t> </a:t>
            </a:r>
          </a:p>
          <a:p>
            <a:pPr eaLnBrk="1" hangingPunct="1">
              <a:spcBef>
                <a:spcPct val="50000"/>
              </a:spcBef>
              <a:buFontTx/>
              <a:buNone/>
            </a:pPr>
            <a:r>
              <a:rPr lang="en-US" altLang="en-US" sz="2400" dirty="0"/>
              <a:t>You can put the song up on the web and distribute it to all the fans.  </a:t>
            </a:r>
          </a:p>
          <a:p>
            <a:pPr eaLnBrk="1" hangingPunct="1">
              <a:spcBef>
                <a:spcPct val="50000"/>
              </a:spcBef>
              <a:buFontTx/>
              <a:buNone/>
            </a:pPr>
            <a:endParaRPr lang="en-US" altLang="en-US" sz="2400" dirty="0"/>
          </a:p>
          <a:p>
            <a:pPr lvl="1" eaLnBrk="1" hangingPunct="1">
              <a:spcBef>
                <a:spcPct val="50000"/>
              </a:spcBef>
              <a:buFontTx/>
              <a:buChar char="•"/>
            </a:pPr>
            <a:r>
              <a:rPr lang="en-US" altLang="en-US" sz="2400" dirty="0"/>
              <a:t> Millions of people win.  </a:t>
            </a:r>
          </a:p>
          <a:p>
            <a:pPr lvl="1" eaLnBrk="1" hangingPunct="1">
              <a:spcBef>
                <a:spcPct val="50000"/>
              </a:spcBef>
              <a:buFontTx/>
              <a:buChar char="•"/>
            </a:pPr>
            <a:endParaRPr lang="en-US" altLang="en-US" sz="2400" dirty="0"/>
          </a:p>
          <a:p>
            <a:pPr lvl="1" eaLnBrk="1" hangingPunct="1">
              <a:spcBef>
                <a:spcPct val="50000"/>
              </a:spcBef>
              <a:buFontTx/>
              <a:buChar char="•"/>
            </a:pPr>
            <a:r>
              <a:rPr lang="en-US" altLang="en-US" sz="2400" dirty="0"/>
              <a:t> One person loses.</a:t>
            </a:r>
          </a:p>
        </p:txBody>
      </p:sp>
      <p:pic>
        <p:nvPicPr>
          <p:cNvPr id="309250" name="Picture 2" descr="Image result for music pirac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3366049"/>
            <a:ext cx="4648200" cy="34722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9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1981200" y="274638"/>
            <a:ext cx="8229600" cy="639762"/>
          </a:xfrm>
        </p:spPr>
        <p:txBody>
          <a:bodyPr/>
          <a:lstStyle/>
          <a:p>
            <a:pPr eaLnBrk="1" hangingPunct="1"/>
            <a:r>
              <a:rPr lang="en-US" altLang="en-US" sz="3200" b="1"/>
              <a:t>Deontological Theories</a:t>
            </a:r>
          </a:p>
        </p:txBody>
      </p:sp>
      <p:sp>
        <p:nvSpPr>
          <p:cNvPr id="176131" name="Rectangle 3"/>
          <p:cNvSpPr>
            <a:spLocks noGrp="1" noChangeArrowheads="1"/>
          </p:cNvSpPr>
          <p:nvPr>
            <p:ph type="body" idx="1"/>
          </p:nvPr>
        </p:nvSpPr>
        <p:spPr/>
        <p:txBody>
          <a:bodyPr/>
          <a:lstStyle/>
          <a:p>
            <a:pPr eaLnBrk="1" hangingPunct="1"/>
            <a:r>
              <a:rPr lang="en-US" altLang="en-US" sz="2400"/>
              <a:t>Duty based</a:t>
            </a:r>
          </a:p>
          <a:p>
            <a:pPr eaLnBrk="1" hangingPunct="1"/>
            <a:endParaRPr lang="en-US" altLang="en-US" sz="2400"/>
          </a:p>
          <a:p>
            <a:pPr eaLnBrk="1" hangingPunct="1"/>
            <a:r>
              <a:rPr lang="en-US" altLang="en-US" sz="2400"/>
              <a:t>Respect for persons (RP) as rational agents</a:t>
            </a:r>
          </a:p>
          <a:p>
            <a:pPr lvl="1" eaLnBrk="1" hangingPunct="1">
              <a:spcBef>
                <a:spcPct val="50000"/>
              </a:spcBef>
              <a:buFontTx/>
              <a:buChar char="•"/>
            </a:pPr>
            <a:r>
              <a:rPr lang="en-US" altLang="en-US" sz="2400"/>
              <a:t>So it is unacceptable to treat humans as a means to an end.</a:t>
            </a:r>
          </a:p>
          <a:p>
            <a:pPr eaLnBrk="1" hangingPunct="1"/>
            <a:endParaRPr lang="en-US" altLang="en-US" sz="240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1981200" y="274638"/>
            <a:ext cx="8229600" cy="868362"/>
          </a:xfrm>
        </p:spPr>
        <p:txBody>
          <a:bodyPr/>
          <a:lstStyle/>
          <a:p>
            <a:pPr eaLnBrk="1" hangingPunct="1"/>
            <a:r>
              <a:rPr lang="en-US" altLang="en-US" sz="3200" b="1" dirty="0"/>
              <a:t>Kant’s Categorical Imperative:</a:t>
            </a:r>
            <a:br>
              <a:rPr lang="en-US" altLang="en-US" sz="3200" b="1" dirty="0"/>
            </a:br>
            <a:r>
              <a:rPr lang="en-US" altLang="en-US" sz="3200" b="1" dirty="0"/>
              <a:t>Rule Deontology</a:t>
            </a:r>
          </a:p>
        </p:txBody>
      </p:sp>
      <p:sp>
        <p:nvSpPr>
          <p:cNvPr id="177155" name="Rectangle 3"/>
          <p:cNvSpPr>
            <a:spLocks noGrp="1" noChangeArrowheads="1"/>
          </p:cNvSpPr>
          <p:nvPr>
            <p:ph type="body" idx="1"/>
          </p:nvPr>
        </p:nvSpPr>
        <p:spPr/>
        <p:txBody>
          <a:bodyPr/>
          <a:lstStyle/>
          <a:p>
            <a:pPr eaLnBrk="1" hangingPunct="1"/>
            <a:r>
              <a:rPr lang="en-US" altLang="en-US" sz="2400"/>
              <a:t>Act always on the principle that ensures that all individuals will be treated as ends in themselves and never as merely a means to an end.</a:t>
            </a:r>
          </a:p>
          <a:p>
            <a:pPr eaLnBrk="1" hangingPunct="1"/>
            <a:endParaRPr lang="en-US" altLang="en-US" sz="2400"/>
          </a:p>
          <a:p>
            <a:pPr eaLnBrk="1" hangingPunct="1"/>
            <a:endParaRPr lang="en-US" altLang="en-US" sz="2400"/>
          </a:p>
          <a:p>
            <a:pPr eaLnBrk="1" hangingPunct="1"/>
            <a:r>
              <a:rPr lang="en-US" altLang="en-US" sz="2400"/>
              <a:t>Act always on the principle that you would be willing to have be universally binding, without exception, on everyone.</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extBox 3"/>
          <p:cNvSpPr txBox="1">
            <a:spLocks noChangeArrowheads="1"/>
          </p:cNvSpPr>
          <p:nvPr/>
        </p:nvSpPr>
        <p:spPr bwMode="auto">
          <a:xfrm>
            <a:off x="2133600" y="6096000"/>
            <a:ext cx="7848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hlinkClick r:id="rId2"/>
              </a:rPr>
              <a:t>http://www.youtube.com/watch?v=xwOCmJevigw</a:t>
            </a:r>
            <a:r>
              <a:rPr lang="en-US" altLang="en-US" sz="1800"/>
              <a:t> </a:t>
            </a:r>
          </a:p>
        </p:txBody>
      </p:sp>
      <p:pic>
        <p:nvPicPr>
          <p:cNvPr id="17817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900" y="533400"/>
            <a:ext cx="8382000"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1981200" y="274638"/>
            <a:ext cx="8229600" cy="639762"/>
          </a:xfrm>
        </p:spPr>
        <p:txBody>
          <a:bodyPr/>
          <a:lstStyle/>
          <a:p>
            <a:pPr eaLnBrk="1" hangingPunct="1"/>
            <a:r>
              <a:rPr lang="en-US" altLang="en-US" sz="3200" b="1"/>
              <a:t>Is “Means to an End” Obsolete?</a:t>
            </a:r>
          </a:p>
        </p:txBody>
      </p:sp>
      <p:sp>
        <p:nvSpPr>
          <p:cNvPr id="179203" name="Rectangle 3"/>
          <p:cNvSpPr>
            <a:spLocks noGrp="1" noChangeArrowheads="1"/>
          </p:cNvSpPr>
          <p:nvPr>
            <p:ph type="body" idx="1"/>
          </p:nvPr>
        </p:nvSpPr>
        <p:spPr/>
        <p:txBody>
          <a:bodyPr/>
          <a:lstStyle/>
          <a:p>
            <a:pPr eaLnBrk="1" hangingPunct="1"/>
            <a:r>
              <a:rPr lang="en-US" altLang="en-US" sz="2400"/>
              <a:t>When powerful people depended on the labor of others.</a:t>
            </a:r>
          </a:p>
          <a:p>
            <a:pPr eaLnBrk="1" hangingPunct="1"/>
            <a:endParaRPr lang="en-US" altLang="en-US" sz="2400"/>
          </a:p>
          <a:p>
            <a:pPr eaLnBrk="1" hangingPunct="1"/>
            <a:endParaRPr lang="en-US" altLang="en-US" sz="2400"/>
          </a:p>
        </p:txBody>
      </p:sp>
      <p:pic>
        <p:nvPicPr>
          <p:cNvPr id="310274" name="Picture 2" descr="sla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590799"/>
            <a:ext cx="4457700" cy="36984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1981200" y="274638"/>
            <a:ext cx="8229600" cy="639762"/>
          </a:xfrm>
        </p:spPr>
        <p:txBody>
          <a:bodyPr/>
          <a:lstStyle/>
          <a:p>
            <a:pPr eaLnBrk="1" hangingPunct="1"/>
            <a:r>
              <a:rPr lang="en-US" altLang="en-US" sz="3200" b="1"/>
              <a:t>Is “Means to an End” Obsolete?</a:t>
            </a:r>
          </a:p>
        </p:txBody>
      </p:sp>
      <p:sp>
        <p:nvSpPr>
          <p:cNvPr id="179203" name="Rectangle 3"/>
          <p:cNvSpPr>
            <a:spLocks noGrp="1" noChangeArrowheads="1"/>
          </p:cNvSpPr>
          <p:nvPr>
            <p:ph type="body" idx="1"/>
          </p:nvPr>
        </p:nvSpPr>
        <p:spPr/>
        <p:txBody>
          <a:bodyPr/>
          <a:lstStyle/>
          <a:p>
            <a:pPr eaLnBrk="1" hangingPunct="1"/>
            <a:r>
              <a:rPr lang="en-US" altLang="en-US" sz="2400"/>
              <a:t>When powerful people depended on the labor of others.</a:t>
            </a:r>
          </a:p>
          <a:p>
            <a:pPr eaLnBrk="1" hangingPunct="1"/>
            <a:endParaRPr lang="en-US" altLang="en-US" sz="2400"/>
          </a:p>
          <a:p>
            <a:pPr eaLnBrk="1" hangingPunct="1"/>
            <a:endParaRPr lang="en-US" altLang="en-US" sz="2400"/>
          </a:p>
        </p:txBody>
      </p:sp>
      <p:pic>
        <p:nvPicPr>
          <p:cNvPr id="311298" name="Picture 2" descr="iSlave iPhone 5 Foxcon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451287"/>
            <a:ext cx="6096000" cy="3863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837527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1981200" y="274638"/>
            <a:ext cx="8229600" cy="639762"/>
          </a:xfrm>
        </p:spPr>
        <p:txBody>
          <a:bodyPr/>
          <a:lstStyle/>
          <a:p>
            <a:pPr eaLnBrk="1" hangingPunct="1"/>
            <a:r>
              <a:rPr lang="en-US" altLang="en-US" sz="3200" b="1"/>
              <a:t>Is “Means to an End” Obsolete?</a:t>
            </a:r>
          </a:p>
        </p:txBody>
      </p:sp>
      <p:sp>
        <p:nvSpPr>
          <p:cNvPr id="181251" name="Rectangle 3"/>
          <p:cNvSpPr>
            <a:spLocks noGrp="1" noChangeArrowheads="1"/>
          </p:cNvSpPr>
          <p:nvPr>
            <p:ph type="body" idx="1"/>
          </p:nvPr>
        </p:nvSpPr>
        <p:spPr/>
        <p:txBody>
          <a:bodyPr/>
          <a:lstStyle/>
          <a:p>
            <a:pPr eaLnBrk="1" hangingPunct="1"/>
            <a:r>
              <a:rPr lang="en-US" altLang="en-US" sz="2400"/>
              <a:t>When powerful people depended on the labor of others.</a:t>
            </a:r>
          </a:p>
          <a:p>
            <a:pPr eaLnBrk="1" hangingPunct="1"/>
            <a:endParaRPr lang="en-US" altLang="en-US" sz="2400"/>
          </a:p>
          <a:p>
            <a:pPr eaLnBrk="1" hangingPunct="1"/>
            <a:endParaRPr lang="en-US" altLang="en-US" sz="2400"/>
          </a:p>
          <a:p>
            <a:pPr eaLnBrk="1" hangingPunct="1"/>
            <a:r>
              <a:rPr lang="en-US" altLang="en-US" sz="2400"/>
              <a:t>When computers can do the work.</a:t>
            </a:r>
          </a:p>
        </p:txBody>
      </p:sp>
      <p:pic>
        <p:nvPicPr>
          <p:cNvPr id="312322" name="Picture 2" descr="https://static01.nyt.com/images/2012/08/19/business/JP-ROBOT-1/JP-ROBOT-1-jumb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971801"/>
            <a:ext cx="5562600" cy="35907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981200" y="274638"/>
            <a:ext cx="8229600" cy="563562"/>
          </a:xfrm>
        </p:spPr>
        <p:txBody>
          <a:bodyPr/>
          <a:lstStyle/>
          <a:p>
            <a:pPr eaLnBrk="1" hangingPunct="1"/>
            <a:r>
              <a:rPr lang="en-US" altLang="en-US" sz="3200" b="1"/>
              <a:t>Ethics is About Choosing Actions</a:t>
            </a:r>
          </a:p>
        </p:txBody>
      </p:sp>
      <p:sp>
        <p:nvSpPr>
          <p:cNvPr id="20483" name="Rectangle 3"/>
          <p:cNvSpPr>
            <a:spLocks noGrp="1" noChangeArrowheads="1"/>
          </p:cNvSpPr>
          <p:nvPr>
            <p:ph type="body" idx="1"/>
          </p:nvPr>
        </p:nvSpPr>
        <p:spPr>
          <a:xfrm>
            <a:off x="990600" y="1371600"/>
            <a:ext cx="9067800" cy="4495800"/>
          </a:xfrm>
        </p:spPr>
        <p:txBody>
          <a:bodyPr/>
          <a:lstStyle/>
          <a:p>
            <a:pPr eaLnBrk="1" hangingPunct="1"/>
            <a:r>
              <a:rPr lang="en-US" altLang="en-US" sz="2400" dirty="0"/>
              <a:t>Virtue ethics: Chose actions that are inherently “good” rather than ones that are inherently “bad”.</a:t>
            </a:r>
          </a:p>
          <a:p>
            <a:pPr eaLnBrk="1" hangingPunct="1"/>
            <a:endParaRPr lang="en-US" altLang="en-US" sz="2400" dirty="0"/>
          </a:p>
          <a:p>
            <a:pPr eaLnBrk="1" hangingPunct="1"/>
            <a:endParaRPr lang="en-US" altLang="en-US" sz="2400" dirty="0"/>
          </a:p>
          <a:p>
            <a:pPr eaLnBrk="1" hangingPunct="1"/>
            <a:r>
              <a:rPr lang="en-US" altLang="en-US" sz="2400" dirty="0"/>
              <a:t>Deontological (duty based) ethics: Choose actions that follow an accepted set of rules.</a:t>
            </a:r>
          </a:p>
          <a:p>
            <a:pPr eaLnBrk="1" hangingPunct="1"/>
            <a:endParaRPr lang="en-US" altLang="en-US" sz="2400" dirty="0"/>
          </a:p>
          <a:p>
            <a:pPr eaLnBrk="1" hangingPunct="1"/>
            <a:endParaRPr lang="en-US" altLang="en-US" sz="2400" dirty="0"/>
          </a:p>
          <a:p>
            <a:pPr eaLnBrk="1" hangingPunct="1"/>
            <a:r>
              <a:rPr lang="en-US" altLang="en-US" sz="2400" dirty="0"/>
              <a:t>Consequentialist ethics: Choose actions that lead to desirable outcomes.</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1981200" y="304800"/>
            <a:ext cx="8229600" cy="609600"/>
          </a:xfrm>
        </p:spPr>
        <p:txBody>
          <a:bodyPr/>
          <a:lstStyle/>
          <a:p>
            <a:pPr eaLnBrk="1" hangingPunct="1"/>
            <a:r>
              <a:rPr lang="en-US" altLang="en-US" sz="3200" b="1"/>
              <a:t>Problems with the Categorical Imperative</a:t>
            </a:r>
          </a:p>
        </p:txBody>
      </p:sp>
      <p:sp>
        <p:nvSpPr>
          <p:cNvPr id="183299" name="Text Box 4"/>
          <p:cNvSpPr txBox="1">
            <a:spLocks noChangeArrowheads="1"/>
          </p:cNvSpPr>
          <p:nvPr/>
        </p:nvSpPr>
        <p:spPr bwMode="auto">
          <a:xfrm>
            <a:off x="1143000" y="1293936"/>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a:t>Must I reason as follows:</a:t>
            </a:r>
          </a:p>
        </p:txBody>
      </p:sp>
      <p:sp>
        <p:nvSpPr>
          <p:cNvPr id="183300" name="Text Box 5"/>
          <p:cNvSpPr txBox="1">
            <a:spLocks noChangeArrowheads="1"/>
          </p:cNvSpPr>
          <p:nvPr/>
        </p:nvSpPr>
        <p:spPr bwMode="auto">
          <a:xfrm>
            <a:off x="1752600" y="1908368"/>
            <a:ext cx="7543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a:t>I shouldn’t have any children because overpopulation is a threat to the planet.</a:t>
            </a:r>
          </a:p>
        </p:txBody>
      </p:sp>
      <p:pic>
        <p:nvPicPr>
          <p:cNvPr id="313346" name="Picture 2" descr="Image result for overpopula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3160603"/>
            <a:ext cx="7086600" cy="36973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a:xfrm>
            <a:off x="1981200" y="304800"/>
            <a:ext cx="8229600" cy="609600"/>
          </a:xfrm>
        </p:spPr>
        <p:txBody>
          <a:bodyPr/>
          <a:lstStyle/>
          <a:p>
            <a:pPr eaLnBrk="1" hangingPunct="1"/>
            <a:r>
              <a:rPr lang="en-US" altLang="en-US" sz="3200" b="1"/>
              <a:t>Problems with the Categorical Imperative</a:t>
            </a:r>
          </a:p>
        </p:txBody>
      </p:sp>
      <p:sp>
        <p:nvSpPr>
          <p:cNvPr id="185347" name="Text Box 3"/>
          <p:cNvSpPr txBox="1">
            <a:spLocks noChangeArrowheads="1"/>
          </p:cNvSpPr>
          <p:nvPr/>
        </p:nvSpPr>
        <p:spPr bwMode="auto">
          <a:xfrm>
            <a:off x="1295400" y="1219200"/>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a:t>Or how about:</a:t>
            </a:r>
          </a:p>
        </p:txBody>
      </p:sp>
      <p:sp>
        <p:nvSpPr>
          <p:cNvPr id="185348" name="Text Box 4"/>
          <p:cNvSpPr txBox="1">
            <a:spLocks noChangeArrowheads="1"/>
          </p:cNvSpPr>
          <p:nvPr/>
        </p:nvSpPr>
        <p:spPr bwMode="auto">
          <a:xfrm>
            <a:off x="2133600" y="1968995"/>
            <a:ext cx="7543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a:t>I should go to work for a nonprofit rather than a profit-oriented business like Apple.  </a:t>
            </a:r>
          </a:p>
        </p:txBody>
      </p:sp>
      <p:pic>
        <p:nvPicPr>
          <p:cNvPr id="314370" name="Picture 2" descr="Image result for Microsoft prof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3528" y="2971800"/>
            <a:ext cx="5336072" cy="38063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1981200" y="304800"/>
            <a:ext cx="8229600" cy="609600"/>
          </a:xfrm>
        </p:spPr>
        <p:txBody>
          <a:bodyPr/>
          <a:lstStyle/>
          <a:p>
            <a:pPr eaLnBrk="1" hangingPunct="1"/>
            <a:r>
              <a:rPr lang="en-US" altLang="en-US" sz="3200" b="1"/>
              <a:t>Problems with the Categorical Imperative</a:t>
            </a:r>
          </a:p>
        </p:txBody>
      </p:sp>
      <p:sp>
        <p:nvSpPr>
          <p:cNvPr id="187395" name="Text Box 3"/>
          <p:cNvSpPr txBox="1">
            <a:spLocks noChangeArrowheads="1"/>
          </p:cNvSpPr>
          <p:nvPr/>
        </p:nvSpPr>
        <p:spPr bwMode="auto">
          <a:xfrm>
            <a:off x="1219200" y="1371600"/>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a:t>Is this a moral rule:</a:t>
            </a:r>
          </a:p>
        </p:txBody>
      </p:sp>
      <p:sp>
        <p:nvSpPr>
          <p:cNvPr id="187396" name="Text Box 4"/>
          <p:cNvSpPr txBox="1">
            <a:spLocks noChangeArrowheads="1"/>
          </p:cNvSpPr>
          <p:nvPr/>
        </p:nvSpPr>
        <p:spPr bwMode="auto">
          <a:xfrm>
            <a:off x="2324100" y="2209800"/>
            <a:ext cx="754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a:t>We will cut off one arm of every baby who is born.  </a:t>
            </a:r>
          </a:p>
        </p:txBody>
      </p:sp>
      <p:pic>
        <p:nvPicPr>
          <p:cNvPr id="315394" name="Picture 2" descr="Image result for group of newborn bab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3147109"/>
            <a:ext cx="5555226" cy="37108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1981200" y="304800"/>
            <a:ext cx="8229600" cy="609600"/>
          </a:xfrm>
        </p:spPr>
        <p:txBody>
          <a:bodyPr/>
          <a:lstStyle/>
          <a:p>
            <a:pPr eaLnBrk="1" hangingPunct="1"/>
            <a:r>
              <a:rPr lang="en-US" altLang="en-US" sz="3200" b="1"/>
              <a:t>Problems with the Categorical Imperative</a:t>
            </a:r>
          </a:p>
        </p:txBody>
      </p:sp>
      <p:sp>
        <p:nvSpPr>
          <p:cNvPr id="189443" name="Text Box 3"/>
          <p:cNvSpPr txBox="1">
            <a:spLocks noChangeArrowheads="1"/>
          </p:cNvSpPr>
          <p:nvPr/>
        </p:nvSpPr>
        <p:spPr bwMode="auto">
          <a:xfrm>
            <a:off x="2057400" y="1371600"/>
            <a:ext cx="82296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t>If rules are absolute, what happens when they conflict?  </a:t>
            </a:r>
          </a:p>
          <a:p>
            <a:pPr eaLnBrk="1" hangingPunct="1">
              <a:spcBef>
                <a:spcPct val="50000"/>
              </a:spcBef>
              <a:buFontTx/>
              <a:buNone/>
            </a:pPr>
            <a:endParaRPr lang="en-US" altLang="en-US" sz="2400"/>
          </a:p>
        </p:txBody>
      </p:sp>
      <p:pic>
        <p:nvPicPr>
          <p:cNvPr id="1894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4226" y="2895600"/>
            <a:ext cx="8101013" cy="277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1981200" y="304800"/>
            <a:ext cx="8229600" cy="609600"/>
          </a:xfrm>
        </p:spPr>
        <p:txBody>
          <a:bodyPr/>
          <a:lstStyle/>
          <a:p>
            <a:pPr eaLnBrk="1" hangingPunct="1"/>
            <a:r>
              <a:rPr lang="en-US" altLang="en-US" sz="3200" b="1"/>
              <a:t>Problems with the Categorical Imperative</a:t>
            </a:r>
          </a:p>
        </p:txBody>
      </p:sp>
      <p:sp>
        <p:nvSpPr>
          <p:cNvPr id="191491" name="Text Box 3"/>
          <p:cNvSpPr txBox="1">
            <a:spLocks noChangeArrowheads="1"/>
          </p:cNvSpPr>
          <p:nvPr/>
        </p:nvSpPr>
        <p:spPr bwMode="auto">
          <a:xfrm>
            <a:off x="2057400" y="1143000"/>
            <a:ext cx="82296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t>Suppose we have these two rules:</a:t>
            </a:r>
          </a:p>
          <a:p>
            <a:pPr lvl="1" eaLnBrk="1" hangingPunct="1">
              <a:spcBef>
                <a:spcPct val="50000"/>
              </a:spcBef>
              <a:buFontTx/>
              <a:buChar char="•"/>
            </a:pPr>
            <a:r>
              <a:rPr lang="en-US" altLang="en-US" sz="2400"/>
              <a:t> Tell the truth.</a:t>
            </a:r>
          </a:p>
          <a:p>
            <a:pPr lvl="1" eaLnBrk="1" hangingPunct="1">
              <a:spcBef>
                <a:spcPct val="50000"/>
              </a:spcBef>
              <a:buFontTx/>
              <a:buChar char="•"/>
            </a:pPr>
            <a:r>
              <a:rPr lang="en-US" altLang="en-US" sz="2400"/>
              <a:t> Keep your promises.</a:t>
            </a:r>
          </a:p>
        </p:txBody>
      </p:sp>
      <p:sp>
        <p:nvSpPr>
          <p:cNvPr id="191492" name="Text Box 4"/>
          <p:cNvSpPr txBox="1">
            <a:spLocks noChangeArrowheads="1"/>
          </p:cNvSpPr>
          <p:nvPr/>
        </p:nvSpPr>
        <p:spPr bwMode="auto">
          <a:xfrm>
            <a:off x="2590800" y="2971800"/>
            <a:ext cx="7162800" cy="397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1800" dirty="0"/>
              <a:t>You are part of the marketing department of a cool tech company.  You have signed an employment agreement to protect your company’s trade secrets. The organizer of a trade show invites you to be on a  panel showcasing upcoming products.  Companies typically fall all over each other to get such invitations.  Yet you know that your new product has a critical flaw, known only to company insiders. Should you:</a:t>
            </a:r>
          </a:p>
          <a:p>
            <a:pPr eaLnBrk="1" hangingPunct="1">
              <a:spcBef>
                <a:spcPct val="50000"/>
              </a:spcBef>
            </a:pPr>
            <a:r>
              <a:rPr lang="en-US" altLang="en-US" sz="1800" dirty="0"/>
              <a:t> Accept the invitation and tell the truth about your product.</a:t>
            </a:r>
          </a:p>
          <a:p>
            <a:pPr eaLnBrk="1" hangingPunct="1">
              <a:spcBef>
                <a:spcPct val="50000"/>
              </a:spcBef>
            </a:pPr>
            <a:r>
              <a:rPr lang="en-US" altLang="en-US" sz="1800" dirty="0"/>
              <a:t> Accept the invitation and misrepresent the quality of your product.</a:t>
            </a:r>
          </a:p>
          <a:p>
            <a:pPr eaLnBrk="1" hangingPunct="1">
              <a:spcBef>
                <a:spcPct val="50000"/>
              </a:spcBef>
            </a:pPr>
            <a:r>
              <a:rPr lang="en-US" altLang="en-US" sz="1800" dirty="0"/>
              <a:t> Tell the organizer that you don’t feel comfortable talking about your product.</a:t>
            </a:r>
          </a:p>
          <a:p>
            <a:pPr eaLnBrk="1" hangingPunct="1">
              <a:spcBef>
                <a:spcPct val="50000"/>
              </a:spcBef>
            </a:pPr>
            <a:endParaRPr lang="en-US" altLang="en-US" sz="1800"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a:xfrm>
            <a:off x="1981200" y="274638"/>
            <a:ext cx="8229600" cy="639762"/>
          </a:xfrm>
        </p:spPr>
        <p:txBody>
          <a:bodyPr/>
          <a:lstStyle/>
          <a:p>
            <a:pPr eaLnBrk="1" hangingPunct="1"/>
            <a:r>
              <a:rPr lang="en-US" altLang="en-US" sz="3200" b="1" dirty="0"/>
              <a:t>Prudential Rights</a:t>
            </a:r>
          </a:p>
        </p:txBody>
      </p:sp>
      <p:sp>
        <p:nvSpPr>
          <p:cNvPr id="211971" name="Text Box 4"/>
          <p:cNvSpPr txBox="1">
            <a:spLocks noChangeArrowheads="1"/>
          </p:cNvSpPr>
          <p:nvPr/>
        </p:nvSpPr>
        <p:spPr bwMode="auto">
          <a:xfrm>
            <a:off x="1905000" y="1143000"/>
            <a:ext cx="82296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t>Rights that rational agents would agree to give to everyone in society because they benefit society.</a:t>
            </a:r>
          </a:p>
          <a:p>
            <a:pPr eaLnBrk="1" hangingPunct="1">
              <a:spcBef>
                <a:spcPct val="50000"/>
              </a:spcBef>
              <a:buFontTx/>
              <a:buNone/>
            </a:pPr>
            <a:endParaRPr lang="en-US" altLang="en-US" sz="2400"/>
          </a:p>
          <a:p>
            <a:pPr eaLnBrk="1" hangingPunct="1">
              <a:spcBef>
                <a:spcPct val="50000"/>
              </a:spcBef>
              <a:buFontTx/>
              <a:buNone/>
            </a:pPr>
            <a:r>
              <a:rPr lang="en-US" altLang="en-US" sz="2400"/>
              <a:t>Examples:</a:t>
            </a:r>
          </a:p>
        </p:txBody>
      </p:sp>
    </p:spTree>
    <p:extLst>
      <p:ext uri="{BB962C8B-B14F-4D97-AF65-F5344CB8AC3E}">
        <p14:creationId xmlns:p14="http://schemas.microsoft.com/office/powerpoint/2010/main" val="23969436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1981200" y="274638"/>
            <a:ext cx="8229600" cy="487362"/>
          </a:xfrm>
        </p:spPr>
        <p:txBody>
          <a:bodyPr/>
          <a:lstStyle/>
          <a:p>
            <a:pPr eaLnBrk="1" hangingPunct="1"/>
            <a:r>
              <a:rPr lang="en-US" altLang="en-US" sz="3200" b="1"/>
              <a:t>Doctrine of Rights</a:t>
            </a:r>
          </a:p>
        </p:txBody>
      </p:sp>
      <p:sp>
        <p:nvSpPr>
          <p:cNvPr id="197635" name="Rectangle 3"/>
          <p:cNvSpPr>
            <a:spLocks noGrp="1" noChangeArrowheads="1"/>
          </p:cNvSpPr>
          <p:nvPr>
            <p:ph type="body" idx="1"/>
          </p:nvPr>
        </p:nvSpPr>
        <p:spPr/>
        <p:txBody>
          <a:bodyPr/>
          <a:lstStyle/>
          <a:p>
            <a:pPr eaLnBrk="1" hangingPunct="1"/>
            <a:r>
              <a:rPr lang="en-US" altLang="en-US" sz="2400"/>
              <a:t>Rights may not be sacrificed for greater overall utility.</a:t>
            </a:r>
          </a:p>
          <a:p>
            <a:pPr eaLnBrk="1" hangingPunct="1"/>
            <a:endParaRPr lang="en-US" altLang="en-US" sz="2400"/>
          </a:p>
          <a:p>
            <a:pPr eaLnBrk="1" hangingPunct="1"/>
            <a:endParaRPr lang="en-US" altLang="en-US" sz="2400"/>
          </a:p>
          <a:p>
            <a:pPr eaLnBrk="1" hangingPunct="1"/>
            <a:r>
              <a:rPr lang="en-US" altLang="en-US" sz="2400"/>
              <a:t>One group’s rights may be sacrificed to protect a more basic right of another group.</a:t>
            </a:r>
          </a:p>
          <a:p>
            <a:pPr eaLnBrk="1" hangingPunct="1"/>
            <a:endParaRPr lang="en-US" altLang="en-US" sz="2400"/>
          </a:p>
          <a:p>
            <a:pPr eaLnBrk="1" hangingPunct="1"/>
            <a:endParaRPr lang="en-US" altLang="en-US" sz="2400"/>
          </a:p>
          <a:p>
            <a:pPr eaLnBrk="1" hangingPunct="1"/>
            <a:r>
              <a:rPr lang="en-US" altLang="en-US" sz="2400"/>
              <a:t>So we need a hierarchy of rights.</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itle 1"/>
          <p:cNvSpPr>
            <a:spLocks noGrp="1"/>
          </p:cNvSpPr>
          <p:nvPr>
            <p:ph type="title"/>
          </p:nvPr>
        </p:nvSpPr>
        <p:spPr>
          <a:xfrm>
            <a:off x="1981200" y="274638"/>
            <a:ext cx="8229600" cy="715962"/>
          </a:xfrm>
        </p:spPr>
        <p:txBody>
          <a:bodyPr/>
          <a:lstStyle/>
          <a:p>
            <a:pPr eaLnBrk="1" hangingPunct="1"/>
            <a:r>
              <a:rPr lang="en-US" altLang="en-US" sz="3200" b="1"/>
              <a:t>Gewirth’s Hierarchy of Rights</a:t>
            </a:r>
          </a:p>
        </p:txBody>
      </p:sp>
      <p:sp>
        <p:nvSpPr>
          <p:cNvPr id="4" name="Rectangle 3"/>
          <p:cNvSpPr/>
          <p:nvPr/>
        </p:nvSpPr>
        <p:spPr>
          <a:xfrm>
            <a:off x="2743200" y="4572000"/>
            <a:ext cx="6705600" cy="14478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ectangle 4"/>
          <p:cNvSpPr/>
          <p:nvPr/>
        </p:nvSpPr>
        <p:spPr>
          <a:xfrm>
            <a:off x="3276600" y="3124200"/>
            <a:ext cx="5638800" cy="14478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ectangle 5"/>
          <p:cNvSpPr/>
          <p:nvPr/>
        </p:nvSpPr>
        <p:spPr>
          <a:xfrm>
            <a:off x="3810000" y="1676400"/>
            <a:ext cx="4495800" cy="1447800"/>
          </a:xfrm>
          <a:prstGeom prst="rect">
            <a:avLst/>
          </a:prstGeom>
          <a:solidFill>
            <a:schemeClr val="accent1">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99686" name="TextBox 6"/>
          <p:cNvSpPr txBox="1">
            <a:spLocks noChangeArrowheads="1"/>
          </p:cNvSpPr>
          <p:nvPr/>
        </p:nvSpPr>
        <p:spPr bwMode="auto">
          <a:xfrm>
            <a:off x="3810000" y="5065714"/>
            <a:ext cx="4495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t>Required to exist: Life, Health</a:t>
            </a:r>
          </a:p>
        </p:txBody>
      </p:sp>
      <p:sp>
        <p:nvSpPr>
          <p:cNvPr id="199687" name="TextBox 7"/>
          <p:cNvSpPr txBox="1">
            <a:spLocks noChangeArrowheads="1"/>
          </p:cNvSpPr>
          <p:nvPr/>
        </p:nvSpPr>
        <p:spPr bwMode="auto">
          <a:xfrm>
            <a:off x="3962400" y="3352800"/>
            <a:ext cx="4495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t>Maintain fulfillment: Not to be:</a:t>
            </a:r>
          </a:p>
          <a:p>
            <a:pPr eaLnBrk="1" hangingPunct="1">
              <a:spcBef>
                <a:spcPct val="0"/>
              </a:spcBef>
              <a:buFontTx/>
              <a:buNone/>
            </a:pPr>
            <a:r>
              <a:rPr lang="en-US" altLang="en-US" sz="2000"/>
              <a:t>    deceived,   cheated,   stolen from, </a:t>
            </a:r>
          </a:p>
          <a:p>
            <a:pPr eaLnBrk="1" hangingPunct="1">
              <a:spcBef>
                <a:spcPct val="0"/>
              </a:spcBef>
              <a:buFontTx/>
              <a:buNone/>
            </a:pPr>
            <a:r>
              <a:rPr lang="en-US" altLang="en-US" sz="2000"/>
              <a:t>    have promises reneged on.</a:t>
            </a:r>
          </a:p>
        </p:txBody>
      </p:sp>
      <p:sp>
        <p:nvSpPr>
          <p:cNvPr id="199688" name="TextBox 8"/>
          <p:cNvSpPr txBox="1">
            <a:spLocks noChangeArrowheads="1"/>
          </p:cNvSpPr>
          <p:nvPr/>
        </p:nvSpPr>
        <p:spPr bwMode="auto">
          <a:xfrm>
            <a:off x="4914900" y="1920875"/>
            <a:ext cx="23622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Increase fulfillment: </a:t>
            </a:r>
          </a:p>
          <a:p>
            <a:pPr eaLnBrk="1" hangingPunct="1">
              <a:spcBef>
                <a:spcPct val="0"/>
              </a:spcBef>
              <a:buFontTx/>
              <a:buNone/>
            </a:pPr>
            <a:r>
              <a:rPr lang="en-US" altLang="en-US" sz="1800"/>
              <a:t>        property, </a:t>
            </a:r>
          </a:p>
          <a:p>
            <a:pPr eaLnBrk="1" hangingPunct="1">
              <a:spcBef>
                <a:spcPct val="0"/>
              </a:spcBef>
              <a:buFontTx/>
              <a:buNone/>
            </a:pPr>
            <a:r>
              <a:rPr lang="en-US" altLang="en-US" sz="1800"/>
              <a:t>        respect,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1981200" y="228600"/>
            <a:ext cx="8229600" cy="457200"/>
          </a:xfrm>
        </p:spPr>
        <p:txBody>
          <a:bodyPr/>
          <a:lstStyle/>
          <a:p>
            <a:pPr eaLnBrk="1" hangingPunct="1"/>
            <a:r>
              <a:rPr lang="en-US" altLang="en-US" sz="3200" b="1"/>
              <a:t>Positive and Negative Rights</a:t>
            </a:r>
          </a:p>
        </p:txBody>
      </p:sp>
      <p:sp>
        <p:nvSpPr>
          <p:cNvPr id="201731" name="Rectangle 3"/>
          <p:cNvSpPr>
            <a:spLocks noGrp="1" noChangeArrowheads="1"/>
          </p:cNvSpPr>
          <p:nvPr>
            <p:ph type="body" idx="1"/>
          </p:nvPr>
        </p:nvSpPr>
        <p:spPr>
          <a:xfrm>
            <a:off x="1981200" y="1219201"/>
            <a:ext cx="8229600" cy="4525963"/>
          </a:xfrm>
        </p:spPr>
        <p:txBody>
          <a:bodyPr/>
          <a:lstStyle/>
          <a:p>
            <a:pPr eaLnBrk="1" hangingPunct="1"/>
            <a:r>
              <a:rPr lang="en-US" altLang="en-US" sz="2400" dirty="0"/>
              <a:t>Negative rights: I have the right for you not to interfere with me:</a:t>
            </a:r>
          </a:p>
          <a:p>
            <a:pPr eaLnBrk="1" hangingPunct="1"/>
            <a:endParaRPr lang="en-US" altLang="en-US" sz="2400" dirty="0"/>
          </a:p>
          <a:p>
            <a:pPr lvl="1" eaLnBrk="1" hangingPunct="1">
              <a:buFontTx/>
              <a:buChar char="•"/>
            </a:pPr>
            <a:r>
              <a:rPr lang="en-US" altLang="en-US" sz="2400" dirty="0"/>
              <a:t>Life, liberty, the pursuit of happiness</a:t>
            </a:r>
          </a:p>
          <a:p>
            <a:pPr lvl="1" eaLnBrk="1" hangingPunct="1">
              <a:buFontTx/>
              <a:buChar char="•"/>
            </a:pPr>
            <a:endParaRPr lang="en-US" altLang="en-US" sz="2400" dirty="0"/>
          </a:p>
          <a:p>
            <a:pPr lvl="1" eaLnBrk="1" hangingPunct="1">
              <a:buFontTx/>
              <a:buChar char="•"/>
            </a:pPr>
            <a:r>
              <a:rPr lang="en-US" altLang="en-US" sz="2400" dirty="0"/>
              <a:t>Privacy</a:t>
            </a:r>
          </a:p>
          <a:p>
            <a:pPr lvl="1" eaLnBrk="1" hangingPunct="1">
              <a:buFontTx/>
              <a:buChar char="•"/>
            </a:pPr>
            <a:endParaRPr lang="en-US" altLang="en-US" sz="2400" dirty="0"/>
          </a:p>
          <a:p>
            <a:pPr lvl="1" eaLnBrk="1" hangingPunct="1">
              <a:buFontTx/>
              <a:buChar char="•"/>
            </a:pPr>
            <a:r>
              <a:rPr lang="en-US" altLang="en-US" sz="2400" dirty="0"/>
              <a:t>Free speech</a:t>
            </a:r>
          </a:p>
          <a:p>
            <a:pPr lvl="1" eaLnBrk="1" hangingPunct="1">
              <a:buFontTx/>
              <a:buChar char="•"/>
            </a:pPr>
            <a:endParaRPr lang="en-US" altLang="en-US" sz="2400" dirty="0"/>
          </a:p>
          <a:p>
            <a:pPr lvl="1" eaLnBrk="1" hangingPunct="1">
              <a:buFontTx/>
              <a:buChar char="•"/>
            </a:pPr>
            <a:r>
              <a:rPr lang="en-US" altLang="en-US" sz="2400" dirty="0"/>
              <a:t>The ability to make and keep money</a:t>
            </a:r>
          </a:p>
          <a:p>
            <a:pPr lvl="1" eaLnBrk="1" hangingPunct="1">
              <a:buFontTx/>
              <a:buChar char="•"/>
            </a:pPr>
            <a:endParaRPr lang="en-US" altLang="en-US" sz="2400" dirty="0"/>
          </a:p>
          <a:p>
            <a:pPr lvl="1" eaLnBrk="1" hangingPunct="1">
              <a:buFontTx/>
              <a:buChar char="•"/>
            </a:pPr>
            <a:endParaRPr lang="en-US" altLang="en-US" sz="2400" dirty="0"/>
          </a:p>
          <a:p>
            <a:pPr lvl="1" eaLnBrk="1" hangingPunct="1">
              <a:buFontTx/>
              <a:buChar char="•"/>
            </a:pPr>
            <a:endParaRPr lang="en-US" altLang="en-US" sz="2400"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xfrm>
            <a:off x="1981200" y="228600"/>
            <a:ext cx="8229600" cy="457200"/>
          </a:xfrm>
        </p:spPr>
        <p:txBody>
          <a:bodyPr/>
          <a:lstStyle/>
          <a:p>
            <a:pPr eaLnBrk="1" hangingPunct="1"/>
            <a:r>
              <a:rPr lang="en-US" altLang="en-US" sz="3200" b="1"/>
              <a:t>Positive and Negative Rights</a:t>
            </a:r>
          </a:p>
        </p:txBody>
      </p:sp>
      <p:sp>
        <p:nvSpPr>
          <p:cNvPr id="204803" name="Rectangle 3"/>
          <p:cNvSpPr>
            <a:spLocks noGrp="1" noChangeArrowheads="1"/>
          </p:cNvSpPr>
          <p:nvPr>
            <p:ph type="body" idx="1"/>
          </p:nvPr>
        </p:nvSpPr>
        <p:spPr>
          <a:xfrm>
            <a:off x="1981200" y="1219201"/>
            <a:ext cx="8229600" cy="4525963"/>
          </a:xfrm>
        </p:spPr>
        <p:txBody>
          <a:bodyPr/>
          <a:lstStyle/>
          <a:p>
            <a:pPr eaLnBrk="1" hangingPunct="1"/>
            <a:r>
              <a:rPr lang="en-US" altLang="en-US" sz="2400"/>
              <a:t>Negative rights: I have the right for you not to interfere with me:</a:t>
            </a:r>
          </a:p>
          <a:p>
            <a:pPr lvl="1" eaLnBrk="1" hangingPunct="1">
              <a:buFontTx/>
              <a:buChar char="•"/>
            </a:pPr>
            <a:r>
              <a:rPr lang="en-US" altLang="en-US" sz="2400"/>
              <a:t>Life, liberty, the pursuit of happiness</a:t>
            </a:r>
          </a:p>
          <a:p>
            <a:pPr lvl="1" eaLnBrk="1" hangingPunct="1">
              <a:buFontTx/>
              <a:buChar char="•"/>
            </a:pPr>
            <a:r>
              <a:rPr lang="en-US" altLang="en-US" sz="2400"/>
              <a:t>Privacy</a:t>
            </a:r>
          </a:p>
          <a:p>
            <a:pPr lvl="1" eaLnBrk="1" hangingPunct="1">
              <a:buFontTx/>
              <a:buChar char="•"/>
            </a:pPr>
            <a:r>
              <a:rPr lang="en-US" altLang="en-US" sz="2400"/>
              <a:t>Free speech</a:t>
            </a:r>
          </a:p>
          <a:p>
            <a:pPr lvl="1" eaLnBrk="1" hangingPunct="1">
              <a:buFontTx/>
              <a:buChar char="•"/>
            </a:pPr>
            <a:r>
              <a:rPr lang="en-US" altLang="en-US" sz="2400"/>
              <a:t>The ability to make and keep money</a:t>
            </a:r>
          </a:p>
          <a:p>
            <a:pPr lvl="1" eaLnBrk="1" hangingPunct="1">
              <a:buFontTx/>
              <a:buChar char="•"/>
            </a:pPr>
            <a:endParaRPr lang="en-US" altLang="en-US" sz="2400"/>
          </a:p>
          <a:p>
            <a:pPr eaLnBrk="1" hangingPunct="1"/>
            <a:r>
              <a:rPr lang="en-US" altLang="en-US" sz="2400"/>
              <a:t>Positive rights: You must give me: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981200" y="274638"/>
            <a:ext cx="8229600" cy="563562"/>
          </a:xfrm>
        </p:spPr>
        <p:txBody>
          <a:bodyPr/>
          <a:lstStyle/>
          <a:p>
            <a:pPr eaLnBrk="1" hangingPunct="1"/>
            <a:r>
              <a:rPr lang="en-US" altLang="en-US" sz="3200" b="1"/>
              <a:t>Problems</a:t>
            </a:r>
          </a:p>
        </p:txBody>
      </p:sp>
      <p:sp>
        <p:nvSpPr>
          <p:cNvPr id="21507" name="Rectangle 3"/>
          <p:cNvSpPr>
            <a:spLocks noGrp="1" noChangeArrowheads="1"/>
          </p:cNvSpPr>
          <p:nvPr>
            <p:ph type="body" idx="1"/>
          </p:nvPr>
        </p:nvSpPr>
        <p:spPr>
          <a:xfrm>
            <a:off x="1143000" y="1524000"/>
            <a:ext cx="7848600" cy="1676400"/>
          </a:xfrm>
        </p:spPr>
        <p:txBody>
          <a:bodyPr/>
          <a:lstStyle/>
          <a:p>
            <a:pPr eaLnBrk="1" hangingPunct="1"/>
            <a:r>
              <a:rPr lang="en-US" altLang="en-US" sz="2400" dirty="0"/>
              <a:t>Virtue and duty-based ethics:</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a:xfrm>
            <a:off x="1981200" y="228600"/>
            <a:ext cx="8229600" cy="457200"/>
          </a:xfrm>
        </p:spPr>
        <p:txBody>
          <a:bodyPr/>
          <a:lstStyle/>
          <a:p>
            <a:pPr eaLnBrk="1" hangingPunct="1"/>
            <a:r>
              <a:rPr lang="en-US" altLang="en-US" sz="3200" b="1"/>
              <a:t>Positive and Negative Rights</a:t>
            </a:r>
          </a:p>
        </p:txBody>
      </p:sp>
      <p:sp>
        <p:nvSpPr>
          <p:cNvPr id="205827" name="Rectangle 3"/>
          <p:cNvSpPr>
            <a:spLocks noGrp="1" noChangeArrowheads="1"/>
          </p:cNvSpPr>
          <p:nvPr>
            <p:ph type="body" idx="1"/>
          </p:nvPr>
        </p:nvSpPr>
        <p:spPr>
          <a:xfrm>
            <a:off x="1981200" y="1219201"/>
            <a:ext cx="8229600" cy="4525963"/>
          </a:xfrm>
        </p:spPr>
        <p:txBody>
          <a:bodyPr/>
          <a:lstStyle/>
          <a:p>
            <a:pPr eaLnBrk="1" hangingPunct="1"/>
            <a:r>
              <a:rPr lang="en-US" altLang="en-US" sz="2400"/>
              <a:t>Negative rights: I have the right for you not to interfere with me:</a:t>
            </a:r>
          </a:p>
          <a:p>
            <a:pPr lvl="1" eaLnBrk="1" hangingPunct="1">
              <a:buFontTx/>
              <a:buChar char="•"/>
            </a:pPr>
            <a:r>
              <a:rPr lang="en-US" altLang="en-US" sz="2400"/>
              <a:t>Life, liberty, the pursuit of happiness</a:t>
            </a:r>
          </a:p>
          <a:p>
            <a:pPr lvl="1" eaLnBrk="1" hangingPunct="1">
              <a:buFontTx/>
              <a:buChar char="•"/>
            </a:pPr>
            <a:r>
              <a:rPr lang="en-US" altLang="en-US" sz="2400"/>
              <a:t>Privacy</a:t>
            </a:r>
          </a:p>
          <a:p>
            <a:pPr lvl="1" eaLnBrk="1" hangingPunct="1">
              <a:buFontTx/>
              <a:buChar char="•"/>
            </a:pPr>
            <a:r>
              <a:rPr lang="en-US" altLang="en-US" sz="2400"/>
              <a:t>Free speech</a:t>
            </a:r>
          </a:p>
          <a:p>
            <a:pPr lvl="1" eaLnBrk="1" hangingPunct="1">
              <a:buFontTx/>
              <a:buChar char="•"/>
            </a:pPr>
            <a:r>
              <a:rPr lang="en-US" altLang="en-US" sz="2400"/>
              <a:t>The ability to make and keep money</a:t>
            </a:r>
          </a:p>
          <a:p>
            <a:pPr lvl="1" eaLnBrk="1" hangingPunct="1">
              <a:buFontTx/>
              <a:buChar char="•"/>
            </a:pPr>
            <a:endParaRPr lang="en-US" altLang="en-US" sz="2400"/>
          </a:p>
          <a:p>
            <a:pPr eaLnBrk="1" hangingPunct="1"/>
            <a:r>
              <a:rPr lang="en-US" altLang="en-US" sz="2400"/>
              <a:t>Positive rights: You must give me:</a:t>
            </a:r>
          </a:p>
          <a:p>
            <a:pPr lvl="1" eaLnBrk="1" hangingPunct="1">
              <a:buFontTx/>
              <a:buChar char="•"/>
            </a:pPr>
            <a:r>
              <a:rPr lang="en-US" altLang="en-US" sz="2400"/>
              <a:t>Education</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1981200" y="228600"/>
            <a:ext cx="8229600" cy="457200"/>
          </a:xfrm>
        </p:spPr>
        <p:txBody>
          <a:bodyPr/>
          <a:lstStyle/>
          <a:p>
            <a:pPr eaLnBrk="1" hangingPunct="1"/>
            <a:r>
              <a:rPr lang="en-US" altLang="en-US" sz="3200" b="1"/>
              <a:t>Positive and Negative Rights</a:t>
            </a:r>
          </a:p>
        </p:txBody>
      </p:sp>
      <p:sp>
        <p:nvSpPr>
          <p:cNvPr id="206851" name="Rectangle 3"/>
          <p:cNvSpPr>
            <a:spLocks noGrp="1" noChangeArrowheads="1"/>
          </p:cNvSpPr>
          <p:nvPr>
            <p:ph type="body" idx="1"/>
          </p:nvPr>
        </p:nvSpPr>
        <p:spPr>
          <a:xfrm>
            <a:off x="1981200" y="1219200"/>
            <a:ext cx="8229600" cy="5486400"/>
          </a:xfrm>
        </p:spPr>
        <p:txBody>
          <a:bodyPr/>
          <a:lstStyle/>
          <a:p>
            <a:pPr eaLnBrk="1" hangingPunct="1"/>
            <a:r>
              <a:rPr lang="en-US" altLang="en-US" sz="2400"/>
              <a:t>Negative rights: I have the right for you not to interfere with me:</a:t>
            </a:r>
          </a:p>
          <a:p>
            <a:pPr lvl="1" eaLnBrk="1" hangingPunct="1">
              <a:buFontTx/>
              <a:buChar char="•"/>
            </a:pPr>
            <a:r>
              <a:rPr lang="en-US" altLang="en-US" sz="2400"/>
              <a:t>Life, liberty, the pursuit of happiness</a:t>
            </a:r>
          </a:p>
          <a:p>
            <a:pPr lvl="1" eaLnBrk="1" hangingPunct="1">
              <a:buFontTx/>
              <a:buChar char="•"/>
            </a:pPr>
            <a:r>
              <a:rPr lang="en-US" altLang="en-US" sz="2400"/>
              <a:t>Privacy</a:t>
            </a:r>
          </a:p>
          <a:p>
            <a:pPr lvl="1" eaLnBrk="1" hangingPunct="1">
              <a:buFontTx/>
              <a:buChar char="•"/>
            </a:pPr>
            <a:r>
              <a:rPr lang="en-US" altLang="en-US" sz="2400"/>
              <a:t>Free speech</a:t>
            </a:r>
          </a:p>
          <a:p>
            <a:pPr lvl="1" eaLnBrk="1" hangingPunct="1">
              <a:buFontTx/>
              <a:buChar char="•"/>
            </a:pPr>
            <a:r>
              <a:rPr lang="en-US" altLang="en-US" sz="2400"/>
              <a:t>The ability to make and keep money</a:t>
            </a:r>
          </a:p>
          <a:p>
            <a:pPr lvl="1" eaLnBrk="1" hangingPunct="1">
              <a:buFontTx/>
              <a:buChar char="•"/>
            </a:pPr>
            <a:endParaRPr lang="en-US" altLang="en-US" sz="2400"/>
          </a:p>
          <a:p>
            <a:pPr eaLnBrk="1" hangingPunct="1"/>
            <a:r>
              <a:rPr lang="en-US" altLang="en-US" sz="2400"/>
              <a:t>Positive rights: You must give me:</a:t>
            </a:r>
          </a:p>
          <a:p>
            <a:pPr lvl="1" eaLnBrk="1" hangingPunct="1">
              <a:buFontTx/>
              <a:buChar char="•"/>
            </a:pPr>
            <a:r>
              <a:rPr lang="en-US" altLang="en-US" sz="2400"/>
              <a:t>Education</a:t>
            </a:r>
          </a:p>
          <a:p>
            <a:pPr lvl="1" eaLnBrk="1" hangingPunct="1">
              <a:buFontTx/>
              <a:buChar char="•"/>
            </a:pPr>
            <a:r>
              <a:rPr lang="en-US" altLang="en-US" sz="2400"/>
              <a:t>Healthcare</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1981200" y="228600"/>
            <a:ext cx="8229600" cy="457200"/>
          </a:xfrm>
        </p:spPr>
        <p:txBody>
          <a:bodyPr/>
          <a:lstStyle/>
          <a:p>
            <a:pPr eaLnBrk="1" hangingPunct="1"/>
            <a:r>
              <a:rPr lang="en-US" altLang="en-US" sz="3200" b="1"/>
              <a:t>Positive and Negative Rights</a:t>
            </a:r>
          </a:p>
        </p:txBody>
      </p:sp>
      <p:sp>
        <p:nvSpPr>
          <p:cNvPr id="207875" name="Rectangle 3"/>
          <p:cNvSpPr>
            <a:spLocks noGrp="1" noChangeArrowheads="1"/>
          </p:cNvSpPr>
          <p:nvPr>
            <p:ph type="body" idx="1"/>
          </p:nvPr>
        </p:nvSpPr>
        <p:spPr>
          <a:xfrm>
            <a:off x="1981200" y="1219200"/>
            <a:ext cx="8229600" cy="5486400"/>
          </a:xfrm>
        </p:spPr>
        <p:txBody>
          <a:bodyPr/>
          <a:lstStyle/>
          <a:p>
            <a:pPr eaLnBrk="1" hangingPunct="1"/>
            <a:r>
              <a:rPr lang="en-US" altLang="en-US" sz="2400" dirty="0"/>
              <a:t>Negative rights: I have the right for you not to interfere with me:</a:t>
            </a:r>
          </a:p>
          <a:p>
            <a:pPr lvl="1" eaLnBrk="1" hangingPunct="1">
              <a:buFontTx/>
              <a:buChar char="•"/>
            </a:pPr>
            <a:r>
              <a:rPr lang="en-US" altLang="en-US" sz="2400" dirty="0"/>
              <a:t>Life, liberty, the pursuit of happiness</a:t>
            </a:r>
          </a:p>
          <a:p>
            <a:pPr lvl="1" eaLnBrk="1" hangingPunct="1">
              <a:buFontTx/>
              <a:buChar char="•"/>
            </a:pPr>
            <a:r>
              <a:rPr lang="en-US" altLang="en-US" sz="2400" dirty="0"/>
              <a:t>Privacy</a:t>
            </a:r>
          </a:p>
          <a:p>
            <a:pPr lvl="1" eaLnBrk="1" hangingPunct="1">
              <a:buFontTx/>
              <a:buChar char="•"/>
            </a:pPr>
            <a:r>
              <a:rPr lang="en-US" altLang="en-US" sz="2400" dirty="0"/>
              <a:t>Free speech</a:t>
            </a:r>
          </a:p>
          <a:p>
            <a:pPr lvl="1" eaLnBrk="1" hangingPunct="1">
              <a:buFontTx/>
              <a:buChar char="•"/>
            </a:pPr>
            <a:r>
              <a:rPr lang="en-US" altLang="en-US" sz="2400" dirty="0"/>
              <a:t>The ability to make and keep money</a:t>
            </a:r>
          </a:p>
          <a:p>
            <a:pPr lvl="1" eaLnBrk="1" hangingPunct="1">
              <a:buFontTx/>
              <a:buChar char="•"/>
            </a:pPr>
            <a:endParaRPr lang="en-US" altLang="en-US" sz="2400" dirty="0"/>
          </a:p>
          <a:p>
            <a:pPr eaLnBrk="1" hangingPunct="1"/>
            <a:r>
              <a:rPr lang="en-US" altLang="en-US" sz="2400" dirty="0"/>
              <a:t>Positive rights: You must give me:</a:t>
            </a:r>
          </a:p>
          <a:p>
            <a:pPr lvl="1" eaLnBrk="1" hangingPunct="1">
              <a:buFontTx/>
              <a:buChar char="•"/>
            </a:pPr>
            <a:r>
              <a:rPr lang="en-US" altLang="en-US" sz="2400" dirty="0"/>
              <a:t>Education</a:t>
            </a:r>
          </a:p>
          <a:p>
            <a:pPr lvl="1" eaLnBrk="1" hangingPunct="1">
              <a:buFontTx/>
              <a:buChar char="•"/>
            </a:pPr>
            <a:r>
              <a:rPr lang="en-US" altLang="en-US" sz="2400" dirty="0"/>
              <a:t>Healthcare</a:t>
            </a:r>
          </a:p>
          <a:p>
            <a:pPr lvl="1" eaLnBrk="1" hangingPunct="1">
              <a:buFontTx/>
              <a:buChar char="•"/>
            </a:pPr>
            <a:r>
              <a:rPr lang="en-US" altLang="en-US" sz="2400" dirty="0"/>
              <a:t>Access to the Internet</a:t>
            </a:r>
          </a:p>
        </p:txBody>
      </p:sp>
      <p:sp>
        <p:nvSpPr>
          <p:cNvPr id="4" name="Oval 3">
            <a:extLst>
              <a:ext uri="{FF2B5EF4-FFF2-40B4-BE49-F238E27FC236}">
                <a16:creationId xmlns:a16="http://schemas.microsoft.com/office/drawing/2014/main" id="{43FC7F7C-36CE-402C-9E03-5FA1324F07F9}"/>
              </a:ext>
            </a:extLst>
          </p:cNvPr>
          <p:cNvSpPr/>
          <p:nvPr/>
        </p:nvSpPr>
        <p:spPr>
          <a:xfrm>
            <a:off x="2438400" y="2438400"/>
            <a:ext cx="1600200" cy="53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0ECEACF-75EC-492F-BB6F-9A1781374E56}"/>
              </a:ext>
            </a:extLst>
          </p:cNvPr>
          <p:cNvSpPr/>
          <p:nvPr/>
        </p:nvSpPr>
        <p:spPr>
          <a:xfrm>
            <a:off x="2667000" y="5410200"/>
            <a:ext cx="33528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What about Access to the Internet?</a:t>
            </a:r>
          </a:p>
        </p:txBody>
      </p:sp>
      <p:sp>
        <p:nvSpPr>
          <p:cNvPr id="6" name="Rectangle 5"/>
          <p:cNvSpPr/>
          <p:nvPr/>
        </p:nvSpPr>
        <p:spPr>
          <a:xfrm>
            <a:off x="1066800" y="1524000"/>
            <a:ext cx="9372600" cy="2677656"/>
          </a:xfrm>
          <a:prstGeom prst="rect">
            <a:avLst/>
          </a:prstGeom>
        </p:spPr>
        <p:txBody>
          <a:bodyPr wrap="square">
            <a:spAutoFit/>
          </a:bodyPr>
          <a:lstStyle/>
          <a:p>
            <a:r>
              <a:rPr lang="en-US" sz="2800" dirty="0">
                <a:solidFill>
                  <a:srgbClr val="151515"/>
                </a:solidFill>
                <a:latin typeface="Miller Display Roman"/>
              </a:rPr>
              <a:t>A 2013 Pew survey estimates, of American households, how many have broadband:</a:t>
            </a:r>
          </a:p>
          <a:p>
            <a:endParaRPr lang="en-US" sz="2800" dirty="0">
              <a:solidFill>
                <a:srgbClr val="151515"/>
              </a:solidFill>
              <a:latin typeface="Miller Display Roman"/>
            </a:endParaRPr>
          </a:p>
          <a:p>
            <a:r>
              <a:rPr lang="en-US" sz="2800" dirty="0">
                <a:solidFill>
                  <a:srgbClr val="151515"/>
                </a:solidFill>
                <a:latin typeface="Miller Display Roman"/>
              </a:rPr>
              <a:t>   	84%   making more than  $54,000 </a:t>
            </a:r>
          </a:p>
          <a:p>
            <a:endParaRPr lang="en-US" sz="2800" dirty="0">
              <a:solidFill>
                <a:srgbClr val="151515"/>
              </a:solidFill>
              <a:latin typeface="Miller Display Roman"/>
            </a:endParaRPr>
          </a:p>
          <a:p>
            <a:r>
              <a:rPr lang="en-US" sz="2800" dirty="0">
                <a:solidFill>
                  <a:srgbClr val="151515"/>
                </a:solidFill>
                <a:latin typeface="Miller Display Roman"/>
              </a:rPr>
              <a:t>   	54%   making under         $30,000 </a:t>
            </a:r>
            <a:endParaRPr lang="en-US" sz="2800" dirty="0"/>
          </a:p>
        </p:txBody>
      </p:sp>
      <p:pic>
        <p:nvPicPr>
          <p:cNvPr id="307202" name="Picture 2" descr="Image result for broadband inter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3733800"/>
            <a:ext cx="5095875" cy="3476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8199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What about Access to the Internet?</a:t>
            </a:r>
          </a:p>
        </p:txBody>
      </p:sp>
      <p:sp>
        <p:nvSpPr>
          <p:cNvPr id="3" name="TextBox 1"/>
          <p:cNvSpPr txBox="1">
            <a:spLocks noChangeArrowheads="1"/>
          </p:cNvSpPr>
          <p:nvPr/>
        </p:nvSpPr>
        <p:spPr bwMode="auto">
          <a:xfrm>
            <a:off x="2133600" y="1676400"/>
            <a:ext cx="617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lvl="3" eaLnBrk="1" hangingPunct="1">
              <a:spcBef>
                <a:spcPct val="0"/>
              </a:spcBef>
              <a:buNone/>
            </a:pPr>
            <a:r>
              <a:rPr lang="en-US" altLang="en-US" sz="1200" dirty="0">
                <a:hlinkClick r:id="rId3"/>
              </a:rPr>
              <a:t>http://www.bbc.co.uk/news/technology-11309902</a:t>
            </a:r>
            <a:r>
              <a:rPr lang="en-US" altLang="en-US" sz="1800" dirty="0"/>
              <a:t> </a:t>
            </a:r>
          </a:p>
        </p:txBody>
      </p:sp>
      <p:pic>
        <p:nvPicPr>
          <p:cNvPr id="4" name="Picture 3"/>
          <p:cNvPicPr>
            <a:picLocks noChangeAspect="1"/>
          </p:cNvPicPr>
          <p:nvPr/>
        </p:nvPicPr>
        <p:blipFill>
          <a:blip r:embed="rId4"/>
          <a:stretch>
            <a:fillRect/>
          </a:stretch>
        </p:blipFill>
        <p:spPr>
          <a:xfrm>
            <a:off x="8001001" y="1219201"/>
            <a:ext cx="1660313" cy="1940625"/>
          </a:xfrm>
          <a:prstGeom prst="rect">
            <a:avLst/>
          </a:prstGeom>
        </p:spPr>
      </p:pic>
      <p:sp>
        <p:nvSpPr>
          <p:cNvPr id="5" name="TextBox 4"/>
          <p:cNvSpPr txBox="1"/>
          <p:nvPr/>
        </p:nvSpPr>
        <p:spPr>
          <a:xfrm>
            <a:off x="4842164" y="5446247"/>
            <a:ext cx="5791200" cy="276999"/>
          </a:xfrm>
          <a:prstGeom prst="rect">
            <a:avLst/>
          </a:prstGeom>
          <a:noFill/>
        </p:spPr>
        <p:txBody>
          <a:bodyPr wrap="square" rtlCol="0">
            <a:spAutoFit/>
          </a:bodyPr>
          <a:lstStyle/>
          <a:p>
            <a:r>
              <a:rPr lang="en-US" sz="1200" dirty="0">
                <a:hlinkClick r:id="rId5"/>
              </a:rPr>
              <a:t>http://thehill.com/policy/technology/274835-fcc-approves-internet-subsidies-for-poor</a:t>
            </a:r>
            <a:r>
              <a:rPr lang="en-US" sz="1200" dirty="0"/>
              <a:t> </a:t>
            </a:r>
          </a:p>
        </p:txBody>
      </p:sp>
      <p:pic>
        <p:nvPicPr>
          <p:cNvPr id="305154" name="Picture 2" descr="https://www.fcc.gov/sites/default/files/lifeline-banner-104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53492" y="3429001"/>
            <a:ext cx="6733309" cy="1748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77780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What about Access to the Internet?</a:t>
            </a:r>
          </a:p>
        </p:txBody>
      </p:sp>
      <p:sp>
        <p:nvSpPr>
          <p:cNvPr id="6" name="TextBox 5"/>
          <p:cNvSpPr txBox="1"/>
          <p:nvPr/>
        </p:nvSpPr>
        <p:spPr>
          <a:xfrm>
            <a:off x="2189018" y="1752601"/>
            <a:ext cx="8458200" cy="3108543"/>
          </a:xfrm>
          <a:prstGeom prst="rect">
            <a:avLst/>
          </a:prstGeom>
          <a:noFill/>
        </p:spPr>
        <p:txBody>
          <a:bodyPr wrap="square" rtlCol="0">
            <a:spAutoFit/>
          </a:bodyPr>
          <a:lstStyle/>
          <a:p>
            <a:r>
              <a:rPr lang="en-US" sz="2800" dirty="0"/>
              <a:t>Internet access is a prudential right for:</a:t>
            </a:r>
          </a:p>
          <a:p>
            <a:endParaRPr lang="en-US" sz="2800" dirty="0"/>
          </a:p>
          <a:p>
            <a:r>
              <a:rPr lang="en-US" sz="2800" dirty="0"/>
              <a:t>A: 	Everyone.</a:t>
            </a:r>
          </a:p>
          <a:p>
            <a:r>
              <a:rPr lang="en-US" sz="2800" dirty="0"/>
              <a:t>B: 	Everyone in rich countries.</a:t>
            </a:r>
          </a:p>
          <a:p>
            <a:r>
              <a:rPr lang="en-US" sz="2800" dirty="0"/>
              <a:t>C: 	Some people, e.g., students.</a:t>
            </a:r>
          </a:p>
          <a:p>
            <a:r>
              <a:rPr lang="en-US" sz="2800" dirty="0"/>
              <a:t>D: 	No one.</a:t>
            </a:r>
          </a:p>
          <a:p>
            <a:r>
              <a:rPr lang="en-US" sz="2800" dirty="0"/>
              <a:t>E: 	It’s more complicated.</a:t>
            </a:r>
          </a:p>
        </p:txBody>
      </p:sp>
    </p:spTree>
    <p:extLst>
      <p:ext uri="{BB962C8B-B14F-4D97-AF65-F5344CB8AC3E}">
        <p14:creationId xmlns:p14="http://schemas.microsoft.com/office/powerpoint/2010/main" val="373330808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1981200" y="274638"/>
            <a:ext cx="8229600" cy="639762"/>
          </a:xfrm>
        </p:spPr>
        <p:txBody>
          <a:bodyPr/>
          <a:lstStyle/>
          <a:p>
            <a:pPr eaLnBrk="1" hangingPunct="1"/>
            <a:r>
              <a:rPr lang="en-US" altLang="en-US" sz="3200" b="1"/>
              <a:t>Social Contract Theory</a:t>
            </a:r>
          </a:p>
        </p:txBody>
      </p:sp>
      <p:sp>
        <p:nvSpPr>
          <p:cNvPr id="209923" name="Text Box 3"/>
          <p:cNvSpPr txBox="1">
            <a:spLocks noChangeArrowheads="1"/>
          </p:cNvSpPr>
          <p:nvPr/>
        </p:nvSpPr>
        <p:spPr bwMode="auto">
          <a:xfrm>
            <a:off x="1981200" y="1524000"/>
            <a:ext cx="81534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t>Choose the action that accords with a set of rules that govern how people are to treat each other.  </a:t>
            </a:r>
          </a:p>
          <a:p>
            <a:pPr eaLnBrk="1" hangingPunct="1">
              <a:spcBef>
                <a:spcPct val="50000"/>
              </a:spcBef>
              <a:buFontTx/>
              <a:buNone/>
            </a:pPr>
            <a:endParaRPr lang="en-US" altLang="en-US" sz="2400"/>
          </a:p>
          <a:p>
            <a:pPr eaLnBrk="1" hangingPunct="1">
              <a:spcBef>
                <a:spcPct val="50000"/>
              </a:spcBef>
              <a:buFontTx/>
              <a:buNone/>
            </a:pPr>
            <a:r>
              <a:rPr lang="en-US" altLang="en-US" sz="2400"/>
              <a:t>Rational people will agree to accept these rules, for their mutual benefit, as long as everyone else agrees also to follow them.</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1981200" y="274638"/>
            <a:ext cx="8229600" cy="715962"/>
          </a:xfrm>
        </p:spPr>
        <p:txBody>
          <a:bodyPr/>
          <a:lstStyle/>
          <a:p>
            <a:pPr eaLnBrk="1" hangingPunct="1"/>
            <a:r>
              <a:rPr lang="en-US" altLang="en-US" sz="3200" b="1"/>
              <a:t>Social Contract Theory</a:t>
            </a:r>
          </a:p>
        </p:txBody>
      </p:sp>
      <p:sp>
        <p:nvSpPr>
          <p:cNvPr id="214019" name="Text Box 3"/>
          <p:cNvSpPr txBox="1">
            <a:spLocks noChangeArrowheads="1"/>
          </p:cNvSpPr>
          <p:nvPr/>
        </p:nvSpPr>
        <p:spPr bwMode="auto">
          <a:xfrm>
            <a:off x="1981200" y="1524000"/>
            <a:ext cx="81534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t>Choose the action that accords with a set of rules that govern how people are to treat each other.  </a:t>
            </a:r>
          </a:p>
          <a:p>
            <a:pPr eaLnBrk="1" hangingPunct="1">
              <a:spcBef>
                <a:spcPct val="50000"/>
              </a:spcBef>
              <a:buFontTx/>
              <a:buNone/>
            </a:pPr>
            <a:endParaRPr lang="en-US" altLang="en-US" sz="2400"/>
          </a:p>
          <a:p>
            <a:pPr eaLnBrk="1" hangingPunct="1">
              <a:spcBef>
                <a:spcPct val="50000"/>
              </a:spcBef>
              <a:buFontTx/>
              <a:buNone/>
            </a:pPr>
            <a:r>
              <a:rPr lang="en-US" altLang="en-US" sz="2400"/>
              <a:t>Rational people will agree to accept these rules, for their mutual benefit, </a:t>
            </a:r>
            <a:r>
              <a:rPr lang="en-US" altLang="en-US" sz="2400">
                <a:solidFill>
                  <a:srgbClr val="FF0000"/>
                </a:solidFill>
              </a:rPr>
              <a:t>as long as everyone else agrees also to follow them.</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a:xfrm>
            <a:off x="1981200" y="274638"/>
            <a:ext cx="8229600" cy="639762"/>
          </a:xfrm>
        </p:spPr>
        <p:txBody>
          <a:bodyPr/>
          <a:lstStyle/>
          <a:p>
            <a:pPr eaLnBrk="1" hangingPunct="1"/>
            <a:r>
              <a:rPr lang="en-US" altLang="en-US" sz="3200" b="1" dirty="0"/>
              <a:t>The Prisoner’s Dilemma</a:t>
            </a:r>
          </a:p>
        </p:txBody>
      </p:sp>
      <p:pic>
        <p:nvPicPr>
          <p:cNvPr id="2160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524001"/>
            <a:ext cx="4953000" cy="343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1981200" y="274638"/>
            <a:ext cx="3429000" cy="1706562"/>
          </a:xfrm>
        </p:spPr>
        <p:txBody>
          <a:bodyPr/>
          <a:lstStyle/>
          <a:p>
            <a:pPr eaLnBrk="1" hangingPunct="1"/>
            <a:r>
              <a:rPr lang="en-US" altLang="en-US" sz="3200" b="1" dirty="0"/>
              <a:t>The Prisoner’s Dilemma</a:t>
            </a:r>
          </a:p>
        </p:txBody>
      </p:sp>
      <p:pic>
        <p:nvPicPr>
          <p:cNvPr id="21709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38801" y="274638"/>
            <a:ext cx="4727575" cy="630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981200" y="274638"/>
            <a:ext cx="8229600" cy="563562"/>
          </a:xfrm>
        </p:spPr>
        <p:txBody>
          <a:bodyPr/>
          <a:lstStyle/>
          <a:p>
            <a:pPr eaLnBrk="1" hangingPunct="1"/>
            <a:r>
              <a:rPr lang="en-US" altLang="en-US" sz="3200" b="1"/>
              <a:t>Problems</a:t>
            </a:r>
          </a:p>
        </p:txBody>
      </p:sp>
      <p:sp>
        <p:nvSpPr>
          <p:cNvPr id="23555" name="Rectangle 3"/>
          <p:cNvSpPr>
            <a:spLocks noGrp="1" noChangeArrowheads="1"/>
          </p:cNvSpPr>
          <p:nvPr>
            <p:ph type="body" idx="1"/>
          </p:nvPr>
        </p:nvSpPr>
        <p:spPr>
          <a:xfrm>
            <a:off x="986852" y="1524000"/>
            <a:ext cx="8839200" cy="5029200"/>
          </a:xfrm>
        </p:spPr>
        <p:txBody>
          <a:bodyPr/>
          <a:lstStyle/>
          <a:p>
            <a:pPr marL="609600" indent="-609600" eaLnBrk="1" hangingPunct="1"/>
            <a:r>
              <a:rPr lang="en-US" altLang="en-US" sz="2400" dirty="0"/>
              <a:t>Consequentialist ethics: Choose actions that lead to desirable outcomes.</a:t>
            </a:r>
          </a:p>
          <a:p>
            <a:pPr marL="609600" indent="-609600" eaLnBrk="1" hangingPunct="1"/>
            <a:endParaRPr lang="en-US" altLang="en-US" sz="2400" dirty="0"/>
          </a:p>
          <a:p>
            <a:pPr marL="609600" indent="-609600" eaLnBrk="1" hangingPunct="1"/>
            <a:endParaRPr lang="en-US" altLang="en-US" sz="2400" dirty="0"/>
          </a:p>
          <a:p>
            <a:pPr marL="609600" indent="-609600" eaLnBrk="1" hangingPunct="1"/>
            <a:r>
              <a:rPr lang="en-US" altLang="en-US" sz="2400" dirty="0"/>
              <a:t>The process:</a:t>
            </a:r>
          </a:p>
          <a:p>
            <a:pPr marL="990600" lvl="1" indent="-365125" eaLnBrk="1" hangingPunct="1">
              <a:buFontTx/>
              <a:buAutoNum type="arabicPeriod"/>
            </a:pPr>
            <a:r>
              <a:rPr lang="en-US" altLang="en-US" sz="2400" dirty="0"/>
              <a:t>Choose goal(s).</a:t>
            </a:r>
          </a:p>
          <a:p>
            <a:pPr marL="990600" lvl="1" indent="-365125" eaLnBrk="1" hangingPunct="1">
              <a:buFontTx/>
              <a:buAutoNum type="arabicPeriod"/>
            </a:pPr>
            <a:r>
              <a:rPr lang="en-US" altLang="en-US" sz="2400" dirty="0"/>
              <a:t>Reason about a plan to get as close as possible to the goal(s),</a:t>
            </a:r>
          </a:p>
          <a:p>
            <a:pPr marL="990600" lvl="1" indent="-365125" eaLnBrk="1" hangingPunct="1">
              <a:buFontTx/>
              <a:buAutoNum type="arabicPeriod"/>
            </a:pPr>
            <a:r>
              <a:rPr lang="en-US" altLang="en-US" sz="2400" dirty="0"/>
              <a:t>Subject to some set of constraints.</a:t>
            </a:r>
          </a:p>
        </p:txBody>
      </p:sp>
      <p:sp>
        <p:nvSpPr>
          <p:cNvPr id="23556" name="Text Box 4"/>
          <p:cNvSpPr txBox="1">
            <a:spLocks noChangeArrowheads="1"/>
          </p:cNvSpPr>
          <p:nvPr/>
        </p:nvSpPr>
        <p:spPr bwMode="auto">
          <a:xfrm>
            <a:off x="9906000" y="3581400"/>
            <a:ext cx="16764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a:solidFill>
                  <a:srgbClr val="FF0000"/>
                </a:solidFill>
              </a:rPr>
              <a:t>Which?</a:t>
            </a:r>
          </a:p>
          <a:p>
            <a:pPr eaLnBrk="1" hangingPunct="1">
              <a:spcBef>
                <a:spcPct val="50000"/>
              </a:spcBef>
              <a:buFontTx/>
              <a:buNone/>
            </a:pPr>
            <a:r>
              <a:rPr lang="en-US" altLang="en-US" sz="2400" dirty="0">
                <a:solidFill>
                  <a:srgbClr val="FF0000"/>
                </a:solidFill>
              </a:rPr>
              <a:t>How?</a:t>
            </a:r>
          </a:p>
          <a:p>
            <a:pPr eaLnBrk="1" hangingPunct="1">
              <a:spcBef>
                <a:spcPct val="0"/>
              </a:spcBef>
              <a:buFontTx/>
              <a:buNone/>
            </a:pPr>
            <a:endParaRPr lang="en-US" altLang="en-US" sz="2400" dirty="0">
              <a:solidFill>
                <a:srgbClr val="FF0000"/>
              </a:solidFill>
            </a:endParaRPr>
          </a:p>
          <a:p>
            <a:pPr eaLnBrk="1" hangingPunct="1">
              <a:spcBef>
                <a:spcPct val="0"/>
              </a:spcBef>
              <a:buFontTx/>
              <a:buNone/>
            </a:pPr>
            <a:r>
              <a:rPr lang="en-US" altLang="en-US" sz="2400" dirty="0">
                <a:solidFill>
                  <a:srgbClr val="FF0000"/>
                </a:solidFill>
              </a:rPr>
              <a:t>Which?</a:t>
            </a:r>
          </a:p>
          <a:p>
            <a:pPr eaLnBrk="1" hangingPunct="1">
              <a:spcBef>
                <a:spcPct val="50000"/>
              </a:spcBef>
              <a:buFontTx/>
              <a:buNone/>
            </a:pPr>
            <a:endParaRPr lang="en-US" altLang="en-US" sz="2400" dirty="0">
              <a:solidFill>
                <a:srgbClr val="FF0000"/>
              </a:solidFill>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a:xfrm>
            <a:off x="1981200" y="304800"/>
            <a:ext cx="8229600" cy="457200"/>
          </a:xfrm>
        </p:spPr>
        <p:txBody>
          <a:bodyPr/>
          <a:lstStyle/>
          <a:p>
            <a:pPr eaLnBrk="1" hangingPunct="1"/>
            <a:r>
              <a:rPr lang="en-US" altLang="en-US" sz="3200" b="1" dirty="0"/>
              <a:t>The Prisoner’s Dilemma</a:t>
            </a:r>
          </a:p>
        </p:txBody>
      </p:sp>
      <p:graphicFrame>
        <p:nvGraphicFramePr>
          <p:cNvPr id="192534" name="Group 22"/>
          <p:cNvGraphicFramePr>
            <a:graphicFrameLocks noGrp="1"/>
          </p:cNvGraphicFramePr>
          <p:nvPr>
            <p:ph sz="half" idx="2"/>
          </p:nvPr>
        </p:nvGraphicFramePr>
        <p:xfrm>
          <a:off x="1981200" y="1828800"/>
          <a:ext cx="8382000" cy="3200400"/>
        </p:xfrm>
        <a:graphic>
          <a:graphicData uri="http://schemas.openxmlformats.org/drawingml/2006/table">
            <a:tbl>
              <a:tblPr/>
              <a:tblGrid>
                <a:gridCol w="2794000">
                  <a:extLst>
                    <a:ext uri="{9D8B030D-6E8A-4147-A177-3AD203B41FA5}">
                      <a16:colId xmlns:a16="http://schemas.microsoft.com/office/drawing/2014/main" val="20000"/>
                    </a:ext>
                  </a:extLst>
                </a:gridCol>
                <a:gridCol w="2794000">
                  <a:extLst>
                    <a:ext uri="{9D8B030D-6E8A-4147-A177-3AD203B41FA5}">
                      <a16:colId xmlns:a16="http://schemas.microsoft.com/office/drawing/2014/main" val="20001"/>
                    </a:ext>
                  </a:extLst>
                </a:gridCol>
                <a:gridCol w="2794000">
                  <a:extLst>
                    <a:ext uri="{9D8B030D-6E8A-4147-A177-3AD203B41FA5}">
                      <a16:colId xmlns:a16="http://schemas.microsoft.com/office/drawing/2014/main" val="20002"/>
                    </a:ext>
                  </a:extLst>
                </a:gridCol>
              </a:tblGrid>
              <a:tr h="762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Arial" charset="0"/>
                        </a:rPr>
                        <a:t>B cooperates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Arial" charset="0"/>
                        </a:rPr>
                        <a:t>B defects (rats)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219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Arial" charset="0"/>
                        </a:rPr>
                        <a:t>A cooperates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A: six months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B: six months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A: 10 years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B: goes free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19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Arial" charset="0"/>
                        </a:rPr>
                        <a:t>A defects (rats)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A: goes free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B: 10 years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A: 5 years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B: 5 years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1981200" y="304800"/>
            <a:ext cx="8229600" cy="457200"/>
          </a:xfrm>
        </p:spPr>
        <p:txBody>
          <a:bodyPr/>
          <a:lstStyle/>
          <a:p>
            <a:pPr eaLnBrk="1" hangingPunct="1"/>
            <a:r>
              <a:rPr lang="en-US" altLang="en-US" sz="3200" b="1"/>
              <a:t>The Prisoner’s Dilemma</a:t>
            </a:r>
          </a:p>
        </p:txBody>
      </p:sp>
      <p:graphicFrame>
        <p:nvGraphicFramePr>
          <p:cNvPr id="307203" name="Group 3"/>
          <p:cNvGraphicFramePr>
            <a:graphicFrameLocks noGrp="1"/>
          </p:cNvGraphicFramePr>
          <p:nvPr>
            <p:ph sz="half" idx="2"/>
          </p:nvPr>
        </p:nvGraphicFramePr>
        <p:xfrm>
          <a:off x="1981200" y="1828800"/>
          <a:ext cx="8382000" cy="3200400"/>
        </p:xfrm>
        <a:graphic>
          <a:graphicData uri="http://schemas.openxmlformats.org/drawingml/2006/table">
            <a:tbl>
              <a:tblPr/>
              <a:tblGrid>
                <a:gridCol w="2794000">
                  <a:extLst>
                    <a:ext uri="{9D8B030D-6E8A-4147-A177-3AD203B41FA5}">
                      <a16:colId xmlns:a16="http://schemas.microsoft.com/office/drawing/2014/main" val="20000"/>
                    </a:ext>
                  </a:extLst>
                </a:gridCol>
                <a:gridCol w="2794000">
                  <a:extLst>
                    <a:ext uri="{9D8B030D-6E8A-4147-A177-3AD203B41FA5}">
                      <a16:colId xmlns:a16="http://schemas.microsoft.com/office/drawing/2014/main" val="20001"/>
                    </a:ext>
                  </a:extLst>
                </a:gridCol>
                <a:gridCol w="2794000">
                  <a:extLst>
                    <a:ext uri="{9D8B030D-6E8A-4147-A177-3AD203B41FA5}">
                      <a16:colId xmlns:a16="http://schemas.microsoft.com/office/drawing/2014/main" val="20002"/>
                    </a:ext>
                  </a:extLst>
                </a:gridCol>
              </a:tblGrid>
              <a:tr h="762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Arial" charset="0"/>
                        </a:rPr>
                        <a:t>B cooperates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Arial" charset="0"/>
                        </a:rPr>
                        <a:t>B defects (rats)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219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Arial" charset="0"/>
                        </a:rPr>
                        <a:t>A cooperates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A: six months</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A: 10 years</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19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Arial" charset="0"/>
                        </a:rPr>
                        <a:t>A defects (rats)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A: goes free</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A: 5 years</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a:xfrm>
            <a:off x="1981200" y="274638"/>
            <a:ext cx="8229600" cy="487362"/>
          </a:xfrm>
        </p:spPr>
        <p:txBody>
          <a:bodyPr/>
          <a:lstStyle/>
          <a:p>
            <a:pPr eaLnBrk="1" hangingPunct="1"/>
            <a:r>
              <a:rPr lang="en-US" altLang="en-US" sz="3200" b="1"/>
              <a:t>The Theory of Games</a:t>
            </a:r>
          </a:p>
        </p:txBody>
      </p:sp>
      <p:sp>
        <p:nvSpPr>
          <p:cNvPr id="220163" name="Rectangle 3"/>
          <p:cNvSpPr>
            <a:spLocks noGrp="1" noChangeArrowheads="1"/>
          </p:cNvSpPr>
          <p:nvPr>
            <p:ph type="body" idx="1"/>
          </p:nvPr>
        </p:nvSpPr>
        <p:spPr>
          <a:xfrm>
            <a:off x="1981200" y="1219201"/>
            <a:ext cx="8229600" cy="4525963"/>
          </a:xfrm>
        </p:spPr>
        <p:txBody>
          <a:bodyPr/>
          <a:lstStyle/>
          <a:p>
            <a:pPr eaLnBrk="1" hangingPunct="1"/>
            <a:r>
              <a:rPr lang="en-US" altLang="en-US" sz="2800"/>
              <a:t>Zero-sum games</a:t>
            </a:r>
          </a:p>
          <a:p>
            <a:pPr lvl="1" eaLnBrk="1" hangingPunct="1">
              <a:buFontTx/>
              <a:buChar char="•"/>
            </a:pPr>
            <a:endParaRPr lang="en-US" altLang="en-US" sz="2400"/>
          </a:p>
          <a:p>
            <a:pPr lvl="1" eaLnBrk="1" hangingPunct="1">
              <a:buFontTx/>
              <a:buChar char="•"/>
            </a:pPr>
            <a:endParaRPr lang="en-US" altLang="en-US" sz="2400"/>
          </a:p>
          <a:p>
            <a:pPr lvl="1" eaLnBrk="1" hangingPunct="1">
              <a:buFontTx/>
              <a:buChar char="•"/>
            </a:pPr>
            <a:endParaRPr lang="en-US" altLang="en-US" sz="2400"/>
          </a:p>
          <a:p>
            <a:pPr lvl="1" eaLnBrk="1" hangingPunct="1">
              <a:buFontTx/>
              <a:buChar char="•"/>
            </a:pPr>
            <a:endParaRPr lang="en-US" altLang="en-US" sz="2400"/>
          </a:p>
          <a:p>
            <a:pPr lvl="1" eaLnBrk="1" hangingPunct="1">
              <a:buFontTx/>
              <a:buChar char="•"/>
            </a:pPr>
            <a:endParaRPr lang="en-US" altLang="en-US" sz="2400"/>
          </a:p>
          <a:p>
            <a:pPr eaLnBrk="1" hangingPunct="1"/>
            <a:r>
              <a:rPr lang="en-US" altLang="en-US" sz="2800"/>
              <a:t>Nonzero-sum games</a:t>
            </a:r>
          </a:p>
          <a:p>
            <a:pPr lvl="1" eaLnBrk="1" hangingPunct="1">
              <a:buFontTx/>
              <a:buChar char="•"/>
            </a:pPr>
            <a:r>
              <a:rPr lang="en-US" altLang="en-US" sz="2400"/>
              <a:t>Prisoner’s Dilemma</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a:xfrm>
            <a:off x="1981200" y="274638"/>
            <a:ext cx="8229600" cy="487362"/>
          </a:xfrm>
        </p:spPr>
        <p:txBody>
          <a:bodyPr/>
          <a:lstStyle/>
          <a:p>
            <a:pPr eaLnBrk="1" hangingPunct="1"/>
            <a:r>
              <a:rPr lang="en-US" altLang="en-US" sz="3200" b="1"/>
              <a:t>The Theory of Games</a:t>
            </a:r>
          </a:p>
        </p:txBody>
      </p:sp>
      <p:sp>
        <p:nvSpPr>
          <p:cNvPr id="221187" name="Rectangle 3"/>
          <p:cNvSpPr>
            <a:spLocks noGrp="1" noChangeArrowheads="1"/>
          </p:cNvSpPr>
          <p:nvPr>
            <p:ph type="body" idx="1"/>
          </p:nvPr>
        </p:nvSpPr>
        <p:spPr>
          <a:xfrm>
            <a:off x="1981200" y="1219201"/>
            <a:ext cx="8229600" cy="4525963"/>
          </a:xfrm>
        </p:spPr>
        <p:txBody>
          <a:bodyPr/>
          <a:lstStyle/>
          <a:p>
            <a:pPr eaLnBrk="1" hangingPunct="1"/>
            <a:r>
              <a:rPr lang="en-US" altLang="en-US" sz="2800"/>
              <a:t>Zero-sum games</a:t>
            </a:r>
          </a:p>
          <a:p>
            <a:pPr lvl="1" eaLnBrk="1" hangingPunct="1">
              <a:buFontTx/>
              <a:buChar char="•"/>
            </a:pPr>
            <a:r>
              <a:rPr lang="en-US" altLang="en-US" sz="2400"/>
              <a:t>Chess</a:t>
            </a:r>
          </a:p>
          <a:p>
            <a:pPr lvl="1" eaLnBrk="1" hangingPunct="1">
              <a:buFontTx/>
              <a:buChar char="•"/>
            </a:pPr>
            <a:r>
              <a:rPr lang="en-US" altLang="en-US" sz="2400"/>
              <a:t>The fight for page rank</a:t>
            </a:r>
          </a:p>
          <a:p>
            <a:pPr lvl="1" eaLnBrk="1" hangingPunct="1">
              <a:buFontTx/>
              <a:buChar char="•"/>
            </a:pPr>
            <a:endParaRPr lang="en-US" altLang="en-US" sz="2400"/>
          </a:p>
          <a:p>
            <a:pPr lvl="1" eaLnBrk="1" hangingPunct="1">
              <a:buFontTx/>
              <a:buChar char="•"/>
            </a:pPr>
            <a:endParaRPr lang="en-US" altLang="en-US" sz="2400"/>
          </a:p>
          <a:p>
            <a:pPr lvl="1" eaLnBrk="1" hangingPunct="1">
              <a:buFontTx/>
              <a:buChar char="•"/>
            </a:pPr>
            <a:endParaRPr lang="en-US" altLang="en-US" sz="2400"/>
          </a:p>
          <a:p>
            <a:pPr eaLnBrk="1" hangingPunct="1"/>
            <a:r>
              <a:rPr lang="en-US" altLang="en-US" sz="2800"/>
              <a:t>Nonzero-sum games</a:t>
            </a:r>
          </a:p>
          <a:p>
            <a:pPr lvl="1" eaLnBrk="1" hangingPunct="1">
              <a:buFontTx/>
              <a:buChar char="•"/>
            </a:pPr>
            <a:r>
              <a:rPr lang="en-US" altLang="en-US" sz="2400"/>
              <a:t>Prisoner’s Dilemma</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1981200" y="274638"/>
            <a:ext cx="8229600" cy="563562"/>
          </a:xfrm>
        </p:spPr>
        <p:txBody>
          <a:bodyPr/>
          <a:lstStyle/>
          <a:p>
            <a:pPr eaLnBrk="1" hangingPunct="1"/>
            <a:r>
              <a:rPr lang="en-US" altLang="en-US" sz="3200" b="1"/>
              <a:t>The Prisoner’s Dilemma</a:t>
            </a:r>
          </a:p>
        </p:txBody>
      </p:sp>
      <p:sp>
        <p:nvSpPr>
          <p:cNvPr id="226307" name="Rectangle 3"/>
          <p:cNvSpPr>
            <a:spLocks noGrp="1" noChangeArrowheads="1"/>
          </p:cNvSpPr>
          <p:nvPr>
            <p:ph type="body" sz="half" idx="1"/>
          </p:nvPr>
        </p:nvSpPr>
        <p:spPr>
          <a:xfrm>
            <a:off x="685800" y="1071639"/>
            <a:ext cx="4419600" cy="3957561"/>
          </a:xfrm>
        </p:spPr>
        <p:txBody>
          <a:bodyPr/>
          <a:lstStyle/>
          <a:p>
            <a:pPr eaLnBrk="1" hangingPunct="1"/>
            <a:r>
              <a:rPr lang="en-US" altLang="en-US" sz="2000" dirty="0"/>
              <a:t>Defect dominates cooperate.</a:t>
            </a:r>
          </a:p>
          <a:p>
            <a:pPr eaLnBrk="1" hangingPunct="1"/>
            <a:endParaRPr lang="en-US" altLang="en-US" sz="2000" dirty="0">
              <a:solidFill>
                <a:srgbClr val="FF0000"/>
              </a:solidFill>
            </a:endParaRPr>
          </a:p>
          <a:p>
            <a:pPr eaLnBrk="1" hangingPunct="1"/>
            <a:r>
              <a:rPr lang="en-US" altLang="en-US" sz="2000" dirty="0">
                <a:solidFill>
                  <a:srgbClr val="FF0000"/>
                </a:solidFill>
              </a:rPr>
              <a:t>A  single Nash equilibrium (defect/defect)</a:t>
            </a:r>
          </a:p>
          <a:p>
            <a:pPr lvl="1" eaLnBrk="1" hangingPunct="1">
              <a:buFontTx/>
              <a:buChar char="•"/>
            </a:pPr>
            <a:r>
              <a:rPr lang="en-US" altLang="en-US" sz="2000" dirty="0">
                <a:solidFill>
                  <a:srgbClr val="FF0000"/>
                </a:solidFill>
              </a:rPr>
              <a:t>(No one can unilaterally improve his position)</a:t>
            </a:r>
          </a:p>
          <a:p>
            <a:pPr lvl="1" eaLnBrk="1" hangingPunct="1">
              <a:buFontTx/>
              <a:buChar char="•"/>
            </a:pPr>
            <a:endParaRPr lang="en-US" altLang="en-US" sz="2000" dirty="0"/>
          </a:p>
        </p:txBody>
      </p:sp>
      <p:graphicFrame>
        <p:nvGraphicFramePr>
          <p:cNvPr id="193565" name="Group 29"/>
          <p:cNvGraphicFramePr>
            <a:graphicFrameLocks noGrp="1"/>
          </p:cNvGraphicFramePr>
          <p:nvPr>
            <p:ph sz="half" idx="2"/>
            <p:extLst>
              <p:ext uri="{D42A27DB-BD31-4B8C-83A1-F6EECF244321}">
                <p14:modId xmlns:p14="http://schemas.microsoft.com/office/powerpoint/2010/main" val="4020011360"/>
              </p:ext>
            </p:extLst>
          </p:nvPr>
        </p:nvGraphicFramePr>
        <p:xfrm>
          <a:off x="5791200" y="1600200"/>
          <a:ext cx="4648200" cy="3200400"/>
        </p:xfrm>
        <a:graphic>
          <a:graphicData uri="http://schemas.openxmlformats.org/drawingml/2006/table">
            <a:tbl>
              <a:tblPr/>
              <a:tblGrid>
                <a:gridCol w="1497013">
                  <a:extLst>
                    <a:ext uri="{9D8B030D-6E8A-4147-A177-3AD203B41FA5}">
                      <a16:colId xmlns:a16="http://schemas.microsoft.com/office/drawing/2014/main" val="20000"/>
                    </a:ext>
                  </a:extLst>
                </a:gridCol>
                <a:gridCol w="1703387">
                  <a:extLst>
                    <a:ext uri="{9D8B030D-6E8A-4147-A177-3AD203B41FA5}">
                      <a16:colId xmlns:a16="http://schemas.microsoft.com/office/drawing/2014/main" val="20001"/>
                    </a:ext>
                  </a:extLst>
                </a:gridCol>
                <a:gridCol w="1447800">
                  <a:extLst>
                    <a:ext uri="{9D8B030D-6E8A-4147-A177-3AD203B41FA5}">
                      <a16:colId xmlns:a16="http://schemas.microsoft.com/office/drawing/2014/main" val="20002"/>
                    </a:ext>
                  </a:extLst>
                </a:gridCol>
              </a:tblGrid>
              <a:tr h="762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B cooperates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B defects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   (rats)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219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A cooperates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A: six months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B: six months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A: 10 years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B: goes free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19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A defects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     (rats)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A: goes free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B: 10 years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0000"/>
                          </a:solidFill>
                          <a:effectLst/>
                          <a:latin typeface="Arial" charset="0"/>
                        </a:rPr>
                        <a:t>A: 5 years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0000"/>
                          </a:solidFill>
                          <a:effectLst/>
                          <a:latin typeface="Arial" charset="0"/>
                        </a:rPr>
                        <a:t>B: 5 years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08422299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1981200" y="274638"/>
            <a:ext cx="8229600" cy="563562"/>
          </a:xfrm>
        </p:spPr>
        <p:txBody>
          <a:bodyPr/>
          <a:lstStyle/>
          <a:p>
            <a:pPr eaLnBrk="1" hangingPunct="1"/>
            <a:r>
              <a:rPr lang="en-US" altLang="en-US" sz="3200" b="1"/>
              <a:t>The Prisoner’s Dilemma</a:t>
            </a:r>
          </a:p>
        </p:txBody>
      </p:sp>
      <p:sp>
        <p:nvSpPr>
          <p:cNvPr id="226307" name="Rectangle 3"/>
          <p:cNvSpPr>
            <a:spLocks noGrp="1" noChangeArrowheads="1"/>
          </p:cNvSpPr>
          <p:nvPr>
            <p:ph type="body" sz="half" idx="1"/>
          </p:nvPr>
        </p:nvSpPr>
        <p:spPr>
          <a:xfrm>
            <a:off x="685800" y="1071639"/>
            <a:ext cx="4419600" cy="5710161"/>
          </a:xfrm>
        </p:spPr>
        <p:txBody>
          <a:bodyPr/>
          <a:lstStyle/>
          <a:p>
            <a:pPr eaLnBrk="1" hangingPunct="1"/>
            <a:r>
              <a:rPr lang="en-US" altLang="en-US" sz="2000" dirty="0"/>
              <a:t>Defect dominates cooperate.</a:t>
            </a:r>
          </a:p>
          <a:p>
            <a:pPr eaLnBrk="1" hangingPunct="1"/>
            <a:endParaRPr lang="en-US" altLang="en-US" sz="2000" dirty="0">
              <a:solidFill>
                <a:srgbClr val="FF0000"/>
              </a:solidFill>
            </a:endParaRPr>
          </a:p>
          <a:p>
            <a:pPr eaLnBrk="1" hangingPunct="1"/>
            <a:r>
              <a:rPr lang="en-US" altLang="en-US" sz="2000" dirty="0">
                <a:solidFill>
                  <a:srgbClr val="FF0000"/>
                </a:solidFill>
              </a:rPr>
              <a:t>A  single Nash equilibrium (defect/defect)</a:t>
            </a:r>
          </a:p>
          <a:p>
            <a:pPr lvl="1" eaLnBrk="1" hangingPunct="1">
              <a:buFontTx/>
              <a:buChar char="•"/>
            </a:pPr>
            <a:r>
              <a:rPr lang="en-US" altLang="en-US" sz="2000" dirty="0">
                <a:solidFill>
                  <a:srgbClr val="FF0000"/>
                </a:solidFill>
              </a:rPr>
              <a:t>(No one can unilaterally improve his position)</a:t>
            </a:r>
          </a:p>
          <a:p>
            <a:pPr lvl="1" eaLnBrk="1" hangingPunct="1">
              <a:buFontTx/>
              <a:buChar char="•"/>
            </a:pPr>
            <a:endParaRPr lang="en-US" altLang="en-US" sz="2000" dirty="0"/>
          </a:p>
          <a:p>
            <a:pPr eaLnBrk="1" hangingPunct="1"/>
            <a:r>
              <a:rPr lang="en-US" altLang="en-US" sz="2000" dirty="0">
                <a:solidFill>
                  <a:srgbClr val="00B0F0"/>
                </a:solidFill>
              </a:rPr>
              <a:t>Pareto optima</a:t>
            </a:r>
          </a:p>
          <a:p>
            <a:pPr lvl="1" eaLnBrk="1" hangingPunct="1">
              <a:buFontTx/>
              <a:buChar char="•"/>
            </a:pPr>
            <a:r>
              <a:rPr lang="en-US" altLang="en-US" sz="2000" dirty="0">
                <a:solidFill>
                  <a:srgbClr val="00B0F0"/>
                </a:solidFill>
              </a:rPr>
              <a:t>(There exists no alternative that is better for at least one player and not worse for anyone.)</a:t>
            </a:r>
          </a:p>
          <a:p>
            <a:pPr lvl="1" eaLnBrk="1" hangingPunct="1">
              <a:buFontTx/>
              <a:buChar char="•"/>
            </a:pPr>
            <a:endParaRPr lang="en-US" altLang="en-US" sz="2000" dirty="0">
              <a:solidFill>
                <a:srgbClr val="00B0F0"/>
              </a:solidFill>
            </a:endParaRPr>
          </a:p>
        </p:txBody>
      </p:sp>
      <p:graphicFrame>
        <p:nvGraphicFramePr>
          <p:cNvPr id="193565" name="Group 29"/>
          <p:cNvGraphicFramePr>
            <a:graphicFrameLocks noGrp="1"/>
          </p:cNvGraphicFramePr>
          <p:nvPr>
            <p:ph sz="half" idx="2"/>
            <p:extLst>
              <p:ext uri="{D42A27DB-BD31-4B8C-83A1-F6EECF244321}">
                <p14:modId xmlns:p14="http://schemas.microsoft.com/office/powerpoint/2010/main" val="1488475888"/>
              </p:ext>
            </p:extLst>
          </p:nvPr>
        </p:nvGraphicFramePr>
        <p:xfrm>
          <a:off x="5791200" y="1600200"/>
          <a:ext cx="4648200" cy="3200400"/>
        </p:xfrm>
        <a:graphic>
          <a:graphicData uri="http://schemas.openxmlformats.org/drawingml/2006/table">
            <a:tbl>
              <a:tblPr/>
              <a:tblGrid>
                <a:gridCol w="1497013">
                  <a:extLst>
                    <a:ext uri="{9D8B030D-6E8A-4147-A177-3AD203B41FA5}">
                      <a16:colId xmlns:a16="http://schemas.microsoft.com/office/drawing/2014/main" val="20000"/>
                    </a:ext>
                  </a:extLst>
                </a:gridCol>
                <a:gridCol w="1703387">
                  <a:extLst>
                    <a:ext uri="{9D8B030D-6E8A-4147-A177-3AD203B41FA5}">
                      <a16:colId xmlns:a16="http://schemas.microsoft.com/office/drawing/2014/main" val="20001"/>
                    </a:ext>
                  </a:extLst>
                </a:gridCol>
                <a:gridCol w="1447800">
                  <a:extLst>
                    <a:ext uri="{9D8B030D-6E8A-4147-A177-3AD203B41FA5}">
                      <a16:colId xmlns:a16="http://schemas.microsoft.com/office/drawing/2014/main" val="20002"/>
                    </a:ext>
                  </a:extLst>
                </a:gridCol>
              </a:tblGrid>
              <a:tr h="762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B cooperates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B defects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   (rats)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219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A cooperates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B0F0"/>
                          </a:solidFill>
                          <a:effectLst/>
                          <a:latin typeface="Arial" charset="0"/>
                        </a:rPr>
                        <a:t>A: six months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B0F0"/>
                          </a:solidFill>
                          <a:effectLst/>
                          <a:latin typeface="Arial" charset="0"/>
                        </a:rPr>
                        <a:t>B: six months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B0F0"/>
                          </a:solidFill>
                          <a:effectLst/>
                          <a:latin typeface="Arial" charset="0"/>
                        </a:rPr>
                        <a:t>A: 10 years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B0F0"/>
                          </a:solidFill>
                          <a:effectLst/>
                          <a:latin typeface="Arial" charset="0"/>
                        </a:rPr>
                        <a:t>B: goes free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19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A defects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     (rats)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B0F0"/>
                          </a:solidFill>
                          <a:effectLst/>
                          <a:latin typeface="Arial" charset="0"/>
                        </a:rPr>
                        <a:t>A: goes free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B0F0"/>
                          </a:solidFill>
                          <a:effectLst/>
                          <a:latin typeface="Arial" charset="0"/>
                        </a:rPr>
                        <a:t>B: 10 years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0000"/>
                          </a:solidFill>
                          <a:effectLst/>
                          <a:latin typeface="Arial" charset="0"/>
                        </a:rPr>
                        <a:t>A: 5 years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0000"/>
                          </a:solidFill>
                          <a:effectLst/>
                          <a:latin typeface="Arial" charset="0"/>
                        </a:rPr>
                        <a:t>B: 5 years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226326" name="TextBox 1"/>
          <p:cNvSpPr txBox="1">
            <a:spLocks noChangeArrowheads="1"/>
          </p:cNvSpPr>
          <p:nvPr/>
        </p:nvSpPr>
        <p:spPr bwMode="auto">
          <a:xfrm>
            <a:off x="5486400" y="5410200"/>
            <a:ext cx="510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The Nash equilibrium is not Pareto optimal.</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1981200" y="274638"/>
            <a:ext cx="8229600" cy="563562"/>
          </a:xfrm>
        </p:spPr>
        <p:txBody>
          <a:bodyPr/>
          <a:lstStyle/>
          <a:p>
            <a:pPr eaLnBrk="1" hangingPunct="1"/>
            <a:r>
              <a:rPr lang="en-US" altLang="en-US" sz="3200" b="1"/>
              <a:t>The Prisoner’s Dilemma</a:t>
            </a:r>
          </a:p>
        </p:txBody>
      </p:sp>
      <p:sp>
        <p:nvSpPr>
          <p:cNvPr id="226307" name="Rectangle 3"/>
          <p:cNvSpPr>
            <a:spLocks noGrp="1" noChangeArrowheads="1"/>
          </p:cNvSpPr>
          <p:nvPr>
            <p:ph type="body" sz="half" idx="1"/>
          </p:nvPr>
        </p:nvSpPr>
        <p:spPr>
          <a:xfrm>
            <a:off x="685800" y="1071639"/>
            <a:ext cx="4419600" cy="5710161"/>
          </a:xfrm>
        </p:spPr>
        <p:txBody>
          <a:bodyPr/>
          <a:lstStyle/>
          <a:p>
            <a:pPr eaLnBrk="1" hangingPunct="1"/>
            <a:r>
              <a:rPr lang="en-US" altLang="en-US" sz="2000" dirty="0"/>
              <a:t>Defect dominates cooperate.</a:t>
            </a:r>
          </a:p>
          <a:p>
            <a:pPr eaLnBrk="1" hangingPunct="1"/>
            <a:endParaRPr lang="en-US" altLang="en-US" sz="2000" dirty="0">
              <a:solidFill>
                <a:srgbClr val="FF0000"/>
              </a:solidFill>
            </a:endParaRPr>
          </a:p>
          <a:p>
            <a:pPr eaLnBrk="1" hangingPunct="1"/>
            <a:r>
              <a:rPr lang="en-US" altLang="en-US" sz="2000" dirty="0">
                <a:solidFill>
                  <a:srgbClr val="FF0000"/>
                </a:solidFill>
              </a:rPr>
              <a:t>A  single Nash equilibrium (defect/defect)</a:t>
            </a:r>
          </a:p>
          <a:p>
            <a:pPr lvl="1" eaLnBrk="1" hangingPunct="1">
              <a:buFontTx/>
              <a:buChar char="•"/>
            </a:pPr>
            <a:r>
              <a:rPr lang="en-US" altLang="en-US" sz="2000" dirty="0">
                <a:solidFill>
                  <a:srgbClr val="FF0000"/>
                </a:solidFill>
              </a:rPr>
              <a:t>(No one can unilaterally improve his position)</a:t>
            </a:r>
          </a:p>
          <a:p>
            <a:pPr lvl="1" eaLnBrk="1" hangingPunct="1">
              <a:buFontTx/>
              <a:buChar char="•"/>
            </a:pPr>
            <a:endParaRPr lang="en-US" altLang="en-US" sz="2000" dirty="0"/>
          </a:p>
          <a:p>
            <a:pPr eaLnBrk="1" hangingPunct="1"/>
            <a:r>
              <a:rPr lang="en-US" altLang="en-US" sz="2000" dirty="0">
                <a:solidFill>
                  <a:srgbClr val="00B0F0"/>
                </a:solidFill>
              </a:rPr>
              <a:t>Pareto optima</a:t>
            </a:r>
          </a:p>
          <a:p>
            <a:pPr lvl="1" eaLnBrk="1" hangingPunct="1">
              <a:buFontTx/>
              <a:buChar char="•"/>
            </a:pPr>
            <a:r>
              <a:rPr lang="en-US" altLang="en-US" sz="2000" dirty="0">
                <a:solidFill>
                  <a:srgbClr val="00B0F0"/>
                </a:solidFill>
              </a:rPr>
              <a:t>(There exists no alternative that is better for at least one player and not worse for anyone.)</a:t>
            </a:r>
          </a:p>
          <a:p>
            <a:pPr lvl="1" eaLnBrk="1" hangingPunct="1">
              <a:buFontTx/>
              <a:buChar char="•"/>
            </a:pPr>
            <a:endParaRPr lang="en-US" altLang="en-US" sz="2000" dirty="0">
              <a:solidFill>
                <a:srgbClr val="00B0F0"/>
              </a:solidFill>
            </a:endParaRPr>
          </a:p>
          <a:p>
            <a:pPr eaLnBrk="1" hangingPunct="1"/>
            <a:r>
              <a:rPr lang="en-US" altLang="en-US" sz="2000" dirty="0">
                <a:solidFill>
                  <a:srgbClr val="00B050"/>
                </a:solidFill>
              </a:rPr>
              <a:t>Social optimum</a:t>
            </a:r>
          </a:p>
        </p:txBody>
      </p:sp>
      <p:graphicFrame>
        <p:nvGraphicFramePr>
          <p:cNvPr id="193565" name="Group 29"/>
          <p:cNvGraphicFramePr>
            <a:graphicFrameLocks noGrp="1"/>
          </p:cNvGraphicFramePr>
          <p:nvPr>
            <p:ph sz="half" idx="2"/>
          </p:nvPr>
        </p:nvGraphicFramePr>
        <p:xfrm>
          <a:off x="5791200" y="1600200"/>
          <a:ext cx="4648200" cy="3200400"/>
        </p:xfrm>
        <a:graphic>
          <a:graphicData uri="http://schemas.openxmlformats.org/drawingml/2006/table">
            <a:tbl>
              <a:tblPr/>
              <a:tblGrid>
                <a:gridCol w="1497013">
                  <a:extLst>
                    <a:ext uri="{9D8B030D-6E8A-4147-A177-3AD203B41FA5}">
                      <a16:colId xmlns:a16="http://schemas.microsoft.com/office/drawing/2014/main" val="20000"/>
                    </a:ext>
                  </a:extLst>
                </a:gridCol>
                <a:gridCol w="1703387">
                  <a:extLst>
                    <a:ext uri="{9D8B030D-6E8A-4147-A177-3AD203B41FA5}">
                      <a16:colId xmlns:a16="http://schemas.microsoft.com/office/drawing/2014/main" val="20001"/>
                    </a:ext>
                  </a:extLst>
                </a:gridCol>
                <a:gridCol w="1447800">
                  <a:extLst>
                    <a:ext uri="{9D8B030D-6E8A-4147-A177-3AD203B41FA5}">
                      <a16:colId xmlns:a16="http://schemas.microsoft.com/office/drawing/2014/main" val="20002"/>
                    </a:ext>
                  </a:extLst>
                </a:gridCol>
              </a:tblGrid>
              <a:tr h="762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B cooperates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B defects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   (rats)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219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A cooperates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B050"/>
                          </a:solidFill>
                          <a:effectLst/>
                          <a:latin typeface="Arial" charset="0"/>
                        </a:rPr>
                        <a:t>A: six months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B050"/>
                          </a:solidFill>
                          <a:effectLst/>
                          <a:latin typeface="Arial" charset="0"/>
                        </a:rPr>
                        <a:t>B: six months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B0F0"/>
                          </a:solidFill>
                          <a:effectLst/>
                          <a:latin typeface="Arial" charset="0"/>
                        </a:rPr>
                        <a:t>A: 10 years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B0F0"/>
                          </a:solidFill>
                          <a:effectLst/>
                          <a:latin typeface="Arial" charset="0"/>
                        </a:rPr>
                        <a:t>B: goes free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19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A defects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     (rats)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B0F0"/>
                          </a:solidFill>
                          <a:effectLst/>
                          <a:latin typeface="Arial" charset="0"/>
                        </a:rPr>
                        <a:t>A: goes free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B0F0"/>
                          </a:solidFill>
                          <a:effectLst/>
                          <a:latin typeface="Arial" charset="0"/>
                        </a:rPr>
                        <a:t>B: 10 years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0000"/>
                          </a:solidFill>
                          <a:effectLst/>
                          <a:latin typeface="Arial" charset="0"/>
                        </a:rPr>
                        <a:t>A: 5 years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0000"/>
                          </a:solidFill>
                          <a:effectLst/>
                          <a:latin typeface="Arial" charset="0"/>
                        </a:rPr>
                        <a:t>B: 5 years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226326" name="TextBox 1"/>
          <p:cNvSpPr txBox="1">
            <a:spLocks noChangeArrowheads="1"/>
          </p:cNvSpPr>
          <p:nvPr/>
        </p:nvSpPr>
        <p:spPr bwMode="auto">
          <a:xfrm>
            <a:off x="5486400" y="5410200"/>
            <a:ext cx="6553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t>The utilitarian solution.  Maximize the sum of the payoffs.</a:t>
            </a:r>
          </a:p>
        </p:txBody>
      </p:sp>
    </p:spTree>
    <p:extLst>
      <p:ext uri="{BB962C8B-B14F-4D97-AF65-F5344CB8AC3E}">
        <p14:creationId xmlns:p14="http://schemas.microsoft.com/office/powerpoint/2010/main" val="341369042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2057400" y="914400"/>
            <a:ext cx="8229600" cy="457200"/>
          </a:xfrm>
        </p:spPr>
        <p:txBody>
          <a:bodyPr/>
          <a:lstStyle/>
          <a:p>
            <a:pPr eaLnBrk="1" hangingPunct="1"/>
            <a:r>
              <a:rPr lang="en-US" altLang="en-US" sz="3200" b="1" dirty="0"/>
              <a:t>Nuclear Disarmament</a:t>
            </a:r>
          </a:p>
        </p:txBody>
      </p:sp>
      <p:graphicFrame>
        <p:nvGraphicFramePr>
          <p:cNvPr id="192534" name="Group 22"/>
          <p:cNvGraphicFramePr>
            <a:graphicFrameLocks noGrp="1"/>
          </p:cNvGraphicFramePr>
          <p:nvPr>
            <p:ph sz="half" idx="2"/>
          </p:nvPr>
        </p:nvGraphicFramePr>
        <p:xfrm>
          <a:off x="1981200" y="1828800"/>
          <a:ext cx="8382000" cy="3352800"/>
        </p:xfrm>
        <a:graphic>
          <a:graphicData uri="http://schemas.openxmlformats.org/drawingml/2006/table">
            <a:tbl>
              <a:tblPr/>
              <a:tblGrid>
                <a:gridCol w="2794000">
                  <a:extLst>
                    <a:ext uri="{9D8B030D-6E8A-4147-A177-3AD203B41FA5}">
                      <a16:colId xmlns:a16="http://schemas.microsoft.com/office/drawing/2014/main" val="20000"/>
                    </a:ext>
                  </a:extLst>
                </a:gridCol>
                <a:gridCol w="2794000">
                  <a:extLst>
                    <a:ext uri="{9D8B030D-6E8A-4147-A177-3AD203B41FA5}">
                      <a16:colId xmlns:a16="http://schemas.microsoft.com/office/drawing/2014/main" val="20001"/>
                    </a:ext>
                  </a:extLst>
                </a:gridCol>
                <a:gridCol w="2794000">
                  <a:extLst>
                    <a:ext uri="{9D8B030D-6E8A-4147-A177-3AD203B41FA5}">
                      <a16:colId xmlns:a16="http://schemas.microsoft.com/office/drawing/2014/main" val="20002"/>
                    </a:ext>
                  </a:extLst>
                </a:gridCol>
              </a:tblGrid>
              <a:tr h="762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Arial" charset="0"/>
                        </a:rPr>
                        <a:t>B Disarms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Arial" charset="0"/>
                        </a:rPr>
                        <a:t>B Arms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219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Arial" charset="0"/>
                        </a:rPr>
                        <a:t>A Disarms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A: safer and less expense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A: at risk from B</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19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Arial" charset="0"/>
                        </a:rPr>
                        <a:t>A Arms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A: major expense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A: major expense and riskier world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a:xfrm>
            <a:off x="1981200" y="304800"/>
            <a:ext cx="8229600" cy="457200"/>
          </a:xfrm>
        </p:spPr>
        <p:txBody>
          <a:bodyPr/>
          <a:lstStyle/>
          <a:p>
            <a:pPr eaLnBrk="1" hangingPunct="1"/>
            <a:r>
              <a:rPr lang="en-US" altLang="en-US" sz="3200" b="1"/>
              <a:t>Sports Doping</a:t>
            </a:r>
          </a:p>
        </p:txBody>
      </p:sp>
      <p:graphicFrame>
        <p:nvGraphicFramePr>
          <p:cNvPr id="192534" name="Group 22"/>
          <p:cNvGraphicFramePr>
            <a:graphicFrameLocks noGrp="1"/>
          </p:cNvGraphicFramePr>
          <p:nvPr>
            <p:ph sz="half" idx="2"/>
          </p:nvPr>
        </p:nvGraphicFramePr>
        <p:xfrm>
          <a:off x="1676400" y="1524001"/>
          <a:ext cx="8839200" cy="4359275"/>
        </p:xfrm>
        <a:graphic>
          <a:graphicData uri="http://schemas.openxmlformats.org/drawingml/2006/table">
            <a:tbl>
              <a:tblPr/>
              <a:tblGrid>
                <a:gridCol w="2008910">
                  <a:extLst>
                    <a:ext uri="{9D8B030D-6E8A-4147-A177-3AD203B41FA5}">
                      <a16:colId xmlns:a16="http://schemas.microsoft.com/office/drawing/2014/main" val="20000"/>
                    </a:ext>
                  </a:extLst>
                </a:gridCol>
                <a:gridCol w="3535680">
                  <a:extLst>
                    <a:ext uri="{9D8B030D-6E8A-4147-A177-3AD203B41FA5}">
                      <a16:colId xmlns:a16="http://schemas.microsoft.com/office/drawing/2014/main" val="20001"/>
                    </a:ext>
                  </a:extLst>
                </a:gridCol>
                <a:gridCol w="3294610">
                  <a:extLst>
                    <a:ext uri="{9D8B030D-6E8A-4147-A177-3AD203B41FA5}">
                      <a16:colId xmlns:a16="http://schemas.microsoft.com/office/drawing/2014/main" val="20002"/>
                    </a:ext>
                  </a:extLst>
                </a:gridCol>
              </a:tblGrid>
              <a:tr h="76211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Arial" charset="0"/>
                        </a:rPr>
                        <a:t>B is clean</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Arial" charset="0"/>
                        </a:rPr>
                        <a:t>B dopes</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9858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Arial" charset="0"/>
                        </a:rPr>
                        <a:t>A is clean</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A: clean and honest competition</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A: at competitive </a:t>
                      </a:r>
                      <a:r>
                        <a:rPr kumimoji="0" lang="en-US" sz="2800" b="0" i="0" u="none" strike="noStrike" cap="none" normalizeH="0" baseline="0" dirty="0" err="1">
                          <a:ln>
                            <a:noFill/>
                          </a:ln>
                          <a:solidFill>
                            <a:schemeClr val="tx1"/>
                          </a:solidFill>
                          <a:effectLst/>
                          <a:latin typeface="Arial" charset="0"/>
                        </a:rPr>
                        <a:t>disadvatage</a:t>
                      </a:r>
                      <a:r>
                        <a:rPr kumimoji="0" lang="en-US" sz="2800" b="0" i="0" u="none" strike="noStrike" cap="none" normalizeH="0" baseline="0" dirty="0">
                          <a:ln>
                            <a:noFill/>
                          </a:ln>
                          <a:solidFill>
                            <a:schemeClr val="tx1"/>
                          </a:solidFill>
                          <a:effectLst/>
                          <a:latin typeface="Arial" charset="0"/>
                        </a:rPr>
                        <a:t> to B</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9858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Arial" charset="0"/>
                        </a:rPr>
                        <a:t>A dopes</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A: at competitive advantage over B</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A: dishonest (but balanced) competition</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a:xfrm>
            <a:off x="1981200" y="228600"/>
            <a:ext cx="8229600" cy="457200"/>
          </a:xfrm>
        </p:spPr>
        <p:txBody>
          <a:bodyPr/>
          <a:lstStyle/>
          <a:p>
            <a:pPr eaLnBrk="1" hangingPunct="1"/>
            <a:r>
              <a:rPr lang="en-US" altLang="en-US" sz="3200" b="1"/>
              <a:t>Externalities</a:t>
            </a:r>
          </a:p>
        </p:txBody>
      </p:sp>
      <p:graphicFrame>
        <p:nvGraphicFramePr>
          <p:cNvPr id="192534" name="Group 22"/>
          <p:cNvGraphicFramePr>
            <a:graphicFrameLocks noGrp="1"/>
          </p:cNvGraphicFramePr>
          <p:nvPr>
            <p:ph sz="half" idx="2"/>
          </p:nvPr>
        </p:nvGraphicFramePr>
        <p:xfrm>
          <a:off x="1600200" y="792164"/>
          <a:ext cx="8839200" cy="6065837"/>
        </p:xfrm>
        <a:graphic>
          <a:graphicData uri="http://schemas.openxmlformats.org/drawingml/2006/table">
            <a:tbl>
              <a:tblPr/>
              <a:tblGrid>
                <a:gridCol w="2008910">
                  <a:extLst>
                    <a:ext uri="{9D8B030D-6E8A-4147-A177-3AD203B41FA5}">
                      <a16:colId xmlns:a16="http://schemas.microsoft.com/office/drawing/2014/main" val="20000"/>
                    </a:ext>
                  </a:extLst>
                </a:gridCol>
                <a:gridCol w="3535680">
                  <a:extLst>
                    <a:ext uri="{9D8B030D-6E8A-4147-A177-3AD203B41FA5}">
                      <a16:colId xmlns:a16="http://schemas.microsoft.com/office/drawing/2014/main" val="20001"/>
                    </a:ext>
                  </a:extLst>
                </a:gridCol>
                <a:gridCol w="3294610">
                  <a:extLst>
                    <a:ext uri="{9D8B030D-6E8A-4147-A177-3AD203B41FA5}">
                      <a16:colId xmlns:a16="http://schemas.microsoft.com/office/drawing/2014/main" val="20002"/>
                    </a:ext>
                  </a:extLst>
                </a:gridCol>
              </a:tblGrid>
              <a:tr h="76213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Arial" charset="0"/>
                        </a:rPr>
                        <a:t>B is clean</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Arial" charset="0"/>
                        </a:rPr>
                        <a:t>B pollutes</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9690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Arial" charset="0"/>
                        </a:rPr>
                        <a:t>A is clean</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A: Small expense; Clean environment;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No competitive advantage</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A: Small expense;</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Competitive disadvantage to B</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3462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Arial" charset="0"/>
                        </a:rPr>
                        <a:t>A pollutes</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A: No expense;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Competitive advantage over B</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A: No expense;</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cap="none" normalizeH="0" baseline="0" dirty="0">
                          <a:ln>
                            <a:noFill/>
                          </a:ln>
                          <a:solidFill>
                            <a:schemeClr val="tx1"/>
                          </a:solidFill>
                          <a:effectLst/>
                          <a:latin typeface="Arial" charset="0"/>
                        </a:rPr>
                        <a:t>No competitive disadvantage.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Horrible environment;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Cost of disasters high.</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981200" y="274638"/>
            <a:ext cx="8229600" cy="563562"/>
          </a:xfrm>
        </p:spPr>
        <p:txBody>
          <a:bodyPr/>
          <a:lstStyle/>
          <a:p>
            <a:pPr eaLnBrk="1" hangingPunct="1"/>
            <a:r>
              <a:rPr lang="en-US" altLang="en-US" sz="3200" b="1"/>
              <a:t>How Do People Actually Decide?</a:t>
            </a:r>
          </a:p>
        </p:txBody>
      </p:sp>
      <p:pic>
        <p:nvPicPr>
          <p:cNvPr id="311298" name="Picture 2" descr="Image result for Robert Morris wo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918855"/>
            <a:ext cx="6019800" cy="45148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95600" y="2570157"/>
            <a:ext cx="7086600" cy="830997"/>
          </a:xfrm>
          <a:prstGeom prst="rect">
            <a:avLst/>
          </a:prstGeom>
          <a:noFill/>
        </p:spPr>
        <p:txBody>
          <a:bodyPr wrap="square" rtlCol="0">
            <a:spAutoFit/>
          </a:bodyPr>
          <a:lstStyle/>
          <a:p>
            <a:r>
              <a:rPr lang="en-US" sz="2400" dirty="0"/>
              <a:t>You notice an internet vulnerability and see how you can exploit it for a project.</a:t>
            </a:r>
          </a:p>
        </p:txBody>
      </p:sp>
      <p:sp>
        <p:nvSpPr>
          <p:cNvPr id="8" name="Rectangle 3">
            <a:extLst>
              <a:ext uri="{FF2B5EF4-FFF2-40B4-BE49-F238E27FC236}">
                <a16:creationId xmlns:a16="http://schemas.microsoft.com/office/drawing/2014/main" id="{D660E997-C687-4F5E-9221-1063EB5C0E21}"/>
              </a:ext>
            </a:extLst>
          </p:cNvPr>
          <p:cNvSpPr txBox="1">
            <a:spLocks noChangeArrowheads="1"/>
          </p:cNvSpPr>
          <p:nvPr/>
        </p:nvSpPr>
        <p:spPr bwMode="auto">
          <a:xfrm>
            <a:off x="1905000" y="1090900"/>
            <a:ext cx="822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altLang="en-US" sz="2800" kern="0"/>
              <a:t>It feels right.</a:t>
            </a:r>
            <a:endParaRPr lang="en-US" altLang="en-US" sz="2800" kern="0" dirty="0"/>
          </a:p>
        </p:txBody>
      </p:sp>
    </p:spTree>
    <p:extLst>
      <p:ext uri="{BB962C8B-B14F-4D97-AF65-F5344CB8AC3E}">
        <p14:creationId xmlns:p14="http://schemas.microsoft.com/office/powerpoint/2010/main" val="249342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129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a:xfrm>
            <a:off x="1981200" y="304800"/>
            <a:ext cx="8229600" cy="457200"/>
          </a:xfrm>
        </p:spPr>
        <p:txBody>
          <a:bodyPr/>
          <a:lstStyle/>
          <a:p>
            <a:pPr eaLnBrk="1" hangingPunct="1"/>
            <a:r>
              <a:rPr lang="en-US" altLang="en-US" sz="3200" b="1"/>
              <a:t>Jobs</a:t>
            </a:r>
          </a:p>
        </p:txBody>
      </p:sp>
      <p:graphicFrame>
        <p:nvGraphicFramePr>
          <p:cNvPr id="192534" name="Group 22"/>
          <p:cNvGraphicFramePr>
            <a:graphicFrameLocks noGrp="1"/>
          </p:cNvGraphicFramePr>
          <p:nvPr>
            <p:ph sz="half" idx="2"/>
            <p:extLst>
              <p:ext uri="{D42A27DB-BD31-4B8C-83A1-F6EECF244321}">
                <p14:modId xmlns:p14="http://schemas.microsoft.com/office/powerpoint/2010/main" val="3335578392"/>
              </p:ext>
            </p:extLst>
          </p:nvPr>
        </p:nvGraphicFramePr>
        <p:xfrm>
          <a:off x="1676400" y="914400"/>
          <a:ext cx="8839200" cy="5127624"/>
        </p:xfrm>
        <a:graphic>
          <a:graphicData uri="http://schemas.openxmlformats.org/drawingml/2006/table">
            <a:tbl>
              <a:tblPr/>
              <a:tblGrid>
                <a:gridCol w="2133600">
                  <a:extLst>
                    <a:ext uri="{9D8B030D-6E8A-4147-A177-3AD203B41FA5}">
                      <a16:colId xmlns:a16="http://schemas.microsoft.com/office/drawing/2014/main" val="20000"/>
                    </a:ext>
                  </a:extLst>
                </a:gridCol>
                <a:gridCol w="3410990">
                  <a:extLst>
                    <a:ext uri="{9D8B030D-6E8A-4147-A177-3AD203B41FA5}">
                      <a16:colId xmlns:a16="http://schemas.microsoft.com/office/drawing/2014/main" val="20001"/>
                    </a:ext>
                  </a:extLst>
                </a:gridCol>
                <a:gridCol w="3294610">
                  <a:extLst>
                    <a:ext uri="{9D8B030D-6E8A-4147-A177-3AD203B41FA5}">
                      <a16:colId xmlns:a16="http://schemas.microsoft.com/office/drawing/2014/main" val="20002"/>
                    </a:ext>
                  </a:extLst>
                </a:gridCol>
              </a:tblGrid>
              <a:tr h="76222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Arial" charset="0"/>
                        </a:rPr>
                        <a:t>B keeps jobs</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Arial" charset="0"/>
                        </a:rPr>
                        <a:t>B nukes jobs</a:t>
                      </a:r>
                    </a:p>
                  </a:txBody>
                  <a:tcPr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96931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Arial" charset="0"/>
                        </a:rPr>
                        <a:t>A keeps jobs</a:t>
                      </a: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00B0F0"/>
                          </a:solidFill>
                          <a:effectLst/>
                          <a:latin typeface="Arial" charset="0"/>
                        </a:rPr>
                        <a:t>A: Payroll expense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00B0F0"/>
                          </a:solidFill>
                          <a:effectLst/>
                          <a:latin typeface="Arial" charset="0"/>
                        </a:rPr>
                        <a:t>No competitive advantage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00B0F0"/>
                          </a:solidFill>
                          <a:effectLst/>
                          <a:latin typeface="Arial" charset="0"/>
                        </a:rPr>
                        <a:t>Plenty of customers</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00B0F0"/>
                          </a:solidFill>
                          <a:effectLst/>
                          <a:latin typeface="Arial" charset="0"/>
                        </a:rPr>
                        <a:t>A: Payroll expense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00B0F0"/>
                          </a:solidFill>
                          <a:effectLst/>
                          <a:latin typeface="Arial" charset="0"/>
                        </a:rPr>
                        <a:t>At competitive disadvantage to B</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00B0F0"/>
                          </a:solidFill>
                          <a:effectLst/>
                          <a:latin typeface="Arial" charset="0"/>
                        </a:rPr>
                        <a:t>Some customers</a:t>
                      </a:r>
                    </a:p>
                  </a:txBody>
                  <a:tcPr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3960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Arial" charset="0"/>
                        </a:rPr>
                        <a:t>A nukes jobs with technology</a:t>
                      </a: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00B0F0"/>
                          </a:solidFill>
                          <a:effectLst/>
                          <a:latin typeface="Arial" charset="0"/>
                        </a:rPr>
                        <a:t>A: Lower payroll expense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00B0F0"/>
                          </a:solidFill>
                          <a:effectLst/>
                          <a:latin typeface="Arial" charset="0"/>
                        </a:rPr>
                        <a:t>At competitive advantage over B</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00B0F0"/>
                          </a:solidFill>
                          <a:effectLst/>
                          <a:latin typeface="Arial" charset="0"/>
                        </a:rPr>
                        <a:t>Some customers</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0000"/>
                          </a:solidFill>
                          <a:effectLst/>
                          <a:latin typeface="Arial" charset="0"/>
                        </a:rPr>
                        <a:t>A: Lowest payroll expense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0000"/>
                          </a:solidFill>
                          <a:effectLst/>
                          <a:latin typeface="Arial" charset="0"/>
                        </a:rPr>
                        <a:t>No competitive advantage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0000"/>
                          </a:solidFill>
                          <a:effectLst/>
                          <a:latin typeface="Arial" charset="0"/>
                        </a:rPr>
                        <a:t>No customers</a:t>
                      </a:r>
                    </a:p>
                  </a:txBody>
                  <a:tcPr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1981200" y="304800"/>
            <a:ext cx="8229600" cy="457200"/>
          </a:xfrm>
        </p:spPr>
        <p:txBody>
          <a:bodyPr/>
          <a:lstStyle/>
          <a:p>
            <a:pPr eaLnBrk="1" hangingPunct="1"/>
            <a:r>
              <a:rPr lang="en-US" altLang="en-US" sz="3200" b="1"/>
              <a:t>More Examples</a:t>
            </a:r>
          </a:p>
        </p:txBody>
      </p:sp>
      <p:sp>
        <p:nvSpPr>
          <p:cNvPr id="2" name="Content Placeholder 1"/>
          <p:cNvSpPr>
            <a:spLocks noGrp="1"/>
          </p:cNvSpPr>
          <p:nvPr>
            <p:ph sz="half" idx="2"/>
          </p:nvPr>
        </p:nvSpPr>
        <p:spPr>
          <a:xfrm>
            <a:off x="1905000" y="1600201"/>
            <a:ext cx="8458200" cy="4525963"/>
          </a:xfrm>
        </p:spPr>
        <p:txBody>
          <a:bodyPr/>
          <a:lstStyle/>
          <a:p>
            <a:pPr>
              <a:spcAft>
                <a:spcPts val="1200"/>
              </a:spcAft>
              <a:defRPr/>
            </a:pPr>
            <a:r>
              <a:rPr lang="en-US" b="1" dirty="0"/>
              <a:t>Corporate advertising</a:t>
            </a:r>
          </a:p>
          <a:p>
            <a:pPr>
              <a:spcAft>
                <a:spcPts val="1200"/>
              </a:spcAft>
              <a:defRPr/>
            </a:pPr>
            <a:r>
              <a:rPr lang="en-US" b="1" dirty="0"/>
              <a:t>Climate and environmental protection</a:t>
            </a:r>
          </a:p>
          <a:p>
            <a:pPr>
              <a:spcAft>
                <a:spcPts val="1200"/>
              </a:spcAft>
              <a:defRPr/>
            </a:pPr>
            <a:r>
              <a:rPr lang="en-US" b="1" dirty="0"/>
              <a:t>Intercollegiate athletics</a:t>
            </a:r>
          </a:p>
          <a:p>
            <a:pPr>
              <a:spcAft>
                <a:spcPts val="1200"/>
              </a:spcAft>
              <a:defRPr/>
            </a:pPr>
            <a:r>
              <a:rPr lang="en-US" b="1" dirty="0"/>
              <a:t>Cheating on tests</a:t>
            </a:r>
          </a:p>
          <a:p>
            <a:pPr>
              <a:spcAft>
                <a:spcPts val="1200"/>
              </a:spcAft>
              <a:defRPr/>
            </a:pPr>
            <a:r>
              <a:rPr lang="en-US" b="1" dirty="0"/>
              <a:t>Immediate vs. long term goals</a:t>
            </a:r>
          </a:p>
          <a:p>
            <a:pPr>
              <a:spcAft>
                <a:spcPts val="1200"/>
              </a:spcAft>
              <a:defRPr/>
            </a:pPr>
            <a:r>
              <a:rPr lang="en-US" b="1" dirty="0"/>
              <a:t>Stealing software</a:t>
            </a:r>
          </a:p>
          <a:p>
            <a:pPr>
              <a:defRPr/>
            </a:pPr>
            <a:endParaRPr lang="en-US" b="1" dirty="0"/>
          </a:p>
          <a:p>
            <a:pPr marL="0" indent="0">
              <a:buNone/>
              <a:defRPr/>
            </a:pPr>
            <a:r>
              <a:rPr lang="en-US" sz="1400" dirty="0"/>
              <a:t>http://www.nytimes.com/1986/06/17/science/prisoner-s-dilemma-has-unexpected-applications.html</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8834" name="Text Box 20"/>
          <p:cNvSpPr txBox="1">
            <a:spLocks noChangeArrowheads="1"/>
          </p:cNvSpPr>
          <p:nvPr/>
        </p:nvSpPr>
        <p:spPr bwMode="auto">
          <a:xfrm>
            <a:off x="1524000" y="38100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t>Should Your Code Be Open Source?</a:t>
            </a:r>
          </a:p>
        </p:txBody>
      </p:sp>
      <p:sp>
        <p:nvSpPr>
          <p:cNvPr id="2" name="TextBox 1"/>
          <p:cNvSpPr txBox="1"/>
          <p:nvPr/>
        </p:nvSpPr>
        <p:spPr>
          <a:xfrm>
            <a:off x="1905000" y="1219200"/>
            <a:ext cx="8077200" cy="1570038"/>
          </a:xfrm>
          <a:prstGeom prst="rect">
            <a:avLst/>
          </a:prstGeom>
          <a:noFill/>
        </p:spPr>
        <p:txBody>
          <a:bodyPr>
            <a:spAutoFit/>
          </a:bodyPr>
          <a:lstStyle/>
          <a:p>
            <a:pPr eaLnBrk="1" hangingPunct="1">
              <a:defRPr/>
            </a:pPr>
            <a:r>
              <a:rPr lang="en-US" sz="2400" dirty="0">
                <a:latin typeface="Arial" charset="0"/>
              </a:rPr>
              <a:t>Open source code:</a:t>
            </a:r>
          </a:p>
          <a:p>
            <a:pPr marL="342900" indent="-342900" eaLnBrk="1" hangingPunct="1">
              <a:buFont typeface="Arial" pitchFamily="34" charset="0"/>
              <a:buChar char="•"/>
              <a:defRPr/>
            </a:pPr>
            <a:r>
              <a:rPr lang="en-US" sz="2400" dirty="0">
                <a:latin typeface="Arial" charset="0"/>
              </a:rPr>
              <a:t>Allows the industry to make rapid progress because new code can easily be built on top of existing code.</a:t>
            </a:r>
          </a:p>
          <a:p>
            <a:pPr marL="342900" indent="-342900" eaLnBrk="1" hangingPunct="1">
              <a:buFont typeface="Arial" pitchFamily="34" charset="0"/>
              <a:buChar char="•"/>
              <a:defRPr/>
            </a:pPr>
            <a:r>
              <a:rPr lang="en-US" sz="2400" dirty="0">
                <a:latin typeface="Arial" charset="0"/>
              </a:rPr>
              <a:t>Is higher quality.</a:t>
            </a:r>
          </a:p>
        </p:txBody>
      </p:sp>
      <p:sp>
        <p:nvSpPr>
          <p:cNvPr id="248836" name="TextBox 4"/>
          <p:cNvSpPr txBox="1">
            <a:spLocks noChangeArrowheads="1"/>
          </p:cNvSpPr>
          <p:nvPr/>
        </p:nvSpPr>
        <p:spPr bwMode="auto">
          <a:xfrm>
            <a:off x="1906588" y="5791201"/>
            <a:ext cx="822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t>But where’s the competitive advantage?</a:t>
            </a:r>
          </a:p>
        </p:txBody>
      </p:sp>
      <p:sp>
        <p:nvSpPr>
          <p:cNvPr id="248837" name="TextBox 2"/>
          <p:cNvSpPr txBox="1">
            <a:spLocks noChangeArrowheads="1"/>
          </p:cNvSpPr>
          <p:nvPr/>
        </p:nvSpPr>
        <p:spPr bwMode="auto">
          <a:xfrm>
            <a:off x="2705100" y="3048000"/>
            <a:ext cx="76581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A 2011 report analyzed more than 37 million lines of open source software code and more than 300 million lines of proprietary software code from a sample of anonymous Coverity users. For open source projects, which have an average project size of 832,000 lines of code, the average number of defects per thousand lines of code was .45. For example, Linux 2.6, PHP 5.3, and PostgreSQL 9.1 had defect densities of .62, .20, and .21, respectively. But  in propriety codebases, which averaged 7.5 million lines of code, the average defect density was .64.</a:t>
            </a:r>
          </a:p>
          <a:p>
            <a:pPr eaLnBrk="1" hangingPunct="1">
              <a:spcBef>
                <a:spcPct val="0"/>
              </a:spcBef>
              <a:buFontTx/>
              <a:buNone/>
            </a:pPr>
            <a:endParaRPr lang="en-US" altLang="en-US" sz="1800"/>
          </a:p>
        </p:txBody>
      </p:sp>
    </p:spTree>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37570" name="Group 2"/>
          <p:cNvGraphicFramePr>
            <a:graphicFrameLocks noGrp="1"/>
          </p:cNvGraphicFramePr>
          <p:nvPr/>
        </p:nvGraphicFramePr>
        <p:xfrm>
          <a:off x="1828800" y="1524001"/>
          <a:ext cx="8305800" cy="4348163"/>
        </p:xfrm>
        <a:graphic>
          <a:graphicData uri="http://schemas.openxmlformats.org/drawingml/2006/table">
            <a:tbl>
              <a:tblPr/>
              <a:tblGrid>
                <a:gridCol w="2338526">
                  <a:extLst>
                    <a:ext uri="{9D8B030D-6E8A-4147-A177-3AD203B41FA5}">
                      <a16:colId xmlns:a16="http://schemas.microsoft.com/office/drawing/2014/main" val="20000"/>
                    </a:ext>
                  </a:extLst>
                </a:gridCol>
                <a:gridCol w="3064276">
                  <a:extLst>
                    <a:ext uri="{9D8B030D-6E8A-4147-A177-3AD203B41FA5}">
                      <a16:colId xmlns:a16="http://schemas.microsoft.com/office/drawing/2014/main" val="20001"/>
                    </a:ext>
                  </a:extLst>
                </a:gridCol>
                <a:gridCol w="2902998">
                  <a:extLst>
                    <a:ext uri="{9D8B030D-6E8A-4147-A177-3AD203B41FA5}">
                      <a16:colId xmlns:a16="http://schemas.microsoft.com/office/drawing/2014/main" val="20002"/>
                    </a:ext>
                  </a:extLst>
                </a:gridCol>
              </a:tblGrid>
              <a:tr h="1447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B: open source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CAE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B: proprietary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CAEC"/>
                    </a:solidFill>
                  </a:tcPr>
                </a:tc>
                <a:extLst>
                  <a:ext uri="{0D108BD9-81ED-4DB2-BD59-A6C34878D82A}">
                    <a16:rowId xmlns:a16="http://schemas.microsoft.com/office/drawing/2014/main" val="10000"/>
                  </a:ext>
                </a:extLst>
              </a:tr>
              <a:tr h="13557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A: open source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A: </a:t>
                      </a:r>
                      <a:r>
                        <a:rPr kumimoji="0" lang="en-US" sz="2800" b="0" i="0" u="none" strike="noStrike" cap="none" normalizeH="0" baseline="0" dirty="0">
                          <a:ln>
                            <a:noFill/>
                          </a:ln>
                          <a:solidFill>
                            <a:schemeClr val="tx1"/>
                          </a:solidFill>
                          <a:effectLst/>
                          <a:latin typeface="Arial" charset="0"/>
                          <a:sym typeface="Wingdings"/>
                        </a:rPr>
                        <a:t></a:t>
                      </a:r>
                      <a:endParaRPr kumimoji="0" lang="en-US" sz="2800" b="0" i="0" u="none" strike="noStrike" cap="none" normalizeH="0" baseline="0" dirty="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B: </a:t>
                      </a:r>
                      <a:r>
                        <a:rPr kumimoji="0" lang="en-US" sz="2800" b="0" i="0" u="none" strike="noStrike" cap="none" normalizeH="0" baseline="0" dirty="0">
                          <a:ln>
                            <a:noFill/>
                          </a:ln>
                          <a:solidFill>
                            <a:schemeClr val="tx1"/>
                          </a:solidFill>
                          <a:effectLst/>
                          <a:latin typeface="Arial" charset="0"/>
                          <a:sym typeface="Wingdings"/>
                        </a:rPr>
                        <a:t></a:t>
                      </a: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A: </a:t>
                      </a:r>
                      <a:r>
                        <a:rPr kumimoji="0" lang="en-US" sz="2800" b="0" i="0" u="none" strike="noStrike" cap="none" normalizeH="0" baseline="0" dirty="0">
                          <a:ln>
                            <a:noFill/>
                          </a:ln>
                          <a:solidFill>
                            <a:schemeClr val="tx1"/>
                          </a:solidFill>
                          <a:effectLst/>
                          <a:latin typeface="Arial" charset="0"/>
                          <a:sym typeface="Wingdings"/>
                        </a:rPr>
                        <a:t></a:t>
                      </a:r>
                      <a:endParaRPr kumimoji="0" lang="en-US" sz="2800" b="0" i="0" u="none" strike="noStrike" cap="none" normalizeH="0" baseline="0" dirty="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B: </a:t>
                      </a:r>
                      <a:r>
                        <a:rPr kumimoji="0" lang="en-US" sz="2800" b="0" i="0" u="none" strike="noStrike" cap="none" normalizeH="0" baseline="0" dirty="0">
                          <a:ln>
                            <a:noFill/>
                          </a:ln>
                          <a:solidFill>
                            <a:schemeClr val="tx1"/>
                          </a:solidFill>
                          <a:effectLst/>
                          <a:latin typeface="Arial" charset="0"/>
                          <a:sym typeface="Wingdings"/>
                        </a:rPr>
                        <a:t></a:t>
                      </a: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5446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A: proprietary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A: </a:t>
                      </a:r>
                      <a:r>
                        <a:rPr kumimoji="0" lang="en-US" sz="2800" b="0" i="0" u="none" strike="noStrike" cap="none" normalizeH="0" baseline="0" dirty="0">
                          <a:ln>
                            <a:noFill/>
                          </a:ln>
                          <a:solidFill>
                            <a:schemeClr val="tx1"/>
                          </a:solidFill>
                          <a:effectLst/>
                          <a:latin typeface="Arial" charset="0"/>
                          <a:sym typeface="Wingdings"/>
                        </a:rPr>
                        <a:t></a:t>
                      </a:r>
                      <a:endParaRPr kumimoji="0" lang="en-US" sz="2800" b="0" i="0" u="none" strike="noStrike" cap="none" normalizeH="0" baseline="0" dirty="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B: </a:t>
                      </a:r>
                      <a:r>
                        <a:rPr kumimoji="0" lang="en-US" sz="2800" b="0" i="0" u="none" strike="noStrike" cap="none" normalizeH="0" baseline="0" dirty="0">
                          <a:ln>
                            <a:noFill/>
                          </a:ln>
                          <a:solidFill>
                            <a:schemeClr val="tx1"/>
                          </a:solidFill>
                          <a:effectLst/>
                          <a:latin typeface="Arial" charset="0"/>
                          <a:sym typeface="Wingdings"/>
                        </a:rPr>
                        <a:t></a:t>
                      </a: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A: </a:t>
                      </a:r>
                      <a:r>
                        <a:rPr kumimoji="0" lang="en-US" sz="2800" b="0" i="0" u="none" strike="noStrike" cap="none" normalizeH="0" baseline="0" dirty="0">
                          <a:ln>
                            <a:noFill/>
                          </a:ln>
                          <a:solidFill>
                            <a:schemeClr val="tx1"/>
                          </a:solidFill>
                          <a:effectLst/>
                          <a:latin typeface="Arial" charset="0"/>
                          <a:sym typeface="Wingdings"/>
                        </a:rPr>
                        <a:t></a:t>
                      </a:r>
                      <a:endParaRPr kumimoji="0" lang="en-US" sz="2800" b="0" i="0" u="none" strike="noStrike" cap="none" normalizeH="0" baseline="0" dirty="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B: </a:t>
                      </a:r>
                      <a:r>
                        <a:rPr kumimoji="0" lang="en-US" sz="2800" b="0" i="0" u="none" strike="noStrike" cap="none" normalizeH="0" baseline="0" dirty="0">
                          <a:ln>
                            <a:noFill/>
                          </a:ln>
                          <a:solidFill>
                            <a:schemeClr val="tx1"/>
                          </a:solidFill>
                          <a:effectLst/>
                          <a:latin typeface="Arial" charset="0"/>
                          <a:sym typeface="Wingdings"/>
                        </a:rPr>
                        <a:t></a:t>
                      </a: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250900" name="Text Box 20"/>
          <p:cNvSpPr txBox="1">
            <a:spLocks noChangeArrowheads="1"/>
          </p:cNvSpPr>
          <p:nvPr/>
        </p:nvSpPr>
        <p:spPr bwMode="auto">
          <a:xfrm>
            <a:off x="1524000" y="38100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t>Should Your Code Be Open Source?</a:t>
            </a:r>
          </a:p>
        </p:txBody>
      </p:sp>
    </p:spTree>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37570" name="Group 2"/>
          <p:cNvGraphicFramePr>
            <a:graphicFrameLocks noGrp="1"/>
          </p:cNvGraphicFramePr>
          <p:nvPr/>
        </p:nvGraphicFramePr>
        <p:xfrm>
          <a:off x="1828800" y="1524001"/>
          <a:ext cx="8305800" cy="4348163"/>
        </p:xfrm>
        <a:graphic>
          <a:graphicData uri="http://schemas.openxmlformats.org/drawingml/2006/table">
            <a:tbl>
              <a:tblPr/>
              <a:tblGrid>
                <a:gridCol w="2338526">
                  <a:extLst>
                    <a:ext uri="{9D8B030D-6E8A-4147-A177-3AD203B41FA5}">
                      <a16:colId xmlns:a16="http://schemas.microsoft.com/office/drawing/2014/main" val="20000"/>
                    </a:ext>
                  </a:extLst>
                </a:gridCol>
                <a:gridCol w="3064276">
                  <a:extLst>
                    <a:ext uri="{9D8B030D-6E8A-4147-A177-3AD203B41FA5}">
                      <a16:colId xmlns:a16="http://schemas.microsoft.com/office/drawing/2014/main" val="20001"/>
                    </a:ext>
                  </a:extLst>
                </a:gridCol>
                <a:gridCol w="2902998">
                  <a:extLst>
                    <a:ext uri="{9D8B030D-6E8A-4147-A177-3AD203B41FA5}">
                      <a16:colId xmlns:a16="http://schemas.microsoft.com/office/drawing/2014/main" val="20002"/>
                    </a:ext>
                  </a:extLst>
                </a:gridCol>
              </a:tblGrid>
              <a:tr h="1447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B: open source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CAE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B: proprietary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CAEC"/>
                    </a:solidFill>
                  </a:tcPr>
                </a:tc>
                <a:extLst>
                  <a:ext uri="{0D108BD9-81ED-4DB2-BD59-A6C34878D82A}">
                    <a16:rowId xmlns:a16="http://schemas.microsoft.com/office/drawing/2014/main" val="10000"/>
                  </a:ext>
                </a:extLst>
              </a:tr>
              <a:tr h="13557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A: open source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0000"/>
                          </a:solidFill>
                          <a:effectLst/>
                          <a:latin typeface="Arial" charset="0"/>
                        </a:rPr>
                        <a:t>A: </a:t>
                      </a:r>
                      <a:r>
                        <a:rPr kumimoji="0" lang="en-US" sz="2800" b="0" i="0" u="none" strike="noStrike" cap="none" normalizeH="0" baseline="0" dirty="0">
                          <a:ln>
                            <a:noFill/>
                          </a:ln>
                          <a:solidFill>
                            <a:srgbClr val="FF0000"/>
                          </a:solidFill>
                          <a:effectLst/>
                          <a:latin typeface="Arial" charset="0"/>
                          <a:sym typeface="Wingdings"/>
                        </a:rPr>
                        <a:t></a:t>
                      </a:r>
                      <a:endParaRPr kumimoji="0" lang="en-US" sz="2800" b="0" i="0" u="none" strike="noStrike" cap="none" normalizeH="0" baseline="0" dirty="0">
                        <a:ln>
                          <a:noFill/>
                        </a:ln>
                        <a:solidFill>
                          <a:srgbClr val="FF0000"/>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B: </a:t>
                      </a:r>
                      <a:r>
                        <a:rPr kumimoji="0" lang="en-US" sz="2800" b="0" i="0" u="none" strike="noStrike" cap="none" normalizeH="0" baseline="0" dirty="0">
                          <a:ln>
                            <a:noFill/>
                          </a:ln>
                          <a:solidFill>
                            <a:schemeClr val="tx1"/>
                          </a:solidFill>
                          <a:effectLst/>
                          <a:latin typeface="Arial" charset="0"/>
                          <a:sym typeface="Wingdings"/>
                        </a:rPr>
                        <a:t></a:t>
                      </a: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0000"/>
                          </a:solidFill>
                          <a:effectLst/>
                          <a:latin typeface="Arial" charset="0"/>
                        </a:rPr>
                        <a:t>A: </a:t>
                      </a:r>
                      <a:r>
                        <a:rPr kumimoji="0" lang="en-US" sz="2800" b="0" i="0" u="none" strike="noStrike" cap="none" normalizeH="0" baseline="0" dirty="0">
                          <a:ln>
                            <a:noFill/>
                          </a:ln>
                          <a:solidFill>
                            <a:srgbClr val="FF0000"/>
                          </a:solidFill>
                          <a:effectLst/>
                          <a:latin typeface="Arial" charset="0"/>
                          <a:sym typeface="Wingdings"/>
                        </a:rPr>
                        <a:t></a:t>
                      </a:r>
                      <a:endParaRPr kumimoji="0" lang="en-US" sz="2800" b="0" i="0" u="none" strike="noStrike" cap="none" normalizeH="0" baseline="0" dirty="0">
                        <a:ln>
                          <a:noFill/>
                        </a:ln>
                        <a:solidFill>
                          <a:srgbClr val="FF0000"/>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B: </a:t>
                      </a:r>
                      <a:r>
                        <a:rPr kumimoji="0" lang="en-US" sz="2800" b="0" i="0" u="none" strike="noStrike" cap="none" normalizeH="0" baseline="0" dirty="0">
                          <a:ln>
                            <a:noFill/>
                          </a:ln>
                          <a:solidFill>
                            <a:schemeClr val="tx1"/>
                          </a:solidFill>
                          <a:effectLst/>
                          <a:latin typeface="Arial" charset="0"/>
                          <a:sym typeface="Wingdings"/>
                        </a:rPr>
                        <a:t></a:t>
                      </a: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5446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A: proprietary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0000"/>
                          </a:solidFill>
                          <a:effectLst/>
                          <a:latin typeface="Arial" charset="0"/>
                        </a:rPr>
                        <a:t>A: </a:t>
                      </a:r>
                      <a:r>
                        <a:rPr kumimoji="0" lang="en-US" sz="2800" b="0" i="0" u="none" strike="noStrike" cap="none" normalizeH="0" baseline="0" dirty="0">
                          <a:ln>
                            <a:noFill/>
                          </a:ln>
                          <a:solidFill>
                            <a:srgbClr val="FF0000"/>
                          </a:solidFill>
                          <a:effectLst/>
                          <a:latin typeface="Arial" charset="0"/>
                          <a:sym typeface="Wingdings"/>
                        </a:rPr>
                        <a:t></a:t>
                      </a:r>
                      <a:endParaRPr kumimoji="0" lang="en-US" sz="2800" b="0" i="0" u="none" strike="noStrike" cap="none" normalizeH="0" baseline="0" dirty="0">
                        <a:ln>
                          <a:noFill/>
                        </a:ln>
                        <a:solidFill>
                          <a:srgbClr val="FF0000"/>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B: </a:t>
                      </a:r>
                      <a:r>
                        <a:rPr kumimoji="0" lang="en-US" sz="2800" b="0" i="0" u="none" strike="noStrike" cap="none" normalizeH="0" baseline="0" dirty="0">
                          <a:ln>
                            <a:noFill/>
                          </a:ln>
                          <a:solidFill>
                            <a:schemeClr val="tx1"/>
                          </a:solidFill>
                          <a:effectLst/>
                          <a:latin typeface="Arial" charset="0"/>
                          <a:sym typeface="Wingdings"/>
                        </a:rPr>
                        <a:t></a:t>
                      </a: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0000"/>
                          </a:solidFill>
                          <a:effectLst/>
                          <a:latin typeface="Arial" charset="0"/>
                        </a:rPr>
                        <a:t>A: </a:t>
                      </a:r>
                      <a:r>
                        <a:rPr kumimoji="0" lang="en-US" sz="2800" b="0" i="0" u="none" strike="noStrike" cap="none" normalizeH="0" baseline="0" dirty="0">
                          <a:ln>
                            <a:noFill/>
                          </a:ln>
                          <a:solidFill>
                            <a:srgbClr val="FF0000"/>
                          </a:solidFill>
                          <a:effectLst/>
                          <a:latin typeface="Arial" charset="0"/>
                          <a:sym typeface="Wingdings"/>
                        </a:rPr>
                        <a:t></a:t>
                      </a:r>
                      <a:endParaRPr kumimoji="0" lang="en-US" sz="2800" b="0" i="0" u="none" strike="noStrike" cap="none" normalizeH="0" baseline="0" dirty="0">
                        <a:ln>
                          <a:noFill/>
                        </a:ln>
                        <a:solidFill>
                          <a:srgbClr val="FF0000"/>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B: </a:t>
                      </a:r>
                      <a:r>
                        <a:rPr kumimoji="0" lang="en-US" sz="2800" b="0" i="0" u="none" strike="noStrike" cap="none" normalizeH="0" baseline="0" dirty="0">
                          <a:ln>
                            <a:noFill/>
                          </a:ln>
                          <a:solidFill>
                            <a:schemeClr val="tx1"/>
                          </a:solidFill>
                          <a:effectLst/>
                          <a:latin typeface="Arial" charset="0"/>
                          <a:sym typeface="Wingdings"/>
                        </a:rPr>
                        <a:t></a:t>
                      </a: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252948" name="Text Box 20"/>
          <p:cNvSpPr txBox="1">
            <a:spLocks noChangeArrowheads="1"/>
          </p:cNvSpPr>
          <p:nvPr/>
        </p:nvSpPr>
        <p:spPr bwMode="auto">
          <a:xfrm>
            <a:off x="1524000" y="38100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t>Should Your Code Be Open Source?</a:t>
            </a:r>
          </a:p>
        </p:txBody>
      </p:sp>
    </p:spTree>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4978" name="Title 1"/>
          <p:cNvSpPr>
            <a:spLocks noGrp="1"/>
          </p:cNvSpPr>
          <p:nvPr>
            <p:ph type="title"/>
          </p:nvPr>
        </p:nvSpPr>
        <p:spPr>
          <a:xfrm>
            <a:off x="1981200" y="274638"/>
            <a:ext cx="8229600" cy="715962"/>
          </a:xfrm>
        </p:spPr>
        <p:txBody>
          <a:bodyPr/>
          <a:lstStyle/>
          <a:p>
            <a:r>
              <a:rPr lang="en-US" altLang="en-US" sz="3200" b="1"/>
              <a:t>Cyber Shilling</a:t>
            </a:r>
          </a:p>
        </p:txBody>
      </p:sp>
      <p:sp>
        <p:nvSpPr>
          <p:cNvPr id="254979" name="TextBox 3"/>
          <p:cNvSpPr txBox="1">
            <a:spLocks noChangeArrowheads="1"/>
          </p:cNvSpPr>
          <p:nvPr/>
        </p:nvSpPr>
        <p:spPr bwMode="auto">
          <a:xfrm>
            <a:off x="1985963" y="6324600"/>
            <a:ext cx="853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a:hlinkClick r:id="rId3"/>
              </a:rPr>
              <a:t>http://consumerist.com/2011/12/13/growing-number-of-cyber-shills-invade-online-reviews/</a:t>
            </a:r>
            <a:r>
              <a:rPr lang="en-US" altLang="en-US" sz="1000"/>
              <a:t> </a:t>
            </a:r>
          </a:p>
          <a:p>
            <a:pPr eaLnBrk="1" hangingPunct="1">
              <a:spcBef>
                <a:spcPct val="0"/>
              </a:spcBef>
              <a:buFontTx/>
              <a:buNone/>
            </a:pPr>
            <a:r>
              <a:rPr lang="en-US" altLang="en-US" sz="1000">
                <a:hlinkClick r:id="rId4"/>
              </a:rPr>
              <a:t>http://consciouslifenews.com/paid-internet-shill-shadowy-groups-manipulate-internet-opinion-debate/1147073/</a:t>
            </a:r>
            <a:r>
              <a:rPr lang="en-US" altLang="en-US" sz="1000"/>
              <a:t> </a:t>
            </a:r>
          </a:p>
        </p:txBody>
      </p:sp>
      <p:pic>
        <p:nvPicPr>
          <p:cNvPr id="254980" name="Picture 2" descr="http://gailleon.com/socialmedia.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2476" y="1066801"/>
            <a:ext cx="3463925"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1" name="Picture 4" descr="https://public.sn2.livefilestore.com/y1piZYAFRjHfikMhGFC82Fou5n2m3CcNy5ref53jimXlVgFpXIF_xBFBrqwwviyC17Vs2ZCTrb_eeyLg6UID2GIfQ/Shill.PNG?psid=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4439" y="3300414"/>
            <a:ext cx="6619875"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Title 1"/>
          <p:cNvSpPr>
            <a:spLocks noGrp="1"/>
          </p:cNvSpPr>
          <p:nvPr>
            <p:ph type="title"/>
          </p:nvPr>
        </p:nvSpPr>
        <p:spPr>
          <a:xfrm>
            <a:off x="1981200" y="274638"/>
            <a:ext cx="8229600" cy="715962"/>
          </a:xfrm>
        </p:spPr>
        <p:txBody>
          <a:bodyPr/>
          <a:lstStyle/>
          <a:p>
            <a:r>
              <a:rPr lang="en-US" altLang="en-US" sz="3200" b="1"/>
              <a:t>Cyber Shilling</a:t>
            </a:r>
          </a:p>
        </p:txBody>
      </p:sp>
      <p:sp>
        <p:nvSpPr>
          <p:cNvPr id="257027" name="TextBox 2"/>
          <p:cNvSpPr txBox="1">
            <a:spLocks noChangeArrowheads="1"/>
          </p:cNvSpPr>
          <p:nvPr/>
        </p:nvSpPr>
        <p:spPr bwMode="auto">
          <a:xfrm>
            <a:off x="2209800" y="1524001"/>
            <a:ext cx="76200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en-US" sz="2400"/>
              <a:t>Utilitarianism</a:t>
            </a:r>
          </a:p>
          <a:p>
            <a:pPr eaLnBrk="1" hangingPunct="1">
              <a:spcBef>
                <a:spcPct val="0"/>
              </a:spcBef>
            </a:pPr>
            <a:endParaRPr lang="en-US" altLang="en-US" sz="2400"/>
          </a:p>
          <a:p>
            <a:pPr eaLnBrk="1" hangingPunct="1">
              <a:spcBef>
                <a:spcPct val="0"/>
              </a:spcBef>
            </a:pPr>
            <a:endParaRPr lang="en-US" altLang="en-US" sz="2400"/>
          </a:p>
          <a:p>
            <a:pPr eaLnBrk="1" hangingPunct="1">
              <a:spcBef>
                <a:spcPct val="0"/>
              </a:spcBef>
            </a:pPr>
            <a:r>
              <a:rPr lang="en-US" altLang="en-US" sz="2400"/>
              <a:t>Categorical Imperative</a:t>
            </a:r>
          </a:p>
          <a:p>
            <a:pPr eaLnBrk="1" hangingPunct="1">
              <a:spcBef>
                <a:spcPct val="0"/>
              </a:spcBef>
            </a:pPr>
            <a:endParaRPr lang="en-US" altLang="en-US" sz="2400"/>
          </a:p>
          <a:p>
            <a:pPr eaLnBrk="1" hangingPunct="1">
              <a:spcBef>
                <a:spcPct val="0"/>
              </a:spcBef>
            </a:pPr>
            <a:endParaRPr lang="en-US" altLang="en-US" sz="2400"/>
          </a:p>
          <a:p>
            <a:pPr eaLnBrk="1" hangingPunct="1">
              <a:spcBef>
                <a:spcPct val="0"/>
              </a:spcBef>
            </a:pPr>
            <a:r>
              <a:rPr lang="en-US" altLang="en-US" sz="2400"/>
              <a:t>Rights of Persons</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Title 1"/>
          <p:cNvSpPr>
            <a:spLocks noGrp="1"/>
          </p:cNvSpPr>
          <p:nvPr>
            <p:ph type="title"/>
          </p:nvPr>
        </p:nvSpPr>
        <p:spPr>
          <a:xfrm>
            <a:off x="1981200" y="274638"/>
            <a:ext cx="8229600" cy="715962"/>
          </a:xfrm>
        </p:spPr>
        <p:txBody>
          <a:bodyPr/>
          <a:lstStyle/>
          <a:p>
            <a:r>
              <a:rPr lang="en-US" altLang="en-US" sz="3200" b="1"/>
              <a:t>Cyber Shilling</a:t>
            </a:r>
          </a:p>
        </p:txBody>
      </p:sp>
      <p:graphicFrame>
        <p:nvGraphicFramePr>
          <p:cNvPr id="4" name="Group 3"/>
          <p:cNvGraphicFramePr>
            <a:graphicFrameLocks noGrp="1"/>
          </p:cNvGraphicFramePr>
          <p:nvPr>
            <p:ph idx="1"/>
          </p:nvPr>
        </p:nvGraphicFramePr>
        <p:xfrm>
          <a:off x="2667001" y="1524000"/>
          <a:ext cx="6705601" cy="3651354"/>
        </p:xfrm>
        <a:graphic>
          <a:graphicData uri="http://schemas.openxmlformats.org/drawingml/2006/table">
            <a:tbl>
              <a:tblPr/>
              <a:tblGrid>
                <a:gridCol w="2273085">
                  <a:extLst>
                    <a:ext uri="{9D8B030D-6E8A-4147-A177-3AD203B41FA5}">
                      <a16:colId xmlns:a16="http://schemas.microsoft.com/office/drawing/2014/main" val="20000"/>
                    </a:ext>
                  </a:extLst>
                </a:gridCol>
                <a:gridCol w="2273085">
                  <a:extLst>
                    <a:ext uri="{9D8B030D-6E8A-4147-A177-3AD203B41FA5}">
                      <a16:colId xmlns:a16="http://schemas.microsoft.com/office/drawing/2014/main" val="20001"/>
                    </a:ext>
                  </a:extLst>
                </a:gridCol>
                <a:gridCol w="2159431">
                  <a:extLst>
                    <a:ext uri="{9D8B030D-6E8A-4147-A177-3AD203B41FA5}">
                      <a16:colId xmlns:a16="http://schemas.microsoft.com/office/drawing/2014/main" val="20002"/>
                    </a:ext>
                  </a:extLst>
                </a:gridCol>
              </a:tblGrid>
              <a:tr h="9813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marT="45695" marB="456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800" b="1" i="0" u="none" strike="noStrike" cap="none" normalizeH="0" baseline="0" dirty="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rPr>
                        <a:t>B is honest</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800" b="1" i="0" u="none" strike="noStrike" cap="none" normalizeH="0" baseline="0" dirty="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rPr>
                        <a:t>B shills</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ndParaRPr>
                    </a:p>
                  </a:txBody>
                  <a:tcPr marT="45695" marB="456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3493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rPr>
                        <a:t>A is honest</a:t>
                      </a:r>
                    </a:p>
                  </a:txBody>
                  <a:tcPr marT="45695" marB="456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0000"/>
                          </a:solidFill>
                          <a:effectLst/>
                          <a:latin typeface="Arial" charset="0"/>
                        </a:rPr>
                        <a:t>A: </a:t>
                      </a:r>
                      <a:r>
                        <a:rPr kumimoji="0" lang="en-US" sz="2400" b="0" i="0" u="none" strike="noStrike" cap="none" normalizeH="0" baseline="0" dirty="0">
                          <a:ln>
                            <a:noFill/>
                          </a:ln>
                          <a:solidFill>
                            <a:srgbClr val="FF0000"/>
                          </a:solidFill>
                          <a:effectLst/>
                          <a:latin typeface="Arial" charset="0"/>
                          <a:sym typeface="Wingdings"/>
                        </a:rPr>
                        <a:t></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rgbClr val="FF0000"/>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B: </a:t>
                      </a:r>
                      <a:r>
                        <a:rPr kumimoji="0" lang="en-US" sz="2400" b="0" i="0" u="none" strike="noStrike" cap="none" normalizeH="0" baseline="0" dirty="0">
                          <a:ln>
                            <a:noFill/>
                          </a:ln>
                          <a:solidFill>
                            <a:schemeClr val="tx1"/>
                          </a:solidFill>
                          <a:effectLst/>
                          <a:latin typeface="Arial" charset="0"/>
                          <a:sym typeface="Wingdings"/>
                        </a:rPr>
                        <a:t></a:t>
                      </a:r>
                      <a:endParaRPr kumimoji="0" lang="en-US" sz="2400" b="0" i="0" u="none" strike="noStrike" cap="none" normalizeH="0" baseline="0" dirty="0">
                        <a:ln>
                          <a:noFill/>
                        </a:ln>
                        <a:solidFill>
                          <a:schemeClr val="tx1"/>
                        </a:solidFill>
                        <a:effectLst/>
                        <a:latin typeface="Arial" charset="0"/>
                      </a:endParaRP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0000"/>
                          </a:solidFill>
                          <a:effectLst/>
                          <a:latin typeface="Arial" charset="0"/>
                        </a:rPr>
                        <a:t>A: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rgbClr val="FF0000"/>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B: </a:t>
                      </a:r>
                      <a:r>
                        <a:rPr kumimoji="0" lang="en-US" sz="2400" b="0" i="0" u="none" strike="noStrike" cap="none" normalizeH="0" baseline="0" dirty="0">
                          <a:ln>
                            <a:noFill/>
                          </a:ln>
                          <a:solidFill>
                            <a:schemeClr val="tx1"/>
                          </a:solidFill>
                          <a:effectLst/>
                          <a:latin typeface="Arial" charset="0"/>
                          <a:sym typeface="Wingdings"/>
                        </a:rPr>
                        <a:t></a:t>
                      </a:r>
                      <a:endParaRPr kumimoji="0" lang="en-US" sz="2400" b="0" i="0" u="none" strike="noStrike" cap="none" normalizeH="0" baseline="0" dirty="0">
                        <a:ln>
                          <a:noFill/>
                        </a:ln>
                        <a:solidFill>
                          <a:schemeClr val="tx1"/>
                        </a:solidFill>
                        <a:effectLst/>
                        <a:latin typeface="Arial" charset="0"/>
                      </a:endParaRPr>
                    </a:p>
                  </a:txBody>
                  <a:tcPr marT="45695" marB="456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3493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rPr>
                        <a:t>A shills</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ndParaRPr>
                    </a:p>
                  </a:txBody>
                  <a:tcPr marT="45695" marB="456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cap="none" normalizeH="0" baseline="0" dirty="0">
                          <a:ln>
                            <a:noFill/>
                          </a:ln>
                          <a:solidFill>
                            <a:srgbClr val="FF0000"/>
                          </a:solidFill>
                          <a:effectLst/>
                          <a:latin typeface="Arial" charset="0"/>
                        </a:rPr>
                        <a:t>A: </a:t>
                      </a:r>
                      <a:r>
                        <a:rPr kumimoji="0" lang="en-US" sz="2400" b="0" i="0" u="none" strike="noStrike" cap="none" normalizeH="0" baseline="0" dirty="0">
                          <a:ln>
                            <a:noFill/>
                          </a:ln>
                          <a:solidFill>
                            <a:srgbClr val="FF0000"/>
                          </a:solidFill>
                          <a:effectLst/>
                          <a:latin typeface="Arial" charset="0"/>
                          <a:sym typeface="Wingdings"/>
                        </a:rPr>
                        <a:t></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cap="none" normalizeH="0" baseline="0" dirty="0">
                        <a:ln>
                          <a:noFill/>
                        </a:ln>
                        <a:solidFill>
                          <a:srgbClr val="FF0000"/>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B: </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0000"/>
                          </a:solidFill>
                          <a:effectLst/>
                          <a:latin typeface="Arial" charset="0"/>
                        </a:rPr>
                        <a:t>A: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rgbClr val="FF0000"/>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B:</a:t>
                      </a:r>
                    </a:p>
                  </a:txBody>
                  <a:tcPr marT="45695" marB="456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a:xfrm>
            <a:off x="1981200" y="274638"/>
            <a:ext cx="8229600" cy="487362"/>
          </a:xfrm>
        </p:spPr>
        <p:txBody>
          <a:bodyPr/>
          <a:lstStyle/>
          <a:p>
            <a:pPr eaLnBrk="1" hangingPunct="1"/>
            <a:r>
              <a:rPr lang="en-US" altLang="en-US" sz="3200" b="1"/>
              <a:t>A Typical Solution</a:t>
            </a:r>
          </a:p>
        </p:txBody>
      </p:sp>
      <p:sp>
        <p:nvSpPr>
          <p:cNvPr id="261123" name="Rectangle 3"/>
          <p:cNvSpPr>
            <a:spLocks noGrp="1" noChangeArrowheads="1"/>
          </p:cNvSpPr>
          <p:nvPr>
            <p:ph type="body" idx="1"/>
          </p:nvPr>
        </p:nvSpPr>
        <p:spPr/>
        <p:txBody>
          <a:bodyPr/>
          <a:lstStyle/>
          <a:p>
            <a:pPr eaLnBrk="1" hangingPunct="1"/>
            <a:r>
              <a:rPr lang="en-US" altLang="en-US" sz="2400"/>
              <a:t>Laws enforce the contract.</a:t>
            </a:r>
          </a:p>
          <a:p>
            <a:pPr eaLnBrk="1" hangingPunct="1"/>
            <a:endParaRPr lang="en-US" altLang="en-US" sz="2400"/>
          </a:p>
          <a:p>
            <a:pPr eaLnBrk="1" hangingPunct="1"/>
            <a:r>
              <a:rPr lang="en-US" altLang="en-US" sz="2400"/>
              <a:t>But note that not all laws are justified by social contract theory.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a:xfrm>
            <a:off x="1981200" y="274638"/>
            <a:ext cx="8229600" cy="563562"/>
          </a:xfrm>
        </p:spPr>
        <p:txBody>
          <a:bodyPr/>
          <a:lstStyle/>
          <a:p>
            <a:pPr eaLnBrk="1" hangingPunct="1"/>
            <a:r>
              <a:rPr lang="en-US" altLang="en-US" sz="3200" b="1"/>
              <a:t>Virtue Ethics</a:t>
            </a:r>
          </a:p>
        </p:txBody>
      </p:sp>
      <p:sp>
        <p:nvSpPr>
          <p:cNvPr id="263171" name="Rectangle 3"/>
          <p:cNvSpPr>
            <a:spLocks noGrp="1" noChangeArrowheads="1"/>
          </p:cNvSpPr>
          <p:nvPr>
            <p:ph type="body" idx="1"/>
          </p:nvPr>
        </p:nvSpPr>
        <p:spPr/>
        <p:txBody>
          <a:bodyPr/>
          <a:lstStyle/>
          <a:p>
            <a:pPr eaLnBrk="1" hangingPunct="1"/>
            <a:r>
              <a:rPr lang="en-US" altLang="en-US" sz="2800"/>
              <a:t>You chop down a tree in your front yard because:</a:t>
            </a:r>
          </a:p>
        </p:txBody>
      </p:sp>
      <p:sp>
        <p:nvSpPr>
          <p:cNvPr id="263172" name="Text Box 4"/>
          <p:cNvSpPr txBox="1">
            <a:spLocks noChangeArrowheads="1"/>
          </p:cNvSpPr>
          <p:nvPr/>
        </p:nvSpPr>
        <p:spPr bwMode="auto">
          <a:xfrm>
            <a:off x="3276600" y="3048001"/>
            <a:ext cx="6324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t>Your grass is dying and your children need a place to play.</a:t>
            </a: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981200" y="274638"/>
            <a:ext cx="8229600" cy="563562"/>
          </a:xfrm>
        </p:spPr>
        <p:txBody>
          <a:bodyPr/>
          <a:lstStyle/>
          <a:p>
            <a:pPr eaLnBrk="1" hangingPunct="1"/>
            <a:r>
              <a:rPr lang="en-US" altLang="en-US" sz="3200" b="1"/>
              <a:t>How Do People Actually Decide?</a:t>
            </a:r>
          </a:p>
        </p:txBody>
      </p:sp>
      <p:sp>
        <p:nvSpPr>
          <p:cNvPr id="27651" name="Rectangle 3"/>
          <p:cNvSpPr>
            <a:spLocks noGrp="1" noChangeArrowheads="1"/>
          </p:cNvSpPr>
          <p:nvPr>
            <p:ph type="body" idx="1"/>
          </p:nvPr>
        </p:nvSpPr>
        <p:spPr>
          <a:xfrm>
            <a:off x="1905000" y="1090900"/>
            <a:ext cx="8229600" cy="609600"/>
          </a:xfrm>
        </p:spPr>
        <p:txBody>
          <a:bodyPr/>
          <a:lstStyle/>
          <a:p>
            <a:pPr eaLnBrk="1" hangingPunct="1"/>
            <a:r>
              <a:rPr lang="en-US" altLang="en-US" sz="2800" dirty="0"/>
              <a:t>It feels right.</a:t>
            </a:r>
          </a:p>
        </p:txBody>
      </p:sp>
      <p:sp>
        <p:nvSpPr>
          <p:cNvPr id="27652" name="Text Box 4"/>
          <p:cNvSpPr txBox="1">
            <a:spLocks noChangeArrowheads="1"/>
          </p:cNvSpPr>
          <p:nvPr/>
        </p:nvSpPr>
        <p:spPr bwMode="auto">
          <a:xfrm>
            <a:off x="2057400" y="2819401"/>
            <a:ext cx="792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sp>
        <p:nvSpPr>
          <p:cNvPr id="27653" name="Text Box 5"/>
          <p:cNvSpPr txBox="1">
            <a:spLocks noChangeArrowheads="1"/>
          </p:cNvSpPr>
          <p:nvPr/>
        </p:nvSpPr>
        <p:spPr bwMode="auto">
          <a:xfrm>
            <a:off x="2971800" y="1842361"/>
            <a:ext cx="70104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a:t>You think that information should be free so you download all of JSTOR.   </a:t>
            </a:r>
          </a:p>
        </p:txBody>
      </p:sp>
      <p:pic>
        <p:nvPicPr>
          <p:cNvPr id="6" name="Picture 2" descr="http://graphics8.nytimes.com/images/2013/01/13/us/SWARTZ/SWARTZ-article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183656"/>
            <a:ext cx="4158452" cy="2819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274" name="Picture 2" descr="https://www.henrymakow.com/upload_images/Who-Killed-Aaron-Swartz.jpg">
            <a:extLst>
              <a:ext uri="{FF2B5EF4-FFF2-40B4-BE49-F238E27FC236}">
                <a16:creationId xmlns:a16="http://schemas.microsoft.com/office/drawing/2014/main" id="{327047D0-DA05-4608-BB2C-488769E8F6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2726" y="2868563"/>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56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02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a:xfrm>
            <a:off x="1981200" y="274638"/>
            <a:ext cx="8229600" cy="563562"/>
          </a:xfrm>
        </p:spPr>
        <p:txBody>
          <a:bodyPr/>
          <a:lstStyle/>
          <a:p>
            <a:pPr eaLnBrk="1" hangingPunct="1"/>
            <a:r>
              <a:rPr lang="en-US" altLang="en-US" sz="3200" b="1"/>
              <a:t>Virtue Ethics</a:t>
            </a:r>
          </a:p>
        </p:txBody>
      </p:sp>
      <p:sp>
        <p:nvSpPr>
          <p:cNvPr id="264195" name="Rectangle 3"/>
          <p:cNvSpPr>
            <a:spLocks noGrp="1" noChangeArrowheads="1"/>
          </p:cNvSpPr>
          <p:nvPr>
            <p:ph type="body" idx="1"/>
          </p:nvPr>
        </p:nvSpPr>
        <p:spPr/>
        <p:txBody>
          <a:bodyPr/>
          <a:lstStyle/>
          <a:p>
            <a:pPr eaLnBrk="1" hangingPunct="1"/>
            <a:r>
              <a:rPr lang="en-US" altLang="en-US" sz="2800"/>
              <a:t>You chop down a tree in your front yard because:</a:t>
            </a:r>
          </a:p>
        </p:txBody>
      </p:sp>
      <p:sp>
        <p:nvSpPr>
          <p:cNvPr id="264196" name="Text Box 4"/>
          <p:cNvSpPr txBox="1">
            <a:spLocks noChangeArrowheads="1"/>
          </p:cNvSpPr>
          <p:nvPr/>
        </p:nvSpPr>
        <p:spPr bwMode="auto">
          <a:xfrm>
            <a:off x="3276600" y="3048000"/>
            <a:ext cx="632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t>You want to spite your neighbor.</a:t>
            </a:r>
          </a:p>
        </p:txBody>
      </p:sp>
    </p:spTree>
  </p:cSld>
  <p:clrMapOvr>
    <a:masterClrMapping/>
  </p:clrMapOvr>
  <p:transition spd="slow"/>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a:xfrm>
            <a:off x="1981200" y="274638"/>
            <a:ext cx="8229600" cy="563562"/>
          </a:xfrm>
        </p:spPr>
        <p:txBody>
          <a:bodyPr/>
          <a:lstStyle/>
          <a:p>
            <a:pPr eaLnBrk="1" hangingPunct="1"/>
            <a:r>
              <a:rPr lang="en-US" altLang="en-US" sz="3200" b="1"/>
              <a:t>Virtue Ethics</a:t>
            </a:r>
          </a:p>
        </p:txBody>
      </p:sp>
      <p:sp>
        <p:nvSpPr>
          <p:cNvPr id="266243" name="Rectangle 3"/>
          <p:cNvSpPr>
            <a:spLocks noGrp="1" noChangeArrowheads="1"/>
          </p:cNvSpPr>
          <p:nvPr>
            <p:ph type="body" idx="1"/>
          </p:nvPr>
        </p:nvSpPr>
        <p:spPr/>
        <p:txBody>
          <a:bodyPr/>
          <a:lstStyle/>
          <a:p>
            <a:pPr eaLnBrk="1" hangingPunct="1"/>
            <a:r>
              <a:rPr lang="en-US" altLang="en-US" sz="2800"/>
              <a:t>You write code with an important bug because:</a:t>
            </a:r>
          </a:p>
        </p:txBody>
      </p:sp>
      <p:sp>
        <p:nvSpPr>
          <p:cNvPr id="266244" name="Text Box 4"/>
          <p:cNvSpPr txBox="1">
            <a:spLocks noChangeArrowheads="1"/>
          </p:cNvSpPr>
          <p:nvPr/>
        </p:nvSpPr>
        <p:spPr bwMode="auto">
          <a:xfrm>
            <a:off x="3276600" y="3048000"/>
            <a:ext cx="632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t>You want to stick it to your company.</a:t>
            </a:r>
          </a:p>
        </p:txBody>
      </p:sp>
    </p:spTree>
  </p:cSld>
  <p:clrMapOvr>
    <a:masterClrMapping/>
  </p:clrMapOvr>
  <p:transition spd="slow"/>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a:xfrm>
            <a:off x="1981200" y="274638"/>
            <a:ext cx="8229600" cy="563562"/>
          </a:xfrm>
        </p:spPr>
        <p:txBody>
          <a:bodyPr/>
          <a:lstStyle/>
          <a:p>
            <a:pPr eaLnBrk="1" hangingPunct="1"/>
            <a:r>
              <a:rPr lang="en-US" altLang="en-US" sz="3200" b="1"/>
              <a:t>Virtue Ethics</a:t>
            </a:r>
          </a:p>
        </p:txBody>
      </p:sp>
      <p:sp>
        <p:nvSpPr>
          <p:cNvPr id="267267" name="Rectangle 3"/>
          <p:cNvSpPr>
            <a:spLocks noGrp="1" noChangeArrowheads="1"/>
          </p:cNvSpPr>
          <p:nvPr>
            <p:ph type="body" idx="1"/>
          </p:nvPr>
        </p:nvSpPr>
        <p:spPr/>
        <p:txBody>
          <a:bodyPr/>
          <a:lstStyle/>
          <a:p>
            <a:pPr eaLnBrk="1" hangingPunct="1"/>
            <a:r>
              <a:rPr lang="en-US" altLang="en-US" sz="2800"/>
              <a:t>You write code with an important bug because:</a:t>
            </a:r>
          </a:p>
        </p:txBody>
      </p:sp>
      <p:sp>
        <p:nvSpPr>
          <p:cNvPr id="267268" name="Text Box 4"/>
          <p:cNvSpPr txBox="1">
            <a:spLocks noChangeArrowheads="1"/>
          </p:cNvSpPr>
          <p:nvPr/>
        </p:nvSpPr>
        <p:spPr bwMode="auto">
          <a:xfrm>
            <a:off x="3276600" y="3048000"/>
            <a:ext cx="632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t>You simply messed up.</a:t>
            </a:r>
          </a:p>
        </p:txBody>
      </p:sp>
    </p:spTree>
  </p:cSld>
  <p:clrMapOvr>
    <a:masterClrMapping/>
  </p:clrMapOvr>
  <p:transition spd="slow"/>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3410" name="Title 1"/>
          <p:cNvSpPr>
            <a:spLocks noGrp="1"/>
          </p:cNvSpPr>
          <p:nvPr>
            <p:ph type="title"/>
          </p:nvPr>
        </p:nvSpPr>
        <p:spPr>
          <a:xfrm>
            <a:off x="1981200" y="274638"/>
            <a:ext cx="8229600" cy="715962"/>
          </a:xfrm>
        </p:spPr>
        <p:txBody>
          <a:bodyPr/>
          <a:lstStyle/>
          <a:p>
            <a:r>
              <a:rPr lang="en-US" altLang="en-US" sz="3200" b="1"/>
              <a:t>Can Science Answer the Questions?</a:t>
            </a:r>
          </a:p>
        </p:txBody>
      </p:sp>
      <p:sp>
        <p:nvSpPr>
          <p:cNvPr id="273411" name="Content Placeholder 2"/>
          <p:cNvSpPr>
            <a:spLocks noGrp="1"/>
          </p:cNvSpPr>
          <p:nvPr>
            <p:ph idx="1"/>
          </p:nvPr>
        </p:nvSpPr>
        <p:spPr>
          <a:xfrm>
            <a:off x="2286000" y="1562100"/>
            <a:ext cx="8229600" cy="5067300"/>
          </a:xfrm>
        </p:spPr>
        <p:txBody>
          <a:bodyPr/>
          <a:lstStyle/>
          <a:p>
            <a:r>
              <a:rPr lang="en-US" altLang="en-US" sz="2400"/>
              <a:t>What are we trying to achieve (what is “good”)?</a:t>
            </a:r>
          </a:p>
          <a:p>
            <a:pPr lvl="1">
              <a:buFont typeface="Arial" panose="020B0604020202020204" pitchFamily="34" charset="0"/>
              <a:buChar char="•"/>
            </a:pPr>
            <a:endParaRPr lang="en-US" altLang="en-US" sz="1200"/>
          </a:p>
          <a:p>
            <a:endParaRPr lang="en-US" altLang="en-US" sz="2400"/>
          </a:p>
          <a:p>
            <a:endParaRPr lang="en-US" altLang="en-US" sz="2400"/>
          </a:p>
          <a:p>
            <a:endParaRPr lang="en-US" altLang="en-US" sz="2400"/>
          </a:p>
          <a:p>
            <a:endParaRPr lang="en-US" altLang="en-US" sz="2400"/>
          </a:p>
          <a:p>
            <a:endParaRPr lang="en-US" altLang="en-US" sz="2400"/>
          </a:p>
          <a:p>
            <a:r>
              <a:rPr lang="en-US" altLang="en-US" sz="2400"/>
              <a:t>How can we achieve it (what actions are moral)?</a:t>
            </a:r>
          </a:p>
          <a:p>
            <a:pPr lvl="1"/>
            <a:endParaRPr lang="en-US" altLang="en-US" sz="1200"/>
          </a:p>
        </p:txBody>
      </p:sp>
      <p:sp>
        <p:nvSpPr>
          <p:cNvPr id="273412" name="TextBox 3"/>
          <p:cNvSpPr txBox="1">
            <a:spLocks noChangeArrowheads="1"/>
          </p:cNvSpPr>
          <p:nvPr/>
        </p:nvSpPr>
        <p:spPr bwMode="auto">
          <a:xfrm>
            <a:off x="1981200" y="1096963"/>
            <a:ext cx="8153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t>Two key questions:</a:t>
            </a:r>
            <a:endParaRPr lang="en-US" altLang="en-US" sz="1800"/>
          </a:p>
        </p:txBody>
      </p:sp>
    </p:spTree>
  </p:cSld>
  <p:clrMapOvr>
    <a:masterClrMapping/>
  </p:clrMapOvr>
  <p:transition spd="slow"/>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4434" name="Title 1"/>
          <p:cNvSpPr>
            <a:spLocks noGrp="1"/>
          </p:cNvSpPr>
          <p:nvPr>
            <p:ph type="title"/>
          </p:nvPr>
        </p:nvSpPr>
        <p:spPr>
          <a:xfrm>
            <a:off x="1981200" y="274638"/>
            <a:ext cx="8229600" cy="715962"/>
          </a:xfrm>
        </p:spPr>
        <p:txBody>
          <a:bodyPr/>
          <a:lstStyle/>
          <a:p>
            <a:r>
              <a:rPr lang="en-US" altLang="en-US" sz="3200" b="1"/>
              <a:t>Can Science Answer the Questions?</a:t>
            </a:r>
          </a:p>
        </p:txBody>
      </p:sp>
      <p:sp>
        <p:nvSpPr>
          <p:cNvPr id="274435" name="Content Placeholder 2"/>
          <p:cNvSpPr>
            <a:spLocks noGrp="1"/>
          </p:cNvSpPr>
          <p:nvPr>
            <p:ph idx="1"/>
          </p:nvPr>
        </p:nvSpPr>
        <p:spPr>
          <a:xfrm>
            <a:off x="2286000" y="1562100"/>
            <a:ext cx="8229600" cy="5067300"/>
          </a:xfrm>
        </p:spPr>
        <p:txBody>
          <a:bodyPr/>
          <a:lstStyle/>
          <a:p>
            <a:r>
              <a:rPr lang="en-US" altLang="en-US" sz="2400" dirty="0"/>
              <a:t>What are we trying to achieve (what is “good”)?</a:t>
            </a:r>
          </a:p>
          <a:p>
            <a:pPr lvl="1">
              <a:buFont typeface="Arial" panose="020B0604020202020204" pitchFamily="34" charset="0"/>
              <a:buChar char="•"/>
            </a:pPr>
            <a:endParaRPr lang="en-US" altLang="en-US" sz="1200" dirty="0"/>
          </a:p>
          <a:p>
            <a:endParaRPr lang="en-US" altLang="en-US" sz="2400" dirty="0"/>
          </a:p>
          <a:p>
            <a:endParaRPr lang="en-US" altLang="en-US" sz="2400" dirty="0"/>
          </a:p>
          <a:p>
            <a:endParaRPr lang="en-US" altLang="en-US" sz="2400" dirty="0"/>
          </a:p>
          <a:p>
            <a:endParaRPr lang="en-US" altLang="en-US" sz="2400" dirty="0"/>
          </a:p>
          <a:p>
            <a:endParaRPr lang="en-US" altLang="en-US" sz="2400" dirty="0"/>
          </a:p>
          <a:p>
            <a:r>
              <a:rPr lang="en-US" altLang="en-US" sz="2400" dirty="0"/>
              <a:t>How can we achieve it (what actions are moral)?</a:t>
            </a:r>
          </a:p>
          <a:p>
            <a:pPr lvl="1"/>
            <a:endParaRPr lang="en-US" altLang="en-US" sz="1200" dirty="0"/>
          </a:p>
          <a:p>
            <a:pPr lvl="1">
              <a:buFont typeface="Arial" panose="020B0604020202020204" pitchFamily="34" charset="0"/>
              <a:buChar char="•"/>
            </a:pPr>
            <a:r>
              <a:rPr lang="en-US" altLang="en-US" sz="2000" dirty="0"/>
              <a:t>Collect data.</a:t>
            </a:r>
          </a:p>
          <a:p>
            <a:pPr lvl="1">
              <a:buFont typeface="Arial" panose="020B0604020202020204" pitchFamily="34" charset="0"/>
              <a:buChar char="•"/>
            </a:pPr>
            <a:r>
              <a:rPr lang="en-US" altLang="en-US" sz="2000" dirty="0"/>
              <a:t>Compute expected value</a:t>
            </a:r>
          </a:p>
          <a:p>
            <a:pPr lvl="1">
              <a:buFont typeface="Arial" panose="020B0604020202020204" pitchFamily="34" charset="0"/>
              <a:buChar char="•"/>
            </a:pPr>
            <a:r>
              <a:rPr lang="en-US" altLang="en-US" sz="2000" dirty="0"/>
              <a:t>Constrained optimization</a:t>
            </a:r>
          </a:p>
        </p:txBody>
      </p:sp>
      <p:sp>
        <p:nvSpPr>
          <p:cNvPr id="274436" name="TextBox 3"/>
          <p:cNvSpPr txBox="1">
            <a:spLocks noChangeArrowheads="1"/>
          </p:cNvSpPr>
          <p:nvPr/>
        </p:nvSpPr>
        <p:spPr bwMode="auto">
          <a:xfrm>
            <a:off x="1981200" y="1096963"/>
            <a:ext cx="8153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t>Two key questions:</a:t>
            </a:r>
            <a:endParaRPr lang="en-US" altLang="en-US" sz="1800"/>
          </a:p>
        </p:txBody>
      </p:sp>
    </p:spTree>
  </p:cSld>
  <p:clrMapOvr>
    <a:masterClrMapping/>
  </p:clrMapOvr>
  <p:transition spd="slow"/>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5458" name="Title 1"/>
          <p:cNvSpPr>
            <a:spLocks noGrp="1"/>
          </p:cNvSpPr>
          <p:nvPr>
            <p:ph type="title"/>
          </p:nvPr>
        </p:nvSpPr>
        <p:spPr>
          <a:xfrm>
            <a:off x="1981200" y="274638"/>
            <a:ext cx="8229600" cy="715962"/>
          </a:xfrm>
        </p:spPr>
        <p:txBody>
          <a:bodyPr/>
          <a:lstStyle/>
          <a:p>
            <a:r>
              <a:rPr lang="en-US" altLang="en-US" sz="3200" b="1" dirty="0"/>
              <a:t>Can Science Answer the Questions?</a:t>
            </a:r>
          </a:p>
        </p:txBody>
      </p:sp>
      <p:sp>
        <p:nvSpPr>
          <p:cNvPr id="275459" name="Content Placeholder 2"/>
          <p:cNvSpPr>
            <a:spLocks noGrp="1"/>
          </p:cNvSpPr>
          <p:nvPr>
            <p:ph idx="1"/>
          </p:nvPr>
        </p:nvSpPr>
        <p:spPr>
          <a:xfrm>
            <a:off x="2286000" y="1562100"/>
            <a:ext cx="8229600" cy="5067300"/>
          </a:xfrm>
        </p:spPr>
        <p:txBody>
          <a:bodyPr/>
          <a:lstStyle/>
          <a:p>
            <a:r>
              <a:rPr lang="en-US" altLang="en-US" sz="2400" dirty="0"/>
              <a:t>What are we trying to achieve (what is “good”)?</a:t>
            </a:r>
          </a:p>
          <a:p>
            <a:pPr lvl="1">
              <a:buFont typeface="Arial" panose="020B0604020202020204" pitchFamily="34" charset="0"/>
              <a:buChar char="•"/>
            </a:pPr>
            <a:endParaRPr lang="en-US" altLang="en-US" sz="1200" dirty="0"/>
          </a:p>
          <a:p>
            <a:pPr lvl="1">
              <a:buFont typeface="Arial" panose="020B0604020202020204" pitchFamily="34" charset="0"/>
              <a:buChar char="•"/>
            </a:pPr>
            <a:r>
              <a:rPr lang="en-US" altLang="en-US" sz="2000" dirty="0"/>
              <a:t>Generally thought of as outside the purview of science.</a:t>
            </a:r>
          </a:p>
          <a:p>
            <a:pPr lvl="1">
              <a:buFont typeface="Arial" panose="020B0604020202020204" pitchFamily="34" charset="0"/>
              <a:buChar char="•"/>
            </a:pPr>
            <a:r>
              <a:rPr lang="en-US" altLang="en-US" sz="2000" dirty="0"/>
              <a:t>But could modern neuroscience answer the question:</a:t>
            </a:r>
          </a:p>
          <a:p>
            <a:pPr lvl="1">
              <a:buFont typeface="Arial" panose="020B0604020202020204" pitchFamily="34" charset="0"/>
              <a:buChar char="•"/>
            </a:pPr>
            <a:r>
              <a:rPr lang="en-US" altLang="en-US" sz="2000" dirty="0"/>
              <a:t>What is human well-being?</a:t>
            </a:r>
          </a:p>
          <a:p>
            <a:pPr lvl="1">
              <a:buFont typeface="Arial" panose="020B0604020202020204" pitchFamily="34" charset="0"/>
              <a:buChar char="•"/>
            </a:pPr>
            <a:endParaRPr lang="en-US" altLang="en-US" sz="2000" dirty="0"/>
          </a:p>
          <a:p>
            <a:pPr marL="1314450" lvl="3" indent="0">
              <a:buNone/>
            </a:pPr>
            <a:r>
              <a:rPr lang="en-US" altLang="en-US" dirty="0"/>
              <a:t>Sam Harris, </a:t>
            </a:r>
            <a:r>
              <a:rPr lang="en-US" altLang="en-US" i="1" dirty="0"/>
              <a:t>The Moral Landscape   </a:t>
            </a:r>
          </a:p>
          <a:p>
            <a:endParaRPr lang="en-US" altLang="en-US" sz="2400" dirty="0"/>
          </a:p>
          <a:p>
            <a:r>
              <a:rPr lang="en-US" altLang="en-US" sz="2400" dirty="0"/>
              <a:t>How can we achieve it (what actions are moral)?</a:t>
            </a:r>
          </a:p>
          <a:p>
            <a:pPr lvl="1"/>
            <a:endParaRPr lang="en-US" altLang="en-US" sz="1200" dirty="0"/>
          </a:p>
          <a:p>
            <a:pPr lvl="1">
              <a:buFont typeface="Arial" panose="020B0604020202020204" pitchFamily="34" charset="0"/>
              <a:buChar char="•"/>
            </a:pPr>
            <a:r>
              <a:rPr lang="en-US" altLang="en-US" sz="2000" dirty="0"/>
              <a:t>Collect data.</a:t>
            </a:r>
          </a:p>
          <a:p>
            <a:pPr lvl="1">
              <a:buFont typeface="Arial" panose="020B0604020202020204" pitchFamily="34" charset="0"/>
              <a:buChar char="•"/>
            </a:pPr>
            <a:r>
              <a:rPr lang="en-US" altLang="en-US" sz="2000" dirty="0"/>
              <a:t>Compute expected value</a:t>
            </a:r>
          </a:p>
          <a:p>
            <a:pPr lvl="1">
              <a:buFont typeface="Arial" panose="020B0604020202020204" pitchFamily="34" charset="0"/>
              <a:buChar char="•"/>
            </a:pPr>
            <a:r>
              <a:rPr lang="en-US" altLang="en-US" sz="2000" dirty="0"/>
              <a:t>Constrained optimization</a:t>
            </a:r>
          </a:p>
        </p:txBody>
      </p:sp>
      <p:sp>
        <p:nvSpPr>
          <p:cNvPr id="275460" name="TextBox 3"/>
          <p:cNvSpPr txBox="1">
            <a:spLocks noChangeArrowheads="1"/>
          </p:cNvSpPr>
          <p:nvPr/>
        </p:nvSpPr>
        <p:spPr bwMode="auto">
          <a:xfrm>
            <a:off x="1981200" y="1096963"/>
            <a:ext cx="8153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t>Two key questions:</a:t>
            </a:r>
            <a:endParaRPr lang="en-US" altLang="en-US" sz="1800"/>
          </a:p>
        </p:txBody>
      </p:sp>
    </p:spTree>
  </p:cSld>
  <p:clrMapOvr>
    <a:masterClrMapping/>
  </p:clrMapOvr>
  <p:transition spd="slow"/>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05000" y="749444"/>
            <a:ext cx="7772400" cy="3785652"/>
          </a:xfrm>
          <a:prstGeom prst="rect">
            <a:avLst/>
          </a:prstGeom>
          <a:noFill/>
        </p:spPr>
        <p:txBody>
          <a:bodyPr wrap="square" rtlCol="0">
            <a:spAutoFit/>
          </a:bodyPr>
          <a:lstStyle/>
          <a:p>
            <a:r>
              <a:rPr lang="en-US" sz="2800" dirty="0"/>
              <a:t>	 How can </a:t>
            </a:r>
            <a:r>
              <a:rPr lang="en-US" sz="2800" b="1" i="1" dirty="0"/>
              <a:t>we</a:t>
            </a:r>
            <a:r>
              <a:rPr lang="en-US" sz="2800" dirty="0"/>
              <a:t> behave ethically?</a:t>
            </a:r>
          </a:p>
          <a:p>
            <a:endParaRPr lang="en-US" sz="2800" dirty="0"/>
          </a:p>
          <a:p>
            <a:endParaRPr lang="en-US" sz="2800" dirty="0"/>
          </a:p>
          <a:p>
            <a:endParaRPr lang="en-US" sz="2800" dirty="0"/>
          </a:p>
          <a:p>
            <a:endParaRPr lang="en-US" sz="2800" dirty="0"/>
          </a:p>
          <a:p>
            <a:endParaRPr lang="en-US" sz="2800" dirty="0"/>
          </a:p>
          <a:p>
            <a:endParaRPr lang="en-US" sz="1600" dirty="0"/>
          </a:p>
          <a:p>
            <a:endParaRPr lang="en-US" sz="2800" dirty="0"/>
          </a:p>
          <a:p>
            <a:r>
              <a:rPr lang="en-US" sz="2800" dirty="0"/>
              <a:t>How shall we program </a:t>
            </a:r>
            <a:r>
              <a:rPr lang="en-US" sz="2800" b="1" i="1" dirty="0"/>
              <a:t>machines</a:t>
            </a:r>
            <a:r>
              <a:rPr lang="en-US" sz="2800" dirty="0"/>
              <a:t> to do so?</a:t>
            </a: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5401" y="158472"/>
            <a:ext cx="1654175" cy="2031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6178" name="Picture 2" descr="http://media-2.web.britannica.com/eb-media/69/99069-004-1D777F9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1" y="1600200"/>
            <a:ext cx="1514475" cy="20841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http://blogs-images.forbes.com/brookecrothers/files/2015/11/google-self-driving-car-repaint-1200x61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0" y="4555998"/>
            <a:ext cx="3200400" cy="16402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6"/>
          <a:stretch>
            <a:fillRect/>
          </a:stretch>
        </p:blipFill>
        <p:spPr>
          <a:xfrm>
            <a:off x="2819401" y="4819090"/>
            <a:ext cx="1828800" cy="1540637"/>
          </a:xfrm>
          <a:prstGeom prst="rect">
            <a:avLst/>
          </a:prstGeom>
        </p:spPr>
      </p:pic>
    </p:spTree>
    <p:extLst>
      <p:ext uri="{BB962C8B-B14F-4D97-AF65-F5344CB8AC3E}">
        <p14:creationId xmlns:p14="http://schemas.microsoft.com/office/powerpoint/2010/main" val="119529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306178"/>
                                        </p:tgtEl>
                                        <p:attrNameLst>
                                          <p:attrName>style.visibility</p:attrName>
                                        </p:attrNameLst>
                                      </p:cBhvr>
                                      <p:to>
                                        <p:strVal val="visible"/>
                                      </p:to>
                                    </p:set>
                                    <p:anim calcmode="lin" valueType="num">
                                      <p:cBhvr additive="base">
                                        <p:cTn id="11" dur="500" fill="hold"/>
                                        <p:tgtEl>
                                          <p:spTgt spid="306178"/>
                                        </p:tgtEl>
                                        <p:attrNameLst>
                                          <p:attrName>ppt_x</p:attrName>
                                        </p:attrNameLst>
                                      </p:cBhvr>
                                      <p:tavLst>
                                        <p:tav tm="0">
                                          <p:val>
                                            <p:strVal val="0-#ppt_w/2"/>
                                          </p:val>
                                        </p:tav>
                                        <p:tav tm="100000">
                                          <p:val>
                                            <p:strVal val="#ppt_x"/>
                                          </p:val>
                                        </p:tav>
                                      </p:tavLst>
                                    </p:anim>
                                    <p:anim calcmode="lin" valueType="num">
                                      <p:cBhvr additive="base">
                                        <p:cTn id="12" dur="500" fill="hold"/>
                                        <p:tgtEl>
                                          <p:spTgt spid="306178"/>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1+#ppt_w/2"/>
                                          </p:val>
                                        </p:tav>
                                        <p:tav tm="100000">
                                          <p:val>
                                            <p:strVal val="#ppt_x"/>
                                          </p:val>
                                        </p:tav>
                                      </p:tavLst>
                                    </p:anim>
                                    <p:anim calcmode="lin" valueType="num">
                                      <p:cBhvr additive="base">
                                        <p:cTn id="22" dur="500" fill="hold"/>
                                        <p:tgtEl>
                                          <p:spTgt spid="12"/>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868362"/>
          </a:xfrm>
        </p:spPr>
        <p:txBody>
          <a:bodyPr/>
          <a:lstStyle/>
          <a:p>
            <a:r>
              <a:rPr lang="en-US" sz="3200" b="1" dirty="0"/>
              <a:t>Machine Ethics</a:t>
            </a:r>
          </a:p>
        </p:txBody>
      </p:sp>
      <p:pic>
        <p:nvPicPr>
          <p:cNvPr id="4" name="Picture 3"/>
          <p:cNvPicPr>
            <a:picLocks noChangeAspect="1"/>
          </p:cNvPicPr>
          <p:nvPr/>
        </p:nvPicPr>
        <p:blipFill>
          <a:blip r:embed="rId3"/>
          <a:stretch>
            <a:fillRect/>
          </a:stretch>
        </p:blipFill>
        <p:spPr>
          <a:xfrm>
            <a:off x="1652246" y="1295401"/>
            <a:ext cx="9015754" cy="1290637"/>
          </a:xfrm>
          <a:prstGeom prst="rect">
            <a:avLst/>
          </a:prstGeom>
        </p:spPr>
      </p:pic>
      <p:pic>
        <p:nvPicPr>
          <p:cNvPr id="306178" name="Picture 2" descr="Ford targets driverless taxis by 20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759220"/>
            <a:ext cx="6153150" cy="3771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5978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868362"/>
          </a:xfrm>
        </p:spPr>
        <p:txBody>
          <a:bodyPr/>
          <a:lstStyle/>
          <a:p>
            <a:r>
              <a:rPr lang="en-US" sz="3200" b="1" dirty="0"/>
              <a:t>Machine Ethics</a:t>
            </a:r>
          </a:p>
        </p:txBody>
      </p:sp>
      <p:sp>
        <p:nvSpPr>
          <p:cNvPr id="6" name="Rectangle 5"/>
          <p:cNvSpPr/>
          <p:nvPr/>
        </p:nvSpPr>
        <p:spPr>
          <a:xfrm>
            <a:off x="6172200" y="4717648"/>
            <a:ext cx="3352200" cy="369332"/>
          </a:xfrm>
          <a:prstGeom prst="rect">
            <a:avLst/>
          </a:prstGeom>
        </p:spPr>
        <p:txBody>
          <a:bodyPr wrap="none">
            <a:spAutoFit/>
          </a:bodyPr>
          <a:lstStyle/>
          <a:p>
            <a:r>
              <a:rPr lang="en-US" dirty="0">
                <a:hlinkClick r:id="rId3"/>
              </a:rPr>
              <a:t>https://youtu.be/nBkQQ6czRJI</a:t>
            </a:r>
            <a:r>
              <a:rPr lang="en-US" dirty="0"/>
              <a:t> </a:t>
            </a:r>
          </a:p>
        </p:txBody>
      </p:sp>
      <p:pic>
        <p:nvPicPr>
          <p:cNvPr id="305155" name="Picture 3" descr="http://blogs-images.forbes.com/brookecrothers/files/2015/11/google-self-driving-car-repaint-1200x61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8742" y="1055132"/>
            <a:ext cx="713678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83737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600" b="1" dirty="0"/>
              <a:t>What Should the Car Do?</a:t>
            </a:r>
          </a:p>
        </p:txBody>
      </p:sp>
      <p:pic>
        <p:nvPicPr>
          <p:cNvPr id="3" name="Picture 2"/>
          <p:cNvPicPr>
            <a:picLocks noChangeAspect="1"/>
          </p:cNvPicPr>
          <p:nvPr/>
        </p:nvPicPr>
        <p:blipFill>
          <a:blip r:embed="rId3"/>
          <a:stretch>
            <a:fillRect/>
          </a:stretch>
        </p:blipFill>
        <p:spPr>
          <a:xfrm>
            <a:off x="2057400" y="1447800"/>
            <a:ext cx="2231334" cy="2138362"/>
          </a:xfrm>
          <a:prstGeom prst="rect">
            <a:avLst/>
          </a:prstGeom>
        </p:spPr>
      </p:pic>
      <p:pic>
        <p:nvPicPr>
          <p:cNvPr id="4" name="Picture 3"/>
          <p:cNvPicPr>
            <a:picLocks noChangeAspect="1"/>
          </p:cNvPicPr>
          <p:nvPr/>
        </p:nvPicPr>
        <p:blipFill>
          <a:blip r:embed="rId4"/>
          <a:stretch>
            <a:fillRect/>
          </a:stretch>
        </p:blipFill>
        <p:spPr>
          <a:xfrm>
            <a:off x="4705771" y="1447800"/>
            <a:ext cx="2244667" cy="2138362"/>
          </a:xfrm>
          <a:prstGeom prst="rect">
            <a:avLst/>
          </a:prstGeom>
        </p:spPr>
      </p:pic>
      <p:pic>
        <p:nvPicPr>
          <p:cNvPr id="5" name="Picture 4"/>
          <p:cNvPicPr>
            <a:picLocks noChangeAspect="1"/>
          </p:cNvPicPr>
          <p:nvPr/>
        </p:nvPicPr>
        <p:blipFill>
          <a:blip r:embed="rId5"/>
          <a:stretch>
            <a:fillRect/>
          </a:stretch>
        </p:blipFill>
        <p:spPr>
          <a:xfrm>
            <a:off x="7367474" y="1475011"/>
            <a:ext cx="2244667" cy="2125007"/>
          </a:xfrm>
          <a:prstGeom prst="rect">
            <a:avLst/>
          </a:prstGeom>
        </p:spPr>
      </p:pic>
      <p:sp>
        <p:nvSpPr>
          <p:cNvPr id="6" name="TextBox 5"/>
          <p:cNvSpPr txBox="1"/>
          <p:nvPr/>
        </p:nvSpPr>
        <p:spPr>
          <a:xfrm>
            <a:off x="2133600" y="3962400"/>
            <a:ext cx="7772400" cy="1569660"/>
          </a:xfrm>
          <a:prstGeom prst="rect">
            <a:avLst/>
          </a:prstGeom>
          <a:noFill/>
        </p:spPr>
        <p:txBody>
          <a:bodyPr wrap="square" rtlCol="0">
            <a:spAutoFit/>
          </a:bodyPr>
          <a:lstStyle/>
          <a:p>
            <a:r>
              <a:rPr lang="en-US" sz="2400" dirty="0"/>
              <a:t>A:  Save the passengers.</a:t>
            </a:r>
          </a:p>
          <a:p>
            <a:r>
              <a:rPr lang="en-US" sz="2400" dirty="0"/>
              <a:t>B:  Save others.</a:t>
            </a:r>
          </a:p>
          <a:p>
            <a:r>
              <a:rPr lang="en-US" sz="2400" dirty="0"/>
              <a:t>C:  The only thing that matters is how many people.</a:t>
            </a:r>
          </a:p>
          <a:p>
            <a:r>
              <a:rPr lang="en-US" sz="2400" dirty="0"/>
              <a:t>D:  Something else.</a:t>
            </a:r>
          </a:p>
        </p:txBody>
      </p:sp>
      <p:sp>
        <p:nvSpPr>
          <p:cNvPr id="7" name="TextBox 6"/>
          <p:cNvSpPr txBox="1"/>
          <p:nvPr/>
        </p:nvSpPr>
        <p:spPr>
          <a:xfrm>
            <a:off x="2126673" y="5791201"/>
            <a:ext cx="7772400" cy="461665"/>
          </a:xfrm>
          <a:prstGeom prst="rect">
            <a:avLst/>
          </a:prstGeom>
          <a:noFill/>
        </p:spPr>
        <p:txBody>
          <a:bodyPr wrap="square" rtlCol="0">
            <a:spAutoFit/>
          </a:bodyPr>
          <a:lstStyle/>
          <a:p>
            <a:r>
              <a:rPr lang="en-US" sz="2400" dirty="0"/>
              <a:t>Which car would you buy?</a:t>
            </a:r>
          </a:p>
        </p:txBody>
      </p:sp>
    </p:spTree>
    <p:extLst>
      <p:ext uri="{BB962C8B-B14F-4D97-AF65-F5344CB8AC3E}">
        <p14:creationId xmlns:p14="http://schemas.microsoft.com/office/powerpoint/2010/main" val="128431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981200" y="274638"/>
            <a:ext cx="8229600" cy="563562"/>
          </a:xfrm>
        </p:spPr>
        <p:txBody>
          <a:bodyPr/>
          <a:lstStyle/>
          <a:p>
            <a:pPr eaLnBrk="1" hangingPunct="1"/>
            <a:r>
              <a:rPr lang="en-US" altLang="en-US" sz="3200" b="1"/>
              <a:t>How Do People Actually Decide?</a:t>
            </a:r>
          </a:p>
        </p:txBody>
      </p:sp>
      <p:sp>
        <p:nvSpPr>
          <p:cNvPr id="29699" name="Rectangle 3"/>
          <p:cNvSpPr>
            <a:spLocks noGrp="1" noChangeArrowheads="1"/>
          </p:cNvSpPr>
          <p:nvPr>
            <p:ph type="body" idx="1"/>
          </p:nvPr>
        </p:nvSpPr>
        <p:spPr>
          <a:xfrm>
            <a:off x="1981200" y="1295400"/>
            <a:ext cx="8229600" cy="609600"/>
          </a:xfrm>
        </p:spPr>
        <p:txBody>
          <a:bodyPr/>
          <a:lstStyle/>
          <a:p>
            <a:pPr eaLnBrk="1" hangingPunct="1"/>
            <a:r>
              <a:rPr lang="en-US" altLang="en-US" sz="2800"/>
              <a:t>Listen to your conscience.</a:t>
            </a:r>
          </a:p>
        </p:txBody>
      </p:sp>
      <p:sp>
        <p:nvSpPr>
          <p:cNvPr id="29700" name="Text Box 4"/>
          <p:cNvSpPr txBox="1">
            <a:spLocks noChangeArrowheads="1"/>
          </p:cNvSpPr>
          <p:nvPr/>
        </p:nvSpPr>
        <p:spPr bwMode="auto">
          <a:xfrm>
            <a:off x="2057400" y="2819401"/>
            <a:ext cx="792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3600" y="274638"/>
            <a:ext cx="4267200" cy="868362"/>
          </a:xfrm>
        </p:spPr>
        <p:txBody>
          <a:bodyPr/>
          <a:lstStyle/>
          <a:p>
            <a:r>
              <a:rPr lang="en-US" sz="3200" b="1" dirty="0"/>
              <a:t>Machine Ethics</a:t>
            </a:r>
          </a:p>
        </p:txBody>
      </p:sp>
      <p:pic>
        <p:nvPicPr>
          <p:cNvPr id="3" name="Picture 2"/>
          <p:cNvPicPr>
            <a:picLocks noChangeAspect="1"/>
          </p:cNvPicPr>
          <p:nvPr/>
        </p:nvPicPr>
        <p:blipFill>
          <a:blip r:embed="rId3"/>
          <a:stretch>
            <a:fillRect/>
          </a:stretch>
        </p:blipFill>
        <p:spPr>
          <a:xfrm>
            <a:off x="1828801" y="107228"/>
            <a:ext cx="3666955" cy="6785408"/>
          </a:xfrm>
          <a:prstGeom prst="rect">
            <a:avLst/>
          </a:prstGeom>
        </p:spPr>
      </p:pic>
      <p:sp>
        <p:nvSpPr>
          <p:cNvPr id="7" name="Rectangle 6"/>
          <p:cNvSpPr/>
          <p:nvPr/>
        </p:nvSpPr>
        <p:spPr>
          <a:xfrm>
            <a:off x="5971309" y="5410201"/>
            <a:ext cx="4572000" cy="646331"/>
          </a:xfrm>
          <a:prstGeom prst="rect">
            <a:avLst/>
          </a:prstGeom>
        </p:spPr>
        <p:txBody>
          <a:bodyPr>
            <a:spAutoFit/>
          </a:bodyPr>
          <a:lstStyle/>
          <a:p>
            <a:r>
              <a:rPr lang="en-US" dirty="0">
                <a:hlinkClick r:id="rId4"/>
              </a:rPr>
              <a:t>http://www.smbc-comics.com/comic/self-driving-car-ethics</a:t>
            </a:r>
            <a:r>
              <a:rPr lang="en-US" dirty="0"/>
              <a:t>  </a:t>
            </a:r>
          </a:p>
        </p:txBody>
      </p:sp>
    </p:spTree>
    <p:extLst>
      <p:ext uri="{BB962C8B-B14F-4D97-AF65-F5344CB8AC3E}">
        <p14:creationId xmlns:p14="http://schemas.microsoft.com/office/powerpoint/2010/main" val="139204941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220B9A-3EA4-42A3-837B-05FAC7340D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5562600" cy="3192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6178" name="Picture 2" descr="AI ARTIFICIAL INTELLIGENCE HR HIRING">
            <a:extLst>
              <a:ext uri="{FF2B5EF4-FFF2-40B4-BE49-F238E27FC236}">
                <a16:creationId xmlns:a16="http://schemas.microsoft.com/office/drawing/2014/main" id="{FECA1A16-B73C-4339-9E01-A69DF95253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0694" y="0"/>
            <a:ext cx="2594503" cy="38096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1195726-7028-4771-9ED2-40E50083F924}"/>
              </a:ext>
            </a:extLst>
          </p:cNvPr>
          <p:cNvPicPr>
            <a:picLocks noChangeAspect="1"/>
          </p:cNvPicPr>
          <p:nvPr/>
        </p:nvPicPr>
        <p:blipFill>
          <a:blip r:embed="rId5"/>
          <a:stretch>
            <a:fillRect/>
          </a:stretch>
        </p:blipFill>
        <p:spPr>
          <a:xfrm>
            <a:off x="6945197" y="-25657"/>
            <a:ext cx="5176683" cy="3809650"/>
          </a:xfrm>
          <a:prstGeom prst="rect">
            <a:avLst/>
          </a:prstGeom>
        </p:spPr>
      </p:pic>
      <p:pic>
        <p:nvPicPr>
          <p:cNvPr id="4" name="Picture 2">
            <a:extLst>
              <a:ext uri="{FF2B5EF4-FFF2-40B4-BE49-F238E27FC236}">
                <a16:creationId xmlns:a16="http://schemas.microsoft.com/office/drawing/2014/main" id="{3F03018C-4466-48CE-BFA2-6A11903F39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0694" y="3835308"/>
            <a:ext cx="3022679" cy="1844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2390546E-DA45-4001-8DD4-3A7D198B9E04}"/>
              </a:ext>
            </a:extLst>
          </p:cNvPr>
          <p:cNvPicPr>
            <a:picLocks noChangeAspect="1"/>
          </p:cNvPicPr>
          <p:nvPr/>
        </p:nvPicPr>
        <p:blipFill>
          <a:blip r:embed="rId7"/>
          <a:stretch>
            <a:fillRect/>
          </a:stretch>
        </p:blipFill>
        <p:spPr>
          <a:xfrm>
            <a:off x="1" y="3192843"/>
            <a:ext cx="4350693" cy="3665157"/>
          </a:xfrm>
          <a:prstGeom prst="rect">
            <a:avLst/>
          </a:prstGeom>
        </p:spPr>
      </p:pic>
      <p:pic>
        <p:nvPicPr>
          <p:cNvPr id="8" name="Picture 7">
            <a:extLst>
              <a:ext uri="{FF2B5EF4-FFF2-40B4-BE49-F238E27FC236}">
                <a16:creationId xmlns:a16="http://schemas.microsoft.com/office/drawing/2014/main" id="{3658B85B-E7A1-4187-89B1-363D5F28985D}"/>
              </a:ext>
            </a:extLst>
          </p:cNvPr>
          <p:cNvPicPr>
            <a:picLocks noChangeAspect="1"/>
          </p:cNvPicPr>
          <p:nvPr/>
        </p:nvPicPr>
        <p:blipFill>
          <a:blip r:embed="rId8"/>
          <a:stretch>
            <a:fillRect/>
          </a:stretch>
        </p:blipFill>
        <p:spPr>
          <a:xfrm>
            <a:off x="7373374" y="3572952"/>
            <a:ext cx="4804782" cy="3313188"/>
          </a:xfrm>
          <a:prstGeom prst="rect">
            <a:avLst/>
          </a:prstGeom>
        </p:spPr>
      </p:pic>
      <p:pic>
        <p:nvPicPr>
          <p:cNvPr id="7" name="Picture 2" descr="Image result for facebook">
            <a:extLst>
              <a:ext uri="{FF2B5EF4-FFF2-40B4-BE49-F238E27FC236}">
                <a16:creationId xmlns:a16="http://schemas.microsoft.com/office/drawing/2014/main" id="{3C69BEF0-45B7-4A51-B23A-60F002A4238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96697" y="5568102"/>
            <a:ext cx="3732494" cy="131803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118A82B-E34D-42DE-ADF3-E1938C69B199}"/>
              </a:ext>
            </a:extLst>
          </p:cNvPr>
          <p:cNvSpPr/>
          <p:nvPr/>
        </p:nvSpPr>
        <p:spPr>
          <a:xfrm>
            <a:off x="2347101" y="2752092"/>
            <a:ext cx="5508523" cy="1083216"/>
          </a:xfrm>
          <a:prstGeom prst="rect">
            <a:avLst/>
          </a:prstGeom>
          <a:solidFill>
            <a:schemeClr val="accent1"/>
          </a:solidFill>
          <a:ln w="38100">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A4CFA11A-381E-4B32-B27F-6FFAD27F568C}"/>
              </a:ext>
            </a:extLst>
          </p:cNvPr>
          <p:cNvSpPr>
            <a:spLocks noGrp="1"/>
          </p:cNvSpPr>
          <p:nvPr>
            <p:ph type="title"/>
          </p:nvPr>
        </p:nvSpPr>
        <p:spPr>
          <a:xfrm>
            <a:off x="2488743" y="2859519"/>
            <a:ext cx="7223610" cy="868362"/>
          </a:xfrm>
        </p:spPr>
        <p:txBody>
          <a:bodyPr>
            <a:noAutofit/>
          </a:bodyPr>
          <a:lstStyle/>
          <a:p>
            <a:r>
              <a:rPr lang="en-US" sz="6600" b="1" dirty="0">
                <a:effectLst>
                  <a:outerShdw blurRad="50800" dist="50800" dir="5400000" sx="101000" sy="101000" algn="ctr" rotWithShape="0">
                    <a:srgbClr val="FF0000"/>
                  </a:outerShdw>
                </a:effectLst>
              </a:rPr>
              <a:t>Algorithm Bias</a:t>
            </a:r>
          </a:p>
        </p:txBody>
      </p:sp>
    </p:spTree>
    <p:extLst>
      <p:ext uri="{BB962C8B-B14F-4D97-AF65-F5344CB8AC3E}">
        <p14:creationId xmlns:p14="http://schemas.microsoft.com/office/powerpoint/2010/main" val="325867316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3048000" y="490762"/>
            <a:ext cx="6172200" cy="594122"/>
          </a:xfrm>
        </p:spPr>
        <p:txBody>
          <a:bodyPr/>
          <a:lstStyle/>
          <a:p>
            <a:r>
              <a:rPr lang="en-US" altLang="en-US" sz="3200" b="1" dirty="0"/>
              <a:t>Algorithmic Bias</a:t>
            </a:r>
          </a:p>
        </p:txBody>
      </p:sp>
      <p:pic>
        <p:nvPicPr>
          <p:cNvPr id="46083" name="Picture 2" descr="Dr. Smith 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1" y="1244381"/>
            <a:ext cx="1219201" cy="1625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Box 3"/>
          <p:cNvSpPr txBox="1">
            <a:spLocks noChangeArrowheads="1"/>
          </p:cNvSpPr>
          <p:nvPr/>
        </p:nvSpPr>
        <p:spPr bwMode="auto">
          <a:xfrm>
            <a:off x="4096942" y="1943102"/>
            <a:ext cx="18276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dirty="0"/>
              <a:t>Latisha Smith, M.D.</a:t>
            </a:r>
          </a:p>
        </p:txBody>
      </p:sp>
      <p:pic>
        <p:nvPicPr>
          <p:cNvPr id="460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1305197"/>
            <a:ext cx="1295400" cy="1591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6" name="TextBox 4"/>
          <p:cNvSpPr txBox="1">
            <a:spLocks noChangeArrowheads="1"/>
          </p:cNvSpPr>
          <p:nvPr/>
        </p:nvSpPr>
        <p:spPr bwMode="auto">
          <a:xfrm>
            <a:off x="6400800" y="1950916"/>
            <a:ext cx="14287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dirty="0" err="1"/>
              <a:t>Latanya</a:t>
            </a:r>
            <a:r>
              <a:rPr lang="en-US" altLang="en-US" sz="1600" dirty="0"/>
              <a:t> Sweeney</a:t>
            </a:r>
          </a:p>
          <a:p>
            <a:pPr eaLnBrk="1" hangingPunct="1">
              <a:spcBef>
                <a:spcPct val="0"/>
              </a:spcBef>
              <a:buFontTx/>
              <a:buNone/>
            </a:pPr>
            <a:r>
              <a:rPr lang="en-US" altLang="en-US" sz="1600" dirty="0"/>
              <a:t>Professor</a:t>
            </a:r>
          </a:p>
          <a:p>
            <a:pPr eaLnBrk="1" hangingPunct="1">
              <a:spcBef>
                <a:spcPct val="0"/>
              </a:spcBef>
              <a:buFontTx/>
              <a:buNone/>
            </a:pPr>
            <a:r>
              <a:rPr lang="en-US" altLang="en-US" sz="1600" dirty="0"/>
              <a:t>Harvard</a:t>
            </a:r>
          </a:p>
        </p:txBody>
      </p:sp>
      <p:sp>
        <p:nvSpPr>
          <p:cNvPr id="6" name="TextBox 5"/>
          <p:cNvSpPr txBox="1"/>
          <p:nvPr/>
        </p:nvSpPr>
        <p:spPr>
          <a:xfrm>
            <a:off x="2895600" y="3411494"/>
            <a:ext cx="7391400" cy="1908215"/>
          </a:xfrm>
          <a:prstGeom prst="rect">
            <a:avLst/>
          </a:prstGeom>
          <a:noFill/>
        </p:spPr>
        <p:txBody>
          <a:bodyPr wrap="square">
            <a:spAutoFit/>
          </a:bodyPr>
          <a:lstStyle/>
          <a:p>
            <a:pPr eaLnBrk="1" hangingPunct="1">
              <a:defRPr/>
            </a:pPr>
            <a:r>
              <a:rPr lang="en-US" sz="2000" dirty="0">
                <a:latin typeface="Arial" charset="0"/>
                <a:hlinkClick r:id="rId5"/>
              </a:rPr>
              <a:t>Instantcheckmate.com</a:t>
            </a:r>
            <a:r>
              <a:rPr lang="en-US" sz="2000" dirty="0">
                <a:latin typeface="Arial" charset="0"/>
              </a:rPr>
              <a:t> ads:</a:t>
            </a:r>
          </a:p>
          <a:p>
            <a:pPr eaLnBrk="1" hangingPunct="1">
              <a:defRPr/>
            </a:pPr>
            <a:endParaRPr lang="en-US" sz="2000" dirty="0">
              <a:latin typeface="Arial" charset="0"/>
            </a:endParaRPr>
          </a:p>
          <a:p>
            <a:pPr marL="257175" indent="-257175" eaLnBrk="1" hangingPunct="1">
              <a:buFont typeface="Arial" pitchFamily="34" charset="0"/>
              <a:buChar char="•"/>
              <a:defRPr/>
            </a:pPr>
            <a:r>
              <a:rPr lang="en-US" sz="2000" dirty="0">
                <a:latin typeface="Arial" charset="0"/>
              </a:rPr>
              <a:t>“Latisha Smith Truth... Check Latisha Smith's Arrests.”</a:t>
            </a:r>
          </a:p>
          <a:p>
            <a:pPr marL="257175" indent="-257175" eaLnBrk="1" hangingPunct="1">
              <a:buFont typeface="Arial" pitchFamily="34" charset="0"/>
              <a:buChar char="•"/>
              <a:defRPr/>
            </a:pPr>
            <a:r>
              <a:rPr lang="en-US" sz="2000" dirty="0">
                <a:latin typeface="Arial" charset="0"/>
              </a:rPr>
              <a:t>“Latisha Smith Truth... Check Latisha Smith's Arrests.”</a:t>
            </a:r>
          </a:p>
          <a:p>
            <a:pPr marL="257175" indent="-257175" eaLnBrk="1" hangingPunct="1">
              <a:buFont typeface="Arial" pitchFamily="34" charset="0"/>
              <a:buChar char="•"/>
              <a:defRPr/>
            </a:pPr>
            <a:r>
              <a:rPr lang="en-US" sz="2000" dirty="0">
                <a:latin typeface="Arial" charset="0"/>
              </a:rPr>
              <a:t>“We found Emily Jefferson.”</a:t>
            </a:r>
            <a:br>
              <a:rPr lang="en-US" sz="1500" dirty="0">
                <a:latin typeface="Arial" charset="0"/>
              </a:rPr>
            </a:br>
            <a:endParaRPr lang="en-US" dirty="0">
              <a:latin typeface="Arial" charset="0"/>
            </a:endParaRPr>
          </a:p>
        </p:txBody>
      </p:sp>
    </p:spTree>
    <p:extLst>
      <p:ext uri="{BB962C8B-B14F-4D97-AF65-F5344CB8AC3E}">
        <p14:creationId xmlns:p14="http://schemas.microsoft.com/office/powerpoint/2010/main" val="138308412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915400" cy="868362"/>
          </a:xfrm>
        </p:spPr>
        <p:txBody>
          <a:bodyPr/>
          <a:lstStyle/>
          <a:p>
            <a:r>
              <a:rPr lang="en-US" sz="3200" b="1" dirty="0"/>
              <a:t>Algorithmic Bias – How Would We Know?</a:t>
            </a:r>
          </a:p>
        </p:txBody>
      </p:sp>
      <p:pic>
        <p:nvPicPr>
          <p:cNvPr id="308226" name="Picture 2" descr="Image result for faceboo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39200" y="1254055"/>
            <a:ext cx="2895600" cy="10225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8215" y="4419600"/>
            <a:ext cx="3589460"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28" name="Picture 4" descr="Image result for facebook newsfe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447800"/>
            <a:ext cx="6542748" cy="518713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391400" y="2590800"/>
            <a:ext cx="4419600" cy="1200329"/>
          </a:xfrm>
          <a:prstGeom prst="rect">
            <a:avLst/>
          </a:prstGeom>
          <a:noFill/>
        </p:spPr>
        <p:txBody>
          <a:bodyPr wrap="square" rtlCol="0">
            <a:spAutoFit/>
          </a:bodyPr>
          <a:lstStyle/>
          <a:p>
            <a:r>
              <a:rPr lang="en-US" sz="2400" dirty="0"/>
              <a:t>A:  Ethical</a:t>
            </a:r>
          </a:p>
          <a:p>
            <a:endParaRPr lang="en-US" sz="2400" dirty="0"/>
          </a:p>
          <a:p>
            <a:r>
              <a:rPr lang="en-US" sz="2400" dirty="0"/>
              <a:t>B:  not Ethical</a:t>
            </a:r>
          </a:p>
        </p:txBody>
      </p:sp>
    </p:spTree>
    <p:extLst>
      <p:ext uri="{BB962C8B-B14F-4D97-AF65-F5344CB8AC3E}">
        <p14:creationId xmlns:p14="http://schemas.microsoft.com/office/powerpoint/2010/main" val="422775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868362"/>
          </a:xfrm>
        </p:spPr>
        <p:txBody>
          <a:bodyPr/>
          <a:lstStyle/>
          <a:p>
            <a:r>
              <a:rPr lang="en-US" sz="3200" b="1" dirty="0"/>
              <a:t>Algorithmic Bias</a:t>
            </a:r>
          </a:p>
        </p:txBody>
      </p:sp>
      <p:pic>
        <p:nvPicPr>
          <p:cNvPr id="4" name="Picture 3"/>
          <p:cNvPicPr>
            <a:picLocks noChangeAspect="1"/>
          </p:cNvPicPr>
          <p:nvPr/>
        </p:nvPicPr>
        <p:blipFill>
          <a:blip r:embed="rId3"/>
          <a:stretch>
            <a:fillRect/>
          </a:stretch>
        </p:blipFill>
        <p:spPr>
          <a:xfrm>
            <a:off x="2895600" y="1295400"/>
            <a:ext cx="5867400" cy="5193314"/>
          </a:xfrm>
          <a:prstGeom prst="rect">
            <a:avLst/>
          </a:prstGeom>
        </p:spPr>
      </p:pic>
    </p:spTree>
    <p:extLst>
      <p:ext uri="{BB962C8B-B14F-4D97-AF65-F5344CB8AC3E}">
        <p14:creationId xmlns:p14="http://schemas.microsoft.com/office/powerpoint/2010/main" val="301247792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Title 1"/>
          <p:cNvSpPr>
            <a:spLocks noGrp="1"/>
          </p:cNvSpPr>
          <p:nvPr>
            <p:ph type="title"/>
          </p:nvPr>
        </p:nvSpPr>
        <p:spPr>
          <a:xfrm>
            <a:off x="1981200" y="274638"/>
            <a:ext cx="8229600" cy="715962"/>
          </a:xfrm>
        </p:spPr>
        <p:txBody>
          <a:bodyPr/>
          <a:lstStyle/>
          <a:p>
            <a:r>
              <a:rPr lang="en-US" altLang="en-US" sz="3200" b="1"/>
              <a:t>Misfortune Teller</a:t>
            </a:r>
          </a:p>
        </p:txBody>
      </p:sp>
      <p:pic>
        <p:nvPicPr>
          <p:cNvPr id="2949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066800"/>
            <a:ext cx="5857875" cy="336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4916" name="TextBox 3"/>
          <p:cNvSpPr txBox="1">
            <a:spLocks noChangeArrowheads="1"/>
          </p:cNvSpPr>
          <p:nvPr/>
        </p:nvSpPr>
        <p:spPr bwMode="auto">
          <a:xfrm>
            <a:off x="609600" y="4800600"/>
            <a:ext cx="9829800"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200" dirty="0"/>
              <a:t>Increasingly accurate statistical models can predict who is likely to reoffend.</a:t>
            </a:r>
          </a:p>
          <a:p>
            <a:pPr eaLnBrk="1" hangingPunct="1">
              <a:spcBef>
                <a:spcPct val="0"/>
              </a:spcBef>
              <a:buFontTx/>
              <a:buNone/>
            </a:pPr>
            <a:endParaRPr lang="en-US" altLang="en-US" sz="2200" dirty="0"/>
          </a:p>
          <a:p>
            <a:pPr eaLnBrk="1" hangingPunct="1">
              <a:spcBef>
                <a:spcPct val="0"/>
              </a:spcBef>
              <a:buNone/>
            </a:pPr>
            <a:r>
              <a:rPr lang="en-US" altLang="en-US" sz="1800" dirty="0"/>
              <a:t>     http://www.theatlantic.com/magazine/archive/2012/01/misfortune-teller/8846/</a:t>
            </a:r>
          </a:p>
          <a:p>
            <a:pPr eaLnBrk="1" hangingPunct="1">
              <a:spcBef>
                <a:spcPct val="0"/>
              </a:spcBef>
              <a:buFontTx/>
              <a:buNone/>
            </a:pPr>
            <a:r>
              <a:rPr lang="en-US" altLang="en-US" sz="2200" dirty="0"/>
              <a:t> </a:t>
            </a:r>
          </a:p>
          <a:p>
            <a:pPr eaLnBrk="1" hangingPunct="1">
              <a:spcBef>
                <a:spcPct val="0"/>
              </a:spcBef>
              <a:buFontTx/>
              <a:buNone/>
            </a:pPr>
            <a:r>
              <a:rPr lang="en-US" altLang="en-US" sz="2200" dirty="0"/>
              <a:t>Should we use them to make sentencing and parole decisions?</a:t>
            </a:r>
          </a:p>
        </p:txBody>
      </p:sp>
    </p:spTree>
    <p:extLst>
      <p:ext uri="{BB962C8B-B14F-4D97-AF65-F5344CB8AC3E}">
        <p14:creationId xmlns:p14="http://schemas.microsoft.com/office/powerpoint/2010/main" val="273843469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8574" y="133672"/>
            <a:ext cx="8229600" cy="721734"/>
          </a:xfrm>
        </p:spPr>
        <p:txBody>
          <a:bodyPr/>
          <a:lstStyle/>
          <a:p>
            <a:pPr algn="ctr"/>
            <a:r>
              <a:rPr lang="en-US" sz="3200" b="1" dirty="0">
                <a:latin typeface="+mn-lt"/>
              </a:rPr>
              <a:t>Algorithmic Bias</a:t>
            </a:r>
          </a:p>
        </p:txBody>
      </p:sp>
      <p:pic>
        <p:nvPicPr>
          <p:cNvPr id="5" name="Picture 4"/>
          <p:cNvPicPr>
            <a:picLocks noChangeAspect="1"/>
          </p:cNvPicPr>
          <p:nvPr/>
        </p:nvPicPr>
        <p:blipFill>
          <a:blip r:embed="rId3"/>
          <a:stretch>
            <a:fillRect/>
          </a:stretch>
        </p:blipFill>
        <p:spPr>
          <a:xfrm>
            <a:off x="3183194" y="1143000"/>
            <a:ext cx="5715000" cy="4814491"/>
          </a:xfrm>
          <a:prstGeom prst="rect">
            <a:avLst/>
          </a:prstGeom>
        </p:spPr>
      </p:pic>
      <p:sp>
        <p:nvSpPr>
          <p:cNvPr id="3" name="TextBox 2">
            <a:extLst>
              <a:ext uri="{FF2B5EF4-FFF2-40B4-BE49-F238E27FC236}">
                <a16:creationId xmlns:a16="http://schemas.microsoft.com/office/drawing/2014/main" id="{FE04C7A7-3251-4F2E-9F7A-2EA05A8A6A1F}"/>
              </a:ext>
            </a:extLst>
          </p:cNvPr>
          <p:cNvSpPr txBox="1"/>
          <p:nvPr/>
        </p:nvSpPr>
        <p:spPr>
          <a:xfrm>
            <a:off x="9062885" y="1143000"/>
            <a:ext cx="2662083"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Stole a child’s bike and scooter.  Value $80.  Dropped them and ran. </a:t>
            </a:r>
          </a:p>
        </p:txBody>
      </p:sp>
      <p:sp>
        <p:nvSpPr>
          <p:cNvPr id="4" name="TextBox 3">
            <a:extLst>
              <a:ext uri="{FF2B5EF4-FFF2-40B4-BE49-F238E27FC236}">
                <a16:creationId xmlns:a16="http://schemas.microsoft.com/office/drawing/2014/main" id="{4727A76F-857F-400E-911B-13E733C70200}"/>
              </a:ext>
            </a:extLst>
          </p:cNvPr>
          <p:cNvSpPr txBox="1"/>
          <p:nvPr/>
        </p:nvSpPr>
        <p:spPr>
          <a:xfrm>
            <a:off x="272845" y="1143000"/>
            <a:ext cx="2544097"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Shoplifted $86.35 worth of tools from Home Depot.</a:t>
            </a:r>
          </a:p>
        </p:txBody>
      </p:sp>
      <p:sp>
        <p:nvSpPr>
          <p:cNvPr id="6" name="TextBox 5">
            <a:extLst>
              <a:ext uri="{FF2B5EF4-FFF2-40B4-BE49-F238E27FC236}">
                <a16:creationId xmlns:a16="http://schemas.microsoft.com/office/drawing/2014/main" id="{C298FFCF-3B29-460B-86E1-1C4DAD7BD8B8}"/>
              </a:ext>
            </a:extLst>
          </p:cNvPr>
          <p:cNvSpPr txBox="1"/>
          <p:nvPr/>
        </p:nvSpPr>
        <p:spPr>
          <a:xfrm>
            <a:off x="272845" y="2912806"/>
            <a:ext cx="2271252" cy="37856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Convicted of armed robbery and attempted armed robbery, for which he served five years in prison, in addition to another armed robbery charge.</a:t>
            </a:r>
          </a:p>
        </p:txBody>
      </p:sp>
      <p:sp>
        <p:nvSpPr>
          <p:cNvPr id="7" name="TextBox 6">
            <a:extLst>
              <a:ext uri="{FF2B5EF4-FFF2-40B4-BE49-F238E27FC236}">
                <a16:creationId xmlns:a16="http://schemas.microsoft.com/office/drawing/2014/main" id="{F9B3A603-B1D0-4D3D-8FC1-FD2165D4C9D4}"/>
              </a:ext>
            </a:extLst>
          </p:cNvPr>
          <p:cNvSpPr txBox="1"/>
          <p:nvPr/>
        </p:nvSpPr>
        <p:spPr>
          <a:xfrm>
            <a:off x="9062885" y="2912806"/>
            <a:ext cx="2460522"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Misdemeanors committed while a juvenile.</a:t>
            </a:r>
          </a:p>
        </p:txBody>
      </p:sp>
      <p:sp>
        <p:nvSpPr>
          <p:cNvPr id="8" name="TextBox 7">
            <a:extLst>
              <a:ext uri="{FF2B5EF4-FFF2-40B4-BE49-F238E27FC236}">
                <a16:creationId xmlns:a16="http://schemas.microsoft.com/office/drawing/2014/main" id="{0B130777-869C-42F5-9AC9-E369DFAD2143}"/>
              </a:ext>
            </a:extLst>
          </p:cNvPr>
          <p:cNvSpPr txBox="1"/>
          <p:nvPr/>
        </p:nvSpPr>
        <p:spPr>
          <a:xfrm>
            <a:off x="3131574" y="6098457"/>
            <a:ext cx="57150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Got it backward.</a:t>
            </a:r>
          </a:p>
        </p:txBody>
      </p:sp>
    </p:spTree>
    <p:extLst>
      <p:ext uri="{BB962C8B-B14F-4D97-AF65-F5344CB8AC3E}">
        <p14:creationId xmlns:p14="http://schemas.microsoft.com/office/powerpoint/2010/main" val="227358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868362"/>
          </a:xfrm>
        </p:spPr>
        <p:txBody>
          <a:bodyPr/>
          <a:lstStyle/>
          <a:p>
            <a:r>
              <a:rPr lang="en-US" sz="3200" b="1" dirty="0"/>
              <a:t>Algorithmic Bias</a:t>
            </a:r>
          </a:p>
        </p:txBody>
      </p:sp>
      <p:sp>
        <p:nvSpPr>
          <p:cNvPr id="6" name="Rectangle 5"/>
          <p:cNvSpPr/>
          <p:nvPr/>
        </p:nvSpPr>
        <p:spPr>
          <a:xfrm>
            <a:off x="2062285" y="5791200"/>
            <a:ext cx="8067431" cy="369332"/>
          </a:xfrm>
          <a:prstGeom prst="rect">
            <a:avLst/>
          </a:prstGeom>
        </p:spPr>
        <p:txBody>
          <a:bodyPr wrap="square">
            <a:spAutoFit/>
          </a:bodyPr>
          <a:lstStyle/>
          <a:p>
            <a:r>
              <a:rPr lang="en-US" dirty="0">
                <a:hlinkClick r:id="rId3"/>
              </a:rPr>
              <a:t>https://www.google.com/settings/u/0/ads/authenticated</a:t>
            </a:r>
            <a:r>
              <a:rPr lang="en-US" dirty="0"/>
              <a:t> </a:t>
            </a:r>
          </a:p>
        </p:txBody>
      </p:sp>
      <p:pic>
        <p:nvPicPr>
          <p:cNvPr id="7" name="Picture 6"/>
          <p:cNvPicPr>
            <a:picLocks noChangeAspect="1"/>
          </p:cNvPicPr>
          <p:nvPr/>
        </p:nvPicPr>
        <p:blipFill>
          <a:blip r:embed="rId4"/>
          <a:stretch>
            <a:fillRect/>
          </a:stretch>
        </p:blipFill>
        <p:spPr>
          <a:xfrm>
            <a:off x="2743200" y="1295400"/>
            <a:ext cx="6838900" cy="3886200"/>
          </a:xfrm>
          <a:prstGeom prst="rect">
            <a:avLst/>
          </a:prstGeom>
        </p:spPr>
      </p:pic>
    </p:spTree>
    <p:extLst>
      <p:ext uri="{BB962C8B-B14F-4D97-AF65-F5344CB8AC3E}">
        <p14:creationId xmlns:p14="http://schemas.microsoft.com/office/powerpoint/2010/main" val="406661424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868362"/>
          </a:xfrm>
        </p:spPr>
        <p:txBody>
          <a:bodyPr/>
          <a:lstStyle/>
          <a:p>
            <a:r>
              <a:rPr lang="en-US" sz="3200" b="1" dirty="0"/>
              <a:t>Algorithmic Bias</a:t>
            </a:r>
          </a:p>
        </p:txBody>
      </p:sp>
      <p:pic>
        <p:nvPicPr>
          <p:cNvPr id="3" name="Picture 2"/>
          <p:cNvPicPr>
            <a:picLocks noChangeAspect="1"/>
          </p:cNvPicPr>
          <p:nvPr/>
        </p:nvPicPr>
        <p:blipFill>
          <a:blip r:embed="rId3"/>
          <a:stretch>
            <a:fillRect/>
          </a:stretch>
        </p:blipFill>
        <p:spPr>
          <a:xfrm>
            <a:off x="2873219" y="1371600"/>
            <a:ext cx="6445562" cy="4743450"/>
          </a:xfrm>
          <a:prstGeom prst="rect">
            <a:avLst/>
          </a:prstGeom>
        </p:spPr>
      </p:pic>
      <p:sp>
        <p:nvSpPr>
          <p:cNvPr id="4" name="Rectangle 3"/>
          <p:cNvSpPr/>
          <p:nvPr/>
        </p:nvSpPr>
        <p:spPr>
          <a:xfrm>
            <a:off x="2873220" y="1295400"/>
            <a:ext cx="6499381" cy="49530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406848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D85DB-6256-4998-8CDD-12C6485510F5}"/>
              </a:ext>
            </a:extLst>
          </p:cNvPr>
          <p:cNvSpPr>
            <a:spLocks noGrp="1"/>
          </p:cNvSpPr>
          <p:nvPr>
            <p:ph type="title"/>
          </p:nvPr>
        </p:nvSpPr>
        <p:spPr>
          <a:xfrm>
            <a:off x="838200" y="365128"/>
            <a:ext cx="7081684" cy="814744"/>
          </a:xfrm>
        </p:spPr>
        <p:txBody>
          <a:bodyPr>
            <a:normAutofit/>
          </a:bodyPr>
          <a:lstStyle/>
          <a:p>
            <a:pPr algn="ctr"/>
            <a:r>
              <a:rPr lang="en-US" sz="3200" b="1" dirty="0">
                <a:latin typeface="+mn-lt"/>
              </a:rPr>
              <a:t>The Facebook News Feed Algorithm</a:t>
            </a:r>
          </a:p>
        </p:txBody>
      </p:sp>
      <p:sp>
        <p:nvSpPr>
          <p:cNvPr id="3" name="TextBox 2">
            <a:extLst>
              <a:ext uri="{FF2B5EF4-FFF2-40B4-BE49-F238E27FC236}">
                <a16:creationId xmlns:a16="http://schemas.microsoft.com/office/drawing/2014/main" id="{8F21FAFC-D61A-468D-A6F6-6CD3EE259CBD}"/>
              </a:ext>
            </a:extLst>
          </p:cNvPr>
          <p:cNvSpPr txBox="1"/>
          <p:nvPr/>
        </p:nvSpPr>
        <p:spPr>
          <a:xfrm>
            <a:off x="648929" y="1329812"/>
            <a:ext cx="628281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Goal: Maximize engagement.</a:t>
            </a:r>
          </a:p>
        </p:txBody>
      </p:sp>
      <p:pic>
        <p:nvPicPr>
          <p:cNvPr id="4" name="Picture 2" descr="Image result for facebook">
            <a:extLst>
              <a:ext uri="{FF2B5EF4-FFF2-40B4-BE49-F238E27FC236}">
                <a16:creationId xmlns:a16="http://schemas.microsoft.com/office/drawing/2014/main" id="{A590161E-FA09-4157-AFF3-C89BD6D90FB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15400" y="457929"/>
            <a:ext cx="2469048" cy="87188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C6D58D53-CF2A-468B-92C8-18E7EADDFB54}"/>
              </a:ext>
            </a:extLst>
          </p:cNvPr>
          <p:cNvSpPr/>
          <p:nvPr/>
        </p:nvSpPr>
        <p:spPr>
          <a:xfrm>
            <a:off x="7057103" y="2263878"/>
            <a:ext cx="4055807" cy="42549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653ACF2-0265-4032-9151-B53209A714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7264" y="2423199"/>
            <a:ext cx="1045909" cy="1045909"/>
          </a:xfrm>
          <a:prstGeom prst="rect">
            <a:avLst/>
          </a:prstGeom>
        </p:spPr>
      </p:pic>
      <p:sp>
        <p:nvSpPr>
          <p:cNvPr id="10" name="Rectangle: Rounded Corners 9">
            <a:extLst>
              <a:ext uri="{FF2B5EF4-FFF2-40B4-BE49-F238E27FC236}">
                <a16:creationId xmlns:a16="http://schemas.microsoft.com/office/drawing/2014/main" id="{60882546-BC3A-4C62-BAFF-7310F3B61D37}"/>
              </a:ext>
            </a:extLst>
          </p:cNvPr>
          <p:cNvSpPr/>
          <p:nvPr/>
        </p:nvSpPr>
        <p:spPr>
          <a:xfrm>
            <a:off x="506361" y="2263877"/>
            <a:ext cx="4055807" cy="42549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6BB267C3-6B20-4FE0-8418-3F5858C45C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297" y="2423199"/>
            <a:ext cx="1085239" cy="1085239"/>
          </a:xfrm>
          <a:prstGeom prst="rect">
            <a:avLst/>
          </a:prstGeom>
        </p:spPr>
      </p:pic>
      <p:sp>
        <p:nvSpPr>
          <p:cNvPr id="12" name="TextBox 11">
            <a:extLst>
              <a:ext uri="{FF2B5EF4-FFF2-40B4-BE49-F238E27FC236}">
                <a16:creationId xmlns:a16="http://schemas.microsoft.com/office/drawing/2014/main" id="{890911B8-FE8A-413D-B026-9BA1D574E034}"/>
              </a:ext>
            </a:extLst>
          </p:cNvPr>
          <p:cNvSpPr txBox="1"/>
          <p:nvPr/>
        </p:nvSpPr>
        <p:spPr>
          <a:xfrm>
            <a:off x="1939413" y="2499852"/>
            <a:ext cx="1998406"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Joe Expert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A5A5A5">
                    <a:lumMod val="75000"/>
                  </a:srgbClr>
                </a:solidFill>
                <a:effectLst/>
                <a:uLnTx/>
                <a:uFillTx/>
                <a:latin typeface="Calibri" panose="020F0502020204030204"/>
                <a:ea typeface="+mn-ea"/>
                <a:cs typeface="+mn-cs"/>
              </a:rPr>
              <a:t>Yesterday</a:t>
            </a:r>
          </a:p>
        </p:txBody>
      </p:sp>
      <p:sp>
        <p:nvSpPr>
          <p:cNvPr id="14" name="TextBox 13">
            <a:extLst>
              <a:ext uri="{FF2B5EF4-FFF2-40B4-BE49-F238E27FC236}">
                <a16:creationId xmlns:a16="http://schemas.microsoft.com/office/drawing/2014/main" id="{36B4CE8B-E942-43D1-BDEC-ED40547FE196}"/>
              </a:ext>
            </a:extLst>
          </p:cNvPr>
          <p:cNvSpPr txBox="1"/>
          <p:nvPr/>
        </p:nvSpPr>
        <p:spPr>
          <a:xfrm>
            <a:off x="8523334" y="2499851"/>
            <a:ext cx="191729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Joe Cool Dude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A5A5A5">
                    <a:lumMod val="75000"/>
                  </a:srgbClr>
                </a:solidFill>
                <a:effectLst/>
                <a:uLnTx/>
                <a:uFillTx/>
                <a:latin typeface="Calibri" panose="020F0502020204030204"/>
                <a:ea typeface="+mn-ea"/>
                <a:cs typeface="+mn-cs"/>
              </a:rPr>
              <a:t>Yesterday</a:t>
            </a:r>
          </a:p>
        </p:txBody>
      </p:sp>
      <p:sp>
        <p:nvSpPr>
          <p:cNvPr id="13" name="TextBox 12">
            <a:extLst>
              <a:ext uri="{FF2B5EF4-FFF2-40B4-BE49-F238E27FC236}">
                <a16:creationId xmlns:a16="http://schemas.microsoft.com/office/drawing/2014/main" id="{CD616F3F-4F12-4AE3-A55C-51C30457FC2F}"/>
              </a:ext>
            </a:extLst>
          </p:cNvPr>
          <p:cNvSpPr txBox="1"/>
          <p:nvPr/>
        </p:nvSpPr>
        <p:spPr>
          <a:xfrm>
            <a:off x="715297" y="3790335"/>
            <a:ext cx="3664974"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many differences between our coastal states and the central part of the country are complex in origin.  Thus we shouldn’t be surprised that effective ways of bringing our country back together again will also be complex.  We need to look carefully at economics, the formation … </a:t>
            </a:r>
          </a:p>
        </p:txBody>
      </p:sp>
      <p:sp>
        <p:nvSpPr>
          <p:cNvPr id="16" name="TextBox 15">
            <a:extLst>
              <a:ext uri="{FF2B5EF4-FFF2-40B4-BE49-F238E27FC236}">
                <a16:creationId xmlns:a16="http://schemas.microsoft.com/office/drawing/2014/main" id="{53D2EF23-AEAA-4E61-8914-5E5347FB20F1}"/>
              </a:ext>
            </a:extLst>
          </p:cNvPr>
          <p:cNvSpPr txBox="1"/>
          <p:nvPr/>
        </p:nvSpPr>
        <p:spPr>
          <a:xfrm>
            <a:off x="7267264" y="3790335"/>
            <a:ext cx="359860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 can always hope that California will simply fall into the ocean.</a:t>
            </a:r>
          </a:p>
        </p:txBody>
      </p:sp>
    </p:spTree>
    <p:extLst>
      <p:ext uri="{BB962C8B-B14F-4D97-AF65-F5344CB8AC3E}">
        <p14:creationId xmlns:p14="http://schemas.microsoft.com/office/powerpoint/2010/main" val="177112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2" grpId="0"/>
      <p:bldP spid="14" grpId="0"/>
      <p:bldP spid="13"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981200" y="274638"/>
            <a:ext cx="8229600" cy="563562"/>
          </a:xfrm>
        </p:spPr>
        <p:txBody>
          <a:bodyPr/>
          <a:lstStyle/>
          <a:p>
            <a:pPr eaLnBrk="1" hangingPunct="1"/>
            <a:r>
              <a:rPr lang="en-US" altLang="en-US" sz="3200" b="1"/>
              <a:t>How Do People Actually Decide?</a:t>
            </a:r>
          </a:p>
        </p:txBody>
      </p:sp>
      <p:sp>
        <p:nvSpPr>
          <p:cNvPr id="31747" name="Rectangle 3"/>
          <p:cNvSpPr>
            <a:spLocks noGrp="1" noChangeArrowheads="1"/>
          </p:cNvSpPr>
          <p:nvPr>
            <p:ph type="body" idx="1"/>
          </p:nvPr>
        </p:nvSpPr>
        <p:spPr>
          <a:xfrm>
            <a:off x="1981200" y="1295400"/>
            <a:ext cx="8229600" cy="609600"/>
          </a:xfrm>
        </p:spPr>
        <p:txBody>
          <a:bodyPr/>
          <a:lstStyle/>
          <a:p>
            <a:pPr eaLnBrk="1" hangingPunct="1"/>
            <a:r>
              <a:rPr lang="en-US" altLang="en-US" sz="2800"/>
              <a:t>Avoid making a mistake by doing nothing.</a:t>
            </a:r>
          </a:p>
        </p:txBody>
      </p:sp>
      <p:sp>
        <p:nvSpPr>
          <p:cNvPr id="31748" name="Text Box 4"/>
          <p:cNvSpPr txBox="1">
            <a:spLocks noChangeArrowheads="1"/>
          </p:cNvSpPr>
          <p:nvPr/>
        </p:nvSpPr>
        <p:spPr bwMode="auto">
          <a:xfrm>
            <a:off x="2057400" y="2819401"/>
            <a:ext cx="792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sp>
        <p:nvSpPr>
          <p:cNvPr id="31749" name="Text Box 5"/>
          <p:cNvSpPr txBox="1">
            <a:spLocks noChangeArrowheads="1"/>
          </p:cNvSpPr>
          <p:nvPr/>
        </p:nvSpPr>
        <p:spPr bwMode="auto">
          <a:xfrm>
            <a:off x="2438400" y="2667000"/>
            <a:ext cx="701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t>Examples:</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a:xfrm>
            <a:off x="1981200" y="274638"/>
            <a:ext cx="8229600" cy="868362"/>
          </a:xfrm>
        </p:spPr>
        <p:txBody>
          <a:bodyPr/>
          <a:lstStyle/>
          <a:p>
            <a:pPr eaLnBrk="1" hangingPunct="1"/>
            <a:r>
              <a:rPr lang="en-US" altLang="en-US" sz="3200" b="1"/>
              <a:t>Many Voices</a:t>
            </a:r>
          </a:p>
        </p:txBody>
      </p:sp>
      <p:sp>
        <p:nvSpPr>
          <p:cNvPr id="276483" name="Rectangle 3"/>
          <p:cNvSpPr>
            <a:spLocks noGrp="1" noChangeArrowheads="1"/>
          </p:cNvSpPr>
          <p:nvPr>
            <p:ph type="body" idx="1"/>
          </p:nvPr>
        </p:nvSpPr>
        <p:spPr/>
        <p:txBody>
          <a:bodyPr/>
          <a:lstStyle/>
          <a:p>
            <a:pPr eaLnBrk="1" hangingPunct="1"/>
            <a:r>
              <a:rPr lang="en-US" altLang="en-US" sz="2800">
                <a:hlinkClick r:id="rId2"/>
              </a:rPr>
              <a:t>Listing some key voices</a:t>
            </a:r>
            <a:r>
              <a:rPr lang="en-US" altLang="en-US" sz="2800"/>
              <a:t> </a:t>
            </a:r>
          </a:p>
          <a:p>
            <a:pPr eaLnBrk="1" hangingPunct="1"/>
            <a:endParaRPr lang="en-US" altLang="en-US" sz="2800"/>
          </a:p>
          <a:p>
            <a:pPr eaLnBrk="1" hangingPunct="1"/>
            <a:r>
              <a:rPr lang="en-US" altLang="en-US" sz="2800">
                <a:hlinkClick r:id="rId3"/>
              </a:rPr>
              <a:t>See what you think</a:t>
            </a:r>
            <a:endParaRPr lang="en-US" altLang="en-US" sz="2800"/>
          </a:p>
        </p:txBody>
      </p:sp>
    </p:spTree>
  </p:cSld>
  <p:clrMapOvr>
    <a:masterClrMapping/>
  </p:clrMapOvr>
  <p:transition spd="slow"/>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1981200" y="274638"/>
            <a:ext cx="8229600" cy="563562"/>
          </a:xfrm>
        </p:spPr>
        <p:txBody>
          <a:bodyPr/>
          <a:lstStyle/>
          <a:p>
            <a:pPr eaLnBrk="1" hangingPunct="1"/>
            <a:r>
              <a:rPr lang="en-US" altLang="en-US" sz="3200" b="1" dirty="0"/>
              <a:t>The Voices May Differ</a:t>
            </a:r>
          </a:p>
        </p:txBody>
      </p:sp>
      <p:sp>
        <p:nvSpPr>
          <p:cNvPr id="279555" name="Rectangle 3"/>
          <p:cNvSpPr>
            <a:spLocks noGrp="1" noChangeArrowheads="1"/>
          </p:cNvSpPr>
          <p:nvPr>
            <p:ph type="body" idx="1"/>
          </p:nvPr>
        </p:nvSpPr>
        <p:spPr>
          <a:xfrm>
            <a:off x="1981200" y="2332038"/>
            <a:ext cx="8382000" cy="3840162"/>
          </a:xfrm>
        </p:spPr>
        <p:txBody>
          <a:bodyPr/>
          <a:lstStyle/>
          <a:p>
            <a:pPr eaLnBrk="1" hangingPunct="1"/>
            <a:r>
              <a:rPr lang="en-US" altLang="en-US" sz="2400"/>
              <a:t>The Utilitarian voice:  Sure.  Greatest good for greatest number.</a:t>
            </a:r>
          </a:p>
          <a:p>
            <a:pPr eaLnBrk="1" hangingPunct="1"/>
            <a:endParaRPr lang="en-US" altLang="en-US" sz="2400"/>
          </a:p>
          <a:p>
            <a:pPr eaLnBrk="1" hangingPunct="1"/>
            <a:r>
              <a:rPr lang="en-US" altLang="en-US" sz="2400"/>
              <a:t>The RP voice: No.  The rights of the owners must be protected.</a:t>
            </a:r>
          </a:p>
          <a:p>
            <a:pPr eaLnBrk="1" hangingPunct="1"/>
            <a:endParaRPr lang="en-US" altLang="en-US" sz="2400"/>
          </a:p>
          <a:p>
            <a:pPr eaLnBrk="1" hangingPunct="1"/>
            <a:r>
              <a:rPr lang="en-US" altLang="en-US" sz="2400"/>
              <a:t>Other voices:</a:t>
            </a:r>
          </a:p>
        </p:txBody>
      </p:sp>
      <p:sp>
        <p:nvSpPr>
          <p:cNvPr id="279556" name="Text Box 4"/>
          <p:cNvSpPr txBox="1">
            <a:spLocks noChangeArrowheads="1"/>
          </p:cNvSpPr>
          <p:nvPr/>
        </p:nvSpPr>
        <p:spPr bwMode="auto">
          <a:xfrm>
            <a:off x="1905000" y="1371600"/>
            <a:ext cx="830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t>Is it “right” to share music files on the Internet?</a:t>
            </a:r>
          </a:p>
        </p:txBody>
      </p:sp>
    </p:spTree>
  </p:cSld>
  <p:clrMapOvr>
    <a:masterClrMapping/>
  </p:clrMapOvr>
  <p:transition spd="slow"/>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1981200" y="274638"/>
            <a:ext cx="8229600" cy="563562"/>
          </a:xfrm>
        </p:spPr>
        <p:txBody>
          <a:bodyPr/>
          <a:lstStyle/>
          <a:p>
            <a:pPr eaLnBrk="1" hangingPunct="1"/>
            <a:r>
              <a:rPr lang="en-US" altLang="en-US" sz="3200" b="1" dirty="0"/>
              <a:t>The Voices May Differ</a:t>
            </a:r>
          </a:p>
        </p:txBody>
      </p:sp>
      <p:sp>
        <p:nvSpPr>
          <p:cNvPr id="279555" name="Rectangle 3"/>
          <p:cNvSpPr>
            <a:spLocks noGrp="1" noChangeArrowheads="1"/>
          </p:cNvSpPr>
          <p:nvPr>
            <p:ph type="body" idx="1"/>
          </p:nvPr>
        </p:nvSpPr>
        <p:spPr>
          <a:xfrm>
            <a:off x="1676400" y="4343909"/>
            <a:ext cx="8915400" cy="1706562"/>
          </a:xfrm>
        </p:spPr>
        <p:txBody>
          <a:bodyPr/>
          <a:lstStyle/>
          <a:p>
            <a:pPr eaLnBrk="1" hangingPunct="1"/>
            <a:r>
              <a:rPr lang="en-US" altLang="en-US" sz="2400" dirty="0"/>
              <a:t>A:  Yes, it’s my screen.</a:t>
            </a:r>
          </a:p>
          <a:p>
            <a:pPr eaLnBrk="1" hangingPunct="1"/>
            <a:r>
              <a:rPr lang="en-US" altLang="en-US" sz="2400" dirty="0"/>
              <a:t>B:  It depends on how intrusive the ads are.</a:t>
            </a:r>
          </a:p>
          <a:p>
            <a:pPr eaLnBrk="1" hangingPunct="1"/>
            <a:r>
              <a:rPr lang="en-US" altLang="en-US" sz="2400" dirty="0"/>
              <a:t>C:  No, web sites have a right to control their user experience.</a:t>
            </a:r>
          </a:p>
        </p:txBody>
      </p:sp>
      <p:sp>
        <p:nvSpPr>
          <p:cNvPr id="279556" name="Text Box 4"/>
          <p:cNvSpPr txBox="1">
            <a:spLocks noChangeArrowheads="1"/>
          </p:cNvSpPr>
          <p:nvPr/>
        </p:nvSpPr>
        <p:spPr bwMode="auto">
          <a:xfrm>
            <a:off x="1905000" y="1371600"/>
            <a:ext cx="830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a:t>Is it “right” to use ad blockers?</a:t>
            </a:r>
          </a:p>
        </p:txBody>
      </p:sp>
      <p:pic>
        <p:nvPicPr>
          <p:cNvPr id="305154" name="Picture 2" descr="https://si.wsj.net/public/resources/images/BN-JK527_0716Ad_J_2015071608454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230100"/>
            <a:ext cx="4043408" cy="2694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81200" y="2362201"/>
            <a:ext cx="3733800" cy="461665"/>
          </a:xfrm>
          <a:prstGeom prst="rect">
            <a:avLst/>
          </a:prstGeom>
          <a:noFill/>
        </p:spPr>
        <p:txBody>
          <a:bodyPr wrap="square" rtlCol="0">
            <a:spAutoFit/>
          </a:bodyPr>
          <a:lstStyle/>
          <a:p>
            <a:r>
              <a:rPr lang="en-US" sz="2400" dirty="0"/>
              <a:t>Let’s be </a:t>
            </a:r>
            <a:r>
              <a:rPr lang="en-US" sz="2400" b="1" dirty="0" err="1"/>
              <a:t>utilitarians</a:t>
            </a:r>
            <a:r>
              <a:rPr lang="en-US" sz="2400" dirty="0"/>
              <a:t>.  </a:t>
            </a:r>
          </a:p>
        </p:txBody>
      </p:sp>
    </p:spTree>
    <p:extLst>
      <p:ext uri="{BB962C8B-B14F-4D97-AF65-F5344CB8AC3E}">
        <p14:creationId xmlns:p14="http://schemas.microsoft.com/office/powerpoint/2010/main" val="177750590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955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955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955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5" grpId="0" build="p"/>
      <p:bldP spid="2"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1981200" y="274638"/>
            <a:ext cx="8229600" cy="563562"/>
          </a:xfrm>
        </p:spPr>
        <p:txBody>
          <a:bodyPr/>
          <a:lstStyle/>
          <a:p>
            <a:pPr eaLnBrk="1" hangingPunct="1"/>
            <a:r>
              <a:rPr lang="en-US" altLang="en-US" sz="3200" b="1" dirty="0"/>
              <a:t>The </a:t>
            </a:r>
            <a:r>
              <a:rPr lang="en-US" altLang="en-US" sz="3200" b="1"/>
              <a:t>Voices May Differ</a:t>
            </a:r>
            <a:endParaRPr lang="en-US" altLang="en-US" sz="3200" b="1" dirty="0"/>
          </a:p>
        </p:txBody>
      </p:sp>
      <p:sp>
        <p:nvSpPr>
          <p:cNvPr id="279555" name="Rectangle 3"/>
          <p:cNvSpPr>
            <a:spLocks noGrp="1" noChangeArrowheads="1"/>
          </p:cNvSpPr>
          <p:nvPr>
            <p:ph type="body" idx="1"/>
          </p:nvPr>
        </p:nvSpPr>
        <p:spPr>
          <a:xfrm>
            <a:off x="1676400" y="4343909"/>
            <a:ext cx="8915400" cy="1706562"/>
          </a:xfrm>
        </p:spPr>
        <p:txBody>
          <a:bodyPr/>
          <a:lstStyle/>
          <a:p>
            <a:pPr eaLnBrk="1" hangingPunct="1"/>
            <a:r>
              <a:rPr lang="en-US" altLang="en-US" sz="2400" dirty="0"/>
              <a:t>A:  Yes, it’s my screen.</a:t>
            </a:r>
          </a:p>
          <a:p>
            <a:pPr eaLnBrk="1" hangingPunct="1"/>
            <a:r>
              <a:rPr lang="en-US" altLang="en-US" sz="2400" dirty="0"/>
              <a:t>B:  It depends on how intrusive the ads are.</a:t>
            </a:r>
          </a:p>
          <a:p>
            <a:pPr eaLnBrk="1" hangingPunct="1"/>
            <a:r>
              <a:rPr lang="en-US" altLang="en-US" sz="2400" dirty="0"/>
              <a:t>C:  No, web sites have a right to control their user experience.</a:t>
            </a:r>
          </a:p>
        </p:txBody>
      </p:sp>
      <p:sp>
        <p:nvSpPr>
          <p:cNvPr id="279556" name="Text Box 4"/>
          <p:cNvSpPr txBox="1">
            <a:spLocks noChangeArrowheads="1"/>
          </p:cNvSpPr>
          <p:nvPr/>
        </p:nvSpPr>
        <p:spPr bwMode="auto">
          <a:xfrm>
            <a:off x="1905000" y="1371600"/>
            <a:ext cx="830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a:t>Is it “right” to use ad blockers?</a:t>
            </a:r>
          </a:p>
        </p:txBody>
      </p:sp>
      <p:pic>
        <p:nvPicPr>
          <p:cNvPr id="305154" name="Picture 2" descr="https://si.wsj.net/public/resources/images/BN-JK527_0716Ad_J_2015071608454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230100"/>
            <a:ext cx="4043408" cy="2694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81200" y="2362201"/>
            <a:ext cx="3733800" cy="461665"/>
          </a:xfrm>
          <a:prstGeom prst="rect">
            <a:avLst/>
          </a:prstGeom>
          <a:noFill/>
        </p:spPr>
        <p:txBody>
          <a:bodyPr wrap="square" rtlCol="0">
            <a:spAutoFit/>
          </a:bodyPr>
          <a:lstStyle/>
          <a:p>
            <a:r>
              <a:rPr lang="en-US" sz="2400" dirty="0"/>
              <a:t>Let’s be </a:t>
            </a:r>
            <a:r>
              <a:rPr lang="en-US" sz="2400" b="1" dirty="0"/>
              <a:t>Kantians</a:t>
            </a:r>
            <a:r>
              <a:rPr lang="en-US" sz="2400" dirty="0"/>
              <a:t>.  </a:t>
            </a:r>
          </a:p>
        </p:txBody>
      </p:sp>
    </p:spTree>
    <p:extLst>
      <p:ext uri="{BB962C8B-B14F-4D97-AF65-F5344CB8AC3E}">
        <p14:creationId xmlns:p14="http://schemas.microsoft.com/office/powerpoint/2010/main" val="3852311376"/>
      </p:ext>
    </p:extLst>
  </p:cSld>
  <p:clrMapOvr>
    <a:masterClrMapping/>
  </p:clrMapOvr>
  <p:transition spd="slow"/>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p:txBody>
          <a:bodyPr/>
          <a:lstStyle/>
          <a:p>
            <a:pPr eaLnBrk="1" hangingPunct="1"/>
            <a:r>
              <a:rPr lang="en-US" altLang="en-US" sz="3200" b="1"/>
              <a:t>Combining Approaches:</a:t>
            </a:r>
            <a:br>
              <a:rPr lang="en-US" altLang="en-US" sz="3200" b="1"/>
            </a:br>
            <a:r>
              <a:rPr lang="en-US" altLang="en-US" sz="3200" b="1"/>
              <a:t>Just Consequentialism</a:t>
            </a:r>
          </a:p>
        </p:txBody>
      </p:sp>
      <p:sp>
        <p:nvSpPr>
          <p:cNvPr id="281603" name="Text Box 4"/>
          <p:cNvSpPr txBox="1">
            <a:spLocks noChangeArrowheads="1"/>
          </p:cNvSpPr>
          <p:nvPr/>
        </p:nvSpPr>
        <p:spPr bwMode="auto">
          <a:xfrm>
            <a:off x="914400" y="1981200"/>
            <a:ext cx="94488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a:t>Choosing the “right” action is a problem in constrained optimization:</a:t>
            </a:r>
          </a:p>
          <a:p>
            <a:pPr lvl="1" eaLnBrk="1" hangingPunct="1">
              <a:spcBef>
                <a:spcPct val="50000"/>
              </a:spcBef>
              <a:buFontTx/>
              <a:buChar char="•"/>
            </a:pPr>
            <a:r>
              <a:rPr lang="en-US" altLang="en-US" sz="2400" dirty="0"/>
              <a:t> Utilitarianism asks to maximize good.</a:t>
            </a:r>
          </a:p>
          <a:p>
            <a:pPr lvl="1" eaLnBrk="1" hangingPunct="1">
              <a:spcBef>
                <a:spcPct val="50000"/>
              </a:spcBef>
              <a:buFontTx/>
              <a:buChar char="•"/>
            </a:pPr>
            <a:r>
              <a:rPr lang="en-US" altLang="en-US" sz="2400" dirty="0"/>
              <a:t> RP provides constraints on that process.</a:t>
            </a:r>
          </a:p>
        </p:txBody>
      </p:sp>
      <p:graphicFrame>
        <p:nvGraphicFramePr>
          <p:cNvPr id="281604" name="Object 11"/>
          <p:cNvGraphicFramePr>
            <a:graphicFrameLocks noGrp="1" noChangeAspect="1"/>
          </p:cNvGraphicFramePr>
          <p:nvPr>
            <p:ph idx="1"/>
          </p:nvPr>
        </p:nvGraphicFramePr>
        <p:xfrm>
          <a:off x="3200400" y="4343401"/>
          <a:ext cx="5791200" cy="796925"/>
        </p:xfrm>
        <a:graphic>
          <a:graphicData uri="http://schemas.openxmlformats.org/presentationml/2006/ole">
            <mc:AlternateContent xmlns:mc="http://schemas.openxmlformats.org/markup-compatibility/2006">
              <mc:Choice xmlns:v="urn:schemas-microsoft-com:vml" Requires="v">
                <p:oleObj spid="_x0000_s281779" name="Equation" r:id="rId4" imgW="2489200" imgH="342900" progId="Equation.3">
                  <p:embed/>
                </p:oleObj>
              </mc:Choice>
              <mc:Fallback>
                <p:oleObj name="Equation" r:id="rId4" imgW="2489200" imgH="342900" progId="Equation.3">
                  <p:embed/>
                  <p:pic>
                    <p:nvPicPr>
                      <p:cNvPr id="0" name="Object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4343401"/>
                        <a:ext cx="5791200" cy="796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81000"/>
            <a:ext cx="91440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3651" name="Text Box 3"/>
          <p:cNvSpPr txBox="1">
            <a:spLocks noChangeArrowheads="1"/>
          </p:cNvSpPr>
          <p:nvPr/>
        </p:nvSpPr>
        <p:spPr bwMode="auto">
          <a:xfrm>
            <a:off x="2057400" y="152400"/>
            <a:ext cx="8305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b="1"/>
              <a:t>Constrained Optimization</a:t>
            </a:r>
          </a:p>
        </p:txBody>
      </p:sp>
    </p:spTree>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
            <a:ext cx="8382000" cy="628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4675" name="Text Box 3"/>
          <p:cNvSpPr txBox="1">
            <a:spLocks noChangeArrowheads="1"/>
          </p:cNvSpPr>
          <p:nvPr/>
        </p:nvSpPr>
        <p:spPr bwMode="auto">
          <a:xfrm>
            <a:off x="3352800" y="6096001"/>
            <a:ext cx="61150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t>Where’s the highest point within the marked region?</a:t>
            </a:r>
          </a:p>
        </p:txBody>
      </p:sp>
    </p:spTree>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
            <a:ext cx="8382000" cy="628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5699" name="Text Box 3"/>
          <p:cNvSpPr txBox="1">
            <a:spLocks noChangeArrowheads="1"/>
          </p:cNvSpPr>
          <p:nvPr/>
        </p:nvSpPr>
        <p:spPr bwMode="auto">
          <a:xfrm>
            <a:off x="3048000" y="6096001"/>
            <a:ext cx="7086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t>Now, where’s it the highest point within the marked region?</a:t>
            </a:r>
          </a:p>
        </p:txBody>
      </p:sp>
    </p:spTree>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Title 1"/>
          <p:cNvSpPr>
            <a:spLocks noGrp="1"/>
          </p:cNvSpPr>
          <p:nvPr>
            <p:ph type="title"/>
          </p:nvPr>
        </p:nvSpPr>
        <p:spPr>
          <a:xfrm>
            <a:off x="1981200" y="274638"/>
            <a:ext cx="8229600" cy="715962"/>
          </a:xfrm>
        </p:spPr>
        <p:txBody>
          <a:bodyPr/>
          <a:lstStyle/>
          <a:p>
            <a:r>
              <a:rPr lang="en-US" altLang="en-US" sz="3200" b="1"/>
              <a:t>A Typical Professional Dilemma</a:t>
            </a:r>
          </a:p>
        </p:txBody>
      </p:sp>
      <p:pic>
        <p:nvPicPr>
          <p:cNvPr id="29696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7588" y="1447800"/>
            <a:ext cx="23622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6964" name="TextBox 3"/>
          <p:cNvSpPr txBox="1">
            <a:spLocks noChangeArrowheads="1"/>
          </p:cNvSpPr>
          <p:nvPr/>
        </p:nvSpPr>
        <p:spPr bwMode="auto">
          <a:xfrm>
            <a:off x="2057400" y="1752601"/>
            <a:ext cx="4572000"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Jonathan is an engineering manager at a computer systems company that sells machines with reconditioned parts.</a:t>
            </a:r>
          </a:p>
          <a:p>
            <a:pPr eaLnBrk="1" hangingPunct="1">
              <a:spcBef>
                <a:spcPct val="0"/>
              </a:spcBef>
              <a:buFontTx/>
              <a:buNone/>
            </a:pPr>
            <a:endParaRPr lang="en-US" altLang="en-US" sz="1800"/>
          </a:p>
          <a:p>
            <a:pPr eaLnBrk="1" hangingPunct="1">
              <a:spcBef>
                <a:spcPct val="0"/>
              </a:spcBef>
              <a:buFontTx/>
              <a:buNone/>
            </a:pPr>
            <a:r>
              <a:rPr lang="en-US" altLang="en-US" sz="1800"/>
              <a:t>He has heard that the firm’s hard drive wiping process fails 5% of the time.</a:t>
            </a:r>
          </a:p>
          <a:p>
            <a:pPr eaLnBrk="1" hangingPunct="1">
              <a:spcBef>
                <a:spcPct val="0"/>
              </a:spcBef>
              <a:buFontTx/>
              <a:buNone/>
            </a:pPr>
            <a:endParaRPr lang="en-US" altLang="en-US" sz="1800"/>
          </a:p>
          <a:p>
            <a:pPr eaLnBrk="1" hangingPunct="1">
              <a:spcBef>
                <a:spcPct val="0"/>
              </a:spcBef>
              <a:buFontTx/>
              <a:buNone/>
            </a:pPr>
            <a:r>
              <a:rPr lang="en-US" altLang="en-US" sz="1800"/>
              <a:t>He and his colleagues estimate that it would cost $5 million to develop a better process.</a:t>
            </a:r>
          </a:p>
          <a:p>
            <a:pPr eaLnBrk="1" hangingPunct="1">
              <a:spcBef>
                <a:spcPct val="0"/>
              </a:spcBef>
              <a:buFontTx/>
              <a:buNone/>
            </a:pPr>
            <a:endParaRPr lang="en-US" altLang="en-US" sz="1800"/>
          </a:p>
          <a:p>
            <a:pPr eaLnBrk="1" hangingPunct="1">
              <a:spcBef>
                <a:spcPct val="0"/>
              </a:spcBef>
              <a:buFontTx/>
              <a:buNone/>
            </a:pPr>
            <a:r>
              <a:rPr lang="en-US" altLang="en-US" sz="1800"/>
              <a:t>Should Jonathan speak up about this so far unreported problem?</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Title 1"/>
          <p:cNvSpPr>
            <a:spLocks noGrp="1"/>
          </p:cNvSpPr>
          <p:nvPr>
            <p:ph type="title"/>
          </p:nvPr>
        </p:nvSpPr>
        <p:spPr>
          <a:xfrm>
            <a:off x="1981200" y="274638"/>
            <a:ext cx="8229600" cy="715962"/>
          </a:xfrm>
        </p:spPr>
        <p:txBody>
          <a:bodyPr/>
          <a:lstStyle/>
          <a:p>
            <a:r>
              <a:rPr lang="en-US" altLang="en-US" sz="3200" b="1"/>
              <a:t>A Typical Professional Dilemma</a:t>
            </a:r>
          </a:p>
        </p:txBody>
      </p:sp>
      <p:pic>
        <p:nvPicPr>
          <p:cNvPr id="2990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9013" y="1447800"/>
            <a:ext cx="23622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9012" name="TextBox 3"/>
          <p:cNvSpPr txBox="1">
            <a:spLocks noChangeArrowheads="1"/>
          </p:cNvSpPr>
          <p:nvPr/>
        </p:nvSpPr>
        <p:spPr bwMode="auto">
          <a:xfrm>
            <a:off x="2057400" y="1752601"/>
            <a:ext cx="4572000"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Jonathan is an engineering manager at a computer systems company that sells machines with reconditioned parts.</a:t>
            </a:r>
          </a:p>
          <a:p>
            <a:pPr eaLnBrk="1" hangingPunct="1">
              <a:spcBef>
                <a:spcPct val="0"/>
              </a:spcBef>
              <a:buFontTx/>
              <a:buNone/>
            </a:pPr>
            <a:endParaRPr lang="en-US" altLang="en-US" sz="1800"/>
          </a:p>
          <a:p>
            <a:pPr eaLnBrk="1" hangingPunct="1">
              <a:spcBef>
                <a:spcPct val="0"/>
              </a:spcBef>
              <a:buFontTx/>
              <a:buNone/>
            </a:pPr>
            <a:r>
              <a:rPr lang="en-US" altLang="en-US" sz="1800"/>
              <a:t>He has heard that the firm’s hard drive wiping process fails 5% of the time.</a:t>
            </a:r>
          </a:p>
          <a:p>
            <a:pPr eaLnBrk="1" hangingPunct="1">
              <a:spcBef>
                <a:spcPct val="0"/>
              </a:spcBef>
              <a:buFontTx/>
              <a:buNone/>
            </a:pPr>
            <a:endParaRPr lang="en-US" altLang="en-US" sz="1800"/>
          </a:p>
          <a:p>
            <a:pPr eaLnBrk="1" hangingPunct="1">
              <a:spcBef>
                <a:spcPct val="0"/>
              </a:spcBef>
              <a:buFontTx/>
              <a:buNone/>
            </a:pPr>
            <a:r>
              <a:rPr lang="en-US" altLang="en-US" sz="1800"/>
              <a:t>He and his colleagues estimate that it would cost $5 million to develop a better process.</a:t>
            </a:r>
          </a:p>
          <a:p>
            <a:pPr eaLnBrk="1" hangingPunct="1">
              <a:spcBef>
                <a:spcPct val="0"/>
              </a:spcBef>
              <a:buFontTx/>
              <a:buNone/>
            </a:pPr>
            <a:endParaRPr lang="en-US" altLang="en-US" sz="1800"/>
          </a:p>
          <a:p>
            <a:pPr eaLnBrk="1" hangingPunct="1">
              <a:spcBef>
                <a:spcPct val="0"/>
              </a:spcBef>
              <a:buFontTx/>
              <a:buNone/>
            </a:pPr>
            <a:r>
              <a:rPr lang="en-US" altLang="en-US" sz="1800"/>
              <a:t>Should Jonathan speak up about this so far unreported problem?</a:t>
            </a:r>
          </a:p>
        </p:txBody>
      </p:sp>
      <p:sp>
        <p:nvSpPr>
          <p:cNvPr id="299013" name="TextBox 2"/>
          <p:cNvSpPr txBox="1">
            <a:spLocks noChangeArrowheads="1"/>
          </p:cNvSpPr>
          <p:nvPr/>
        </p:nvSpPr>
        <p:spPr bwMode="auto">
          <a:xfrm>
            <a:off x="4343400" y="5943600"/>
            <a:ext cx="5943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i="1"/>
              <a:t>Giving Voice to Values</a:t>
            </a:r>
          </a:p>
        </p:txBody>
      </p:sp>
      <p:pic>
        <p:nvPicPr>
          <p:cNvPr id="2990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00" y="4492625"/>
            <a:ext cx="1333500"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905000" y="685800"/>
            <a:ext cx="3124200" cy="2362200"/>
          </a:xfrm>
        </p:spPr>
        <p:txBody>
          <a:bodyPr/>
          <a:lstStyle/>
          <a:p>
            <a:pPr eaLnBrk="1" hangingPunct="1">
              <a:lnSpc>
                <a:spcPts val="5000"/>
              </a:lnSpc>
            </a:pPr>
            <a:r>
              <a:rPr lang="en-US" altLang="en-US" sz="3200" b="1"/>
              <a:t>Where Dante </a:t>
            </a:r>
            <a:r>
              <a:rPr lang="en-US" altLang="en-US" sz="2400" b="1"/>
              <a:t>(1265 – 1321) </a:t>
            </a:r>
            <a:br>
              <a:rPr lang="en-US" altLang="en-US" sz="2400" b="1"/>
            </a:br>
            <a:r>
              <a:rPr lang="en-US" altLang="en-US" sz="3200" b="1"/>
              <a:t>Put the Undecided</a:t>
            </a:r>
          </a:p>
        </p:txBody>
      </p:sp>
      <p:pic>
        <p:nvPicPr>
          <p:cNvPr id="3379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1150" y="76200"/>
            <a:ext cx="497205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a:xfrm>
            <a:off x="1981200" y="228600"/>
            <a:ext cx="8229600" cy="685800"/>
          </a:xfrm>
        </p:spPr>
        <p:txBody>
          <a:bodyPr/>
          <a:lstStyle/>
          <a:p>
            <a:pPr eaLnBrk="1" hangingPunct="1"/>
            <a:r>
              <a:rPr lang="en-US" altLang="en-US" sz="3200" b="1"/>
              <a:t>Ethics for Our Time</a:t>
            </a:r>
          </a:p>
        </p:txBody>
      </p:sp>
      <p:sp>
        <p:nvSpPr>
          <p:cNvPr id="301059" name="Rectangle 3"/>
          <p:cNvSpPr>
            <a:spLocks noGrp="1" noChangeArrowheads="1"/>
          </p:cNvSpPr>
          <p:nvPr>
            <p:ph type="body" idx="1"/>
          </p:nvPr>
        </p:nvSpPr>
        <p:spPr>
          <a:xfrm>
            <a:off x="1981200" y="990600"/>
            <a:ext cx="8001000" cy="5105400"/>
          </a:xfrm>
        </p:spPr>
        <p:txBody>
          <a:bodyPr/>
          <a:lstStyle/>
          <a:p>
            <a:pPr eaLnBrk="1" hangingPunct="1"/>
            <a:r>
              <a:rPr lang="en-US" altLang="en-US" sz="2400"/>
              <a:t>The notion of “right” has changed over time as society has changed.</a:t>
            </a:r>
          </a:p>
          <a:p>
            <a:pPr eaLnBrk="1" hangingPunct="1">
              <a:lnSpc>
                <a:spcPct val="80000"/>
              </a:lnSpc>
            </a:pPr>
            <a:endParaRPr lang="en-US" altLang="en-US" sz="2400"/>
          </a:p>
          <a:p>
            <a:pPr eaLnBrk="1" hangingPunct="1">
              <a:spcBef>
                <a:spcPct val="50000"/>
              </a:spcBef>
            </a:pPr>
            <a:r>
              <a:rPr lang="en-US" altLang="en-US" sz="2400"/>
              <a:t>Computers are changing society more than probably any other invention since writing.</a:t>
            </a:r>
          </a:p>
          <a:p>
            <a:pPr eaLnBrk="1" hangingPunct="1">
              <a:spcBef>
                <a:spcPct val="50000"/>
              </a:spcBef>
            </a:pPr>
            <a:endParaRPr lang="en-US" altLang="en-US" sz="2400"/>
          </a:p>
          <a:p>
            <a:pPr eaLnBrk="1" hangingPunct="1">
              <a:spcBef>
                <a:spcPct val="50000"/>
              </a:spcBef>
            </a:pPr>
            <a:r>
              <a:rPr lang="en-US" altLang="en-US" sz="2400"/>
              <a:t>So, to consider “computer ethics”, we must:</a:t>
            </a:r>
          </a:p>
          <a:p>
            <a:pPr lvl="1" eaLnBrk="1" hangingPunct="1">
              <a:buFontTx/>
              <a:buChar char="•"/>
            </a:pPr>
            <a:r>
              <a:rPr lang="en-US" altLang="en-US" sz="2400"/>
              <a:t>Decide what is “right” today, and</a:t>
            </a:r>
          </a:p>
          <a:p>
            <a:pPr lvl="1" eaLnBrk="1" hangingPunct="1">
              <a:buFontTx/>
              <a:buChar char="•"/>
            </a:pPr>
            <a:r>
              <a:rPr lang="en-US" altLang="en-US" sz="2400"/>
              <a:t>Think about how our computing systems may change society and what will be right then.</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a:xfrm>
            <a:off x="1981200" y="274638"/>
            <a:ext cx="8229600" cy="563562"/>
          </a:xfrm>
        </p:spPr>
        <p:txBody>
          <a:bodyPr/>
          <a:lstStyle/>
          <a:p>
            <a:pPr eaLnBrk="1" hangingPunct="1"/>
            <a:r>
              <a:rPr lang="en-US" altLang="en-US" sz="3200" b="1"/>
              <a:t>Ethics for Our Time</a:t>
            </a:r>
          </a:p>
        </p:txBody>
      </p:sp>
      <p:sp>
        <p:nvSpPr>
          <p:cNvPr id="302083" name="Rectangle 3"/>
          <p:cNvSpPr>
            <a:spLocks noGrp="1" noChangeArrowheads="1"/>
          </p:cNvSpPr>
          <p:nvPr>
            <p:ph type="body" idx="1"/>
          </p:nvPr>
        </p:nvSpPr>
        <p:spPr>
          <a:xfrm>
            <a:off x="1981200" y="990600"/>
            <a:ext cx="8458200" cy="5257800"/>
          </a:xfrm>
        </p:spPr>
        <p:txBody>
          <a:bodyPr/>
          <a:lstStyle/>
          <a:p>
            <a:pPr eaLnBrk="1" hangingPunct="1"/>
            <a:r>
              <a:rPr lang="en-US" altLang="en-US" sz="2400"/>
              <a:t>The notion of “right” is different in different societies around the world.</a:t>
            </a:r>
          </a:p>
          <a:p>
            <a:pPr eaLnBrk="1" hangingPunct="1"/>
            <a:endParaRPr lang="en-US" altLang="en-US" sz="2400"/>
          </a:p>
          <a:p>
            <a:pPr eaLnBrk="1" hangingPunct="1">
              <a:spcBef>
                <a:spcPct val="50000"/>
              </a:spcBef>
            </a:pPr>
            <a:r>
              <a:rPr lang="en-US" altLang="en-US" sz="2400"/>
              <a:t>Computers are forcing us into one global society.                   </a:t>
            </a:r>
          </a:p>
          <a:p>
            <a:pPr eaLnBrk="1" hangingPunct="1">
              <a:spcBef>
                <a:spcPct val="50000"/>
              </a:spcBef>
            </a:pPr>
            <a:endParaRPr lang="en-US" altLang="en-US" sz="2400"/>
          </a:p>
          <a:p>
            <a:pPr eaLnBrk="1" hangingPunct="1">
              <a:spcBef>
                <a:spcPct val="50000"/>
              </a:spcBef>
            </a:pPr>
            <a:r>
              <a:rPr lang="en-US" altLang="en-US" sz="2400"/>
              <a:t>So, to consider “computer ethics”, we must:</a:t>
            </a:r>
          </a:p>
          <a:p>
            <a:pPr lvl="1" eaLnBrk="1" hangingPunct="1">
              <a:buFontTx/>
              <a:buChar char="•"/>
            </a:pPr>
            <a:r>
              <a:rPr lang="en-US" altLang="en-US" sz="2400"/>
              <a:t>Decide what is “right” today, and</a:t>
            </a:r>
          </a:p>
          <a:p>
            <a:pPr lvl="1" eaLnBrk="1" hangingPunct="1">
              <a:buFontTx/>
              <a:buChar char="•"/>
            </a:pPr>
            <a:r>
              <a:rPr lang="en-US" altLang="en-US" sz="2400"/>
              <a:t>Think about how our computing systems may change society and what will be right then, and</a:t>
            </a:r>
          </a:p>
          <a:p>
            <a:pPr lvl="1" eaLnBrk="1" hangingPunct="1">
              <a:buFontTx/>
              <a:buChar char="•"/>
            </a:pPr>
            <a:r>
              <a:rPr lang="en-US" altLang="en-US" sz="2400"/>
              <a:t>Find an ethical system that can be agreed to throughout the world.</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a:xfrm>
            <a:off x="1981200" y="274638"/>
            <a:ext cx="8229600" cy="639762"/>
          </a:xfrm>
        </p:spPr>
        <p:txBody>
          <a:bodyPr/>
          <a:lstStyle/>
          <a:p>
            <a:pPr eaLnBrk="1" hangingPunct="1"/>
            <a:r>
              <a:rPr lang="en-US" altLang="en-US" sz="3200" b="1"/>
              <a:t>The First Modern Cyberethics</a:t>
            </a:r>
          </a:p>
        </p:txBody>
      </p:sp>
      <p:sp>
        <p:nvSpPr>
          <p:cNvPr id="304131" name="Text Box 4"/>
          <p:cNvSpPr txBox="1">
            <a:spLocks noChangeArrowheads="1"/>
          </p:cNvSpPr>
          <p:nvPr/>
        </p:nvSpPr>
        <p:spPr bwMode="auto">
          <a:xfrm>
            <a:off x="2133600" y="1219200"/>
            <a:ext cx="754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t>Where does “cyber” come from?</a:t>
            </a:r>
          </a:p>
        </p:txBody>
      </p:sp>
      <p:sp>
        <p:nvSpPr>
          <p:cNvPr id="304132" name="Text Box 5"/>
          <p:cNvSpPr txBox="1">
            <a:spLocks noChangeArrowheads="1"/>
          </p:cNvSpPr>
          <p:nvPr/>
        </p:nvSpPr>
        <p:spPr bwMode="auto">
          <a:xfrm>
            <a:off x="2209800" y="5029201"/>
            <a:ext cx="7543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t>The Greek </a:t>
            </a:r>
            <a:r>
              <a:rPr lang="en-US" altLang="en-US" sz="2400">
                <a:solidFill>
                  <a:srgbClr val="FF0000"/>
                </a:solidFill>
              </a:rPr>
              <a:t>Κυβερνήτης</a:t>
            </a:r>
            <a:r>
              <a:rPr lang="en-US" altLang="en-US" sz="2400"/>
              <a:t> (</a:t>
            </a:r>
            <a:r>
              <a:rPr lang="en-US" altLang="en-US" sz="2400" i="1"/>
              <a:t>kybernetes</a:t>
            </a:r>
            <a:r>
              <a:rPr lang="en-US" altLang="en-US" sz="2400"/>
              <a:t>, steersman, governor, pilot, or rudder — the same root as government). </a:t>
            </a:r>
          </a:p>
        </p:txBody>
      </p:sp>
      <p:graphicFrame>
        <p:nvGraphicFramePr>
          <p:cNvPr id="304133" name="Object 8"/>
          <p:cNvGraphicFramePr>
            <a:graphicFrameLocks noGrp="1" noChangeAspect="1"/>
          </p:cNvGraphicFramePr>
          <p:nvPr>
            <p:ph idx="1"/>
          </p:nvPr>
        </p:nvGraphicFramePr>
        <p:xfrm>
          <a:off x="2667001" y="2057401"/>
          <a:ext cx="6556375" cy="2557463"/>
        </p:xfrm>
        <a:graphic>
          <a:graphicData uri="http://schemas.openxmlformats.org/presentationml/2006/ole">
            <mc:AlternateContent xmlns:mc="http://schemas.openxmlformats.org/markup-compatibility/2006">
              <mc:Choice xmlns:v="urn:schemas-microsoft-com:vml" Requires="v">
                <p:oleObj spid="_x0000_s304308" name="CorelPhotoPaint.Image.10" r:id="rId4" imgW="1529970" imgH="597257" progId="CorelPhotoPaint.Image.10">
                  <p:embed/>
                </p:oleObj>
              </mc:Choice>
              <mc:Fallback>
                <p:oleObj name="CorelPhotoPaint.Image.10" r:id="rId4" imgW="1529970" imgH="597257" progId="CorelPhotoPaint.Image.10">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1" y="2057401"/>
                        <a:ext cx="6556375" cy="255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a:xfrm>
            <a:off x="1981200" y="274638"/>
            <a:ext cx="8229600" cy="563562"/>
          </a:xfrm>
        </p:spPr>
        <p:txBody>
          <a:bodyPr/>
          <a:lstStyle/>
          <a:p>
            <a:pPr eaLnBrk="1" hangingPunct="1"/>
            <a:r>
              <a:rPr lang="en-US" altLang="en-US" sz="3200" b="1"/>
              <a:t>The First Modern Cyberethics</a:t>
            </a:r>
          </a:p>
        </p:txBody>
      </p:sp>
      <p:sp>
        <p:nvSpPr>
          <p:cNvPr id="306179" name="Text Box 4"/>
          <p:cNvSpPr txBox="1">
            <a:spLocks noChangeArrowheads="1"/>
          </p:cNvSpPr>
          <p:nvPr/>
        </p:nvSpPr>
        <p:spPr bwMode="auto">
          <a:xfrm>
            <a:off x="1981200" y="2209800"/>
            <a:ext cx="47244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t>“cyber” first used in a technical sense as a title:</a:t>
            </a:r>
          </a:p>
          <a:p>
            <a:pPr eaLnBrk="1" hangingPunct="1">
              <a:spcBef>
                <a:spcPct val="50000"/>
              </a:spcBef>
              <a:buFontTx/>
              <a:buNone/>
            </a:pPr>
            <a:endParaRPr lang="en-US" altLang="en-US" sz="2400"/>
          </a:p>
          <a:p>
            <a:pPr eaLnBrk="1" hangingPunct="1">
              <a:spcBef>
                <a:spcPct val="50000"/>
              </a:spcBef>
              <a:buFontTx/>
              <a:buNone/>
            </a:pPr>
            <a:r>
              <a:rPr lang="en-US" altLang="en-US" sz="2400">
                <a:hlinkClick r:id="rId3" tooltip="Norbert Wiener"/>
              </a:rPr>
              <a:t>Norbert Wiener</a:t>
            </a:r>
            <a:r>
              <a:rPr lang="en-US" altLang="en-US" sz="2400"/>
              <a:t> (1948), </a:t>
            </a:r>
            <a:r>
              <a:rPr lang="en-US" altLang="en-US" sz="2400" i="1"/>
              <a:t>Cybernetics or Control and Communication in the Animal and the Machine</a:t>
            </a:r>
            <a:r>
              <a:rPr lang="en-US" altLang="en-US" sz="2400"/>
              <a:t>, Paris, Hermann et Cie - MIT Press, Cambridge, MA. </a:t>
            </a:r>
          </a:p>
        </p:txBody>
      </p:sp>
      <p:pic>
        <p:nvPicPr>
          <p:cNvPr id="30618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1219200"/>
            <a:ext cx="3371850"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8226" name="Text Box 4"/>
          <p:cNvSpPr txBox="1">
            <a:spLocks noChangeArrowheads="1"/>
          </p:cNvSpPr>
          <p:nvPr/>
        </p:nvSpPr>
        <p:spPr bwMode="auto">
          <a:xfrm>
            <a:off x="2057400" y="1600200"/>
            <a:ext cx="8305800" cy="420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t>“It is the thesis of this book that society can only be understood through a study of the messages and the communication facilities which belong to it; and that in the future development of these messages and communication facilities, messages between man and machines, between machines and man, and between machine and machine, are destined to play an ever-increasing part.”</a:t>
            </a:r>
          </a:p>
          <a:p>
            <a:pPr eaLnBrk="1" hangingPunct="1">
              <a:spcBef>
                <a:spcPct val="50000"/>
              </a:spcBef>
              <a:buFontTx/>
              <a:buNone/>
            </a:pPr>
            <a:endParaRPr lang="en-US" altLang="en-US" sz="2400"/>
          </a:p>
          <a:p>
            <a:pPr eaLnBrk="1" hangingPunct="1">
              <a:spcBef>
                <a:spcPct val="50000"/>
              </a:spcBef>
              <a:buFontTx/>
              <a:buNone/>
            </a:pPr>
            <a:r>
              <a:rPr lang="en-US" altLang="en-US" sz="1800"/>
              <a:t>							Chapter 1.</a:t>
            </a:r>
          </a:p>
          <a:p>
            <a:pPr eaLnBrk="1" hangingPunct="1">
              <a:spcBef>
                <a:spcPct val="50000"/>
              </a:spcBef>
              <a:buFontTx/>
              <a:buNone/>
            </a:pPr>
            <a:endParaRPr lang="en-US" altLang="en-US" sz="2400"/>
          </a:p>
        </p:txBody>
      </p:sp>
      <p:sp>
        <p:nvSpPr>
          <p:cNvPr id="308227" name="Rectangle 5"/>
          <p:cNvSpPr>
            <a:spLocks noGrp="1" noChangeArrowheads="1"/>
          </p:cNvSpPr>
          <p:nvPr>
            <p:ph type="title"/>
          </p:nvPr>
        </p:nvSpPr>
        <p:spPr>
          <a:xfrm>
            <a:off x="1981200" y="274638"/>
            <a:ext cx="8229600" cy="563562"/>
          </a:xfrm>
          <a:noFill/>
        </p:spPr>
        <p:txBody>
          <a:bodyPr/>
          <a:lstStyle/>
          <a:p>
            <a:pPr eaLnBrk="1" hangingPunct="1"/>
            <a:r>
              <a:rPr lang="en-US" altLang="en-US" sz="3200" b="1"/>
              <a:t>The Human Use of Human Beings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a:xfrm>
            <a:off x="1981200" y="274638"/>
            <a:ext cx="8229600" cy="563562"/>
          </a:xfrm>
        </p:spPr>
        <p:txBody>
          <a:bodyPr/>
          <a:lstStyle/>
          <a:p>
            <a:pPr eaLnBrk="1" hangingPunct="1"/>
            <a:r>
              <a:rPr lang="en-US" altLang="en-US" sz="3200" b="1"/>
              <a:t>The Human Use of Human Beings</a:t>
            </a:r>
          </a:p>
        </p:txBody>
      </p:sp>
      <p:sp>
        <p:nvSpPr>
          <p:cNvPr id="310275" name="Text Box 4"/>
          <p:cNvSpPr txBox="1">
            <a:spLocks noChangeArrowheads="1"/>
          </p:cNvSpPr>
          <p:nvPr/>
        </p:nvSpPr>
        <p:spPr bwMode="auto">
          <a:xfrm>
            <a:off x="1981200" y="1447800"/>
            <a:ext cx="8229600"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t>“To live effectively is to live with adequate information.  Thus, communication and control belong to the essence of man’s inner life, even as they belong to his life in society.”</a:t>
            </a:r>
          </a:p>
          <a:p>
            <a:pPr eaLnBrk="1" hangingPunct="1">
              <a:spcBef>
                <a:spcPct val="50000"/>
              </a:spcBef>
              <a:buFontTx/>
              <a:buNone/>
            </a:pPr>
            <a:endParaRPr lang="en-US" altLang="en-US" sz="1800"/>
          </a:p>
          <a:p>
            <a:pPr algn="r" eaLnBrk="1" hangingPunct="1">
              <a:spcBef>
                <a:spcPct val="50000"/>
              </a:spcBef>
              <a:buFontTx/>
              <a:buNone/>
            </a:pPr>
            <a:r>
              <a:rPr lang="en-US" altLang="en-US" sz="1800"/>
              <a:t>Chapter 1.</a:t>
            </a:r>
            <a:endParaRPr lang="en-US" altLang="en-US" sz="2800"/>
          </a:p>
          <a:p>
            <a:pPr eaLnBrk="1" hangingPunct="1">
              <a:spcBef>
                <a:spcPct val="50000"/>
              </a:spcBef>
              <a:buFontTx/>
              <a:buNone/>
            </a:pPr>
            <a:endParaRPr lang="en-US" altLang="en-US" sz="2800"/>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a:xfrm>
            <a:off x="1981200" y="274638"/>
            <a:ext cx="8229600" cy="563562"/>
          </a:xfrm>
        </p:spPr>
        <p:txBody>
          <a:bodyPr/>
          <a:lstStyle/>
          <a:p>
            <a:pPr eaLnBrk="1" hangingPunct="1"/>
            <a:r>
              <a:rPr lang="en-US" altLang="en-US" sz="3200" b="1"/>
              <a:t>The Human Use of Human Beings</a:t>
            </a:r>
          </a:p>
        </p:txBody>
      </p:sp>
      <p:sp>
        <p:nvSpPr>
          <p:cNvPr id="312323" name="Text Box 3"/>
          <p:cNvSpPr txBox="1">
            <a:spLocks noChangeArrowheads="1"/>
          </p:cNvSpPr>
          <p:nvPr/>
        </p:nvSpPr>
        <p:spPr bwMode="auto">
          <a:xfrm>
            <a:off x="1981200" y="1066800"/>
            <a:ext cx="8458200"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t>“Information is more a matter of process than of storage.  That country will have the greatest security whose informational and scientific situation is adequate to meet the demands that may be put on it – the country in which it is fully realized that information is important as a stage in the continuous process by which we observe the outer world, and act effectively upon it.  In other words, no amount of scientific research, carefully recorded in books and papers, and then put into our libraries with labels of secrecy, will be adequate to protect us for any length of time in a world where the effective level of information is perpetually advancing.  There is no Maginot Line of the brain.”</a:t>
            </a:r>
          </a:p>
          <a:p>
            <a:pPr eaLnBrk="1" hangingPunct="1">
              <a:spcBef>
                <a:spcPct val="50000"/>
              </a:spcBef>
              <a:buFontTx/>
              <a:buNone/>
            </a:pPr>
            <a:endParaRPr lang="en-US" altLang="en-US" sz="1800"/>
          </a:p>
          <a:p>
            <a:pPr algn="r" eaLnBrk="1" hangingPunct="1">
              <a:spcBef>
                <a:spcPct val="50000"/>
              </a:spcBef>
              <a:buFontTx/>
              <a:buNone/>
            </a:pPr>
            <a:r>
              <a:rPr lang="en-US" altLang="en-US" sz="1800"/>
              <a:t>- Weiner, Norbert, </a:t>
            </a:r>
            <a:r>
              <a:rPr lang="en-US" altLang="en-US" sz="1800" i="1"/>
              <a:t>The Human Use of Human Beings</a:t>
            </a:r>
            <a:r>
              <a:rPr lang="en-US" altLang="en-US" sz="1800"/>
              <a:t>, 1950, chapter 7.</a:t>
            </a:r>
            <a:endParaRPr lang="en-US" altLang="en-US" sz="2800"/>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4370" name="Rectangle 2"/>
          <p:cNvSpPr>
            <a:spLocks noGrp="1" noChangeArrowheads="1"/>
          </p:cNvSpPr>
          <p:nvPr>
            <p:ph type="title"/>
          </p:nvPr>
        </p:nvSpPr>
        <p:spPr>
          <a:xfrm>
            <a:off x="1981200" y="274638"/>
            <a:ext cx="8229600" cy="487362"/>
          </a:xfrm>
        </p:spPr>
        <p:txBody>
          <a:bodyPr/>
          <a:lstStyle/>
          <a:p>
            <a:pPr eaLnBrk="1" hangingPunct="1"/>
            <a:r>
              <a:rPr lang="en-US" altLang="en-US" sz="3200" b="1"/>
              <a:t>Wiener’s Principles</a:t>
            </a:r>
          </a:p>
        </p:txBody>
      </p:sp>
      <p:sp>
        <p:nvSpPr>
          <p:cNvPr id="314371" name="Rectangle 3"/>
          <p:cNvSpPr>
            <a:spLocks noGrp="1" noChangeArrowheads="1"/>
          </p:cNvSpPr>
          <p:nvPr>
            <p:ph type="body" idx="1"/>
          </p:nvPr>
        </p:nvSpPr>
        <p:spPr>
          <a:xfrm>
            <a:off x="1981200" y="1066800"/>
            <a:ext cx="8382000" cy="5486400"/>
          </a:xfrm>
        </p:spPr>
        <p:txBody>
          <a:bodyPr/>
          <a:lstStyle/>
          <a:p>
            <a:pPr eaLnBrk="1" hangingPunct="1">
              <a:lnSpc>
                <a:spcPct val="80000"/>
              </a:lnSpc>
            </a:pPr>
            <a:r>
              <a:rPr lang="en-US" altLang="en-US" sz="2400" b="1"/>
              <a:t>The Principle of Freedom</a:t>
            </a:r>
            <a:r>
              <a:rPr lang="en-US" altLang="en-US" sz="2400"/>
              <a:t>: Justice requires the liberty of each human being to develop in his freedom the full measure of the human possibilities embodied in him.</a:t>
            </a:r>
          </a:p>
          <a:p>
            <a:pPr eaLnBrk="1" hangingPunct="1">
              <a:lnSpc>
                <a:spcPct val="80000"/>
              </a:lnSpc>
            </a:pPr>
            <a:endParaRPr lang="en-US" altLang="en-US" sz="2400"/>
          </a:p>
          <a:p>
            <a:pPr eaLnBrk="1" hangingPunct="1">
              <a:lnSpc>
                <a:spcPct val="80000"/>
              </a:lnSpc>
            </a:pPr>
            <a:r>
              <a:rPr lang="en-US" altLang="en-US" sz="2400" b="1"/>
              <a:t>The Principle of Equality</a:t>
            </a:r>
            <a:r>
              <a:rPr lang="en-US" altLang="en-US" sz="2400"/>
              <a:t>: Justice requires the equality by which what is just for A and B remains just when the positions of A and B are interchanged.</a:t>
            </a:r>
          </a:p>
          <a:p>
            <a:pPr eaLnBrk="1" hangingPunct="1">
              <a:lnSpc>
                <a:spcPct val="80000"/>
              </a:lnSpc>
            </a:pPr>
            <a:endParaRPr lang="en-US" altLang="en-US" sz="2400"/>
          </a:p>
          <a:p>
            <a:pPr eaLnBrk="1" hangingPunct="1">
              <a:lnSpc>
                <a:spcPct val="80000"/>
              </a:lnSpc>
            </a:pPr>
            <a:r>
              <a:rPr lang="en-US" altLang="en-US" sz="2400" b="1"/>
              <a:t>The Principle of Benevolence</a:t>
            </a:r>
            <a:r>
              <a:rPr lang="en-US" altLang="en-US" sz="2400"/>
              <a:t>: Justice requires a      good will between man and man that knows no limits short of those of humanity itself.</a:t>
            </a:r>
          </a:p>
          <a:p>
            <a:pPr eaLnBrk="1" hangingPunct="1">
              <a:lnSpc>
                <a:spcPct val="80000"/>
              </a:lnSpc>
            </a:pPr>
            <a:endParaRPr lang="en-US" altLang="en-US" sz="2400"/>
          </a:p>
          <a:p>
            <a:pPr eaLnBrk="1" hangingPunct="1">
              <a:lnSpc>
                <a:spcPct val="80000"/>
              </a:lnSpc>
            </a:pPr>
            <a:r>
              <a:rPr lang="en-US" altLang="en-US" sz="2400" b="1"/>
              <a:t>The Principle of Minimum Infringement of Freedom</a:t>
            </a:r>
            <a:r>
              <a:rPr lang="en-US" altLang="en-US" sz="2400"/>
              <a:t>: What compulsion the very existence of the community and the state may demand must be exercised in such a way as to produce no unnecessary infringement of freedom.</a:t>
            </a:r>
          </a:p>
        </p:txBody>
      </p:sp>
    </p:spTree>
  </p:cSld>
  <p:clrMapOvr>
    <a:masterClrMapping/>
  </p:clrMapOvr>
  <p:transition spd="slow"/>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a:xfrm>
            <a:off x="1981200" y="274638"/>
            <a:ext cx="8229600" cy="563562"/>
          </a:xfrm>
        </p:spPr>
        <p:txBody>
          <a:bodyPr/>
          <a:lstStyle/>
          <a:p>
            <a:pPr eaLnBrk="1" hangingPunct="1"/>
            <a:r>
              <a:rPr lang="en-US" altLang="en-US" sz="3200" b="1"/>
              <a:t>Computer Ethics</a:t>
            </a:r>
          </a:p>
        </p:txBody>
      </p:sp>
      <p:sp>
        <p:nvSpPr>
          <p:cNvPr id="316419" name="Text Box 3"/>
          <p:cNvSpPr txBox="1">
            <a:spLocks noChangeArrowheads="1"/>
          </p:cNvSpPr>
          <p:nvPr/>
        </p:nvSpPr>
        <p:spPr bwMode="auto">
          <a:xfrm>
            <a:off x="2057400" y="1295400"/>
            <a:ext cx="80010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t>The analysis of the nature and the social impact of computer technology and the corresponding formulation and justification of policies for the ethical use of such technology.</a:t>
            </a:r>
          </a:p>
          <a:p>
            <a:pPr eaLnBrk="1" hangingPunct="1">
              <a:spcBef>
                <a:spcPct val="50000"/>
              </a:spcBef>
              <a:buFontTx/>
              <a:buNone/>
            </a:pPr>
            <a:endParaRPr lang="en-US" altLang="en-US" sz="2400"/>
          </a:p>
        </p:txBody>
      </p:sp>
      <p:sp>
        <p:nvSpPr>
          <p:cNvPr id="316420" name="Text Box 4"/>
          <p:cNvSpPr txBox="1">
            <a:spLocks noChangeArrowheads="1"/>
          </p:cNvSpPr>
          <p:nvPr/>
        </p:nvSpPr>
        <p:spPr bwMode="auto">
          <a:xfrm>
            <a:off x="7010400" y="3352801"/>
            <a:ext cx="2819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James Moor, 1985</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a:xfrm>
            <a:off x="2057400" y="152401"/>
            <a:ext cx="8229600" cy="715963"/>
          </a:xfrm>
        </p:spPr>
        <p:txBody>
          <a:bodyPr/>
          <a:lstStyle/>
          <a:p>
            <a:pPr eaLnBrk="1" hangingPunct="1"/>
            <a:r>
              <a:rPr lang="en-US" altLang="en-US" sz="3200" b="1"/>
              <a:t>Computer Ethics</a:t>
            </a:r>
          </a:p>
        </p:txBody>
      </p:sp>
      <p:sp>
        <p:nvSpPr>
          <p:cNvPr id="319491" name="Rectangle 3"/>
          <p:cNvSpPr>
            <a:spLocks noGrp="1" noChangeArrowheads="1"/>
          </p:cNvSpPr>
          <p:nvPr>
            <p:ph type="body" idx="1"/>
          </p:nvPr>
        </p:nvSpPr>
        <p:spPr>
          <a:xfrm>
            <a:off x="2362200" y="1981200"/>
            <a:ext cx="6934200" cy="2209800"/>
          </a:xfrm>
        </p:spPr>
        <p:txBody>
          <a:bodyPr/>
          <a:lstStyle/>
          <a:p>
            <a:pPr eaLnBrk="1" hangingPunct="1"/>
            <a:r>
              <a:rPr lang="en-US" altLang="en-US" sz="2400"/>
              <a:t>Logical malleability</a:t>
            </a:r>
          </a:p>
          <a:p>
            <a:pPr eaLnBrk="1" hangingPunct="1">
              <a:spcBef>
                <a:spcPct val="100000"/>
              </a:spcBef>
            </a:pPr>
            <a:r>
              <a:rPr lang="en-US" altLang="en-US" sz="2400"/>
              <a:t>Impact on society</a:t>
            </a:r>
          </a:p>
          <a:p>
            <a:pPr eaLnBrk="1" hangingPunct="1">
              <a:spcBef>
                <a:spcPct val="100000"/>
              </a:spcBef>
            </a:pPr>
            <a:r>
              <a:rPr lang="en-US" altLang="en-US" sz="2400"/>
              <a:t>Invisibility factor</a:t>
            </a:r>
          </a:p>
          <a:p>
            <a:pPr eaLnBrk="1" hangingPunct="1"/>
            <a:endParaRPr lang="en-US" altLang="en-US" sz="2400"/>
          </a:p>
        </p:txBody>
      </p:sp>
      <p:sp>
        <p:nvSpPr>
          <p:cNvPr id="319492" name="Text Box 4"/>
          <p:cNvSpPr txBox="1">
            <a:spLocks noChangeArrowheads="1"/>
          </p:cNvSpPr>
          <p:nvPr/>
        </p:nvSpPr>
        <p:spPr bwMode="auto">
          <a:xfrm>
            <a:off x="1981200" y="12954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t>Why are computers special?</a:t>
            </a:r>
          </a:p>
        </p:txBody>
      </p:sp>
      <p:sp>
        <p:nvSpPr>
          <p:cNvPr id="319493" name="Rectangle 5"/>
          <p:cNvSpPr>
            <a:spLocks noChangeArrowheads="1"/>
          </p:cNvSpPr>
          <p:nvPr/>
        </p:nvSpPr>
        <p:spPr bwMode="auto">
          <a:xfrm>
            <a:off x="3200400" y="4114800"/>
            <a:ext cx="50292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sz="2400"/>
              <a:t>Invisible abuse</a:t>
            </a:r>
          </a:p>
          <a:p>
            <a:pPr eaLnBrk="1" hangingPunct="1">
              <a:spcBef>
                <a:spcPct val="70000"/>
              </a:spcBef>
            </a:pPr>
            <a:r>
              <a:rPr lang="en-US" altLang="en-US" sz="2400"/>
              <a:t>Invisible programming values</a:t>
            </a:r>
          </a:p>
          <a:p>
            <a:pPr eaLnBrk="1" hangingPunct="1">
              <a:spcBef>
                <a:spcPct val="70000"/>
              </a:spcBef>
            </a:pPr>
            <a:r>
              <a:rPr lang="en-US" altLang="en-US" sz="2400"/>
              <a:t>Invisible complex calculation</a:t>
            </a:r>
          </a:p>
          <a:p>
            <a:pPr eaLnBrk="1" hangingPunct="1"/>
            <a:endParaRPr lang="en-US" altLang="en-US" sz="24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981200" y="274638"/>
            <a:ext cx="8229600" cy="563562"/>
          </a:xfrm>
        </p:spPr>
        <p:txBody>
          <a:bodyPr/>
          <a:lstStyle/>
          <a:p>
            <a:pPr eaLnBrk="1" hangingPunct="1"/>
            <a:r>
              <a:rPr lang="en-US" altLang="en-US" sz="3200" b="1"/>
              <a:t>How Do People Actually Decide?</a:t>
            </a:r>
          </a:p>
        </p:txBody>
      </p:sp>
      <p:sp>
        <p:nvSpPr>
          <p:cNvPr id="35844" name="Rectangle 5"/>
          <p:cNvSpPr>
            <a:spLocks noChangeArrowheads="1"/>
          </p:cNvSpPr>
          <p:nvPr/>
        </p:nvSpPr>
        <p:spPr bwMode="auto">
          <a:xfrm>
            <a:off x="2743200" y="1538748"/>
            <a:ext cx="822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sz="2800" dirty="0"/>
              <a:t>Hope that a simple rule works.</a:t>
            </a:r>
          </a:p>
        </p:txBody>
      </p:sp>
      <p:pic>
        <p:nvPicPr>
          <p:cNvPr id="7" name="Picture 2" descr="https://marquetteeducator.files.wordpress.com/2013/12/golden-rule.jpg">
            <a:extLst>
              <a:ext uri="{FF2B5EF4-FFF2-40B4-BE49-F238E27FC236}">
                <a16:creationId xmlns:a16="http://schemas.microsoft.com/office/drawing/2014/main" id="{DDA14633-5CFC-4092-B9A1-8A7255361F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066800"/>
            <a:ext cx="6837362" cy="55210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1981200" y="228600"/>
            <a:ext cx="8229600" cy="533400"/>
          </a:xfrm>
        </p:spPr>
        <p:txBody>
          <a:bodyPr/>
          <a:lstStyle/>
          <a:p>
            <a:pPr eaLnBrk="1" hangingPunct="1"/>
            <a:r>
              <a:rPr lang="en-US" altLang="en-US" sz="3200" b="1"/>
              <a:t>Moor’s View of Computer Ethics</a:t>
            </a:r>
          </a:p>
        </p:txBody>
      </p:sp>
      <p:sp>
        <p:nvSpPr>
          <p:cNvPr id="321539" name="Rectangle 3"/>
          <p:cNvSpPr>
            <a:spLocks noGrp="1" noChangeArrowheads="1"/>
          </p:cNvSpPr>
          <p:nvPr>
            <p:ph type="body" idx="1"/>
          </p:nvPr>
        </p:nvSpPr>
        <p:spPr/>
        <p:txBody>
          <a:bodyPr/>
          <a:lstStyle/>
          <a:p>
            <a:pPr eaLnBrk="1" hangingPunct="1">
              <a:lnSpc>
                <a:spcPct val="90000"/>
              </a:lnSpc>
            </a:pPr>
            <a:r>
              <a:rPr lang="en-US" altLang="en-US" sz="2400" dirty="0"/>
              <a:t>Identify policy vacuums.</a:t>
            </a:r>
          </a:p>
          <a:p>
            <a:pPr eaLnBrk="1" hangingPunct="1">
              <a:lnSpc>
                <a:spcPct val="90000"/>
              </a:lnSpc>
            </a:pPr>
            <a:endParaRPr lang="en-US" altLang="en-US" sz="2400" dirty="0"/>
          </a:p>
          <a:p>
            <a:pPr eaLnBrk="1" hangingPunct="1">
              <a:lnSpc>
                <a:spcPct val="90000"/>
              </a:lnSpc>
              <a:spcBef>
                <a:spcPct val="50000"/>
              </a:spcBef>
            </a:pPr>
            <a:r>
              <a:rPr lang="en-US" altLang="en-US" sz="2400" dirty="0"/>
              <a:t>Clarify conceptual muddles.</a:t>
            </a:r>
          </a:p>
          <a:p>
            <a:pPr eaLnBrk="1" hangingPunct="1">
              <a:lnSpc>
                <a:spcPct val="90000"/>
              </a:lnSpc>
              <a:spcBef>
                <a:spcPct val="50000"/>
              </a:spcBef>
            </a:pPr>
            <a:endParaRPr lang="en-US" altLang="en-US" sz="2400" dirty="0"/>
          </a:p>
          <a:p>
            <a:pPr eaLnBrk="1" hangingPunct="1">
              <a:lnSpc>
                <a:spcPct val="90000"/>
              </a:lnSpc>
              <a:spcBef>
                <a:spcPct val="50000"/>
              </a:spcBef>
            </a:pPr>
            <a:r>
              <a:rPr lang="en-US" altLang="en-US" sz="2400" dirty="0"/>
              <a:t>Formulate policies for the use of computer technology.</a:t>
            </a:r>
          </a:p>
          <a:p>
            <a:pPr eaLnBrk="1" hangingPunct="1">
              <a:lnSpc>
                <a:spcPct val="90000"/>
              </a:lnSpc>
              <a:spcBef>
                <a:spcPct val="50000"/>
              </a:spcBef>
            </a:pPr>
            <a:endParaRPr lang="en-US" altLang="en-US" sz="2400" dirty="0"/>
          </a:p>
          <a:p>
            <a:pPr eaLnBrk="1" hangingPunct="1">
              <a:lnSpc>
                <a:spcPct val="90000"/>
              </a:lnSpc>
              <a:spcBef>
                <a:spcPct val="50000"/>
              </a:spcBef>
            </a:pPr>
            <a:r>
              <a:rPr lang="en-US" altLang="en-US" sz="2400" dirty="0"/>
              <a:t>Provide an ethical justification for those policies.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a:xfrm>
            <a:off x="1981200" y="274638"/>
            <a:ext cx="8229600" cy="563562"/>
          </a:xfrm>
        </p:spPr>
        <p:txBody>
          <a:bodyPr/>
          <a:lstStyle/>
          <a:p>
            <a:pPr eaLnBrk="1" hangingPunct="1"/>
            <a:r>
              <a:rPr lang="en-US" altLang="en-US" sz="3200" b="1" dirty="0"/>
              <a:t>Vacuums and Muddles</a:t>
            </a:r>
          </a:p>
        </p:txBody>
      </p:sp>
      <p:sp>
        <p:nvSpPr>
          <p:cNvPr id="322563" name="Rectangle 3"/>
          <p:cNvSpPr>
            <a:spLocks noGrp="1" noChangeArrowheads="1"/>
          </p:cNvSpPr>
          <p:nvPr>
            <p:ph type="body" idx="1"/>
          </p:nvPr>
        </p:nvSpPr>
        <p:spPr>
          <a:xfrm>
            <a:off x="1981200" y="1447801"/>
            <a:ext cx="8229600" cy="4525963"/>
          </a:xfrm>
          <a:noFill/>
        </p:spPr>
        <p:txBody>
          <a:bodyPr/>
          <a:lstStyle/>
          <a:p>
            <a:pPr eaLnBrk="1" hangingPunct="1"/>
            <a:r>
              <a:rPr lang="en-US" altLang="en-US" sz="2800" dirty="0"/>
              <a:t>Computer programs become economically significant assets.</a:t>
            </a:r>
          </a:p>
          <a:p>
            <a:pPr eaLnBrk="1" hangingPunct="1"/>
            <a:endParaRPr lang="en-US" altLang="en-US" sz="2800" dirty="0"/>
          </a:p>
          <a:p>
            <a:pPr lvl="1" eaLnBrk="1" hangingPunct="1">
              <a:buFontTx/>
              <a:buChar char="•"/>
            </a:pPr>
            <a:r>
              <a:rPr lang="en-US" altLang="en-US" sz="2400" dirty="0"/>
              <a:t>Policy vacuum: How should this intellectual property be protected?</a:t>
            </a:r>
          </a:p>
          <a:p>
            <a:pPr lvl="1" eaLnBrk="1" hangingPunct="1">
              <a:buFontTx/>
              <a:buChar char="•"/>
            </a:pPr>
            <a:endParaRPr lang="en-US" altLang="en-US" sz="2400" dirty="0"/>
          </a:p>
          <a:p>
            <a:pPr lvl="1" eaLnBrk="1" hangingPunct="1">
              <a:buFontTx/>
              <a:buChar char="•"/>
            </a:pPr>
            <a:r>
              <a:rPr lang="en-US" altLang="en-US" sz="2400" dirty="0"/>
              <a:t>Conceptual muddle: What is a program?  </a:t>
            </a:r>
          </a:p>
          <a:p>
            <a:pPr lvl="2" eaLnBrk="1" hangingPunct="1"/>
            <a:r>
              <a:rPr lang="en-US" altLang="en-US" sz="2000" dirty="0"/>
              <a:t>Is it text?  </a:t>
            </a:r>
          </a:p>
          <a:p>
            <a:pPr lvl="2" eaLnBrk="1" hangingPunct="1"/>
            <a:r>
              <a:rPr lang="en-US" altLang="en-US" sz="2000" dirty="0"/>
              <a:t>Is it an invention?  </a:t>
            </a:r>
          </a:p>
          <a:p>
            <a:pPr lvl="2" eaLnBrk="1" hangingPunct="1"/>
            <a:r>
              <a:rPr lang="en-US" altLang="en-US" sz="2000" dirty="0"/>
              <a:t>Is it mathematics?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4610" name="Rectangle 2"/>
          <p:cNvSpPr>
            <a:spLocks noGrp="1" noChangeArrowheads="1"/>
          </p:cNvSpPr>
          <p:nvPr>
            <p:ph type="title"/>
          </p:nvPr>
        </p:nvSpPr>
        <p:spPr>
          <a:xfrm>
            <a:off x="1981200" y="304800"/>
            <a:ext cx="8229600" cy="457200"/>
          </a:xfrm>
        </p:spPr>
        <p:txBody>
          <a:bodyPr/>
          <a:lstStyle/>
          <a:p>
            <a:pPr eaLnBrk="1" hangingPunct="1"/>
            <a:r>
              <a:rPr lang="en-US" altLang="en-US" sz="3200" b="1" dirty="0"/>
              <a:t>Vacuums and Muddles</a:t>
            </a:r>
          </a:p>
        </p:txBody>
      </p:sp>
      <p:sp>
        <p:nvSpPr>
          <p:cNvPr id="324611" name="Rectangle 3"/>
          <p:cNvSpPr>
            <a:spLocks noGrp="1" noChangeArrowheads="1"/>
          </p:cNvSpPr>
          <p:nvPr>
            <p:ph type="body" idx="1"/>
          </p:nvPr>
        </p:nvSpPr>
        <p:spPr>
          <a:xfrm>
            <a:off x="1981200" y="1447801"/>
            <a:ext cx="8229600" cy="4525963"/>
          </a:xfrm>
          <a:noFill/>
        </p:spPr>
        <p:txBody>
          <a:bodyPr/>
          <a:lstStyle/>
          <a:p>
            <a:pPr eaLnBrk="1" hangingPunct="1"/>
            <a:r>
              <a:rPr lang="en-US" altLang="en-US" sz="2800"/>
              <a:t>Email</a:t>
            </a:r>
          </a:p>
          <a:p>
            <a:pPr eaLnBrk="1" hangingPunct="1"/>
            <a:endParaRPr lang="en-US" altLang="en-US" sz="2800"/>
          </a:p>
          <a:p>
            <a:pPr lvl="1" eaLnBrk="1" hangingPunct="1">
              <a:buFontTx/>
              <a:buChar char="•"/>
            </a:pPr>
            <a:r>
              <a:rPr lang="en-US" altLang="en-US" sz="2400"/>
              <a:t>Policy vacuum: Should the privacy of email communication be protected?</a:t>
            </a:r>
          </a:p>
          <a:p>
            <a:pPr lvl="1" eaLnBrk="1" hangingPunct="1">
              <a:buFontTx/>
              <a:buChar char="•"/>
            </a:pPr>
            <a:endParaRPr lang="en-US" altLang="en-US" sz="2400"/>
          </a:p>
          <a:p>
            <a:pPr lvl="1" eaLnBrk="1" hangingPunct="1">
              <a:buFontTx/>
              <a:buChar char="•"/>
            </a:pPr>
            <a:r>
              <a:rPr lang="en-US" altLang="en-US" sz="2400"/>
              <a:t>Conceptual muddle: What is email?  Is it more like a:</a:t>
            </a:r>
          </a:p>
          <a:p>
            <a:pPr lvl="2" eaLnBrk="1" hangingPunct="1"/>
            <a:r>
              <a:rPr lang="en-US" altLang="en-US" sz="2000"/>
              <a:t>letter, or a </a:t>
            </a:r>
          </a:p>
          <a:p>
            <a:pPr lvl="2" eaLnBrk="1" hangingPunct="1"/>
            <a:r>
              <a:rPr lang="en-US" altLang="en-US" sz="2000"/>
              <a:t>postcard?</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Grp="1" noChangeArrowheads="1"/>
          </p:cNvSpPr>
          <p:nvPr>
            <p:ph type="title"/>
          </p:nvPr>
        </p:nvSpPr>
        <p:spPr>
          <a:xfrm>
            <a:off x="1981200" y="274638"/>
            <a:ext cx="8229600" cy="792162"/>
          </a:xfrm>
        </p:spPr>
        <p:txBody>
          <a:bodyPr/>
          <a:lstStyle/>
          <a:p>
            <a:pPr eaLnBrk="1" hangingPunct="1"/>
            <a:r>
              <a:rPr lang="en-US" altLang="en-US" sz="3200" b="1"/>
              <a:t>Policy Vacuums and </a:t>
            </a:r>
            <a:br>
              <a:rPr lang="en-US" altLang="en-US" sz="3200" b="1"/>
            </a:br>
            <a:r>
              <a:rPr lang="en-US" altLang="en-US" sz="3200" b="1"/>
              <a:t>Conceptual Muddles</a:t>
            </a:r>
          </a:p>
        </p:txBody>
      </p:sp>
      <p:sp>
        <p:nvSpPr>
          <p:cNvPr id="326659" name="Rectangle 3"/>
          <p:cNvSpPr>
            <a:spLocks noGrp="1" noChangeArrowheads="1"/>
          </p:cNvSpPr>
          <p:nvPr>
            <p:ph type="body" idx="1"/>
          </p:nvPr>
        </p:nvSpPr>
        <p:spPr/>
        <p:txBody>
          <a:bodyPr/>
          <a:lstStyle/>
          <a:p>
            <a:pPr eaLnBrk="1" hangingPunct="1"/>
            <a:r>
              <a:rPr lang="en-US" altLang="en-US" sz="2800"/>
              <a:t>Wireless networks have just appeared.</a:t>
            </a:r>
          </a:p>
          <a:p>
            <a:pPr eaLnBrk="1" hangingPunct="1"/>
            <a:endParaRPr lang="en-US" altLang="en-US" sz="2800"/>
          </a:p>
          <a:p>
            <a:pPr lvl="1" eaLnBrk="1" hangingPunct="1">
              <a:buFontTx/>
              <a:buChar char="•"/>
            </a:pPr>
            <a:r>
              <a:rPr lang="en-US" altLang="en-US" sz="2400"/>
              <a:t>Policy vacuum: Is it ethical/legal to access someone’s network by parking outside their house?</a:t>
            </a:r>
          </a:p>
          <a:p>
            <a:pPr lvl="1" eaLnBrk="1" hangingPunct="1">
              <a:buFontTx/>
              <a:buChar char="•"/>
            </a:pPr>
            <a:endParaRPr lang="en-US" altLang="en-US" sz="2400"/>
          </a:p>
          <a:p>
            <a:pPr lvl="1" eaLnBrk="1" hangingPunct="1">
              <a:buFontTx/>
              <a:buChar char="•"/>
            </a:pPr>
            <a:endParaRPr lang="en-US" altLang="en-US" sz="2400"/>
          </a:p>
          <a:p>
            <a:pPr lvl="1" eaLnBrk="1" hangingPunct="1">
              <a:buFontTx/>
              <a:buChar char="•"/>
            </a:pPr>
            <a:r>
              <a:rPr lang="en-US" altLang="en-US" sz="2400"/>
              <a:t>Conceptual muddle: Is this trespassing?</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p:cNvSpPr>
            <a:spLocks noGrp="1" noChangeArrowheads="1"/>
          </p:cNvSpPr>
          <p:nvPr>
            <p:ph type="title"/>
          </p:nvPr>
        </p:nvSpPr>
        <p:spPr>
          <a:xfrm>
            <a:off x="1981200" y="304800"/>
            <a:ext cx="8229600" cy="457200"/>
          </a:xfrm>
        </p:spPr>
        <p:txBody>
          <a:bodyPr>
            <a:noAutofit/>
          </a:bodyPr>
          <a:lstStyle/>
          <a:p>
            <a:pPr algn="ctr" eaLnBrk="1" hangingPunct="1"/>
            <a:r>
              <a:rPr lang="en-US" altLang="en-US" sz="3200" b="1" dirty="0">
                <a:latin typeface="+mn-lt"/>
              </a:rPr>
              <a:t>Vacuums and Muddles</a:t>
            </a:r>
          </a:p>
        </p:txBody>
      </p:sp>
      <p:sp>
        <p:nvSpPr>
          <p:cNvPr id="2" name="TextBox 1"/>
          <p:cNvSpPr txBox="1"/>
          <p:nvPr/>
        </p:nvSpPr>
        <p:spPr>
          <a:xfrm>
            <a:off x="5138584" y="1398642"/>
            <a:ext cx="5915332" cy="230822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mn-ea"/>
                <a:cs typeface="+mn-cs"/>
              </a:rPr>
              <a:t>Are ISPs common carriers?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charset="0"/>
                <a:ea typeface="+mn-ea"/>
                <a:cs typeface="+mn-cs"/>
              </a:rPr>
              <a:t>Provide equal service to everyone.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charset="0"/>
                <a:ea typeface="+mn-ea"/>
                <a:cs typeface="+mn-cs"/>
              </a:rPr>
              <a:t>Are not responsible for content.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1026" name="Picture 2" descr="https://transition.fcc.gov/files/logos/fcc-seal_black-large.png">
            <a:extLst>
              <a:ext uri="{FF2B5EF4-FFF2-40B4-BE49-F238E27FC236}">
                <a16:creationId xmlns:a16="http://schemas.microsoft.com/office/drawing/2014/main" id="{4436E9EF-A285-4BE9-BE48-9B778D39C52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08923" y="3903405"/>
            <a:ext cx="2674374" cy="26743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oosing an ISP">
            <a:extLst>
              <a:ext uri="{FF2B5EF4-FFF2-40B4-BE49-F238E27FC236}">
                <a16:creationId xmlns:a16="http://schemas.microsoft.com/office/drawing/2014/main" id="{A6B2FF44-5515-4F9D-92BE-EA7C2CE739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8531" y="1617406"/>
            <a:ext cx="3677265" cy="367726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BE158D4-0694-4227-BAC0-50D9EA474148}"/>
              </a:ext>
            </a:extLst>
          </p:cNvPr>
          <p:cNvSpPr txBox="1"/>
          <p:nvPr/>
        </p:nvSpPr>
        <p:spPr>
          <a:xfrm>
            <a:off x="3281515" y="5688412"/>
            <a:ext cx="500707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2015:  ISPs are common carriers</a:t>
            </a:r>
          </a:p>
        </p:txBody>
      </p:sp>
    </p:spTree>
    <p:extLst>
      <p:ext uri="{BB962C8B-B14F-4D97-AF65-F5344CB8AC3E}">
        <p14:creationId xmlns:p14="http://schemas.microsoft.com/office/powerpoint/2010/main" val="50823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p:cNvSpPr>
            <a:spLocks noGrp="1" noChangeArrowheads="1"/>
          </p:cNvSpPr>
          <p:nvPr>
            <p:ph type="title"/>
          </p:nvPr>
        </p:nvSpPr>
        <p:spPr>
          <a:xfrm>
            <a:off x="1981200" y="304800"/>
            <a:ext cx="8229600" cy="457200"/>
          </a:xfrm>
        </p:spPr>
        <p:txBody>
          <a:bodyPr>
            <a:noAutofit/>
          </a:bodyPr>
          <a:lstStyle/>
          <a:p>
            <a:pPr algn="ctr" eaLnBrk="1" hangingPunct="1"/>
            <a:r>
              <a:rPr lang="en-US" altLang="en-US" sz="3200" b="1" dirty="0">
                <a:latin typeface="+mn-lt"/>
              </a:rPr>
              <a:t>Vacuums and Muddles</a:t>
            </a:r>
          </a:p>
        </p:txBody>
      </p:sp>
      <p:sp>
        <p:nvSpPr>
          <p:cNvPr id="2" name="TextBox 1"/>
          <p:cNvSpPr txBox="1"/>
          <p:nvPr/>
        </p:nvSpPr>
        <p:spPr>
          <a:xfrm>
            <a:off x="476865" y="855835"/>
            <a:ext cx="7239000" cy="1569660"/>
          </a:xfrm>
          <a:prstGeom prst="rect">
            <a:avLst/>
          </a:prstGeom>
          <a:noFill/>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mn-ea"/>
                <a:cs typeface="+mn-cs"/>
              </a:rPr>
              <a:t>Are Google and Facebook public utilities?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charset="0"/>
                <a:ea typeface="+mn-ea"/>
                <a:cs typeface="+mn-cs"/>
              </a:rPr>
              <a:t>Are they responsible for content?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16386" name="Picture 2" descr="Image result for stop enabling sex traffickers act">
            <a:extLst>
              <a:ext uri="{FF2B5EF4-FFF2-40B4-BE49-F238E27FC236}">
                <a16:creationId xmlns:a16="http://schemas.microsoft.com/office/drawing/2014/main" id="{7DBA1565-C87B-45DC-9574-76CBA78619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9084" y="2253736"/>
            <a:ext cx="7949381" cy="4471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68275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0754" name="Rectangle 2"/>
          <p:cNvSpPr>
            <a:spLocks noGrp="1" noChangeArrowheads="1"/>
          </p:cNvSpPr>
          <p:nvPr>
            <p:ph type="title"/>
          </p:nvPr>
        </p:nvSpPr>
        <p:spPr>
          <a:xfrm>
            <a:off x="1981200" y="274638"/>
            <a:ext cx="8229600" cy="563562"/>
          </a:xfrm>
        </p:spPr>
        <p:txBody>
          <a:bodyPr/>
          <a:lstStyle/>
          <a:p>
            <a:pPr eaLnBrk="1" hangingPunct="1"/>
            <a:r>
              <a:rPr lang="en-US" altLang="en-US" sz="3200" b="1"/>
              <a:t>Vacuums and Muddles</a:t>
            </a:r>
          </a:p>
        </p:txBody>
      </p:sp>
      <p:sp>
        <p:nvSpPr>
          <p:cNvPr id="330755" name="Text Box 4"/>
          <p:cNvSpPr txBox="1">
            <a:spLocks noChangeArrowheads="1"/>
          </p:cNvSpPr>
          <p:nvPr/>
        </p:nvSpPr>
        <p:spPr bwMode="auto">
          <a:xfrm>
            <a:off x="2057400" y="1219200"/>
            <a:ext cx="8610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a:t>Exist independently of computer and communication technology.</a:t>
            </a:r>
          </a:p>
        </p:txBody>
      </p:sp>
      <p:sp>
        <p:nvSpPr>
          <p:cNvPr id="330756" name="Text Box 5"/>
          <p:cNvSpPr txBox="1">
            <a:spLocks noChangeArrowheads="1"/>
          </p:cNvSpPr>
          <p:nvPr/>
        </p:nvSpPr>
        <p:spPr bwMode="auto">
          <a:xfrm>
            <a:off x="2514600" y="2590800"/>
            <a:ext cx="739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t>Should abortion be allowed?</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2802" name="Rectangle 2"/>
          <p:cNvSpPr>
            <a:spLocks noGrp="1" noChangeArrowheads="1"/>
          </p:cNvSpPr>
          <p:nvPr>
            <p:ph type="title"/>
          </p:nvPr>
        </p:nvSpPr>
        <p:spPr>
          <a:xfrm>
            <a:off x="1981200" y="274638"/>
            <a:ext cx="8229600" cy="563562"/>
          </a:xfrm>
        </p:spPr>
        <p:txBody>
          <a:bodyPr/>
          <a:lstStyle/>
          <a:p>
            <a:pPr eaLnBrk="1" hangingPunct="1"/>
            <a:r>
              <a:rPr lang="en-US" altLang="en-US" sz="3200" b="1"/>
              <a:t>Vacuums and Muddles</a:t>
            </a:r>
          </a:p>
        </p:txBody>
      </p:sp>
      <p:sp>
        <p:nvSpPr>
          <p:cNvPr id="332803" name="Text Box 4"/>
          <p:cNvSpPr txBox="1">
            <a:spLocks noChangeArrowheads="1"/>
          </p:cNvSpPr>
          <p:nvPr/>
        </p:nvSpPr>
        <p:spPr bwMode="auto">
          <a:xfrm>
            <a:off x="1981200" y="1524000"/>
            <a:ext cx="8382000" cy="2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a:t>But they are often created by computer and communication technology.</a:t>
            </a:r>
          </a:p>
          <a:p>
            <a:pPr eaLnBrk="1" hangingPunct="1">
              <a:spcBef>
                <a:spcPct val="50000"/>
              </a:spcBef>
              <a:buFontTx/>
              <a:buNone/>
            </a:pPr>
            <a:endParaRPr lang="en-US" altLang="en-US" sz="2800"/>
          </a:p>
          <a:p>
            <a:pPr eaLnBrk="1" hangingPunct="1">
              <a:spcBef>
                <a:spcPct val="50000"/>
              </a:spcBef>
              <a:buFontTx/>
              <a:buNone/>
            </a:pPr>
            <a:endParaRPr lang="en-US" altLang="en-US" sz="2800"/>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ChangeArrowheads="1"/>
          </p:cNvSpPr>
          <p:nvPr>
            <p:ph type="title"/>
          </p:nvPr>
        </p:nvSpPr>
        <p:spPr>
          <a:xfrm>
            <a:off x="1981200" y="274638"/>
            <a:ext cx="8229600" cy="563562"/>
          </a:xfrm>
        </p:spPr>
        <p:txBody>
          <a:bodyPr/>
          <a:lstStyle/>
          <a:p>
            <a:pPr eaLnBrk="1" hangingPunct="1"/>
            <a:r>
              <a:rPr lang="en-US" altLang="en-US" sz="3200" b="1"/>
              <a:t>Vacuums and Muddles</a:t>
            </a:r>
          </a:p>
        </p:txBody>
      </p:sp>
      <p:sp>
        <p:nvSpPr>
          <p:cNvPr id="334851" name="Rectangle 4"/>
          <p:cNvSpPr>
            <a:spLocks noGrp="1" noChangeArrowheads="1"/>
          </p:cNvSpPr>
          <p:nvPr>
            <p:ph type="body" idx="1"/>
          </p:nvPr>
        </p:nvSpPr>
        <p:spPr>
          <a:xfrm>
            <a:off x="1981200" y="1447801"/>
            <a:ext cx="8229600" cy="4525963"/>
          </a:xfrm>
          <a:noFill/>
        </p:spPr>
        <p:txBody>
          <a:bodyPr/>
          <a:lstStyle/>
          <a:p>
            <a:pPr eaLnBrk="1" hangingPunct="1"/>
            <a:r>
              <a:rPr lang="en-US" altLang="en-US" sz="2800" dirty="0"/>
              <a:t>Cyberbullying and the Megan Meier case.</a:t>
            </a:r>
          </a:p>
          <a:p>
            <a:pPr eaLnBrk="1" hangingPunct="1"/>
            <a:endParaRPr lang="en-US" altLang="en-US" sz="2800" dirty="0"/>
          </a:p>
          <a:p>
            <a:pPr lvl="1" eaLnBrk="1" hangingPunct="1">
              <a:buFontTx/>
              <a:buChar char="•"/>
            </a:pPr>
            <a:r>
              <a:rPr lang="en-US" altLang="en-US" sz="2400" dirty="0"/>
              <a:t>Policy vacuum: No law adequate to throw Lori Drew in prison.</a:t>
            </a:r>
          </a:p>
          <a:p>
            <a:pPr lvl="1" eaLnBrk="1" hangingPunct="1">
              <a:buFontTx/>
              <a:buChar char="•"/>
            </a:pPr>
            <a:endParaRPr lang="en-US" altLang="en-US" sz="2400" dirty="0"/>
          </a:p>
          <a:p>
            <a:pPr lvl="1" eaLnBrk="1" hangingPunct="1">
              <a:buFontTx/>
              <a:buChar char="•"/>
            </a:pPr>
            <a:r>
              <a:rPr lang="en-US" altLang="en-US" sz="2400" dirty="0"/>
              <a:t>Conceptual muddle: What Lori Drew did:</a:t>
            </a:r>
          </a:p>
          <a:p>
            <a:pPr lvl="2" eaLnBrk="1" hangingPunct="1"/>
            <a:r>
              <a:rPr lang="en-US" altLang="en-US" sz="2000" dirty="0"/>
              <a:t>Is it stalking?  </a:t>
            </a:r>
          </a:p>
          <a:p>
            <a:pPr lvl="2" eaLnBrk="1" hangingPunct="1"/>
            <a:r>
              <a:rPr lang="en-US" altLang="en-US" sz="2000" dirty="0"/>
              <a:t>Is it sexual </a:t>
            </a:r>
            <a:r>
              <a:rPr lang="en-US" altLang="en-US" sz="2000" dirty="0" err="1"/>
              <a:t>harrasment</a:t>
            </a:r>
            <a:r>
              <a:rPr lang="en-US" altLang="en-US" sz="2000" dirty="0"/>
              <a:t>?  </a:t>
            </a:r>
          </a:p>
          <a:p>
            <a:pPr lvl="2" eaLnBrk="1" hangingPunct="1"/>
            <a:r>
              <a:rPr lang="en-US" altLang="en-US" sz="2000" dirty="0"/>
              <a:t>Is it child abuse?</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a:xfrm>
            <a:off x="1981200" y="274638"/>
            <a:ext cx="8229600" cy="563562"/>
          </a:xfrm>
        </p:spPr>
        <p:txBody>
          <a:bodyPr/>
          <a:lstStyle/>
          <a:p>
            <a:pPr eaLnBrk="1" hangingPunct="1"/>
            <a:r>
              <a:rPr lang="en-US" altLang="en-US" sz="3200" b="1"/>
              <a:t>Vacuums and Muddles</a:t>
            </a:r>
          </a:p>
        </p:txBody>
      </p:sp>
      <p:sp>
        <p:nvSpPr>
          <p:cNvPr id="335875" name="Rectangle 4"/>
          <p:cNvSpPr>
            <a:spLocks noGrp="1" noChangeArrowheads="1"/>
          </p:cNvSpPr>
          <p:nvPr>
            <p:ph type="body" idx="1"/>
          </p:nvPr>
        </p:nvSpPr>
        <p:spPr>
          <a:xfrm>
            <a:off x="1981200" y="1447801"/>
            <a:ext cx="8229600" cy="4525963"/>
          </a:xfrm>
          <a:noFill/>
        </p:spPr>
        <p:txBody>
          <a:bodyPr/>
          <a:lstStyle/>
          <a:p>
            <a:pPr eaLnBrk="1" hangingPunct="1"/>
            <a:r>
              <a:rPr lang="en-US" altLang="en-US" sz="2800"/>
              <a:t>The police confiscate your laptop, hoping to find incriminating evidence.  But you’ve encrypted it.</a:t>
            </a:r>
          </a:p>
          <a:p>
            <a:pPr eaLnBrk="1" hangingPunct="1"/>
            <a:endParaRPr lang="en-US" altLang="en-US" sz="2800"/>
          </a:p>
          <a:p>
            <a:pPr lvl="1" eaLnBrk="1" hangingPunct="1">
              <a:buFontTx/>
              <a:buChar char="•"/>
            </a:pPr>
            <a:r>
              <a:rPr lang="en-US" altLang="en-US" sz="2400"/>
              <a:t>Policy vacuum: Can the police force you to decrypt it?</a:t>
            </a:r>
          </a:p>
          <a:p>
            <a:pPr lvl="1" eaLnBrk="1" hangingPunct="1">
              <a:buFontTx/>
              <a:buChar char="•"/>
            </a:pPr>
            <a:endParaRPr lang="en-US" altLang="en-US" sz="2400"/>
          </a:p>
          <a:p>
            <a:pPr lvl="1" eaLnBrk="1" hangingPunct="1">
              <a:buFontTx/>
              <a:buChar char="•"/>
            </a:pPr>
            <a:r>
              <a:rPr lang="en-US" altLang="en-US" sz="2400"/>
              <a:t>Conceptual muddle: </a:t>
            </a:r>
          </a:p>
          <a:p>
            <a:pPr lvl="2" eaLnBrk="1" hangingPunct="1"/>
            <a:r>
              <a:rPr lang="en-US" altLang="en-US" sz="2000"/>
              <a:t>Does the 5</a:t>
            </a:r>
            <a:r>
              <a:rPr lang="en-US" altLang="en-US" sz="2000" baseline="30000"/>
              <a:t>th</a:t>
            </a:r>
            <a:r>
              <a:rPr lang="en-US" altLang="en-US" sz="2000"/>
              <a:t> Amendment protect you from being forced to “incriminate yourself”?</a:t>
            </a:r>
          </a:p>
          <a:p>
            <a:pPr lvl="2" eaLnBrk="1" hangingPunct="1"/>
            <a:r>
              <a:rPr lang="en-US" altLang="en-US" sz="2000"/>
              <a:t>Or is this the same as the requirement that, if the police show up at your house with a warrant, you must unlock the door?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04801"/>
            <a:ext cx="8458200" cy="637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3CD6C-6F73-4BAB-8B13-C71E5664EA6C}"/>
              </a:ext>
            </a:extLst>
          </p:cNvPr>
          <p:cNvSpPr>
            <a:spLocks noGrp="1"/>
          </p:cNvSpPr>
          <p:nvPr>
            <p:ph type="title"/>
          </p:nvPr>
        </p:nvSpPr>
        <p:spPr>
          <a:xfrm>
            <a:off x="609600" y="76200"/>
            <a:ext cx="10972800" cy="792162"/>
          </a:xfrm>
        </p:spPr>
        <p:txBody>
          <a:bodyPr/>
          <a:lstStyle/>
          <a:p>
            <a:r>
              <a:rPr lang="en-US" sz="3200" b="1" dirty="0"/>
              <a:t>The Golden Rule</a:t>
            </a:r>
          </a:p>
        </p:txBody>
      </p:sp>
      <p:sp>
        <p:nvSpPr>
          <p:cNvPr id="3" name="Content Placeholder 2">
            <a:extLst>
              <a:ext uri="{FF2B5EF4-FFF2-40B4-BE49-F238E27FC236}">
                <a16:creationId xmlns:a16="http://schemas.microsoft.com/office/drawing/2014/main" id="{A0A41A87-4759-421F-BCEA-FE75D1374A14}"/>
              </a:ext>
            </a:extLst>
          </p:cNvPr>
          <p:cNvSpPr>
            <a:spLocks noGrp="1"/>
          </p:cNvSpPr>
          <p:nvPr>
            <p:ph idx="1"/>
          </p:nvPr>
        </p:nvSpPr>
        <p:spPr>
          <a:xfrm>
            <a:off x="457200" y="990600"/>
            <a:ext cx="11430000" cy="6019800"/>
          </a:xfrm>
        </p:spPr>
        <p:txBody>
          <a:bodyPr/>
          <a:lstStyle/>
          <a:p>
            <a:pPr marL="0" indent="0">
              <a:spcAft>
                <a:spcPts val="600"/>
              </a:spcAft>
              <a:buNone/>
            </a:pPr>
            <a:r>
              <a:rPr lang="en-US" sz="1800" b="1" dirty="0"/>
              <a:t>Christianity</a:t>
            </a:r>
            <a:r>
              <a:rPr lang="en-US" sz="1800" dirty="0"/>
              <a:t>	  All things whatsoever ye would that men should do to you, do ye so to them; for this is the</a:t>
            </a:r>
            <a:br>
              <a:rPr lang="en-US" sz="1800" dirty="0"/>
            </a:br>
            <a:r>
              <a:rPr lang="en-US" sz="1800" dirty="0"/>
              <a:t>		  law and the prophets.                                                       		</a:t>
            </a:r>
            <a:r>
              <a:rPr lang="en-US" sz="1600" i="1" dirty="0"/>
              <a:t>Matthew 7:1</a:t>
            </a:r>
          </a:p>
          <a:p>
            <a:pPr marL="0" indent="0">
              <a:spcAft>
                <a:spcPts val="600"/>
              </a:spcAft>
              <a:buNone/>
            </a:pPr>
            <a:r>
              <a:rPr lang="en-US" sz="1800" b="1" dirty="0"/>
              <a:t>Confucianism  	  </a:t>
            </a:r>
            <a:r>
              <a:rPr lang="en-US" sz="1800" dirty="0"/>
              <a:t>Do not do to others what you would not like yourself. Then there will be no</a:t>
            </a:r>
            <a:br>
              <a:rPr lang="en-US" sz="1800" dirty="0"/>
            </a:br>
            <a:r>
              <a:rPr lang="en-US" sz="1800" dirty="0"/>
              <a:t>		  resentment against you, either in the family or in the state.          	</a:t>
            </a:r>
            <a:r>
              <a:rPr lang="en-US" sz="1600" i="1" dirty="0"/>
              <a:t>Analects 12:2    </a:t>
            </a:r>
          </a:p>
          <a:p>
            <a:pPr marL="0" indent="0">
              <a:spcAft>
                <a:spcPts val="600"/>
              </a:spcAft>
              <a:buNone/>
            </a:pPr>
            <a:r>
              <a:rPr lang="en-US" sz="1800" b="1" dirty="0"/>
              <a:t>Buddhism</a:t>
            </a:r>
            <a:r>
              <a:rPr lang="en-US" sz="1800" dirty="0"/>
              <a:t>	  Hurt not others in ways that you yourself would find hurtful.       	</a:t>
            </a:r>
            <a:r>
              <a:rPr lang="en-US" sz="1600" i="1" dirty="0" err="1"/>
              <a:t>Udana-Varga</a:t>
            </a:r>
            <a:r>
              <a:rPr lang="en-US" sz="1600" i="1" dirty="0"/>
              <a:t> 5,1</a:t>
            </a:r>
          </a:p>
          <a:p>
            <a:pPr marL="0" indent="0">
              <a:spcAft>
                <a:spcPts val="600"/>
              </a:spcAft>
              <a:buNone/>
            </a:pPr>
            <a:r>
              <a:rPr lang="en-US" sz="1800" b="1" dirty="0"/>
              <a:t>Hinduism</a:t>
            </a:r>
            <a:r>
              <a:rPr lang="en-US" sz="1800" dirty="0"/>
              <a:t>	  This is the sum of duty; do naught onto others what you would not have them do unto you.  </a:t>
            </a:r>
            <a:br>
              <a:rPr lang="en-US" sz="1800" dirty="0"/>
            </a:br>
            <a:r>
              <a:rPr lang="en-US" sz="1800" dirty="0"/>
              <a:t>					</a:t>
            </a:r>
            <a:r>
              <a:rPr lang="en-US" sz="1600" i="1" dirty="0"/>
              <a:t>                                                                 	 Mahabharata 5,1517</a:t>
            </a:r>
          </a:p>
          <a:p>
            <a:pPr marL="0" indent="0">
              <a:spcAft>
                <a:spcPts val="600"/>
              </a:spcAft>
              <a:buNone/>
            </a:pPr>
            <a:r>
              <a:rPr lang="en-US" sz="1800" b="1" dirty="0"/>
              <a:t>Islam	  	  </a:t>
            </a:r>
            <a:r>
              <a:rPr lang="en-US" sz="1800" dirty="0"/>
              <a:t>No one of you is a believer until he desires for his brother that which he desires for himself. </a:t>
            </a:r>
            <a:br>
              <a:rPr lang="en-US" sz="1800" dirty="0"/>
            </a:br>
            <a:r>
              <a:rPr lang="en-US" sz="1800" dirty="0"/>
              <a:t>			                                                                                                     </a:t>
            </a:r>
            <a:r>
              <a:rPr lang="en-US" sz="1600" i="1" dirty="0"/>
              <a:t>Sunnah</a:t>
            </a:r>
          </a:p>
          <a:p>
            <a:pPr marL="0" indent="0">
              <a:spcAft>
                <a:spcPts val="600"/>
              </a:spcAft>
              <a:buNone/>
            </a:pPr>
            <a:r>
              <a:rPr lang="en-US" sz="1800" b="1" dirty="0"/>
              <a:t>Judaism</a:t>
            </a:r>
            <a:r>
              <a:rPr lang="en-US" sz="1800" dirty="0"/>
              <a:t>	  What is hateful to you, do not do to your fellowman. This is the entire Law; all the rest is</a:t>
            </a:r>
            <a:br>
              <a:rPr lang="en-US" sz="1800" dirty="0"/>
            </a:br>
            <a:r>
              <a:rPr lang="en-US" sz="1800" dirty="0"/>
              <a:t>		  commentary.                                                             		              </a:t>
            </a:r>
            <a:r>
              <a:rPr lang="en-US" sz="1600" i="1" dirty="0"/>
              <a:t>Talmud, Shabbat 3id</a:t>
            </a:r>
          </a:p>
          <a:p>
            <a:pPr marL="0" indent="0">
              <a:spcAft>
                <a:spcPts val="600"/>
              </a:spcAft>
              <a:buNone/>
            </a:pPr>
            <a:r>
              <a:rPr lang="en-US" sz="1800" b="1" dirty="0"/>
              <a:t>Taoism</a:t>
            </a:r>
            <a:r>
              <a:rPr lang="en-US" sz="1800" dirty="0"/>
              <a:t>	  	  Regard your neighbor’s gain as your gain, and your neighbor’s loss as your own loss.                                                                               										</a:t>
            </a:r>
            <a:r>
              <a:rPr lang="en-US" sz="1600" i="1" dirty="0"/>
              <a:t> Shang </a:t>
            </a:r>
            <a:r>
              <a:rPr lang="en-US" sz="1600" i="1" dirty="0" err="1"/>
              <a:t>Kan</a:t>
            </a:r>
            <a:r>
              <a:rPr lang="en-US" sz="1600" i="1" dirty="0"/>
              <a:t> Yin </a:t>
            </a:r>
            <a:r>
              <a:rPr lang="en-US" sz="1600" i="1" dirty="0" err="1"/>
              <a:t>P’ien</a:t>
            </a:r>
            <a:endParaRPr lang="en-US" sz="1600" i="1" dirty="0"/>
          </a:p>
          <a:p>
            <a:pPr marL="0" indent="0">
              <a:spcAft>
                <a:spcPts val="600"/>
              </a:spcAft>
              <a:buNone/>
            </a:pPr>
            <a:r>
              <a:rPr lang="en-US" sz="1800" b="1" dirty="0"/>
              <a:t>Zoroastrianism 	  </a:t>
            </a:r>
            <a:r>
              <a:rPr lang="en-US" sz="1800" dirty="0"/>
              <a:t>That nature alone is good which refrains from doing another whatsoever is not good for</a:t>
            </a:r>
            <a:br>
              <a:rPr lang="en-US" sz="1800" dirty="0"/>
            </a:br>
            <a:r>
              <a:rPr lang="en-US" sz="1800" dirty="0"/>
              <a:t>		  itself.								 </a:t>
            </a:r>
            <a:r>
              <a:rPr lang="en-US" sz="1600" i="1" dirty="0" err="1"/>
              <a:t>Dadisten</a:t>
            </a:r>
            <a:r>
              <a:rPr lang="en-US" sz="1600" i="1" dirty="0"/>
              <a:t>-I-</a:t>
            </a:r>
            <a:r>
              <a:rPr lang="en-US" sz="1600" i="1" dirty="0" err="1"/>
              <a:t>dinik</a:t>
            </a:r>
            <a:r>
              <a:rPr lang="en-US" sz="1600" i="1" dirty="0"/>
              <a:t>, 94,5</a:t>
            </a:r>
            <a:br>
              <a:rPr lang="en-US" sz="1600" dirty="0"/>
            </a:br>
            <a:endParaRPr lang="en-US" sz="1600" dirty="0"/>
          </a:p>
        </p:txBody>
      </p:sp>
      <p:sp>
        <p:nvSpPr>
          <p:cNvPr id="6" name="Rectangle 5">
            <a:extLst>
              <a:ext uri="{FF2B5EF4-FFF2-40B4-BE49-F238E27FC236}">
                <a16:creationId xmlns:a16="http://schemas.microsoft.com/office/drawing/2014/main" id="{6EC9ABCA-DBC7-45A6-8339-07E7EE2BB1E7}"/>
              </a:ext>
            </a:extLst>
          </p:cNvPr>
          <p:cNvSpPr/>
          <p:nvPr/>
        </p:nvSpPr>
        <p:spPr>
          <a:xfrm rot="668230">
            <a:off x="2971800" y="2133600"/>
            <a:ext cx="5840413" cy="2362200"/>
          </a:xfrm>
          <a:prstGeom prst="rect">
            <a:avLst/>
          </a:prstGeom>
          <a:solidFill>
            <a:srgbClr val="E2BFF3"/>
          </a:solidFill>
          <a:ln w="38100">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TextBox 6">
            <a:extLst>
              <a:ext uri="{FF2B5EF4-FFF2-40B4-BE49-F238E27FC236}">
                <a16:creationId xmlns:a16="http://schemas.microsoft.com/office/drawing/2014/main" id="{9863872A-89F6-4413-8E08-0387D094008C}"/>
              </a:ext>
            </a:extLst>
          </p:cNvPr>
          <p:cNvSpPr txBox="1">
            <a:spLocks noChangeArrowheads="1"/>
          </p:cNvSpPr>
          <p:nvPr/>
        </p:nvSpPr>
        <p:spPr bwMode="auto">
          <a:xfrm rot="713474">
            <a:off x="3324225" y="2806868"/>
            <a:ext cx="569594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0" i="1" dirty="0">
                <a:solidFill>
                  <a:srgbClr val="CC00FF"/>
                </a:solidFill>
              </a:rPr>
              <a:t>Free software?</a:t>
            </a:r>
          </a:p>
        </p:txBody>
      </p:sp>
      <p:pic>
        <p:nvPicPr>
          <p:cNvPr id="307204" name="Picture 4" descr="https://f69aa27b9b6c6702e27b-ffbfdeddb5f7166a1729dfea28599a63.ssl.cf3.rackcdn.com/raw_21921_d276d92790a041f5a098fed693a118c6_pile-vegetables.jpg">
            <a:extLst>
              <a:ext uri="{FF2B5EF4-FFF2-40B4-BE49-F238E27FC236}">
                <a16:creationId xmlns:a16="http://schemas.microsoft.com/office/drawing/2014/main" id="{231B52C7-9A07-44DC-9B10-25F813E38A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18115">
            <a:off x="2511245" y="132492"/>
            <a:ext cx="8561704" cy="549656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735A5C44-620C-4BEC-B334-0670DBFD5B93}"/>
              </a:ext>
            </a:extLst>
          </p:cNvPr>
          <p:cNvSpPr/>
          <p:nvPr/>
        </p:nvSpPr>
        <p:spPr>
          <a:xfrm rot="20948357">
            <a:off x="3352800" y="1676400"/>
            <a:ext cx="6096000" cy="3048000"/>
          </a:xfrm>
          <a:prstGeom prst="roundRect">
            <a:avLst/>
          </a:prstGeom>
          <a:solidFill>
            <a:srgbClr val="E4F25C"/>
          </a:solidFill>
          <a:ln w="38100">
            <a:solidFill>
              <a:srgbClr val="A2B2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C8CA288-482F-4F65-A73E-391754D2F204}"/>
              </a:ext>
            </a:extLst>
          </p:cNvPr>
          <p:cNvSpPr txBox="1"/>
          <p:nvPr/>
        </p:nvSpPr>
        <p:spPr>
          <a:xfrm rot="20948357">
            <a:off x="3810000" y="1905000"/>
            <a:ext cx="5257800" cy="2585323"/>
          </a:xfrm>
          <a:prstGeom prst="rect">
            <a:avLst/>
          </a:prstGeom>
          <a:noFill/>
        </p:spPr>
        <p:txBody>
          <a:bodyPr wrap="square" rtlCol="0">
            <a:spAutoFit/>
          </a:bodyPr>
          <a:lstStyle/>
          <a:p>
            <a:pPr algn="ctr"/>
            <a:r>
              <a:rPr lang="en-US" sz="6600" b="1" dirty="0">
                <a:latin typeface="AR DARLING" panose="02000000000000000000" pitchFamily="2" charset="0"/>
              </a:rPr>
              <a:t>Now Hiring</a:t>
            </a:r>
          </a:p>
          <a:p>
            <a:pPr algn="ctr"/>
            <a:endParaRPr lang="en-US" sz="4800" b="1" dirty="0">
              <a:latin typeface="AR DARLING" panose="02000000000000000000" pitchFamily="2" charset="0"/>
            </a:endParaRPr>
          </a:p>
          <a:p>
            <a:pPr algn="ctr"/>
            <a:r>
              <a:rPr lang="en-US" sz="4800" b="1" dirty="0">
                <a:latin typeface="AR DARLING" panose="02000000000000000000" pitchFamily="2" charset="0"/>
              </a:rPr>
              <a:t>Must Have a Clue</a:t>
            </a:r>
          </a:p>
        </p:txBody>
      </p:sp>
    </p:spTree>
    <p:extLst>
      <p:ext uri="{BB962C8B-B14F-4D97-AF65-F5344CB8AC3E}">
        <p14:creationId xmlns:p14="http://schemas.microsoft.com/office/powerpoint/2010/main" val="3936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7204"/>
                                        </p:tgtEl>
                                        <p:attrNameLst>
                                          <p:attrName>style.visibility</p:attrName>
                                        </p:attrNameLst>
                                      </p:cBhvr>
                                      <p:to>
                                        <p:strVal val="visible"/>
                                      </p:to>
                                    </p:set>
                                    <p:anim calcmode="lin" valueType="num">
                                      <p:cBhvr>
                                        <p:cTn id="7" dur="1000" fill="hold"/>
                                        <p:tgtEl>
                                          <p:spTgt spid="307204"/>
                                        </p:tgtEl>
                                        <p:attrNameLst>
                                          <p:attrName>ppt_w</p:attrName>
                                        </p:attrNameLst>
                                      </p:cBhvr>
                                      <p:tavLst>
                                        <p:tav tm="0">
                                          <p:val>
                                            <p:fltVal val="0"/>
                                          </p:val>
                                        </p:tav>
                                        <p:tav tm="100000">
                                          <p:val>
                                            <p:strVal val="#ppt_w"/>
                                          </p:val>
                                        </p:tav>
                                      </p:tavLst>
                                    </p:anim>
                                    <p:anim calcmode="lin" valueType="num">
                                      <p:cBhvr>
                                        <p:cTn id="8" dur="1000" fill="hold"/>
                                        <p:tgtEl>
                                          <p:spTgt spid="307204"/>
                                        </p:tgtEl>
                                        <p:attrNameLst>
                                          <p:attrName>ppt_h</p:attrName>
                                        </p:attrNameLst>
                                      </p:cBhvr>
                                      <p:tavLst>
                                        <p:tav tm="0">
                                          <p:val>
                                            <p:fltVal val="0"/>
                                          </p:val>
                                        </p:tav>
                                        <p:tav tm="100000">
                                          <p:val>
                                            <p:strVal val="#ppt_h"/>
                                          </p:val>
                                        </p:tav>
                                      </p:tavLst>
                                    </p:anim>
                                    <p:anim calcmode="lin" valueType="num">
                                      <p:cBhvr>
                                        <p:cTn id="9" dur="1000" fill="hold"/>
                                        <p:tgtEl>
                                          <p:spTgt spid="307204"/>
                                        </p:tgtEl>
                                        <p:attrNameLst>
                                          <p:attrName>style.rotation</p:attrName>
                                        </p:attrNameLst>
                                      </p:cBhvr>
                                      <p:tavLst>
                                        <p:tav tm="0">
                                          <p:val>
                                            <p:fltVal val="90"/>
                                          </p:val>
                                        </p:tav>
                                        <p:tav tm="100000">
                                          <p:val>
                                            <p:fltVal val="0"/>
                                          </p:val>
                                        </p:tav>
                                      </p:tavLst>
                                    </p:anim>
                                    <p:animEffect transition="in" filter="fade">
                                      <p:cBhvr>
                                        <p:cTn id="10" dur="1000"/>
                                        <p:tgtEl>
                                          <p:spTgt spid="30720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07204"/>
                                        </p:tgtEl>
                                        <p:attrNameLst>
                                          <p:attrName>style.visibility</p:attrName>
                                        </p:attrNameLst>
                                      </p:cBhvr>
                                      <p:to>
                                        <p:strVal val="hidden"/>
                                      </p:to>
                                    </p:set>
                                  </p:childTnLst>
                                </p:cTn>
                              </p:par>
                              <p:par>
                                <p:cTn id="15" presetID="2" presetClass="entr" presetSubtype="3"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3"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80">
                                          <p:stCondLst>
                                            <p:cond delay="0"/>
                                          </p:stCondLst>
                                        </p:cTn>
                                        <p:tgtEl>
                                          <p:spTgt spid="10"/>
                                        </p:tgtEl>
                                      </p:cBhvr>
                                    </p:animEffect>
                                    <p:anim calcmode="lin" valueType="num">
                                      <p:cBhvr>
                                        <p:cTn id="2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3" dur="26">
                                          <p:stCondLst>
                                            <p:cond delay="650"/>
                                          </p:stCondLst>
                                        </p:cTn>
                                        <p:tgtEl>
                                          <p:spTgt spid="10"/>
                                        </p:tgtEl>
                                      </p:cBhvr>
                                      <p:to x="100000" y="60000"/>
                                    </p:animScale>
                                    <p:animScale>
                                      <p:cBhvr>
                                        <p:cTn id="34" dur="166" decel="50000">
                                          <p:stCondLst>
                                            <p:cond delay="676"/>
                                          </p:stCondLst>
                                        </p:cTn>
                                        <p:tgtEl>
                                          <p:spTgt spid="10"/>
                                        </p:tgtEl>
                                      </p:cBhvr>
                                      <p:to x="100000" y="100000"/>
                                    </p:animScale>
                                    <p:animScale>
                                      <p:cBhvr>
                                        <p:cTn id="35" dur="26">
                                          <p:stCondLst>
                                            <p:cond delay="1312"/>
                                          </p:stCondLst>
                                        </p:cTn>
                                        <p:tgtEl>
                                          <p:spTgt spid="10"/>
                                        </p:tgtEl>
                                      </p:cBhvr>
                                      <p:to x="100000" y="80000"/>
                                    </p:animScale>
                                    <p:animScale>
                                      <p:cBhvr>
                                        <p:cTn id="36" dur="166" decel="50000">
                                          <p:stCondLst>
                                            <p:cond delay="1338"/>
                                          </p:stCondLst>
                                        </p:cTn>
                                        <p:tgtEl>
                                          <p:spTgt spid="10"/>
                                        </p:tgtEl>
                                      </p:cBhvr>
                                      <p:to x="100000" y="100000"/>
                                    </p:animScale>
                                    <p:animScale>
                                      <p:cBhvr>
                                        <p:cTn id="37" dur="26">
                                          <p:stCondLst>
                                            <p:cond delay="1642"/>
                                          </p:stCondLst>
                                        </p:cTn>
                                        <p:tgtEl>
                                          <p:spTgt spid="10"/>
                                        </p:tgtEl>
                                      </p:cBhvr>
                                      <p:to x="100000" y="90000"/>
                                    </p:animScale>
                                    <p:animScale>
                                      <p:cBhvr>
                                        <p:cTn id="38" dur="166" decel="50000">
                                          <p:stCondLst>
                                            <p:cond delay="1668"/>
                                          </p:stCondLst>
                                        </p:cTn>
                                        <p:tgtEl>
                                          <p:spTgt spid="10"/>
                                        </p:tgtEl>
                                      </p:cBhvr>
                                      <p:to x="100000" y="100000"/>
                                    </p:animScale>
                                    <p:animScale>
                                      <p:cBhvr>
                                        <p:cTn id="39" dur="26">
                                          <p:stCondLst>
                                            <p:cond delay="1808"/>
                                          </p:stCondLst>
                                        </p:cTn>
                                        <p:tgtEl>
                                          <p:spTgt spid="10"/>
                                        </p:tgtEl>
                                      </p:cBhvr>
                                      <p:to x="100000" y="95000"/>
                                    </p:animScale>
                                    <p:animScale>
                                      <p:cBhvr>
                                        <p:cTn id="40" dur="166" decel="50000">
                                          <p:stCondLst>
                                            <p:cond delay="1834"/>
                                          </p:stCondLst>
                                        </p:cTn>
                                        <p:tgtEl>
                                          <p:spTgt spid="10"/>
                                        </p:tgtEl>
                                      </p:cBhvr>
                                      <p:to x="100000" y="100000"/>
                                    </p:animScale>
                                  </p:childTnLst>
                                </p:cTn>
                              </p:par>
                              <p:par>
                                <p:cTn id="41" presetID="26"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80">
                                          <p:stCondLst>
                                            <p:cond delay="0"/>
                                          </p:stCondLst>
                                        </p:cTn>
                                        <p:tgtEl>
                                          <p:spTgt spid="11"/>
                                        </p:tgtEl>
                                      </p:cBhvr>
                                    </p:animEffect>
                                    <p:anim calcmode="lin" valueType="num">
                                      <p:cBhvr>
                                        <p:cTn id="4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9" dur="26">
                                          <p:stCondLst>
                                            <p:cond delay="650"/>
                                          </p:stCondLst>
                                        </p:cTn>
                                        <p:tgtEl>
                                          <p:spTgt spid="11"/>
                                        </p:tgtEl>
                                      </p:cBhvr>
                                      <p:to x="100000" y="60000"/>
                                    </p:animScale>
                                    <p:animScale>
                                      <p:cBhvr>
                                        <p:cTn id="50" dur="166" decel="50000">
                                          <p:stCondLst>
                                            <p:cond delay="676"/>
                                          </p:stCondLst>
                                        </p:cTn>
                                        <p:tgtEl>
                                          <p:spTgt spid="11"/>
                                        </p:tgtEl>
                                      </p:cBhvr>
                                      <p:to x="100000" y="100000"/>
                                    </p:animScale>
                                    <p:animScale>
                                      <p:cBhvr>
                                        <p:cTn id="51" dur="26">
                                          <p:stCondLst>
                                            <p:cond delay="1312"/>
                                          </p:stCondLst>
                                        </p:cTn>
                                        <p:tgtEl>
                                          <p:spTgt spid="11"/>
                                        </p:tgtEl>
                                      </p:cBhvr>
                                      <p:to x="100000" y="80000"/>
                                    </p:animScale>
                                    <p:animScale>
                                      <p:cBhvr>
                                        <p:cTn id="52" dur="166" decel="50000">
                                          <p:stCondLst>
                                            <p:cond delay="1338"/>
                                          </p:stCondLst>
                                        </p:cTn>
                                        <p:tgtEl>
                                          <p:spTgt spid="11"/>
                                        </p:tgtEl>
                                      </p:cBhvr>
                                      <p:to x="100000" y="100000"/>
                                    </p:animScale>
                                    <p:animScale>
                                      <p:cBhvr>
                                        <p:cTn id="53" dur="26">
                                          <p:stCondLst>
                                            <p:cond delay="1642"/>
                                          </p:stCondLst>
                                        </p:cTn>
                                        <p:tgtEl>
                                          <p:spTgt spid="11"/>
                                        </p:tgtEl>
                                      </p:cBhvr>
                                      <p:to x="100000" y="90000"/>
                                    </p:animScale>
                                    <p:animScale>
                                      <p:cBhvr>
                                        <p:cTn id="54" dur="166" decel="50000">
                                          <p:stCondLst>
                                            <p:cond delay="1668"/>
                                          </p:stCondLst>
                                        </p:cTn>
                                        <p:tgtEl>
                                          <p:spTgt spid="11"/>
                                        </p:tgtEl>
                                      </p:cBhvr>
                                      <p:to x="100000" y="100000"/>
                                    </p:animScale>
                                    <p:animScale>
                                      <p:cBhvr>
                                        <p:cTn id="55" dur="26">
                                          <p:stCondLst>
                                            <p:cond delay="1808"/>
                                          </p:stCondLst>
                                        </p:cTn>
                                        <p:tgtEl>
                                          <p:spTgt spid="11"/>
                                        </p:tgtEl>
                                      </p:cBhvr>
                                      <p:to x="100000" y="95000"/>
                                    </p:animScale>
                                    <p:animScale>
                                      <p:cBhvr>
                                        <p:cTn id="56"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39762"/>
          </a:xfrm>
        </p:spPr>
        <p:txBody>
          <a:bodyPr/>
          <a:lstStyle/>
          <a:p>
            <a:r>
              <a:rPr lang="en-US" sz="3200" b="1" dirty="0"/>
              <a:t>Key Disclosure Laws</a:t>
            </a:r>
          </a:p>
        </p:txBody>
      </p:sp>
      <p:sp>
        <p:nvSpPr>
          <p:cNvPr id="3" name="Content Placeholder 2"/>
          <p:cNvSpPr>
            <a:spLocks noGrp="1"/>
          </p:cNvSpPr>
          <p:nvPr>
            <p:ph idx="1"/>
          </p:nvPr>
        </p:nvSpPr>
        <p:spPr/>
        <p:txBody>
          <a:bodyPr/>
          <a:lstStyle/>
          <a:p>
            <a:r>
              <a:rPr lang="en-US" sz="2400" dirty="0"/>
              <a:t>Australia - Cybercrime Act grants police with a magistrate's order the wide-ranging power to require "a specified person to provide any information or assistance that is reasonable and necessary to allow the officer to" access computer data that is "evidential material"; this is understood to include mandatory decryption. Failing to comply carries a penalty of 6 months imprisonment. </a:t>
            </a:r>
          </a:p>
          <a:p>
            <a:endParaRPr lang="en-US" sz="2400" dirty="0"/>
          </a:p>
          <a:p>
            <a:r>
              <a:rPr lang="en-US" sz="2400" dirty="0"/>
              <a:t>Belgium – police can force disclosure only from </a:t>
            </a:r>
            <a:r>
              <a:rPr lang="en-US" sz="2400" dirty="0" err="1"/>
              <a:t>nonsuspects</a:t>
            </a:r>
            <a:r>
              <a:rPr lang="en-US" sz="2400" dirty="0"/>
              <a:t>.</a:t>
            </a:r>
          </a:p>
        </p:txBody>
      </p:sp>
    </p:spTree>
    <p:extLst>
      <p:ext uri="{BB962C8B-B14F-4D97-AF65-F5344CB8AC3E}">
        <p14:creationId xmlns:p14="http://schemas.microsoft.com/office/powerpoint/2010/main" val="142863577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Title 1"/>
          <p:cNvSpPr>
            <a:spLocks noGrp="1"/>
          </p:cNvSpPr>
          <p:nvPr>
            <p:ph type="title"/>
          </p:nvPr>
        </p:nvSpPr>
        <p:spPr>
          <a:xfrm>
            <a:off x="1981200" y="274638"/>
            <a:ext cx="8229600" cy="715962"/>
          </a:xfrm>
        </p:spPr>
        <p:txBody>
          <a:bodyPr/>
          <a:lstStyle/>
          <a:p>
            <a:r>
              <a:rPr lang="en-US" altLang="en-US" sz="3200" b="1"/>
              <a:t>Your Encrypted Hard Drive</a:t>
            </a:r>
          </a:p>
        </p:txBody>
      </p:sp>
      <p:sp>
        <p:nvSpPr>
          <p:cNvPr id="337923" name="TextBox 2"/>
          <p:cNvSpPr txBox="1">
            <a:spLocks noChangeArrowheads="1"/>
          </p:cNvSpPr>
          <p:nvPr/>
        </p:nvSpPr>
        <p:spPr bwMode="auto">
          <a:xfrm>
            <a:off x="1905000" y="1157289"/>
            <a:ext cx="5257800" cy="535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January 23, 2012: a Colorado U.S. District Judge, in a case against a woman accused of bank fraud, that the woman must decrypt her laptop.  That decision was upheld by the 10</a:t>
            </a:r>
            <a:r>
              <a:rPr lang="en-US" altLang="en-US" sz="1800" baseline="30000"/>
              <a:t>th</a:t>
            </a:r>
            <a:r>
              <a:rPr lang="en-US" altLang="en-US" sz="1800"/>
              <a:t> US Circuit Court of Appeals on February 22, 2012.</a:t>
            </a:r>
          </a:p>
          <a:p>
            <a:pPr eaLnBrk="1" hangingPunct="1">
              <a:spcBef>
                <a:spcPct val="0"/>
              </a:spcBef>
              <a:buFontTx/>
              <a:buNone/>
            </a:pPr>
            <a:endParaRPr lang="en-US" altLang="en-US" sz="1800"/>
          </a:p>
          <a:p>
            <a:pPr eaLnBrk="1" hangingPunct="1">
              <a:spcBef>
                <a:spcPct val="0"/>
              </a:spcBef>
              <a:buFontTx/>
              <a:buNone/>
            </a:pPr>
            <a:endParaRPr lang="en-US" altLang="en-US" sz="1800"/>
          </a:p>
          <a:p>
            <a:pPr eaLnBrk="1" hangingPunct="1">
              <a:spcBef>
                <a:spcPct val="0"/>
              </a:spcBef>
              <a:buFontTx/>
              <a:buNone/>
            </a:pPr>
            <a:endParaRPr lang="en-US" altLang="en-US" sz="1800"/>
          </a:p>
          <a:p>
            <a:pPr eaLnBrk="1" hangingPunct="1">
              <a:spcBef>
                <a:spcPct val="0"/>
              </a:spcBef>
              <a:buFontTx/>
              <a:buNone/>
            </a:pPr>
            <a:endParaRPr lang="en-US" altLang="en-US" sz="1800"/>
          </a:p>
          <a:p>
            <a:pPr eaLnBrk="1" hangingPunct="1">
              <a:spcBef>
                <a:spcPct val="0"/>
              </a:spcBef>
              <a:buFontTx/>
              <a:buNone/>
            </a:pPr>
            <a:endParaRPr lang="en-US" altLang="en-US" sz="1800"/>
          </a:p>
          <a:p>
            <a:pPr eaLnBrk="1" hangingPunct="1">
              <a:spcBef>
                <a:spcPct val="0"/>
              </a:spcBef>
              <a:buFontTx/>
              <a:buNone/>
            </a:pPr>
            <a:endParaRPr lang="en-US" altLang="en-US" sz="1800"/>
          </a:p>
          <a:p>
            <a:pPr eaLnBrk="1" hangingPunct="1">
              <a:spcBef>
                <a:spcPct val="0"/>
              </a:spcBef>
              <a:buFontTx/>
              <a:buNone/>
            </a:pPr>
            <a:endParaRPr lang="en-US" altLang="en-US" sz="1800"/>
          </a:p>
          <a:p>
            <a:pPr eaLnBrk="1" hangingPunct="1">
              <a:spcBef>
                <a:spcPct val="0"/>
              </a:spcBef>
              <a:buFontTx/>
              <a:buNone/>
            </a:pPr>
            <a:endParaRPr lang="en-US" altLang="en-US" sz="1800"/>
          </a:p>
          <a:p>
            <a:pPr eaLnBrk="1" hangingPunct="1">
              <a:spcBef>
                <a:spcPct val="0"/>
              </a:spcBef>
              <a:buFontTx/>
              <a:buNone/>
            </a:pPr>
            <a:endParaRPr lang="en-US" altLang="en-US" sz="1800"/>
          </a:p>
          <a:p>
            <a:pPr eaLnBrk="1" hangingPunct="1">
              <a:spcBef>
                <a:spcPct val="0"/>
              </a:spcBef>
              <a:buFontTx/>
              <a:buNone/>
            </a:pPr>
            <a:r>
              <a:rPr lang="en-US" altLang="en-US" sz="1800"/>
              <a:t>February 23, 2012: the 11</a:t>
            </a:r>
            <a:r>
              <a:rPr lang="en-US" altLang="en-US" sz="1800" baseline="30000"/>
              <a:t>th</a:t>
            </a:r>
            <a:r>
              <a:rPr lang="en-US" altLang="en-US" sz="1800"/>
              <a:t> US Circuit Court of Appeals, in a case against a man accused of child pornography, ruled that forcing the man to decrypt his computer would be a breach of the Fifth Amendment.</a:t>
            </a:r>
          </a:p>
        </p:txBody>
      </p:sp>
      <p:pic>
        <p:nvPicPr>
          <p:cNvPr id="3379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2287588"/>
            <a:ext cx="3549650" cy="276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2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2643188"/>
            <a:ext cx="20574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92162"/>
          </a:xfrm>
        </p:spPr>
        <p:txBody>
          <a:bodyPr/>
          <a:lstStyle/>
          <a:p>
            <a:r>
              <a:rPr lang="en-US" sz="3200" b="1" dirty="0"/>
              <a:t>Your Encrypted Hard Drive</a:t>
            </a:r>
          </a:p>
        </p:txBody>
      </p:sp>
      <p:sp>
        <p:nvSpPr>
          <p:cNvPr id="3" name="TextBox 2"/>
          <p:cNvSpPr txBox="1"/>
          <p:nvPr/>
        </p:nvSpPr>
        <p:spPr>
          <a:xfrm>
            <a:off x="2286000" y="1828801"/>
            <a:ext cx="7467600" cy="1200329"/>
          </a:xfrm>
          <a:prstGeom prst="rect">
            <a:avLst/>
          </a:prstGeom>
          <a:noFill/>
        </p:spPr>
        <p:txBody>
          <a:bodyPr wrap="square" rtlCol="0">
            <a:spAutoFit/>
          </a:bodyPr>
          <a:lstStyle/>
          <a:p>
            <a:r>
              <a:rPr lang="en-US" sz="2400" dirty="0"/>
              <a:t>June 25, 2014: Massachusetts Supreme Judicial Court ruled that lawyer accused of mortgage fraud had to decrypt his computer.</a:t>
            </a:r>
          </a:p>
        </p:txBody>
      </p:sp>
    </p:spTree>
    <p:extLst>
      <p:ext uri="{BB962C8B-B14F-4D97-AF65-F5344CB8AC3E}">
        <p14:creationId xmlns:p14="http://schemas.microsoft.com/office/powerpoint/2010/main" val="137877403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Title 1"/>
          <p:cNvSpPr>
            <a:spLocks noGrp="1"/>
          </p:cNvSpPr>
          <p:nvPr>
            <p:ph type="title"/>
          </p:nvPr>
        </p:nvSpPr>
        <p:spPr>
          <a:xfrm>
            <a:off x="1981200" y="274638"/>
            <a:ext cx="8229600" cy="639762"/>
          </a:xfrm>
        </p:spPr>
        <p:txBody>
          <a:bodyPr/>
          <a:lstStyle/>
          <a:p>
            <a:r>
              <a:rPr lang="en-US" altLang="en-US" sz="3200" b="1"/>
              <a:t>Warfare</a:t>
            </a:r>
          </a:p>
        </p:txBody>
      </p:sp>
      <p:pic>
        <p:nvPicPr>
          <p:cNvPr id="348163" name="Picture 2" descr="linart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1" y="1295401"/>
            <a:ext cx="5857875"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Title 1"/>
          <p:cNvSpPr>
            <a:spLocks noGrp="1"/>
          </p:cNvSpPr>
          <p:nvPr>
            <p:ph type="title"/>
          </p:nvPr>
        </p:nvSpPr>
        <p:spPr>
          <a:xfrm>
            <a:off x="1981200" y="274638"/>
            <a:ext cx="8229600" cy="639762"/>
          </a:xfrm>
        </p:spPr>
        <p:txBody>
          <a:bodyPr/>
          <a:lstStyle/>
          <a:p>
            <a:r>
              <a:rPr lang="en-US" altLang="en-US" sz="3200" b="1"/>
              <a:t>Warfare</a:t>
            </a:r>
          </a:p>
        </p:txBody>
      </p:sp>
      <p:sp>
        <p:nvSpPr>
          <p:cNvPr id="350211" name="TextBox 3"/>
          <p:cNvSpPr txBox="1">
            <a:spLocks noChangeArrowheads="1"/>
          </p:cNvSpPr>
          <p:nvPr/>
        </p:nvSpPr>
        <p:spPr bwMode="auto">
          <a:xfrm>
            <a:off x="1828800" y="1143000"/>
            <a:ext cx="9448800"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t>New weapons must conform to International Humanitarian Law: </a:t>
            </a:r>
          </a:p>
          <a:p>
            <a:pPr eaLnBrk="1" hangingPunct="1">
              <a:spcBef>
                <a:spcPct val="0"/>
              </a:spcBef>
              <a:buFontTx/>
              <a:buNone/>
            </a:pPr>
            <a:endParaRPr lang="en-US" altLang="en-US" sz="2400" dirty="0"/>
          </a:p>
          <a:p>
            <a:pPr eaLnBrk="1" hangingPunct="1">
              <a:spcBef>
                <a:spcPct val="0"/>
              </a:spcBef>
              <a:buFontTx/>
              <a:buNone/>
            </a:pPr>
            <a:r>
              <a:rPr lang="en-US" altLang="en-US" sz="2400" dirty="0"/>
              <a:t>Article 36 of the </a:t>
            </a:r>
            <a:r>
              <a:rPr lang="en-US" altLang="en-US" sz="2400" dirty="0">
                <a:hlinkClick r:id="rId3"/>
              </a:rPr>
              <a:t>Geneva Conventions</a:t>
            </a:r>
            <a:r>
              <a:rPr lang="en-US" altLang="en-US" sz="2400" dirty="0"/>
              <a:t>, Additional Protocol I of 1977, specifies: </a:t>
            </a:r>
          </a:p>
          <a:p>
            <a:pPr eaLnBrk="1" hangingPunct="1">
              <a:spcBef>
                <a:spcPct val="0"/>
              </a:spcBef>
              <a:buFontTx/>
              <a:buNone/>
            </a:pPr>
            <a:endParaRPr lang="en-US" altLang="en-US" sz="1800" dirty="0"/>
          </a:p>
        </p:txBody>
      </p:sp>
      <p:sp>
        <p:nvSpPr>
          <p:cNvPr id="350212" name="TextBox 4"/>
          <p:cNvSpPr txBox="1">
            <a:spLocks noChangeArrowheads="1"/>
          </p:cNvSpPr>
          <p:nvPr/>
        </p:nvSpPr>
        <p:spPr bwMode="auto">
          <a:xfrm>
            <a:off x="2895600" y="3124200"/>
            <a:ext cx="66294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lvl="1" algn="just" eaLnBrk="1" hangingPunct="1">
              <a:spcBef>
                <a:spcPct val="0"/>
              </a:spcBef>
              <a:buNone/>
            </a:pPr>
            <a:r>
              <a:rPr lang="en-US" altLang="en-US" sz="2400" i="1" dirty="0"/>
              <a:t>In the study, development, acquisition or adoption of a new </a:t>
            </a:r>
            <a:r>
              <a:rPr lang="en-US" altLang="en-US" sz="2400" b="1" i="1" dirty="0"/>
              <a:t>weapon, means or method of warfare</a:t>
            </a:r>
            <a:r>
              <a:rPr lang="en-US" altLang="en-US" sz="2400" i="1" dirty="0"/>
              <a:t>, a High Contracting Party is under an obligation to determine whether its employment would, in some or all circumstances, be prohibited by this Protocol or by any other rule of international law applicable to the High Contracting Party.</a:t>
            </a:r>
          </a:p>
          <a:p>
            <a:pPr eaLnBrk="1" hangingPunct="1">
              <a:spcBef>
                <a:spcPct val="0"/>
              </a:spcBef>
              <a:buFontTx/>
              <a:buNone/>
            </a:pPr>
            <a:endParaRPr lang="en-US" altLang="en-US" sz="1800" dirty="0"/>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Title 1"/>
          <p:cNvSpPr>
            <a:spLocks noGrp="1"/>
          </p:cNvSpPr>
          <p:nvPr>
            <p:ph type="title"/>
          </p:nvPr>
        </p:nvSpPr>
        <p:spPr>
          <a:xfrm>
            <a:off x="1981200" y="274638"/>
            <a:ext cx="8229600" cy="639762"/>
          </a:xfrm>
        </p:spPr>
        <p:txBody>
          <a:bodyPr/>
          <a:lstStyle/>
          <a:p>
            <a:r>
              <a:rPr lang="en-US" altLang="en-US" sz="3200" b="1"/>
              <a:t>Warfare</a:t>
            </a:r>
          </a:p>
        </p:txBody>
      </p:sp>
      <p:sp>
        <p:nvSpPr>
          <p:cNvPr id="356355" name="TextBox 2"/>
          <p:cNvSpPr txBox="1">
            <a:spLocks noChangeArrowheads="1"/>
          </p:cNvSpPr>
          <p:nvPr/>
        </p:nvSpPr>
        <p:spPr bwMode="auto">
          <a:xfrm>
            <a:off x="990600" y="1219200"/>
            <a:ext cx="107442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t>Conventional (human) soldiers are not generally regarded as weapons.</a:t>
            </a:r>
          </a:p>
          <a:p>
            <a:pPr eaLnBrk="1" hangingPunct="1">
              <a:spcBef>
                <a:spcPct val="0"/>
              </a:spcBef>
              <a:buFontTx/>
              <a:buNone/>
            </a:pPr>
            <a:endParaRPr lang="en-US" altLang="en-US" sz="2400" dirty="0"/>
          </a:p>
          <a:p>
            <a:pPr eaLnBrk="1" hangingPunct="1">
              <a:spcBef>
                <a:spcPct val="0"/>
              </a:spcBef>
              <a:buFontTx/>
              <a:buNone/>
            </a:pPr>
            <a:endParaRPr lang="en-US" altLang="en-US" sz="2400" dirty="0"/>
          </a:p>
          <a:p>
            <a:pPr eaLnBrk="1" hangingPunct="1">
              <a:spcBef>
                <a:spcPct val="0"/>
              </a:spcBef>
              <a:buFontTx/>
              <a:buNone/>
            </a:pPr>
            <a:r>
              <a:rPr lang="en-US" altLang="en-US" sz="2400" dirty="0"/>
              <a:t>But, do we agree that a sophisticated robotic soldier is a weapon?</a:t>
            </a:r>
          </a:p>
          <a:p>
            <a:pPr eaLnBrk="1" hangingPunct="1">
              <a:spcBef>
                <a:spcPct val="0"/>
              </a:spcBef>
              <a:buFontTx/>
              <a:buNone/>
            </a:pPr>
            <a:endParaRPr lang="en-US" altLang="en-US" sz="2400" dirty="0"/>
          </a:p>
          <a:p>
            <a:pPr eaLnBrk="1" hangingPunct="1">
              <a:spcBef>
                <a:spcPct val="0"/>
              </a:spcBef>
              <a:buFontTx/>
              <a:buNone/>
            </a:pPr>
            <a:endParaRPr lang="en-US" altLang="en-US" sz="2400" dirty="0"/>
          </a:p>
          <a:p>
            <a:pPr eaLnBrk="1" hangingPunct="1">
              <a:spcBef>
                <a:spcPct val="0"/>
              </a:spcBef>
              <a:buFontTx/>
              <a:buNone/>
            </a:pPr>
            <a:r>
              <a:rPr lang="en-US" altLang="en-US" sz="2400" dirty="0"/>
              <a:t>What about a cyborg?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635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635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ChangeArrowheads="1"/>
          </p:cNvSpPr>
          <p:nvPr>
            <p:ph type="title"/>
          </p:nvPr>
        </p:nvSpPr>
        <p:spPr>
          <a:xfrm>
            <a:off x="1981200" y="274638"/>
            <a:ext cx="8229600" cy="563562"/>
          </a:xfrm>
        </p:spPr>
        <p:txBody>
          <a:bodyPr/>
          <a:lstStyle/>
          <a:p>
            <a:pPr eaLnBrk="1" hangingPunct="1"/>
            <a:r>
              <a:rPr lang="en-US" altLang="en-US" sz="3200" b="1"/>
              <a:t>Cyberwarfare</a:t>
            </a:r>
          </a:p>
        </p:txBody>
      </p:sp>
      <p:sp>
        <p:nvSpPr>
          <p:cNvPr id="358403" name="Rectangle 3"/>
          <p:cNvSpPr>
            <a:spLocks noGrp="1" noChangeArrowheads="1"/>
          </p:cNvSpPr>
          <p:nvPr>
            <p:ph type="body" idx="1"/>
          </p:nvPr>
        </p:nvSpPr>
        <p:spPr>
          <a:xfrm>
            <a:off x="1981200" y="1143001"/>
            <a:ext cx="8458200" cy="4525963"/>
          </a:xfrm>
          <a:noFill/>
        </p:spPr>
        <p:txBody>
          <a:bodyPr/>
          <a:lstStyle/>
          <a:p>
            <a:pPr eaLnBrk="1" hangingPunct="1"/>
            <a:r>
              <a:rPr lang="en-US" altLang="en-US" sz="2800"/>
              <a:t>Jus ad bellum:</a:t>
            </a:r>
          </a:p>
          <a:p>
            <a:pPr lvl="1" eaLnBrk="1" hangingPunct="1">
              <a:buFontTx/>
              <a:buChar char="•"/>
            </a:pPr>
            <a:r>
              <a:rPr lang="en-US" altLang="en-US" sz="2400"/>
              <a:t>Article 2(4) of the UN Charter prohibits every nation from using “the threat or use of force against the territorial integrity or political independence of any state, or in any other manner inconsistent with the Purposes of the United Nations.” .</a:t>
            </a:r>
          </a:p>
          <a:p>
            <a:pPr lvl="1" eaLnBrk="1" hangingPunct="1">
              <a:buFontTx/>
              <a:buChar char="•"/>
            </a:pPr>
            <a:endParaRPr lang="en-US" altLang="en-US" sz="2400"/>
          </a:p>
          <a:p>
            <a:pPr lvl="1" eaLnBrk="1" hangingPunct="1">
              <a:buFontTx/>
              <a:buChar char="•"/>
            </a:pPr>
            <a:r>
              <a:rPr lang="en-US" altLang="en-US" sz="2400"/>
              <a:t>Conceptual muddle: What constitutes use of force:</a:t>
            </a:r>
          </a:p>
          <a:p>
            <a:pPr lvl="2" eaLnBrk="1" hangingPunct="1"/>
            <a:r>
              <a:rPr lang="en-US" altLang="en-US" sz="2000"/>
              <a:t>Launching a Trojan horse that disrupts military communication?  </a:t>
            </a:r>
          </a:p>
          <a:p>
            <a:pPr lvl="2" eaLnBrk="1" hangingPunct="1"/>
            <a:r>
              <a:rPr lang="en-US" altLang="en-US" sz="2000"/>
              <a:t>Hacking a billboard to display porn to disrupt traffic?  </a:t>
            </a:r>
          </a:p>
          <a:p>
            <a:pPr lvl="2" eaLnBrk="1" hangingPunct="1"/>
            <a:r>
              <a:rPr lang="en-US" altLang="en-US" sz="2000"/>
              <a:t>Hacking a C&amp;C center so it attacks its own population?</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ChangeArrowheads="1"/>
          </p:cNvSpPr>
          <p:nvPr>
            <p:ph type="title"/>
          </p:nvPr>
        </p:nvSpPr>
        <p:spPr>
          <a:xfrm>
            <a:off x="1981200" y="274638"/>
            <a:ext cx="8229600" cy="563562"/>
          </a:xfrm>
        </p:spPr>
        <p:txBody>
          <a:bodyPr/>
          <a:lstStyle/>
          <a:p>
            <a:pPr eaLnBrk="1" hangingPunct="1"/>
            <a:r>
              <a:rPr lang="en-US" altLang="en-US" sz="3200" b="1"/>
              <a:t>Cyberwarfare</a:t>
            </a:r>
          </a:p>
        </p:txBody>
      </p:sp>
      <p:sp>
        <p:nvSpPr>
          <p:cNvPr id="360451" name="Rectangle 3"/>
          <p:cNvSpPr>
            <a:spLocks noGrp="1" noChangeArrowheads="1"/>
          </p:cNvSpPr>
          <p:nvPr>
            <p:ph type="body" idx="1"/>
          </p:nvPr>
        </p:nvSpPr>
        <p:spPr>
          <a:xfrm>
            <a:off x="1981200" y="1143001"/>
            <a:ext cx="8458200" cy="4525963"/>
          </a:xfrm>
          <a:noFill/>
        </p:spPr>
        <p:txBody>
          <a:bodyPr/>
          <a:lstStyle/>
          <a:p>
            <a:pPr eaLnBrk="1" hangingPunct="1"/>
            <a:r>
              <a:rPr lang="en-US" altLang="en-US" sz="2800"/>
              <a:t>Jus in bello:</a:t>
            </a:r>
          </a:p>
          <a:p>
            <a:pPr lvl="1" eaLnBrk="1" hangingPunct="1">
              <a:buFontTx/>
              <a:buChar char="•"/>
            </a:pPr>
            <a:r>
              <a:rPr lang="en-US" altLang="en-US" sz="2400"/>
              <a:t>Military necessity</a:t>
            </a:r>
          </a:p>
          <a:p>
            <a:pPr lvl="1" eaLnBrk="1" hangingPunct="1">
              <a:buFontTx/>
              <a:buChar char="•"/>
            </a:pPr>
            <a:r>
              <a:rPr lang="en-US" altLang="en-US" sz="2400"/>
              <a:t>Minimize collateral damage</a:t>
            </a:r>
          </a:p>
          <a:p>
            <a:pPr lvl="1" eaLnBrk="1" hangingPunct="1">
              <a:buFontTx/>
              <a:buChar char="•"/>
            </a:pPr>
            <a:r>
              <a:rPr lang="en-US" altLang="en-US" sz="2400"/>
              <a:t>Perfidy</a:t>
            </a:r>
          </a:p>
          <a:p>
            <a:pPr lvl="1" eaLnBrk="1" hangingPunct="1">
              <a:buFontTx/>
              <a:buChar char="•"/>
            </a:pPr>
            <a:r>
              <a:rPr lang="en-US" altLang="en-US" sz="2400"/>
              <a:t>Distinction</a:t>
            </a:r>
          </a:p>
          <a:p>
            <a:pPr lvl="1" eaLnBrk="1" hangingPunct="1">
              <a:buFontTx/>
              <a:buChar char="•"/>
            </a:pPr>
            <a:r>
              <a:rPr lang="en-US" altLang="en-US" sz="2400"/>
              <a:t>Neutrality</a:t>
            </a:r>
          </a:p>
          <a:p>
            <a:pPr lvl="1" eaLnBrk="1" hangingPunct="1">
              <a:buFontTx/>
              <a:buChar char="•"/>
            </a:pPr>
            <a:endParaRPr lang="en-US" altLang="en-US" sz="2400"/>
          </a:p>
          <a:p>
            <a:pPr lvl="1" eaLnBrk="1" hangingPunct="1">
              <a:buFontTx/>
              <a:buChar char="•"/>
            </a:pPr>
            <a:r>
              <a:rPr lang="en-US" altLang="en-US" sz="2400"/>
              <a:t>Conceptual muddle: What constitutes distinction:</a:t>
            </a:r>
          </a:p>
          <a:p>
            <a:pPr lvl="2" eaLnBrk="1" hangingPunct="1"/>
            <a:r>
              <a:rPr lang="en-US" altLang="en-US" sz="2000"/>
              <a:t>If we launch a Trojan horse against an ememy, must it contain something like “This code brought to you compliments of the U.S. government”?</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2"/>
          <p:cNvSpPr>
            <a:spLocks noGrp="1" noChangeArrowheads="1"/>
          </p:cNvSpPr>
          <p:nvPr>
            <p:ph type="title"/>
          </p:nvPr>
        </p:nvSpPr>
        <p:spPr>
          <a:xfrm>
            <a:off x="1981200" y="274638"/>
            <a:ext cx="8229600" cy="563562"/>
          </a:xfrm>
        </p:spPr>
        <p:txBody>
          <a:bodyPr/>
          <a:lstStyle/>
          <a:p>
            <a:pPr eaLnBrk="1" hangingPunct="1"/>
            <a:r>
              <a:rPr lang="en-US" altLang="en-US" sz="3200" b="1"/>
              <a:t>Cyberwarfare</a:t>
            </a:r>
          </a:p>
        </p:txBody>
      </p:sp>
      <p:sp>
        <p:nvSpPr>
          <p:cNvPr id="362499" name="Rectangle 3"/>
          <p:cNvSpPr>
            <a:spLocks noGrp="1" noChangeArrowheads="1"/>
          </p:cNvSpPr>
          <p:nvPr>
            <p:ph type="body" idx="1"/>
          </p:nvPr>
        </p:nvSpPr>
        <p:spPr>
          <a:xfrm>
            <a:off x="1981200" y="1143001"/>
            <a:ext cx="8458200" cy="4525963"/>
          </a:xfrm>
          <a:noFill/>
        </p:spPr>
        <p:txBody>
          <a:bodyPr/>
          <a:lstStyle/>
          <a:p>
            <a:pPr eaLnBrk="1" hangingPunct="1"/>
            <a:r>
              <a:rPr lang="en-US" altLang="en-US" sz="2800"/>
              <a:t>Jus in bello:</a:t>
            </a:r>
          </a:p>
          <a:p>
            <a:pPr lvl="1" eaLnBrk="1" hangingPunct="1">
              <a:buFontTx/>
              <a:buChar char="•"/>
            </a:pPr>
            <a:r>
              <a:rPr lang="en-US" altLang="en-US" sz="2400"/>
              <a:t>Military necessity</a:t>
            </a:r>
          </a:p>
          <a:p>
            <a:pPr lvl="1" eaLnBrk="1" hangingPunct="1">
              <a:buFontTx/>
              <a:buChar char="•"/>
            </a:pPr>
            <a:r>
              <a:rPr lang="en-US" altLang="en-US" sz="2400"/>
              <a:t>Minimize collateral damage</a:t>
            </a:r>
          </a:p>
          <a:p>
            <a:pPr lvl="1" eaLnBrk="1" hangingPunct="1">
              <a:buFontTx/>
              <a:buChar char="•"/>
            </a:pPr>
            <a:r>
              <a:rPr lang="en-US" altLang="en-US" sz="2400"/>
              <a:t>Perfidy</a:t>
            </a:r>
          </a:p>
          <a:p>
            <a:pPr lvl="1" eaLnBrk="1" hangingPunct="1">
              <a:buFontTx/>
              <a:buChar char="•"/>
            </a:pPr>
            <a:r>
              <a:rPr lang="en-US" altLang="en-US" sz="2400"/>
              <a:t>Distinction</a:t>
            </a:r>
          </a:p>
          <a:p>
            <a:pPr lvl="1" eaLnBrk="1" hangingPunct="1">
              <a:buFontTx/>
              <a:buChar char="•"/>
            </a:pPr>
            <a:r>
              <a:rPr lang="en-US" altLang="en-US" sz="2400"/>
              <a:t>Neutrality</a:t>
            </a:r>
          </a:p>
          <a:p>
            <a:pPr lvl="1" eaLnBrk="1" hangingPunct="1">
              <a:buFontTx/>
              <a:buChar char="•"/>
            </a:pPr>
            <a:endParaRPr lang="en-US" altLang="en-US" sz="2400"/>
          </a:p>
          <a:p>
            <a:pPr lvl="1" eaLnBrk="1" hangingPunct="1">
              <a:buFontTx/>
              <a:buChar char="•"/>
            </a:pPr>
            <a:r>
              <a:rPr lang="en-US" altLang="en-US" sz="2400"/>
              <a:t>Conceptual muddle: What constitutes neutrality:</a:t>
            </a:r>
          </a:p>
          <a:p>
            <a:pPr lvl="2" eaLnBrk="1" hangingPunct="1"/>
            <a:r>
              <a:rPr lang="en-US" altLang="en-US" sz="2000"/>
              <a:t>If A allows B to drive tanks through its territory on their way to attack C, A is no longer neutral.</a:t>
            </a:r>
          </a:p>
          <a:p>
            <a:pPr lvl="2" eaLnBrk="1" hangingPunct="1"/>
            <a:r>
              <a:rPr lang="en-US" altLang="en-US" sz="2000"/>
              <a:t>If A allows network traffic to pass through its routers on the way from B to C and an attack is launched, has A given up neutrality?</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a:xfrm>
            <a:off x="1981200" y="274638"/>
            <a:ext cx="8229600" cy="563562"/>
          </a:xfrm>
        </p:spPr>
        <p:txBody>
          <a:bodyPr/>
          <a:lstStyle/>
          <a:p>
            <a:pPr eaLnBrk="1" hangingPunct="1"/>
            <a:r>
              <a:rPr lang="en-US" altLang="en-US" sz="3200" b="1"/>
              <a:t>Cyberwarfare</a:t>
            </a:r>
          </a:p>
        </p:txBody>
      </p:sp>
      <p:pic>
        <p:nvPicPr>
          <p:cNvPr id="36454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1600200"/>
            <a:ext cx="17780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4548" name="Text Box 6"/>
          <p:cNvSpPr txBox="1">
            <a:spLocks noChangeArrowheads="1"/>
          </p:cNvSpPr>
          <p:nvPr/>
        </p:nvSpPr>
        <p:spPr bwMode="auto">
          <a:xfrm>
            <a:off x="1828800" y="5943601"/>
            <a:ext cx="7543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hlinkClick r:id="rId3"/>
              </a:rPr>
              <a:t>http://www.nap.edu/catalog.php?record_id=12651#toc</a:t>
            </a:r>
            <a:r>
              <a:rPr lang="en-US" altLang="en-US" sz="1800"/>
              <a:t>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981200" y="274638"/>
            <a:ext cx="8229600" cy="563562"/>
          </a:xfrm>
        </p:spPr>
        <p:txBody>
          <a:bodyPr/>
          <a:lstStyle/>
          <a:p>
            <a:pPr eaLnBrk="1" hangingPunct="1"/>
            <a:r>
              <a:rPr lang="en-US" altLang="en-US" sz="3200" b="1"/>
              <a:t>How Do People Actually Decide?</a:t>
            </a:r>
          </a:p>
        </p:txBody>
      </p:sp>
      <p:sp>
        <p:nvSpPr>
          <p:cNvPr id="40963" name="Rectangle 3"/>
          <p:cNvSpPr>
            <a:spLocks noGrp="1" noChangeArrowheads="1"/>
          </p:cNvSpPr>
          <p:nvPr>
            <p:ph type="body" idx="1"/>
          </p:nvPr>
        </p:nvSpPr>
        <p:spPr>
          <a:xfrm>
            <a:off x="2438400" y="1828800"/>
            <a:ext cx="8229600" cy="4648200"/>
          </a:xfrm>
        </p:spPr>
        <p:txBody>
          <a:bodyPr/>
          <a:lstStyle/>
          <a:p>
            <a:pPr eaLnBrk="1" hangingPunct="1"/>
            <a:r>
              <a:rPr lang="en-US" altLang="en-US" sz="2400"/>
              <a:t>A religious tome.</a:t>
            </a:r>
          </a:p>
        </p:txBody>
      </p:sp>
      <p:sp>
        <p:nvSpPr>
          <p:cNvPr id="40964" name="Rectangle 4"/>
          <p:cNvSpPr>
            <a:spLocks noChangeArrowheads="1"/>
          </p:cNvSpPr>
          <p:nvPr/>
        </p:nvSpPr>
        <p:spPr bwMode="auto">
          <a:xfrm>
            <a:off x="1981200" y="1143000"/>
            <a:ext cx="822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sz="2800"/>
              <a:t>Appeal to authority (or “pass the buck”).</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a:xfrm>
            <a:off x="1981200" y="274638"/>
            <a:ext cx="8229600" cy="563562"/>
          </a:xfrm>
        </p:spPr>
        <p:txBody>
          <a:bodyPr/>
          <a:lstStyle/>
          <a:p>
            <a:pPr eaLnBrk="1" hangingPunct="1"/>
            <a:r>
              <a:rPr lang="en-US" altLang="en-US" sz="3200" b="1"/>
              <a:t>Vacuums and Muddles</a:t>
            </a:r>
          </a:p>
        </p:txBody>
      </p:sp>
      <p:sp>
        <p:nvSpPr>
          <p:cNvPr id="365571" name="Rectangle 3"/>
          <p:cNvSpPr>
            <a:spLocks noGrp="1" noChangeArrowheads="1"/>
          </p:cNvSpPr>
          <p:nvPr>
            <p:ph type="body" idx="1"/>
          </p:nvPr>
        </p:nvSpPr>
        <p:spPr>
          <a:xfrm>
            <a:off x="1981200" y="1447801"/>
            <a:ext cx="8382000" cy="4525963"/>
          </a:xfrm>
          <a:noFill/>
        </p:spPr>
        <p:txBody>
          <a:bodyPr/>
          <a:lstStyle/>
          <a:p>
            <a:pPr eaLnBrk="1" hangingPunct="1"/>
            <a:r>
              <a:rPr lang="en-US" altLang="en-US" sz="2800"/>
              <a:t>Access to the Internet</a:t>
            </a:r>
          </a:p>
          <a:p>
            <a:pPr eaLnBrk="1" hangingPunct="1"/>
            <a:endParaRPr lang="en-US" altLang="en-US" sz="2800"/>
          </a:p>
          <a:p>
            <a:pPr lvl="1" eaLnBrk="1" hangingPunct="1">
              <a:buFontTx/>
              <a:buChar char="•"/>
            </a:pPr>
            <a:r>
              <a:rPr lang="en-US" altLang="en-US" sz="2400"/>
              <a:t>Policy vacuum: Do all citizens have the right to equal access to the Internet?</a:t>
            </a:r>
          </a:p>
          <a:p>
            <a:pPr lvl="1" eaLnBrk="1" hangingPunct="1">
              <a:buFontTx/>
              <a:buChar char="•"/>
            </a:pPr>
            <a:endParaRPr lang="en-US" altLang="en-US" sz="2400"/>
          </a:p>
          <a:p>
            <a:pPr lvl="1" eaLnBrk="1" hangingPunct="1">
              <a:buFontTx/>
              <a:buChar char="•"/>
            </a:pPr>
            <a:r>
              <a:rPr lang="en-US" altLang="en-US" sz="2400"/>
              <a:t>Conceptual muddle: What is the Internet?  Is it like a: </a:t>
            </a:r>
          </a:p>
          <a:p>
            <a:pPr lvl="2" eaLnBrk="1" hangingPunct="1"/>
            <a:r>
              <a:rPr lang="en-US" altLang="en-US" sz="2000"/>
              <a:t>phone, or </a:t>
            </a:r>
          </a:p>
          <a:p>
            <a:pPr lvl="2" eaLnBrk="1" hangingPunct="1"/>
            <a:r>
              <a:rPr lang="en-US" altLang="en-US" sz="2000"/>
              <a:t>iPod?</a:t>
            </a:r>
          </a:p>
        </p:txBody>
      </p:sp>
      <p:sp>
        <p:nvSpPr>
          <p:cNvPr id="365572" name="Text Box 4"/>
          <p:cNvSpPr txBox="1">
            <a:spLocks noChangeArrowheads="1"/>
          </p:cNvSpPr>
          <p:nvPr/>
        </p:nvSpPr>
        <p:spPr bwMode="auto">
          <a:xfrm>
            <a:off x="3581400" y="5029201"/>
            <a:ext cx="6172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hlinkClick r:id="rId2"/>
              </a:rPr>
              <a:t>http://www.bbc.co.uk/news/technology-11309902</a:t>
            </a:r>
            <a:r>
              <a:rPr lang="en-US" altLang="en-US" sz="1800"/>
              <a:t>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a:xfrm>
            <a:off x="1981200" y="274638"/>
            <a:ext cx="8229600" cy="563562"/>
          </a:xfrm>
        </p:spPr>
        <p:txBody>
          <a:bodyPr/>
          <a:lstStyle/>
          <a:p>
            <a:pPr eaLnBrk="1" hangingPunct="1"/>
            <a:r>
              <a:rPr lang="en-US" altLang="en-US" sz="3200" b="1"/>
              <a:t>Vacuums and Muddles</a:t>
            </a:r>
          </a:p>
        </p:txBody>
      </p:sp>
      <p:sp>
        <p:nvSpPr>
          <p:cNvPr id="366595" name="Rectangle 3"/>
          <p:cNvSpPr>
            <a:spLocks noGrp="1" noChangeArrowheads="1"/>
          </p:cNvSpPr>
          <p:nvPr>
            <p:ph type="body" idx="1"/>
          </p:nvPr>
        </p:nvSpPr>
        <p:spPr>
          <a:xfrm>
            <a:off x="1981200" y="1447801"/>
            <a:ext cx="8229600" cy="4525963"/>
          </a:xfrm>
          <a:noFill/>
        </p:spPr>
        <p:txBody>
          <a:bodyPr/>
          <a:lstStyle/>
          <a:p>
            <a:pPr eaLnBrk="1" hangingPunct="1"/>
            <a:r>
              <a:rPr lang="en-US" altLang="en-US" sz="2800"/>
              <a:t>Privacy</a:t>
            </a:r>
          </a:p>
          <a:p>
            <a:pPr eaLnBrk="1" hangingPunct="1"/>
            <a:endParaRPr lang="en-US" altLang="en-US" sz="2800"/>
          </a:p>
          <a:p>
            <a:pPr lvl="1" eaLnBrk="1" hangingPunct="1">
              <a:buFontTx/>
              <a:buChar char="•"/>
            </a:pPr>
            <a:r>
              <a:rPr lang="en-US" altLang="en-US" sz="2400"/>
              <a:t>Policy vacuum: Is it illegal to use listening devices and infrared cameras to peer inside your house?</a:t>
            </a:r>
          </a:p>
          <a:p>
            <a:pPr lvl="1" eaLnBrk="1" hangingPunct="1">
              <a:buFontTx/>
              <a:buChar char="•"/>
            </a:pPr>
            <a:endParaRPr lang="en-US" altLang="en-US" sz="2400"/>
          </a:p>
          <a:p>
            <a:pPr lvl="1" eaLnBrk="1" hangingPunct="1">
              <a:buFontTx/>
              <a:buChar char="•"/>
            </a:pPr>
            <a:r>
              <a:rPr lang="en-US" altLang="en-US" sz="2400"/>
              <a:t>Conceptual muddle: What does “peeping” mean?</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7618" name="Rectangle 2"/>
          <p:cNvSpPr>
            <a:spLocks noGrp="1" noChangeArrowheads="1"/>
          </p:cNvSpPr>
          <p:nvPr>
            <p:ph type="title"/>
          </p:nvPr>
        </p:nvSpPr>
        <p:spPr>
          <a:xfrm>
            <a:off x="1981200" y="274638"/>
            <a:ext cx="8229600" cy="563562"/>
          </a:xfrm>
        </p:spPr>
        <p:txBody>
          <a:bodyPr/>
          <a:lstStyle/>
          <a:p>
            <a:pPr eaLnBrk="1" hangingPunct="1"/>
            <a:r>
              <a:rPr lang="en-US" altLang="en-US" sz="3200" b="1"/>
              <a:t>Vacuums and Muddles</a:t>
            </a:r>
          </a:p>
        </p:txBody>
      </p:sp>
      <p:sp>
        <p:nvSpPr>
          <p:cNvPr id="367619" name="Rectangle 3"/>
          <p:cNvSpPr>
            <a:spLocks noGrp="1" noChangeArrowheads="1"/>
          </p:cNvSpPr>
          <p:nvPr>
            <p:ph type="body" idx="1"/>
          </p:nvPr>
        </p:nvSpPr>
        <p:spPr>
          <a:xfrm>
            <a:off x="1981200" y="1066800"/>
            <a:ext cx="8382000" cy="5562600"/>
          </a:xfrm>
          <a:noFill/>
        </p:spPr>
        <p:txBody>
          <a:bodyPr/>
          <a:lstStyle/>
          <a:p>
            <a:pPr eaLnBrk="1" hangingPunct="1">
              <a:lnSpc>
                <a:spcPct val="80000"/>
              </a:lnSpc>
            </a:pPr>
            <a:r>
              <a:rPr lang="en-US" altLang="en-US" sz="2400"/>
              <a:t>Free Speech</a:t>
            </a:r>
          </a:p>
          <a:p>
            <a:pPr lvl="1" eaLnBrk="1" hangingPunct="1">
              <a:lnSpc>
                <a:spcPct val="80000"/>
              </a:lnSpc>
              <a:buFontTx/>
              <a:buChar char="•"/>
            </a:pPr>
            <a:r>
              <a:rPr lang="en-US" altLang="en-US" sz="2400"/>
              <a:t>Policy vacuum: Does a high school student have the right to blast a teacher/principal on her/his Facebook/mySpace page?</a:t>
            </a:r>
          </a:p>
          <a:p>
            <a:pPr lvl="1" eaLnBrk="1" hangingPunct="1">
              <a:lnSpc>
                <a:spcPct val="80000"/>
              </a:lnSpc>
              <a:buFontTx/>
              <a:buChar char="•"/>
            </a:pPr>
            <a:endParaRPr lang="en-US" altLang="en-US" sz="2400"/>
          </a:p>
          <a:p>
            <a:pPr lvl="1" eaLnBrk="1" hangingPunct="1">
              <a:lnSpc>
                <a:spcPct val="80000"/>
              </a:lnSpc>
              <a:buFontTx/>
              <a:buChar char="•"/>
            </a:pPr>
            <a:r>
              <a:rPr lang="en-US" altLang="en-US" sz="2400"/>
              <a:t>Conceptual muddle: Is Facebook/mySpace:</a:t>
            </a:r>
          </a:p>
          <a:p>
            <a:pPr lvl="2" eaLnBrk="1" hangingPunct="1">
              <a:lnSpc>
                <a:spcPct val="80000"/>
              </a:lnSpc>
            </a:pPr>
            <a:r>
              <a:rPr lang="en-US" altLang="en-US"/>
              <a:t>personal communication, or </a:t>
            </a:r>
          </a:p>
          <a:p>
            <a:pPr lvl="2" eaLnBrk="1" hangingPunct="1">
              <a:lnSpc>
                <a:spcPct val="80000"/>
              </a:lnSpc>
            </a:pPr>
            <a:r>
              <a:rPr lang="en-US" altLang="en-US"/>
              <a:t>broadcast medium?</a:t>
            </a:r>
          </a:p>
          <a:p>
            <a:pPr lvl="1" eaLnBrk="1" hangingPunct="1">
              <a:lnSpc>
                <a:spcPct val="80000"/>
              </a:lnSpc>
              <a:buFontTx/>
              <a:buChar char="•"/>
            </a:pPr>
            <a:endParaRPr lang="en-US" altLang="en-US" sz="2400"/>
          </a:p>
          <a:p>
            <a:pPr lvl="1" eaLnBrk="1" hangingPunct="1">
              <a:lnSpc>
                <a:spcPct val="80000"/>
              </a:lnSpc>
              <a:buFontTx/>
              <a:buChar char="•"/>
            </a:pPr>
            <a:r>
              <a:rPr lang="en-US" altLang="en-US" sz="2400"/>
              <a:t>Evans v Bayer:</a:t>
            </a:r>
          </a:p>
          <a:p>
            <a:pPr lvl="2" eaLnBrk="1" hangingPunct="1">
              <a:lnSpc>
                <a:spcPct val="80000"/>
              </a:lnSpc>
            </a:pPr>
            <a:r>
              <a:rPr lang="en-US" altLang="en-US" sz="1400">
                <a:hlinkClick r:id="rId2"/>
              </a:rPr>
              <a:t>http://blog.wired.com/27bstroke6/2008/12/us-student-inte.html</a:t>
            </a:r>
            <a:r>
              <a:rPr lang="en-US" altLang="en-US" sz="1400"/>
              <a:t>   </a:t>
            </a:r>
          </a:p>
          <a:p>
            <a:pPr lvl="2" eaLnBrk="1" hangingPunct="1">
              <a:lnSpc>
                <a:spcPct val="80000"/>
              </a:lnSpc>
            </a:pPr>
            <a:r>
              <a:rPr lang="en-US" altLang="en-US" sz="1400">
                <a:hlinkClick r:id="rId3"/>
              </a:rPr>
              <a:t>http://www.nytimes.com/2010/02/16/education/16student.html?partner=rss&amp;emc=rss</a:t>
            </a:r>
            <a:endParaRPr lang="en-US" altLang="en-US" sz="1400"/>
          </a:p>
          <a:p>
            <a:pPr lvl="2" eaLnBrk="1" hangingPunct="1">
              <a:lnSpc>
                <a:spcPct val="80000"/>
              </a:lnSpc>
            </a:pPr>
            <a:r>
              <a:rPr lang="en-US" altLang="en-US" sz="1400">
                <a:hlinkClick r:id="rId4"/>
              </a:rPr>
              <a:t>http://howappealing.law.com/EvansVsBayerSDFla.pdf</a:t>
            </a:r>
            <a:r>
              <a:rPr lang="en-US" altLang="en-US" sz="1400"/>
              <a:t>  (ruling on motion to dismiss) </a:t>
            </a:r>
          </a:p>
          <a:p>
            <a:pPr lvl="2" eaLnBrk="1" hangingPunct="1">
              <a:lnSpc>
                <a:spcPct val="80000"/>
              </a:lnSpc>
            </a:pPr>
            <a:r>
              <a:rPr lang="en-US" altLang="en-US" sz="1400">
                <a:hlinkClick r:id="rId5"/>
              </a:rPr>
              <a:t>http://legalclips.nsba.org/?p=3880</a:t>
            </a:r>
            <a:r>
              <a:rPr lang="en-US" altLang="en-US" sz="1400"/>
              <a:t>  (They settled)</a:t>
            </a:r>
          </a:p>
          <a:p>
            <a:pPr lvl="1" eaLnBrk="1" hangingPunct="1">
              <a:lnSpc>
                <a:spcPct val="80000"/>
              </a:lnSpc>
              <a:buFontTx/>
              <a:buChar char="•"/>
            </a:pPr>
            <a:r>
              <a:rPr lang="en-US" altLang="en-US" sz="2400"/>
              <a:t>Trosch v Layshock:</a:t>
            </a:r>
          </a:p>
          <a:p>
            <a:pPr lvl="2" eaLnBrk="1" hangingPunct="1">
              <a:lnSpc>
                <a:spcPct val="80000"/>
              </a:lnSpc>
            </a:pPr>
            <a:r>
              <a:rPr lang="en-US" altLang="en-US" sz="1600"/>
              <a:t>(</a:t>
            </a:r>
            <a:r>
              <a:rPr lang="en-US" altLang="en-US" sz="1600">
                <a:hlinkClick r:id="rId6"/>
              </a:rPr>
              <a:t>http://www.citmedialaw.org/threats/trosch-v-layshock#description</a:t>
            </a:r>
            <a:r>
              <a:rPr lang="en-US" altLang="en-US" sz="1600"/>
              <a:t> </a:t>
            </a:r>
            <a:r>
              <a:rPr lang="en-US" altLang="en-US" sz="1400"/>
              <a:t>)</a:t>
            </a:r>
          </a:p>
          <a:p>
            <a:pPr lvl="2" eaLnBrk="1" hangingPunct="1">
              <a:lnSpc>
                <a:spcPct val="80000"/>
              </a:lnSpc>
            </a:pPr>
            <a:r>
              <a:rPr lang="en-US" altLang="en-US" sz="1400"/>
              <a:t>(</a:t>
            </a:r>
            <a:r>
              <a:rPr lang="en-US" altLang="en-US" sz="1400">
                <a:hlinkClick r:id="rId7"/>
              </a:rPr>
              <a:t>http://caselaw.findlaw.com/us-3rd-circuit/1506485.html</a:t>
            </a:r>
            <a:r>
              <a:rPr lang="en-US" altLang="en-US" sz="1400"/>
              <a:t> ) </a:t>
            </a:r>
          </a:p>
          <a:p>
            <a:pPr lvl="2" eaLnBrk="1" hangingPunct="1">
              <a:lnSpc>
                <a:spcPct val="80000"/>
              </a:lnSpc>
            </a:pPr>
            <a:r>
              <a:rPr lang="en-US" altLang="en-US" sz="1400">
                <a:hlinkClick r:id="rId8"/>
              </a:rPr>
              <a:t>http://www.ca3.uscourts.gov/opinarch/074465p1.pdf</a:t>
            </a:r>
            <a:r>
              <a:rPr lang="en-US" altLang="en-US" sz="1400"/>
              <a:t>  (feb. 2010 decision – 1</a:t>
            </a:r>
            <a:r>
              <a:rPr lang="en-US" altLang="en-US" sz="1400" baseline="30000"/>
              <a:t>st</a:t>
            </a:r>
            <a:r>
              <a:rPr lang="en-US" altLang="en-US" sz="1400"/>
              <a:t> Amendment wins)</a:t>
            </a:r>
          </a:p>
          <a:p>
            <a:pPr lvl="1" eaLnBrk="1" hangingPunct="1">
              <a:lnSpc>
                <a:spcPct val="80000"/>
              </a:lnSpc>
            </a:pPr>
            <a:endParaRPr lang="en-US" altLang="en-US" sz="1400"/>
          </a:p>
        </p:txBody>
      </p:sp>
    </p:spTree>
  </p:cSld>
  <p:clrMapOvr>
    <a:masterClrMapping/>
  </p:clrMapOvr>
  <p:transition spd="slow"/>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a:xfrm>
            <a:off x="1981200" y="274638"/>
            <a:ext cx="8229600" cy="563562"/>
          </a:xfrm>
        </p:spPr>
        <p:txBody>
          <a:bodyPr/>
          <a:lstStyle/>
          <a:p>
            <a:pPr eaLnBrk="1" hangingPunct="1"/>
            <a:r>
              <a:rPr lang="en-US" altLang="en-US" sz="3200" b="1"/>
              <a:t>Professional Ethics</a:t>
            </a:r>
          </a:p>
        </p:txBody>
      </p:sp>
      <p:sp>
        <p:nvSpPr>
          <p:cNvPr id="368643" name="Rectangle 3"/>
          <p:cNvSpPr>
            <a:spLocks noGrp="1" noChangeArrowheads="1"/>
          </p:cNvSpPr>
          <p:nvPr>
            <p:ph type="body" idx="1"/>
          </p:nvPr>
        </p:nvSpPr>
        <p:spPr/>
        <p:txBody>
          <a:bodyPr/>
          <a:lstStyle/>
          <a:p>
            <a:pPr eaLnBrk="1" hangingPunct="1"/>
            <a:r>
              <a:rPr lang="en-US" altLang="en-US" sz="2800">
                <a:hlinkClick r:id="rId2"/>
              </a:rPr>
              <a:t>ACM Code of Ethics and Professional Conduct</a:t>
            </a:r>
            <a:endParaRPr lang="en-US" altLang="en-US" sz="2800"/>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p:txBody>
          <a:bodyPr/>
          <a:lstStyle/>
          <a:p>
            <a:pPr eaLnBrk="1" hangingPunct="1"/>
            <a:r>
              <a:rPr lang="en-US" altLang="en-US" sz="3200" b="1"/>
              <a:t>Are Science and Technology Morally Neutral?</a:t>
            </a:r>
          </a:p>
        </p:txBody>
      </p:sp>
      <p:sp>
        <p:nvSpPr>
          <p:cNvPr id="369667" name="Text Box 4"/>
          <p:cNvSpPr txBox="1">
            <a:spLocks noChangeArrowheads="1"/>
          </p:cNvSpPr>
          <p:nvPr/>
        </p:nvSpPr>
        <p:spPr bwMode="auto">
          <a:xfrm>
            <a:off x="2362200" y="2743200"/>
            <a:ext cx="731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hlinkClick r:id="rId2"/>
              </a:rPr>
              <a:t>The Federation of American Scientists</a:t>
            </a:r>
            <a:endParaRPr lang="en-US" altLang="en-US" sz="24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981200" y="274638"/>
            <a:ext cx="8229600" cy="563562"/>
          </a:xfrm>
        </p:spPr>
        <p:txBody>
          <a:bodyPr/>
          <a:lstStyle/>
          <a:p>
            <a:pPr eaLnBrk="1" hangingPunct="1"/>
            <a:r>
              <a:rPr lang="en-US" altLang="en-US" sz="3200" b="1"/>
              <a:t>How Do People Actually Decide?</a:t>
            </a:r>
          </a:p>
        </p:txBody>
      </p:sp>
      <p:sp>
        <p:nvSpPr>
          <p:cNvPr id="43011" name="Rectangle 3"/>
          <p:cNvSpPr>
            <a:spLocks noGrp="1" noChangeArrowheads="1"/>
          </p:cNvSpPr>
          <p:nvPr>
            <p:ph type="body" idx="1"/>
          </p:nvPr>
        </p:nvSpPr>
        <p:spPr>
          <a:xfrm>
            <a:off x="2438400" y="1828800"/>
            <a:ext cx="8229600" cy="4648200"/>
          </a:xfrm>
        </p:spPr>
        <p:txBody>
          <a:bodyPr/>
          <a:lstStyle/>
          <a:p>
            <a:pPr eaLnBrk="1" hangingPunct="1"/>
            <a:r>
              <a:rPr lang="en-US" altLang="en-US" sz="2400"/>
              <a:t>A religious tome.</a:t>
            </a:r>
          </a:p>
        </p:txBody>
      </p:sp>
      <p:sp>
        <p:nvSpPr>
          <p:cNvPr id="43012" name="Rectangle 4"/>
          <p:cNvSpPr>
            <a:spLocks noChangeArrowheads="1"/>
          </p:cNvSpPr>
          <p:nvPr/>
        </p:nvSpPr>
        <p:spPr bwMode="auto">
          <a:xfrm>
            <a:off x="1981200" y="1143000"/>
            <a:ext cx="822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sz="2800"/>
              <a:t>Appeal to authority (or “pass the buck”).</a:t>
            </a:r>
          </a:p>
        </p:txBody>
      </p:sp>
      <p:sp>
        <p:nvSpPr>
          <p:cNvPr id="43013" name="Text Box 5"/>
          <p:cNvSpPr txBox="1">
            <a:spLocks noChangeArrowheads="1"/>
          </p:cNvSpPr>
          <p:nvPr/>
        </p:nvSpPr>
        <p:spPr bwMode="auto">
          <a:xfrm>
            <a:off x="2438400" y="3124200"/>
            <a:ext cx="76962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Leviticus 25: 45-46</a:t>
            </a:r>
            <a:r>
              <a:rPr lang="en-US" altLang="en-US" sz="1800"/>
              <a:t>: “</a:t>
            </a:r>
            <a:r>
              <a:rPr lang="en-US" altLang="en-US" sz="1800" i="1"/>
              <a:t>Moreover of the children of the strangers that do sojourn among you, </a:t>
            </a:r>
            <a:r>
              <a:rPr lang="en-US" altLang="en-US" sz="1800" i="1">
                <a:solidFill>
                  <a:srgbClr val="C00000"/>
                </a:solidFill>
              </a:rPr>
              <a:t>of them shall ye buy</a:t>
            </a:r>
            <a:r>
              <a:rPr lang="en-US" altLang="en-US" sz="1800" i="1"/>
              <a:t>, and of their families that are with you, which they begat in your land: and </a:t>
            </a:r>
            <a:r>
              <a:rPr lang="en-US" altLang="en-US" sz="1800" i="1">
                <a:solidFill>
                  <a:srgbClr val="C00000"/>
                </a:solidFill>
              </a:rPr>
              <a:t>they shall be your possession</a:t>
            </a:r>
            <a:r>
              <a:rPr lang="en-US" altLang="en-US" sz="1800" i="1"/>
              <a:t>. And ye shall take them as an inheritance for your children after you, to inherit them for a possession; they shall be your bondmen for ever: but over your brethren the children of Israel, ye shall not rule one over another with rigour.</a:t>
            </a:r>
            <a:r>
              <a:rPr lang="en-US" altLang="en-US" sz="1800"/>
              <a: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981200" y="274638"/>
            <a:ext cx="8229600" cy="563562"/>
          </a:xfrm>
        </p:spPr>
        <p:txBody>
          <a:bodyPr/>
          <a:lstStyle/>
          <a:p>
            <a:pPr eaLnBrk="1" hangingPunct="1"/>
            <a:r>
              <a:rPr lang="en-US" altLang="en-US" sz="3200" b="1"/>
              <a:t>How Do People Actually Decide?</a:t>
            </a:r>
          </a:p>
        </p:txBody>
      </p:sp>
      <p:sp>
        <p:nvSpPr>
          <p:cNvPr id="45059" name="Text Box 3"/>
          <p:cNvSpPr txBox="1">
            <a:spLocks noChangeArrowheads="1"/>
          </p:cNvSpPr>
          <p:nvPr/>
        </p:nvSpPr>
        <p:spPr bwMode="auto">
          <a:xfrm>
            <a:off x="2057400" y="2819401"/>
            <a:ext cx="792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sp>
        <p:nvSpPr>
          <p:cNvPr id="45060" name="Rectangle 4"/>
          <p:cNvSpPr>
            <a:spLocks noGrp="1" noChangeArrowheads="1"/>
          </p:cNvSpPr>
          <p:nvPr>
            <p:ph type="body" idx="1"/>
          </p:nvPr>
        </p:nvSpPr>
        <p:spPr>
          <a:xfrm>
            <a:off x="2438400" y="1828800"/>
            <a:ext cx="8229600" cy="4648200"/>
          </a:xfrm>
        </p:spPr>
        <p:txBody>
          <a:bodyPr/>
          <a:lstStyle/>
          <a:p>
            <a:pPr eaLnBrk="1" hangingPunct="1"/>
            <a:r>
              <a:rPr lang="en-US" altLang="en-US" sz="2400"/>
              <a:t>A religious tome.</a:t>
            </a:r>
          </a:p>
        </p:txBody>
      </p:sp>
      <p:sp>
        <p:nvSpPr>
          <p:cNvPr id="45061" name="Rectangle 5"/>
          <p:cNvSpPr>
            <a:spLocks noChangeArrowheads="1"/>
          </p:cNvSpPr>
          <p:nvPr/>
        </p:nvSpPr>
        <p:spPr bwMode="auto">
          <a:xfrm>
            <a:off x="1981200" y="1143000"/>
            <a:ext cx="822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sz="2800"/>
              <a:t>Appeal to authority.</a:t>
            </a:r>
          </a:p>
        </p:txBody>
      </p:sp>
      <p:sp>
        <p:nvSpPr>
          <p:cNvPr id="45062" name="Text Box 6"/>
          <p:cNvSpPr txBox="1">
            <a:spLocks noChangeArrowheads="1"/>
          </p:cNvSpPr>
          <p:nvPr/>
        </p:nvSpPr>
        <p:spPr bwMode="auto">
          <a:xfrm>
            <a:off x="2743200" y="3124201"/>
            <a:ext cx="73914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1 Timothy 6:1-2</a:t>
            </a:r>
            <a:r>
              <a:rPr lang="en-US" altLang="en-US" sz="1800"/>
              <a:t> : " </a:t>
            </a:r>
            <a:r>
              <a:rPr lang="en-US" altLang="en-US" sz="1800" i="1"/>
              <a:t>Christians who are </a:t>
            </a:r>
            <a:r>
              <a:rPr lang="en-US" altLang="en-US" sz="1800" i="1">
                <a:solidFill>
                  <a:srgbClr val="C00000"/>
                </a:solidFill>
              </a:rPr>
              <a:t>slaves</a:t>
            </a:r>
            <a:r>
              <a:rPr lang="en-US" altLang="en-US" sz="1800" i="1"/>
              <a:t> should give their masters full respect so that the name of God and his teaching will not be shamed.  If your </a:t>
            </a:r>
            <a:r>
              <a:rPr lang="en-US" altLang="en-US" sz="1800" i="1">
                <a:solidFill>
                  <a:srgbClr val="C00000"/>
                </a:solidFill>
              </a:rPr>
              <a:t>master</a:t>
            </a:r>
            <a:r>
              <a:rPr lang="en-US" altLang="en-US" sz="1800" i="1"/>
              <a:t> is a Christian, that is no excuse for being disrespectful.  </a:t>
            </a:r>
            <a:r>
              <a:rPr lang="en-US" altLang="en-US" sz="1800"/>
              <a:t> "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981200" y="274638"/>
            <a:ext cx="8229600" cy="563562"/>
          </a:xfrm>
        </p:spPr>
        <p:txBody>
          <a:bodyPr/>
          <a:lstStyle/>
          <a:p>
            <a:pPr eaLnBrk="1" hangingPunct="1"/>
            <a:r>
              <a:rPr lang="en-US" altLang="en-US" sz="3200" b="1" dirty="0"/>
              <a:t>How Do People Actually Decide?</a:t>
            </a:r>
          </a:p>
        </p:txBody>
      </p:sp>
      <p:sp>
        <p:nvSpPr>
          <p:cNvPr id="47107" name="Text Box 3"/>
          <p:cNvSpPr txBox="1">
            <a:spLocks noChangeArrowheads="1"/>
          </p:cNvSpPr>
          <p:nvPr/>
        </p:nvSpPr>
        <p:spPr bwMode="auto">
          <a:xfrm>
            <a:off x="1981200" y="4267200"/>
            <a:ext cx="792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sp>
        <p:nvSpPr>
          <p:cNvPr id="47110" name="Text Box 6"/>
          <p:cNvSpPr txBox="1">
            <a:spLocks noChangeArrowheads="1"/>
          </p:cNvSpPr>
          <p:nvPr/>
        </p:nvSpPr>
        <p:spPr bwMode="auto">
          <a:xfrm>
            <a:off x="2438400" y="5791200"/>
            <a:ext cx="7696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pic>
        <p:nvPicPr>
          <p:cNvPr id="11" name="Picture 2" descr="Image result for Robert Morris worm">
            <a:extLst>
              <a:ext uri="{FF2B5EF4-FFF2-40B4-BE49-F238E27FC236}">
                <a16:creationId xmlns:a16="http://schemas.microsoft.com/office/drawing/2014/main" id="{4B617206-4345-45F6-A881-B063A045C8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724149"/>
            <a:ext cx="4495800" cy="33718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www.henrymakow.com/upload_images/Who-Killed-Aaron-Swartz.jpg">
            <a:extLst>
              <a:ext uri="{FF2B5EF4-FFF2-40B4-BE49-F238E27FC236}">
                <a16:creationId xmlns:a16="http://schemas.microsoft.com/office/drawing/2014/main" id="{8BBF12F8-7703-4F3C-866B-76E47FF471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7699" y="2728913"/>
            <a:ext cx="5050629" cy="3367086"/>
          </a:xfrm>
          <a:prstGeom prst="rect">
            <a:avLst/>
          </a:prstGeom>
          <a:noFill/>
          <a:extLst>
            <a:ext uri="{909E8E84-426E-40DD-AFC4-6F175D3DCCD1}">
              <a14:hiddenFill xmlns:a14="http://schemas.microsoft.com/office/drawing/2010/main">
                <a:solidFill>
                  <a:srgbClr val="FFFFFF"/>
                </a:solidFill>
              </a14:hiddenFill>
            </a:ext>
          </a:extLst>
        </p:spPr>
      </p:pic>
      <p:pic>
        <p:nvPicPr>
          <p:cNvPr id="309252" name="Picture 4" descr="https://www.iceclasses.com/wp-content/uploads/2015/09/Laws.jpg">
            <a:extLst>
              <a:ext uri="{FF2B5EF4-FFF2-40B4-BE49-F238E27FC236}">
                <a16:creationId xmlns:a16="http://schemas.microsoft.com/office/drawing/2014/main" id="{3C51E4D2-D787-49B3-A21C-2AC74455723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400" y="2650018"/>
            <a:ext cx="4800600" cy="3601075"/>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3">
            <a:extLst>
              <a:ext uri="{FF2B5EF4-FFF2-40B4-BE49-F238E27FC236}">
                <a16:creationId xmlns:a16="http://schemas.microsoft.com/office/drawing/2014/main" id="{44FE4FD7-2DA3-422B-81A5-86AAFD7D2B22}"/>
              </a:ext>
            </a:extLst>
          </p:cNvPr>
          <p:cNvSpPr txBox="1">
            <a:spLocks noChangeArrowheads="1"/>
          </p:cNvSpPr>
          <p:nvPr/>
        </p:nvSpPr>
        <p:spPr bwMode="auto">
          <a:xfrm>
            <a:off x="990600" y="2667001"/>
            <a:ext cx="792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sp>
        <p:nvSpPr>
          <p:cNvPr id="9" name="Rectangle 4">
            <a:extLst>
              <a:ext uri="{FF2B5EF4-FFF2-40B4-BE49-F238E27FC236}">
                <a16:creationId xmlns:a16="http://schemas.microsoft.com/office/drawing/2014/main" id="{DD02D35A-F756-4A65-822E-96650AE6EF59}"/>
              </a:ext>
            </a:extLst>
          </p:cNvPr>
          <p:cNvSpPr txBox="1">
            <a:spLocks noChangeArrowheads="1"/>
          </p:cNvSpPr>
          <p:nvPr/>
        </p:nvSpPr>
        <p:spPr bwMode="auto">
          <a:xfrm>
            <a:off x="1371600" y="16764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altLang="en-US" sz="2400" kern="0"/>
              <a:t>A religious tome.</a:t>
            </a:r>
          </a:p>
          <a:p>
            <a:pPr eaLnBrk="1" hangingPunct="1"/>
            <a:r>
              <a:rPr lang="en-US" altLang="en-US" sz="2400" kern="0"/>
              <a:t>The law.</a:t>
            </a:r>
          </a:p>
        </p:txBody>
      </p:sp>
      <p:sp>
        <p:nvSpPr>
          <p:cNvPr id="10" name="Rectangle 5">
            <a:extLst>
              <a:ext uri="{FF2B5EF4-FFF2-40B4-BE49-F238E27FC236}">
                <a16:creationId xmlns:a16="http://schemas.microsoft.com/office/drawing/2014/main" id="{C3F71801-19DA-49F3-9139-5553287BB2CE}"/>
              </a:ext>
            </a:extLst>
          </p:cNvPr>
          <p:cNvSpPr>
            <a:spLocks noChangeArrowheads="1"/>
          </p:cNvSpPr>
          <p:nvPr/>
        </p:nvSpPr>
        <p:spPr bwMode="auto">
          <a:xfrm>
            <a:off x="914400" y="990600"/>
            <a:ext cx="822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sz="2800"/>
              <a:t>Appeal to authority.</a:t>
            </a:r>
          </a:p>
        </p:txBody>
      </p:sp>
    </p:spTree>
    <p:extLst>
      <p:ext uri="{BB962C8B-B14F-4D97-AF65-F5344CB8AC3E}">
        <p14:creationId xmlns:p14="http://schemas.microsoft.com/office/powerpoint/2010/main" val="42456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0925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981200" y="274638"/>
            <a:ext cx="8229600" cy="563562"/>
          </a:xfrm>
        </p:spPr>
        <p:txBody>
          <a:bodyPr/>
          <a:lstStyle/>
          <a:p>
            <a:pPr eaLnBrk="1" hangingPunct="1"/>
            <a:r>
              <a:rPr lang="en-US" altLang="en-US" sz="3200" b="1" dirty="0"/>
              <a:t>The Law</a:t>
            </a:r>
          </a:p>
        </p:txBody>
      </p:sp>
      <p:sp>
        <p:nvSpPr>
          <p:cNvPr id="47107" name="Text Box 3"/>
          <p:cNvSpPr txBox="1">
            <a:spLocks noChangeArrowheads="1"/>
          </p:cNvSpPr>
          <p:nvPr/>
        </p:nvSpPr>
        <p:spPr bwMode="auto">
          <a:xfrm>
            <a:off x="2057400" y="2819401"/>
            <a:ext cx="792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sp>
        <p:nvSpPr>
          <p:cNvPr id="47110" name="Text Box 6"/>
          <p:cNvSpPr txBox="1">
            <a:spLocks noChangeArrowheads="1"/>
          </p:cNvSpPr>
          <p:nvPr/>
        </p:nvSpPr>
        <p:spPr bwMode="auto">
          <a:xfrm>
            <a:off x="2514600" y="4343401"/>
            <a:ext cx="7696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pic>
        <p:nvPicPr>
          <p:cNvPr id="309250" name="Picture 2" descr="http://abolition.e2bn.org/library/0711/0000/0011/BEBE2_360.jpg">
            <a:extLst>
              <a:ext uri="{FF2B5EF4-FFF2-40B4-BE49-F238E27FC236}">
                <a16:creationId xmlns:a16="http://schemas.microsoft.com/office/drawing/2014/main" id="{C2B23E40-81AC-4DC2-B31A-521BE409EA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447800"/>
            <a:ext cx="4465525" cy="32623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8C2A673-2F09-48BE-AB55-393D5B1F6585}"/>
              </a:ext>
            </a:extLst>
          </p:cNvPr>
          <p:cNvSpPr txBox="1"/>
          <p:nvPr/>
        </p:nvSpPr>
        <p:spPr>
          <a:xfrm>
            <a:off x="6629400" y="1447800"/>
            <a:ext cx="4953000" cy="2677656"/>
          </a:xfrm>
          <a:prstGeom prst="rect">
            <a:avLst/>
          </a:prstGeom>
          <a:noFill/>
        </p:spPr>
        <p:txBody>
          <a:bodyPr wrap="square" rtlCol="0">
            <a:spAutoFit/>
          </a:bodyPr>
          <a:lstStyle/>
          <a:p>
            <a:r>
              <a:rPr lang="en-US" sz="2800" dirty="0"/>
              <a:t>After the Nat Turner rebellion (1831), in most southern states it became illegal to teach slaves (and sometimes all black people) to read and write.  </a:t>
            </a:r>
          </a:p>
        </p:txBody>
      </p:sp>
      <p:sp>
        <p:nvSpPr>
          <p:cNvPr id="7" name="Text Box 7">
            <a:extLst>
              <a:ext uri="{FF2B5EF4-FFF2-40B4-BE49-F238E27FC236}">
                <a16:creationId xmlns:a16="http://schemas.microsoft.com/office/drawing/2014/main" id="{0D09D1E3-8ECE-45CE-8502-66286B334482}"/>
              </a:ext>
            </a:extLst>
          </p:cNvPr>
          <p:cNvSpPr txBox="1">
            <a:spLocks noChangeArrowheads="1"/>
          </p:cNvSpPr>
          <p:nvPr/>
        </p:nvSpPr>
        <p:spPr bwMode="auto">
          <a:xfrm>
            <a:off x="6438900" y="4526757"/>
            <a:ext cx="48387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hlinkClick r:id="rId4"/>
              </a:rPr>
              <a:t>Jim Crow laws</a:t>
            </a:r>
            <a:endParaRPr lang="en-US" altLang="en-US" sz="1800" dirty="0"/>
          </a:p>
          <a:p>
            <a:pPr eaLnBrk="1" hangingPunct="1">
              <a:spcBef>
                <a:spcPct val="50000"/>
              </a:spcBef>
              <a:buFontTx/>
              <a:buNone/>
            </a:pPr>
            <a:endParaRPr lang="en-US" altLang="en-US" sz="1800" dirty="0"/>
          </a:p>
          <a:p>
            <a:pPr eaLnBrk="1" hangingPunct="1">
              <a:spcBef>
                <a:spcPct val="50000"/>
              </a:spcBef>
              <a:buFontTx/>
              <a:buNone/>
            </a:pPr>
            <a:r>
              <a:rPr lang="en-US" altLang="en-US" sz="1800" dirty="0">
                <a:hlinkClick r:id="rId5"/>
              </a:rPr>
              <a:t>Anti-miscegenation laws</a:t>
            </a:r>
            <a:endParaRPr lang="en-US" altLang="en-US" sz="1800" dirty="0"/>
          </a:p>
          <a:p>
            <a:pPr eaLnBrk="1" hangingPunct="1">
              <a:spcBef>
                <a:spcPct val="50000"/>
              </a:spcBef>
              <a:buFontTx/>
              <a:buNone/>
            </a:pPr>
            <a:endParaRPr lang="en-US" altLang="en-US" sz="1800" dirty="0"/>
          </a:p>
          <a:p>
            <a:pPr eaLnBrk="1" hangingPunct="1">
              <a:spcBef>
                <a:spcPct val="50000"/>
              </a:spcBef>
              <a:buFontTx/>
              <a:buNone/>
            </a:pPr>
            <a:r>
              <a:rPr lang="en-US" altLang="en-US" sz="1800" dirty="0">
                <a:hlinkClick r:id="rId6"/>
              </a:rPr>
              <a:t>U.S. Copyright law on statutory damages</a:t>
            </a:r>
            <a:endParaRPr lang="en-US" altLang="en-US" sz="1800" dirty="0"/>
          </a:p>
        </p:txBody>
      </p:sp>
    </p:spTree>
    <p:extLst>
      <p:ext uri="{BB962C8B-B14F-4D97-AF65-F5344CB8AC3E}">
        <p14:creationId xmlns:p14="http://schemas.microsoft.com/office/powerpoint/2010/main" val="319454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981200" y="274638"/>
            <a:ext cx="8229600" cy="563562"/>
          </a:xfrm>
        </p:spPr>
        <p:txBody>
          <a:bodyPr/>
          <a:lstStyle/>
          <a:p>
            <a:pPr eaLnBrk="1" hangingPunct="1"/>
            <a:r>
              <a:rPr lang="en-US" altLang="en-US" sz="3200" b="1"/>
              <a:t>How Do People Actually Decide?</a:t>
            </a:r>
          </a:p>
        </p:txBody>
      </p:sp>
      <p:sp>
        <p:nvSpPr>
          <p:cNvPr id="51203" name="Text Box 3"/>
          <p:cNvSpPr txBox="1">
            <a:spLocks noChangeArrowheads="1"/>
          </p:cNvSpPr>
          <p:nvPr/>
        </p:nvSpPr>
        <p:spPr bwMode="auto">
          <a:xfrm>
            <a:off x="2057400" y="2819401"/>
            <a:ext cx="792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sp>
        <p:nvSpPr>
          <p:cNvPr id="51204" name="Rectangle 4"/>
          <p:cNvSpPr>
            <a:spLocks noGrp="1" noChangeArrowheads="1"/>
          </p:cNvSpPr>
          <p:nvPr>
            <p:ph type="body" idx="1"/>
          </p:nvPr>
        </p:nvSpPr>
        <p:spPr>
          <a:xfrm>
            <a:off x="2438400" y="1828800"/>
            <a:ext cx="8229600" cy="4648200"/>
          </a:xfrm>
        </p:spPr>
        <p:txBody>
          <a:bodyPr/>
          <a:lstStyle/>
          <a:p>
            <a:pPr eaLnBrk="1" hangingPunct="1"/>
            <a:r>
              <a:rPr lang="en-US" altLang="en-US" sz="2400"/>
              <a:t>A religious tome.</a:t>
            </a:r>
          </a:p>
          <a:p>
            <a:pPr eaLnBrk="1" hangingPunct="1"/>
            <a:r>
              <a:rPr lang="en-US" altLang="en-US" sz="2400"/>
              <a:t>The law.</a:t>
            </a:r>
          </a:p>
          <a:p>
            <a:pPr eaLnBrk="1" hangingPunct="1"/>
            <a:r>
              <a:rPr lang="en-US" altLang="en-US" sz="2400"/>
              <a:t>The boss.</a:t>
            </a:r>
          </a:p>
        </p:txBody>
      </p:sp>
      <p:sp>
        <p:nvSpPr>
          <p:cNvPr id="51205" name="Rectangle 5"/>
          <p:cNvSpPr>
            <a:spLocks noChangeArrowheads="1"/>
          </p:cNvSpPr>
          <p:nvPr/>
        </p:nvSpPr>
        <p:spPr bwMode="auto">
          <a:xfrm>
            <a:off x="1981200" y="1143000"/>
            <a:ext cx="822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sz="2800"/>
              <a:t>Appeal to authority.</a:t>
            </a:r>
          </a:p>
        </p:txBody>
      </p:sp>
      <p:sp>
        <p:nvSpPr>
          <p:cNvPr id="51206" name="Text Box 6"/>
          <p:cNvSpPr txBox="1">
            <a:spLocks noChangeArrowheads="1"/>
          </p:cNvSpPr>
          <p:nvPr/>
        </p:nvSpPr>
        <p:spPr bwMode="auto">
          <a:xfrm>
            <a:off x="2514600" y="4343401"/>
            <a:ext cx="7696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981200" y="274638"/>
            <a:ext cx="8229600" cy="563562"/>
          </a:xfrm>
        </p:spPr>
        <p:txBody>
          <a:bodyPr/>
          <a:lstStyle/>
          <a:p>
            <a:pPr eaLnBrk="1" hangingPunct="1"/>
            <a:r>
              <a:rPr lang="en-US" altLang="en-US" sz="3200" b="1"/>
              <a:t>How Do People Actually Decide?</a:t>
            </a:r>
          </a:p>
        </p:txBody>
      </p:sp>
      <p:sp>
        <p:nvSpPr>
          <p:cNvPr id="53251" name="Text Box 3"/>
          <p:cNvSpPr txBox="1">
            <a:spLocks noChangeArrowheads="1"/>
          </p:cNvSpPr>
          <p:nvPr/>
        </p:nvSpPr>
        <p:spPr bwMode="auto">
          <a:xfrm>
            <a:off x="2057400" y="2819401"/>
            <a:ext cx="792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sp>
        <p:nvSpPr>
          <p:cNvPr id="53252" name="Rectangle 4"/>
          <p:cNvSpPr>
            <a:spLocks noGrp="1" noChangeArrowheads="1"/>
          </p:cNvSpPr>
          <p:nvPr>
            <p:ph type="body" idx="1"/>
          </p:nvPr>
        </p:nvSpPr>
        <p:spPr>
          <a:xfrm>
            <a:off x="2438400" y="1828800"/>
            <a:ext cx="8229600" cy="4648200"/>
          </a:xfrm>
        </p:spPr>
        <p:txBody>
          <a:bodyPr/>
          <a:lstStyle/>
          <a:p>
            <a:pPr eaLnBrk="1" hangingPunct="1"/>
            <a:r>
              <a:rPr lang="en-US" altLang="en-US" sz="2400"/>
              <a:t>A religious tome.</a:t>
            </a:r>
          </a:p>
          <a:p>
            <a:pPr eaLnBrk="1" hangingPunct="1"/>
            <a:r>
              <a:rPr lang="en-US" altLang="en-US" sz="2400"/>
              <a:t>The law.</a:t>
            </a:r>
          </a:p>
          <a:p>
            <a:pPr eaLnBrk="1" hangingPunct="1"/>
            <a:r>
              <a:rPr lang="en-US" altLang="en-US" sz="2400"/>
              <a:t>The boss.</a:t>
            </a:r>
          </a:p>
        </p:txBody>
      </p:sp>
      <p:sp>
        <p:nvSpPr>
          <p:cNvPr id="53253" name="Rectangle 5"/>
          <p:cNvSpPr>
            <a:spLocks noChangeArrowheads="1"/>
          </p:cNvSpPr>
          <p:nvPr/>
        </p:nvSpPr>
        <p:spPr bwMode="auto">
          <a:xfrm>
            <a:off x="1981200" y="1143000"/>
            <a:ext cx="822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sz="2800"/>
              <a:t>Appeal to authority.</a:t>
            </a:r>
          </a:p>
        </p:txBody>
      </p:sp>
      <p:sp>
        <p:nvSpPr>
          <p:cNvPr id="53254" name="Text Box 6"/>
          <p:cNvSpPr txBox="1">
            <a:spLocks noChangeArrowheads="1"/>
          </p:cNvSpPr>
          <p:nvPr/>
        </p:nvSpPr>
        <p:spPr bwMode="auto">
          <a:xfrm>
            <a:off x="2514600" y="4343401"/>
            <a:ext cx="7696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sp>
        <p:nvSpPr>
          <p:cNvPr id="53255" name="Text Box 7"/>
          <p:cNvSpPr txBox="1">
            <a:spLocks noChangeArrowheads="1"/>
          </p:cNvSpPr>
          <p:nvPr/>
        </p:nvSpPr>
        <p:spPr bwMode="auto">
          <a:xfrm>
            <a:off x="1981200" y="5486401"/>
            <a:ext cx="70866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a:t>The Challenger disaster (Jan 28, 1986)</a:t>
            </a:r>
          </a:p>
        </p:txBody>
      </p:sp>
      <p:sp>
        <p:nvSpPr>
          <p:cNvPr id="53256" name="TextBox 1"/>
          <p:cNvSpPr txBox="1">
            <a:spLocks noChangeArrowheads="1"/>
          </p:cNvSpPr>
          <p:nvPr/>
        </p:nvSpPr>
        <p:spPr bwMode="auto">
          <a:xfrm>
            <a:off x="2514600" y="6019800"/>
            <a:ext cx="7467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hlinkClick r:id="rId3"/>
              </a:rPr>
              <a:t>http://www.onlineethics.org/cms/7123.aspx</a:t>
            </a:r>
            <a:r>
              <a:rPr lang="en-US" altLang="en-US" sz="1800" dirty="0"/>
              <a:t>  </a:t>
            </a:r>
          </a:p>
        </p:txBody>
      </p:sp>
      <p:pic>
        <p:nvPicPr>
          <p:cNvPr id="5325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9900" y="990601"/>
            <a:ext cx="3390900" cy="254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8"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3390900"/>
            <a:ext cx="23622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descr="Roger Boisjoly sitting at his desk with a book and magnifying glass.">
            <a:extLst>
              <a:ext uri="{FF2B5EF4-FFF2-40B4-BE49-F238E27FC236}">
                <a16:creationId xmlns:a16="http://schemas.microsoft.com/office/drawing/2014/main" id="{FE3EE1A6-97D2-42BF-AB56-1F3966B98F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0" y="4008120"/>
            <a:ext cx="2286000" cy="24688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2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981200" y="274638"/>
            <a:ext cx="8229600" cy="563562"/>
          </a:xfrm>
        </p:spPr>
        <p:txBody>
          <a:bodyPr/>
          <a:lstStyle/>
          <a:p>
            <a:pPr eaLnBrk="1" hangingPunct="1"/>
            <a:r>
              <a:rPr lang="en-US" altLang="en-US" sz="3200" b="1"/>
              <a:t>How Do People Actually Decide?</a:t>
            </a:r>
          </a:p>
        </p:txBody>
      </p:sp>
      <p:sp>
        <p:nvSpPr>
          <p:cNvPr id="55299" name="Text Box 3"/>
          <p:cNvSpPr txBox="1">
            <a:spLocks noChangeArrowheads="1"/>
          </p:cNvSpPr>
          <p:nvPr/>
        </p:nvSpPr>
        <p:spPr bwMode="auto">
          <a:xfrm>
            <a:off x="2057400" y="2819401"/>
            <a:ext cx="792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sp>
        <p:nvSpPr>
          <p:cNvPr id="55300" name="Rectangle 4"/>
          <p:cNvSpPr>
            <a:spLocks noGrp="1" noChangeArrowheads="1"/>
          </p:cNvSpPr>
          <p:nvPr>
            <p:ph type="body" idx="1"/>
          </p:nvPr>
        </p:nvSpPr>
        <p:spPr>
          <a:xfrm>
            <a:off x="2438400" y="1828800"/>
            <a:ext cx="8229600" cy="4648200"/>
          </a:xfrm>
        </p:spPr>
        <p:txBody>
          <a:bodyPr/>
          <a:lstStyle/>
          <a:p>
            <a:pPr eaLnBrk="1" hangingPunct="1"/>
            <a:r>
              <a:rPr lang="en-US" altLang="en-US" sz="2400"/>
              <a:t>A religious tome.</a:t>
            </a:r>
          </a:p>
          <a:p>
            <a:pPr eaLnBrk="1" hangingPunct="1"/>
            <a:r>
              <a:rPr lang="en-US" altLang="en-US" sz="2400"/>
              <a:t>The law.</a:t>
            </a:r>
          </a:p>
          <a:p>
            <a:pPr eaLnBrk="1" hangingPunct="1"/>
            <a:r>
              <a:rPr lang="en-US" altLang="en-US" sz="2400"/>
              <a:t>The boss.</a:t>
            </a:r>
          </a:p>
          <a:p>
            <a:pPr eaLnBrk="1" hangingPunct="1"/>
            <a:r>
              <a:rPr lang="en-US" altLang="en-US" sz="2400"/>
              <a:t>A recognized smart person.</a:t>
            </a:r>
          </a:p>
        </p:txBody>
      </p:sp>
      <p:sp>
        <p:nvSpPr>
          <p:cNvPr id="55301" name="Rectangle 5"/>
          <p:cNvSpPr>
            <a:spLocks noChangeArrowheads="1"/>
          </p:cNvSpPr>
          <p:nvPr/>
        </p:nvSpPr>
        <p:spPr bwMode="auto">
          <a:xfrm>
            <a:off x="1981200" y="1143000"/>
            <a:ext cx="822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sz="2800"/>
              <a:t>Appeal to authority.</a:t>
            </a:r>
          </a:p>
        </p:txBody>
      </p:sp>
      <p:sp>
        <p:nvSpPr>
          <p:cNvPr id="55302" name="Text Box 6"/>
          <p:cNvSpPr txBox="1">
            <a:spLocks noChangeArrowheads="1"/>
          </p:cNvSpPr>
          <p:nvPr/>
        </p:nvSpPr>
        <p:spPr bwMode="auto">
          <a:xfrm>
            <a:off x="2514600" y="4343401"/>
            <a:ext cx="7696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1981200" y="274638"/>
            <a:ext cx="8229600" cy="563562"/>
          </a:xfrm>
        </p:spPr>
        <p:txBody>
          <a:bodyPr/>
          <a:lstStyle/>
          <a:p>
            <a:pPr eaLnBrk="1" hangingPunct="1"/>
            <a:r>
              <a:rPr lang="en-US" altLang="en-US" sz="3200" b="1"/>
              <a:t>How Do People Actually Decide?</a:t>
            </a:r>
          </a:p>
        </p:txBody>
      </p:sp>
      <p:sp>
        <p:nvSpPr>
          <p:cNvPr id="57347" name="Text Box 3"/>
          <p:cNvSpPr txBox="1">
            <a:spLocks noChangeArrowheads="1"/>
          </p:cNvSpPr>
          <p:nvPr/>
        </p:nvSpPr>
        <p:spPr bwMode="auto">
          <a:xfrm>
            <a:off x="2057400" y="2819401"/>
            <a:ext cx="792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sp>
        <p:nvSpPr>
          <p:cNvPr id="57348" name="Rectangle 4"/>
          <p:cNvSpPr>
            <a:spLocks noGrp="1" noChangeArrowheads="1"/>
          </p:cNvSpPr>
          <p:nvPr>
            <p:ph type="body" idx="1"/>
          </p:nvPr>
        </p:nvSpPr>
        <p:spPr>
          <a:xfrm>
            <a:off x="2438400" y="1828800"/>
            <a:ext cx="8229600" cy="4648200"/>
          </a:xfrm>
        </p:spPr>
        <p:txBody>
          <a:bodyPr/>
          <a:lstStyle/>
          <a:p>
            <a:pPr eaLnBrk="1" hangingPunct="1"/>
            <a:r>
              <a:rPr lang="en-US" altLang="en-US" sz="2400"/>
              <a:t>A religious tome.</a:t>
            </a:r>
          </a:p>
          <a:p>
            <a:pPr eaLnBrk="1" hangingPunct="1"/>
            <a:r>
              <a:rPr lang="en-US" altLang="en-US" sz="2400"/>
              <a:t>The law.</a:t>
            </a:r>
          </a:p>
          <a:p>
            <a:pPr eaLnBrk="1" hangingPunct="1"/>
            <a:r>
              <a:rPr lang="en-US" altLang="en-US" sz="2400"/>
              <a:t>The boss.</a:t>
            </a:r>
          </a:p>
          <a:p>
            <a:pPr eaLnBrk="1" hangingPunct="1"/>
            <a:r>
              <a:rPr lang="en-US" altLang="en-US" sz="2400"/>
              <a:t>A recognized smart/successful person.</a:t>
            </a:r>
          </a:p>
        </p:txBody>
      </p:sp>
      <p:sp>
        <p:nvSpPr>
          <p:cNvPr id="57349" name="Rectangle 5"/>
          <p:cNvSpPr>
            <a:spLocks noChangeArrowheads="1"/>
          </p:cNvSpPr>
          <p:nvPr/>
        </p:nvSpPr>
        <p:spPr bwMode="auto">
          <a:xfrm>
            <a:off x="1981200" y="1143000"/>
            <a:ext cx="822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sz="2800"/>
              <a:t>Appeal to authority.</a:t>
            </a:r>
          </a:p>
        </p:txBody>
      </p:sp>
      <p:sp>
        <p:nvSpPr>
          <p:cNvPr id="57350" name="Text Box 6"/>
          <p:cNvSpPr txBox="1">
            <a:spLocks noChangeArrowheads="1"/>
          </p:cNvSpPr>
          <p:nvPr/>
        </p:nvSpPr>
        <p:spPr bwMode="auto">
          <a:xfrm>
            <a:off x="2514600" y="4343401"/>
            <a:ext cx="7696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sp>
        <p:nvSpPr>
          <p:cNvPr id="57351" name="Text Box 8"/>
          <p:cNvSpPr txBox="1">
            <a:spLocks noChangeArrowheads="1"/>
          </p:cNvSpPr>
          <p:nvPr/>
        </p:nvSpPr>
        <p:spPr bwMode="auto">
          <a:xfrm>
            <a:off x="3429000" y="4191001"/>
            <a:ext cx="58674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hlinkClick r:id="rId3"/>
              </a:rPr>
              <a:t>Cecil Rhodes</a:t>
            </a:r>
            <a:endParaRPr lang="en-US" altLang="en-US" sz="1800"/>
          </a:p>
          <a:p>
            <a:pPr eaLnBrk="1" hangingPunct="1">
              <a:spcBef>
                <a:spcPct val="50000"/>
              </a:spcBef>
              <a:buFontTx/>
              <a:buNone/>
            </a:pPr>
            <a:endParaRPr lang="en-US" altLang="en-US" sz="1800"/>
          </a:p>
          <a:p>
            <a:pPr eaLnBrk="1" hangingPunct="1">
              <a:spcBef>
                <a:spcPct val="50000"/>
              </a:spcBef>
              <a:buFontTx/>
              <a:buNone/>
            </a:pPr>
            <a:r>
              <a:rPr lang="en-US" altLang="en-US" sz="1800">
                <a:hlinkClick r:id="rId4"/>
              </a:rPr>
              <a:t>Henry Ford</a:t>
            </a:r>
            <a:endParaRPr lang="en-US" altLang="en-US" sz="1800"/>
          </a:p>
          <a:p>
            <a:pPr eaLnBrk="1" hangingPunct="1">
              <a:spcBef>
                <a:spcPct val="50000"/>
              </a:spcBef>
              <a:buFontTx/>
              <a:buNone/>
            </a:pPr>
            <a:endParaRPr lang="en-US" altLang="en-US" sz="18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981200" y="274638"/>
            <a:ext cx="8229600" cy="639762"/>
          </a:xfrm>
        </p:spPr>
        <p:txBody>
          <a:bodyPr/>
          <a:lstStyle/>
          <a:p>
            <a:pPr eaLnBrk="1" hangingPunct="1"/>
            <a:r>
              <a:rPr lang="en-US" altLang="en-US" sz="3200" b="1"/>
              <a:t>The Words</a:t>
            </a:r>
          </a:p>
        </p:txBody>
      </p:sp>
      <p:sp>
        <p:nvSpPr>
          <p:cNvPr id="7171" name="Rectangle 3"/>
          <p:cNvSpPr>
            <a:spLocks noGrp="1" noChangeArrowheads="1"/>
          </p:cNvSpPr>
          <p:nvPr>
            <p:ph type="body" idx="1"/>
          </p:nvPr>
        </p:nvSpPr>
        <p:spPr/>
        <p:txBody>
          <a:bodyPr/>
          <a:lstStyle/>
          <a:p>
            <a:pPr eaLnBrk="1" hangingPunct="1"/>
            <a:r>
              <a:rPr lang="en-US" altLang="en-US" sz="2800" b="1" i="1"/>
              <a:t>Morality</a:t>
            </a:r>
            <a:r>
              <a:rPr lang="en-US" altLang="en-US" sz="2800"/>
              <a:t>, from Latin </a:t>
            </a:r>
            <a:r>
              <a:rPr lang="en-US" altLang="en-US" sz="2800" i="1"/>
              <a:t>moralis</a:t>
            </a:r>
            <a:r>
              <a:rPr lang="en-US" altLang="en-US" sz="2800"/>
              <a:t> (custom).  Actions are moral if they are “good” or worthy of praise.</a:t>
            </a:r>
          </a:p>
          <a:p>
            <a:pPr eaLnBrk="1" hangingPunct="1"/>
            <a:endParaRPr lang="en-US" altLang="en-US" sz="2800"/>
          </a:p>
          <a:p>
            <a:pPr eaLnBrk="1" hangingPunct="1"/>
            <a:endParaRPr lang="en-US" altLang="en-US" sz="2800"/>
          </a:p>
          <a:p>
            <a:pPr eaLnBrk="1" hangingPunct="1"/>
            <a:r>
              <a:rPr lang="en-US" altLang="en-US" sz="2800" b="1" i="1"/>
              <a:t>Ethics</a:t>
            </a:r>
            <a:r>
              <a:rPr lang="en-US" altLang="en-US" sz="2800"/>
              <a:t>, from Greek </a:t>
            </a:r>
            <a:r>
              <a:rPr lang="el-GR" altLang="en-US" sz="2800" i="1">
                <a:cs typeface="Arial" panose="020B0604020202020204" pitchFamily="34" charset="0"/>
              </a:rPr>
              <a:t>ήθος</a:t>
            </a:r>
            <a:r>
              <a:rPr lang="en-US" altLang="en-US" sz="2800">
                <a:cs typeface="Arial" panose="020B0604020202020204" pitchFamily="34" charset="0"/>
              </a:rPr>
              <a:t> (custom)</a:t>
            </a:r>
            <a:r>
              <a:rPr lang="en-US" altLang="en-US" sz="2800"/>
              <a:t>. The formal study of moral standards and conduct.  </a:t>
            </a:r>
          </a:p>
          <a:p>
            <a:pPr marL="800100" lvl="2" indent="0" eaLnBrk="1" hangingPunct="1">
              <a:spcBef>
                <a:spcPts val="1200"/>
              </a:spcBef>
              <a:buNone/>
            </a:pPr>
            <a:r>
              <a:rPr lang="en-US" altLang="en-US" sz="2800" i="1"/>
              <a:t>Goal:</a:t>
            </a:r>
            <a:r>
              <a:rPr lang="en-US" altLang="en-US" sz="2800"/>
              <a:t> construct a general basis for deciding what is moral.</a:t>
            </a:r>
          </a:p>
          <a:p>
            <a:pPr eaLnBrk="1" hangingPunct="1"/>
            <a:endParaRPr lang="en-US" altLang="en-US" sz="28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2027238" y="228601"/>
            <a:ext cx="8229600" cy="639763"/>
          </a:xfrm>
        </p:spPr>
        <p:txBody>
          <a:bodyPr/>
          <a:lstStyle/>
          <a:p>
            <a:r>
              <a:rPr lang="en-US" altLang="en-US" sz="3200" b="1"/>
              <a:t>Cecil Rhodes</a:t>
            </a:r>
          </a:p>
        </p:txBody>
      </p:sp>
      <p:pic>
        <p:nvPicPr>
          <p:cNvPr id="593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1219200"/>
            <a:ext cx="2027238"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39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7238" y="1219201"/>
            <a:ext cx="1858962" cy="176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397" name="TextBox 4"/>
          <p:cNvSpPr txBox="1">
            <a:spLocks noChangeArrowheads="1"/>
          </p:cNvSpPr>
          <p:nvPr/>
        </p:nvSpPr>
        <p:spPr bwMode="auto">
          <a:xfrm>
            <a:off x="8001000" y="4324350"/>
            <a:ext cx="202723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t>1853 -1902</a:t>
            </a:r>
          </a:p>
        </p:txBody>
      </p:sp>
      <p:sp>
        <p:nvSpPr>
          <p:cNvPr id="59398" name="TextBox 5"/>
          <p:cNvSpPr txBox="1">
            <a:spLocks noChangeArrowheads="1"/>
          </p:cNvSpPr>
          <p:nvPr/>
        </p:nvSpPr>
        <p:spPr bwMode="auto">
          <a:xfrm>
            <a:off x="2309813" y="2895600"/>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De Beers</a:t>
            </a:r>
          </a:p>
        </p:txBody>
      </p:sp>
      <p:pic>
        <p:nvPicPr>
          <p:cNvPr id="5939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9400" y="1219200"/>
            <a:ext cx="1854200" cy="199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400" name="TextBox 7"/>
          <p:cNvSpPr txBox="1">
            <a:spLocks noChangeArrowheads="1"/>
          </p:cNvSpPr>
          <p:nvPr/>
        </p:nvSpPr>
        <p:spPr bwMode="auto">
          <a:xfrm>
            <a:off x="5638800" y="3321050"/>
            <a:ext cx="1447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Rhodesia</a:t>
            </a:r>
          </a:p>
        </p:txBody>
      </p:sp>
      <p:pic>
        <p:nvPicPr>
          <p:cNvPr id="594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1525" y="4876800"/>
            <a:ext cx="3201988" cy="158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2027238" y="228601"/>
            <a:ext cx="8229600" cy="639763"/>
          </a:xfrm>
        </p:spPr>
        <p:txBody>
          <a:bodyPr/>
          <a:lstStyle/>
          <a:p>
            <a:r>
              <a:rPr lang="en-US" altLang="en-US" sz="3200" b="1"/>
              <a:t>Cecil Rhodes</a:t>
            </a:r>
          </a:p>
        </p:txBody>
      </p:sp>
      <p:pic>
        <p:nvPicPr>
          <p:cNvPr id="614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1219200"/>
            <a:ext cx="2027238"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44" name="TextBox 3"/>
          <p:cNvSpPr txBox="1">
            <a:spLocks noChangeArrowheads="1"/>
          </p:cNvSpPr>
          <p:nvPr/>
        </p:nvSpPr>
        <p:spPr bwMode="auto">
          <a:xfrm>
            <a:off x="1790700" y="4262438"/>
            <a:ext cx="44958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"I contend that we are the first race in the world, and that the more of the world we inhabit the better it is for the human race...If there be a God, I think that what he would like me to do is paint as much of the map of Africa British Red as possible..."</a:t>
            </a:r>
          </a:p>
        </p:txBody>
      </p:sp>
      <p:pic>
        <p:nvPicPr>
          <p:cNvPr id="6144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7238" y="1219201"/>
            <a:ext cx="1858962" cy="176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46" name="TextBox 4"/>
          <p:cNvSpPr txBox="1">
            <a:spLocks noChangeArrowheads="1"/>
          </p:cNvSpPr>
          <p:nvPr/>
        </p:nvSpPr>
        <p:spPr bwMode="auto">
          <a:xfrm>
            <a:off x="8001000" y="4324350"/>
            <a:ext cx="202723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t>1853 -1902</a:t>
            </a:r>
          </a:p>
        </p:txBody>
      </p:sp>
      <p:sp>
        <p:nvSpPr>
          <p:cNvPr id="61447" name="TextBox 5"/>
          <p:cNvSpPr txBox="1">
            <a:spLocks noChangeArrowheads="1"/>
          </p:cNvSpPr>
          <p:nvPr/>
        </p:nvSpPr>
        <p:spPr bwMode="auto">
          <a:xfrm>
            <a:off x="2309813" y="2895600"/>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De Beers</a:t>
            </a:r>
          </a:p>
        </p:txBody>
      </p:sp>
      <p:pic>
        <p:nvPicPr>
          <p:cNvPr id="614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9400" y="1219200"/>
            <a:ext cx="1854200" cy="199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49" name="TextBox 7"/>
          <p:cNvSpPr txBox="1">
            <a:spLocks noChangeArrowheads="1"/>
          </p:cNvSpPr>
          <p:nvPr/>
        </p:nvSpPr>
        <p:spPr bwMode="auto">
          <a:xfrm>
            <a:off x="5638800" y="3321050"/>
            <a:ext cx="1447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Rhodesia</a:t>
            </a:r>
          </a:p>
        </p:txBody>
      </p:sp>
      <p:pic>
        <p:nvPicPr>
          <p:cNvPr id="6145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1525" y="4876800"/>
            <a:ext cx="3201988" cy="158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1981200" y="228601"/>
            <a:ext cx="8229600" cy="563563"/>
          </a:xfrm>
        </p:spPr>
        <p:txBody>
          <a:bodyPr/>
          <a:lstStyle/>
          <a:p>
            <a:r>
              <a:rPr lang="en-US" altLang="en-US" sz="3200" b="1"/>
              <a:t>Henry Ford</a:t>
            </a:r>
          </a:p>
        </p:txBody>
      </p:sp>
      <p:pic>
        <p:nvPicPr>
          <p:cNvPr id="634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1" y="1066801"/>
            <a:ext cx="2390775" cy="305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492" name="TextBox 3"/>
          <p:cNvSpPr txBox="1">
            <a:spLocks noChangeArrowheads="1"/>
          </p:cNvSpPr>
          <p:nvPr/>
        </p:nvSpPr>
        <p:spPr bwMode="auto">
          <a:xfrm>
            <a:off x="7467601" y="4267200"/>
            <a:ext cx="2390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t>1863 - 1947</a:t>
            </a:r>
          </a:p>
        </p:txBody>
      </p:sp>
      <p:pic>
        <p:nvPicPr>
          <p:cNvPr id="6349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1" y="1095376"/>
            <a:ext cx="3355975"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494" name="TextBox 4"/>
          <p:cNvSpPr txBox="1">
            <a:spLocks noChangeArrowheads="1"/>
          </p:cNvSpPr>
          <p:nvPr/>
        </p:nvSpPr>
        <p:spPr bwMode="auto">
          <a:xfrm>
            <a:off x="1981200" y="3886201"/>
            <a:ext cx="2438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In 1999, he was among 18 included in </a:t>
            </a:r>
            <a:r>
              <a:rPr lang="en-US" altLang="en-US" sz="1800">
                <a:hlinkClick r:id="rId5" tooltip="Gallup's List of Widely Admired People"/>
              </a:rPr>
              <a:t>Gallup's List of Widely Admired People of the 20th Century</a:t>
            </a:r>
            <a:r>
              <a:rPr lang="en-US" altLang="en-US" sz="1800"/>
              <a:t>, from a poll conducted of the American people.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1981200" y="228601"/>
            <a:ext cx="8229600" cy="563563"/>
          </a:xfrm>
        </p:spPr>
        <p:txBody>
          <a:bodyPr/>
          <a:lstStyle/>
          <a:p>
            <a:r>
              <a:rPr lang="en-US" altLang="en-US" sz="3200" b="1"/>
              <a:t>Henry Ford</a:t>
            </a:r>
          </a:p>
        </p:txBody>
      </p:sp>
      <p:pic>
        <p:nvPicPr>
          <p:cNvPr id="6553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1" y="1066801"/>
            <a:ext cx="2390775" cy="305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540" name="Rectangle 2"/>
          <p:cNvSpPr>
            <a:spLocks noChangeArrowheads="1"/>
          </p:cNvSpPr>
          <p:nvPr/>
        </p:nvSpPr>
        <p:spPr bwMode="auto">
          <a:xfrm>
            <a:off x="7467600" y="5127626"/>
            <a:ext cx="302895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“If fans wish to know the trouble with American baseball they have it in three words—too much Jew.”</a:t>
            </a:r>
          </a:p>
        </p:txBody>
      </p:sp>
      <p:sp>
        <p:nvSpPr>
          <p:cNvPr id="65541" name="TextBox 3"/>
          <p:cNvSpPr txBox="1">
            <a:spLocks noChangeArrowheads="1"/>
          </p:cNvSpPr>
          <p:nvPr/>
        </p:nvSpPr>
        <p:spPr bwMode="auto">
          <a:xfrm>
            <a:off x="7467601" y="4267200"/>
            <a:ext cx="2390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t>1863 - 1947</a:t>
            </a:r>
          </a:p>
        </p:txBody>
      </p:sp>
      <p:pic>
        <p:nvPicPr>
          <p:cNvPr id="6554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1" y="1095376"/>
            <a:ext cx="3355975"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54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9189" y="3128964"/>
            <a:ext cx="2333625" cy="347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544" name="TextBox 4"/>
          <p:cNvSpPr txBox="1">
            <a:spLocks noChangeArrowheads="1"/>
          </p:cNvSpPr>
          <p:nvPr/>
        </p:nvSpPr>
        <p:spPr bwMode="auto">
          <a:xfrm>
            <a:off x="1981200" y="3886201"/>
            <a:ext cx="2438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In 1999, he was among 18 included in </a:t>
            </a:r>
            <a:r>
              <a:rPr lang="en-US" altLang="en-US" sz="1800">
                <a:hlinkClick r:id="rId6" tooltip="Gallup's List of Widely Admired People"/>
              </a:rPr>
              <a:t>Gallup's List of Widely Admired People of the 20th Century</a:t>
            </a:r>
            <a:r>
              <a:rPr lang="en-US" altLang="en-US" sz="1800"/>
              <a:t>, from a poll conducted of the American people.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1981200" y="274638"/>
            <a:ext cx="8229600" cy="715962"/>
          </a:xfrm>
        </p:spPr>
        <p:txBody>
          <a:bodyPr/>
          <a:lstStyle/>
          <a:p>
            <a:r>
              <a:rPr lang="en-US" altLang="en-US" sz="3200" b="1"/>
              <a:t>Moral Dilemmas</a:t>
            </a:r>
          </a:p>
        </p:txBody>
      </p:sp>
      <p:sp>
        <p:nvSpPr>
          <p:cNvPr id="70659" name="Content Placeholder 2"/>
          <p:cNvSpPr>
            <a:spLocks noGrp="1"/>
          </p:cNvSpPr>
          <p:nvPr>
            <p:ph idx="1"/>
          </p:nvPr>
        </p:nvSpPr>
        <p:spPr>
          <a:xfrm>
            <a:off x="1981200" y="1600200"/>
            <a:ext cx="8229600" cy="3352800"/>
          </a:xfrm>
        </p:spPr>
        <p:txBody>
          <a:bodyPr/>
          <a:lstStyle/>
          <a:p>
            <a:r>
              <a:rPr lang="en-US" altLang="en-US" sz="2400"/>
              <a:t>Truth vs. loyalty</a:t>
            </a:r>
          </a:p>
          <a:p>
            <a:endParaRPr lang="en-US" altLang="en-US" sz="2400"/>
          </a:p>
          <a:p>
            <a:r>
              <a:rPr lang="en-US" altLang="en-US" sz="2400"/>
              <a:t>Individual vs. community</a:t>
            </a:r>
          </a:p>
          <a:p>
            <a:endParaRPr lang="en-US" altLang="en-US" sz="2400"/>
          </a:p>
          <a:p>
            <a:r>
              <a:rPr lang="en-US" altLang="en-US" sz="2400"/>
              <a:t>Short term vs. long term</a:t>
            </a:r>
          </a:p>
          <a:p>
            <a:endParaRPr lang="en-US" altLang="en-US" sz="2400"/>
          </a:p>
          <a:p>
            <a:r>
              <a:rPr lang="en-US" altLang="en-US" sz="2400"/>
              <a:t>Justice vs. mercy</a:t>
            </a:r>
          </a:p>
        </p:txBody>
      </p:sp>
      <p:sp>
        <p:nvSpPr>
          <p:cNvPr id="70660" name="TextBox 3"/>
          <p:cNvSpPr txBox="1">
            <a:spLocks noChangeArrowheads="1"/>
          </p:cNvSpPr>
          <p:nvPr/>
        </p:nvSpPr>
        <p:spPr bwMode="auto">
          <a:xfrm>
            <a:off x="3276600" y="5638800"/>
            <a:ext cx="6705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From Rushworth Kidder, </a:t>
            </a:r>
            <a:r>
              <a:rPr lang="en-US" altLang="en-US" sz="1800" i="1"/>
              <a:t>Moral Courage</a:t>
            </a:r>
            <a:r>
              <a:rPr lang="en-US" altLang="en-US" sz="1800"/>
              <a:t>, p. 89</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1981200" y="274638"/>
            <a:ext cx="8229600" cy="715962"/>
          </a:xfrm>
        </p:spPr>
        <p:txBody>
          <a:bodyPr/>
          <a:lstStyle/>
          <a:p>
            <a:pPr eaLnBrk="1" hangingPunct="1"/>
            <a:r>
              <a:rPr lang="en-US" altLang="en-US" sz="3200" b="1"/>
              <a:t>Why Do People Act Morally?</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1981200" y="274638"/>
            <a:ext cx="8229600" cy="715962"/>
          </a:xfrm>
        </p:spPr>
        <p:txBody>
          <a:bodyPr/>
          <a:lstStyle/>
          <a:p>
            <a:r>
              <a:rPr lang="en-US" altLang="en-US" sz="3200" b="1"/>
              <a:t>Here’s Another Idea</a:t>
            </a:r>
          </a:p>
        </p:txBody>
      </p:sp>
      <p:pic>
        <p:nvPicPr>
          <p:cNvPr id="808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1" y="1447801"/>
            <a:ext cx="4181475" cy="303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0900" name="TextBox 3"/>
          <p:cNvSpPr txBox="1">
            <a:spLocks noChangeArrowheads="1"/>
          </p:cNvSpPr>
          <p:nvPr/>
        </p:nvSpPr>
        <p:spPr bwMode="auto">
          <a:xfrm>
            <a:off x="2286000" y="6096001"/>
            <a:ext cx="7086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dirty="0">
                <a:hlinkClick r:id="rId4"/>
              </a:rPr>
              <a:t>http://www.ted.com/talks/paul_zak_trust_morality_and_oxytocin.html?quote=1148</a:t>
            </a:r>
            <a:r>
              <a:rPr lang="en-US" altLang="en-US" sz="1200" dirty="0"/>
              <a:t> </a:t>
            </a:r>
          </a:p>
        </p:txBody>
      </p:sp>
      <p:sp>
        <p:nvSpPr>
          <p:cNvPr id="80901" name="TextBox 4"/>
          <p:cNvSpPr txBox="1">
            <a:spLocks noChangeArrowheads="1"/>
          </p:cNvSpPr>
          <p:nvPr/>
        </p:nvSpPr>
        <p:spPr bwMode="auto">
          <a:xfrm>
            <a:off x="2286000" y="5222876"/>
            <a:ext cx="754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t>Paul Zak on Oxytocin</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1676400" y="274638"/>
            <a:ext cx="8839200" cy="715962"/>
          </a:xfrm>
        </p:spPr>
        <p:txBody>
          <a:bodyPr/>
          <a:lstStyle/>
          <a:p>
            <a:pPr eaLnBrk="1" hangingPunct="1"/>
            <a:r>
              <a:rPr lang="en-US" altLang="en-US" sz="3200" b="1"/>
              <a:t>Why Don’t People Act Morally?</a:t>
            </a:r>
          </a:p>
        </p:txBody>
      </p:sp>
      <p:sp>
        <p:nvSpPr>
          <p:cNvPr id="82947" name="Text Box 3"/>
          <p:cNvSpPr txBox="1">
            <a:spLocks noChangeArrowheads="1"/>
          </p:cNvSpPr>
          <p:nvPr/>
        </p:nvSpPr>
        <p:spPr bwMode="auto">
          <a:xfrm>
            <a:off x="1905000" y="5334001"/>
            <a:ext cx="7391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hlinkClick r:id="rId2"/>
              </a:rPr>
              <a:t>http://www.ted.com/talks/dan_ariely_on_our_buggy_moral_code.html</a:t>
            </a:r>
            <a:r>
              <a:rPr lang="en-US" altLang="en-US" sz="1800"/>
              <a:t> </a:t>
            </a:r>
          </a:p>
        </p:txBody>
      </p:sp>
      <p:sp>
        <p:nvSpPr>
          <p:cNvPr id="82948" name="Text Box 4"/>
          <p:cNvSpPr txBox="1">
            <a:spLocks noChangeArrowheads="1"/>
          </p:cNvSpPr>
          <p:nvPr/>
        </p:nvSpPr>
        <p:spPr bwMode="auto">
          <a:xfrm>
            <a:off x="1905000" y="1447800"/>
            <a:ext cx="548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a:t>Dan </a:t>
            </a:r>
            <a:r>
              <a:rPr lang="en-US" altLang="en-US" sz="2400" dirty="0" err="1"/>
              <a:t>Ariely</a:t>
            </a:r>
            <a:r>
              <a:rPr lang="en-US" altLang="en-US" sz="2400" dirty="0"/>
              <a:t> on our buggy moral code</a:t>
            </a:r>
          </a:p>
        </p:txBody>
      </p:sp>
      <p:pic>
        <p:nvPicPr>
          <p:cNvPr id="829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1752600"/>
            <a:ext cx="172085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1981200" y="274638"/>
            <a:ext cx="8229600" cy="715962"/>
          </a:xfrm>
        </p:spPr>
        <p:txBody>
          <a:bodyPr/>
          <a:lstStyle/>
          <a:p>
            <a:pPr eaLnBrk="1" hangingPunct="1"/>
            <a:r>
              <a:rPr lang="en-US" altLang="en-US" sz="3200" b="1"/>
              <a:t>Why Don’t People Act Morally?</a:t>
            </a:r>
          </a:p>
        </p:txBody>
      </p:sp>
      <p:sp>
        <p:nvSpPr>
          <p:cNvPr id="2" name="TextBox 1"/>
          <p:cNvSpPr txBox="1"/>
          <p:nvPr/>
        </p:nvSpPr>
        <p:spPr>
          <a:xfrm>
            <a:off x="1905000" y="1371601"/>
            <a:ext cx="8382000" cy="4894263"/>
          </a:xfrm>
          <a:prstGeom prst="rect">
            <a:avLst/>
          </a:prstGeom>
          <a:noFill/>
        </p:spPr>
        <p:txBody>
          <a:bodyPr>
            <a:spAutoFit/>
          </a:bodyPr>
          <a:lstStyle/>
          <a:p>
            <a:pPr eaLnBrk="1" hangingPunct="1">
              <a:defRPr/>
            </a:pPr>
            <a:r>
              <a:rPr lang="en-US" sz="2400" dirty="0"/>
              <a:t>Rationalization:</a:t>
            </a:r>
          </a:p>
          <a:p>
            <a:pPr eaLnBrk="1" hangingPunct="1">
              <a:defRPr/>
            </a:pPr>
            <a:endParaRPr lang="en-US" sz="2400" dirty="0"/>
          </a:p>
          <a:p>
            <a:pPr marL="342900" indent="-342900" eaLnBrk="1" hangingPunct="1">
              <a:buFont typeface="Arial" pitchFamily="34" charset="0"/>
              <a:buChar char="•"/>
              <a:defRPr/>
            </a:pPr>
            <a:r>
              <a:rPr lang="en-US" sz="2400" dirty="0"/>
              <a:t>Everyone does it.  It’s standard practice.</a:t>
            </a:r>
          </a:p>
          <a:p>
            <a:pPr marL="342900" indent="-342900" eaLnBrk="1" hangingPunct="1">
              <a:buFont typeface="Arial" pitchFamily="34" charset="0"/>
              <a:buChar char="•"/>
              <a:defRPr/>
            </a:pPr>
            <a:endParaRPr lang="en-US" sz="2400" dirty="0"/>
          </a:p>
          <a:p>
            <a:pPr marL="342900" indent="-342900" eaLnBrk="1" hangingPunct="1">
              <a:buFont typeface="Arial" pitchFamily="34" charset="0"/>
              <a:buChar char="•"/>
              <a:defRPr/>
            </a:pPr>
            <a:r>
              <a:rPr lang="en-US" sz="2400" dirty="0"/>
              <a:t>It doesn’t really hurt anyone.</a:t>
            </a:r>
          </a:p>
          <a:p>
            <a:pPr marL="342900" indent="-342900" eaLnBrk="1" hangingPunct="1">
              <a:buFont typeface="Arial" pitchFamily="34" charset="0"/>
              <a:buChar char="•"/>
              <a:defRPr/>
            </a:pPr>
            <a:endParaRPr lang="en-US" sz="2400" dirty="0"/>
          </a:p>
          <a:p>
            <a:pPr marL="342900" indent="-342900" eaLnBrk="1" hangingPunct="1">
              <a:buFont typeface="Arial" pitchFamily="34" charset="0"/>
              <a:buChar char="•"/>
              <a:defRPr/>
            </a:pPr>
            <a:r>
              <a:rPr lang="en-US" sz="2400" dirty="0"/>
              <a:t>This is not my responsibility.  I shouldn’t stick my nose in.</a:t>
            </a:r>
          </a:p>
          <a:p>
            <a:pPr marL="342900" indent="-342900" eaLnBrk="1" hangingPunct="1">
              <a:buFont typeface="Arial" pitchFamily="34" charset="0"/>
              <a:buChar char="•"/>
              <a:defRPr/>
            </a:pPr>
            <a:endParaRPr lang="en-US" sz="2400" dirty="0"/>
          </a:p>
          <a:p>
            <a:pPr marL="342900" indent="-342900" eaLnBrk="1" hangingPunct="1">
              <a:buFont typeface="Arial" pitchFamily="34" charset="0"/>
              <a:buChar char="•"/>
              <a:defRPr/>
            </a:pPr>
            <a:r>
              <a:rPr lang="en-US" sz="2400" dirty="0"/>
              <a:t>If I make a stink, I won’t be effective but I’ll get a reputation as a complainer.</a:t>
            </a:r>
          </a:p>
          <a:p>
            <a:pPr marL="342900" indent="-342900" eaLnBrk="1" hangingPunct="1">
              <a:buFont typeface="Arial" pitchFamily="34" charset="0"/>
              <a:buChar char="•"/>
              <a:defRPr/>
            </a:pPr>
            <a:endParaRPr lang="en-US" sz="2400" dirty="0"/>
          </a:p>
          <a:p>
            <a:pPr marL="342900" indent="-342900" eaLnBrk="1" hangingPunct="1">
              <a:buFont typeface="Arial" pitchFamily="34" charset="0"/>
              <a:buChar char="•"/>
              <a:defRPr/>
            </a:pPr>
            <a:r>
              <a:rPr lang="en-US" sz="2400" dirty="0"/>
              <a:t>If I stood up for what I believe, they’d just fire me and get someone else to do what they want.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7414" y="148733"/>
            <a:ext cx="8229600" cy="792162"/>
          </a:xfrm>
        </p:spPr>
        <p:txBody>
          <a:bodyPr/>
          <a:lstStyle/>
          <a:p>
            <a:r>
              <a:rPr lang="en-US" sz="3200" b="1" dirty="0"/>
              <a:t>So, What Should We Do?</a:t>
            </a:r>
          </a:p>
        </p:txBody>
      </p:sp>
      <p:sp>
        <p:nvSpPr>
          <p:cNvPr id="3" name="TextBox 2"/>
          <p:cNvSpPr txBox="1"/>
          <p:nvPr/>
        </p:nvSpPr>
        <p:spPr>
          <a:xfrm>
            <a:off x="1905000" y="920934"/>
            <a:ext cx="5486400" cy="461665"/>
          </a:xfrm>
          <a:prstGeom prst="rect">
            <a:avLst/>
          </a:prstGeom>
          <a:noFill/>
        </p:spPr>
        <p:txBody>
          <a:bodyPr wrap="square" rtlCol="0">
            <a:spAutoFit/>
          </a:bodyPr>
          <a:lstStyle/>
          <a:p>
            <a:r>
              <a:rPr lang="en-US" sz="2400" b="1" dirty="0"/>
              <a:t>Responsibility for the big picture</a:t>
            </a:r>
            <a:endParaRPr lang="en-US" b="1" dirty="0"/>
          </a:p>
        </p:txBody>
      </p:sp>
      <p:pic>
        <p:nvPicPr>
          <p:cNvPr id="4" name="Picture 2" descr="baptism_pocahont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1" y="1617049"/>
            <a:ext cx="2536329" cy="1663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4"/>
          <p:cNvSpPr>
            <a:spLocks noChangeShapeType="1"/>
          </p:cNvSpPr>
          <p:nvPr/>
        </p:nvSpPr>
        <p:spPr bwMode="auto">
          <a:xfrm>
            <a:off x="2993529" y="1545223"/>
            <a:ext cx="457200" cy="529740"/>
          </a:xfrm>
          <a:prstGeom prst="line">
            <a:avLst/>
          </a:prstGeom>
          <a:noFill/>
          <a:ln w="76200">
            <a:solidFill>
              <a:srgbClr val="FFFF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Oval 5"/>
          <p:cNvSpPr>
            <a:spLocks noChangeArrowheads="1"/>
          </p:cNvSpPr>
          <p:nvPr/>
        </p:nvSpPr>
        <p:spPr bwMode="auto">
          <a:xfrm>
            <a:off x="3384447" y="2123268"/>
            <a:ext cx="457200" cy="1106730"/>
          </a:xfrm>
          <a:prstGeom prst="ellipse">
            <a:avLst/>
          </a:prstGeom>
          <a:noFill/>
          <a:ln w="38100">
            <a:solidFill>
              <a:srgbClr val="FFFF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305154" name="Picture 2" descr="Image result for hiroshim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658822"/>
            <a:ext cx="1352550" cy="16951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ILE - A Delta Airlines aircraft taxies past another Delta plane at terminal A at Logan International Airport in Boston, Massachusetts, USA 11 December 2012. EP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1541" y="5400979"/>
            <a:ext cx="2340471" cy="12068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4000" y="3733801"/>
            <a:ext cx="2362200" cy="1266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http://assets4.bigthink.com/system/idea_thumbnails/41186/original/Thanksgiving11.jpg?132206876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42291" y="3597755"/>
            <a:ext cx="2334965" cy="131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Kyle Hopkins took a photo to post on Instagram of his daughter Alice Hopkins, 3, as she helped her mother, Rebecca Palsh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36856" y="4208183"/>
            <a:ext cx="1781949" cy="1142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http://www.thewrap.com/wp-content/uploads/2016/02/fbi-vs-apple.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96050" y="2647153"/>
            <a:ext cx="2070575" cy="13803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r. Smith Phot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43253" y="4679708"/>
            <a:ext cx="1125537"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7422867" y="6249514"/>
            <a:ext cx="3245133" cy="461665"/>
          </a:xfrm>
          <a:prstGeom prst="rect">
            <a:avLst/>
          </a:prstGeom>
        </p:spPr>
        <p:txBody>
          <a:bodyPr wrap="square">
            <a:spAutoFit/>
          </a:bodyPr>
          <a:lstStyle/>
          <a:p>
            <a:pPr marL="342900" indent="-342900" eaLnBrk="1" hangingPunct="1">
              <a:buFont typeface="Arial" pitchFamily="34" charset="0"/>
              <a:buChar char="•"/>
              <a:defRPr/>
            </a:pPr>
            <a:r>
              <a:rPr lang="en-US" sz="1200" dirty="0">
                <a:latin typeface="Arial" charset="0"/>
              </a:rPr>
              <a:t>“Latisha Smith Truth... </a:t>
            </a:r>
          </a:p>
          <a:p>
            <a:pPr marL="342900" indent="-342900" eaLnBrk="1" hangingPunct="1">
              <a:buFont typeface="Arial" pitchFamily="34" charset="0"/>
              <a:buChar char="•"/>
              <a:defRPr/>
            </a:pPr>
            <a:r>
              <a:rPr lang="en-US" sz="1200" dirty="0">
                <a:latin typeface="Arial" charset="0"/>
              </a:rPr>
              <a:t>           Check Latisha Smith's Arrests.”</a:t>
            </a:r>
          </a:p>
        </p:txBody>
      </p:sp>
      <p:pic>
        <p:nvPicPr>
          <p:cNvPr id="305156" name="Picture 4" descr="Image result for self driving ca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68885" y="5400978"/>
            <a:ext cx="2971800" cy="152304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87375" y="1151765"/>
            <a:ext cx="2133600" cy="1338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017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51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5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981200" y="274638"/>
            <a:ext cx="8229600" cy="563562"/>
          </a:xfrm>
        </p:spPr>
        <p:txBody>
          <a:bodyPr/>
          <a:lstStyle/>
          <a:p>
            <a:pPr eaLnBrk="1" hangingPunct="1"/>
            <a:r>
              <a:rPr lang="en-US" altLang="en-US" sz="3200" b="1"/>
              <a:t>Which Can be Moral or Immoral?</a:t>
            </a:r>
          </a:p>
        </p:txBody>
      </p:sp>
      <p:pic>
        <p:nvPicPr>
          <p:cNvPr id="819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066800"/>
            <a:ext cx="3048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5000" y="1030130"/>
            <a:ext cx="8134133" cy="738664"/>
          </a:xfrm>
          <a:prstGeom prst="rect">
            <a:avLst/>
          </a:prstGeom>
          <a:noFill/>
        </p:spPr>
        <p:txBody>
          <a:bodyPr wrap="square" rtlCol="0">
            <a:spAutoFit/>
          </a:bodyPr>
          <a:lstStyle/>
          <a:p>
            <a:r>
              <a:rPr lang="en-US" sz="2400" b="1" dirty="0"/>
              <a:t>Responsibility for our individual decisions</a:t>
            </a:r>
          </a:p>
          <a:p>
            <a:endParaRPr lang="en-US" dirty="0"/>
          </a:p>
        </p:txBody>
      </p:sp>
      <p:pic>
        <p:nvPicPr>
          <p:cNvPr id="5" name="Picture 2" descr="http://i587.photobucket.com/albums/ss313/m81170/TwiFicPics/Misc/SuggestionBox.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1" y="4309737"/>
            <a:ext cx="3181133" cy="204501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bwMode="auto">
          <a:xfrm>
            <a:off x="2007414" y="148733"/>
            <a:ext cx="82296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kern="0"/>
              <a:t>So, What Should We Do?</a:t>
            </a:r>
            <a:endParaRPr lang="en-US" sz="3200" b="1" kern="0" dirty="0"/>
          </a:p>
        </p:txBody>
      </p:sp>
      <p:pic>
        <p:nvPicPr>
          <p:cNvPr id="8" name="Picture 2" descr="http://graphics8.nytimes.com/images/2013/01/13/us/SWARTZ/SWARTZ-articleLar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1981200"/>
            <a:ext cx="25844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Image result for Robert Morris wor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80328" y="1694464"/>
            <a:ext cx="2482273" cy="18617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4419600"/>
            <a:ext cx="23622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783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764" y="304684"/>
            <a:ext cx="7886700" cy="522568"/>
          </a:xfrm>
        </p:spPr>
        <p:txBody>
          <a:bodyPr>
            <a:normAutofit/>
          </a:bodyPr>
          <a:lstStyle/>
          <a:p>
            <a:pPr algn="ctr"/>
            <a:r>
              <a:rPr lang="en-US" sz="2400" b="1" dirty="0">
                <a:latin typeface="+mn-lt"/>
              </a:rPr>
              <a:t>Ethical  Frameworks  Help  Us  Find  Answers</a:t>
            </a:r>
          </a:p>
        </p:txBody>
      </p:sp>
      <p:sp>
        <p:nvSpPr>
          <p:cNvPr id="3" name="TextBox 2"/>
          <p:cNvSpPr txBox="1"/>
          <p:nvPr/>
        </p:nvSpPr>
        <p:spPr>
          <a:xfrm>
            <a:off x="4897754" y="1037202"/>
            <a:ext cx="2488790" cy="830997"/>
          </a:xfrm>
          <a:prstGeom prst="rect">
            <a:avLst/>
          </a:prstGeom>
          <a:noFill/>
        </p:spPr>
        <p:txBody>
          <a:bodyPr wrap="square" rtlCol="0">
            <a:spAutoFit/>
          </a:bodyPr>
          <a:lstStyle/>
          <a:p>
            <a:r>
              <a:rPr lang="en-US" sz="2400" b="1" dirty="0"/>
              <a:t>         and  Mathematics </a:t>
            </a:r>
          </a:p>
        </p:txBody>
      </p:sp>
      <p:sp>
        <p:nvSpPr>
          <p:cNvPr id="4" name="Up Arrow Callout 3"/>
          <p:cNvSpPr/>
          <p:nvPr/>
        </p:nvSpPr>
        <p:spPr>
          <a:xfrm>
            <a:off x="4723439" y="689340"/>
            <a:ext cx="2621526" cy="1132841"/>
          </a:xfrm>
          <a:prstGeom prst="upArrowCallou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9329" y="1381162"/>
            <a:ext cx="1240631" cy="1523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http://media-2.web.britannica.com/eb-media/69/99069-004-1D777F9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20310" y="1394574"/>
            <a:ext cx="1135856" cy="15631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71998" y="3177246"/>
            <a:ext cx="1576234" cy="2101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8600870" y="2970493"/>
            <a:ext cx="1712657" cy="323165"/>
          </a:xfrm>
          <a:prstGeom prst="rect">
            <a:avLst/>
          </a:prstGeom>
          <a:noFill/>
        </p:spPr>
        <p:txBody>
          <a:bodyPr wrap="square" rtlCol="0">
            <a:spAutoFit/>
          </a:bodyPr>
          <a:lstStyle/>
          <a:p>
            <a:r>
              <a:rPr lang="en-US" sz="1500" dirty="0"/>
              <a:t>Utilitarianism</a:t>
            </a:r>
          </a:p>
        </p:txBody>
      </p:sp>
      <p:sp>
        <p:nvSpPr>
          <p:cNvPr id="10" name="TextBox 9"/>
          <p:cNvSpPr txBox="1"/>
          <p:nvPr/>
        </p:nvSpPr>
        <p:spPr>
          <a:xfrm>
            <a:off x="2368978" y="2938294"/>
            <a:ext cx="2014999" cy="323165"/>
          </a:xfrm>
          <a:prstGeom prst="rect">
            <a:avLst/>
          </a:prstGeom>
          <a:noFill/>
        </p:spPr>
        <p:txBody>
          <a:bodyPr wrap="square" rtlCol="0">
            <a:spAutoFit/>
          </a:bodyPr>
          <a:lstStyle/>
          <a:p>
            <a:r>
              <a:rPr lang="en-US" sz="1500" dirty="0"/>
              <a:t>Kant and Deontology</a:t>
            </a:r>
          </a:p>
        </p:txBody>
      </p:sp>
      <p:sp>
        <p:nvSpPr>
          <p:cNvPr id="11" name="TextBox 10"/>
          <p:cNvSpPr txBox="1"/>
          <p:nvPr/>
        </p:nvSpPr>
        <p:spPr>
          <a:xfrm>
            <a:off x="5403787" y="5409397"/>
            <a:ext cx="1712657" cy="553998"/>
          </a:xfrm>
          <a:prstGeom prst="rect">
            <a:avLst/>
          </a:prstGeom>
          <a:noFill/>
        </p:spPr>
        <p:txBody>
          <a:bodyPr wrap="square" rtlCol="0">
            <a:spAutoFit/>
          </a:bodyPr>
          <a:lstStyle/>
          <a:p>
            <a:r>
              <a:rPr lang="en-US" sz="1500" dirty="0"/>
              <a:t>Prisoner’s Dilemma</a:t>
            </a:r>
          </a:p>
        </p:txBody>
      </p:sp>
      <p:pic>
        <p:nvPicPr>
          <p:cNvPr id="14" name="Picture 13"/>
          <p:cNvPicPr>
            <a:picLocks noChangeAspect="1"/>
          </p:cNvPicPr>
          <p:nvPr/>
        </p:nvPicPr>
        <p:blipFill>
          <a:blip r:embed="rId6"/>
          <a:stretch>
            <a:fillRect/>
          </a:stretch>
        </p:blipFill>
        <p:spPr>
          <a:xfrm>
            <a:off x="2109675" y="3869384"/>
            <a:ext cx="2683399" cy="2000711"/>
          </a:xfrm>
          <a:prstGeom prst="rect">
            <a:avLst/>
          </a:prstGeom>
        </p:spPr>
      </p:pic>
      <p:sp>
        <p:nvSpPr>
          <p:cNvPr id="15" name="Rectangle 14"/>
          <p:cNvSpPr/>
          <p:nvPr/>
        </p:nvSpPr>
        <p:spPr>
          <a:xfrm>
            <a:off x="2115779" y="3799553"/>
            <a:ext cx="2677294" cy="214036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a:stretch>
            <a:fillRect/>
          </a:stretch>
        </p:blipFill>
        <p:spPr>
          <a:xfrm>
            <a:off x="8139960" y="3939214"/>
            <a:ext cx="2146427" cy="1746246"/>
          </a:xfrm>
          <a:prstGeom prst="rect">
            <a:avLst/>
          </a:prstGeom>
        </p:spPr>
      </p:pic>
      <p:sp>
        <p:nvSpPr>
          <p:cNvPr id="17" name="Rectangle 16"/>
          <p:cNvSpPr/>
          <p:nvPr/>
        </p:nvSpPr>
        <p:spPr>
          <a:xfrm>
            <a:off x="8092564" y="3869384"/>
            <a:ext cx="2245442" cy="1869358"/>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43993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696757"/>
          </a:xfrm>
        </p:spPr>
        <p:txBody>
          <a:bodyPr>
            <a:normAutofit/>
          </a:bodyPr>
          <a:lstStyle/>
          <a:p>
            <a:pPr algn="ctr"/>
            <a:r>
              <a:rPr lang="en-US" sz="3200" b="1" dirty="0">
                <a:latin typeface="+mn-lt"/>
              </a:rPr>
              <a:t>Ethical  Frameworks  Help  Us  Find  Answers</a:t>
            </a: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4380" y="1061884"/>
            <a:ext cx="1654175" cy="2031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http://media-2.web.britannica.com/eb-media/69/99069-004-1D777F9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2243" y="1236092"/>
            <a:ext cx="1514475" cy="208414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343103" y="3180991"/>
            <a:ext cx="2283542" cy="400110"/>
          </a:xfrm>
          <a:prstGeom prst="rect">
            <a:avLst/>
          </a:prstGeom>
          <a:noFill/>
        </p:spPr>
        <p:txBody>
          <a:bodyPr wrap="square" rtlCol="0">
            <a:spAutoFit/>
          </a:bodyPr>
          <a:lstStyle/>
          <a:p>
            <a:r>
              <a:rPr lang="en-US" sz="2000" dirty="0"/>
              <a:t>Utilitarianism</a:t>
            </a:r>
          </a:p>
        </p:txBody>
      </p:sp>
      <p:sp>
        <p:nvSpPr>
          <p:cNvPr id="10" name="TextBox 9"/>
          <p:cNvSpPr txBox="1"/>
          <p:nvPr/>
        </p:nvSpPr>
        <p:spPr>
          <a:xfrm>
            <a:off x="1283799" y="3294385"/>
            <a:ext cx="2686665" cy="400110"/>
          </a:xfrm>
          <a:prstGeom prst="rect">
            <a:avLst/>
          </a:prstGeom>
          <a:noFill/>
        </p:spPr>
        <p:txBody>
          <a:bodyPr wrap="square" rtlCol="0">
            <a:spAutoFit/>
          </a:bodyPr>
          <a:lstStyle/>
          <a:p>
            <a:r>
              <a:rPr lang="en-US" sz="2000" dirty="0"/>
              <a:t>Kant and Deontology</a:t>
            </a:r>
          </a:p>
        </p:txBody>
      </p:sp>
      <p:sp>
        <p:nvSpPr>
          <p:cNvPr id="12" name="TextBox 11">
            <a:extLst>
              <a:ext uri="{FF2B5EF4-FFF2-40B4-BE49-F238E27FC236}">
                <a16:creationId xmlns:a16="http://schemas.microsoft.com/office/drawing/2014/main" id="{A86B1B81-062E-4BE5-95F3-1369AFF37A6D}"/>
              </a:ext>
            </a:extLst>
          </p:cNvPr>
          <p:cNvSpPr txBox="1"/>
          <p:nvPr/>
        </p:nvSpPr>
        <p:spPr>
          <a:xfrm>
            <a:off x="381000" y="4343400"/>
            <a:ext cx="5281691" cy="523220"/>
          </a:xfrm>
          <a:prstGeom prst="rect">
            <a:avLst/>
          </a:prstGeom>
          <a:noFill/>
        </p:spPr>
        <p:txBody>
          <a:bodyPr wrap="square" rtlCol="0">
            <a:spAutoFit/>
          </a:bodyPr>
          <a:lstStyle/>
          <a:p>
            <a:r>
              <a:rPr lang="en-US" sz="2800" dirty="0">
                <a:latin typeface="Dark Ages" pitchFamily="2" charset="0"/>
              </a:rPr>
              <a:t>Actions are good or bad.</a:t>
            </a:r>
          </a:p>
        </p:txBody>
      </p:sp>
      <p:sp>
        <p:nvSpPr>
          <p:cNvPr id="18" name="TextBox 17">
            <a:extLst>
              <a:ext uri="{FF2B5EF4-FFF2-40B4-BE49-F238E27FC236}">
                <a16:creationId xmlns:a16="http://schemas.microsoft.com/office/drawing/2014/main" id="{ED939EAD-E7C5-40E4-BDBC-202484F24466}"/>
              </a:ext>
            </a:extLst>
          </p:cNvPr>
          <p:cNvSpPr txBox="1"/>
          <p:nvPr/>
        </p:nvSpPr>
        <p:spPr>
          <a:xfrm>
            <a:off x="6702257" y="4343400"/>
            <a:ext cx="5281691" cy="523220"/>
          </a:xfrm>
          <a:prstGeom prst="rect">
            <a:avLst/>
          </a:prstGeom>
          <a:noFill/>
        </p:spPr>
        <p:txBody>
          <a:bodyPr wrap="square" rtlCol="0">
            <a:spAutoFit/>
          </a:bodyPr>
          <a:lstStyle/>
          <a:p>
            <a:r>
              <a:rPr lang="en-US" sz="2800" dirty="0">
                <a:latin typeface="Dark Ages" pitchFamily="2" charset="0"/>
              </a:rPr>
              <a:t>What matters is outcome.</a:t>
            </a:r>
          </a:p>
        </p:txBody>
      </p:sp>
    </p:spTree>
    <p:extLst>
      <p:ext uri="{BB962C8B-B14F-4D97-AF65-F5344CB8AC3E}">
        <p14:creationId xmlns:p14="http://schemas.microsoft.com/office/powerpoint/2010/main" val="412440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981200" y="274638"/>
            <a:ext cx="8229600" cy="563562"/>
          </a:xfrm>
        </p:spPr>
        <p:txBody>
          <a:bodyPr/>
          <a:lstStyle/>
          <a:p>
            <a:pPr eaLnBrk="1" hangingPunct="1"/>
            <a:r>
              <a:rPr lang="en-US" altLang="en-US" sz="3200" b="1"/>
              <a:t>Ethical Egoism</a:t>
            </a:r>
          </a:p>
        </p:txBody>
      </p:sp>
      <p:sp>
        <p:nvSpPr>
          <p:cNvPr id="94211" name="Text Box 4"/>
          <p:cNvSpPr txBox="1">
            <a:spLocks noChangeArrowheads="1"/>
          </p:cNvSpPr>
          <p:nvPr/>
        </p:nvSpPr>
        <p:spPr bwMode="auto">
          <a:xfrm>
            <a:off x="2133600" y="1219201"/>
            <a:ext cx="80010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t>“The achievement of his own happiness is man’s highest moral purpose.”</a:t>
            </a:r>
          </a:p>
          <a:p>
            <a:pPr algn="r" eaLnBrk="1" hangingPunct="1">
              <a:spcBef>
                <a:spcPct val="50000"/>
              </a:spcBef>
              <a:buFontTx/>
              <a:buNone/>
            </a:pPr>
            <a:r>
              <a:rPr lang="en-US" altLang="en-US" sz="2400"/>
              <a:t>- Ayn Rand, The Virtue of Selfishness (1961)</a:t>
            </a:r>
          </a:p>
        </p:txBody>
      </p:sp>
      <p:pic>
        <p:nvPicPr>
          <p:cNvPr id="312322" name="Picture 2" descr="Image result for Ayn R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8148" y="3708504"/>
            <a:ext cx="5943600" cy="3143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1981200" y="274638"/>
            <a:ext cx="8229600" cy="563562"/>
          </a:xfrm>
        </p:spPr>
        <p:txBody>
          <a:bodyPr/>
          <a:lstStyle/>
          <a:p>
            <a:pPr eaLnBrk="1" hangingPunct="1"/>
            <a:r>
              <a:rPr lang="en-US" altLang="en-US" sz="3200" b="1"/>
              <a:t>Utilitarianism</a:t>
            </a:r>
          </a:p>
        </p:txBody>
      </p:sp>
      <p:pic>
        <p:nvPicPr>
          <p:cNvPr id="9625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0551" y="1206500"/>
            <a:ext cx="2714625" cy="333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260" name="TextBox 1"/>
          <p:cNvSpPr txBox="1">
            <a:spLocks noChangeArrowheads="1"/>
          </p:cNvSpPr>
          <p:nvPr/>
        </p:nvSpPr>
        <p:spPr bwMode="auto">
          <a:xfrm>
            <a:off x="7162801" y="5076826"/>
            <a:ext cx="2714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dirty="0"/>
              <a:t>John Stuart Mill</a:t>
            </a:r>
          </a:p>
          <a:p>
            <a:pPr algn="ctr" eaLnBrk="1" hangingPunct="1">
              <a:spcBef>
                <a:spcPct val="0"/>
              </a:spcBef>
              <a:buFontTx/>
              <a:buNone/>
            </a:pPr>
            <a:r>
              <a:rPr lang="en-US" altLang="en-US" sz="1800" dirty="0"/>
              <a:t>1806-1873</a:t>
            </a:r>
          </a:p>
        </p:txBody>
      </p:sp>
      <p:pic>
        <p:nvPicPr>
          <p:cNvPr id="9626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4363" y="977900"/>
            <a:ext cx="3822700" cy="379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262" name="TextBox 2"/>
          <p:cNvSpPr txBox="1">
            <a:spLocks noChangeArrowheads="1"/>
          </p:cNvSpPr>
          <p:nvPr/>
        </p:nvSpPr>
        <p:spPr bwMode="auto">
          <a:xfrm>
            <a:off x="2514600" y="5062538"/>
            <a:ext cx="3048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t>Jeremy Bentham</a:t>
            </a:r>
          </a:p>
          <a:p>
            <a:pPr algn="ctr" eaLnBrk="1" hangingPunct="1">
              <a:spcBef>
                <a:spcPct val="0"/>
              </a:spcBef>
              <a:buFontTx/>
              <a:buNone/>
            </a:pPr>
            <a:r>
              <a:rPr lang="en-US" altLang="en-US" sz="1800"/>
              <a:t>1748-1832</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1981200" y="274638"/>
            <a:ext cx="8229600" cy="563562"/>
          </a:xfrm>
        </p:spPr>
        <p:txBody>
          <a:bodyPr/>
          <a:lstStyle/>
          <a:p>
            <a:pPr eaLnBrk="1" hangingPunct="1"/>
            <a:r>
              <a:rPr lang="en-US" altLang="en-US" sz="3200" b="1"/>
              <a:t>Utilitarianism</a:t>
            </a:r>
          </a:p>
        </p:txBody>
      </p:sp>
      <p:sp>
        <p:nvSpPr>
          <p:cNvPr id="98307" name="Text Box 4"/>
          <p:cNvSpPr txBox="1">
            <a:spLocks noChangeArrowheads="1"/>
          </p:cNvSpPr>
          <p:nvPr/>
        </p:nvSpPr>
        <p:spPr bwMode="auto">
          <a:xfrm>
            <a:off x="1905000" y="1447801"/>
            <a:ext cx="8305800"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a:t>Choose the action that results in the greatest total </a:t>
            </a:r>
          </a:p>
          <a:p>
            <a:pPr eaLnBrk="1" hangingPunct="1">
              <a:spcBef>
                <a:spcPct val="50000"/>
              </a:spcBef>
              <a:buFontTx/>
              <a:buNone/>
            </a:pPr>
            <a:endParaRPr lang="en-US" altLang="en-US" sz="2400" dirty="0"/>
          </a:p>
          <a:p>
            <a:pPr eaLnBrk="1" hangingPunct="1">
              <a:spcBef>
                <a:spcPct val="50000"/>
              </a:spcBef>
              <a:buFontTx/>
              <a:buNone/>
            </a:pPr>
            <a:r>
              <a:rPr lang="en-US" altLang="en-US" sz="2400" dirty="0"/>
              <a:t>To do this, we need to:</a:t>
            </a:r>
          </a:p>
          <a:p>
            <a:pPr lvl="1" eaLnBrk="1" hangingPunct="1">
              <a:spcBef>
                <a:spcPts val="2400"/>
              </a:spcBef>
              <a:buFontTx/>
              <a:buChar char="•"/>
            </a:pPr>
            <a:r>
              <a:rPr lang="en-US" altLang="en-US" sz="2400" dirty="0"/>
              <a:t> Define what’s good.</a:t>
            </a:r>
          </a:p>
          <a:p>
            <a:pPr lvl="1" eaLnBrk="1" hangingPunct="1">
              <a:spcBef>
                <a:spcPct val="50000"/>
              </a:spcBef>
              <a:buFontTx/>
              <a:buChar char="•"/>
            </a:pPr>
            <a:r>
              <a:rPr lang="en-US" altLang="en-US" sz="2400" dirty="0"/>
              <a:t> Find a way to measure it.</a:t>
            </a:r>
          </a:p>
        </p:txBody>
      </p:sp>
      <p:sp>
        <p:nvSpPr>
          <p:cNvPr id="2" name="TextBox 1"/>
          <p:cNvSpPr txBox="1"/>
          <p:nvPr/>
        </p:nvSpPr>
        <p:spPr>
          <a:xfrm>
            <a:off x="8686800" y="1458947"/>
            <a:ext cx="1143000" cy="461665"/>
          </a:xfrm>
          <a:prstGeom prst="rect">
            <a:avLst/>
          </a:prstGeom>
          <a:noFill/>
        </p:spPr>
        <p:txBody>
          <a:bodyPr wrap="square" rtlCol="0">
            <a:spAutoFit/>
          </a:bodyPr>
          <a:lstStyle/>
          <a:p>
            <a:r>
              <a:rPr lang="en-US" sz="2400" b="1" dirty="0">
                <a:solidFill>
                  <a:srgbClr val="FF0000"/>
                </a:solidFill>
              </a:rPr>
              <a:t>utility.</a:t>
            </a:r>
          </a:p>
        </p:txBody>
      </p:sp>
      <p:sp>
        <p:nvSpPr>
          <p:cNvPr id="5" name="TextBox 4"/>
          <p:cNvSpPr txBox="1"/>
          <p:nvPr/>
        </p:nvSpPr>
        <p:spPr>
          <a:xfrm>
            <a:off x="8686800" y="1447801"/>
            <a:ext cx="1219200" cy="461665"/>
          </a:xfrm>
          <a:prstGeom prst="rect">
            <a:avLst/>
          </a:prstGeom>
          <a:noFill/>
        </p:spPr>
        <p:txBody>
          <a:bodyPr wrap="square" rtlCol="0">
            <a:spAutoFit/>
          </a:bodyPr>
          <a:lstStyle/>
          <a:p>
            <a:r>
              <a:rPr lang="en-US" sz="2400" b="1" dirty="0"/>
              <a:t>good.</a:t>
            </a:r>
          </a:p>
        </p:txBody>
      </p:sp>
    </p:spTree>
    <p:extLst>
      <p:ext uri="{BB962C8B-B14F-4D97-AF65-F5344CB8AC3E}">
        <p14:creationId xmlns:p14="http://schemas.microsoft.com/office/powerpoint/2010/main" val="402680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830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830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830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1981200" y="274638"/>
            <a:ext cx="8229600" cy="563562"/>
          </a:xfrm>
        </p:spPr>
        <p:txBody>
          <a:bodyPr/>
          <a:lstStyle/>
          <a:p>
            <a:pPr eaLnBrk="1" hangingPunct="1"/>
            <a:r>
              <a:rPr lang="en-US" altLang="en-US" sz="3200" b="1"/>
              <a:t>Intrinsic Good</a:t>
            </a:r>
          </a:p>
        </p:txBody>
      </p:sp>
      <p:sp>
        <p:nvSpPr>
          <p:cNvPr id="99331" name="Text Box 4"/>
          <p:cNvSpPr txBox="1">
            <a:spLocks noChangeArrowheads="1"/>
          </p:cNvSpPr>
          <p:nvPr/>
        </p:nvSpPr>
        <p:spPr bwMode="auto">
          <a:xfrm>
            <a:off x="2057400" y="1447800"/>
            <a:ext cx="82296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t>We could argue that happiness is an intrinsic good that is desired for its own sake.</a:t>
            </a:r>
          </a:p>
          <a:p>
            <a:pPr eaLnBrk="1" hangingPunct="1">
              <a:spcBef>
                <a:spcPct val="50000"/>
              </a:spcBef>
              <a:buFontTx/>
              <a:buNone/>
            </a:pPr>
            <a:endParaRPr lang="en-US" altLang="en-US" sz="2400"/>
          </a:p>
          <a:p>
            <a:pPr eaLnBrk="1" hangingPunct="1">
              <a:spcBef>
                <a:spcPct val="50000"/>
              </a:spcBef>
              <a:buFontTx/>
              <a:buNone/>
            </a:pPr>
            <a:endParaRPr lang="en-US" altLang="en-US" sz="2400"/>
          </a:p>
          <a:p>
            <a:pPr eaLnBrk="1" hangingPunct="1">
              <a:spcBef>
                <a:spcPct val="50000"/>
              </a:spcBef>
              <a:buFontTx/>
              <a:buNone/>
            </a:pPr>
            <a:r>
              <a:rPr lang="en-US" altLang="en-US" sz="2400"/>
              <a:t>But we’re still stuck:</a:t>
            </a:r>
          </a:p>
          <a:p>
            <a:pPr lvl="1" eaLnBrk="1" hangingPunct="1">
              <a:spcBef>
                <a:spcPct val="50000"/>
              </a:spcBef>
              <a:buFontTx/>
              <a:buChar char="•"/>
            </a:pPr>
            <a:r>
              <a:rPr lang="en-US" altLang="en-US" sz="2400"/>
              <a:t> Other things are good if they are a means to</a:t>
            </a:r>
          </a:p>
          <a:p>
            <a:pPr lvl="1" eaLnBrk="1" hangingPunct="1">
              <a:spcBef>
                <a:spcPct val="0"/>
              </a:spcBef>
              <a:buFontTx/>
              <a:buNone/>
            </a:pPr>
            <a:r>
              <a:rPr lang="en-US" altLang="en-US" sz="2400"/>
              <a:t>  the end of happiness. </a:t>
            </a:r>
          </a:p>
          <a:p>
            <a:pPr lvl="1" eaLnBrk="1" hangingPunct="1">
              <a:spcBef>
                <a:spcPct val="50000"/>
              </a:spcBef>
              <a:buFontTx/>
              <a:buChar char="•"/>
            </a:pPr>
            <a:r>
              <a:rPr lang="en-US" altLang="en-US" sz="2400"/>
              <a:t> And what makes you happy, anyway?</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1981200" y="274638"/>
            <a:ext cx="8229600" cy="563562"/>
          </a:xfrm>
        </p:spPr>
        <p:txBody>
          <a:bodyPr/>
          <a:lstStyle/>
          <a:p>
            <a:pPr eaLnBrk="1" hangingPunct="1"/>
            <a:r>
              <a:rPr lang="en-US" altLang="en-US" sz="3200" b="1"/>
              <a:t>“Higher” Pleasures</a:t>
            </a:r>
          </a:p>
        </p:txBody>
      </p:sp>
      <p:sp>
        <p:nvSpPr>
          <p:cNvPr id="100355" name="Text Box 4"/>
          <p:cNvSpPr txBox="1">
            <a:spLocks noChangeArrowheads="1"/>
          </p:cNvSpPr>
          <p:nvPr/>
        </p:nvSpPr>
        <p:spPr bwMode="auto">
          <a:xfrm>
            <a:off x="2133600" y="1600201"/>
            <a:ext cx="8153400" cy="2723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a:t>“It is better to be a human being dissatisfied than a pig satisfied; better to be Socrates dissatisfied than a fool satisfied.”</a:t>
            </a:r>
          </a:p>
          <a:p>
            <a:pPr eaLnBrk="1" hangingPunct="1">
              <a:spcBef>
                <a:spcPct val="50000"/>
              </a:spcBef>
              <a:buFontTx/>
              <a:buNone/>
            </a:pPr>
            <a:endParaRPr lang="en-US" altLang="en-US" sz="2400" dirty="0"/>
          </a:p>
          <a:p>
            <a:pPr eaLnBrk="1" hangingPunct="1">
              <a:spcBef>
                <a:spcPct val="50000"/>
              </a:spcBef>
              <a:buFontTx/>
              <a:buNone/>
            </a:pPr>
            <a:r>
              <a:rPr lang="en-US" altLang="en-US" sz="1800" dirty="0"/>
              <a:t> </a:t>
            </a:r>
            <a:endParaRPr lang="en-US" altLang="en-US" sz="2400" dirty="0"/>
          </a:p>
          <a:p>
            <a:pPr algn="r" eaLnBrk="1" hangingPunct="1">
              <a:spcBef>
                <a:spcPct val="50000"/>
              </a:spcBef>
              <a:buFontTx/>
              <a:buNone/>
            </a:pPr>
            <a:r>
              <a:rPr lang="en-US" altLang="en-US" sz="2400" dirty="0"/>
              <a:t>- John Stuart Mill, Utilitarianism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1981200" y="274638"/>
            <a:ext cx="8229600" cy="563562"/>
          </a:xfrm>
        </p:spPr>
        <p:txBody>
          <a:bodyPr/>
          <a:lstStyle/>
          <a:p>
            <a:pPr eaLnBrk="1" hangingPunct="1"/>
            <a:r>
              <a:rPr lang="en-US" altLang="en-US" sz="3200" b="1"/>
              <a:t>Preference Utilitarianism</a:t>
            </a:r>
          </a:p>
        </p:txBody>
      </p:sp>
      <p:sp>
        <p:nvSpPr>
          <p:cNvPr id="101379" name="Text Box 4"/>
          <p:cNvSpPr txBox="1">
            <a:spLocks noChangeArrowheads="1"/>
          </p:cNvSpPr>
          <p:nvPr/>
        </p:nvSpPr>
        <p:spPr bwMode="auto">
          <a:xfrm>
            <a:off x="2133600" y="1371601"/>
            <a:ext cx="80010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t>Choose actions that allow all individuals to maximize good to them. </a:t>
            </a:r>
          </a:p>
          <a:p>
            <a:pPr eaLnBrk="1" hangingPunct="1">
              <a:spcBef>
                <a:spcPct val="50000"/>
              </a:spcBef>
              <a:buFontTx/>
              <a:buNone/>
            </a:pPr>
            <a:endParaRPr lang="en-US" altLang="en-US" sz="240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1981200" y="274638"/>
            <a:ext cx="8229600" cy="563562"/>
          </a:xfrm>
        </p:spPr>
        <p:txBody>
          <a:bodyPr/>
          <a:lstStyle/>
          <a:p>
            <a:pPr eaLnBrk="1" hangingPunct="1"/>
            <a:r>
              <a:rPr lang="en-US" altLang="en-US" sz="3200" b="1"/>
              <a:t>Preference Utilitarianism</a:t>
            </a:r>
          </a:p>
        </p:txBody>
      </p:sp>
      <p:sp>
        <p:nvSpPr>
          <p:cNvPr id="103427" name="Text Box 3"/>
          <p:cNvSpPr txBox="1">
            <a:spLocks noChangeArrowheads="1"/>
          </p:cNvSpPr>
          <p:nvPr/>
        </p:nvSpPr>
        <p:spPr bwMode="auto">
          <a:xfrm>
            <a:off x="2095500" y="1150204"/>
            <a:ext cx="8001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a:t>Choose actions that allow all individuals to maximize good to them. </a:t>
            </a:r>
          </a:p>
        </p:txBody>
      </p:sp>
      <p:sp>
        <p:nvSpPr>
          <p:cNvPr id="2" name="TextBox 1"/>
          <p:cNvSpPr txBox="1"/>
          <p:nvPr/>
        </p:nvSpPr>
        <p:spPr>
          <a:xfrm>
            <a:off x="2095500" y="2667001"/>
            <a:ext cx="3619500" cy="2246769"/>
          </a:xfrm>
          <a:prstGeom prst="rect">
            <a:avLst/>
          </a:prstGeom>
          <a:noFill/>
        </p:spPr>
        <p:txBody>
          <a:bodyPr wrap="square" rtlCol="0">
            <a:spAutoFit/>
          </a:bodyPr>
          <a:lstStyle/>
          <a:p>
            <a:r>
              <a:rPr lang="en-US" sz="2800" dirty="0"/>
              <a:t>A:  CNN</a:t>
            </a:r>
          </a:p>
          <a:p>
            <a:r>
              <a:rPr lang="en-US" sz="2800" dirty="0"/>
              <a:t>B:  Fox</a:t>
            </a:r>
          </a:p>
          <a:p>
            <a:r>
              <a:rPr lang="en-US" sz="2800" dirty="0"/>
              <a:t>C:  MSNBC</a:t>
            </a:r>
          </a:p>
          <a:p>
            <a:r>
              <a:rPr lang="en-US" sz="2800" dirty="0"/>
              <a:t>D:  NPR</a:t>
            </a:r>
          </a:p>
          <a:p>
            <a:r>
              <a:rPr lang="en-US" sz="2800" dirty="0"/>
              <a:t>E:  BBC</a:t>
            </a:r>
          </a:p>
        </p:txBody>
      </p:sp>
      <p:pic>
        <p:nvPicPr>
          <p:cNvPr id="306180" name="Picture 4" descr="Image result for cable tv channel line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1963" y="2362201"/>
            <a:ext cx="5995359" cy="39719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981200" y="274638"/>
            <a:ext cx="8229600" cy="563562"/>
          </a:xfrm>
        </p:spPr>
        <p:txBody>
          <a:bodyPr/>
          <a:lstStyle/>
          <a:p>
            <a:pPr eaLnBrk="1" hangingPunct="1"/>
            <a:r>
              <a:rPr lang="en-US" altLang="en-US" sz="3200" b="1"/>
              <a:t>Which Can be Moral or Immoral?</a:t>
            </a: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066800"/>
            <a:ext cx="3048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971801"/>
            <a:ext cx="2146300" cy="297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1981200" y="274638"/>
            <a:ext cx="8229600" cy="563562"/>
          </a:xfrm>
        </p:spPr>
        <p:txBody>
          <a:bodyPr/>
          <a:lstStyle/>
          <a:p>
            <a:pPr eaLnBrk="1" hangingPunct="1"/>
            <a:r>
              <a:rPr lang="en-US" altLang="en-US" sz="3200" b="1"/>
              <a:t>Preference Utilitarianism</a:t>
            </a:r>
          </a:p>
        </p:txBody>
      </p:sp>
      <p:pic>
        <p:nvPicPr>
          <p:cNvPr id="3" name="Picture 2"/>
          <p:cNvPicPr>
            <a:picLocks noChangeAspect="1"/>
          </p:cNvPicPr>
          <p:nvPr/>
        </p:nvPicPr>
        <p:blipFill>
          <a:blip r:embed="rId3"/>
          <a:stretch>
            <a:fillRect/>
          </a:stretch>
        </p:blipFill>
        <p:spPr>
          <a:xfrm>
            <a:off x="1981201" y="2438400"/>
            <a:ext cx="5687245" cy="3733800"/>
          </a:xfrm>
          <a:prstGeom prst="rect">
            <a:avLst/>
          </a:prstGeom>
        </p:spPr>
      </p:pic>
      <p:sp>
        <p:nvSpPr>
          <p:cNvPr id="7" name="Text Box 3"/>
          <p:cNvSpPr txBox="1">
            <a:spLocks noChangeArrowheads="1"/>
          </p:cNvSpPr>
          <p:nvPr/>
        </p:nvSpPr>
        <p:spPr bwMode="auto">
          <a:xfrm>
            <a:off x="2095500" y="1150204"/>
            <a:ext cx="8001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a:t>Choose actions that allow all individuals to maximize good to them. </a:t>
            </a:r>
          </a:p>
        </p:txBody>
      </p:sp>
      <p:sp>
        <p:nvSpPr>
          <p:cNvPr id="4" name="TextBox 3"/>
          <p:cNvSpPr txBox="1"/>
          <p:nvPr/>
        </p:nvSpPr>
        <p:spPr>
          <a:xfrm>
            <a:off x="7543800" y="2565737"/>
            <a:ext cx="2743200" cy="2677656"/>
          </a:xfrm>
          <a:prstGeom prst="rect">
            <a:avLst/>
          </a:prstGeom>
          <a:noFill/>
        </p:spPr>
        <p:txBody>
          <a:bodyPr wrap="square" rtlCol="0">
            <a:spAutoFit/>
          </a:bodyPr>
          <a:lstStyle/>
          <a:p>
            <a:r>
              <a:rPr lang="en-US" sz="2400" dirty="0"/>
              <a:t>A: No Facebook</a:t>
            </a:r>
          </a:p>
          <a:p>
            <a:endParaRPr lang="en-US" sz="2400" dirty="0"/>
          </a:p>
          <a:p>
            <a:r>
              <a:rPr lang="en-US" sz="2400" dirty="0"/>
              <a:t>B: Only friends</a:t>
            </a:r>
          </a:p>
          <a:p>
            <a:endParaRPr lang="en-US" sz="2400" dirty="0"/>
          </a:p>
          <a:p>
            <a:r>
              <a:rPr lang="en-US" sz="2400" dirty="0"/>
              <a:t>C: In between</a:t>
            </a:r>
          </a:p>
          <a:p>
            <a:endParaRPr lang="en-US" sz="2400" dirty="0"/>
          </a:p>
          <a:p>
            <a:r>
              <a:rPr lang="en-US" sz="2400" dirty="0"/>
              <a:t>D: It’s all out there.</a:t>
            </a:r>
          </a:p>
        </p:txBody>
      </p:sp>
    </p:spTree>
    <p:extLst>
      <p:ext uri="{BB962C8B-B14F-4D97-AF65-F5344CB8AC3E}">
        <p14:creationId xmlns:p14="http://schemas.microsoft.com/office/powerpoint/2010/main" val="3766222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1981200" y="274638"/>
            <a:ext cx="8229600" cy="563562"/>
          </a:xfrm>
        </p:spPr>
        <p:txBody>
          <a:bodyPr/>
          <a:lstStyle/>
          <a:p>
            <a:pPr eaLnBrk="1" hangingPunct="1"/>
            <a:r>
              <a:rPr lang="en-US" altLang="en-US" sz="3200" b="1"/>
              <a:t>Preference Utilitarianism</a:t>
            </a:r>
          </a:p>
        </p:txBody>
      </p:sp>
      <p:sp>
        <p:nvSpPr>
          <p:cNvPr id="7" name="Text Box 3"/>
          <p:cNvSpPr txBox="1">
            <a:spLocks noChangeArrowheads="1"/>
          </p:cNvSpPr>
          <p:nvPr/>
        </p:nvSpPr>
        <p:spPr bwMode="auto">
          <a:xfrm>
            <a:off x="2095500" y="1150204"/>
            <a:ext cx="8001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a:t>Choose actions that allow all individuals to maximize good to them. </a:t>
            </a:r>
          </a:p>
        </p:txBody>
      </p:sp>
      <p:sp>
        <p:nvSpPr>
          <p:cNvPr id="4" name="TextBox 3"/>
          <p:cNvSpPr txBox="1"/>
          <p:nvPr/>
        </p:nvSpPr>
        <p:spPr>
          <a:xfrm>
            <a:off x="7543800" y="2565737"/>
            <a:ext cx="2743200" cy="2677656"/>
          </a:xfrm>
          <a:prstGeom prst="rect">
            <a:avLst/>
          </a:prstGeom>
          <a:noFill/>
        </p:spPr>
        <p:txBody>
          <a:bodyPr wrap="square" rtlCol="0">
            <a:spAutoFit/>
          </a:bodyPr>
          <a:lstStyle/>
          <a:p>
            <a:r>
              <a:rPr lang="en-US" sz="2400" dirty="0"/>
              <a:t>A: None </a:t>
            </a:r>
          </a:p>
          <a:p>
            <a:endParaRPr lang="en-US" sz="2400" dirty="0"/>
          </a:p>
          <a:p>
            <a:r>
              <a:rPr lang="en-US" sz="2400" dirty="0"/>
              <a:t>B: Maybe one</a:t>
            </a:r>
          </a:p>
          <a:p>
            <a:endParaRPr lang="en-US" sz="2400" dirty="0"/>
          </a:p>
          <a:p>
            <a:r>
              <a:rPr lang="en-US" sz="2400" dirty="0"/>
              <a:t>C: In between</a:t>
            </a:r>
          </a:p>
          <a:p>
            <a:endParaRPr lang="en-US" sz="2400" dirty="0"/>
          </a:p>
          <a:p>
            <a:r>
              <a:rPr lang="en-US" sz="2400" dirty="0"/>
              <a:t>D: All I can find</a:t>
            </a:r>
          </a:p>
        </p:txBody>
      </p:sp>
      <p:pic>
        <p:nvPicPr>
          <p:cNvPr id="309250" name="Picture 2" descr="Image result for Remarkable C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667000"/>
            <a:ext cx="2786842"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1981200" y="274638"/>
            <a:ext cx="8229600" cy="563562"/>
          </a:xfrm>
        </p:spPr>
        <p:txBody>
          <a:bodyPr/>
          <a:lstStyle/>
          <a:p>
            <a:pPr eaLnBrk="1" hangingPunct="1"/>
            <a:r>
              <a:rPr lang="en-US" altLang="en-US" sz="3200" b="1"/>
              <a:t>Preference Utilitarianism</a:t>
            </a:r>
          </a:p>
        </p:txBody>
      </p:sp>
      <p:sp>
        <p:nvSpPr>
          <p:cNvPr id="7" name="Text Box 3"/>
          <p:cNvSpPr txBox="1">
            <a:spLocks noChangeArrowheads="1"/>
          </p:cNvSpPr>
          <p:nvPr/>
        </p:nvSpPr>
        <p:spPr bwMode="auto">
          <a:xfrm>
            <a:off x="2095500" y="1150204"/>
            <a:ext cx="8001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a:t>Choose actions that allow all individuals to maximize good to them. </a:t>
            </a:r>
          </a:p>
        </p:txBody>
      </p:sp>
      <p:pic>
        <p:nvPicPr>
          <p:cNvPr id="310274" name="Picture 2" descr="Image result for Open Source Softwa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1" y="2133600"/>
            <a:ext cx="6166485" cy="3714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26401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1981200" y="274638"/>
            <a:ext cx="8229600" cy="563562"/>
          </a:xfrm>
        </p:spPr>
        <p:txBody>
          <a:bodyPr/>
          <a:lstStyle/>
          <a:p>
            <a:pPr eaLnBrk="1" hangingPunct="1"/>
            <a:r>
              <a:rPr lang="en-US" altLang="en-US" sz="3200" b="1"/>
              <a:t>Act Utilitarianism</a:t>
            </a:r>
          </a:p>
        </p:txBody>
      </p:sp>
      <p:sp>
        <p:nvSpPr>
          <p:cNvPr id="105475" name="Text Box 4"/>
          <p:cNvSpPr txBox="1">
            <a:spLocks noChangeArrowheads="1"/>
          </p:cNvSpPr>
          <p:nvPr/>
        </p:nvSpPr>
        <p:spPr bwMode="auto">
          <a:xfrm>
            <a:off x="1981200" y="1371601"/>
            <a:ext cx="8305800" cy="2539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a:t>On </a:t>
            </a:r>
            <a:r>
              <a:rPr lang="en-US" altLang="en-US" sz="2400" b="1" i="1" dirty="0"/>
              <a:t>every individual move</a:t>
            </a:r>
            <a:r>
              <a:rPr lang="en-US" altLang="en-US" sz="2400" dirty="0"/>
              <a:t>:</a:t>
            </a:r>
          </a:p>
          <a:p>
            <a:pPr eaLnBrk="1" hangingPunct="1">
              <a:spcBef>
                <a:spcPct val="50000"/>
              </a:spcBef>
              <a:buFontTx/>
              <a:buNone/>
            </a:pPr>
            <a:endParaRPr lang="en-US" altLang="en-US" sz="2400" dirty="0"/>
          </a:p>
          <a:p>
            <a:pPr eaLnBrk="1" hangingPunct="1">
              <a:spcBef>
                <a:spcPct val="50000"/>
              </a:spcBef>
              <a:buFontTx/>
              <a:buNone/>
            </a:pPr>
            <a:r>
              <a:rPr lang="en-US" altLang="en-US" sz="2400" dirty="0"/>
              <a:t>	choose the action with the highest utility.</a:t>
            </a:r>
          </a:p>
          <a:p>
            <a:pPr eaLnBrk="1" hangingPunct="1">
              <a:spcBef>
                <a:spcPct val="50000"/>
              </a:spcBef>
              <a:buFontTx/>
              <a:buNone/>
            </a:pPr>
            <a:endParaRPr lang="en-US" altLang="en-US" sz="2400" dirty="0"/>
          </a:p>
          <a:p>
            <a:pPr eaLnBrk="1" hangingPunct="1">
              <a:spcBef>
                <a:spcPct val="50000"/>
              </a:spcBef>
              <a:buFontTx/>
              <a:buNone/>
            </a:pPr>
            <a:r>
              <a:rPr lang="en-US" altLang="en-US" sz="1800" dirty="0"/>
              <a:t>	</a:t>
            </a:r>
            <a:endParaRPr lang="en-US" altLang="en-US" sz="24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1981200" y="274638"/>
            <a:ext cx="8229600" cy="563562"/>
          </a:xfrm>
        </p:spPr>
        <p:txBody>
          <a:bodyPr/>
          <a:lstStyle/>
          <a:p>
            <a:pPr eaLnBrk="1" hangingPunct="1"/>
            <a:r>
              <a:rPr lang="en-US" altLang="en-US" sz="3200" b="1"/>
              <a:t>Problems with Act Utilitarianism</a:t>
            </a:r>
          </a:p>
        </p:txBody>
      </p:sp>
      <p:sp>
        <p:nvSpPr>
          <p:cNvPr id="107523" name="Text Box 3"/>
          <p:cNvSpPr txBox="1">
            <a:spLocks noChangeArrowheads="1"/>
          </p:cNvSpPr>
          <p:nvPr/>
        </p:nvSpPr>
        <p:spPr bwMode="auto">
          <a:xfrm>
            <a:off x="1219200" y="1143000"/>
            <a:ext cx="99060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a:t>Teams A and B are playing in the Super Bowl.   </a:t>
            </a:r>
          </a:p>
          <a:p>
            <a:pPr eaLnBrk="1" hangingPunct="1">
              <a:spcBef>
                <a:spcPct val="50000"/>
              </a:spcBef>
              <a:buFontTx/>
              <a:buNone/>
            </a:pPr>
            <a:r>
              <a:rPr lang="en-US" altLang="en-US" sz="2400" dirty="0"/>
              <a:t>Team A has twice as many die-hard fans as Team B.  </a:t>
            </a:r>
          </a:p>
          <a:p>
            <a:pPr eaLnBrk="1" hangingPunct="1">
              <a:spcBef>
                <a:spcPct val="50000"/>
              </a:spcBef>
              <a:buFontTx/>
              <a:buNone/>
            </a:pPr>
            <a:r>
              <a:rPr lang="en-US" altLang="en-US" sz="2400" dirty="0"/>
              <a:t>You play for Team B.  </a:t>
            </a:r>
          </a:p>
          <a:p>
            <a:pPr eaLnBrk="1" hangingPunct="1">
              <a:spcBef>
                <a:spcPct val="50000"/>
              </a:spcBef>
              <a:buFontTx/>
              <a:buNone/>
            </a:pPr>
            <a:r>
              <a:rPr lang="en-US" altLang="en-US" sz="2400" b="1" i="1" dirty="0"/>
              <a:t>Should you try to lose in order maximize the happiness of fans?</a:t>
            </a:r>
          </a:p>
        </p:txBody>
      </p:sp>
      <p:pic>
        <p:nvPicPr>
          <p:cNvPr id="306178" name="Picture 2" descr="http://scooperinc.com/wp-content/uploads/2016/02/superbowl_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3016" y="3809999"/>
            <a:ext cx="7001984" cy="30205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5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1981200" y="274638"/>
            <a:ext cx="8229600" cy="563562"/>
          </a:xfrm>
        </p:spPr>
        <p:txBody>
          <a:bodyPr/>
          <a:lstStyle/>
          <a:p>
            <a:pPr eaLnBrk="1" hangingPunct="1"/>
            <a:r>
              <a:rPr lang="en-US" altLang="en-US" sz="3200" b="1"/>
              <a:t>Problems with Act Utilitarianism</a:t>
            </a:r>
          </a:p>
        </p:txBody>
      </p:sp>
      <p:sp>
        <p:nvSpPr>
          <p:cNvPr id="109571" name="Text Box 3"/>
          <p:cNvSpPr txBox="1">
            <a:spLocks noChangeArrowheads="1"/>
          </p:cNvSpPr>
          <p:nvPr/>
        </p:nvSpPr>
        <p:spPr bwMode="auto">
          <a:xfrm>
            <a:off x="1600200" y="1447800"/>
            <a:ext cx="83820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a:t>It’s Saturday morning:</a:t>
            </a:r>
          </a:p>
          <a:p>
            <a:pPr lvl="1" eaLnBrk="1" hangingPunct="1">
              <a:spcBef>
                <a:spcPct val="50000"/>
              </a:spcBef>
              <a:buFontTx/>
              <a:buChar char="•"/>
            </a:pPr>
            <a:r>
              <a:rPr lang="en-US" altLang="en-US" sz="2400" dirty="0"/>
              <a:t> You can hang out and watch a game.  </a:t>
            </a:r>
          </a:p>
          <a:p>
            <a:pPr lvl="1" eaLnBrk="1" hangingPunct="1">
              <a:spcBef>
                <a:spcPct val="50000"/>
              </a:spcBef>
              <a:buFontTx/>
              <a:buChar char="•"/>
            </a:pPr>
            <a:r>
              <a:rPr lang="en-US" altLang="en-US" sz="2400" dirty="0"/>
              <a:t> Or you can volunteer with Habitat.  </a:t>
            </a:r>
          </a:p>
          <a:p>
            <a:pPr eaLnBrk="1" hangingPunct="1">
              <a:spcBef>
                <a:spcPct val="50000"/>
              </a:spcBef>
              <a:buFontTx/>
              <a:buNone/>
            </a:pPr>
            <a:endParaRPr lang="en-US" altLang="en-US" sz="2400" dirty="0"/>
          </a:p>
          <a:p>
            <a:pPr eaLnBrk="1" hangingPunct="1">
              <a:spcBef>
                <a:spcPct val="50000"/>
              </a:spcBef>
              <a:buFontTx/>
              <a:buNone/>
            </a:pPr>
            <a:r>
              <a:rPr lang="en-US" altLang="en-US" sz="2400" dirty="0"/>
              <a:t>Are you required to volunteer?</a:t>
            </a:r>
          </a:p>
        </p:txBody>
      </p:sp>
      <p:pic>
        <p:nvPicPr>
          <p:cNvPr id="307202" name="Picture 2" descr="Image result for Habitat for Humanit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8075" y="1600200"/>
            <a:ext cx="5048250" cy="55239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1981200" y="274638"/>
            <a:ext cx="8229600" cy="563562"/>
          </a:xfrm>
        </p:spPr>
        <p:txBody>
          <a:bodyPr/>
          <a:lstStyle/>
          <a:p>
            <a:pPr eaLnBrk="1" hangingPunct="1"/>
            <a:r>
              <a:rPr lang="en-US" altLang="en-US" sz="3200" b="1"/>
              <a:t>Problems with Act Utilitarianism</a:t>
            </a:r>
          </a:p>
        </p:txBody>
      </p:sp>
      <p:sp>
        <p:nvSpPr>
          <p:cNvPr id="109571" name="Text Box 3"/>
          <p:cNvSpPr txBox="1">
            <a:spLocks noChangeArrowheads="1"/>
          </p:cNvSpPr>
          <p:nvPr/>
        </p:nvSpPr>
        <p:spPr bwMode="auto">
          <a:xfrm>
            <a:off x="762000" y="990600"/>
            <a:ext cx="944880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a:t>You’re up against a deadline and you’ve got some tricky code to write.  You still have the files from your old company and you remember someone on the team solving this problem.</a:t>
            </a:r>
          </a:p>
          <a:p>
            <a:pPr eaLnBrk="1" hangingPunct="1">
              <a:spcBef>
                <a:spcPct val="50000"/>
              </a:spcBef>
              <a:buFontTx/>
              <a:buNone/>
            </a:pPr>
            <a:endParaRPr lang="en-US" altLang="en-US" sz="2400" dirty="0"/>
          </a:p>
          <a:p>
            <a:pPr lvl="1" eaLnBrk="1" hangingPunct="1">
              <a:spcBef>
                <a:spcPct val="50000"/>
              </a:spcBef>
              <a:buFontTx/>
              <a:buChar char="•"/>
            </a:pPr>
            <a:r>
              <a:rPr lang="en-US" altLang="en-US" sz="2400" dirty="0"/>
              <a:t> You can go grab the old code and reuse it. </a:t>
            </a:r>
          </a:p>
          <a:p>
            <a:pPr lvl="1" eaLnBrk="1" hangingPunct="1">
              <a:spcBef>
                <a:spcPct val="50000"/>
              </a:spcBef>
              <a:buNone/>
            </a:pPr>
            <a:r>
              <a:rPr lang="en-US" altLang="en-US" sz="2400" dirty="0"/>
              <a:t> </a:t>
            </a:r>
          </a:p>
          <a:p>
            <a:pPr lvl="1" eaLnBrk="1" hangingPunct="1">
              <a:spcBef>
                <a:spcPct val="50000"/>
              </a:spcBef>
              <a:buFontTx/>
              <a:buChar char="•"/>
            </a:pPr>
            <a:r>
              <a:rPr lang="en-US" altLang="en-US" sz="2400" dirty="0"/>
              <a:t> Or you can rewrite the code.  </a:t>
            </a:r>
          </a:p>
          <a:p>
            <a:pPr eaLnBrk="1" hangingPunct="1">
              <a:spcBef>
                <a:spcPct val="50000"/>
              </a:spcBef>
              <a:buFontTx/>
              <a:buNone/>
            </a:pPr>
            <a:endParaRPr lang="en-US" altLang="en-US" sz="2400" dirty="0"/>
          </a:p>
          <a:p>
            <a:pPr eaLnBrk="1" hangingPunct="1">
              <a:spcBef>
                <a:spcPct val="50000"/>
              </a:spcBef>
              <a:buFontTx/>
              <a:buNone/>
            </a:pPr>
            <a:r>
              <a:rPr lang="en-US" altLang="en-US" sz="2400" dirty="0"/>
              <a:t>Do you ask yourself questions like, </a:t>
            </a:r>
          </a:p>
          <a:p>
            <a:pPr lvl="1" eaLnBrk="1" hangingPunct="1">
              <a:spcBef>
                <a:spcPct val="50000"/>
              </a:spcBef>
              <a:buFontTx/>
              <a:buNone/>
            </a:pPr>
            <a:r>
              <a:rPr lang="en-US" altLang="en-US" sz="2400" dirty="0"/>
              <a:t>“How long will it take to write the code?” or </a:t>
            </a:r>
          </a:p>
          <a:p>
            <a:pPr lvl="1" eaLnBrk="1" hangingPunct="1">
              <a:spcBef>
                <a:spcPct val="50000"/>
              </a:spcBef>
              <a:buFontTx/>
              <a:buNone/>
            </a:pPr>
            <a:r>
              <a:rPr lang="en-US" altLang="en-US" sz="2400" dirty="0"/>
              <a:t>“How likely is it that someone will find out?”</a:t>
            </a:r>
          </a:p>
        </p:txBody>
      </p:sp>
      <p:pic>
        <p:nvPicPr>
          <p:cNvPr id="308226" name="Picture 2" descr="Image result for computer co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6678" y="3352800"/>
            <a:ext cx="4299097" cy="3220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55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571">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9571">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957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1981200" y="274638"/>
            <a:ext cx="8229600" cy="487362"/>
          </a:xfrm>
        </p:spPr>
        <p:txBody>
          <a:bodyPr/>
          <a:lstStyle/>
          <a:p>
            <a:pPr eaLnBrk="1" hangingPunct="1"/>
            <a:r>
              <a:rPr lang="en-US" altLang="en-US" sz="3200" b="1"/>
              <a:t>Rule Utilitarianism</a:t>
            </a:r>
          </a:p>
        </p:txBody>
      </p:sp>
      <p:sp>
        <p:nvSpPr>
          <p:cNvPr id="112643" name="Text Box 3"/>
          <p:cNvSpPr txBox="1">
            <a:spLocks noChangeArrowheads="1"/>
          </p:cNvSpPr>
          <p:nvPr/>
        </p:nvSpPr>
        <p:spPr bwMode="auto">
          <a:xfrm>
            <a:off x="1295400" y="1371600"/>
            <a:ext cx="8305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a:t>On every move, choose the action that accords with general rules that lead to the highest utility.</a:t>
            </a:r>
          </a:p>
        </p:txBody>
      </p:sp>
      <p:sp>
        <p:nvSpPr>
          <p:cNvPr id="112644" name="Text Box 4"/>
          <p:cNvSpPr txBox="1">
            <a:spLocks noChangeArrowheads="1"/>
          </p:cNvSpPr>
          <p:nvPr/>
        </p:nvSpPr>
        <p:spPr bwMode="auto">
          <a:xfrm>
            <a:off x="1981200" y="2667000"/>
            <a:ext cx="6096000"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endParaRPr lang="en-US" altLang="en-US" sz="2400" dirty="0"/>
          </a:p>
          <a:p>
            <a:pPr eaLnBrk="1" hangingPunct="1">
              <a:spcBef>
                <a:spcPct val="0"/>
              </a:spcBef>
            </a:pPr>
            <a:r>
              <a:rPr lang="en-US" altLang="en-US" sz="2400" dirty="0"/>
              <a:t> The Super Bowl problem.</a:t>
            </a:r>
          </a:p>
          <a:p>
            <a:pPr eaLnBrk="1" hangingPunct="1">
              <a:spcBef>
                <a:spcPct val="0"/>
              </a:spcBef>
            </a:pPr>
            <a:endParaRPr lang="en-US" altLang="en-US" sz="2400" dirty="0"/>
          </a:p>
          <a:p>
            <a:pPr eaLnBrk="1" hangingPunct="1">
              <a:spcBef>
                <a:spcPct val="0"/>
              </a:spcBef>
            </a:pPr>
            <a:endParaRPr lang="en-US" altLang="en-US" sz="2400" dirty="0"/>
          </a:p>
          <a:p>
            <a:pPr eaLnBrk="1" hangingPunct="1">
              <a:spcBef>
                <a:spcPct val="0"/>
              </a:spcBef>
            </a:pPr>
            <a:r>
              <a:rPr lang="en-US" altLang="en-US" sz="2400" dirty="0"/>
              <a:t> The Saturday morning problem.</a:t>
            </a:r>
          </a:p>
          <a:p>
            <a:pPr eaLnBrk="1" hangingPunct="1">
              <a:spcBef>
                <a:spcPct val="0"/>
              </a:spcBef>
            </a:pPr>
            <a:endParaRPr lang="en-US" altLang="en-US" sz="2400" dirty="0"/>
          </a:p>
          <a:p>
            <a:pPr eaLnBrk="1" hangingPunct="1">
              <a:spcBef>
                <a:spcPct val="0"/>
              </a:spcBef>
            </a:pPr>
            <a:endParaRPr lang="en-US" altLang="en-US" sz="2400" dirty="0"/>
          </a:p>
          <a:p>
            <a:pPr eaLnBrk="1" hangingPunct="1">
              <a:spcBef>
                <a:spcPct val="0"/>
              </a:spcBef>
            </a:pPr>
            <a:r>
              <a:rPr lang="en-US" altLang="en-US" sz="2400" dirty="0"/>
              <a:t> The code sharing problem.</a:t>
            </a:r>
          </a:p>
          <a:p>
            <a:pPr eaLnBrk="1" hangingPunct="1">
              <a:spcBef>
                <a:spcPct val="50000"/>
              </a:spcBef>
              <a:buFontTx/>
              <a:buNone/>
            </a:pPr>
            <a:endParaRPr lang="en-US" altLang="en-US" sz="2400" dirty="0"/>
          </a:p>
        </p:txBody>
      </p:sp>
      <p:pic>
        <p:nvPicPr>
          <p:cNvPr id="5" name="Picture 2" descr="Image result for Habitat for Humanit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9700" y="3124200"/>
            <a:ext cx="2362200" cy="258477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computer co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5257800"/>
            <a:ext cx="1828800" cy="13698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cooperinc.com/wp-content/uploads/2016/02/superbowl_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3600" y="2581811"/>
            <a:ext cx="3200400" cy="13805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1981200" y="274638"/>
            <a:ext cx="8229600" cy="563562"/>
          </a:xfrm>
        </p:spPr>
        <p:txBody>
          <a:bodyPr/>
          <a:lstStyle/>
          <a:p>
            <a:pPr eaLnBrk="1" hangingPunct="1"/>
            <a:r>
              <a:rPr lang="en-US" altLang="en-US" sz="3200" b="1"/>
              <a:t>Implementing Utilitarianism</a:t>
            </a:r>
          </a:p>
        </p:txBody>
      </p:sp>
      <p:sp>
        <p:nvSpPr>
          <p:cNvPr id="116739" name="Rectangle 6"/>
          <p:cNvSpPr>
            <a:spLocks noChangeArrowheads="1"/>
          </p:cNvSpPr>
          <p:nvPr/>
        </p:nvSpPr>
        <p:spPr bwMode="auto">
          <a:xfrm>
            <a:off x="1524001" y="30728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aphicFrame>
        <p:nvGraphicFramePr>
          <p:cNvPr id="116740" name="Object 5"/>
          <p:cNvGraphicFramePr>
            <a:graphicFrameLocks noChangeAspect="1"/>
          </p:cNvGraphicFramePr>
          <p:nvPr>
            <p:extLst/>
          </p:nvPr>
        </p:nvGraphicFramePr>
        <p:xfrm>
          <a:off x="3335338" y="1981200"/>
          <a:ext cx="6056312" cy="954088"/>
        </p:xfrm>
        <a:graphic>
          <a:graphicData uri="http://schemas.openxmlformats.org/presentationml/2006/ole">
            <mc:AlternateContent xmlns:mc="http://schemas.openxmlformats.org/markup-compatibility/2006">
              <mc:Choice xmlns:v="urn:schemas-microsoft-com:vml" Requires="v">
                <p:oleObj spid="_x0000_s307230" name="Equation" r:id="rId4" imgW="2171520" imgH="342720" progId="Equation.3">
                  <p:embed/>
                </p:oleObj>
              </mc:Choice>
              <mc:Fallback>
                <p:oleObj name="Equation" r:id="rId4" imgW="2171520" imgH="342720" progId="Equation.3">
                  <p:embed/>
                  <p:pic>
                    <p:nvPicPr>
                      <p:cNvPr id="116740" name="Object 5"/>
                      <p:cNvPicPr>
                        <a:picLocks noChangeAspect="1" noChangeArrowheads="1"/>
                      </p:cNvPicPr>
                      <p:nvPr/>
                    </p:nvPicPr>
                    <p:blipFill>
                      <a:blip r:embed="rId5"/>
                      <a:srcRect/>
                      <a:stretch>
                        <a:fillRect/>
                      </a:stretch>
                    </p:blipFill>
                    <p:spPr bwMode="auto">
                      <a:xfrm>
                        <a:off x="3335338" y="1981200"/>
                        <a:ext cx="60563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6741" name="Object 7"/>
          <p:cNvGraphicFramePr>
            <a:graphicFrameLocks noGrp="1" noChangeAspect="1"/>
          </p:cNvGraphicFramePr>
          <p:nvPr>
            <p:ph idx="1"/>
            <p:extLst/>
          </p:nvPr>
        </p:nvGraphicFramePr>
        <p:xfrm>
          <a:off x="3352800" y="4267200"/>
          <a:ext cx="6172200" cy="890588"/>
        </p:xfrm>
        <a:graphic>
          <a:graphicData uri="http://schemas.openxmlformats.org/presentationml/2006/ole">
            <mc:AlternateContent xmlns:mc="http://schemas.openxmlformats.org/markup-compatibility/2006">
              <mc:Choice xmlns:v="urn:schemas-microsoft-com:vml" Requires="v">
                <p:oleObj spid="_x0000_s307231" name="Equation" r:id="rId6" imgW="2374560" imgH="342720" progId="Equation.3">
                  <p:embed/>
                </p:oleObj>
              </mc:Choice>
              <mc:Fallback>
                <p:oleObj name="Equation" r:id="rId6" imgW="2374560" imgH="342720" progId="Equation.3">
                  <p:embed/>
                  <p:pic>
                    <p:nvPicPr>
                      <p:cNvPr id="116741" name="Object 7"/>
                      <p:cNvPicPr>
                        <a:picLocks noChangeAspect="1" noChangeArrowheads="1"/>
                      </p:cNvPicPr>
                      <p:nvPr/>
                    </p:nvPicPr>
                    <p:blipFill>
                      <a:blip r:embed="rId7"/>
                      <a:srcRect/>
                      <a:stretch>
                        <a:fillRect/>
                      </a:stretch>
                    </p:blipFill>
                    <p:spPr bwMode="auto">
                      <a:xfrm>
                        <a:off x="3352800" y="4267200"/>
                        <a:ext cx="6172200" cy="890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extBox 1"/>
          <p:cNvSpPr txBox="1"/>
          <p:nvPr/>
        </p:nvSpPr>
        <p:spPr>
          <a:xfrm>
            <a:off x="1828800" y="2057400"/>
            <a:ext cx="1066800" cy="523220"/>
          </a:xfrm>
          <a:prstGeom prst="rect">
            <a:avLst/>
          </a:prstGeom>
          <a:noFill/>
        </p:spPr>
        <p:txBody>
          <a:bodyPr wrap="square" rtlCol="0">
            <a:spAutoFit/>
          </a:bodyPr>
          <a:lstStyle/>
          <a:p>
            <a:r>
              <a:rPr lang="en-US" sz="2800" dirty="0"/>
              <a:t>ACT: </a:t>
            </a:r>
          </a:p>
        </p:txBody>
      </p:sp>
      <p:sp>
        <p:nvSpPr>
          <p:cNvPr id="7" name="TextBox 6"/>
          <p:cNvSpPr txBox="1"/>
          <p:nvPr/>
        </p:nvSpPr>
        <p:spPr>
          <a:xfrm>
            <a:off x="1828800" y="4343400"/>
            <a:ext cx="1600200" cy="523220"/>
          </a:xfrm>
          <a:prstGeom prst="rect">
            <a:avLst/>
          </a:prstGeom>
          <a:noFill/>
        </p:spPr>
        <p:txBody>
          <a:bodyPr wrap="square" rtlCol="0">
            <a:spAutoFit/>
          </a:bodyPr>
          <a:lstStyle/>
          <a:p>
            <a:r>
              <a:rPr lang="en-US" sz="2800" dirty="0"/>
              <a:t>RULE: </a:t>
            </a:r>
          </a:p>
        </p:txBody>
      </p:sp>
      <p:sp>
        <p:nvSpPr>
          <p:cNvPr id="3" name="Oval 2"/>
          <p:cNvSpPr/>
          <p:nvPr/>
        </p:nvSpPr>
        <p:spPr>
          <a:xfrm>
            <a:off x="5410200" y="1981200"/>
            <a:ext cx="8382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7101" name="Picture 365" descr="https://upload.wikimedia.org/wikipedia/commons/thumb/5/59/Si_sinc.svg/670px-Si_sinc.svg.png">
            <a:extLst>
              <a:ext uri="{FF2B5EF4-FFF2-40B4-BE49-F238E27FC236}">
                <a16:creationId xmlns:a16="http://schemas.microsoft.com/office/drawing/2014/main" id="{7E3C9F5B-34C8-4ABA-A178-734C00406A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91400" y="2978851"/>
            <a:ext cx="4552950" cy="3621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362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710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67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3"/>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1710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3"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1981200" y="274638"/>
            <a:ext cx="8229600" cy="715962"/>
          </a:xfrm>
        </p:spPr>
        <p:txBody>
          <a:bodyPr/>
          <a:lstStyle/>
          <a:p>
            <a:r>
              <a:rPr lang="en-US" altLang="en-US" sz="3200" b="1" dirty="0"/>
              <a:t>Optimality?</a:t>
            </a:r>
          </a:p>
        </p:txBody>
      </p:sp>
      <p:sp>
        <p:nvSpPr>
          <p:cNvPr id="117763" name="Rectangle 3"/>
          <p:cNvSpPr>
            <a:spLocks noGrp="1" noChangeArrowheads="1"/>
          </p:cNvSpPr>
          <p:nvPr>
            <p:ph type="body" idx="1"/>
          </p:nvPr>
        </p:nvSpPr>
        <p:spPr>
          <a:xfrm>
            <a:off x="1981200" y="1219201"/>
            <a:ext cx="8229600" cy="4525963"/>
          </a:xfrm>
        </p:spPr>
        <p:txBody>
          <a:bodyPr/>
          <a:lstStyle/>
          <a:p>
            <a:r>
              <a:rPr lang="en-US" altLang="en-US" sz="2400"/>
              <a:t>Optimal behavior (in some sense): Explore all paths and choose the best.</a:t>
            </a:r>
          </a:p>
          <a:p>
            <a:endParaRPr lang="en-US" altLang="en-US" sz="2400"/>
          </a:p>
          <a:p>
            <a:endParaRPr lang="en-US" altLang="en-US" sz="2400"/>
          </a:p>
          <a:p>
            <a:endParaRPr lang="en-US" altLang="en-US" sz="2400"/>
          </a:p>
          <a:p>
            <a:endParaRPr lang="en-US" altLang="en-US" sz="2400"/>
          </a:p>
          <a:p>
            <a:endParaRPr lang="en-US" altLang="en-US" sz="2400"/>
          </a:p>
          <a:p>
            <a:endParaRPr lang="en-US" altLang="en-US" sz="2400"/>
          </a:p>
          <a:p>
            <a:pPr>
              <a:buFontTx/>
              <a:buNone/>
            </a:pPr>
            <a:endParaRPr lang="en-US" altLang="en-US" sz="24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981200" y="274638"/>
            <a:ext cx="8229600" cy="563562"/>
          </a:xfrm>
        </p:spPr>
        <p:txBody>
          <a:bodyPr/>
          <a:lstStyle/>
          <a:p>
            <a:pPr eaLnBrk="1" hangingPunct="1"/>
            <a:r>
              <a:rPr lang="en-US" altLang="en-US" sz="3200" b="1"/>
              <a:t>Which Can be Moral or Immoral?</a:t>
            </a:r>
          </a:p>
        </p:txBody>
      </p:sp>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066800"/>
            <a:ext cx="3048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2292" name="Object 4"/>
          <p:cNvGraphicFramePr>
            <a:graphicFrameLocks noGrp="1" noChangeAspect="1"/>
          </p:cNvGraphicFramePr>
          <p:nvPr>
            <p:ph idx="1"/>
          </p:nvPr>
        </p:nvGraphicFramePr>
        <p:xfrm>
          <a:off x="7467600" y="1143000"/>
          <a:ext cx="2959100" cy="2235200"/>
        </p:xfrm>
        <a:graphic>
          <a:graphicData uri="http://schemas.openxmlformats.org/presentationml/2006/ole">
            <mc:AlternateContent xmlns:mc="http://schemas.openxmlformats.org/markup-compatibility/2006">
              <mc:Choice xmlns:v="urn:schemas-microsoft-com:vml" Requires="v">
                <p:oleObj spid="_x0000_s12468" name="CorelPhotoPaint.Image.10" r:id="rId5" imgW="2958730" imgH="2234921" progId="CorelPhotoPaint.Image.10">
                  <p:embed/>
                </p:oleObj>
              </mc:Choice>
              <mc:Fallback>
                <p:oleObj name="CorelPhotoPaint.Image.10" r:id="rId5" imgW="2958730" imgH="2234921" progId="CorelPhotoPaint.Image.10">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7600" y="1143000"/>
                        <a:ext cx="29591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2293"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2971801"/>
            <a:ext cx="2146300" cy="297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1981200" y="274638"/>
            <a:ext cx="8229600" cy="715962"/>
          </a:xfrm>
        </p:spPr>
        <p:txBody>
          <a:bodyPr/>
          <a:lstStyle/>
          <a:p>
            <a:r>
              <a:rPr lang="en-US" altLang="en-US" sz="3200" b="1"/>
              <a:t>Bounded Rationality</a:t>
            </a:r>
          </a:p>
        </p:txBody>
      </p:sp>
      <p:sp>
        <p:nvSpPr>
          <p:cNvPr id="119811" name="Rectangle 3"/>
          <p:cNvSpPr>
            <a:spLocks noGrp="1" noChangeArrowheads="1"/>
          </p:cNvSpPr>
          <p:nvPr>
            <p:ph type="body" idx="1"/>
          </p:nvPr>
        </p:nvSpPr>
        <p:spPr>
          <a:xfrm>
            <a:off x="1981200" y="1219201"/>
            <a:ext cx="8229600" cy="4525963"/>
          </a:xfrm>
        </p:spPr>
        <p:txBody>
          <a:bodyPr/>
          <a:lstStyle/>
          <a:p>
            <a:r>
              <a:rPr lang="en-US" altLang="en-US" sz="2400"/>
              <a:t>Optimal behavior (in some sense): Explore all paths and choose the best.</a:t>
            </a:r>
          </a:p>
          <a:p>
            <a:endParaRPr lang="en-US" altLang="en-US" sz="2400"/>
          </a:p>
          <a:p>
            <a:endParaRPr lang="en-US" altLang="en-US" sz="2400"/>
          </a:p>
          <a:p>
            <a:endParaRPr lang="en-US" altLang="en-US" sz="2400"/>
          </a:p>
          <a:p>
            <a:endParaRPr lang="en-US" altLang="en-US" sz="2400"/>
          </a:p>
          <a:p>
            <a:endParaRPr lang="en-US" altLang="en-US" sz="2400"/>
          </a:p>
          <a:p>
            <a:endParaRPr lang="en-US" altLang="en-US" sz="2400"/>
          </a:p>
          <a:p>
            <a:endParaRPr lang="en-US" altLang="en-US" sz="2400"/>
          </a:p>
          <a:p>
            <a:pPr>
              <a:buFontTx/>
              <a:buNone/>
            </a:pPr>
            <a:endParaRPr lang="en-US" altLang="en-US" sz="2400"/>
          </a:p>
        </p:txBody>
      </p:sp>
      <p:pic>
        <p:nvPicPr>
          <p:cNvPr id="1198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2133600"/>
            <a:ext cx="4286250" cy="321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1981200" y="274638"/>
            <a:ext cx="8229600" cy="715962"/>
          </a:xfrm>
        </p:spPr>
        <p:txBody>
          <a:bodyPr/>
          <a:lstStyle/>
          <a:p>
            <a:r>
              <a:rPr lang="en-US" altLang="en-US" sz="3200" b="1"/>
              <a:t>Bounded Rationality</a:t>
            </a:r>
          </a:p>
        </p:txBody>
      </p:sp>
      <p:sp>
        <p:nvSpPr>
          <p:cNvPr id="121859" name="Rectangle 3"/>
          <p:cNvSpPr>
            <a:spLocks noGrp="1" noChangeArrowheads="1"/>
          </p:cNvSpPr>
          <p:nvPr>
            <p:ph type="body" idx="1"/>
          </p:nvPr>
        </p:nvSpPr>
        <p:spPr>
          <a:xfrm>
            <a:off x="1981200" y="1219200"/>
            <a:ext cx="8229600" cy="3048000"/>
          </a:xfrm>
        </p:spPr>
        <p:txBody>
          <a:bodyPr/>
          <a:lstStyle/>
          <a:p>
            <a:r>
              <a:rPr lang="en-US" altLang="en-US" sz="2400" dirty="0"/>
              <a:t>Optimal behavior (in some sense): Explore all paths and choose the best.</a:t>
            </a:r>
          </a:p>
          <a:p>
            <a:endParaRPr lang="en-US" altLang="en-US" sz="2400" dirty="0"/>
          </a:p>
          <a:p>
            <a:endParaRPr lang="en-US" altLang="en-US" sz="2400" dirty="0"/>
          </a:p>
          <a:p>
            <a:endParaRPr lang="en-US" altLang="en-US" sz="2400" dirty="0"/>
          </a:p>
          <a:p>
            <a:r>
              <a:rPr lang="en-US" altLang="en-US" sz="2400" dirty="0"/>
              <a:t>Bounded rationality: Stop and choose the first path that results in a state whose value is above threshold.</a:t>
            </a:r>
          </a:p>
          <a:p>
            <a:endParaRPr lang="en-US" altLang="en-US" sz="2400" dirty="0"/>
          </a:p>
          <a:p>
            <a:endParaRPr lang="en-US" altLang="en-US" sz="2400" dirty="0"/>
          </a:p>
          <a:p>
            <a:pPr>
              <a:buFontTx/>
              <a:buNone/>
            </a:pPr>
            <a:endParaRPr lang="en-US" altLang="en-US" sz="2400" dirty="0"/>
          </a:p>
        </p:txBody>
      </p:sp>
      <p:sp>
        <p:nvSpPr>
          <p:cNvPr id="121860" name="TextBox 1"/>
          <p:cNvSpPr txBox="1">
            <a:spLocks noChangeArrowheads="1"/>
          </p:cNvSpPr>
          <p:nvPr/>
        </p:nvSpPr>
        <p:spPr bwMode="auto">
          <a:xfrm>
            <a:off x="4343400" y="5410201"/>
            <a:ext cx="4953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i="1" dirty="0"/>
              <a:t>Recall where Dante put the folks who can’t make up their minds.</a:t>
            </a:r>
          </a:p>
        </p:txBody>
      </p:sp>
      <p:sp>
        <p:nvSpPr>
          <p:cNvPr id="2" name="TextBox 1"/>
          <p:cNvSpPr txBox="1"/>
          <p:nvPr/>
        </p:nvSpPr>
        <p:spPr>
          <a:xfrm>
            <a:off x="3276600" y="4495801"/>
            <a:ext cx="4267200" cy="461665"/>
          </a:xfrm>
          <a:prstGeom prst="rect">
            <a:avLst/>
          </a:prstGeom>
          <a:noFill/>
        </p:spPr>
        <p:txBody>
          <a:bodyPr wrap="square" rtlCol="0">
            <a:spAutoFit/>
          </a:bodyPr>
          <a:lstStyle/>
          <a:p>
            <a:r>
              <a:rPr lang="en-US" sz="2400" b="1" i="1" dirty="0"/>
              <a:t>Satisfice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18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0" grpId="0"/>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1981200" y="274638"/>
            <a:ext cx="8229600" cy="715962"/>
          </a:xfrm>
        </p:spPr>
        <p:txBody>
          <a:bodyPr/>
          <a:lstStyle/>
          <a:p>
            <a:r>
              <a:rPr lang="en-US" altLang="en-US" sz="3200" b="1"/>
              <a:t>Bounded Rationality</a:t>
            </a:r>
          </a:p>
        </p:txBody>
      </p:sp>
      <p:sp>
        <p:nvSpPr>
          <p:cNvPr id="123907" name="Rectangle 3"/>
          <p:cNvSpPr>
            <a:spLocks noGrp="1" noChangeArrowheads="1"/>
          </p:cNvSpPr>
          <p:nvPr>
            <p:ph type="body" idx="1"/>
          </p:nvPr>
        </p:nvSpPr>
        <p:spPr>
          <a:xfrm>
            <a:off x="1981200" y="1219200"/>
            <a:ext cx="8229600" cy="3048000"/>
          </a:xfrm>
        </p:spPr>
        <p:txBody>
          <a:bodyPr/>
          <a:lstStyle/>
          <a:p>
            <a:r>
              <a:rPr lang="en-US" altLang="en-US" sz="2400"/>
              <a:t>Optimal behavior (in some sense): Explore all paths and choose the best.</a:t>
            </a:r>
          </a:p>
          <a:p>
            <a:endParaRPr lang="en-US" altLang="en-US" sz="2400"/>
          </a:p>
          <a:p>
            <a:endParaRPr lang="en-US" altLang="en-US" sz="2400"/>
          </a:p>
          <a:p>
            <a:endParaRPr lang="en-US" altLang="en-US" sz="2400"/>
          </a:p>
          <a:p>
            <a:r>
              <a:rPr lang="en-US" altLang="en-US" sz="2400"/>
              <a:t>Bounded rationality: Stop and choose the first path that results in a state whose value is above threshold.</a:t>
            </a:r>
          </a:p>
          <a:p>
            <a:endParaRPr lang="en-US" altLang="en-US" sz="2400"/>
          </a:p>
          <a:p>
            <a:endParaRPr lang="en-US" altLang="en-US" sz="2400"/>
          </a:p>
          <a:p>
            <a:pPr>
              <a:buFontTx/>
              <a:buNone/>
            </a:pPr>
            <a:endParaRPr lang="en-US" altLang="en-US" sz="2400"/>
          </a:p>
        </p:txBody>
      </p:sp>
      <p:sp>
        <p:nvSpPr>
          <p:cNvPr id="123908" name="Text Box 4"/>
          <p:cNvSpPr txBox="1">
            <a:spLocks noChangeArrowheads="1"/>
          </p:cNvSpPr>
          <p:nvPr/>
        </p:nvSpPr>
        <p:spPr bwMode="auto">
          <a:xfrm>
            <a:off x="4191000" y="4648200"/>
            <a:ext cx="54864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The Sveriges Riksbank Prize in Economic Sciences in Memory of Alfred Nobel 1978, awarded to Herbert Simon:</a:t>
            </a:r>
          </a:p>
        </p:txBody>
      </p:sp>
      <p:sp>
        <p:nvSpPr>
          <p:cNvPr id="123909" name="Text Box 5"/>
          <p:cNvSpPr txBox="1">
            <a:spLocks noChangeArrowheads="1"/>
          </p:cNvSpPr>
          <p:nvPr/>
        </p:nvSpPr>
        <p:spPr bwMode="auto">
          <a:xfrm>
            <a:off x="4419600" y="5715000"/>
            <a:ext cx="5562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"for his pioneering research into the decision-making process within economic organizations" </a:t>
            </a:r>
          </a:p>
        </p:txBody>
      </p:sp>
      <p:pic>
        <p:nvPicPr>
          <p:cNvPr id="12391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4343400"/>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954" name="Title 1"/>
          <p:cNvSpPr>
            <a:spLocks noGrp="1"/>
          </p:cNvSpPr>
          <p:nvPr>
            <p:ph type="title"/>
          </p:nvPr>
        </p:nvSpPr>
        <p:spPr/>
        <p:txBody>
          <a:bodyPr/>
          <a:lstStyle/>
          <a:p>
            <a:endParaRPr lang="en-US" altLang="en-US"/>
          </a:p>
        </p:txBody>
      </p:sp>
      <p:pic>
        <p:nvPicPr>
          <p:cNvPr id="1259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6201"/>
            <a:ext cx="9188450" cy="631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1"/>
          <p:cNvSpPr/>
          <p:nvPr/>
        </p:nvSpPr>
        <p:spPr>
          <a:xfrm>
            <a:off x="1676400" y="1524000"/>
            <a:ext cx="9525000" cy="838200"/>
          </a:xfrm>
          <a:prstGeom prst="roundRect">
            <a:avLst/>
          </a:prstGeom>
          <a:solidFill>
            <a:srgbClr val="DCEFF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002" name="Rectangle 2"/>
          <p:cNvSpPr>
            <a:spLocks noGrp="1" noChangeArrowheads="1"/>
          </p:cNvSpPr>
          <p:nvPr>
            <p:ph type="title"/>
          </p:nvPr>
        </p:nvSpPr>
        <p:spPr>
          <a:xfrm>
            <a:off x="1981200" y="252152"/>
            <a:ext cx="8229600" cy="639762"/>
          </a:xfrm>
        </p:spPr>
        <p:txBody>
          <a:bodyPr/>
          <a:lstStyle/>
          <a:p>
            <a:pPr eaLnBrk="1" hangingPunct="1"/>
            <a:r>
              <a:rPr lang="en-US" altLang="en-US" sz="3200" b="1" dirty="0"/>
              <a:t>Implementing Utilitarianism</a:t>
            </a:r>
          </a:p>
        </p:txBody>
      </p:sp>
      <p:sp>
        <p:nvSpPr>
          <p:cNvPr id="5" name="Rectangle 3"/>
          <p:cNvSpPr txBox="1">
            <a:spLocks noChangeArrowheads="1"/>
          </p:cNvSpPr>
          <p:nvPr/>
        </p:nvSpPr>
        <p:spPr bwMode="auto">
          <a:xfrm>
            <a:off x="1066800" y="1731362"/>
            <a:ext cx="10287000" cy="482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09600" indent="-609600" eaLnBrk="1" hangingPunct="1">
              <a:lnSpc>
                <a:spcPct val="90000"/>
              </a:lnSpc>
              <a:buFontTx/>
              <a:buAutoNum type="arabicPeriod"/>
            </a:pPr>
            <a:r>
              <a:rPr lang="en-US" altLang="en-US" sz="2400" kern="0" dirty="0"/>
              <a:t>Determine the audience (the beings who may be affected). </a:t>
            </a:r>
          </a:p>
          <a:p>
            <a:pPr marL="609600" indent="-609600" eaLnBrk="1" hangingPunct="1">
              <a:lnSpc>
                <a:spcPct val="90000"/>
              </a:lnSpc>
              <a:buFontTx/>
              <a:buAutoNum type="arabicPeriod"/>
            </a:pPr>
            <a:endParaRPr lang="en-US" altLang="en-US" sz="2400" kern="0" dirty="0"/>
          </a:p>
          <a:p>
            <a:pPr marL="609600" indent="-609600" eaLnBrk="1" hangingPunct="1">
              <a:lnSpc>
                <a:spcPct val="90000"/>
              </a:lnSpc>
              <a:buFontTx/>
              <a:buAutoNum type="arabicPeriod"/>
            </a:pPr>
            <a:r>
              <a:rPr lang="en-US" altLang="en-US" sz="2400" kern="0" dirty="0"/>
              <a:t>Determine the positive and negative effects of the alternative actions or policies. </a:t>
            </a:r>
          </a:p>
          <a:p>
            <a:pPr marL="609600" indent="-609600" eaLnBrk="1" hangingPunct="1">
              <a:lnSpc>
                <a:spcPct val="90000"/>
              </a:lnSpc>
              <a:buFontTx/>
              <a:buAutoNum type="arabicPeriod"/>
            </a:pPr>
            <a:endParaRPr lang="en-US" altLang="en-US" sz="2400" kern="0" dirty="0"/>
          </a:p>
          <a:p>
            <a:pPr marL="609600" indent="-609600" eaLnBrk="1" hangingPunct="1">
              <a:lnSpc>
                <a:spcPct val="90000"/>
              </a:lnSpc>
              <a:buFontTx/>
              <a:buAutoNum type="arabicPeriod"/>
            </a:pPr>
            <a:r>
              <a:rPr lang="en-US" altLang="en-US" sz="2400" kern="0" dirty="0"/>
              <a:t>Construct a utility function that weights those affects appropriately.</a:t>
            </a:r>
          </a:p>
          <a:p>
            <a:pPr marL="609600" indent="-609600" eaLnBrk="1" hangingPunct="1">
              <a:lnSpc>
                <a:spcPct val="90000"/>
              </a:lnSpc>
              <a:buFontTx/>
              <a:buAutoNum type="arabicPeriod"/>
            </a:pPr>
            <a:endParaRPr lang="en-US" altLang="en-US" sz="2400" kern="0" dirty="0"/>
          </a:p>
          <a:p>
            <a:pPr marL="609600" indent="-609600" eaLnBrk="1" hangingPunct="1">
              <a:lnSpc>
                <a:spcPct val="90000"/>
              </a:lnSpc>
              <a:buFontTx/>
              <a:buAutoNum type="arabicPeriod"/>
            </a:pPr>
            <a:r>
              <a:rPr lang="en-US" altLang="en-US" sz="2400" kern="0" dirty="0"/>
              <a:t>Compute the value of the utility function for each alternative. </a:t>
            </a:r>
          </a:p>
          <a:p>
            <a:pPr marL="609600" indent="-609600" eaLnBrk="1" hangingPunct="1">
              <a:lnSpc>
                <a:spcPct val="90000"/>
              </a:lnSpc>
              <a:buFontTx/>
              <a:buAutoNum type="arabicPeriod"/>
            </a:pPr>
            <a:endParaRPr lang="en-US" altLang="en-US" sz="2400" kern="0" dirty="0"/>
          </a:p>
          <a:p>
            <a:pPr marL="609600" indent="-609600" eaLnBrk="1" hangingPunct="1">
              <a:lnSpc>
                <a:spcPct val="90000"/>
              </a:lnSpc>
              <a:buFontTx/>
              <a:buAutoNum type="arabicPeriod"/>
            </a:pPr>
            <a:r>
              <a:rPr lang="en-US" altLang="en-US" sz="2400" kern="0" dirty="0"/>
              <a:t>Choose the alternative with the highest utility.</a:t>
            </a:r>
          </a:p>
        </p:txBody>
      </p:sp>
    </p:spTree>
    <p:extLst>
      <p:ext uri="{BB962C8B-B14F-4D97-AF65-F5344CB8AC3E}">
        <p14:creationId xmlns:p14="http://schemas.microsoft.com/office/powerpoint/2010/main" val="16201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1"/>
          <p:cNvSpPr/>
          <p:nvPr/>
        </p:nvSpPr>
        <p:spPr>
          <a:xfrm>
            <a:off x="1676400" y="2438400"/>
            <a:ext cx="9525000" cy="838200"/>
          </a:xfrm>
          <a:prstGeom prst="roundRect">
            <a:avLst/>
          </a:prstGeom>
          <a:solidFill>
            <a:srgbClr val="DCEFF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002" name="Rectangle 2"/>
          <p:cNvSpPr>
            <a:spLocks noGrp="1" noChangeArrowheads="1"/>
          </p:cNvSpPr>
          <p:nvPr>
            <p:ph type="title"/>
          </p:nvPr>
        </p:nvSpPr>
        <p:spPr>
          <a:xfrm>
            <a:off x="1981200" y="252152"/>
            <a:ext cx="8229600" cy="639762"/>
          </a:xfrm>
        </p:spPr>
        <p:txBody>
          <a:bodyPr/>
          <a:lstStyle/>
          <a:p>
            <a:pPr eaLnBrk="1" hangingPunct="1"/>
            <a:r>
              <a:rPr lang="en-US" altLang="en-US" sz="3200" b="1" dirty="0"/>
              <a:t>Implementing Utilitarianism</a:t>
            </a:r>
          </a:p>
        </p:txBody>
      </p:sp>
      <p:sp>
        <p:nvSpPr>
          <p:cNvPr id="5" name="Rectangle 3"/>
          <p:cNvSpPr txBox="1">
            <a:spLocks noChangeArrowheads="1"/>
          </p:cNvSpPr>
          <p:nvPr/>
        </p:nvSpPr>
        <p:spPr bwMode="auto">
          <a:xfrm>
            <a:off x="1066800" y="1731362"/>
            <a:ext cx="10287000" cy="482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09600" indent="-609600" eaLnBrk="1" hangingPunct="1">
              <a:lnSpc>
                <a:spcPct val="90000"/>
              </a:lnSpc>
              <a:buFontTx/>
              <a:buAutoNum type="arabicPeriod"/>
            </a:pPr>
            <a:r>
              <a:rPr lang="en-US" altLang="en-US" sz="2400" kern="0" dirty="0"/>
              <a:t>Determine the audience (the beings who may be affected). </a:t>
            </a:r>
          </a:p>
          <a:p>
            <a:pPr marL="609600" indent="-609600" eaLnBrk="1" hangingPunct="1">
              <a:lnSpc>
                <a:spcPct val="90000"/>
              </a:lnSpc>
              <a:buFontTx/>
              <a:buAutoNum type="arabicPeriod"/>
            </a:pPr>
            <a:endParaRPr lang="en-US" altLang="en-US" sz="2400" kern="0" dirty="0"/>
          </a:p>
          <a:p>
            <a:pPr marL="609600" indent="-609600" eaLnBrk="1" hangingPunct="1">
              <a:lnSpc>
                <a:spcPct val="90000"/>
              </a:lnSpc>
              <a:buFontTx/>
              <a:buAutoNum type="arabicPeriod"/>
            </a:pPr>
            <a:r>
              <a:rPr lang="en-US" altLang="en-US" sz="2400" kern="0" dirty="0"/>
              <a:t>Determine the positive and negative effects of the alternative actions or policies. </a:t>
            </a:r>
          </a:p>
          <a:p>
            <a:pPr marL="609600" indent="-609600" eaLnBrk="1" hangingPunct="1">
              <a:lnSpc>
                <a:spcPct val="90000"/>
              </a:lnSpc>
              <a:buFontTx/>
              <a:buAutoNum type="arabicPeriod"/>
            </a:pPr>
            <a:endParaRPr lang="en-US" altLang="en-US" sz="2400" kern="0" dirty="0"/>
          </a:p>
          <a:p>
            <a:pPr marL="609600" indent="-609600" eaLnBrk="1" hangingPunct="1">
              <a:lnSpc>
                <a:spcPct val="90000"/>
              </a:lnSpc>
              <a:buFontTx/>
              <a:buAutoNum type="arabicPeriod"/>
            </a:pPr>
            <a:r>
              <a:rPr lang="en-US" altLang="en-US" sz="2400" kern="0" dirty="0"/>
              <a:t>Construct a utility function that weights those affects appropriately.</a:t>
            </a:r>
          </a:p>
          <a:p>
            <a:pPr marL="609600" indent="-609600" eaLnBrk="1" hangingPunct="1">
              <a:lnSpc>
                <a:spcPct val="90000"/>
              </a:lnSpc>
              <a:buFontTx/>
              <a:buAutoNum type="arabicPeriod"/>
            </a:pPr>
            <a:endParaRPr lang="en-US" altLang="en-US" sz="2400" kern="0" dirty="0"/>
          </a:p>
          <a:p>
            <a:pPr marL="609600" indent="-609600" eaLnBrk="1" hangingPunct="1">
              <a:lnSpc>
                <a:spcPct val="90000"/>
              </a:lnSpc>
              <a:buFontTx/>
              <a:buAutoNum type="arabicPeriod"/>
            </a:pPr>
            <a:r>
              <a:rPr lang="en-US" altLang="en-US" sz="2400" kern="0" dirty="0"/>
              <a:t>Compute the value of the utility function for each alternative. </a:t>
            </a:r>
          </a:p>
          <a:p>
            <a:pPr marL="609600" indent="-609600" eaLnBrk="1" hangingPunct="1">
              <a:lnSpc>
                <a:spcPct val="90000"/>
              </a:lnSpc>
              <a:buFontTx/>
              <a:buAutoNum type="arabicPeriod"/>
            </a:pPr>
            <a:endParaRPr lang="en-US" altLang="en-US" sz="2400" kern="0" dirty="0"/>
          </a:p>
          <a:p>
            <a:pPr marL="609600" indent="-609600" eaLnBrk="1" hangingPunct="1">
              <a:lnSpc>
                <a:spcPct val="90000"/>
              </a:lnSpc>
              <a:buFontTx/>
              <a:buAutoNum type="arabicPeriod"/>
            </a:pPr>
            <a:r>
              <a:rPr lang="en-US" altLang="en-US" sz="2400" kern="0" dirty="0"/>
              <a:t>Choose the alternative with the highest utility.</a:t>
            </a:r>
          </a:p>
        </p:txBody>
      </p:sp>
    </p:spTree>
    <p:extLst>
      <p:ext uri="{BB962C8B-B14F-4D97-AF65-F5344CB8AC3E}">
        <p14:creationId xmlns:p14="http://schemas.microsoft.com/office/powerpoint/2010/main" val="37696630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1"/>
          <p:cNvSpPr/>
          <p:nvPr/>
        </p:nvSpPr>
        <p:spPr>
          <a:xfrm>
            <a:off x="1676400" y="2438400"/>
            <a:ext cx="9525000" cy="838200"/>
          </a:xfrm>
          <a:prstGeom prst="roundRect">
            <a:avLst/>
          </a:prstGeom>
          <a:solidFill>
            <a:srgbClr val="DCEFF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002" name="Rectangle 2"/>
          <p:cNvSpPr>
            <a:spLocks noGrp="1" noChangeArrowheads="1"/>
          </p:cNvSpPr>
          <p:nvPr>
            <p:ph type="title"/>
          </p:nvPr>
        </p:nvSpPr>
        <p:spPr>
          <a:xfrm>
            <a:off x="1981200" y="252152"/>
            <a:ext cx="8229600" cy="639762"/>
          </a:xfrm>
        </p:spPr>
        <p:txBody>
          <a:bodyPr/>
          <a:lstStyle/>
          <a:p>
            <a:pPr eaLnBrk="1" hangingPunct="1"/>
            <a:r>
              <a:rPr lang="en-US" altLang="en-US" sz="3200" b="1" dirty="0"/>
              <a:t>Implementing Utilitarianism</a:t>
            </a:r>
          </a:p>
        </p:txBody>
      </p:sp>
      <p:sp>
        <p:nvSpPr>
          <p:cNvPr id="5" name="Rectangle 3"/>
          <p:cNvSpPr txBox="1">
            <a:spLocks noChangeArrowheads="1"/>
          </p:cNvSpPr>
          <p:nvPr/>
        </p:nvSpPr>
        <p:spPr bwMode="auto">
          <a:xfrm>
            <a:off x="1066800" y="1731362"/>
            <a:ext cx="10287000" cy="482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09600" indent="-609600" eaLnBrk="1" hangingPunct="1">
              <a:lnSpc>
                <a:spcPct val="90000"/>
              </a:lnSpc>
              <a:buFontTx/>
              <a:buAutoNum type="arabicPeriod"/>
            </a:pPr>
            <a:r>
              <a:rPr lang="en-US" altLang="en-US" sz="2400" kern="0" dirty="0"/>
              <a:t>Determine the audience (the beings who may be affected). </a:t>
            </a:r>
          </a:p>
          <a:p>
            <a:pPr marL="609600" indent="-609600" eaLnBrk="1" hangingPunct="1">
              <a:lnSpc>
                <a:spcPct val="90000"/>
              </a:lnSpc>
              <a:buFontTx/>
              <a:buAutoNum type="arabicPeriod"/>
            </a:pPr>
            <a:endParaRPr lang="en-US" altLang="en-US" sz="2400" kern="0" dirty="0"/>
          </a:p>
          <a:p>
            <a:pPr marL="609600" indent="-609600" eaLnBrk="1" hangingPunct="1">
              <a:lnSpc>
                <a:spcPct val="90000"/>
              </a:lnSpc>
              <a:buFontTx/>
              <a:buAutoNum type="arabicPeriod"/>
            </a:pPr>
            <a:r>
              <a:rPr lang="en-US" altLang="en-US" sz="2400" kern="0" dirty="0"/>
              <a:t>Determine the positive and negative effects of the alternative actions or policies. </a:t>
            </a:r>
          </a:p>
          <a:p>
            <a:pPr marL="609600" indent="-609600" eaLnBrk="1" hangingPunct="1">
              <a:lnSpc>
                <a:spcPct val="90000"/>
              </a:lnSpc>
              <a:buFontTx/>
              <a:buAutoNum type="arabicPeriod"/>
            </a:pPr>
            <a:endParaRPr lang="en-US" altLang="en-US" sz="2400" kern="0" dirty="0"/>
          </a:p>
        </p:txBody>
      </p:sp>
      <p:pic>
        <p:nvPicPr>
          <p:cNvPr id="7" name="Picture 2" descr="http://www.thewrap.com/wp-content/uploads/2016/02/fbi-vs-appl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3581400"/>
            <a:ext cx="3771899"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82805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4611" y="766465"/>
            <a:ext cx="9753600" cy="5109091"/>
          </a:xfrm>
          <a:prstGeom prst="rect">
            <a:avLst/>
          </a:prstGeom>
        </p:spPr>
        <p:txBody>
          <a:bodyPr wrap="square">
            <a:spAutoFit/>
          </a:bodyPr>
          <a:lstStyle/>
          <a:p>
            <a:pPr eaLnBrk="1" hangingPunct="1"/>
            <a:r>
              <a:rPr lang="en-US" altLang="en-US" sz="2000" dirty="0"/>
              <a:t>Your first job after graduation is system administrator for a 200 person</a:t>
            </a:r>
          </a:p>
          <a:p>
            <a:pPr eaLnBrk="1" hangingPunct="1"/>
            <a:r>
              <a:rPr lang="en-US" altLang="en-US" sz="2000" dirty="0"/>
              <a:t>privately held manufacturing company. </a:t>
            </a:r>
          </a:p>
          <a:p>
            <a:pPr eaLnBrk="1" hangingPunct="1"/>
            <a:endParaRPr lang="en-US" altLang="en-US" sz="2000" dirty="0"/>
          </a:p>
          <a:p>
            <a:pPr eaLnBrk="1" hangingPunct="1"/>
            <a:r>
              <a:rPr lang="en-US" altLang="en-US" sz="2000" dirty="0"/>
              <a:t>The president/owner sends this message to the employees:</a:t>
            </a:r>
          </a:p>
          <a:p>
            <a:pPr lvl="1" eaLnBrk="1" hangingPunct="1">
              <a:spcBef>
                <a:spcPts val="1200"/>
              </a:spcBef>
            </a:pPr>
            <a:r>
              <a:rPr lang="en-US" altLang="en-US" i="1" dirty="0"/>
              <a:t>“I want to encourage each of you to make comments to me about any facet of our operation you care to. Your response should be made through our anonymizer program so that your identity will not be disclosed”</a:t>
            </a:r>
          </a:p>
          <a:p>
            <a:pPr lvl="1" eaLnBrk="1" hangingPunct="1"/>
            <a:endParaRPr lang="en-US" altLang="en-US" dirty="0"/>
          </a:p>
          <a:p>
            <a:pPr eaLnBrk="1" hangingPunct="1"/>
            <a:r>
              <a:rPr lang="en-US" altLang="en-US" sz="2000" dirty="0"/>
              <a:t>The president/owner finds one response saying:</a:t>
            </a:r>
          </a:p>
          <a:p>
            <a:pPr lvl="1" eaLnBrk="1" hangingPunct="1">
              <a:spcBef>
                <a:spcPts val="1200"/>
              </a:spcBef>
            </a:pPr>
            <a:r>
              <a:rPr lang="en-US" altLang="en-US" i="1" dirty="0"/>
              <a:t>“This company sucks. The only way I find to retaliate for the way I have been treated is sabotage. Every tenth part I turn out is defective.”</a:t>
            </a:r>
          </a:p>
          <a:p>
            <a:pPr lvl="1" eaLnBrk="1" hangingPunct="1"/>
            <a:endParaRPr lang="en-US" altLang="en-US" dirty="0"/>
          </a:p>
          <a:p>
            <a:pPr eaLnBrk="1" hangingPunct="1"/>
            <a:r>
              <a:rPr lang="en-US" altLang="en-US" sz="2000" dirty="0"/>
              <a:t>The president/owner insists that you examine the computer usage records to determine the identity of the alleged saboteur.</a:t>
            </a:r>
          </a:p>
          <a:p>
            <a:pPr eaLnBrk="1" hangingPunct="1"/>
            <a:endParaRPr lang="en-US" altLang="en-US" sz="2000" dirty="0"/>
          </a:p>
          <a:p>
            <a:pPr eaLnBrk="1" hangingPunct="1"/>
            <a:r>
              <a:rPr lang="en-US" altLang="en-US" sz="2000" b="1" i="1" dirty="0"/>
              <a:t>What should you do?</a:t>
            </a:r>
          </a:p>
        </p:txBody>
      </p:sp>
      <p:sp>
        <p:nvSpPr>
          <p:cNvPr id="3" name="TextBox 2"/>
          <p:cNvSpPr txBox="1"/>
          <p:nvPr/>
        </p:nvSpPr>
        <p:spPr>
          <a:xfrm>
            <a:off x="4950368" y="304800"/>
            <a:ext cx="2245743" cy="461665"/>
          </a:xfrm>
          <a:prstGeom prst="rect">
            <a:avLst/>
          </a:prstGeom>
          <a:noFill/>
        </p:spPr>
        <p:txBody>
          <a:bodyPr wrap="none" rtlCol="0">
            <a:spAutoFit/>
          </a:bodyPr>
          <a:lstStyle/>
          <a:p>
            <a:r>
              <a:rPr lang="en-US" sz="2400" b="1" dirty="0"/>
              <a:t>Your First Job</a:t>
            </a:r>
          </a:p>
        </p:txBody>
      </p:sp>
      <p:sp>
        <p:nvSpPr>
          <p:cNvPr id="4" name="TextBox 3"/>
          <p:cNvSpPr txBox="1"/>
          <p:nvPr/>
        </p:nvSpPr>
        <p:spPr>
          <a:xfrm>
            <a:off x="500719" y="6107668"/>
            <a:ext cx="11382283" cy="369332"/>
          </a:xfrm>
          <a:prstGeom prst="rect">
            <a:avLst/>
          </a:prstGeom>
          <a:noFill/>
        </p:spPr>
        <p:txBody>
          <a:bodyPr wrap="none" rtlCol="0">
            <a:spAutoFit/>
          </a:bodyPr>
          <a:lstStyle/>
          <a:p>
            <a:r>
              <a:rPr lang="en-US" dirty="0"/>
              <a:t>… and they do make pacemakers in a small town. The company is “</a:t>
            </a:r>
            <a:r>
              <a:rPr lang="en-US" b="1" dirty="0">
                <a:latin typeface="Copperplate Gothic Bold" panose="020E0705020206020404" pitchFamily="34" charset="0"/>
              </a:rPr>
              <a:t>Beat </a:t>
            </a:r>
            <a:r>
              <a:rPr lang="en-US" b="1" dirty="0" err="1">
                <a:latin typeface="Copperplate Gothic Bold" panose="020E0705020206020404" pitchFamily="34" charset="0"/>
              </a:rPr>
              <a:t>Beat</a:t>
            </a:r>
            <a:r>
              <a:rPr lang="en-US" b="1" dirty="0">
                <a:latin typeface="Copperplate Gothic Bold" panose="020E0705020206020404" pitchFamily="34" charset="0"/>
              </a:rPr>
              <a:t>  </a:t>
            </a:r>
            <a:r>
              <a:rPr lang="en-US" b="1" dirty="0">
                <a:latin typeface="KendraSCapsSSK" panose="00000400000000000000" pitchFamily="2" charset="0"/>
              </a:rPr>
              <a:t>Pump </a:t>
            </a:r>
            <a:r>
              <a:rPr lang="en-US" b="1" dirty="0" err="1">
                <a:latin typeface="KendraSCapsSSK" panose="00000400000000000000" pitchFamily="2" charset="0"/>
              </a:rPr>
              <a:t>Pump</a:t>
            </a:r>
            <a:r>
              <a:rPr lang="en-US" b="1" dirty="0">
                <a:latin typeface="KendraSCapsSSK" panose="00000400000000000000" pitchFamily="2" charset="0"/>
              </a:rPr>
              <a:t> </a:t>
            </a:r>
            <a:r>
              <a:rPr lang="en-US" b="1" baseline="30000" dirty="0">
                <a:latin typeface="KendraSCapsSSK" panose="00000400000000000000" pitchFamily="2" charset="0"/>
              </a:rPr>
              <a:t>®</a:t>
            </a:r>
            <a:r>
              <a:rPr lang="en-US" b="1" dirty="0">
                <a:latin typeface="KendraSCapsSSK" panose="00000400000000000000" pitchFamily="2" charset="0"/>
              </a:rPr>
              <a:t> </a:t>
            </a:r>
            <a:r>
              <a:rPr lang="en-US" b="1" dirty="0">
                <a:latin typeface="AvantGarde Bk BT" panose="020B0402020202020204" pitchFamily="34" charset="0"/>
              </a:rPr>
              <a:t>Pacemakers</a:t>
            </a:r>
            <a:r>
              <a:rPr lang="en-US" dirty="0"/>
              <a:t>”.</a:t>
            </a:r>
          </a:p>
        </p:txBody>
      </p:sp>
      <p:pic>
        <p:nvPicPr>
          <p:cNvPr id="5" name="Picture 2" descr="http://i587.photobucket.com/albums/ss313/m81170/TwiFicPics/Misc/SuggestionBox.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4506" y="152400"/>
            <a:ext cx="3181133" cy="2045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002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9531" y="0"/>
            <a:ext cx="7217869" cy="6806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01541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04801"/>
            <a:ext cx="7772400" cy="1470025"/>
          </a:xfrm>
        </p:spPr>
        <p:txBody>
          <a:bodyPr>
            <a:normAutofit/>
          </a:bodyPr>
          <a:lstStyle/>
          <a:p>
            <a:pPr eaLnBrk="1" hangingPunct="1"/>
            <a:r>
              <a:rPr lang="en-US" altLang="en-US" b="1" i="1" dirty="0"/>
              <a:t>What should you do?</a:t>
            </a:r>
          </a:p>
        </p:txBody>
      </p:sp>
      <p:sp>
        <p:nvSpPr>
          <p:cNvPr id="130051" name="Subtitle 2"/>
          <p:cNvSpPr>
            <a:spLocks noGrp="1"/>
          </p:cNvSpPr>
          <p:nvPr>
            <p:ph type="subTitle" idx="1"/>
          </p:nvPr>
        </p:nvSpPr>
        <p:spPr>
          <a:xfrm>
            <a:off x="1295400" y="2057400"/>
            <a:ext cx="9677400" cy="4038600"/>
          </a:xfrm>
        </p:spPr>
        <p:txBody>
          <a:bodyPr/>
          <a:lstStyle/>
          <a:p>
            <a:pPr algn="l"/>
            <a:r>
              <a:rPr lang="en-US" altLang="en-US" dirty="0"/>
              <a:t>D</a:t>
            </a:r>
            <a:r>
              <a:rPr lang="en-US" altLang="en-US" baseline="-25000" dirty="0"/>
              <a:t>1</a:t>
            </a:r>
            <a:r>
              <a:rPr lang="en-US" altLang="en-US" dirty="0"/>
              <a:t>. Identify the sender and inform boss</a:t>
            </a:r>
          </a:p>
          <a:p>
            <a:pPr algn="l"/>
            <a:r>
              <a:rPr lang="en-US" altLang="en-US" dirty="0">
                <a:solidFill>
                  <a:srgbClr val="00B050"/>
                </a:solidFill>
              </a:rPr>
              <a:t>D</a:t>
            </a:r>
            <a:r>
              <a:rPr lang="en-US" altLang="en-US" baseline="-25000" dirty="0">
                <a:solidFill>
                  <a:srgbClr val="00B050"/>
                </a:solidFill>
              </a:rPr>
              <a:t>2</a:t>
            </a:r>
            <a:r>
              <a:rPr lang="en-US" altLang="en-US" dirty="0">
                <a:solidFill>
                  <a:srgbClr val="00B050"/>
                </a:solidFill>
              </a:rPr>
              <a:t>. Identify the Sender and secretly meet him/her</a:t>
            </a:r>
          </a:p>
          <a:p>
            <a:pPr algn="l"/>
            <a:r>
              <a:rPr lang="en-US" altLang="en-US" dirty="0">
                <a:solidFill>
                  <a:srgbClr val="FF0000"/>
                </a:solidFill>
              </a:rPr>
              <a:t>D</a:t>
            </a:r>
            <a:r>
              <a:rPr lang="en-US" altLang="en-US" baseline="-25000" dirty="0">
                <a:solidFill>
                  <a:srgbClr val="FF0000"/>
                </a:solidFill>
              </a:rPr>
              <a:t>3</a:t>
            </a:r>
            <a:r>
              <a:rPr lang="en-US" altLang="en-US" dirty="0">
                <a:solidFill>
                  <a:srgbClr val="FF0000"/>
                </a:solidFill>
              </a:rPr>
              <a:t>. Publicize the boss’s request to everyone</a:t>
            </a:r>
          </a:p>
          <a:p>
            <a:pPr algn="l"/>
            <a:r>
              <a:rPr lang="en-US" altLang="en-US" dirty="0">
                <a:solidFill>
                  <a:srgbClr val="0070C0"/>
                </a:solidFill>
              </a:rPr>
              <a:t>D</a:t>
            </a:r>
            <a:r>
              <a:rPr lang="en-US" altLang="en-US" baseline="-25000" dirty="0">
                <a:solidFill>
                  <a:srgbClr val="0070C0"/>
                </a:solidFill>
              </a:rPr>
              <a:t>4</a:t>
            </a:r>
            <a:r>
              <a:rPr lang="en-US" altLang="en-US" dirty="0">
                <a:solidFill>
                  <a:srgbClr val="0070C0"/>
                </a:solidFill>
              </a:rPr>
              <a:t>. Claim you can’t identify the sender</a:t>
            </a:r>
          </a:p>
          <a:p>
            <a:pPr algn="l"/>
            <a:r>
              <a:rPr lang="en-US" altLang="en-US" dirty="0">
                <a:solidFill>
                  <a:srgbClr val="FF00FF"/>
                </a:solidFill>
              </a:rPr>
              <a:t>…</a:t>
            </a:r>
          </a:p>
          <a:p>
            <a:pPr algn="l"/>
            <a:r>
              <a:rPr lang="en-US" altLang="en-US" dirty="0">
                <a:solidFill>
                  <a:srgbClr val="FF00FF"/>
                </a:solidFill>
              </a:rPr>
              <a:t>D</a:t>
            </a:r>
            <a:r>
              <a:rPr lang="en-US" altLang="en-US" baseline="-25000" dirty="0">
                <a:solidFill>
                  <a:srgbClr val="FF00FF"/>
                </a:solidFill>
              </a:rPr>
              <a:t>n</a:t>
            </a:r>
            <a:r>
              <a:rPr lang="en-US" altLang="en-US" dirty="0">
                <a:solidFill>
                  <a:srgbClr val="FF00FF"/>
                </a:solidFill>
              </a:rPr>
              <a:t>. Quit</a:t>
            </a:r>
          </a:p>
          <a:p>
            <a:pPr marL="514350" indent="-514350" algn="l">
              <a:buFontTx/>
              <a:buAutoNum type="alphaUcPeriod"/>
            </a:pPr>
            <a:endParaRPr lang="en-US" altLang="en-US" dirty="0"/>
          </a:p>
          <a:p>
            <a:pPr marL="514350" indent="-514350" algn="l">
              <a:buFontTx/>
              <a:buAutoNum type="alphaUcPeriod"/>
            </a:pPr>
            <a:endParaRPr lang="en-US" alt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14171" y="0"/>
            <a:ext cx="1777830"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00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00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005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005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0051">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005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981200" y="274638"/>
            <a:ext cx="8229600" cy="563562"/>
          </a:xfrm>
        </p:spPr>
        <p:txBody>
          <a:bodyPr/>
          <a:lstStyle/>
          <a:p>
            <a:pPr eaLnBrk="1" hangingPunct="1"/>
            <a:r>
              <a:rPr lang="en-US" altLang="en-US" sz="3200" b="1"/>
              <a:t>Which Can be Moral or Immoral?</a:t>
            </a:r>
          </a:p>
        </p:txBody>
      </p:sp>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066800"/>
            <a:ext cx="3048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4340" name="Object 4"/>
          <p:cNvGraphicFramePr>
            <a:graphicFrameLocks noGrp="1" noChangeAspect="1"/>
          </p:cNvGraphicFramePr>
          <p:nvPr>
            <p:ph idx="1"/>
          </p:nvPr>
        </p:nvGraphicFramePr>
        <p:xfrm>
          <a:off x="7467600" y="1143000"/>
          <a:ext cx="2959100" cy="2235200"/>
        </p:xfrm>
        <a:graphic>
          <a:graphicData uri="http://schemas.openxmlformats.org/presentationml/2006/ole">
            <mc:AlternateContent xmlns:mc="http://schemas.openxmlformats.org/markup-compatibility/2006">
              <mc:Choice xmlns:v="urn:schemas-microsoft-com:vml" Requires="v">
                <p:oleObj spid="_x0000_s14517" name="CorelPhotoPaint.Image.10" r:id="rId5" imgW="2958730" imgH="2234921" progId="CorelPhotoPaint.Image.10">
                  <p:embed/>
                </p:oleObj>
              </mc:Choice>
              <mc:Fallback>
                <p:oleObj name="CorelPhotoPaint.Image.10" r:id="rId5" imgW="2958730" imgH="2234921" progId="CorelPhotoPaint.Image.10">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7600" y="1143000"/>
                        <a:ext cx="29591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434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9801" y="3657600"/>
            <a:ext cx="2403475"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81600" y="2971801"/>
            <a:ext cx="2146300" cy="297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You control that decision</a:t>
            </a:r>
          </a:p>
        </p:txBody>
      </p:sp>
      <p:sp>
        <p:nvSpPr>
          <p:cNvPr id="4" name="TextBox 3"/>
          <p:cNvSpPr txBox="1"/>
          <p:nvPr/>
        </p:nvSpPr>
        <p:spPr>
          <a:xfrm>
            <a:off x="762000" y="1676400"/>
            <a:ext cx="10820400" cy="3539430"/>
          </a:xfrm>
          <a:prstGeom prst="rect">
            <a:avLst/>
          </a:prstGeom>
          <a:noFill/>
        </p:spPr>
        <p:txBody>
          <a:bodyPr wrap="square" rtlCol="0">
            <a:spAutoFit/>
          </a:bodyPr>
          <a:lstStyle/>
          <a:p>
            <a:r>
              <a:rPr lang="en-US" sz="2800" dirty="0"/>
              <a:t>… but what happens next </a:t>
            </a:r>
            <a:r>
              <a:rPr lang="en-US" sz="2800" b="1" dirty="0"/>
              <a:t>you</a:t>
            </a:r>
            <a:r>
              <a:rPr lang="en-US" sz="2800" dirty="0"/>
              <a:t> do not control.</a:t>
            </a:r>
          </a:p>
          <a:p>
            <a:endParaRPr lang="en-US" sz="2800" dirty="0"/>
          </a:p>
          <a:p>
            <a:r>
              <a:rPr lang="en-US" sz="2800" dirty="0"/>
              <a:t>Someone else or “fate” (i.e., no person) controls the outcome.</a:t>
            </a:r>
          </a:p>
          <a:p>
            <a:endParaRPr lang="en-US" sz="2800" dirty="0"/>
          </a:p>
          <a:p>
            <a:r>
              <a:rPr lang="en-US" sz="2800" dirty="0"/>
              <a:t>Since you cannot guarantee the </a:t>
            </a:r>
            <a:r>
              <a:rPr lang="en-US" sz="2800" b="1" dirty="0"/>
              <a:t>outcome</a:t>
            </a:r>
            <a:r>
              <a:rPr lang="en-US" sz="2800" dirty="0"/>
              <a:t>, we might model that as a random event with probabilities attached to the possibilities.</a:t>
            </a:r>
          </a:p>
          <a:p>
            <a:endParaRPr lang="en-US" sz="2800" dirty="0"/>
          </a:p>
          <a:p>
            <a:r>
              <a:rPr lang="en-US" sz="2800" dirty="0"/>
              <a:t>Remember: In Utilitarianism, we care about </a:t>
            </a:r>
            <a:r>
              <a:rPr lang="en-US" sz="2800" b="1" dirty="0"/>
              <a:t>outcomes</a:t>
            </a:r>
            <a:r>
              <a:rPr lang="en-US" sz="2800" dirty="0"/>
              <a:t>.</a:t>
            </a:r>
          </a:p>
        </p:txBody>
      </p:sp>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14171" y="0"/>
            <a:ext cx="1777830"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241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Let’s consider your situation at </a:t>
            </a:r>
            <a:r>
              <a:rPr lang="en-US" sz="3200" dirty="0">
                <a:latin typeface="Copperplate Gothic Bold" panose="020E0705020206020404" pitchFamily="34" charset="0"/>
              </a:rPr>
              <a:t>Beat </a:t>
            </a:r>
            <a:r>
              <a:rPr lang="en-US" sz="3200" dirty="0" err="1">
                <a:latin typeface="Copperplate Gothic Bold" panose="020E0705020206020404" pitchFamily="34" charset="0"/>
              </a:rPr>
              <a:t>Beat</a:t>
            </a:r>
            <a:r>
              <a:rPr lang="en-US" sz="3200" dirty="0">
                <a:latin typeface="Copperplate Gothic Bold" panose="020E0705020206020404" pitchFamily="34" charset="0"/>
              </a:rPr>
              <a:t> </a:t>
            </a:r>
            <a:r>
              <a:rPr lang="en-US" sz="3200" dirty="0">
                <a:latin typeface="KendraSCapsSSK" panose="00000400000000000000" pitchFamily="2" charset="0"/>
              </a:rPr>
              <a:t>Pump </a:t>
            </a:r>
            <a:r>
              <a:rPr lang="en-US" sz="3200" dirty="0" err="1">
                <a:latin typeface="KendraSCapsSSK" panose="00000400000000000000" pitchFamily="2" charset="0"/>
              </a:rPr>
              <a:t>Pump</a:t>
            </a:r>
            <a:r>
              <a:rPr lang="en-US" sz="3200" dirty="0">
                <a:latin typeface="KendraSCapsSSK" panose="00000400000000000000" pitchFamily="2" charset="0"/>
              </a:rPr>
              <a:t> </a:t>
            </a:r>
            <a:r>
              <a:rPr lang="en-US" sz="3200" baseline="30000" dirty="0">
                <a:latin typeface="KendraSCapsSSK" panose="00000400000000000000" pitchFamily="2" charset="0"/>
              </a:rPr>
              <a:t>®</a:t>
            </a:r>
          </a:p>
        </p:txBody>
      </p:sp>
      <p:sp>
        <p:nvSpPr>
          <p:cNvPr id="3" name="Content Placeholder 2"/>
          <p:cNvSpPr>
            <a:spLocks noGrp="1"/>
          </p:cNvSpPr>
          <p:nvPr>
            <p:ph idx="1"/>
          </p:nvPr>
        </p:nvSpPr>
        <p:spPr>
          <a:xfrm>
            <a:off x="381000" y="1600201"/>
            <a:ext cx="11506200" cy="5181599"/>
          </a:xfrm>
        </p:spPr>
        <p:txBody>
          <a:bodyPr/>
          <a:lstStyle/>
          <a:p>
            <a:pPr marL="0" indent="0">
              <a:buNone/>
            </a:pPr>
            <a:r>
              <a:rPr lang="en-US" sz="2800" dirty="0"/>
              <a:t>One</a:t>
            </a:r>
            <a:r>
              <a:rPr lang="en-US" altLang="en-US" sz="2800" dirty="0"/>
              <a:t> possible decision was:</a:t>
            </a:r>
          </a:p>
          <a:p>
            <a:pPr marL="0" indent="0" algn="ctr">
              <a:buNone/>
            </a:pPr>
            <a:r>
              <a:rPr lang="en-US" altLang="en-US" sz="2800" dirty="0"/>
              <a:t>“Identify the sender and inform boss”</a:t>
            </a:r>
            <a:r>
              <a:rPr lang="en-US" sz="2800" dirty="0"/>
              <a:t> </a:t>
            </a:r>
          </a:p>
          <a:p>
            <a:pPr marL="0" indent="0" algn="ctr">
              <a:buNone/>
            </a:pPr>
            <a:endParaRPr lang="en-US" sz="2800" dirty="0"/>
          </a:p>
          <a:p>
            <a:pPr marL="0" indent="0">
              <a:buNone/>
            </a:pPr>
            <a:r>
              <a:rPr lang="en-US" sz="2800" dirty="0"/>
              <a:t>You could decide to do that and then:</a:t>
            </a:r>
          </a:p>
          <a:p>
            <a:r>
              <a:rPr lang="en-US" sz="2800" dirty="0">
                <a:solidFill>
                  <a:srgbClr val="FF0000"/>
                </a:solidFill>
              </a:rPr>
              <a:t>The boss rewards you and no other consequences.</a:t>
            </a:r>
          </a:p>
          <a:p>
            <a:r>
              <a:rPr lang="en-US" sz="2800" dirty="0">
                <a:solidFill>
                  <a:srgbClr val="0070C0"/>
                </a:solidFill>
              </a:rPr>
              <a:t>The boss rewards you but word gets out that you ratted on someone.</a:t>
            </a:r>
          </a:p>
          <a:p>
            <a:r>
              <a:rPr lang="en-US" sz="2800" dirty="0">
                <a:solidFill>
                  <a:srgbClr val="00B050"/>
                </a:solidFill>
              </a:rPr>
              <a:t>Your best friend (who sent the message as a joke) is fired.</a:t>
            </a:r>
          </a:p>
          <a:p>
            <a:r>
              <a:rPr lang="en-US" sz="2800" dirty="0">
                <a:solidFill>
                  <a:srgbClr val="7030A0"/>
                </a:solidFill>
              </a:rPr>
              <a:t>The saboteur is fired and the company (and thus the community) becomes quite successful for making the most reliable pacemakers.</a:t>
            </a:r>
          </a:p>
          <a:p>
            <a:r>
              <a:rPr lang="en-US" sz="2800" dirty="0"/>
              <a:t>…</a:t>
            </a:r>
          </a:p>
          <a:p>
            <a:endParaRPr lang="en-US" dirty="0"/>
          </a:p>
        </p:txBody>
      </p:sp>
    </p:spTree>
    <p:extLst>
      <p:ext uri="{BB962C8B-B14F-4D97-AF65-F5344CB8AC3E}">
        <p14:creationId xmlns:p14="http://schemas.microsoft.com/office/powerpoint/2010/main" val="793113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81000"/>
            <a:ext cx="11506200" cy="6248400"/>
          </a:xfrm>
        </p:spPr>
        <p:txBody>
          <a:bodyPr/>
          <a:lstStyle/>
          <a:p>
            <a:r>
              <a:rPr lang="en-US" sz="2800" dirty="0">
                <a:solidFill>
                  <a:srgbClr val="FF0000"/>
                </a:solidFill>
              </a:rPr>
              <a:t>The boss rewards you and no other consequences.</a:t>
            </a:r>
          </a:p>
          <a:p>
            <a:r>
              <a:rPr lang="en-US" sz="2800" dirty="0">
                <a:solidFill>
                  <a:srgbClr val="0070C0"/>
                </a:solidFill>
              </a:rPr>
              <a:t>The boss rewards you but word gets out that you ratted on someone.</a:t>
            </a:r>
          </a:p>
          <a:p>
            <a:r>
              <a:rPr lang="en-US" sz="2800" dirty="0">
                <a:solidFill>
                  <a:srgbClr val="00B050"/>
                </a:solidFill>
              </a:rPr>
              <a:t>Your best friend (who sent the message as a joke) is fired.</a:t>
            </a:r>
          </a:p>
          <a:p>
            <a:r>
              <a:rPr lang="en-US" sz="2800" dirty="0">
                <a:solidFill>
                  <a:srgbClr val="7030A0"/>
                </a:solidFill>
              </a:rPr>
              <a:t>The saboteur is fired and the company (and thus the community) becomes quite successful for making the most reliable pacemakers.</a:t>
            </a:r>
          </a:p>
          <a:p>
            <a:r>
              <a:rPr lang="en-US" sz="2800" dirty="0"/>
              <a:t>…</a:t>
            </a:r>
          </a:p>
          <a:p>
            <a:pPr marL="0" indent="0">
              <a:buNone/>
            </a:pPr>
            <a:endParaRPr lang="en-US" sz="2800" dirty="0"/>
          </a:p>
          <a:p>
            <a:pPr marL="0" indent="0">
              <a:buNone/>
            </a:pPr>
            <a:endParaRPr lang="en-US" sz="2800" dirty="0"/>
          </a:p>
          <a:p>
            <a:pPr marL="0" indent="0" algn="ctr">
              <a:buNone/>
            </a:pPr>
            <a:r>
              <a:rPr lang="en-US" sz="2800" dirty="0"/>
              <a:t>To employ this method of “rational” decision making, you would next assign probabilities and costs/payoffs/utility to each of these outcomes.</a:t>
            </a:r>
          </a:p>
          <a:p>
            <a:endParaRPr lang="en-US" dirty="0"/>
          </a:p>
        </p:txBody>
      </p:sp>
    </p:spTree>
    <p:extLst>
      <p:ext uri="{BB962C8B-B14F-4D97-AF65-F5344CB8AC3E}">
        <p14:creationId xmlns:p14="http://schemas.microsoft.com/office/powerpoint/2010/main" val="268660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Oval 2"/>
          <p:cNvSpPr>
            <a:spLocks noChangeArrowheads="1"/>
          </p:cNvSpPr>
          <p:nvPr/>
        </p:nvSpPr>
        <p:spPr bwMode="auto">
          <a:xfrm>
            <a:off x="5334000" y="1584087"/>
            <a:ext cx="1066800" cy="990600"/>
          </a:xfrm>
          <a:prstGeom prst="ellipse">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40291" name="Oval 3"/>
          <p:cNvSpPr>
            <a:spLocks noChangeArrowheads="1"/>
          </p:cNvSpPr>
          <p:nvPr/>
        </p:nvSpPr>
        <p:spPr bwMode="auto">
          <a:xfrm>
            <a:off x="2209800" y="3717687"/>
            <a:ext cx="990600" cy="990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t>1</a:t>
            </a:r>
          </a:p>
        </p:txBody>
      </p:sp>
      <p:sp>
        <p:nvSpPr>
          <p:cNvPr id="140292" name="Oval 4"/>
          <p:cNvSpPr>
            <a:spLocks noChangeArrowheads="1"/>
          </p:cNvSpPr>
          <p:nvPr/>
        </p:nvSpPr>
        <p:spPr bwMode="auto">
          <a:xfrm>
            <a:off x="3505200" y="3717687"/>
            <a:ext cx="990600" cy="990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t>2</a:t>
            </a:r>
          </a:p>
        </p:txBody>
      </p:sp>
      <p:sp>
        <p:nvSpPr>
          <p:cNvPr id="140293" name="Oval 5"/>
          <p:cNvSpPr>
            <a:spLocks noChangeArrowheads="1"/>
          </p:cNvSpPr>
          <p:nvPr/>
        </p:nvSpPr>
        <p:spPr bwMode="auto">
          <a:xfrm>
            <a:off x="4800600" y="3717687"/>
            <a:ext cx="990600" cy="990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t>3</a:t>
            </a:r>
          </a:p>
        </p:txBody>
      </p:sp>
      <p:sp>
        <p:nvSpPr>
          <p:cNvPr id="140294" name="Oval 6"/>
          <p:cNvSpPr>
            <a:spLocks noChangeArrowheads="1"/>
          </p:cNvSpPr>
          <p:nvPr/>
        </p:nvSpPr>
        <p:spPr bwMode="auto">
          <a:xfrm>
            <a:off x="8382000" y="3793887"/>
            <a:ext cx="990600" cy="990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dirty="0"/>
              <a:t>k</a:t>
            </a:r>
          </a:p>
        </p:txBody>
      </p:sp>
      <p:sp>
        <p:nvSpPr>
          <p:cNvPr id="140295" name="Text Box 7"/>
          <p:cNvSpPr txBox="1">
            <a:spLocks noChangeArrowheads="1"/>
          </p:cNvSpPr>
          <p:nvPr/>
        </p:nvSpPr>
        <p:spPr bwMode="auto">
          <a:xfrm>
            <a:off x="2209800" y="4860688"/>
            <a:ext cx="8905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payoff</a:t>
            </a:r>
            <a:r>
              <a:rPr lang="en-US" altLang="en-US" sz="1800" baseline="-25000" dirty="0"/>
              <a:t>1</a:t>
            </a:r>
          </a:p>
        </p:txBody>
      </p:sp>
      <p:sp>
        <p:nvSpPr>
          <p:cNvPr id="140296" name="Text Box 8"/>
          <p:cNvSpPr txBox="1">
            <a:spLocks noChangeArrowheads="1"/>
          </p:cNvSpPr>
          <p:nvPr/>
        </p:nvSpPr>
        <p:spPr bwMode="auto">
          <a:xfrm>
            <a:off x="3505200" y="4860688"/>
            <a:ext cx="8905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payoff</a:t>
            </a:r>
            <a:r>
              <a:rPr lang="en-US" altLang="en-US" sz="1800" baseline="-25000"/>
              <a:t>2</a:t>
            </a:r>
          </a:p>
        </p:txBody>
      </p:sp>
      <p:sp>
        <p:nvSpPr>
          <p:cNvPr id="140297" name="Text Box 9"/>
          <p:cNvSpPr txBox="1">
            <a:spLocks noChangeArrowheads="1"/>
          </p:cNvSpPr>
          <p:nvPr/>
        </p:nvSpPr>
        <p:spPr bwMode="auto">
          <a:xfrm>
            <a:off x="4800600" y="4860688"/>
            <a:ext cx="8905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payoff</a:t>
            </a:r>
            <a:r>
              <a:rPr lang="en-US" altLang="en-US" sz="1800" baseline="-25000"/>
              <a:t>3</a:t>
            </a:r>
          </a:p>
        </p:txBody>
      </p:sp>
      <p:sp>
        <p:nvSpPr>
          <p:cNvPr id="140298" name="Text Box 10"/>
          <p:cNvSpPr txBox="1">
            <a:spLocks noChangeArrowheads="1"/>
          </p:cNvSpPr>
          <p:nvPr/>
        </p:nvSpPr>
        <p:spPr bwMode="auto">
          <a:xfrm>
            <a:off x="8458200" y="4936888"/>
            <a:ext cx="8905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err="1"/>
              <a:t>payoff</a:t>
            </a:r>
            <a:r>
              <a:rPr lang="en-US" altLang="en-US" sz="1800" baseline="-25000" dirty="0" err="1"/>
              <a:t>k</a:t>
            </a:r>
            <a:endParaRPr lang="en-US" altLang="en-US" sz="1800" baseline="-25000" dirty="0"/>
          </a:p>
        </p:txBody>
      </p:sp>
      <p:sp>
        <p:nvSpPr>
          <p:cNvPr id="140299" name="Text Box 11"/>
          <p:cNvSpPr txBox="1">
            <a:spLocks noChangeArrowheads="1"/>
          </p:cNvSpPr>
          <p:nvPr/>
        </p:nvSpPr>
        <p:spPr bwMode="auto">
          <a:xfrm>
            <a:off x="5334000" y="1888888"/>
            <a:ext cx="11064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decision</a:t>
            </a:r>
            <a:r>
              <a:rPr lang="en-US" altLang="en-US" sz="1800" baseline="-25000"/>
              <a:t>2</a:t>
            </a:r>
          </a:p>
        </p:txBody>
      </p:sp>
      <p:sp>
        <p:nvSpPr>
          <p:cNvPr id="140300" name="Line 12"/>
          <p:cNvSpPr>
            <a:spLocks noChangeShapeType="1"/>
          </p:cNvSpPr>
          <p:nvPr/>
        </p:nvSpPr>
        <p:spPr bwMode="auto">
          <a:xfrm flipH="1">
            <a:off x="3048000" y="2346087"/>
            <a:ext cx="2362200" cy="1447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301" name="Line 13"/>
          <p:cNvSpPr>
            <a:spLocks noChangeShapeType="1"/>
          </p:cNvSpPr>
          <p:nvPr/>
        </p:nvSpPr>
        <p:spPr bwMode="auto">
          <a:xfrm flipH="1">
            <a:off x="4343400" y="2498487"/>
            <a:ext cx="1219200" cy="1295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302" name="Line 14"/>
          <p:cNvSpPr>
            <a:spLocks noChangeShapeType="1"/>
          </p:cNvSpPr>
          <p:nvPr/>
        </p:nvSpPr>
        <p:spPr bwMode="auto">
          <a:xfrm flipH="1">
            <a:off x="5410200" y="2574687"/>
            <a:ext cx="381000" cy="1143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303" name="Line 15"/>
          <p:cNvSpPr>
            <a:spLocks noChangeShapeType="1"/>
          </p:cNvSpPr>
          <p:nvPr/>
        </p:nvSpPr>
        <p:spPr bwMode="auto">
          <a:xfrm>
            <a:off x="6172200" y="2498487"/>
            <a:ext cx="2286000" cy="1524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304" name="Line 16"/>
          <p:cNvSpPr>
            <a:spLocks noChangeShapeType="1"/>
          </p:cNvSpPr>
          <p:nvPr/>
        </p:nvSpPr>
        <p:spPr bwMode="auto">
          <a:xfrm>
            <a:off x="6400800" y="4251087"/>
            <a:ext cx="1295400" cy="0"/>
          </a:xfrm>
          <a:prstGeom prst="line">
            <a:avLst/>
          </a:prstGeom>
          <a:noFill/>
          <a:ln w="381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305" name="Text Box 17"/>
          <p:cNvSpPr txBox="1">
            <a:spLocks noChangeArrowheads="1"/>
          </p:cNvSpPr>
          <p:nvPr/>
        </p:nvSpPr>
        <p:spPr bwMode="auto">
          <a:xfrm>
            <a:off x="2743200" y="3108088"/>
            <a:ext cx="7254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prob</a:t>
            </a:r>
            <a:r>
              <a:rPr lang="en-US" altLang="en-US" sz="1800" baseline="-25000" dirty="0"/>
              <a:t>1</a:t>
            </a:r>
          </a:p>
        </p:txBody>
      </p:sp>
      <p:sp>
        <p:nvSpPr>
          <p:cNvPr id="140306" name="Text Box 18"/>
          <p:cNvSpPr txBox="1">
            <a:spLocks noChangeArrowheads="1"/>
          </p:cNvSpPr>
          <p:nvPr/>
        </p:nvSpPr>
        <p:spPr bwMode="auto">
          <a:xfrm>
            <a:off x="4800600" y="3184288"/>
            <a:ext cx="7254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prob</a:t>
            </a:r>
            <a:r>
              <a:rPr lang="en-US" altLang="en-US" sz="1800" baseline="-25000"/>
              <a:t>3</a:t>
            </a:r>
          </a:p>
        </p:txBody>
      </p:sp>
      <p:sp>
        <p:nvSpPr>
          <p:cNvPr id="140307" name="Text Box 19"/>
          <p:cNvSpPr txBox="1">
            <a:spLocks noChangeArrowheads="1"/>
          </p:cNvSpPr>
          <p:nvPr/>
        </p:nvSpPr>
        <p:spPr bwMode="auto">
          <a:xfrm>
            <a:off x="8610600" y="3184287"/>
            <a:ext cx="7254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err="1"/>
              <a:t>prob</a:t>
            </a:r>
            <a:r>
              <a:rPr lang="en-US" altLang="en-US" sz="1800" baseline="-25000" dirty="0" err="1"/>
              <a:t>k</a:t>
            </a:r>
            <a:endParaRPr lang="en-US" altLang="en-US" sz="1800" baseline="-25000" dirty="0"/>
          </a:p>
        </p:txBody>
      </p:sp>
      <p:sp>
        <p:nvSpPr>
          <p:cNvPr id="140308" name="Text Box 20"/>
          <p:cNvSpPr txBox="1">
            <a:spLocks noChangeArrowheads="1"/>
          </p:cNvSpPr>
          <p:nvPr/>
        </p:nvSpPr>
        <p:spPr bwMode="auto">
          <a:xfrm>
            <a:off x="3886200" y="3184288"/>
            <a:ext cx="7254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prob</a:t>
            </a:r>
            <a:r>
              <a:rPr lang="en-US" altLang="en-US" sz="1800" baseline="-25000"/>
              <a:t>2</a:t>
            </a:r>
          </a:p>
        </p:txBody>
      </p:sp>
      <p:sp>
        <p:nvSpPr>
          <p:cNvPr id="140309" name="Text Box 21"/>
          <p:cNvSpPr txBox="1">
            <a:spLocks noChangeArrowheads="1"/>
          </p:cNvSpPr>
          <p:nvPr/>
        </p:nvSpPr>
        <p:spPr bwMode="auto">
          <a:xfrm>
            <a:off x="1746575" y="5241688"/>
            <a:ext cx="1716175"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rgbClr val="FF0000"/>
                </a:solidFill>
              </a:rPr>
              <a:t>expectation</a:t>
            </a:r>
            <a:r>
              <a:rPr lang="en-US" altLang="en-US" sz="1800" baseline="-25000" dirty="0">
                <a:solidFill>
                  <a:srgbClr val="FF0000"/>
                </a:solidFill>
              </a:rPr>
              <a:t>1</a:t>
            </a:r>
          </a:p>
          <a:p>
            <a:pPr eaLnBrk="1" hangingPunct="1">
              <a:spcBef>
                <a:spcPct val="0"/>
              </a:spcBef>
              <a:buNone/>
            </a:pPr>
            <a:r>
              <a:rPr lang="en-US" altLang="en-US" sz="1800" dirty="0">
                <a:solidFill>
                  <a:srgbClr val="FF0000"/>
                </a:solidFill>
              </a:rPr>
              <a:t>= payoff</a:t>
            </a:r>
            <a:r>
              <a:rPr lang="en-US" altLang="en-US" sz="1800" baseline="-25000" dirty="0">
                <a:solidFill>
                  <a:srgbClr val="FF0000"/>
                </a:solidFill>
              </a:rPr>
              <a:t>1</a:t>
            </a:r>
            <a:r>
              <a:rPr lang="en-US" altLang="en-US" sz="1800" dirty="0">
                <a:solidFill>
                  <a:srgbClr val="FF0000"/>
                </a:solidFill>
              </a:rPr>
              <a:t>·prob</a:t>
            </a:r>
            <a:r>
              <a:rPr lang="en-US" altLang="en-US" sz="1800" baseline="-25000" dirty="0">
                <a:solidFill>
                  <a:srgbClr val="FF0000"/>
                </a:solidFill>
              </a:rPr>
              <a:t>1</a:t>
            </a:r>
          </a:p>
          <a:p>
            <a:pPr eaLnBrk="1" hangingPunct="1">
              <a:spcBef>
                <a:spcPct val="0"/>
              </a:spcBef>
              <a:buNone/>
            </a:pPr>
            <a:endParaRPr lang="en-US" altLang="en-US" sz="1800" dirty="0"/>
          </a:p>
          <a:p>
            <a:pPr eaLnBrk="1" hangingPunct="1">
              <a:spcBef>
                <a:spcPct val="0"/>
              </a:spcBef>
              <a:buFontTx/>
              <a:buNone/>
            </a:pPr>
            <a:endParaRPr lang="en-US" altLang="en-US" sz="1800" baseline="-25000" dirty="0">
              <a:solidFill>
                <a:srgbClr val="FF0000"/>
              </a:solidFill>
            </a:endParaRPr>
          </a:p>
        </p:txBody>
      </p:sp>
      <p:sp>
        <p:nvSpPr>
          <p:cNvPr id="140310" name="Text Box 22"/>
          <p:cNvSpPr txBox="1">
            <a:spLocks noChangeArrowheads="1"/>
          </p:cNvSpPr>
          <p:nvPr/>
        </p:nvSpPr>
        <p:spPr bwMode="auto">
          <a:xfrm>
            <a:off x="3282156" y="5229659"/>
            <a:ext cx="14366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rgbClr val="FF0000"/>
                </a:solidFill>
              </a:rPr>
              <a:t>expectation</a:t>
            </a:r>
            <a:r>
              <a:rPr lang="en-US" altLang="en-US" sz="1800" baseline="-25000" dirty="0">
                <a:solidFill>
                  <a:srgbClr val="FF0000"/>
                </a:solidFill>
              </a:rPr>
              <a:t>2</a:t>
            </a:r>
          </a:p>
        </p:txBody>
      </p:sp>
      <p:sp>
        <p:nvSpPr>
          <p:cNvPr id="140311" name="Text Box 23"/>
          <p:cNvSpPr txBox="1">
            <a:spLocks noChangeArrowheads="1"/>
          </p:cNvSpPr>
          <p:nvPr/>
        </p:nvSpPr>
        <p:spPr bwMode="auto">
          <a:xfrm>
            <a:off x="4735512" y="5227401"/>
            <a:ext cx="14366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rgbClr val="FF0000"/>
                </a:solidFill>
              </a:rPr>
              <a:t>expectation</a:t>
            </a:r>
            <a:r>
              <a:rPr lang="en-US" altLang="en-US" sz="1800" baseline="-25000" dirty="0">
                <a:solidFill>
                  <a:srgbClr val="FF0000"/>
                </a:solidFill>
              </a:rPr>
              <a:t>3</a:t>
            </a:r>
          </a:p>
        </p:txBody>
      </p:sp>
      <p:sp>
        <p:nvSpPr>
          <p:cNvPr id="140313" name="Text Box 25"/>
          <p:cNvSpPr txBox="1">
            <a:spLocks noChangeArrowheads="1"/>
          </p:cNvSpPr>
          <p:nvPr/>
        </p:nvSpPr>
        <p:spPr bwMode="auto">
          <a:xfrm>
            <a:off x="2667000" y="60087"/>
            <a:ext cx="6934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b="1" dirty="0"/>
              <a:t>Expected Value</a:t>
            </a:r>
          </a:p>
        </p:txBody>
      </p:sp>
      <p:sp>
        <p:nvSpPr>
          <p:cNvPr id="140314" name="Text Box 26"/>
          <p:cNvSpPr txBox="1">
            <a:spLocks noChangeArrowheads="1"/>
          </p:cNvSpPr>
          <p:nvPr/>
        </p:nvSpPr>
        <p:spPr bwMode="auto">
          <a:xfrm>
            <a:off x="1828800" y="6019800"/>
            <a:ext cx="403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dirty="0"/>
              <a:t>Expected Value(</a:t>
            </a:r>
            <a:r>
              <a:rPr lang="en-US" altLang="en-US" sz="2400" i="1" dirty="0" err="1"/>
              <a:t>decision</a:t>
            </a:r>
            <a:r>
              <a:rPr lang="en-US" altLang="en-US" sz="2400" i="1" baseline="-25000" dirty="0" err="1"/>
              <a:t>i</a:t>
            </a:r>
            <a:r>
              <a:rPr lang="en-US" altLang="en-US" sz="2400" i="1" dirty="0"/>
              <a:t>) =</a:t>
            </a:r>
          </a:p>
        </p:txBody>
      </p:sp>
      <p:graphicFrame>
        <p:nvGraphicFramePr>
          <p:cNvPr id="140315" name="Object 27"/>
          <p:cNvGraphicFramePr>
            <a:graphicFrameLocks noGrp="1" noChangeAspect="1"/>
          </p:cNvGraphicFramePr>
          <p:nvPr>
            <p:ph/>
          </p:nvPr>
        </p:nvGraphicFramePr>
        <p:xfrm>
          <a:off x="5486400" y="5943600"/>
          <a:ext cx="3124200" cy="781050"/>
        </p:xfrm>
        <a:graphic>
          <a:graphicData uri="http://schemas.openxmlformats.org/presentationml/2006/ole">
            <mc:AlternateContent xmlns:mc="http://schemas.openxmlformats.org/markup-compatibility/2006">
              <mc:Choice xmlns:v="urn:schemas-microsoft-com:vml" Requires="v">
                <p:oleObj spid="_x0000_s140499" name="Equation" r:id="rId3" imgW="1473200" imgH="368300" progId="Equation.3">
                  <p:embed/>
                </p:oleObj>
              </mc:Choice>
              <mc:Fallback>
                <p:oleObj name="Equation" r:id="rId3" imgW="1473200" imgH="368300" progId="Equation.3">
                  <p:embed/>
                  <p:pic>
                    <p:nvPicPr>
                      <p:cNvPr id="0" name="Object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5943600"/>
                        <a:ext cx="3124200" cy="781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0316" name="Oval 28"/>
          <p:cNvSpPr>
            <a:spLocks noChangeArrowheads="1"/>
          </p:cNvSpPr>
          <p:nvPr/>
        </p:nvSpPr>
        <p:spPr bwMode="auto">
          <a:xfrm>
            <a:off x="8534400" y="1660287"/>
            <a:ext cx="1066800" cy="990600"/>
          </a:xfrm>
          <a:prstGeom prst="ellipse">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40317" name="Oval 29"/>
          <p:cNvSpPr>
            <a:spLocks noChangeArrowheads="1"/>
          </p:cNvSpPr>
          <p:nvPr/>
        </p:nvSpPr>
        <p:spPr bwMode="auto">
          <a:xfrm>
            <a:off x="2286000" y="1584087"/>
            <a:ext cx="1066800" cy="990600"/>
          </a:xfrm>
          <a:prstGeom prst="ellipse">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40318" name="Text Box 30"/>
          <p:cNvSpPr txBox="1">
            <a:spLocks noChangeArrowheads="1"/>
          </p:cNvSpPr>
          <p:nvPr/>
        </p:nvSpPr>
        <p:spPr bwMode="auto">
          <a:xfrm>
            <a:off x="2286000" y="1888888"/>
            <a:ext cx="11064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decision</a:t>
            </a:r>
            <a:r>
              <a:rPr lang="en-US" altLang="en-US" sz="1800" baseline="-25000" dirty="0"/>
              <a:t>1</a:t>
            </a:r>
          </a:p>
        </p:txBody>
      </p:sp>
      <p:sp>
        <p:nvSpPr>
          <p:cNvPr id="140319" name="Text Box 31"/>
          <p:cNvSpPr txBox="1">
            <a:spLocks noChangeArrowheads="1"/>
          </p:cNvSpPr>
          <p:nvPr/>
        </p:nvSpPr>
        <p:spPr bwMode="auto">
          <a:xfrm>
            <a:off x="8534400" y="1965088"/>
            <a:ext cx="115929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err="1"/>
              <a:t>decision</a:t>
            </a:r>
            <a:r>
              <a:rPr lang="en-US" altLang="en-US" sz="1800" baseline="-25000" dirty="0" err="1"/>
              <a:t>n</a:t>
            </a:r>
            <a:endParaRPr lang="en-US" altLang="en-US" sz="1800" baseline="-25000" dirty="0"/>
          </a:p>
        </p:txBody>
      </p:sp>
      <p:sp>
        <p:nvSpPr>
          <p:cNvPr id="140320" name="Rectangle 32"/>
          <p:cNvSpPr>
            <a:spLocks noChangeArrowheads="1"/>
          </p:cNvSpPr>
          <p:nvPr/>
        </p:nvSpPr>
        <p:spPr bwMode="auto">
          <a:xfrm>
            <a:off x="5181600" y="745887"/>
            <a:ext cx="1600200" cy="381000"/>
          </a:xfrm>
          <a:prstGeom prst="rect">
            <a:avLst/>
          </a:prstGeom>
          <a:solidFill>
            <a:srgbClr val="99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t>Choice</a:t>
            </a:r>
          </a:p>
        </p:txBody>
      </p:sp>
      <p:sp>
        <p:nvSpPr>
          <p:cNvPr id="140321" name="Line 33"/>
          <p:cNvSpPr>
            <a:spLocks noChangeShapeType="1"/>
          </p:cNvSpPr>
          <p:nvPr/>
        </p:nvSpPr>
        <p:spPr bwMode="auto">
          <a:xfrm flipH="1">
            <a:off x="3200400" y="1126887"/>
            <a:ext cx="2667000" cy="609600"/>
          </a:xfrm>
          <a:prstGeom prst="line">
            <a:avLst/>
          </a:prstGeom>
          <a:noFill/>
          <a:ln w="38100">
            <a:solidFill>
              <a:schemeClr val="tx1"/>
            </a:solidFill>
            <a:round/>
            <a:headEn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322" name="Line 34"/>
          <p:cNvSpPr>
            <a:spLocks noChangeShapeType="1"/>
          </p:cNvSpPr>
          <p:nvPr/>
        </p:nvSpPr>
        <p:spPr bwMode="auto">
          <a:xfrm flipH="1">
            <a:off x="5867400" y="1126887"/>
            <a:ext cx="152400" cy="457200"/>
          </a:xfrm>
          <a:prstGeom prst="line">
            <a:avLst/>
          </a:prstGeom>
          <a:noFill/>
          <a:ln w="38100">
            <a:solidFill>
              <a:schemeClr val="tx1"/>
            </a:solidFill>
            <a:round/>
            <a:headEn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323" name="Line 35"/>
          <p:cNvSpPr>
            <a:spLocks noChangeShapeType="1"/>
          </p:cNvSpPr>
          <p:nvPr/>
        </p:nvSpPr>
        <p:spPr bwMode="auto">
          <a:xfrm>
            <a:off x="6096000" y="1126886"/>
            <a:ext cx="2590800" cy="762001"/>
          </a:xfrm>
          <a:prstGeom prst="line">
            <a:avLst/>
          </a:prstGeom>
          <a:noFill/>
          <a:ln w="38100">
            <a:solidFill>
              <a:schemeClr val="tx1"/>
            </a:solidFill>
            <a:round/>
            <a:headEn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Line 16"/>
          <p:cNvSpPr>
            <a:spLocks noChangeShapeType="1"/>
          </p:cNvSpPr>
          <p:nvPr/>
        </p:nvSpPr>
        <p:spPr bwMode="auto">
          <a:xfrm>
            <a:off x="6915944" y="2255601"/>
            <a:ext cx="1295400" cy="0"/>
          </a:xfrm>
          <a:prstGeom prst="line">
            <a:avLst/>
          </a:prstGeom>
          <a:noFill/>
          <a:ln w="381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Text Box 21"/>
          <p:cNvSpPr txBox="1">
            <a:spLocks noChangeArrowheads="1"/>
          </p:cNvSpPr>
          <p:nvPr/>
        </p:nvSpPr>
        <p:spPr bwMode="auto">
          <a:xfrm>
            <a:off x="8211344" y="5303601"/>
            <a:ext cx="1716175"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err="1">
                <a:solidFill>
                  <a:srgbClr val="FF0000"/>
                </a:solidFill>
              </a:rPr>
              <a:t>expectation</a:t>
            </a:r>
            <a:r>
              <a:rPr lang="en-US" altLang="en-US" sz="1800" baseline="-25000" dirty="0" err="1">
                <a:solidFill>
                  <a:srgbClr val="FF0000"/>
                </a:solidFill>
              </a:rPr>
              <a:t>k</a:t>
            </a:r>
            <a:endParaRPr lang="en-US" altLang="en-US" sz="1800" baseline="-25000" dirty="0">
              <a:solidFill>
                <a:srgbClr val="FF0000"/>
              </a:solidFill>
            </a:endParaRPr>
          </a:p>
          <a:p>
            <a:pPr eaLnBrk="1" hangingPunct="1">
              <a:spcBef>
                <a:spcPct val="0"/>
              </a:spcBef>
              <a:buNone/>
            </a:pPr>
            <a:r>
              <a:rPr lang="en-US" altLang="en-US" sz="1800" dirty="0">
                <a:solidFill>
                  <a:srgbClr val="FF0000"/>
                </a:solidFill>
              </a:rPr>
              <a:t>= </a:t>
            </a:r>
            <a:r>
              <a:rPr lang="en-US" altLang="en-US" sz="1800" dirty="0" err="1">
                <a:solidFill>
                  <a:srgbClr val="FF0000"/>
                </a:solidFill>
              </a:rPr>
              <a:t>payoff</a:t>
            </a:r>
            <a:r>
              <a:rPr lang="en-US" altLang="en-US" sz="1800" baseline="-25000" dirty="0" err="1">
                <a:solidFill>
                  <a:srgbClr val="FF0000"/>
                </a:solidFill>
              </a:rPr>
              <a:t>k</a:t>
            </a:r>
            <a:r>
              <a:rPr lang="en-US" altLang="en-US" sz="1800" dirty="0" err="1">
                <a:solidFill>
                  <a:srgbClr val="FF0000"/>
                </a:solidFill>
              </a:rPr>
              <a:t>·prob</a:t>
            </a:r>
            <a:r>
              <a:rPr lang="en-US" altLang="en-US" sz="1800" baseline="-25000" dirty="0" err="1">
                <a:solidFill>
                  <a:srgbClr val="FF0000"/>
                </a:solidFill>
              </a:rPr>
              <a:t>k</a:t>
            </a:r>
            <a:endParaRPr lang="en-US" altLang="en-US" sz="1800" baseline="-25000" dirty="0">
              <a:solidFill>
                <a:srgbClr val="FF0000"/>
              </a:solidFill>
            </a:endParaRPr>
          </a:p>
          <a:p>
            <a:pPr eaLnBrk="1" hangingPunct="1">
              <a:spcBef>
                <a:spcPct val="0"/>
              </a:spcBef>
              <a:buNone/>
            </a:pPr>
            <a:endParaRPr lang="en-US" altLang="en-US" sz="1800" dirty="0"/>
          </a:p>
          <a:p>
            <a:pPr eaLnBrk="1" hangingPunct="1">
              <a:spcBef>
                <a:spcPct val="0"/>
              </a:spcBef>
              <a:buFontTx/>
              <a:buNone/>
            </a:pPr>
            <a:endParaRPr lang="en-US" altLang="en-US" sz="1800" baseline="-25000" dirty="0">
              <a:solidFill>
                <a:srgbClr val="FF0000"/>
              </a:solidFill>
            </a:endParaRPr>
          </a:p>
        </p:txBody>
      </p:sp>
      <p:sp>
        <p:nvSpPr>
          <p:cNvPr id="38" name="Line 16"/>
          <p:cNvSpPr>
            <a:spLocks noChangeShapeType="1"/>
          </p:cNvSpPr>
          <p:nvPr/>
        </p:nvSpPr>
        <p:spPr bwMode="auto">
          <a:xfrm>
            <a:off x="4267200" y="5698887"/>
            <a:ext cx="1295400" cy="0"/>
          </a:xfrm>
          <a:prstGeom prst="line">
            <a:avLst/>
          </a:prstGeom>
          <a:noFill/>
          <a:ln w="38100" cap="rnd">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03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03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03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029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03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03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03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03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029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03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030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030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030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030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029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029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029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030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029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4030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4029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4030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4030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4030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4029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4029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4029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4030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4031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4031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40314"/>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40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0" grpId="0" animBg="1"/>
      <p:bldP spid="140291" grpId="0" animBg="1"/>
      <p:bldP spid="140292" grpId="0" animBg="1"/>
      <p:bldP spid="140293" grpId="0" animBg="1"/>
      <p:bldP spid="140294" grpId="0" animBg="1"/>
      <p:bldP spid="140295" grpId="0"/>
      <p:bldP spid="140296" grpId="0"/>
      <p:bldP spid="140297" grpId="0"/>
      <p:bldP spid="140298" grpId="0"/>
      <p:bldP spid="140299" grpId="0"/>
      <p:bldP spid="140300" grpId="0" animBg="1"/>
      <p:bldP spid="140301" grpId="0" animBg="1"/>
      <p:bldP spid="140302" grpId="0" animBg="1"/>
      <p:bldP spid="140303" grpId="0" animBg="1"/>
      <p:bldP spid="140304" grpId="0" animBg="1"/>
      <p:bldP spid="140305" grpId="0"/>
      <p:bldP spid="140306" grpId="0"/>
      <p:bldP spid="140307" grpId="0"/>
      <p:bldP spid="140308" grpId="0"/>
      <p:bldP spid="140309" grpId="0"/>
      <p:bldP spid="140310" grpId="0"/>
      <p:bldP spid="140311" grpId="0"/>
      <p:bldP spid="140314" grpId="0"/>
      <p:bldP spid="140316" grpId="0" animBg="1"/>
      <p:bldP spid="140317" grpId="0" animBg="1"/>
      <p:bldP spid="140318" grpId="0"/>
      <p:bldP spid="140319" grpId="0"/>
      <p:bldP spid="140320" grpId="0" animBg="1"/>
      <p:bldP spid="140321" grpId="0" animBg="1"/>
      <p:bldP spid="140322" grpId="0" animBg="1"/>
      <p:bldP spid="140323" grpId="0" animBg="1"/>
      <p:bldP spid="36" grpId="0" animBg="1"/>
      <p:bldP spid="37" grpId="0"/>
      <p:bldP spid="3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1981200" y="274638"/>
            <a:ext cx="8229600" cy="563562"/>
          </a:xfrm>
        </p:spPr>
        <p:txBody>
          <a:bodyPr/>
          <a:lstStyle/>
          <a:p>
            <a:pPr eaLnBrk="1" hangingPunct="1"/>
            <a:r>
              <a:rPr lang="en-US" altLang="en-US" sz="3200" b="1"/>
              <a:t>Rational Choice</a:t>
            </a:r>
          </a:p>
        </p:txBody>
      </p:sp>
      <p:graphicFrame>
        <p:nvGraphicFramePr>
          <p:cNvPr id="143363" name="Object 5"/>
          <p:cNvGraphicFramePr>
            <a:graphicFrameLocks noGrp="1" noChangeAspect="1"/>
          </p:cNvGraphicFramePr>
          <p:nvPr>
            <p:ph sz="half" idx="1"/>
          </p:nvPr>
        </p:nvGraphicFramePr>
        <p:xfrm>
          <a:off x="3048000" y="3657600"/>
          <a:ext cx="6686550" cy="960438"/>
        </p:xfrm>
        <a:graphic>
          <a:graphicData uri="http://schemas.openxmlformats.org/presentationml/2006/ole">
            <mc:AlternateContent xmlns:mc="http://schemas.openxmlformats.org/markup-compatibility/2006">
              <mc:Choice xmlns:v="urn:schemas-microsoft-com:vml" Requires="v">
                <p:oleObj spid="_x0000_s305324" name="Equation" r:id="rId4" imgW="2476500" imgH="355600" progId="Equation.3">
                  <p:embed/>
                </p:oleObj>
              </mc:Choice>
              <mc:Fallback>
                <p:oleObj name="Equation" r:id="rId4" imgW="2476500" imgH="355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3657600"/>
                        <a:ext cx="6686550" cy="960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3364" name="Object 7"/>
          <p:cNvGraphicFramePr>
            <a:graphicFrameLocks noGrp="1" noChangeAspect="1"/>
          </p:cNvGraphicFramePr>
          <p:nvPr>
            <p:ph sz="half" idx="2"/>
          </p:nvPr>
        </p:nvGraphicFramePr>
        <p:xfrm>
          <a:off x="2971800" y="1981200"/>
          <a:ext cx="6400800" cy="827088"/>
        </p:xfrm>
        <a:graphic>
          <a:graphicData uri="http://schemas.openxmlformats.org/presentationml/2006/ole">
            <mc:AlternateContent xmlns:mc="http://schemas.openxmlformats.org/markup-compatibility/2006">
              <mc:Choice xmlns:v="urn:schemas-microsoft-com:vml" Requires="v">
                <p:oleObj spid="_x0000_s305325" name="Equation" r:id="rId6" imgW="2298700" imgH="304800" progId="Equation.3">
                  <p:embed/>
                </p:oleObj>
              </mc:Choice>
              <mc:Fallback>
                <p:oleObj name="Equation" r:id="rId6" imgW="2298700" imgH="304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1981200"/>
                        <a:ext cx="6400800" cy="827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26400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1981200" y="274638"/>
            <a:ext cx="8229600" cy="563562"/>
          </a:xfrm>
        </p:spPr>
        <p:txBody>
          <a:bodyPr/>
          <a:lstStyle/>
          <a:p>
            <a:pPr eaLnBrk="1" hangingPunct="1"/>
            <a:r>
              <a:rPr lang="en-US" altLang="en-US" sz="3200" b="1"/>
              <a:t>Implementing Utilitarianism</a:t>
            </a:r>
          </a:p>
        </p:txBody>
      </p:sp>
      <p:sp>
        <p:nvSpPr>
          <p:cNvPr id="116739" name="Rectangle 6"/>
          <p:cNvSpPr>
            <a:spLocks noChangeArrowheads="1"/>
          </p:cNvSpPr>
          <p:nvPr/>
        </p:nvSpPr>
        <p:spPr bwMode="auto">
          <a:xfrm>
            <a:off x="1524001" y="30728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aphicFrame>
        <p:nvGraphicFramePr>
          <p:cNvPr id="116740" name="Object 5"/>
          <p:cNvGraphicFramePr>
            <a:graphicFrameLocks noChangeAspect="1"/>
          </p:cNvGraphicFramePr>
          <p:nvPr>
            <p:extLst/>
          </p:nvPr>
        </p:nvGraphicFramePr>
        <p:xfrm>
          <a:off x="1616366" y="1968708"/>
          <a:ext cx="6056312" cy="954088"/>
        </p:xfrm>
        <a:graphic>
          <a:graphicData uri="http://schemas.openxmlformats.org/presentationml/2006/ole">
            <mc:AlternateContent xmlns:mc="http://schemas.openxmlformats.org/markup-compatibility/2006">
              <mc:Choice xmlns:v="urn:schemas-microsoft-com:vml" Requires="v">
                <p:oleObj spid="_x0000_s306232" name="Equation" r:id="rId4" imgW="2171520" imgH="342720" progId="Equation.3">
                  <p:embed/>
                </p:oleObj>
              </mc:Choice>
              <mc:Fallback>
                <p:oleObj name="Equation" r:id="rId4" imgW="2171520" imgH="342720" progId="Equation.3">
                  <p:embed/>
                  <p:pic>
                    <p:nvPicPr>
                      <p:cNvPr id="116740" name="Object 5"/>
                      <p:cNvPicPr>
                        <a:picLocks noChangeAspect="1" noChangeArrowheads="1"/>
                      </p:cNvPicPr>
                      <p:nvPr/>
                    </p:nvPicPr>
                    <p:blipFill>
                      <a:blip r:embed="rId5"/>
                      <a:srcRect/>
                      <a:stretch>
                        <a:fillRect/>
                      </a:stretch>
                    </p:blipFill>
                    <p:spPr bwMode="auto">
                      <a:xfrm>
                        <a:off x="1616366" y="1968708"/>
                        <a:ext cx="60563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extBox 1"/>
          <p:cNvSpPr txBox="1"/>
          <p:nvPr/>
        </p:nvSpPr>
        <p:spPr>
          <a:xfrm>
            <a:off x="838200" y="1295400"/>
            <a:ext cx="1066800" cy="523220"/>
          </a:xfrm>
          <a:prstGeom prst="rect">
            <a:avLst/>
          </a:prstGeom>
          <a:noFill/>
        </p:spPr>
        <p:txBody>
          <a:bodyPr wrap="square" rtlCol="0">
            <a:spAutoFit/>
          </a:bodyPr>
          <a:lstStyle/>
          <a:p>
            <a:r>
              <a:rPr lang="en-US" sz="2800" dirty="0"/>
              <a:t>ACT: </a:t>
            </a:r>
          </a:p>
        </p:txBody>
      </p:sp>
      <p:graphicFrame>
        <p:nvGraphicFramePr>
          <p:cNvPr id="11" name="Object 5">
            <a:extLst>
              <a:ext uri="{FF2B5EF4-FFF2-40B4-BE49-F238E27FC236}">
                <a16:creationId xmlns:a16="http://schemas.microsoft.com/office/drawing/2014/main" id="{CCBE0909-1369-434F-8A46-28BBE25BD081}"/>
              </a:ext>
            </a:extLst>
          </p:cNvPr>
          <p:cNvGraphicFramePr>
            <a:graphicFrameLocks noChangeAspect="1"/>
          </p:cNvGraphicFramePr>
          <p:nvPr>
            <p:extLst/>
          </p:nvPr>
        </p:nvGraphicFramePr>
        <p:xfrm>
          <a:off x="1616366" y="3205767"/>
          <a:ext cx="7615238" cy="954087"/>
        </p:xfrm>
        <a:graphic>
          <a:graphicData uri="http://schemas.openxmlformats.org/presentationml/2006/ole">
            <mc:AlternateContent xmlns:mc="http://schemas.openxmlformats.org/markup-compatibility/2006">
              <mc:Choice xmlns:v="urn:schemas-microsoft-com:vml" Requires="v">
                <p:oleObj spid="_x0000_s306233" name="Equation" r:id="rId6" imgW="2730240" imgH="342720" progId="Equation.3">
                  <p:embed/>
                </p:oleObj>
              </mc:Choice>
              <mc:Fallback>
                <p:oleObj name="Equation" r:id="rId6" imgW="2730240" imgH="342720" progId="Equation.3">
                  <p:embed/>
                  <p:pic>
                    <p:nvPicPr>
                      <p:cNvPr id="11" name="Object 5">
                        <a:extLst>
                          <a:ext uri="{FF2B5EF4-FFF2-40B4-BE49-F238E27FC236}">
                            <a16:creationId xmlns:a16="http://schemas.microsoft.com/office/drawing/2014/main" id="{CCBE0909-1369-434F-8A46-28BBE25BD081}"/>
                          </a:ext>
                        </a:extLst>
                      </p:cNvPr>
                      <p:cNvPicPr>
                        <a:picLocks noChangeAspect="1" noChangeArrowheads="1"/>
                      </p:cNvPicPr>
                      <p:nvPr/>
                    </p:nvPicPr>
                    <p:blipFill>
                      <a:blip r:embed="rId7"/>
                      <a:srcRect/>
                      <a:stretch>
                        <a:fillRect/>
                      </a:stretch>
                    </p:blipFill>
                    <p:spPr bwMode="auto">
                      <a:xfrm>
                        <a:off x="1616366" y="3205767"/>
                        <a:ext cx="761523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5">
            <a:extLst>
              <a:ext uri="{FF2B5EF4-FFF2-40B4-BE49-F238E27FC236}">
                <a16:creationId xmlns:a16="http://schemas.microsoft.com/office/drawing/2014/main" id="{046224E6-0AD2-4B0B-98C4-FC017FA83922}"/>
              </a:ext>
            </a:extLst>
          </p:cNvPr>
          <p:cNvGraphicFramePr>
            <a:graphicFrameLocks noChangeAspect="1"/>
          </p:cNvGraphicFramePr>
          <p:nvPr>
            <p:extLst/>
          </p:nvPr>
        </p:nvGraphicFramePr>
        <p:xfrm>
          <a:off x="1560872" y="4442825"/>
          <a:ext cx="8181975" cy="989012"/>
        </p:xfrm>
        <a:graphic>
          <a:graphicData uri="http://schemas.openxmlformats.org/presentationml/2006/ole">
            <mc:AlternateContent xmlns:mc="http://schemas.openxmlformats.org/markup-compatibility/2006">
              <mc:Choice xmlns:v="urn:schemas-microsoft-com:vml" Requires="v">
                <p:oleObj spid="_x0000_s306234" name="Equation" r:id="rId8" imgW="2933640" imgH="355320" progId="Equation.3">
                  <p:embed/>
                </p:oleObj>
              </mc:Choice>
              <mc:Fallback>
                <p:oleObj name="Equation" r:id="rId8" imgW="2933640" imgH="355320" progId="Equation.3">
                  <p:embed/>
                  <p:pic>
                    <p:nvPicPr>
                      <p:cNvPr id="12" name="Object 5">
                        <a:extLst>
                          <a:ext uri="{FF2B5EF4-FFF2-40B4-BE49-F238E27FC236}">
                            <a16:creationId xmlns:a16="http://schemas.microsoft.com/office/drawing/2014/main" id="{046224E6-0AD2-4B0B-98C4-FC017FA83922}"/>
                          </a:ext>
                        </a:extLst>
                      </p:cNvPr>
                      <p:cNvPicPr>
                        <a:picLocks noChangeAspect="1" noChangeArrowheads="1"/>
                      </p:cNvPicPr>
                      <p:nvPr/>
                    </p:nvPicPr>
                    <p:blipFill>
                      <a:blip r:embed="rId9"/>
                      <a:srcRect/>
                      <a:stretch>
                        <a:fillRect/>
                      </a:stretch>
                    </p:blipFill>
                    <p:spPr bwMode="auto">
                      <a:xfrm>
                        <a:off x="1560872" y="4442825"/>
                        <a:ext cx="8181975"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3423221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1981200" y="152400"/>
            <a:ext cx="8229600" cy="685800"/>
          </a:xfrm>
        </p:spPr>
        <p:txBody>
          <a:bodyPr/>
          <a:lstStyle/>
          <a:p>
            <a:pPr eaLnBrk="1" hangingPunct="1"/>
            <a:r>
              <a:rPr lang="en-US" altLang="en-US" sz="3200" b="1"/>
              <a:t>What Would You Do?</a:t>
            </a:r>
          </a:p>
        </p:txBody>
      </p:sp>
      <p:pic>
        <p:nvPicPr>
          <p:cNvPr id="1413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616" y="1143000"/>
            <a:ext cx="11692768" cy="5181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1981200" y="152400"/>
            <a:ext cx="8229600" cy="685800"/>
          </a:xfrm>
        </p:spPr>
        <p:txBody>
          <a:bodyPr/>
          <a:lstStyle/>
          <a:p>
            <a:pPr eaLnBrk="1" hangingPunct="1"/>
            <a:r>
              <a:rPr lang="en-US" altLang="en-US" sz="3200" b="1"/>
              <a:t>What Would You Do?</a:t>
            </a:r>
          </a:p>
        </p:txBody>
      </p:sp>
      <p:sp>
        <p:nvSpPr>
          <p:cNvPr id="2" name="TextBox 1"/>
          <p:cNvSpPr txBox="1"/>
          <p:nvPr/>
        </p:nvSpPr>
        <p:spPr>
          <a:xfrm>
            <a:off x="4800600" y="2819400"/>
            <a:ext cx="2598788" cy="1077218"/>
          </a:xfrm>
          <a:prstGeom prst="rect">
            <a:avLst/>
          </a:prstGeom>
          <a:noFill/>
        </p:spPr>
        <p:txBody>
          <a:bodyPr wrap="none" rtlCol="0">
            <a:spAutoFit/>
          </a:bodyPr>
          <a:lstStyle/>
          <a:p>
            <a:pPr marL="342900" indent="-342900">
              <a:buAutoNum type="alphaUcPeriod"/>
            </a:pPr>
            <a:r>
              <a:rPr lang="en-US" sz="3200" dirty="0"/>
              <a:t> Ignore this</a:t>
            </a:r>
          </a:p>
          <a:p>
            <a:pPr marL="342900" indent="-342900">
              <a:buAutoNum type="alphaUcPeriod"/>
            </a:pPr>
            <a:r>
              <a:rPr lang="en-US" sz="3200" dirty="0"/>
              <a:t> Respond</a:t>
            </a:r>
          </a:p>
        </p:txBody>
      </p:sp>
      <p:sp>
        <p:nvSpPr>
          <p:cNvPr id="3" name="TextBox 2"/>
          <p:cNvSpPr txBox="1"/>
          <p:nvPr/>
        </p:nvSpPr>
        <p:spPr>
          <a:xfrm>
            <a:off x="3352800" y="1905000"/>
            <a:ext cx="3236784" cy="584775"/>
          </a:xfrm>
          <a:prstGeom prst="rect">
            <a:avLst/>
          </a:prstGeom>
          <a:noFill/>
        </p:spPr>
        <p:txBody>
          <a:bodyPr wrap="none" rtlCol="0">
            <a:spAutoFit/>
          </a:bodyPr>
          <a:lstStyle/>
          <a:p>
            <a:r>
              <a:rPr lang="en-US" sz="3200" dirty="0" err="1"/>
              <a:t>iClicker</a:t>
            </a:r>
            <a:r>
              <a:rPr lang="en-US" sz="3200" dirty="0"/>
              <a:t> Moment:</a:t>
            </a:r>
          </a:p>
        </p:txBody>
      </p:sp>
    </p:spTree>
    <p:extLst>
      <p:ext uri="{BB962C8B-B14F-4D97-AF65-F5344CB8AC3E}">
        <p14:creationId xmlns:p14="http://schemas.microsoft.com/office/powerpoint/2010/main" val="34065815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Oval 4"/>
          <p:cNvSpPr>
            <a:spLocks noChangeArrowheads="1"/>
          </p:cNvSpPr>
          <p:nvPr/>
        </p:nvSpPr>
        <p:spPr bwMode="auto">
          <a:xfrm>
            <a:off x="941867" y="3685844"/>
            <a:ext cx="1295400" cy="1295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dirty="0"/>
              <a:t>Lose Email</a:t>
            </a:r>
          </a:p>
        </p:txBody>
      </p:sp>
      <p:sp>
        <p:nvSpPr>
          <p:cNvPr id="144388" name="Oval 5"/>
          <p:cNvSpPr>
            <a:spLocks noChangeArrowheads="1"/>
          </p:cNvSpPr>
          <p:nvPr/>
        </p:nvSpPr>
        <p:spPr bwMode="auto">
          <a:xfrm>
            <a:off x="3240272" y="3685844"/>
            <a:ext cx="1295400" cy="1295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dirty="0"/>
              <a:t>Nothing</a:t>
            </a:r>
          </a:p>
        </p:txBody>
      </p:sp>
      <p:sp>
        <p:nvSpPr>
          <p:cNvPr id="144390" name="Line 13"/>
          <p:cNvSpPr>
            <a:spLocks noChangeShapeType="1"/>
          </p:cNvSpPr>
          <p:nvPr/>
        </p:nvSpPr>
        <p:spPr bwMode="auto">
          <a:xfrm flipH="1">
            <a:off x="1566530" y="2590800"/>
            <a:ext cx="948070" cy="111350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391" name="Line 14"/>
          <p:cNvSpPr>
            <a:spLocks noChangeShapeType="1"/>
          </p:cNvSpPr>
          <p:nvPr/>
        </p:nvSpPr>
        <p:spPr bwMode="auto">
          <a:xfrm>
            <a:off x="3124200" y="2698070"/>
            <a:ext cx="533400" cy="1038446"/>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394" name="Text Box 25"/>
          <p:cNvSpPr txBox="1">
            <a:spLocks noChangeArrowheads="1"/>
          </p:cNvSpPr>
          <p:nvPr/>
        </p:nvSpPr>
        <p:spPr bwMode="auto">
          <a:xfrm>
            <a:off x="2667000" y="228600"/>
            <a:ext cx="6934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b="1"/>
              <a:t>Rational Choice</a:t>
            </a:r>
          </a:p>
        </p:txBody>
      </p:sp>
      <p:sp>
        <p:nvSpPr>
          <p:cNvPr id="144395" name="Text Box 26"/>
          <p:cNvSpPr txBox="1">
            <a:spLocks noChangeArrowheads="1"/>
          </p:cNvSpPr>
          <p:nvPr/>
        </p:nvSpPr>
        <p:spPr bwMode="auto">
          <a:xfrm>
            <a:off x="1828800" y="5334001"/>
            <a:ext cx="86106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i="1" dirty="0"/>
              <a:t>Expected Value(ignore) 	=</a:t>
            </a:r>
            <a:r>
              <a:rPr lang="en-US" altLang="en-US" sz="1800" dirty="0"/>
              <a:t> -$10,000 * .0001 +  $0 *.9999</a:t>
            </a:r>
          </a:p>
          <a:p>
            <a:pPr eaLnBrk="1" hangingPunct="1">
              <a:spcBef>
                <a:spcPct val="0"/>
              </a:spcBef>
              <a:buFontTx/>
              <a:buNone/>
            </a:pPr>
            <a:r>
              <a:rPr lang="en-US" altLang="en-US" sz="1800" dirty="0"/>
              <a:t>			= - $1</a:t>
            </a:r>
          </a:p>
          <a:p>
            <a:pPr eaLnBrk="1" hangingPunct="1">
              <a:spcBef>
                <a:spcPct val="0"/>
              </a:spcBef>
              <a:buNone/>
            </a:pPr>
            <a:endParaRPr lang="en-US" altLang="en-US" sz="1800" i="1" dirty="0"/>
          </a:p>
          <a:p>
            <a:pPr eaLnBrk="1" hangingPunct="1">
              <a:spcBef>
                <a:spcPct val="0"/>
              </a:spcBef>
              <a:buNone/>
            </a:pPr>
            <a:r>
              <a:rPr lang="en-US" altLang="en-US" sz="1800" i="1" dirty="0"/>
              <a:t>Expected Value(respond)</a:t>
            </a:r>
            <a:r>
              <a:rPr lang="en-US" altLang="en-US" sz="1800" dirty="0"/>
              <a:t> 	= -$50,000 * .</a:t>
            </a:r>
            <a:r>
              <a:rPr lang="en-US" sz="1800" dirty="0"/>
              <a:t>9999999 + -$1 *.0000001</a:t>
            </a:r>
          </a:p>
          <a:p>
            <a:pPr eaLnBrk="1" hangingPunct="1">
              <a:spcBef>
                <a:spcPct val="0"/>
              </a:spcBef>
              <a:buNone/>
            </a:pPr>
            <a:r>
              <a:rPr lang="en-US" sz="1800" dirty="0"/>
              <a:t>			= -$49,999.995….</a:t>
            </a:r>
          </a:p>
          <a:p>
            <a:pPr eaLnBrk="1" hangingPunct="1">
              <a:spcBef>
                <a:spcPct val="0"/>
              </a:spcBef>
              <a:buFontTx/>
              <a:buNone/>
            </a:pPr>
            <a:r>
              <a:rPr lang="en-US" altLang="en-US" sz="1800" dirty="0"/>
              <a:t>    </a:t>
            </a:r>
          </a:p>
        </p:txBody>
      </p:sp>
      <p:sp>
        <p:nvSpPr>
          <p:cNvPr id="144396" name="Oval 28"/>
          <p:cNvSpPr>
            <a:spLocks noChangeArrowheads="1"/>
          </p:cNvSpPr>
          <p:nvPr/>
        </p:nvSpPr>
        <p:spPr bwMode="auto">
          <a:xfrm>
            <a:off x="8534400" y="1828800"/>
            <a:ext cx="1066800" cy="990600"/>
          </a:xfrm>
          <a:prstGeom prst="ellipse">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44397" name="Oval 29"/>
          <p:cNvSpPr>
            <a:spLocks noChangeArrowheads="1"/>
          </p:cNvSpPr>
          <p:nvPr/>
        </p:nvSpPr>
        <p:spPr bwMode="auto">
          <a:xfrm>
            <a:off x="2286000" y="1752600"/>
            <a:ext cx="1066800" cy="990600"/>
          </a:xfrm>
          <a:prstGeom prst="ellipse">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44398" name="Text Box 30"/>
          <p:cNvSpPr txBox="1">
            <a:spLocks noChangeArrowheads="1"/>
          </p:cNvSpPr>
          <p:nvPr/>
        </p:nvSpPr>
        <p:spPr bwMode="auto">
          <a:xfrm>
            <a:off x="2399414" y="2052086"/>
            <a:ext cx="82586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ignore</a:t>
            </a:r>
          </a:p>
        </p:txBody>
      </p:sp>
      <p:sp>
        <p:nvSpPr>
          <p:cNvPr id="144399" name="Text Box 31"/>
          <p:cNvSpPr txBox="1">
            <a:spLocks noChangeArrowheads="1"/>
          </p:cNvSpPr>
          <p:nvPr/>
        </p:nvSpPr>
        <p:spPr bwMode="auto">
          <a:xfrm>
            <a:off x="8582973" y="2133601"/>
            <a:ext cx="101822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respond</a:t>
            </a:r>
            <a:endParaRPr lang="en-US" altLang="en-US" sz="1800" baseline="-25000" dirty="0"/>
          </a:p>
        </p:txBody>
      </p:sp>
      <p:sp>
        <p:nvSpPr>
          <p:cNvPr id="144400" name="Rectangle 32"/>
          <p:cNvSpPr>
            <a:spLocks noChangeArrowheads="1"/>
          </p:cNvSpPr>
          <p:nvPr/>
        </p:nvSpPr>
        <p:spPr bwMode="auto">
          <a:xfrm>
            <a:off x="5181600" y="914400"/>
            <a:ext cx="1600200" cy="381000"/>
          </a:xfrm>
          <a:prstGeom prst="rect">
            <a:avLst/>
          </a:prstGeom>
          <a:solidFill>
            <a:srgbClr val="99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dirty="0"/>
              <a:t>Choice</a:t>
            </a:r>
          </a:p>
        </p:txBody>
      </p:sp>
      <p:sp>
        <p:nvSpPr>
          <p:cNvPr id="144401" name="Line 33"/>
          <p:cNvSpPr>
            <a:spLocks noChangeShapeType="1"/>
          </p:cNvSpPr>
          <p:nvPr/>
        </p:nvSpPr>
        <p:spPr bwMode="auto">
          <a:xfrm flipH="1">
            <a:off x="3200400" y="1295400"/>
            <a:ext cx="2667000" cy="609600"/>
          </a:xfrm>
          <a:prstGeom prst="line">
            <a:avLst/>
          </a:prstGeom>
          <a:noFill/>
          <a:ln w="38100">
            <a:solidFill>
              <a:schemeClr val="tx1"/>
            </a:solidFill>
            <a:round/>
            <a:headEn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403" name="Line 35"/>
          <p:cNvSpPr>
            <a:spLocks noChangeShapeType="1"/>
          </p:cNvSpPr>
          <p:nvPr/>
        </p:nvSpPr>
        <p:spPr bwMode="auto">
          <a:xfrm>
            <a:off x="6096000" y="1295400"/>
            <a:ext cx="2514600" cy="756686"/>
          </a:xfrm>
          <a:prstGeom prst="line">
            <a:avLst/>
          </a:prstGeom>
          <a:noFill/>
          <a:ln w="38100">
            <a:solidFill>
              <a:schemeClr val="tx1"/>
            </a:solidFill>
            <a:round/>
            <a:headEn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Oval 4"/>
          <p:cNvSpPr>
            <a:spLocks noChangeArrowheads="1"/>
          </p:cNvSpPr>
          <p:nvPr/>
        </p:nvSpPr>
        <p:spPr bwMode="auto">
          <a:xfrm>
            <a:off x="7150395" y="3745100"/>
            <a:ext cx="1295400" cy="1295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dirty="0"/>
              <a:t>Phish City</a:t>
            </a:r>
          </a:p>
        </p:txBody>
      </p:sp>
      <p:sp>
        <p:nvSpPr>
          <p:cNvPr id="21" name="Oval 5"/>
          <p:cNvSpPr>
            <a:spLocks noChangeArrowheads="1"/>
          </p:cNvSpPr>
          <p:nvPr/>
        </p:nvSpPr>
        <p:spPr bwMode="auto">
          <a:xfrm>
            <a:off x="9448800" y="3745100"/>
            <a:ext cx="1295400" cy="1295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dirty="0"/>
              <a:t>Save Email</a:t>
            </a:r>
          </a:p>
        </p:txBody>
      </p:sp>
      <p:sp>
        <p:nvSpPr>
          <p:cNvPr id="22" name="Line 13"/>
          <p:cNvSpPr>
            <a:spLocks noChangeShapeType="1"/>
          </p:cNvSpPr>
          <p:nvPr/>
        </p:nvSpPr>
        <p:spPr bwMode="auto">
          <a:xfrm flipH="1">
            <a:off x="7775058" y="2743200"/>
            <a:ext cx="987942" cy="102036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14"/>
          <p:cNvSpPr>
            <a:spLocks noChangeShapeType="1"/>
          </p:cNvSpPr>
          <p:nvPr/>
        </p:nvSpPr>
        <p:spPr bwMode="auto">
          <a:xfrm>
            <a:off x="9372600" y="2743200"/>
            <a:ext cx="543147" cy="105151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TextBox 1"/>
          <p:cNvSpPr txBox="1"/>
          <p:nvPr/>
        </p:nvSpPr>
        <p:spPr>
          <a:xfrm>
            <a:off x="1067053" y="2878732"/>
            <a:ext cx="761747" cy="369332"/>
          </a:xfrm>
          <a:prstGeom prst="rect">
            <a:avLst/>
          </a:prstGeom>
          <a:noFill/>
        </p:spPr>
        <p:txBody>
          <a:bodyPr wrap="none" rtlCol="0">
            <a:spAutoFit/>
          </a:bodyPr>
          <a:lstStyle/>
          <a:p>
            <a:r>
              <a:rPr lang="en-US" dirty="0"/>
              <a:t>.0001</a:t>
            </a:r>
          </a:p>
        </p:txBody>
      </p:sp>
      <p:sp>
        <p:nvSpPr>
          <p:cNvPr id="25" name="TextBox 24"/>
          <p:cNvSpPr txBox="1"/>
          <p:nvPr/>
        </p:nvSpPr>
        <p:spPr>
          <a:xfrm>
            <a:off x="9851139" y="2832774"/>
            <a:ext cx="1146468" cy="369332"/>
          </a:xfrm>
          <a:prstGeom prst="rect">
            <a:avLst/>
          </a:prstGeom>
          <a:noFill/>
        </p:spPr>
        <p:txBody>
          <a:bodyPr wrap="none" rtlCol="0">
            <a:spAutoFit/>
          </a:bodyPr>
          <a:lstStyle/>
          <a:p>
            <a:r>
              <a:rPr lang="en-US" dirty="0"/>
              <a:t>.0000001</a:t>
            </a:r>
          </a:p>
        </p:txBody>
      </p:sp>
      <p:sp>
        <p:nvSpPr>
          <p:cNvPr id="26" name="TextBox 25"/>
          <p:cNvSpPr txBox="1"/>
          <p:nvPr/>
        </p:nvSpPr>
        <p:spPr>
          <a:xfrm>
            <a:off x="3629247" y="2832774"/>
            <a:ext cx="761747" cy="369332"/>
          </a:xfrm>
          <a:prstGeom prst="rect">
            <a:avLst/>
          </a:prstGeom>
          <a:noFill/>
        </p:spPr>
        <p:txBody>
          <a:bodyPr wrap="none" rtlCol="0">
            <a:spAutoFit/>
          </a:bodyPr>
          <a:lstStyle/>
          <a:p>
            <a:r>
              <a:rPr lang="en-US" dirty="0"/>
              <a:t>.9999</a:t>
            </a:r>
          </a:p>
        </p:txBody>
      </p:sp>
      <p:sp>
        <p:nvSpPr>
          <p:cNvPr id="27" name="TextBox 26"/>
          <p:cNvSpPr txBox="1"/>
          <p:nvPr/>
        </p:nvSpPr>
        <p:spPr>
          <a:xfrm>
            <a:off x="7120789" y="2778220"/>
            <a:ext cx="1146468" cy="369332"/>
          </a:xfrm>
          <a:prstGeom prst="rect">
            <a:avLst/>
          </a:prstGeom>
          <a:noFill/>
        </p:spPr>
        <p:txBody>
          <a:bodyPr wrap="none" rtlCol="0">
            <a:spAutoFit/>
          </a:bodyPr>
          <a:lstStyle/>
          <a:p>
            <a:r>
              <a:rPr lang="en-US" dirty="0"/>
              <a:t>.9999999</a:t>
            </a:r>
          </a:p>
        </p:txBody>
      </p:sp>
      <p:sp>
        <p:nvSpPr>
          <p:cNvPr id="4" name="TextBox 3"/>
          <p:cNvSpPr txBox="1"/>
          <p:nvPr/>
        </p:nvSpPr>
        <p:spPr>
          <a:xfrm>
            <a:off x="3667399" y="4505995"/>
            <a:ext cx="441146" cy="369332"/>
          </a:xfrm>
          <a:prstGeom prst="rect">
            <a:avLst/>
          </a:prstGeom>
          <a:noFill/>
        </p:spPr>
        <p:txBody>
          <a:bodyPr wrap="none" rtlCol="0">
            <a:spAutoFit/>
          </a:bodyPr>
          <a:lstStyle/>
          <a:p>
            <a:r>
              <a:rPr lang="en-US" dirty="0"/>
              <a:t>$0</a:t>
            </a:r>
          </a:p>
        </p:txBody>
      </p:sp>
      <p:sp>
        <p:nvSpPr>
          <p:cNvPr id="30" name="TextBox 29"/>
          <p:cNvSpPr txBox="1"/>
          <p:nvPr/>
        </p:nvSpPr>
        <p:spPr>
          <a:xfrm>
            <a:off x="1081389" y="4505995"/>
            <a:ext cx="1095172" cy="369332"/>
          </a:xfrm>
          <a:prstGeom prst="rect">
            <a:avLst/>
          </a:prstGeom>
          <a:noFill/>
        </p:spPr>
        <p:txBody>
          <a:bodyPr wrap="none" rtlCol="0">
            <a:spAutoFit/>
          </a:bodyPr>
          <a:lstStyle/>
          <a:p>
            <a:r>
              <a:rPr lang="en-US" dirty="0"/>
              <a:t>-$10,000</a:t>
            </a:r>
          </a:p>
        </p:txBody>
      </p:sp>
      <p:sp>
        <p:nvSpPr>
          <p:cNvPr id="31" name="TextBox 30"/>
          <p:cNvSpPr txBox="1"/>
          <p:nvPr/>
        </p:nvSpPr>
        <p:spPr>
          <a:xfrm>
            <a:off x="7227472" y="4514418"/>
            <a:ext cx="1095172" cy="369332"/>
          </a:xfrm>
          <a:prstGeom prst="rect">
            <a:avLst/>
          </a:prstGeom>
          <a:noFill/>
        </p:spPr>
        <p:txBody>
          <a:bodyPr wrap="none" rtlCol="0">
            <a:spAutoFit/>
          </a:bodyPr>
          <a:lstStyle/>
          <a:p>
            <a:r>
              <a:rPr lang="en-US" dirty="0"/>
              <a:t>-$50,000</a:t>
            </a:r>
          </a:p>
        </p:txBody>
      </p:sp>
      <p:sp>
        <p:nvSpPr>
          <p:cNvPr id="32" name="TextBox 31"/>
          <p:cNvSpPr txBox="1"/>
          <p:nvPr/>
        </p:nvSpPr>
        <p:spPr>
          <a:xfrm>
            <a:off x="9879420" y="4505995"/>
            <a:ext cx="518091" cy="369332"/>
          </a:xfrm>
          <a:prstGeom prst="rect">
            <a:avLst/>
          </a:prstGeom>
          <a:noFill/>
        </p:spPr>
        <p:txBody>
          <a:bodyPr wrap="none" rtlCol="0">
            <a:spAutoFit/>
          </a:bodyPr>
          <a:lstStyle/>
          <a:p>
            <a:r>
              <a:rPr lang="en-US" dirty="0"/>
              <a:t>-$1</a:t>
            </a:r>
          </a:p>
        </p:txBody>
      </p:sp>
      <p:sp>
        <p:nvSpPr>
          <p:cNvPr id="5" name="5-Point Star 4"/>
          <p:cNvSpPr/>
          <p:nvPr/>
        </p:nvSpPr>
        <p:spPr>
          <a:xfrm>
            <a:off x="1511631" y="1295399"/>
            <a:ext cx="774369" cy="779723"/>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9067800" y="5334001"/>
            <a:ext cx="2971800" cy="1371599"/>
          </a:xfrm>
          <a:prstGeom prst="rect">
            <a:avLst/>
          </a:prstGeom>
          <a:solidFill>
            <a:schemeClr val="bg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What decision might a non-computer professional make?</a:t>
            </a:r>
          </a:p>
        </p:txBody>
      </p:sp>
      <p:sp>
        <p:nvSpPr>
          <p:cNvPr id="29" name="Rectangle 28"/>
          <p:cNvSpPr/>
          <p:nvPr/>
        </p:nvSpPr>
        <p:spPr>
          <a:xfrm>
            <a:off x="9067800" y="5334001"/>
            <a:ext cx="2971800" cy="1371599"/>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What decision might the bad guys make?</a:t>
            </a:r>
          </a:p>
        </p:txBody>
      </p:sp>
    </p:spTree>
    <p:extLst>
      <p:ext uri="{BB962C8B-B14F-4D97-AF65-F5344CB8AC3E}">
        <p14:creationId xmlns:p14="http://schemas.microsoft.com/office/powerpoint/2010/main" val="408930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439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440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440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439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439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439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44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438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438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439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439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44395">
                                            <p:txEl>
                                              <p:pRg st="0" end="0"/>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44395">
                                            <p:txEl>
                                              <p:pRg st="1" end="1"/>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44395">
                                            <p:txEl>
                                              <p:pRg st="3" end="3"/>
                                            </p:txEl>
                                          </p:spTgt>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44395">
                                            <p:txEl>
                                              <p:pRg st="4" end="4"/>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7" grpId="0" animBg="1"/>
      <p:bldP spid="144388" grpId="0" animBg="1"/>
      <p:bldP spid="144390" grpId="0" animBg="1"/>
      <p:bldP spid="144391" grpId="0" animBg="1"/>
      <p:bldP spid="144396" grpId="0" animBg="1"/>
      <p:bldP spid="144397" grpId="0" animBg="1"/>
      <p:bldP spid="144398" grpId="0"/>
      <p:bldP spid="144399" grpId="0"/>
      <p:bldP spid="144400" grpId="0" animBg="1"/>
      <p:bldP spid="144401" grpId="0" animBg="1"/>
      <p:bldP spid="144403" grpId="0" animBg="1"/>
      <p:bldP spid="20" grpId="0" animBg="1"/>
      <p:bldP spid="21" grpId="0" animBg="1"/>
      <p:bldP spid="22" grpId="0" animBg="1"/>
      <p:bldP spid="23" grpId="0" animBg="1"/>
      <p:bldP spid="2" grpId="0"/>
      <p:bldP spid="25" grpId="0"/>
      <p:bldP spid="26" grpId="0"/>
      <p:bldP spid="27" grpId="0"/>
      <p:bldP spid="4" grpId="0"/>
      <p:bldP spid="30" grpId="0"/>
      <p:bldP spid="31" grpId="0"/>
      <p:bldP spid="32" grpId="0"/>
      <p:bldP spid="5" grpId="0" animBg="1"/>
      <p:bldP spid="3" grpId="0" animBg="1"/>
      <p:bldP spid="2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subTitle" idx="1"/>
          </p:nvPr>
        </p:nvSpPr>
        <p:spPr>
          <a:xfrm>
            <a:off x="1981200" y="304800"/>
            <a:ext cx="8382000" cy="5486400"/>
          </a:xfrm>
        </p:spPr>
        <p:txBody>
          <a:bodyPr/>
          <a:lstStyle/>
          <a:p>
            <a:pPr marL="609600" indent="-609600" eaLnBrk="1" hangingPunct="1"/>
            <a:r>
              <a:rPr lang="en-US" altLang="en-US" b="1" dirty="0"/>
              <a:t>Do you not often make decisions consciously or unconsciously based upon maximizing expected value?</a:t>
            </a:r>
          </a:p>
          <a:p>
            <a:pPr marL="609600" indent="-609600" eaLnBrk="1" hangingPunct="1"/>
            <a:endParaRPr lang="en-US" altLang="en-US" b="1" dirty="0"/>
          </a:p>
          <a:p>
            <a:pPr marL="609600" indent="-609600" algn="l" eaLnBrk="1" hangingPunct="1">
              <a:buFontTx/>
              <a:buChar char="•"/>
            </a:pPr>
            <a:r>
              <a:rPr lang="en-US" altLang="en-US" sz="2400" dirty="0"/>
              <a:t>Should I illegally download music?</a:t>
            </a:r>
          </a:p>
          <a:p>
            <a:pPr marL="609600" indent="-609600" algn="l" eaLnBrk="1" hangingPunct="1">
              <a:buFontTx/>
              <a:buChar char="•"/>
            </a:pPr>
            <a:r>
              <a:rPr lang="en-US" altLang="en-US" sz="2400" dirty="0"/>
              <a:t>Should I inform on a cheating coworker?</a:t>
            </a:r>
          </a:p>
          <a:p>
            <a:pPr marL="609600" indent="-609600" algn="l" eaLnBrk="1" hangingPunct="1">
              <a:buFontTx/>
              <a:buChar char="•"/>
            </a:pPr>
            <a:r>
              <a:rPr lang="en-US" altLang="en-US" sz="2400" dirty="0"/>
              <a:t>Should I have my children vaccinated?</a:t>
            </a:r>
          </a:p>
          <a:p>
            <a:pPr marL="609600" indent="-609600" algn="l" eaLnBrk="1" hangingPunct="1">
              <a:buFontTx/>
              <a:buChar char="•"/>
            </a:pPr>
            <a:r>
              <a:rPr lang="en-US" altLang="en-US" sz="2400" dirty="0"/>
              <a:t>Should I run this red light?</a:t>
            </a:r>
          </a:p>
          <a:p>
            <a:pPr marL="609600" indent="-609600" algn="l" eaLnBrk="1" hangingPunct="1">
              <a:buFontTx/>
              <a:buChar char="•"/>
            </a:pPr>
            <a:endParaRPr lang="en-US" altLang="en-US" sz="2400" dirty="0"/>
          </a:p>
          <a:p>
            <a:pPr eaLnBrk="1" hangingPunct="1"/>
            <a:r>
              <a:rPr lang="en-US" altLang="en-US" dirty="0"/>
              <a:t>But what did Dan </a:t>
            </a:r>
            <a:r>
              <a:rPr lang="en-US" altLang="en-US" dirty="0" err="1"/>
              <a:t>Ariely</a:t>
            </a:r>
            <a:r>
              <a:rPr lang="en-US" altLang="en-US" dirty="0"/>
              <a:t> say about his experimental subjects applying this approach to make decisions about cheating?</a:t>
            </a:r>
          </a:p>
          <a:p>
            <a:pPr marL="609600" indent="-609600" eaLnBrk="1" hangingPunct="1"/>
            <a:endParaRPr lang="en-US"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643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643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643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643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643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981200" y="274638"/>
            <a:ext cx="8229600" cy="563562"/>
          </a:xfrm>
        </p:spPr>
        <p:txBody>
          <a:bodyPr/>
          <a:lstStyle/>
          <a:p>
            <a:pPr eaLnBrk="1" hangingPunct="1"/>
            <a:r>
              <a:rPr lang="en-US" altLang="en-US" sz="3200" b="1"/>
              <a:t>Prerequisites for Morality</a:t>
            </a:r>
          </a:p>
        </p:txBody>
      </p:sp>
      <p:sp>
        <p:nvSpPr>
          <p:cNvPr id="16387" name="Text Box 4"/>
          <p:cNvSpPr txBox="1">
            <a:spLocks noChangeArrowheads="1"/>
          </p:cNvSpPr>
          <p:nvPr/>
        </p:nvSpPr>
        <p:spPr bwMode="auto">
          <a:xfrm>
            <a:off x="1981200" y="1524001"/>
            <a:ext cx="8153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t>It must be possible to choose actions and to plan.  What abilities enable us to do that?</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886700" cy="1208368"/>
          </a:xfrm>
        </p:spPr>
        <p:txBody>
          <a:bodyPr>
            <a:noAutofit/>
          </a:bodyPr>
          <a:lstStyle/>
          <a:p>
            <a:pPr algn="ctr"/>
            <a:r>
              <a:rPr lang="en-US" sz="3200" b="1" dirty="0">
                <a:latin typeface="+mn-lt"/>
              </a:rPr>
              <a:t>Technology and Rights Tradeoffs</a:t>
            </a:r>
            <a:br>
              <a:rPr lang="en-US" sz="3200" b="1" dirty="0">
                <a:latin typeface="+mn-lt"/>
              </a:rPr>
            </a:br>
            <a:br>
              <a:rPr lang="en-US" sz="3200" b="1" dirty="0">
                <a:latin typeface="+mn-lt"/>
              </a:rPr>
            </a:br>
            <a:r>
              <a:rPr lang="en-US" sz="3200" b="1" dirty="0">
                <a:latin typeface="+mn-lt"/>
              </a:rPr>
              <a:t>Privacy vs Security</a:t>
            </a:r>
          </a:p>
        </p:txBody>
      </p:sp>
      <p:pic>
        <p:nvPicPr>
          <p:cNvPr id="9218" name="Picture 2" descr="http://www.thewrap.com/wp-content/uploads/2016/02/fbi-vs-app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4974" y="2415959"/>
            <a:ext cx="5045868" cy="3363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4581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Box 3"/>
          <p:cNvSpPr txBox="1">
            <a:spLocks noChangeArrowheads="1"/>
          </p:cNvSpPr>
          <p:nvPr/>
        </p:nvSpPr>
        <p:spPr bwMode="auto">
          <a:xfrm>
            <a:off x="1981200" y="2209800"/>
            <a:ext cx="8001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t>Imagine that the U.S. is preparing for the outbreak of an unusual Asian disease, which is expected to kill 600 people. Two alternative programs to combat the disease have been proposed. </a:t>
            </a:r>
          </a:p>
        </p:txBody>
      </p:sp>
      <p:sp>
        <p:nvSpPr>
          <p:cNvPr id="147459" name="Rectangle 2"/>
          <p:cNvSpPr>
            <a:spLocks noGrp="1" noChangeArrowheads="1"/>
          </p:cNvSpPr>
          <p:nvPr>
            <p:ph type="title"/>
          </p:nvPr>
        </p:nvSpPr>
        <p:spPr>
          <a:xfrm>
            <a:off x="1981200" y="274638"/>
            <a:ext cx="8229600" cy="639762"/>
          </a:xfrm>
        </p:spPr>
        <p:txBody>
          <a:bodyPr/>
          <a:lstStyle/>
          <a:p>
            <a:r>
              <a:rPr lang="en-US" altLang="en-US" sz="3200" b="1"/>
              <a:t>But People Don’t Do It Quite This Way</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1981200" y="274638"/>
            <a:ext cx="8229600" cy="639762"/>
          </a:xfrm>
        </p:spPr>
        <p:txBody>
          <a:bodyPr/>
          <a:lstStyle/>
          <a:p>
            <a:r>
              <a:rPr lang="en-US" altLang="en-US" sz="3200" b="1"/>
              <a:t>But People Don’t Do It Quite This Way</a:t>
            </a:r>
          </a:p>
        </p:txBody>
      </p:sp>
      <p:sp>
        <p:nvSpPr>
          <p:cNvPr id="149508" name="Text Box 4"/>
          <p:cNvSpPr txBox="1">
            <a:spLocks noChangeArrowheads="1"/>
          </p:cNvSpPr>
          <p:nvPr/>
        </p:nvSpPr>
        <p:spPr bwMode="auto">
          <a:xfrm>
            <a:off x="2057400" y="5943601"/>
            <a:ext cx="8001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a:t>From Amos Tversky and Daniel Kahneman, “The Framing of Decisions and the Pyschology of Choice”, </a:t>
            </a:r>
            <a:r>
              <a:rPr lang="en-US" altLang="en-US" sz="1600" i="1"/>
              <a:t>Science</a:t>
            </a:r>
            <a:r>
              <a:rPr lang="en-US" altLang="en-US" sz="1600"/>
              <a:t>, Vol. 211, No. 4481 (Jan. 30, 1981), pp.453-458. </a:t>
            </a:r>
          </a:p>
        </p:txBody>
      </p:sp>
      <p:sp>
        <p:nvSpPr>
          <p:cNvPr id="149509" name="Text Box 5"/>
          <p:cNvSpPr txBox="1">
            <a:spLocks noChangeArrowheads="1"/>
          </p:cNvSpPr>
          <p:nvPr/>
        </p:nvSpPr>
        <p:spPr bwMode="auto">
          <a:xfrm>
            <a:off x="2667000" y="1981200"/>
            <a:ext cx="7391400"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Problem 1:                   Imagine that the U.S. is preparing for the outbreak of an unusual Asian disease, which is expected to kill 600 people. Two alternative programs to combat the disease have been proposed. Assume that the exact scientific estimate of the con- sequences of the programs are as follows: </a:t>
            </a:r>
          </a:p>
          <a:p>
            <a:pPr eaLnBrk="1" hangingPunct="1">
              <a:spcBef>
                <a:spcPct val="50000"/>
              </a:spcBef>
              <a:buFontTx/>
              <a:buNone/>
            </a:pPr>
            <a:r>
              <a:rPr lang="en-US" altLang="en-US" sz="1800"/>
              <a:t>If Program A is adopted, 200 people will be saved. </a:t>
            </a:r>
          </a:p>
          <a:p>
            <a:pPr eaLnBrk="1" hangingPunct="1">
              <a:spcBef>
                <a:spcPct val="50000"/>
              </a:spcBef>
              <a:buFontTx/>
              <a:buNone/>
            </a:pPr>
            <a:r>
              <a:rPr lang="en-US" altLang="en-US" sz="1800"/>
              <a:t>If Program B is adopted, there is 1/3 probability that 600 people will be saved, and 2/3 probability that no people will be saved. </a:t>
            </a:r>
          </a:p>
          <a:p>
            <a:pPr eaLnBrk="1" hangingPunct="1">
              <a:spcBef>
                <a:spcPct val="50000"/>
              </a:spcBef>
              <a:buFontTx/>
              <a:buNone/>
            </a:pPr>
            <a:endParaRPr lang="en-US" altLang="en-US" sz="1800"/>
          </a:p>
          <a:p>
            <a:pPr eaLnBrk="1" hangingPunct="1">
              <a:spcBef>
                <a:spcPct val="50000"/>
              </a:spcBef>
              <a:buFontTx/>
              <a:buNone/>
            </a:pPr>
            <a:r>
              <a:rPr lang="en-US" altLang="en-US" sz="1800"/>
              <a:t>Which of the two programs would you favor?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Box 3"/>
          <p:cNvSpPr txBox="1">
            <a:spLocks noChangeArrowheads="1"/>
          </p:cNvSpPr>
          <p:nvPr/>
        </p:nvSpPr>
        <p:spPr bwMode="auto">
          <a:xfrm>
            <a:off x="1981200" y="2209800"/>
            <a:ext cx="8001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t>Imagine that the U.S. is preparing for the outbreak of an unusual Asian disease, which is expected to kill 600 people. Two alternative programs to combat the disease have been proposed. </a:t>
            </a:r>
          </a:p>
        </p:txBody>
      </p:sp>
      <p:sp>
        <p:nvSpPr>
          <p:cNvPr id="147459" name="Rectangle 2"/>
          <p:cNvSpPr>
            <a:spLocks noGrp="1" noChangeArrowheads="1"/>
          </p:cNvSpPr>
          <p:nvPr>
            <p:ph type="title"/>
          </p:nvPr>
        </p:nvSpPr>
        <p:spPr>
          <a:xfrm>
            <a:off x="1981200" y="274638"/>
            <a:ext cx="8229600" cy="639762"/>
          </a:xfrm>
        </p:spPr>
        <p:txBody>
          <a:bodyPr/>
          <a:lstStyle/>
          <a:p>
            <a:r>
              <a:rPr lang="en-US" altLang="en-US" sz="3200" b="1"/>
              <a:t>But People Don’t Do It Quite This Way</a:t>
            </a:r>
          </a:p>
        </p:txBody>
      </p:sp>
    </p:spTree>
    <p:extLst>
      <p:ext uri="{BB962C8B-B14F-4D97-AF65-F5344CB8AC3E}">
        <p14:creationId xmlns:p14="http://schemas.microsoft.com/office/powerpoint/2010/main" val="38423075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1981200" y="274638"/>
            <a:ext cx="8229600" cy="639762"/>
          </a:xfrm>
        </p:spPr>
        <p:txBody>
          <a:bodyPr/>
          <a:lstStyle/>
          <a:p>
            <a:r>
              <a:rPr lang="en-US" altLang="en-US" sz="3200" b="1"/>
              <a:t>But People Don’t Do It Quite This Way</a:t>
            </a:r>
          </a:p>
        </p:txBody>
      </p:sp>
      <p:sp>
        <p:nvSpPr>
          <p:cNvPr id="151556" name="Text Box 4"/>
          <p:cNvSpPr txBox="1">
            <a:spLocks noChangeArrowheads="1"/>
          </p:cNvSpPr>
          <p:nvPr/>
        </p:nvSpPr>
        <p:spPr bwMode="auto">
          <a:xfrm>
            <a:off x="2057400" y="5943601"/>
            <a:ext cx="8001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a:t>From Amos Tversky and Daniel Kahneman, “The Framing of Decisions and the Pyschology of Choice”, </a:t>
            </a:r>
            <a:r>
              <a:rPr lang="en-US" altLang="en-US" sz="1600" i="1"/>
              <a:t>Science</a:t>
            </a:r>
            <a:r>
              <a:rPr lang="en-US" altLang="en-US" sz="1600"/>
              <a:t>, Vol. 211, No. 4481 (Jan. 30, 1981), pp.453-458. </a:t>
            </a:r>
          </a:p>
        </p:txBody>
      </p:sp>
      <p:sp>
        <p:nvSpPr>
          <p:cNvPr id="151557" name="Text Box 5"/>
          <p:cNvSpPr txBox="1">
            <a:spLocks noChangeArrowheads="1"/>
          </p:cNvSpPr>
          <p:nvPr/>
        </p:nvSpPr>
        <p:spPr bwMode="auto">
          <a:xfrm>
            <a:off x="2667000" y="1981200"/>
            <a:ext cx="7391400"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Problem 2                    Imagine that the U.S. is preparing for the outbreak of an unusual Asian disease, which is expected to kill 600 people. Two alternative programs to combat the disease have been proposed. Assume that the exact scientific estimate of the con- sequences of the programs are as follows: </a:t>
            </a:r>
          </a:p>
          <a:p>
            <a:pPr eaLnBrk="1" hangingPunct="1">
              <a:spcBef>
                <a:spcPct val="50000"/>
              </a:spcBef>
              <a:buFontTx/>
              <a:buNone/>
            </a:pPr>
            <a:r>
              <a:rPr lang="en-US" altLang="en-US" sz="1800"/>
              <a:t>If Program C is adopted, 400 people will die. </a:t>
            </a:r>
          </a:p>
          <a:p>
            <a:pPr eaLnBrk="1" hangingPunct="1">
              <a:spcBef>
                <a:spcPct val="50000"/>
              </a:spcBef>
              <a:buFontTx/>
              <a:buNone/>
            </a:pPr>
            <a:r>
              <a:rPr lang="en-US" altLang="en-US" sz="1800"/>
              <a:t>If Program D is adopted, there is 1/3 probability that nobody will die, and 2/3 probability that 600 people will die. </a:t>
            </a:r>
          </a:p>
          <a:p>
            <a:pPr eaLnBrk="1" hangingPunct="1">
              <a:spcBef>
                <a:spcPct val="50000"/>
              </a:spcBef>
              <a:buFontTx/>
              <a:buNone/>
            </a:pPr>
            <a:endParaRPr lang="en-US" altLang="en-US" sz="1800"/>
          </a:p>
          <a:p>
            <a:pPr eaLnBrk="1" hangingPunct="1">
              <a:spcBef>
                <a:spcPct val="50000"/>
              </a:spcBef>
              <a:buFontTx/>
              <a:buNone/>
            </a:pPr>
            <a:r>
              <a:rPr lang="en-US" altLang="en-US" sz="1800"/>
              <a:t>Which of the two programs would you favor?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Box 3"/>
          <p:cNvSpPr txBox="1">
            <a:spLocks noChangeArrowheads="1"/>
          </p:cNvSpPr>
          <p:nvPr/>
        </p:nvSpPr>
        <p:spPr bwMode="auto">
          <a:xfrm>
            <a:off x="1981200" y="2209800"/>
            <a:ext cx="8001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t>Imagine that the U.S. is preparing for the outbreak of an unusual Asian disease, which is expected to kill 600 people. Two alternative programs to combat the disease have been proposed. </a:t>
            </a:r>
          </a:p>
        </p:txBody>
      </p:sp>
      <p:sp>
        <p:nvSpPr>
          <p:cNvPr id="147459" name="Rectangle 2"/>
          <p:cNvSpPr>
            <a:spLocks noGrp="1" noChangeArrowheads="1"/>
          </p:cNvSpPr>
          <p:nvPr>
            <p:ph type="title"/>
          </p:nvPr>
        </p:nvSpPr>
        <p:spPr>
          <a:xfrm>
            <a:off x="1981200" y="274638"/>
            <a:ext cx="8229600" cy="639762"/>
          </a:xfrm>
        </p:spPr>
        <p:txBody>
          <a:bodyPr/>
          <a:lstStyle/>
          <a:p>
            <a:r>
              <a:rPr lang="en-US" altLang="en-US" sz="3200" b="1"/>
              <a:t>But People Don’t Do It Quite This Way</a:t>
            </a:r>
          </a:p>
        </p:txBody>
      </p:sp>
    </p:spTree>
    <p:extLst>
      <p:ext uri="{BB962C8B-B14F-4D97-AF65-F5344CB8AC3E}">
        <p14:creationId xmlns:p14="http://schemas.microsoft.com/office/powerpoint/2010/main" val="29732723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1981200" y="274638"/>
            <a:ext cx="8229600" cy="639762"/>
          </a:xfrm>
        </p:spPr>
        <p:txBody>
          <a:bodyPr/>
          <a:lstStyle/>
          <a:p>
            <a:r>
              <a:rPr lang="en-US" altLang="en-US" sz="3200" b="1"/>
              <a:t>But People Don’t Do It Quite This Way</a:t>
            </a:r>
          </a:p>
        </p:txBody>
      </p:sp>
      <p:sp>
        <p:nvSpPr>
          <p:cNvPr id="150531" name="Text Box 3"/>
          <p:cNvSpPr txBox="1">
            <a:spLocks noChangeArrowheads="1"/>
          </p:cNvSpPr>
          <p:nvPr/>
        </p:nvSpPr>
        <p:spPr bwMode="auto">
          <a:xfrm>
            <a:off x="1981200" y="11430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t>How a problem is framed matters.</a:t>
            </a:r>
          </a:p>
        </p:txBody>
      </p:sp>
      <p:sp>
        <p:nvSpPr>
          <p:cNvPr id="150532" name="Text Box 4"/>
          <p:cNvSpPr txBox="1">
            <a:spLocks noChangeArrowheads="1"/>
          </p:cNvSpPr>
          <p:nvPr/>
        </p:nvSpPr>
        <p:spPr bwMode="auto">
          <a:xfrm>
            <a:off x="2057400" y="5943601"/>
            <a:ext cx="8001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a:t>From Amos Tversky and Daniel Kahneman, “The Framing of Decisions and the Pyschology of Choice”, </a:t>
            </a:r>
            <a:r>
              <a:rPr lang="en-US" altLang="en-US" sz="1600" i="1"/>
              <a:t>Science</a:t>
            </a:r>
            <a:r>
              <a:rPr lang="en-US" altLang="en-US" sz="1600"/>
              <a:t>, Vol. 211, No. 4481 (Jan. 30, 1981), pp.453-458. </a:t>
            </a:r>
          </a:p>
        </p:txBody>
      </p:sp>
      <p:sp>
        <p:nvSpPr>
          <p:cNvPr id="150533" name="Text Box 5"/>
          <p:cNvSpPr txBox="1">
            <a:spLocks noChangeArrowheads="1"/>
          </p:cNvSpPr>
          <p:nvPr/>
        </p:nvSpPr>
        <p:spPr bwMode="auto">
          <a:xfrm>
            <a:off x="2667000" y="1981200"/>
            <a:ext cx="7391400"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Problem 1 </a:t>
            </a:r>
            <a:r>
              <a:rPr lang="en-US" altLang="en-US" sz="1800">
                <a:solidFill>
                  <a:srgbClr val="FF0000"/>
                </a:solidFill>
              </a:rPr>
              <a:t>[N = 152]</a:t>
            </a:r>
            <a:r>
              <a:rPr lang="en-US" altLang="en-US" sz="1800"/>
              <a:t>:   Imagine that the U.S. is preparing for the outbreak of an unusual Asian disease, which is expected to kill 600 people. Two alternative programs to combat the disease have been proposed. Assume that the exact scientific estimate of the con- sequences of the programs are as follows: </a:t>
            </a:r>
          </a:p>
          <a:p>
            <a:pPr eaLnBrk="1" hangingPunct="1">
              <a:spcBef>
                <a:spcPct val="50000"/>
              </a:spcBef>
              <a:buFontTx/>
              <a:buNone/>
            </a:pPr>
            <a:r>
              <a:rPr lang="en-US" altLang="en-US" sz="1800"/>
              <a:t>If Program A is adopted, 200 people will be saved. </a:t>
            </a:r>
            <a:r>
              <a:rPr lang="en-US" altLang="en-US" sz="1800">
                <a:solidFill>
                  <a:srgbClr val="FF0000"/>
                </a:solidFill>
              </a:rPr>
              <a:t>[72 percent]</a:t>
            </a:r>
            <a:r>
              <a:rPr lang="en-US" altLang="en-US" sz="1800"/>
              <a:t> </a:t>
            </a:r>
          </a:p>
          <a:p>
            <a:pPr eaLnBrk="1" hangingPunct="1">
              <a:spcBef>
                <a:spcPct val="50000"/>
              </a:spcBef>
              <a:buFontTx/>
              <a:buNone/>
            </a:pPr>
            <a:r>
              <a:rPr lang="en-US" altLang="en-US" sz="1800"/>
              <a:t>If Program B is adopted, there is 1/3 probability that 600 people will be saved, and 2/3 probability that no people will be saved. </a:t>
            </a:r>
            <a:r>
              <a:rPr lang="en-US" altLang="en-US" sz="1800">
                <a:solidFill>
                  <a:srgbClr val="FF0000"/>
                </a:solidFill>
              </a:rPr>
              <a:t>[28 percent]</a:t>
            </a:r>
            <a:r>
              <a:rPr lang="en-US" altLang="en-US" sz="1800"/>
              <a:t> </a:t>
            </a:r>
          </a:p>
          <a:p>
            <a:pPr eaLnBrk="1" hangingPunct="1">
              <a:spcBef>
                <a:spcPct val="50000"/>
              </a:spcBef>
              <a:buFontTx/>
              <a:buNone/>
            </a:pPr>
            <a:endParaRPr lang="en-US" altLang="en-US" sz="1800"/>
          </a:p>
          <a:p>
            <a:pPr eaLnBrk="1" hangingPunct="1">
              <a:spcBef>
                <a:spcPct val="50000"/>
              </a:spcBef>
              <a:buFontTx/>
              <a:buNone/>
            </a:pPr>
            <a:r>
              <a:rPr lang="en-US" altLang="en-US" sz="1800"/>
              <a:t>Which of the two programs would you favor?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1981200" y="274638"/>
            <a:ext cx="8229600" cy="639762"/>
          </a:xfrm>
        </p:spPr>
        <p:txBody>
          <a:bodyPr/>
          <a:lstStyle/>
          <a:p>
            <a:r>
              <a:rPr lang="en-US" altLang="en-US" sz="3200" b="1"/>
              <a:t>But People Don’t Do It Quite This Way</a:t>
            </a:r>
          </a:p>
        </p:txBody>
      </p:sp>
      <p:sp>
        <p:nvSpPr>
          <p:cNvPr id="152579" name="Text Box 3"/>
          <p:cNvSpPr txBox="1">
            <a:spLocks noChangeArrowheads="1"/>
          </p:cNvSpPr>
          <p:nvPr/>
        </p:nvSpPr>
        <p:spPr bwMode="auto">
          <a:xfrm>
            <a:off x="1981200" y="11430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t>How a problem is framed matters.</a:t>
            </a:r>
          </a:p>
        </p:txBody>
      </p:sp>
      <p:sp>
        <p:nvSpPr>
          <p:cNvPr id="152580" name="Text Box 4"/>
          <p:cNvSpPr txBox="1">
            <a:spLocks noChangeArrowheads="1"/>
          </p:cNvSpPr>
          <p:nvPr/>
        </p:nvSpPr>
        <p:spPr bwMode="auto">
          <a:xfrm>
            <a:off x="2057400" y="5943601"/>
            <a:ext cx="8001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a:t>From Amos Tversky and Daniel Kahneman, “The Framing of Decisions and the Pyschology of Choice”, </a:t>
            </a:r>
            <a:r>
              <a:rPr lang="en-US" altLang="en-US" sz="1600" i="1"/>
              <a:t>Science</a:t>
            </a:r>
            <a:r>
              <a:rPr lang="en-US" altLang="en-US" sz="1600"/>
              <a:t>, Vol. 211, No. 4481 (Jan. 30, 1981), pp.453-458. </a:t>
            </a:r>
          </a:p>
        </p:txBody>
      </p:sp>
      <p:sp>
        <p:nvSpPr>
          <p:cNvPr id="152581" name="Text Box 5"/>
          <p:cNvSpPr txBox="1">
            <a:spLocks noChangeArrowheads="1"/>
          </p:cNvSpPr>
          <p:nvPr/>
        </p:nvSpPr>
        <p:spPr bwMode="auto">
          <a:xfrm>
            <a:off x="2667000" y="1981200"/>
            <a:ext cx="7391400"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Problem 2 </a:t>
            </a:r>
            <a:r>
              <a:rPr lang="en-US" altLang="en-US" sz="1800">
                <a:solidFill>
                  <a:srgbClr val="FF0000"/>
                </a:solidFill>
              </a:rPr>
              <a:t>[N = 155]</a:t>
            </a:r>
            <a:r>
              <a:rPr lang="en-US" altLang="en-US" sz="1800"/>
              <a:t>:   Imagine that the U.S. is preparing for the outbreak of an unusual Asian disease, which is expected to kill 600 people. Two alternative programs to combat the disease have been proposed. Assume that the exact scientific estimate of the con- sequences of the programs are as follows: </a:t>
            </a:r>
          </a:p>
          <a:p>
            <a:pPr eaLnBrk="1" hangingPunct="1">
              <a:spcBef>
                <a:spcPct val="50000"/>
              </a:spcBef>
              <a:buFontTx/>
              <a:buNone/>
            </a:pPr>
            <a:r>
              <a:rPr lang="en-US" altLang="en-US" sz="1800"/>
              <a:t>If Program C is adopted, 400 people will die. </a:t>
            </a:r>
            <a:r>
              <a:rPr lang="en-US" altLang="en-US" sz="1800">
                <a:solidFill>
                  <a:srgbClr val="FF0000"/>
                </a:solidFill>
              </a:rPr>
              <a:t>[22 percent]</a:t>
            </a:r>
            <a:r>
              <a:rPr lang="en-US" altLang="en-US" sz="1800"/>
              <a:t> </a:t>
            </a:r>
          </a:p>
          <a:p>
            <a:pPr eaLnBrk="1" hangingPunct="1">
              <a:spcBef>
                <a:spcPct val="50000"/>
              </a:spcBef>
              <a:buFontTx/>
              <a:buNone/>
            </a:pPr>
            <a:r>
              <a:rPr lang="en-US" altLang="en-US" sz="1800"/>
              <a:t>If Program D is adopted, there is 1/3 probability that nobody will die, and 2/3 probability that 600 people will die. </a:t>
            </a:r>
            <a:r>
              <a:rPr lang="en-US" altLang="en-US" sz="1800">
                <a:solidFill>
                  <a:srgbClr val="FF0000"/>
                </a:solidFill>
              </a:rPr>
              <a:t>[78 percent]</a:t>
            </a:r>
            <a:r>
              <a:rPr lang="en-US" altLang="en-US" sz="1800"/>
              <a:t> </a:t>
            </a:r>
          </a:p>
          <a:p>
            <a:pPr eaLnBrk="1" hangingPunct="1">
              <a:spcBef>
                <a:spcPct val="50000"/>
              </a:spcBef>
              <a:buFontTx/>
              <a:buNone/>
            </a:pPr>
            <a:endParaRPr lang="en-US" altLang="en-US" sz="1800"/>
          </a:p>
          <a:p>
            <a:pPr eaLnBrk="1" hangingPunct="1">
              <a:spcBef>
                <a:spcPct val="50000"/>
              </a:spcBef>
              <a:buFontTx/>
              <a:buNone/>
            </a:pPr>
            <a:r>
              <a:rPr lang="en-US" altLang="en-US" sz="1800"/>
              <a:t>Which of the two programs would you favor? </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1981200" y="274638"/>
            <a:ext cx="8229600" cy="715962"/>
          </a:xfrm>
        </p:spPr>
        <p:txBody>
          <a:bodyPr/>
          <a:lstStyle/>
          <a:p>
            <a:r>
              <a:rPr lang="en-US" altLang="en-US" sz="3200" b="1" dirty="0"/>
              <a:t>Risk</a:t>
            </a:r>
          </a:p>
        </p:txBody>
      </p:sp>
      <p:sp>
        <p:nvSpPr>
          <p:cNvPr id="153603" name="Rectangle 3"/>
          <p:cNvSpPr>
            <a:spLocks noGrp="1" noChangeArrowheads="1"/>
          </p:cNvSpPr>
          <p:nvPr>
            <p:ph type="body" idx="1"/>
          </p:nvPr>
        </p:nvSpPr>
        <p:spPr>
          <a:xfrm>
            <a:off x="1981200" y="1371601"/>
            <a:ext cx="8229600" cy="4525963"/>
          </a:xfrm>
        </p:spPr>
        <p:txBody>
          <a:bodyPr/>
          <a:lstStyle/>
          <a:p>
            <a:r>
              <a:rPr lang="en-US" altLang="en-US" sz="2400" dirty="0"/>
              <a:t>Choices involving gains are often risk-averse.</a:t>
            </a:r>
          </a:p>
          <a:p>
            <a:endParaRPr lang="en-US" altLang="en-US" sz="2400" dirty="0"/>
          </a:p>
          <a:p>
            <a:pPr lvl="1">
              <a:buFontTx/>
              <a:buNone/>
            </a:pPr>
            <a:r>
              <a:rPr lang="en-US" altLang="en-US" sz="2000" dirty="0"/>
              <a:t>		Go for the sure win.</a:t>
            </a:r>
          </a:p>
          <a:p>
            <a:pPr lvl="1"/>
            <a:endParaRPr lang="en-US" altLang="en-US" sz="2000" dirty="0"/>
          </a:p>
          <a:p>
            <a:endParaRPr lang="en-US" altLang="en-US" sz="2400" dirty="0"/>
          </a:p>
          <a:p>
            <a:endParaRPr lang="en-US" altLang="en-US" sz="2400" dirty="0"/>
          </a:p>
          <a:p>
            <a:r>
              <a:rPr lang="en-US" altLang="en-US" sz="2400" dirty="0"/>
              <a:t>Choices involving losses are often risk-taking.</a:t>
            </a:r>
          </a:p>
          <a:p>
            <a:endParaRPr lang="en-US" altLang="en-US" sz="2400" dirty="0"/>
          </a:p>
          <a:p>
            <a:pPr>
              <a:buFontTx/>
              <a:buNone/>
            </a:pPr>
            <a:r>
              <a:rPr lang="en-US" altLang="en-US" sz="2000" dirty="0"/>
              <a:t>		Avoid the sure loss.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1981200" y="274638"/>
            <a:ext cx="8229600" cy="715962"/>
          </a:xfrm>
        </p:spPr>
        <p:txBody>
          <a:bodyPr/>
          <a:lstStyle/>
          <a:p>
            <a:r>
              <a:rPr lang="en-US" altLang="en-US" sz="3200" b="1" dirty="0"/>
              <a:t>Prospect Theory</a:t>
            </a:r>
          </a:p>
        </p:txBody>
      </p:sp>
      <p:graphicFrame>
        <p:nvGraphicFramePr>
          <p:cNvPr id="154627" name="Object 3"/>
          <p:cNvGraphicFramePr>
            <a:graphicFrameLocks noGrp="1" noChangeAspect="1"/>
          </p:cNvGraphicFramePr>
          <p:nvPr>
            <p:ph sz="half" idx="1"/>
          </p:nvPr>
        </p:nvGraphicFramePr>
        <p:xfrm>
          <a:off x="8153400" y="1371601"/>
          <a:ext cx="1600200" cy="442913"/>
        </p:xfrm>
        <a:graphic>
          <a:graphicData uri="http://schemas.openxmlformats.org/presentationml/2006/ole">
            <mc:AlternateContent xmlns:mc="http://schemas.openxmlformats.org/markup-compatibility/2006">
              <mc:Choice xmlns:v="urn:schemas-microsoft-com:vml" Requires="v">
                <p:oleObj spid="_x0000_s154982" name="Equation" r:id="rId4" imgW="736600" imgH="203200" progId="Equation.3">
                  <p:embed/>
                </p:oleObj>
              </mc:Choice>
              <mc:Fallback>
                <p:oleObj name="Equation" r:id="rId4" imgW="736600" imgH="20320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3400" y="1371601"/>
                        <a:ext cx="1600200" cy="442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546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201" y="3048001"/>
            <a:ext cx="4881563" cy="307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4629" name="Line 5"/>
          <p:cNvSpPr>
            <a:spLocks noChangeShapeType="1"/>
          </p:cNvSpPr>
          <p:nvPr/>
        </p:nvSpPr>
        <p:spPr bwMode="auto">
          <a:xfrm flipH="1">
            <a:off x="4038600" y="3048000"/>
            <a:ext cx="3581400" cy="30480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30" name="Text Box 6"/>
          <p:cNvSpPr txBox="1">
            <a:spLocks noChangeArrowheads="1"/>
          </p:cNvSpPr>
          <p:nvPr/>
        </p:nvSpPr>
        <p:spPr bwMode="auto">
          <a:xfrm>
            <a:off x="1752600" y="1295401"/>
            <a:ext cx="7467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sp>
        <p:nvSpPr>
          <p:cNvPr id="154631" name="Text Box 7"/>
          <p:cNvSpPr txBox="1">
            <a:spLocks noChangeArrowheads="1"/>
          </p:cNvSpPr>
          <p:nvPr/>
        </p:nvSpPr>
        <p:spPr bwMode="auto">
          <a:xfrm>
            <a:off x="2057400" y="1295401"/>
            <a:ext cx="5562600" cy="93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200"/>
              <a:t>Instead of computing, for each outcome:</a:t>
            </a:r>
          </a:p>
          <a:p>
            <a:pPr eaLnBrk="1" hangingPunct="1">
              <a:spcBef>
                <a:spcPct val="50000"/>
              </a:spcBef>
              <a:buFontTx/>
              <a:buNone/>
            </a:pPr>
            <a:r>
              <a:rPr lang="en-US" altLang="en-US" sz="2200"/>
              <a:t>We compute:</a:t>
            </a:r>
          </a:p>
        </p:txBody>
      </p:sp>
      <p:graphicFrame>
        <p:nvGraphicFramePr>
          <p:cNvPr id="154632" name="Object 8"/>
          <p:cNvGraphicFramePr>
            <a:graphicFrameLocks noGrp="1" noChangeAspect="1"/>
          </p:cNvGraphicFramePr>
          <p:nvPr>
            <p:ph sz="half" idx="2"/>
          </p:nvPr>
        </p:nvGraphicFramePr>
        <p:xfrm>
          <a:off x="7315200" y="1905000"/>
          <a:ext cx="2362200" cy="431800"/>
        </p:xfrm>
        <a:graphic>
          <a:graphicData uri="http://schemas.openxmlformats.org/presentationml/2006/ole">
            <mc:AlternateContent xmlns:mc="http://schemas.openxmlformats.org/markup-compatibility/2006">
              <mc:Choice xmlns:v="urn:schemas-microsoft-com:vml" Requires="v">
                <p:oleObj spid="_x0000_s154983" name="Equation" r:id="rId7" imgW="1104900" imgH="203200" progId="Equation.3">
                  <p:embed/>
                </p:oleObj>
              </mc:Choice>
              <mc:Fallback>
                <p:oleObj name="Equation" r:id="rId7" imgW="1104900" imgH="203200" progId="Equation.3">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1905000"/>
                        <a:ext cx="2362200"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4633" name="Text Box 9"/>
          <p:cNvSpPr txBox="1">
            <a:spLocks noChangeArrowheads="1"/>
          </p:cNvSpPr>
          <p:nvPr/>
        </p:nvSpPr>
        <p:spPr bwMode="auto">
          <a:xfrm>
            <a:off x="2133600" y="3124200"/>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t>A typical </a:t>
            </a:r>
            <a:r>
              <a:rPr lang="en-US" altLang="en-US" sz="2400" i="1"/>
              <a:t>v</a:t>
            </a:r>
            <a:r>
              <a:rPr lang="en-US" altLang="en-US" sz="2400">
                <a:sym typeface="Symbol" panose="05050102010706020507" pitchFamily="18" charset="2"/>
              </a:rPr>
              <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981200" y="274638"/>
            <a:ext cx="8229600" cy="563562"/>
          </a:xfrm>
        </p:spPr>
        <p:txBody>
          <a:bodyPr/>
          <a:lstStyle/>
          <a:p>
            <a:pPr eaLnBrk="1" hangingPunct="1"/>
            <a:r>
              <a:rPr lang="en-US" altLang="en-US" sz="3200" b="1"/>
              <a:t>What Else Has These Capabilities?</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1981200" y="274638"/>
            <a:ext cx="8229600" cy="639762"/>
          </a:xfrm>
        </p:spPr>
        <p:txBody>
          <a:bodyPr/>
          <a:lstStyle/>
          <a:p>
            <a:pPr eaLnBrk="1" hangingPunct="1"/>
            <a:r>
              <a:rPr lang="en-US" altLang="en-US" sz="3200" b="1" dirty="0"/>
              <a:t>Implementing Utilitarianism</a:t>
            </a:r>
          </a:p>
        </p:txBody>
      </p:sp>
      <p:sp>
        <p:nvSpPr>
          <p:cNvPr id="156675" name="Text Box 3"/>
          <p:cNvSpPr txBox="1">
            <a:spLocks noChangeArrowheads="1"/>
          </p:cNvSpPr>
          <p:nvPr/>
        </p:nvSpPr>
        <p:spPr bwMode="auto">
          <a:xfrm>
            <a:off x="2133600" y="1219201"/>
            <a:ext cx="8001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a:t>Can we implement step 2 (determine effects)? </a:t>
            </a:r>
          </a:p>
        </p:txBody>
      </p:sp>
      <p:sp>
        <p:nvSpPr>
          <p:cNvPr id="156676" name="Text Box 4"/>
          <p:cNvSpPr txBox="1">
            <a:spLocks noChangeArrowheads="1"/>
          </p:cNvSpPr>
          <p:nvPr/>
        </p:nvSpPr>
        <p:spPr bwMode="auto">
          <a:xfrm>
            <a:off x="2590800" y="2209800"/>
            <a:ext cx="731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t>What about unintended consequences?</a:t>
            </a:r>
          </a:p>
        </p:txBody>
      </p:sp>
      <p:pic>
        <p:nvPicPr>
          <p:cNvPr id="15667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1" y="3124201"/>
            <a:ext cx="4600575" cy="288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1981200" y="228600"/>
            <a:ext cx="8229600" cy="609600"/>
          </a:xfrm>
        </p:spPr>
        <p:txBody>
          <a:bodyPr/>
          <a:lstStyle/>
          <a:p>
            <a:pPr eaLnBrk="1" hangingPunct="1"/>
            <a:r>
              <a:rPr lang="en-US" altLang="en-US" sz="3200" b="1"/>
              <a:t>Collingridge’s Argument</a:t>
            </a:r>
          </a:p>
        </p:txBody>
      </p:sp>
      <p:sp>
        <p:nvSpPr>
          <p:cNvPr id="158723" name="Rectangle 3"/>
          <p:cNvSpPr>
            <a:spLocks noGrp="1" noChangeArrowheads="1"/>
          </p:cNvSpPr>
          <p:nvPr>
            <p:ph type="body" idx="1"/>
          </p:nvPr>
        </p:nvSpPr>
        <p:spPr>
          <a:xfrm>
            <a:off x="2133600" y="1600201"/>
            <a:ext cx="8229600" cy="4525963"/>
          </a:xfrm>
        </p:spPr>
        <p:txBody>
          <a:bodyPr/>
          <a:lstStyle/>
          <a:p>
            <a:pPr eaLnBrk="1" hangingPunct="1"/>
            <a:r>
              <a:rPr lang="en-US" altLang="en-US" sz="2400"/>
              <a:t>"It must be known that a technology has, or will have, harmful effects, and </a:t>
            </a:r>
          </a:p>
          <a:p>
            <a:pPr eaLnBrk="1" hangingPunct="1">
              <a:buFontTx/>
              <a:buNone/>
            </a:pPr>
            <a:endParaRPr lang="en-US" altLang="en-US" sz="2400"/>
          </a:p>
          <a:p>
            <a:pPr eaLnBrk="1" hangingPunct="1"/>
            <a:endParaRPr lang="en-US" altLang="en-US" sz="2400"/>
          </a:p>
          <a:p>
            <a:pPr eaLnBrk="1" hangingPunct="1"/>
            <a:endParaRPr lang="en-US" altLang="en-US" sz="2400"/>
          </a:p>
          <a:p>
            <a:pPr eaLnBrk="1" hangingPunct="1"/>
            <a:r>
              <a:rPr lang="en-US" altLang="en-US" sz="2400"/>
              <a:t>it must be possible to change the technology in some way to avoid the effects." </a:t>
            </a:r>
          </a:p>
        </p:txBody>
      </p:sp>
      <p:sp>
        <p:nvSpPr>
          <p:cNvPr id="158724" name="Text Box 4"/>
          <p:cNvSpPr txBox="1">
            <a:spLocks noChangeArrowheads="1"/>
          </p:cNvSpPr>
          <p:nvPr/>
        </p:nvSpPr>
        <p:spPr bwMode="auto">
          <a:xfrm>
            <a:off x="1905000" y="990600"/>
            <a:ext cx="830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t>To avoid undesired consequences:</a:t>
            </a:r>
          </a:p>
        </p:txBody>
      </p:sp>
      <p:sp>
        <p:nvSpPr>
          <p:cNvPr id="158725" name="Text Box 5"/>
          <p:cNvSpPr txBox="1">
            <a:spLocks noChangeArrowheads="1"/>
          </p:cNvSpPr>
          <p:nvPr/>
        </p:nvSpPr>
        <p:spPr bwMode="auto">
          <a:xfrm>
            <a:off x="3352800" y="2590801"/>
            <a:ext cx="441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a:solidFill>
                  <a:srgbClr val="FF0066"/>
                </a:solidFill>
              </a:rPr>
              <a:t>At early stage the problem is: </a:t>
            </a:r>
          </a:p>
        </p:txBody>
      </p:sp>
      <p:sp>
        <p:nvSpPr>
          <p:cNvPr id="158726" name="Text Box 6"/>
          <p:cNvSpPr txBox="1">
            <a:spLocks noChangeArrowheads="1"/>
          </p:cNvSpPr>
          <p:nvPr/>
        </p:nvSpPr>
        <p:spPr bwMode="auto">
          <a:xfrm>
            <a:off x="3429000" y="4724401"/>
            <a:ext cx="441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a:solidFill>
                  <a:srgbClr val="FF0066"/>
                </a:solidFill>
              </a:rPr>
              <a:t>At late stage the problem is: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430780" y="3352800"/>
            <a:ext cx="7848600" cy="838200"/>
          </a:xfrm>
          <a:prstGeom prst="roundRect">
            <a:avLst/>
          </a:prstGeom>
          <a:solidFill>
            <a:srgbClr val="DCEFF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002" name="Rectangle 2"/>
          <p:cNvSpPr>
            <a:spLocks noGrp="1" noChangeArrowheads="1"/>
          </p:cNvSpPr>
          <p:nvPr>
            <p:ph type="title"/>
          </p:nvPr>
        </p:nvSpPr>
        <p:spPr>
          <a:xfrm>
            <a:off x="1981200" y="274638"/>
            <a:ext cx="8229600" cy="639762"/>
          </a:xfrm>
        </p:spPr>
        <p:txBody>
          <a:bodyPr/>
          <a:lstStyle/>
          <a:p>
            <a:pPr eaLnBrk="1" hangingPunct="1"/>
            <a:r>
              <a:rPr lang="en-US" altLang="en-US" sz="3200" b="1" dirty="0"/>
              <a:t>Implementing Utilitarianism</a:t>
            </a:r>
          </a:p>
        </p:txBody>
      </p:sp>
      <p:sp>
        <p:nvSpPr>
          <p:cNvPr id="5" name="Rectangle 3"/>
          <p:cNvSpPr txBox="1">
            <a:spLocks noChangeArrowheads="1"/>
          </p:cNvSpPr>
          <p:nvPr/>
        </p:nvSpPr>
        <p:spPr bwMode="auto">
          <a:xfrm>
            <a:off x="2514600" y="1143000"/>
            <a:ext cx="75438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09600" indent="-609600" eaLnBrk="1" hangingPunct="1">
              <a:lnSpc>
                <a:spcPct val="90000"/>
              </a:lnSpc>
              <a:buFontTx/>
              <a:buAutoNum type="arabicPeriod"/>
            </a:pPr>
            <a:r>
              <a:rPr lang="en-US" altLang="en-US" sz="2400" kern="0" dirty="0"/>
              <a:t>Determine the audience (the beings who may be affected). </a:t>
            </a:r>
          </a:p>
          <a:p>
            <a:pPr marL="609600" indent="-609600" eaLnBrk="1" hangingPunct="1">
              <a:lnSpc>
                <a:spcPct val="90000"/>
              </a:lnSpc>
              <a:buFontTx/>
              <a:buAutoNum type="arabicPeriod"/>
            </a:pPr>
            <a:endParaRPr lang="en-US" altLang="en-US" sz="2400" kern="0" dirty="0"/>
          </a:p>
          <a:p>
            <a:pPr marL="609600" indent="-609600" eaLnBrk="1" hangingPunct="1">
              <a:lnSpc>
                <a:spcPct val="90000"/>
              </a:lnSpc>
              <a:buFontTx/>
              <a:buAutoNum type="arabicPeriod"/>
            </a:pPr>
            <a:r>
              <a:rPr lang="en-US" altLang="en-US" sz="2400" kern="0" dirty="0"/>
              <a:t>Determine the positive and negative effects of the alternative actions or policies. </a:t>
            </a:r>
          </a:p>
          <a:p>
            <a:pPr marL="609600" indent="-609600" eaLnBrk="1" hangingPunct="1">
              <a:lnSpc>
                <a:spcPct val="90000"/>
              </a:lnSpc>
              <a:buFontTx/>
              <a:buAutoNum type="arabicPeriod"/>
            </a:pPr>
            <a:endParaRPr lang="en-US" altLang="en-US" sz="2400" kern="0" dirty="0"/>
          </a:p>
          <a:p>
            <a:pPr marL="609600" indent="-609600" eaLnBrk="1" hangingPunct="1">
              <a:lnSpc>
                <a:spcPct val="90000"/>
              </a:lnSpc>
              <a:buFontTx/>
              <a:buAutoNum type="arabicPeriod"/>
            </a:pPr>
            <a:r>
              <a:rPr lang="en-US" altLang="en-US" sz="2400" kern="0" dirty="0"/>
              <a:t>Construct a utility function that weights those affects appropriately.</a:t>
            </a:r>
          </a:p>
          <a:p>
            <a:pPr marL="609600" indent="-609600" eaLnBrk="1" hangingPunct="1">
              <a:lnSpc>
                <a:spcPct val="90000"/>
              </a:lnSpc>
              <a:buFontTx/>
              <a:buAutoNum type="arabicPeriod"/>
            </a:pPr>
            <a:endParaRPr lang="en-US" altLang="en-US" sz="2400" kern="0" dirty="0"/>
          </a:p>
          <a:p>
            <a:pPr marL="609600" indent="-609600" eaLnBrk="1" hangingPunct="1">
              <a:lnSpc>
                <a:spcPct val="90000"/>
              </a:lnSpc>
              <a:buFontTx/>
              <a:buAutoNum type="arabicPeriod"/>
            </a:pPr>
            <a:r>
              <a:rPr lang="en-US" altLang="en-US" sz="2400" kern="0" dirty="0"/>
              <a:t>Compute the value of the utility function for each alternative. </a:t>
            </a:r>
          </a:p>
          <a:p>
            <a:pPr marL="609600" indent="-609600" eaLnBrk="1" hangingPunct="1">
              <a:lnSpc>
                <a:spcPct val="90000"/>
              </a:lnSpc>
              <a:buFontTx/>
              <a:buAutoNum type="arabicPeriod"/>
            </a:pPr>
            <a:endParaRPr lang="en-US" altLang="en-US" sz="2400" kern="0" dirty="0"/>
          </a:p>
          <a:p>
            <a:pPr marL="609600" indent="-609600" eaLnBrk="1" hangingPunct="1">
              <a:lnSpc>
                <a:spcPct val="90000"/>
              </a:lnSpc>
              <a:buFontTx/>
              <a:buAutoNum type="arabicPeriod"/>
            </a:pPr>
            <a:r>
              <a:rPr lang="en-US" altLang="en-US" sz="2400" kern="0" dirty="0"/>
              <a:t>Choose the alternative with the highest utility.</a:t>
            </a:r>
          </a:p>
        </p:txBody>
      </p:sp>
    </p:spTree>
    <p:extLst>
      <p:ext uri="{BB962C8B-B14F-4D97-AF65-F5344CB8AC3E}">
        <p14:creationId xmlns:p14="http://schemas.microsoft.com/office/powerpoint/2010/main" val="13273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1981200" y="274638"/>
            <a:ext cx="8229600" cy="639762"/>
          </a:xfrm>
        </p:spPr>
        <p:txBody>
          <a:bodyPr/>
          <a:lstStyle/>
          <a:p>
            <a:pPr eaLnBrk="1" hangingPunct="1"/>
            <a:r>
              <a:rPr lang="en-US" altLang="en-US" sz="3200" b="1" dirty="0"/>
              <a:t>Implementing Utilitarianism</a:t>
            </a:r>
          </a:p>
        </p:txBody>
      </p:sp>
      <p:sp>
        <p:nvSpPr>
          <p:cNvPr id="162819" name="Text Box 3"/>
          <p:cNvSpPr txBox="1">
            <a:spLocks noChangeArrowheads="1"/>
          </p:cNvSpPr>
          <p:nvPr/>
        </p:nvSpPr>
        <p:spPr bwMode="auto">
          <a:xfrm>
            <a:off x="1524000" y="1203325"/>
            <a:ext cx="8001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dirty="0"/>
              <a:t>Can we implement step 3 (weight the factors)? </a:t>
            </a:r>
          </a:p>
        </p:txBody>
      </p:sp>
      <p:sp>
        <p:nvSpPr>
          <p:cNvPr id="162820" name="Text Box 4"/>
          <p:cNvSpPr txBox="1">
            <a:spLocks noChangeArrowheads="1"/>
          </p:cNvSpPr>
          <p:nvPr/>
        </p:nvSpPr>
        <p:spPr bwMode="auto">
          <a:xfrm>
            <a:off x="2056171" y="2228286"/>
            <a:ext cx="731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a:t>What about tradeoffs?</a:t>
            </a:r>
          </a:p>
        </p:txBody>
      </p:sp>
      <p:sp>
        <p:nvSpPr>
          <p:cNvPr id="162821" name="Text Box 5"/>
          <p:cNvSpPr txBox="1">
            <a:spLocks noChangeArrowheads="1"/>
          </p:cNvSpPr>
          <p:nvPr/>
        </p:nvSpPr>
        <p:spPr bwMode="auto">
          <a:xfrm>
            <a:off x="2589571" y="3066486"/>
            <a:ext cx="55626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200"/>
              <a:t>How shall we weigh privacy vs security?</a:t>
            </a:r>
          </a:p>
        </p:txBody>
      </p:sp>
      <p:pic>
        <p:nvPicPr>
          <p:cNvPr id="9" name="Picture 2" descr="http://www.thewrap.com/wp-content/uploads/2016/02/fbi-vs-app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5245" y="3280005"/>
            <a:ext cx="4146755" cy="27645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1981200" y="274638"/>
            <a:ext cx="8229600" cy="639762"/>
          </a:xfrm>
        </p:spPr>
        <p:txBody>
          <a:bodyPr/>
          <a:lstStyle/>
          <a:p>
            <a:pPr eaLnBrk="1" hangingPunct="1"/>
            <a:r>
              <a:rPr lang="en-US" altLang="en-US" sz="3200" b="1" dirty="0"/>
              <a:t>Implementing Utilitarianism</a:t>
            </a:r>
          </a:p>
        </p:txBody>
      </p:sp>
      <p:sp>
        <p:nvSpPr>
          <p:cNvPr id="162819" name="Text Box 3"/>
          <p:cNvSpPr txBox="1">
            <a:spLocks noChangeArrowheads="1"/>
          </p:cNvSpPr>
          <p:nvPr/>
        </p:nvSpPr>
        <p:spPr bwMode="auto">
          <a:xfrm>
            <a:off x="1524000" y="1203325"/>
            <a:ext cx="8001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dirty="0"/>
              <a:t>Can we implement step 3 (weight the factors)? </a:t>
            </a:r>
          </a:p>
        </p:txBody>
      </p:sp>
      <p:sp>
        <p:nvSpPr>
          <p:cNvPr id="162820" name="Text Box 4"/>
          <p:cNvSpPr txBox="1">
            <a:spLocks noChangeArrowheads="1"/>
          </p:cNvSpPr>
          <p:nvPr/>
        </p:nvSpPr>
        <p:spPr bwMode="auto">
          <a:xfrm>
            <a:off x="2056171" y="2228286"/>
            <a:ext cx="731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a:t>What about tradeoffs?</a:t>
            </a:r>
          </a:p>
        </p:txBody>
      </p:sp>
      <p:sp>
        <p:nvSpPr>
          <p:cNvPr id="162821" name="Text Box 5"/>
          <p:cNvSpPr txBox="1">
            <a:spLocks noChangeArrowheads="1"/>
          </p:cNvSpPr>
          <p:nvPr/>
        </p:nvSpPr>
        <p:spPr bwMode="auto">
          <a:xfrm>
            <a:off x="2589571" y="3066486"/>
            <a:ext cx="55626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200"/>
              <a:t>How shall we weigh privacy vs security?</a:t>
            </a:r>
          </a:p>
        </p:txBody>
      </p:sp>
      <p:sp>
        <p:nvSpPr>
          <p:cNvPr id="162822" name="Text Box 6"/>
          <p:cNvSpPr txBox="1">
            <a:spLocks noChangeArrowheads="1"/>
          </p:cNvSpPr>
          <p:nvPr/>
        </p:nvSpPr>
        <p:spPr bwMode="auto">
          <a:xfrm>
            <a:off x="2056171" y="3980886"/>
            <a:ext cx="434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t>Weighted utility functions</a:t>
            </a:r>
          </a:p>
        </p:txBody>
      </p:sp>
      <p:sp>
        <p:nvSpPr>
          <p:cNvPr id="162823" name="Text Box 7"/>
          <p:cNvSpPr txBox="1">
            <a:spLocks noChangeArrowheads="1"/>
          </p:cNvSpPr>
          <p:nvPr/>
        </p:nvSpPr>
        <p:spPr bwMode="auto">
          <a:xfrm>
            <a:off x="3199171" y="5504886"/>
            <a:ext cx="548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dirty="0"/>
              <a:t>value</a:t>
            </a:r>
            <a:r>
              <a:rPr lang="en-US" altLang="en-US" sz="2400" dirty="0"/>
              <a:t> = .7 </a:t>
            </a:r>
            <a:r>
              <a:rPr lang="en-US" altLang="en-US" sz="2400" dirty="0">
                <a:sym typeface="Symbol" panose="05050102010706020507" pitchFamily="18" charset="2"/>
              </a:rPr>
              <a:t> </a:t>
            </a:r>
            <a:r>
              <a:rPr lang="en-US" altLang="en-US" sz="2400" i="1" dirty="0">
                <a:sym typeface="Symbol" panose="05050102010706020507" pitchFamily="18" charset="2"/>
              </a:rPr>
              <a:t>privacy</a:t>
            </a:r>
            <a:r>
              <a:rPr lang="en-US" altLang="en-US" sz="2400" dirty="0">
                <a:sym typeface="Symbol" panose="05050102010706020507" pitchFamily="18" charset="2"/>
              </a:rPr>
              <a:t> + .3  </a:t>
            </a:r>
            <a:r>
              <a:rPr lang="en-US" altLang="en-US" sz="2400" i="1" dirty="0">
                <a:sym typeface="Symbol" panose="05050102010706020507" pitchFamily="18" charset="2"/>
              </a:rPr>
              <a:t>security</a:t>
            </a:r>
          </a:p>
        </p:txBody>
      </p:sp>
      <p:sp>
        <p:nvSpPr>
          <p:cNvPr id="162824" name="Text Box 8"/>
          <p:cNvSpPr txBox="1">
            <a:spLocks noChangeArrowheads="1"/>
          </p:cNvSpPr>
          <p:nvPr/>
        </p:nvSpPr>
        <p:spPr bwMode="auto">
          <a:xfrm>
            <a:off x="2589571" y="4742886"/>
            <a:ext cx="449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t>Example:</a:t>
            </a:r>
          </a:p>
        </p:txBody>
      </p:sp>
      <p:pic>
        <p:nvPicPr>
          <p:cNvPr id="9" name="Picture 2" descr="http://www.thewrap.com/wp-content/uploads/2016/02/fbi-vs-app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5245" y="3280005"/>
            <a:ext cx="4146755" cy="2764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98107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868362"/>
          </a:xfrm>
        </p:spPr>
        <p:txBody>
          <a:bodyPr/>
          <a:lstStyle/>
          <a:p>
            <a:r>
              <a:rPr lang="en-US" sz="3200" b="1" dirty="0"/>
              <a:t>The Risk of Doing Nothing</a:t>
            </a:r>
          </a:p>
        </p:txBody>
      </p:sp>
      <p:pic>
        <p:nvPicPr>
          <p:cNvPr id="307202" name="Picture 2" descr="https://static01.nyt.com/images/2016/07/01/business/01TESLA/01TESLA-master7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4388" y="2590800"/>
            <a:ext cx="5483225" cy="33413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09800" y="1405235"/>
            <a:ext cx="7162800" cy="461665"/>
          </a:xfrm>
          <a:prstGeom prst="rect">
            <a:avLst/>
          </a:prstGeom>
          <a:noFill/>
        </p:spPr>
        <p:txBody>
          <a:bodyPr wrap="square" rtlCol="0">
            <a:spAutoFit/>
          </a:bodyPr>
          <a:lstStyle/>
          <a:p>
            <a:r>
              <a:rPr lang="en-US" sz="2400" dirty="0"/>
              <a:t>Self-driving Tesla in accident:  1 person killed</a:t>
            </a:r>
          </a:p>
        </p:txBody>
      </p:sp>
    </p:spTree>
    <p:extLst>
      <p:ext uri="{BB962C8B-B14F-4D97-AF65-F5344CB8AC3E}">
        <p14:creationId xmlns:p14="http://schemas.microsoft.com/office/powerpoint/2010/main" val="397545119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868362"/>
          </a:xfrm>
        </p:spPr>
        <p:txBody>
          <a:bodyPr/>
          <a:lstStyle/>
          <a:p>
            <a:r>
              <a:rPr lang="en-US" sz="3200" b="1" dirty="0"/>
              <a:t>The Risk of Doing Nothing</a:t>
            </a:r>
          </a:p>
        </p:txBody>
      </p:sp>
      <p:sp>
        <p:nvSpPr>
          <p:cNvPr id="3" name="TextBox 2"/>
          <p:cNvSpPr txBox="1"/>
          <p:nvPr/>
        </p:nvSpPr>
        <p:spPr>
          <a:xfrm>
            <a:off x="2209800" y="1405235"/>
            <a:ext cx="7162800" cy="461665"/>
          </a:xfrm>
          <a:prstGeom prst="rect">
            <a:avLst/>
          </a:prstGeom>
          <a:noFill/>
        </p:spPr>
        <p:txBody>
          <a:bodyPr wrap="square" rtlCol="0">
            <a:spAutoFit/>
          </a:bodyPr>
          <a:lstStyle/>
          <a:p>
            <a:r>
              <a:rPr lang="en-US" sz="2400" dirty="0"/>
              <a:t>Human driven cars: people killed per year</a:t>
            </a:r>
          </a:p>
        </p:txBody>
      </p:sp>
      <p:pic>
        <p:nvPicPr>
          <p:cNvPr id="307204" name="Picture 4" descr="https://upload.wikimedia.org/wikipedia/commons/thumb/d/d1/Motor_vehicle_deaths_in_the_US.svg/700px-Motor_vehicle_deaths_in_the_US.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117411"/>
            <a:ext cx="7772400" cy="4441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36694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22238"/>
            <a:ext cx="8229600" cy="944562"/>
          </a:xfrm>
        </p:spPr>
        <p:txBody>
          <a:bodyPr/>
          <a:lstStyle/>
          <a:p>
            <a:r>
              <a:rPr lang="en-US" b="1" dirty="0"/>
              <a:t>How to Compare?</a:t>
            </a:r>
          </a:p>
        </p:txBody>
      </p:sp>
      <p:sp>
        <p:nvSpPr>
          <p:cNvPr id="3" name="Oval 2"/>
          <p:cNvSpPr>
            <a:spLocks noChangeArrowheads="1"/>
          </p:cNvSpPr>
          <p:nvPr/>
        </p:nvSpPr>
        <p:spPr bwMode="auto">
          <a:xfrm>
            <a:off x="5410200" y="2286000"/>
            <a:ext cx="1066800" cy="990600"/>
          </a:xfrm>
          <a:prstGeom prst="ellipse">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2" name="Text Box 11"/>
          <p:cNvSpPr txBox="1">
            <a:spLocks noChangeArrowheads="1"/>
          </p:cNvSpPr>
          <p:nvPr/>
        </p:nvSpPr>
        <p:spPr bwMode="auto">
          <a:xfrm>
            <a:off x="5537078" y="2558534"/>
            <a:ext cx="81304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hybrid</a:t>
            </a:r>
            <a:endParaRPr lang="en-US" altLang="en-US" sz="1800" baseline="-25000" dirty="0"/>
          </a:p>
        </p:txBody>
      </p:sp>
      <p:sp>
        <p:nvSpPr>
          <p:cNvPr id="27" name="Oval 28"/>
          <p:cNvSpPr>
            <a:spLocks noChangeArrowheads="1"/>
          </p:cNvSpPr>
          <p:nvPr/>
        </p:nvSpPr>
        <p:spPr bwMode="auto">
          <a:xfrm>
            <a:off x="8610600" y="2286000"/>
            <a:ext cx="1066800" cy="990600"/>
          </a:xfrm>
          <a:prstGeom prst="ellipse">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8" name="Oval 29"/>
          <p:cNvSpPr>
            <a:spLocks noChangeArrowheads="1"/>
          </p:cNvSpPr>
          <p:nvPr/>
        </p:nvSpPr>
        <p:spPr bwMode="auto">
          <a:xfrm>
            <a:off x="2362200" y="2286000"/>
            <a:ext cx="1066800" cy="990600"/>
          </a:xfrm>
          <a:prstGeom prst="ellipse">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9" name="Text Box 30"/>
          <p:cNvSpPr txBox="1">
            <a:spLocks noChangeArrowheads="1"/>
          </p:cNvSpPr>
          <p:nvPr/>
        </p:nvSpPr>
        <p:spPr bwMode="auto">
          <a:xfrm>
            <a:off x="2475637" y="2590800"/>
            <a:ext cx="8771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people</a:t>
            </a:r>
            <a:endParaRPr lang="en-US" altLang="en-US" sz="1800" baseline="-25000" dirty="0"/>
          </a:p>
        </p:txBody>
      </p:sp>
      <p:sp>
        <p:nvSpPr>
          <p:cNvPr id="30" name="Text Box 31"/>
          <p:cNvSpPr txBox="1">
            <a:spLocks noChangeArrowheads="1"/>
          </p:cNvSpPr>
          <p:nvPr/>
        </p:nvSpPr>
        <p:spPr bwMode="auto">
          <a:xfrm>
            <a:off x="8816429" y="2592262"/>
            <a:ext cx="6335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auto</a:t>
            </a:r>
            <a:endParaRPr lang="en-US" altLang="en-US" sz="1800" baseline="-25000" dirty="0"/>
          </a:p>
        </p:txBody>
      </p:sp>
      <p:sp>
        <p:nvSpPr>
          <p:cNvPr id="31" name="Rectangle 32"/>
          <p:cNvSpPr>
            <a:spLocks noChangeArrowheads="1"/>
          </p:cNvSpPr>
          <p:nvPr/>
        </p:nvSpPr>
        <p:spPr bwMode="auto">
          <a:xfrm>
            <a:off x="5257800" y="1447800"/>
            <a:ext cx="1600200" cy="381000"/>
          </a:xfrm>
          <a:prstGeom prst="rect">
            <a:avLst/>
          </a:prstGeom>
          <a:solidFill>
            <a:srgbClr val="99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t>Choice</a:t>
            </a:r>
          </a:p>
        </p:txBody>
      </p:sp>
      <p:sp>
        <p:nvSpPr>
          <p:cNvPr id="32" name="Line 33"/>
          <p:cNvSpPr>
            <a:spLocks noChangeShapeType="1"/>
          </p:cNvSpPr>
          <p:nvPr/>
        </p:nvSpPr>
        <p:spPr bwMode="auto">
          <a:xfrm flipH="1">
            <a:off x="3276600" y="1828800"/>
            <a:ext cx="2667000" cy="609600"/>
          </a:xfrm>
          <a:prstGeom prst="line">
            <a:avLst/>
          </a:prstGeom>
          <a:noFill/>
          <a:ln w="38100">
            <a:solidFill>
              <a:schemeClr val="tx1"/>
            </a:solidFill>
            <a:round/>
            <a:headEn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Line 34"/>
          <p:cNvSpPr>
            <a:spLocks noChangeShapeType="1"/>
          </p:cNvSpPr>
          <p:nvPr/>
        </p:nvSpPr>
        <p:spPr bwMode="auto">
          <a:xfrm flipH="1">
            <a:off x="5943600" y="1828800"/>
            <a:ext cx="152400" cy="457200"/>
          </a:xfrm>
          <a:prstGeom prst="line">
            <a:avLst/>
          </a:prstGeom>
          <a:noFill/>
          <a:ln w="38100">
            <a:solidFill>
              <a:schemeClr val="tx1"/>
            </a:solidFill>
            <a:round/>
            <a:headEn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Line 35"/>
          <p:cNvSpPr>
            <a:spLocks noChangeShapeType="1"/>
          </p:cNvSpPr>
          <p:nvPr/>
        </p:nvSpPr>
        <p:spPr bwMode="auto">
          <a:xfrm>
            <a:off x="6172200" y="1828799"/>
            <a:ext cx="2590800" cy="762001"/>
          </a:xfrm>
          <a:prstGeom prst="line">
            <a:avLst/>
          </a:prstGeom>
          <a:noFill/>
          <a:ln w="38100">
            <a:solidFill>
              <a:schemeClr val="tx1"/>
            </a:solidFill>
            <a:round/>
            <a:headEn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Line 16"/>
          <p:cNvSpPr>
            <a:spLocks noChangeShapeType="1"/>
          </p:cNvSpPr>
          <p:nvPr/>
        </p:nvSpPr>
        <p:spPr bwMode="auto">
          <a:xfrm>
            <a:off x="6992144" y="2957514"/>
            <a:ext cx="1295400" cy="0"/>
          </a:xfrm>
          <a:prstGeom prst="line">
            <a:avLst/>
          </a:prstGeom>
          <a:noFill/>
          <a:ln w="381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TextBox 37"/>
          <p:cNvSpPr txBox="1"/>
          <p:nvPr/>
        </p:nvSpPr>
        <p:spPr>
          <a:xfrm>
            <a:off x="3657600" y="3581400"/>
            <a:ext cx="4419600" cy="461665"/>
          </a:xfrm>
          <a:prstGeom prst="rect">
            <a:avLst/>
          </a:prstGeom>
          <a:noFill/>
        </p:spPr>
        <p:txBody>
          <a:bodyPr wrap="square" rtlCol="0">
            <a:spAutoFit/>
          </a:bodyPr>
          <a:lstStyle/>
          <a:p>
            <a:r>
              <a:rPr lang="en-US" sz="2400" i="1" dirty="0"/>
              <a:t>payoff </a:t>
            </a:r>
            <a:r>
              <a:rPr lang="en-US" sz="2400" dirty="0"/>
              <a:t>= </a:t>
            </a:r>
            <a:r>
              <a:rPr lang="en-US" sz="2400" i="1" dirty="0"/>
              <a:t>c</a:t>
            </a:r>
            <a:r>
              <a:rPr lang="en-US" sz="2400" baseline="-25000" dirty="0"/>
              <a:t>1</a:t>
            </a:r>
            <a:r>
              <a:rPr lang="en-US" sz="2400" dirty="0"/>
              <a:t> </a:t>
            </a:r>
            <a:r>
              <a:rPr lang="en-US" altLang="en-US" sz="2400" dirty="0">
                <a:sym typeface="Symbol" panose="05050102010706020507" pitchFamily="18" charset="2"/>
              </a:rPr>
              <a:t> </a:t>
            </a:r>
            <a:r>
              <a:rPr lang="en-US" altLang="en-US" sz="2400" i="1" dirty="0">
                <a:sym typeface="Symbol" panose="05050102010706020507" pitchFamily="18" charset="2"/>
              </a:rPr>
              <a:t>deaths</a:t>
            </a:r>
            <a:r>
              <a:rPr lang="en-US" altLang="en-US" sz="2400" dirty="0">
                <a:sym typeface="Symbol" panose="05050102010706020507" pitchFamily="18" charset="2"/>
              </a:rPr>
              <a:t> + </a:t>
            </a:r>
            <a:r>
              <a:rPr lang="en-US" sz="2400" i="1" dirty="0"/>
              <a:t>c</a:t>
            </a:r>
            <a:r>
              <a:rPr lang="en-US" sz="2400" baseline="-25000" dirty="0"/>
              <a:t>2</a:t>
            </a:r>
            <a:r>
              <a:rPr lang="en-US" sz="2400" dirty="0"/>
              <a:t> </a:t>
            </a:r>
            <a:r>
              <a:rPr lang="en-US" altLang="en-US" sz="2400" dirty="0">
                <a:sym typeface="Symbol" panose="05050102010706020507" pitchFamily="18" charset="2"/>
              </a:rPr>
              <a:t> …..</a:t>
            </a:r>
            <a:r>
              <a:rPr lang="en-US" sz="2400" dirty="0"/>
              <a:t> </a:t>
            </a:r>
          </a:p>
        </p:txBody>
      </p:sp>
    </p:spTree>
    <p:extLst>
      <p:ext uri="{BB962C8B-B14F-4D97-AF65-F5344CB8AC3E}">
        <p14:creationId xmlns:p14="http://schemas.microsoft.com/office/powerpoint/2010/main" val="154214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P spid="27" grpId="0" animBg="1"/>
      <p:bldP spid="28" grpId="0" animBg="1"/>
      <p:bldP spid="29" grpId="0"/>
      <p:bldP spid="30" grpId="0"/>
      <p:bldP spid="31" grpId="0" animBg="1"/>
      <p:bldP spid="32" grpId="0" animBg="1"/>
      <p:bldP spid="33" grpId="0" animBg="1"/>
      <p:bldP spid="34" grpId="0" animBg="1"/>
      <p:bldP spid="35" grpId="0" animBg="1"/>
      <p:bldP spid="38"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10591800" cy="868362"/>
          </a:xfrm>
        </p:spPr>
        <p:txBody>
          <a:bodyPr/>
          <a:lstStyle/>
          <a:p>
            <a:r>
              <a:rPr lang="en-US" sz="3200" b="1" dirty="0"/>
              <a:t>The Risk of Doing Nothing – An Ethical Issue?</a:t>
            </a:r>
          </a:p>
        </p:txBody>
      </p:sp>
      <p:pic>
        <p:nvPicPr>
          <p:cNvPr id="307204" name="Picture 4" descr="https://upload.wikimedia.org/wikipedia/commons/thumb/d/d1/Motor_vehicle_deaths_in_the_US.svg/700px-Motor_vehicle_deaths_in_the_US.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352800"/>
            <a:ext cx="5943601" cy="33963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self driving car">
            <a:extLst>
              <a:ext uri="{FF2B5EF4-FFF2-40B4-BE49-F238E27FC236}">
                <a16:creationId xmlns:a16="http://schemas.microsoft.com/office/drawing/2014/main" id="{332B15D5-8095-4884-9C70-54188E18BC8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83495" y="1235638"/>
            <a:ext cx="356838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20514" name="Picture 2" descr="Image result for traffic">
            <a:extLst>
              <a:ext uri="{FF2B5EF4-FFF2-40B4-BE49-F238E27FC236}">
                <a16:creationId xmlns:a16="http://schemas.microsoft.com/office/drawing/2014/main" id="{3A993B8F-BC96-4984-BA6E-08A13C9D10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876424"/>
            <a:ext cx="5295496" cy="3533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526581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1981200" y="274638"/>
            <a:ext cx="8229600" cy="639762"/>
          </a:xfrm>
        </p:spPr>
        <p:txBody>
          <a:bodyPr/>
          <a:lstStyle/>
          <a:p>
            <a:pPr eaLnBrk="1" hangingPunct="1"/>
            <a:r>
              <a:rPr lang="en-US" altLang="en-US" sz="3200" b="1" dirty="0"/>
              <a:t>Implementing Utilitarianism</a:t>
            </a:r>
          </a:p>
        </p:txBody>
      </p:sp>
      <p:sp>
        <p:nvSpPr>
          <p:cNvPr id="164867" name="Text Box 3"/>
          <p:cNvSpPr txBox="1">
            <a:spLocks noChangeArrowheads="1"/>
          </p:cNvSpPr>
          <p:nvPr/>
        </p:nvSpPr>
        <p:spPr bwMode="auto">
          <a:xfrm>
            <a:off x="1143000" y="1371600"/>
            <a:ext cx="86106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a:t>You’ve got $100 to spend on food.  </a:t>
            </a:r>
          </a:p>
          <a:p>
            <a:pPr lvl="1" eaLnBrk="1" hangingPunct="1">
              <a:spcBef>
                <a:spcPct val="50000"/>
              </a:spcBef>
              <a:buFontTx/>
              <a:buChar char="•"/>
            </a:pPr>
            <a:r>
              <a:rPr lang="en-US" altLang="en-US" sz="2400" dirty="0"/>
              <a:t> You can feed your two children.  </a:t>
            </a:r>
          </a:p>
          <a:p>
            <a:pPr lvl="1" eaLnBrk="1" hangingPunct="1">
              <a:spcBef>
                <a:spcPct val="50000"/>
              </a:spcBef>
              <a:buFontTx/>
              <a:buChar char="•"/>
            </a:pPr>
            <a:r>
              <a:rPr lang="en-US" altLang="en-US" sz="2400" dirty="0"/>
              <a:t> Or you can feed 50 children in some developing country.  </a:t>
            </a:r>
          </a:p>
          <a:p>
            <a:pPr eaLnBrk="1" hangingPunct="1">
              <a:spcBef>
                <a:spcPct val="50000"/>
              </a:spcBef>
              <a:buFontTx/>
              <a:buNone/>
            </a:pPr>
            <a:endParaRPr lang="en-US" altLang="en-US" sz="2400" dirty="0"/>
          </a:p>
          <a:p>
            <a:pPr eaLnBrk="1" hangingPunct="1">
              <a:spcBef>
                <a:spcPct val="50000"/>
              </a:spcBef>
              <a:buFontTx/>
              <a:buNone/>
            </a:pPr>
            <a:r>
              <a:rPr lang="en-US" altLang="en-US" sz="2400" dirty="0"/>
              <a:t>May you feed your children?</a:t>
            </a:r>
          </a:p>
        </p:txBody>
      </p:sp>
      <p:pic>
        <p:nvPicPr>
          <p:cNvPr id="307202" name="Picture 2" descr="http://www.occupy.com/sites/default/files/styles/slide_narrow/public/field/image/Ready-for-delivery.jpg?itok=mzXE5ZH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429000"/>
            <a:ext cx="6096000" cy="3429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31459</TotalTime>
  <Words>14500</Words>
  <Application>Microsoft Office PowerPoint</Application>
  <PresentationFormat>Widescreen</PresentationFormat>
  <Paragraphs>1837</Paragraphs>
  <Slides>214</Slides>
  <Notes>169</Notes>
  <HiddenSlides>32</HiddenSlides>
  <MMClips>0</MMClips>
  <ScaleCrop>false</ScaleCrop>
  <HeadingPairs>
    <vt:vector size="8" baseType="variant">
      <vt:variant>
        <vt:lpstr>Fonts Used</vt:lpstr>
      </vt:variant>
      <vt:variant>
        <vt:i4>11</vt:i4>
      </vt:variant>
      <vt:variant>
        <vt:lpstr>Theme</vt:lpstr>
      </vt:variant>
      <vt:variant>
        <vt:i4>3</vt:i4>
      </vt:variant>
      <vt:variant>
        <vt:lpstr>Embedded OLE Servers</vt:lpstr>
      </vt:variant>
      <vt:variant>
        <vt:i4>2</vt:i4>
      </vt:variant>
      <vt:variant>
        <vt:lpstr>Slide Titles</vt:lpstr>
      </vt:variant>
      <vt:variant>
        <vt:i4>214</vt:i4>
      </vt:variant>
    </vt:vector>
  </HeadingPairs>
  <TitlesOfParts>
    <vt:vector size="230" baseType="lpstr">
      <vt:lpstr>AR DARLING</vt:lpstr>
      <vt:lpstr>Arial</vt:lpstr>
      <vt:lpstr>AvantGarde Bk BT</vt:lpstr>
      <vt:lpstr>Calibri</vt:lpstr>
      <vt:lpstr>Calibri Light</vt:lpstr>
      <vt:lpstr>Copperplate Gothic Bold</vt:lpstr>
      <vt:lpstr>Dark Ages</vt:lpstr>
      <vt:lpstr>KendraSCapsSSK</vt:lpstr>
      <vt:lpstr>Miller Display Roman</vt:lpstr>
      <vt:lpstr>Symbol</vt:lpstr>
      <vt:lpstr>Wingdings</vt:lpstr>
      <vt:lpstr>Default Design</vt:lpstr>
      <vt:lpstr>Office Theme</vt:lpstr>
      <vt:lpstr>1_Office Theme</vt:lpstr>
      <vt:lpstr>CorelPhotoPaint.Image.10</vt:lpstr>
      <vt:lpstr>Equation</vt:lpstr>
      <vt:lpstr>Ethics and Morality</vt:lpstr>
      <vt:lpstr>PowerPoint Presentation</vt:lpstr>
      <vt:lpstr>The Words</vt:lpstr>
      <vt:lpstr>Which Can be Moral or Immoral?</vt:lpstr>
      <vt:lpstr>Which Can be Moral or Immoral?</vt:lpstr>
      <vt:lpstr>Which Can be Moral or Immoral?</vt:lpstr>
      <vt:lpstr>Which Can be Moral or Immoral?</vt:lpstr>
      <vt:lpstr>Prerequisites for Morality</vt:lpstr>
      <vt:lpstr>What Else Has These Capabilities?</vt:lpstr>
      <vt:lpstr>What Else Has These Capabilities?</vt:lpstr>
      <vt:lpstr>Ethics is About Choosing Actions</vt:lpstr>
      <vt:lpstr>Problems</vt:lpstr>
      <vt:lpstr>Problems</vt:lpstr>
      <vt:lpstr>How Do People Actually Decide?</vt:lpstr>
      <vt:lpstr>How Do People Actually Decide?</vt:lpstr>
      <vt:lpstr>How Do People Actually Decide?</vt:lpstr>
      <vt:lpstr>How Do People Actually Decide?</vt:lpstr>
      <vt:lpstr>Where Dante (1265 – 1321)  Put the Undecided</vt:lpstr>
      <vt:lpstr>How Do People Actually Decide?</vt:lpstr>
      <vt:lpstr>The Golden Rule</vt:lpstr>
      <vt:lpstr>How Do People Actually Decide?</vt:lpstr>
      <vt:lpstr>How Do People Actually Decide?</vt:lpstr>
      <vt:lpstr>How Do People Actually Decide?</vt:lpstr>
      <vt:lpstr>How Do People Actually Decide?</vt:lpstr>
      <vt:lpstr>The Law</vt:lpstr>
      <vt:lpstr>How Do People Actually Decide?</vt:lpstr>
      <vt:lpstr>How Do People Actually Decide?</vt:lpstr>
      <vt:lpstr>How Do People Actually Decide?</vt:lpstr>
      <vt:lpstr>How Do People Actually Decide?</vt:lpstr>
      <vt:lpstr>Cecil Rhodes</vt:lpstr>
      <vt:lpstr>Cecil Rhodes</vt:lpstr>
      <vt:lpstr>Henry Ford</vt:lpstr>
      <vt:lpstr>Henry Ford</vt:lpstr>
      <vt:lpstr>Moral Dilemmas</vt:lpstr>
      <vt:lpstr>Why Do People Act Morally?</vt:lpstr>
      <vt:lpstr>Here’s Another Idea</vt:lpstr>
      <vt:lpstr>Why Don’t People Act Morally?</vt:lpstr>
      <vt:lpstr>Why Don’t People Act Morally?</vt:lpstr>
      <vt:lpstr>So, What Should We Do?</vt:lpstr>
      <vt:lpstr>PowerPoint Presentation</vt:lpstr>
      <vt:lpstr>Ethical  Frameworks  Help  Us  Find  Answers</vt:lpstr>
      <vt:lpstr>Ethical  Frameworks  Help  Us  Find  Answers</vt:lpstr>
      <vt:lpstr>Ethical Egoism</vt:lpstr>
      <vt:lpstr>Utilitarianism</vt:lpstr>
      <vt:lpstr>Utilitarianism</vt:lpstr>
      <vt:lpstr>Intrinsic Good</vt:lpstr>
      <vt:lpstr>“Higher” Pleasures</vt:lpstr>
      <vt:lpstr>Preference Utilitarianism</vt:lpstr>
      <vt:lpstr>Preference Utilitarianism</vt:lpstr>
      <vt:lpstr>Preference Utilitarianism</vt:lpstr>
      <vt:lpstr>Preference Utilitarianism</vt:lpstr>
      <vt:lpstr>Preference Utilitarianism</vt:lpstr>
      <vt:lpstr>Act Utilitarianism</vt:lpstr>
      <vt:lpstr>Problems with Act Utilitarianism</vt:lpstr>
      <vt:lpstr>Problems with Act Utilitarianism</vt:lpstr>
      <vt:lpstr>Problems with Act Utilitarianism</vt:lpstr>
      <vt:lpstr>Rule Utilitarianism</vt:lpstr>
      <vt:lpstr>Implementing Utilitarianism</vt:lpstr>
      <vt:lpstr>Optimality?</vt:lpstr>
      <vt:lpstr>Bounded Rationality</vt:lpstr>
      <vt:lpstr>Bounded Rationality</vt:lpstr>
      <vt:lpstr>Bounded Rationality</vt:lpstr>
      <vt:lpstr>PowerPoint Presentation</vt:lpstr>
      <vt:lpstr>Implementing Utilitarianism</vt:lpstr>
      <vt:lpstr>Implementing Utilitarianism</vt:lpstr>
      <vt:lpstr>Implementing Utilitarianism</vt:lpstr>
      <vt:lpstr>PowerPoint Presentation</vt:lpstr>
      <vt:lpstr>PowerPoint Presentation</vt:lpstr>
      <vt:lpstr>What should you do?</vt:lpstr>
      <vt:lpstr>You control that decision</vt:lpstr>
      <vt:lpstr>Let’s consider your situation at Beat Beat Pump Pump ®</vt:lpstr>
      <vt:lpstr>PowerPoint Presentation</vt:lpstr>
      <vt:lpstr>PowerPoint Presentation</vt:lpstr>
      <vt:lpstr>Rational Choice</vt:lpstr>
      <vt:lpstr>Implementing Utilitarianism</vt:lpstr>
      <vt:lpstr>What Would You Do?</vt:lpstr>
      <vt:lpstr>What Would You Do?</vt:lpstr>
      <vt:lpstr>PowerPoint Presentation</vt:lpstr>
      <vt:lpstr>PowerPoint Presentation</vt:lpstr>
      <vt:lpstr>Technology and Rights Tradeoffs  Privacy vs Security</vt:lpstr>
      <vt:lpstr>But People Don’t Do It Quite This Way</vt:lpstr>
      <vt:lpstr>But People Don’t Do It Quite This Way</vt:lpstr>
      <vt:lpstr>But People Don’t Do It Quite This Way</vt:lpstr>
      <vt:lpstr>But People Don’t Do It Quite This Way</vt:lpstr>
      <vt:lpstr>But People Don’t Do It Quite This Way</vt:lpstr>
      <vt:lpstr>But People Don’t Do It Quite This Way</vt:lpstr>
      <vt:lpstr>But People Don’t Do It Quite This Way</vt:lpstr>
      <vt:lpstr>Risk</vt:lpstr>
      <vt:lpstr>Prospect Theory</vt:lpstr>
      <vt:lpstr>Implementing Utilitarianism</vt:lpstr>
      <vt:lpstr>Collingridge’s Argument</vt:lpstr>
      <vt:lpstr>Implementing Utilitarianism</vt:lpstr>
      <vt:lpstr>Implementing Utilitarianism</vt:lpstr>
      <vt:lpstr>Implementing Utilitarianism</vt:lpstr>
      <vt:lpstr>The Risk of Doing Nothing</vt:lpstr>
      <vt:lpstr>The Risk of Doing Nothing</vt:lpstr>
      <vt:lpstr>How to Compare?</vt:lpstr>
      <vt:lpstr>The Risk of Doing Nothing – An Ethical Issue?</vt:lpstr>
      <vt:lpstr>Implementing Utilitarianism</vt:lpstr>
      <vt:lpstr>Changing the Utility Function</vt:lpstr>
      <vt:lpstr>Implementing Utilitarianism</vt:lpstr>
      <vt:lpstr>Foxconn in Shenzhen</vt:lpstr>
      <vt:lpstr>A Closer to Home Example of the Tradeoff</vt:lpstr>
      <vt:lpstr>Deontological Theories</vt:lpstr>
      <vt:lpstr>Kant’s Categorical Imperative: Rule Deontology</vt:lpstr>
      <vt:lpstr>PowerPoint Presentation</vt:lpstr>
      <vt:lpstr>Is “Means to an End” Obsolete?</vt:lpstr>
      <vt:lpstr>Is “Means to an End” Obsolete?</vt:lpstr>
      <vt:lpstr>Is “Means to an End” Obsolete?</vt:lpstr>
      <vt:lpstr>Problems with the Categorical Imperative</vt:lpstr>
      <vt:lpstr>Problems with the Categorical Imperative</vt:lpstr>
      <vt:lpstr>Problems with the Categorical Imperative</vt:lpstr>
      <vt:lpstr>Problems with the Categorical Imperative</vt:lpstr>
      <vt:lpstr>Problems with the Categorical Imperative</vt:lpstr>
      <vt:lpstr>Prudential Rights</vt:lpstr>
      <vt:lpstr>Doctrine of Rights</vt:lpstr>
      <vt:lpstr>Gewirth’s Hierarchy of Rights</vt:lpstr>
      <vt:lpstr>Positive and Negative Rights</vt:lpstr>
      <vt:lpstr>Positive and Negative Rights</vt:lpstr>
      <vt:lpstr>Positive and Negative Rights</vt:lpstr>
      <vt:lpstr>Positive and Negative Rights</vt:lpstr>
      <vt:lpstr>Positive and Negative Rights</vt:lpstr>
      <vt:lpstr>What about Access to the Internet?</vt:lpstr>
      <vt:lpstr>What about Access to the Internet?</vt:lpstr>
      <vt:lpstr>What about Access to the Internet?</vt:lpstr>
      <vt:lpstr>Social Contract Theory</vt:lpstr>
      <vt:lpstr>Social Contract Theory</vt:lpstr>
      <vt:lpstr>The Prisoner’s Dilemma</vt:lpstr>
      <vt:lpstr>The Prisoner’s Dilemma</vt:lpstr>
      <vt:lpstr>The Prisoner’s Dilemma</vt:lpstr>
      <vt:lpstr>The Prisoner’s Dilemma</vt:lpstr>
      <vt:lpstr>The Theory of Games</vt:lpstr>
      <vt:lpstr>The Theory of Games</vt:lpstr>
      <vt:lpstr>The Prisoner’s Dilemma</vt:lpstr>
      <vt:lpstr>The Prisoner’s Dilemma</vt:lpstr>
      <vt:lpstr>The Prisoner’s Dilemma</vt:lpstr>
      <vt:lpstr>Nuclear Disarmament</vt:lpstr>
      <vt:lpstr>Sports Doping</vt:lpstr>
      <vt:lpstr>Externalities</vt:lpstr>
      <vt:lpstr>Jobs</vt:lpstr>
      <vt:lpstr>More Examples</vt:lpstr>
      <vt:lpstr>PowerPoint Presentation</vt:lpstr>
      <vt:lpstr>PowerPoint Presentation</vt:lpstr>
      <vt:lpstr>PowerPoint Presentation</vt:lpstr>
      <vt:lpstr>Cyber Shilling</vt:lpstr>
      <vt:lpstr>Cyber Shilling</vt:lpstr>
      <vt:lpstr>Cyber Shilling</vt:lpstr>
      <vt:lpstr>A Typical Solution</vt:lpstr>
      <vt:lpstr>Virtue Ethics</vt:lpstr>
      <vt:lpstr>Virtue Ethics</vt:lpstr>
      <vt:lpstr>Virtue Ethics</vt:lpstr>
      <vt:lpstr>Virtue Ethics</vt:lpstr>
      <vt:lpstr>Can Science Answer the Questions?</vt:lpstr>
      <vt:lpstr>Can Science Answer the Questions?</vt:lpstr>
      <vt:lpstr>Can Science Answer the Questions?</vt:lpstr>
      <vt:lpstr>PowerPoint Presentation</vt:lpstr>
      <vt:lpstr>Machine Ethics</vt:lpstr>
      <vt:lpstr>Machine Ethics</vt:lpstr>
      <vt:lpstr>What Should the Car Do?</vt:lpstr>
      <vt:lpstr>Machine Ethics</vt:lpstr>
      <vt:lpstr>Algorithm Bias</vt:lpstr>
      <vt:lpstr>Algorithmic Bias</vt:lpstr>
      <vt:lpstr>Algorithmic Bias – How Would We Know?</vt:lpstr>
      <vt:lpstr>Algorithmic Bias</vt:lpstr>
      <vt:lpstr>Misfortune Teller</vt:lpstr>
      <vt:lpstr>Algorithmic Bias</vt:lpstr>
      <vt:lpstr>Algorithmic Bias</vt:lpstr>
      <vt:lpstr>Algorithmic Bias</vt:lpstr>
      <vt:lpstr>The Facebook News Feed Algorithm</vt:lpstr>
      <vt:lpstr>Many Voices</vt:lpstr>
      <vt:lpstr>The Voices May Differ</vt:lpstr>
      <vt:lpstr>The Voices May Differ</vt:lpstr>
      <vt:lpstr>The Voices May Differ</vt:lpstr>
      <vt:lpstr>Combining Approaches: Just Consequentialism</vt:lpstr>
      <vt:lpstr>PowerPoint Presentation</vt:lpstr>
      <vt:lpstr>PowerPoint Presentation</vt:lpstr>
      <vt:lpstr>PowerPoint Presentation</vt:lpstr>
      <vt:lpstr>A Typical Professional Dilemma</vt:lpstr>
      <vt:lpstr>A Typical Professional Dilemma</vt:lpstr>
      <vt:lpstr>Ethics for Our Time</vt:lpstr>
      <vt:lpstr>Ethics for Our Time</vt:lpstr>
      <vt:lpstr>The First Modern Cyberethics</vt:lpstr>
      <vt:lpstr>The First Modern Cyberethics</vt:lpstr>
      <vt:lpstr>The Human Use of Human Beings</vt:lpstr>
      <vt:lpstr>The Human Use of Human Beings</vt:lpstr>
      <vt:lpstr>The Human Use of Human Beings</vt:lpstr>
      <vt:lpstr>Wiener’s Principles</vt:lpstr>
      <vt:lpstr>Computer Ethics</vt:lpstr>
      <vt:lpstr>Computer Ethics</vt:lpstr>
      <vt:lpstr>Moor’s View of Computer Ethics</vt:lpstr>
      <vt:lpstr>Vacuums and Muddles</vt:lpstr>
      <vt:lpstr>Vacuums and Muddles</vt:lpstr>
      <vt:lpstr>Policy Vacuums and  Conceptual Muddles</vt:lpstr>
      <vt:lpstr>Vacuums and Muddles</vt:lpstr>
      <vt:lpstr>Vacuums and Muddles</vt:lpstr>
      <vt:lpstr>Vacuums and Muddles</vt:lpstr>
      <vt:lpstr>Vacuums and Muddles</vt:lpstr>
      <vt:lpstr>Vacuums and Muddles</vt:lpstr>
      <vt:lpstr>Vacuums and Muddles</vt:lpstr>
      <vt:lpstr>Key Disclosure Laws</vt:lpstr>
      <vt:lpstr>Your Encrypted Hard Drive</vt:lpstr>
      <vt:lpstr>Your Encrypted Hard Drive</vt:lpstr>
      <vt:lpstr>Warfare</vt:lpstr>
      <vt:lpstr>Warfare</vt:lpstr>
      <vt:lpstr>Warfare</vt:lpstr>
      <vt:lpstr>Cyberwarfare</vt:lpstr>
      <vt:lpstr>Cyberwarfare</vt:lpstr>
      <vt:lpstr>Cyberwarfare</vt:lpstr>
      <vt:lpstr>Cyberwarfare</vt:lpstr>
      <vt:lpstr>Vacuums and Muddles</vt:lpstr>
      <vt:lpstr>Vacuums and Muddles</vt:lpstr>
      <vt:lpstr>Vacuums and Muddles</vt:lpstr>
      <vt:lpstr>Professional Ethics</vt:lpstr>
      <vt:lpstr>Are Science and Technology Morally Neutral?</vt:lpstr>
    </vt:vector>
  </TitlesOfParts>
  <Company>University of Texas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Ethics and Morality</dc:title>
  <dc:creator>Elaine A. Rich</dc:creator>
  <cp:lastModifiedBy>EAR</cp:lastModifiedBy>
  <cp:revision>510</cp:revision>
  <cp:lastPrinted>2011-02-08T02:04:24Z</cp:lastPrinted>
  <dcterms:created xsi:type="dcterms:W3CDTF">2008-01-16T02:59:53Z</dcterms:created>
  <dcterms:modified xsi:type="dcterms:W3CDTF">2017-11-16T04:00:42Z</dcterms:modified>
</cp:coreProperties>
</file>